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B5C56-EA21-3340-A903-D564B8768EB2}" v="121" dt="2021-11-10T14:15:13.510"/>
    <p1510:client id="{0DE4844F-31AF-406A-A86A-CEC611CBCD92}" v="255" dt="2021-11-10T14:15:15.002"/>
    <p1510:client id="{1B8FF944-B75B-3799-415A-2A3CB2D8A430}" v="105" dt="2021-11-10T14:05:13.938"/>
    <p1510:client id="{FCE93AEE-C734-47BA-AA18-D3BF1ED25067}" v="26" dt="2021-11-10T14:12:32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Comparazione</a:t>
            </a:r>
            <a:r>
              <a:rPr lang="en-US"/>
              <a:t> </a:t>
            </a:r>
            <a:r>
              <a:rPr lang="en-US" err="1"/>
              <a:t>scheda</a:t>
            </a:r>
            <a:r>
              <a:rPr lang="en-US"/>
              <a:t> di </a:t>
            </a:r>
            <a:r>
              <a:rPr lang="en-US" err="1"/>
              <a:t>valutazione</a:t>
            </a:r>
            <a:r>
              <a:rPr lang="en-US"/>
              <a:t> tutor e testo expert teacher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Evelin </a:t>
            </a:r>
            <a:r>
              <a:rPr lang="en-US" err="1"/>
              <a:t>Pederiva</a:t>
            </a:r>
            <a:endParaRPr lang="en-US"/>
          </a:p>
          <a:p>
            <a:r>
              <a:rPr lang="en-US"/>
              <a:t>Stephanie </a:t>
            </a:r>
            <a:r>
              <a:rPr lang="en-US" err="1"/>
              <a:t>Pescol</a:t>
            </a:r>
            <a:endParaRPr lang="en-US"/>
          </a:p>
          <a:p>
            <a:r>
              <a:rPr lang="en-US"/>
              <a:t>Valentina </a:t>
            </a:r>
            <a:r>
              <a:rPr lang="en-US" err="1"/>
              <a:t>Redolfi</a:t>
            </a:r>
            <a:endParaRPr lang="en-US"/>
          </a:p>
          <a:p>
            <a:r>
              <a:rPr lang="en-US"/>
              <a:t>Rossella </a:t>
            </a:r>
            <a:r>
              <a:rPr lang="en-US" err="1"/>
              <a:t>Zanolin</a:t>
            </a:r>
          </a:p>
        </p:txBody>
      </p:sp>
    </p:spTree>
    <p:extLst>
      <p:ext uri="{BB962C8B-B14F-4D97-AF65-F5344CB8AC3E}">
        <p14:creationId xmlns:p14="http://schemas.microsoft.com/office/powerpoint/2010/main" val="69016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924F-D923-4612-AFA3-704AC05D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F1CF2-B8E6-4810-8A84-C210206D54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k Free"/>
                <a:ea typeface="+mn-lt"/>
                <a:cs typeface="+mn-lt"/>
              </a:rPr>
              <a:t>SCHEDA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k Free"/>
                <a:ea typeface="+mn-lt"/>
                <a:cs typeface="+mn-lt"/>
              </a:rPr>
              <a:t>VALUTAZIONE:</a:t>
            </a:r>
          </a:p>
          <a:p>
            <a:r>
              <a:rPr lang="en-US" dirty="0" err="1">
                <a:ea typeface="+mn-lt"/>
                <a:cs typeface="+mn-lt"/>
              </a:rPr>
              <a:t>Manifesta</a:t>
            </a:r>
            <a:r>
              <a:rPr lang="en-US" dirty="0">
                <a:ea typeface="+mn-lt"/>
                <a:cs typeface="+mn-lt"/>
              </a:rPr>
              <a:t> -interesse, </a:t>
            </a:r>
            <a:r>
              <a:rPr lang="en-US" dirty="0" err="1">
                <a:ea typeface="+mn-lt"/>
                <a:cs typeface="+mn-lt"/>
              </a:rPr>
              <a:t>entusiasmo-intraprendenza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autonomia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85D67-E166-4611-9383-BA7E221AD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40" y="2084832"/>
            <a:ext cx="4480560" cy="486918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k Free"/>
                <a:ea typeface="+mn-lt"/>
                <a:cs typeface="+mn-lt"/>
              </a:rPr>
              <a:t>TESTO EXPERT TEACHING</a:t>
            </a: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D064CD8C-0FE6-40D1-A69E-8E615CAAA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2727538"/>
            <a:ext cx="5496978" cy="36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7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AEABC-C08A-4B22-8580-733A7525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err="1"/>
              <a:t>Ianes</a:t>
            </a:r>
            <a:r>
              <a:rPr lang="en-US" b="1"/>
              <a:t>, </a:t>
            </a:r>
            <a:r>
              <a:rPr lang="en-US" b="1" err="1"/>
              <a:t>cramerotti</a:t>
            </a:r>
            <a:r>
              <a:rPr lang="en-US" b="1"/>
              <a:t>, </a:t>
            </a:r>
            <a:r>
              <a:rPr lang="en-US" b="1" err="1"/>
              <a:t>biancato</a:t>
            </a:r>
            <a:r>
              <a:rPr lang="en-US" b="1"/>
              <a:t>, demo, "Expert teacher", </a:t>
            </a:r>
            <a:r>
              <a:rPr lang="en-US" b="1" err="1"/>
              <a:t>erickson</a:t>
            </a:r>
            <a:endParaRPr lang="en-US" b="1"/>
          </a:p>
        </p:txBody>
      </p:sp>
      <p:pic>
        <p:nvPicPr>
          <p:cNvPr id="5" name="Picture 5" descr="Teacher and students in laboratory">
            <a:extLst>
              <a:ext uri="{FF2B5EF4-FFF2-40B4-BE49-F238E27FC236}">
                <a16:creationId xmlns:a16="http://schemas.microsoft.com/office/drawing/2014/main" id="{5055EA46-2131-4E80-A044-902221C5D25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1868" b="21868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98424-541B-49A8-BB22-7AA4440FD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err="1"/>
              <a:t>bibliografia</a:t>
            </a:r>
          </a:p>
        </p:txBody>
      </p:sp>
    </p:spTree>
    <p:extLst>
      <p:ext uri="{BB962C8B-B14F-4D97-AF65-F5344CB8AC3E}">
        <p14:creationId xmlns:p14="http://schemas.microsoft.com/office/powerpoint/2010/main" val="177400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924F-D923-4612-AFA3-704AC05D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F1CF2-B8E6-4810-8A84-C210206D54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  <a:ea typeface="+mn-lt"/>
                <a:cs typeface="+mn-lt"/>
              </a:rPr>
              <a:t>SCHEDA VALUTAZIONE</a:t>
            </a:r>
          </a:p>
          <a:p>
            <a:r>
              <a:rPr lang="en-US" err="1">
                <a:ea typeface="+mn-lt"/>
                <a:cs typeface="+mn-lt"/>
              </a:rPr>
              <a:t>È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puntuale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responsabile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rispettoso</a:t>
            </a:r>
            <a:r>
              <a:rPr lang="en-US">
                <a:ea typeface="+mn-lt"/>
                <a:cs typeface="+mn-lt"/>
              </a:rPr>
              <a:t>/a </a:t>
            </a:r>
            <a:r>
              <a:rPr lang="en-US" err="1">
                <a:ea typeface="+mn-lt"/>
                <a:cs typeface="+mn-lt"/>
              </a:rPr>
              <a:t>dell’ambiente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scuola</a:t>
            </a:r>
            <a:r>
              <a:rPr lang="en-US">
                <a:ea typeface="+mn-lt"/>
                <a:cs typeface="+mn-lt"/>
              </a:rPr>
              <a:t> e di </a:t>
            </a:r>
            <a:r>
              <a:rPr lang="en-US" err="1">
                <a:ea typeface="+mn-lt"/>
                <a:cs typeface="+mn-lt"/>
              </a:rPr>
              <a:t>tutte</a:t>
            </a:r>
            <a:r>
              <a:rPr lang="en-US">
                <a:ea typeface="+mn-lt"/>
                <a:cs typeface="+mn-lt"/>
              </a:rPr>
              <a:t> le </a:t>
            </a:r>
            <a:r>
              <a:rPr lang="en-US" err="1">
                <a:ea typeface="+mn-lt"/>
                <a:cs typeface="+mn-lt"/>
              </a:rPr>
              <a:t>persone</a:t>
            </a:r>
            <a:r>
              <a:rPr lang="en-US">
                <a:ea typeface="+mn-lt"/>
                <a:cs typeface="+mn-lt"/>
              </a:rPr>
              <a:t> con cui </a:t>
            </a:r>
            <a:r>
              <a:rPr lang="en-US" err="1">
                <a:ea typeface="+mn-lt"/>
                <a:cs typeface="+mn-lt"/>
              </a:rPr>
              <a:t>collabora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85D67-E166-4611-9383-BA7E221AD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40" y="2084832"/>
            <a:ext cx="4480560" cy="486918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TESTO EXPERT TEACHING</a:t>
            </a: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F07A9A59-44E5-4BE6-9AC6-24DFA12C2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475" y="2705823"/>
            <a:ext cx="4143375" cy="312880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3AA02E29-872D-474B-A432-4D67CB08C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475" y="3275934"/>
            <a:ext cx="4076700" cy="31565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2AF7F46-0E0C-4631-8876-FD09C625D6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75" t="26529" r="57938" b="55983"/>
          <a:stretch/>
        </p:blipFill>
        <p:spPr>
          <a:xfrm>
            <a:off x="5639518" y="4071366"/>
            <a:ext cx="5528355" cy="18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3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924F-D923-4612-AFA3-704AC05D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F1CF2-B8E6-4810-8A84-C210206D54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  <a:ea typeface="+mn-lt"/>
                <a:cs typeface="+mn-lt"/>
              </a:rPr>
              <a:t>SCHEDA VALUTAZIONE:</a:t>
            </a:r>
          </a:p>
          <a:p>
            <a:r>
              <a:rPr lang="en-US" err="1">
                <a:ea typeface="+mn-lt"/>
                <a:cs typeface="+mn-lt"/>
              </a:rPr>
              <a:t>Instaura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relazioni</a:t>
            </a:r>
            <a:r>
              <a:rPr lang="en-US">
                <a:ea typeface="+mn-lt"/>
                <a:cs typeface="+mn-lt"/>
              </a:rPr>
              <a:t> educative </a:t>
            </a:r>
            <a:r>
              <a:rPr lang="en-US" err="1">
                <a:ea typeface="+mn-lt"/>
                <a:cs typeface="+mn-lt"/>
              </a:rPr>
              <a:t>adeguate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mostrando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equilibrio</a:t>
            </a:r>
            <a:r>
              <a:rPr lang="en-US">
                <a:ea typeface="+mn-lt"/>
                <a:cs typeface="+mn-lt"/>
              </a:rPr>
              <a:t> e </a:t>
            </a:r>
            <a:r>
              <a:rPr lang="en-US" err="1">
                <a:ea typeface="+mn-lt"/>
                <a:cs typeface="+mn-lt"/>
              </a:rPr>
              <a:t>flessibilità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anche</a:t>
            </a:r>
            <a:r>
              <a:rPr lang="en-US">
                <a:ea typeface="+mn-lt"/>
                <a:cs typeface="+mn-lt"/>
              </a:rPr>
              <a:t> di </a:t>
            </a:r>
            <a:r>
              <a:rPr lang="en-US" err="1">
                <a:ea typeface="+mn-lt"/>
                <a:cs typeface="+mn-lt"/>
              </a:rPr>
              <a:t>fronte</a:t>
            </a:r>
            <a:r>
              <a:rPr lang="en-US">
                <a:ea typeface="+mn-lt"/>
                <a:cs typeface="+mn-lt"/>
              </a:rPr>
              <a:t> a </a:t>
            </a:r>
            <a:r>
              <a:rPr lang="en-US" err="1">
                <a:ea typeface="+mn-lt"/>
                <a:cs typeface="+mn-lt"/>
              </a:rPr>
              <a:t>imprevisti</a:t>
            </a:r>
            <a:r>
              <a:rPr lang="en-US">
                <a:ea typeface="+mn-lt"/>
                <a:cs typeface="+mn-lt"/>
              </a:rPr>
              <a:t> (</a:t>
            </a:r>
            <a:r>
              <a:rPr lang="en-US" err="1">
                <a:ea typeface="+mn-lt"/>
                <a:cs typeface="+mn-lt"/>
              </a:rPr>
              <a:t>situazioni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conflittuali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mancato</a:t>
            </a:r>
            <a:r>
              <a:rPr lang="en-US">
                <a:ea typeface="+mn-lt"/>
                <a:cs typeface="+mn-lt"/>
              </a:rPr>
              <a:t> rispetto </a:t>
            </a:r>
            <a:r>
              <a:rPr lang="en-US" err="1">
                <a:ea typeface="+mn-lt"/>
                <a:cs typeface="+mn-lt"/>
              </a:rPr>
              <a:t>delle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regole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ecc</a:t>
            </a:r>
            <a:r>
              <a:rPr lang="en-US">
                <a:ea typeface="+mn-lt"/>
                <a:cs typeface="+mn-lt"/>
              </a:rPr>
              <a:t>.).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85D67-E166-4611-9383-BA7E221AD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40" y="2084832"/>
            <a:ext cx="4480560" cy="486918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TESTO EXPERT TEACHING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78BE550A-BF23-B944-AFEF-E765FE94A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320" y="2732278"/>
            <a:ext cx="4267200" cy="812800"/>
          </a:xfrm>
          <a:prstGeom prst="rect">
            <a:avLst/>
          </a:prstGeom>
        </p:spPr>
      </p:pic>
      <p:pic>
        <p:nvPicPr>
          <p:cNvPr id="5" name="Immagine 6">
            <a:extLst>
              <a:ext uri="{FF2B5EF4-FFF2-40B4-BE49-F238E27FC236}">
                <a16:creationId xmlns:a16="http://schemas.microsoft.com/office/drawing/2014/main" id="{E1E97A6D-5051-4176-BFC4-6D76D291C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0" y="3820708"/>
            <a:ext cx="4333875" cy="426259"/>
          </a:xfrm>
          <a:prstGeom prst="rect">
            <a:avLst/>
          </a:prstGeom>
        </p:spPr>
      </p:pic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B677785A-6BA9-6745-9757-D19C7F040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483" y="4358378"/>
            <a:ext cx="4898390" cy="179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0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924F-D923-4612-AFA3-704AC05D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F1CF2-B8E6-4810-8A84-C210206D54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  <a:ea typeface="+mn-lt"/>
                <a:cs typeface="+mn-lt"/>
              </a:rPr>
              <a:t>SCHEDA VALUTAZIONE:</a:t>
            </a:r>
          </a:p>
          <a:p>
            <a:r>
              <a:rPr lang="en-US" err="1">
                <a:ea typeface="+mn-lt"/>
                <a:cs typeface="+mn-lt"/>
              </a:rPr>
              <a:t>Osserva</a:t>
            </a:r>
            <a:r>
              <a:rPr lang="en-US">
                <a:ea typeface="+mn-lt"/>
                <a:cs typeface="+mn-lt"/>
              </a:rPr>
              <a:t> con </a:t>
            </a:r>
            <a:r>
              <a:rPr lang="en-US" err="1">
                <a:ea typeface="+mn-lt"/>
                <a:cs typeface="+mn-lt"/>
              </a:rPr>
              <a:t>sensibilità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pedagogica</a:t>
            </a:r>
            <a:r>
              <a:rPr lang="en-US">
                <a:ea typeface="+mn-lt"/>
                <a:cs typeface="+mn-lt"/>
              </a:rPr>
              <a:t> la </a:t>
            </a:r>
            <a:r>
              <a:rPr lang="en-US" err="1">
                <a:ea typeface="+mn-lt"/>
                <a:cs typeface="+mn-lt"/>
              </a:rPr>
              <a:t>situazione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formativa</a:t>
            </a:r>
            <a:r>
              <a:rPr lang="en-US">
                <a:ea typeface="+mn-lt"/>
                <a:cs typeface="+mn-lt"/>
              </a:rPr>
              <a:t> e ne </a:t>
            </a:r>
            <a:r>
              <a:rPr lang="en-US" err="1">
                <a:ea typeface="+mn-lt"/>
                <a:cs typeface="+mn-lt"/>
              </a:rPr>
              <a:t>riporta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spunti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utili</a:t>
            </a:r>
            <a:r>
              <a:rPr lang="en-US">
                <a:ea typeface="+mn-lt"/>
                <a:cs typeface="+mn-lt"/>
              </a:rPr>
              <a:t> per il </a:t>
            </a:r>
            <a:r>
              <a:rPr lang="en-US" err="1">
                <a:ea typeface="+mn-lt"/>
                <a:cs typeface="+mn-lt"/>
              </a:rPr>
              <a:t>confronto</a:t>
            </a:r>
            <a:r>
              <a:rPr lang="en-US">
                <a:ea typeface="+mn-lt"/>
                <a:cs typeface="+mn-lt"/>
              </a:rPr>
              <a:t> con la/il tutor </a:t>
            </a:r>
            <a:r>
              <a:rPr lang="en-US" err="1">
                <a:ea typeface="+mn-lt"/>
                <a:cs typeface="+mn-lt"/>
              </a:rPr>
              <a:t>sull’agire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formativo</a:t>
            </a:r>
            <a:r>
              <a:rPr lang="en-US">
                <a:ea typeface="+mn-lt"/>
                <a:cs typeface="+mn-lt"/>
              </a:rPr>
              <a:t>/</a:t>
            </a:r>
            <a:r>
              <a:rPr lang="en-US" err="1">
                <a:ea typeface="+mn-lt"/>
                <a:cs typeface="+mn-lt"/>
              </a:rPr>
              <a:t>didattico</a:t>
            </a:r>
            <a:r>
              <a:rPr lang="en-US">
                <a:ea typeface="+mn-lt"/>
                <a:cs typeface="+mn-lt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85D67-E166-4611-9383-BA7E221AD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40" y="2084832"/>
            <a:ext cx="4480560" cy="486918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TESTO EXPERT TEACHING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B93E1B8-03F4-40C4-92FA-87C1675D6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100" y="2875011"/>
            <a:ext cx="4362450" cy="184457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58B50C8-7900-45EA-B1A7-0B0F18C77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25" y="5020588"/>
            <a:ext cx="5191125" cy="25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9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924F-D923-4612-AFA3-704AC05D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F1CF2-B8E6-4810-8A84-C210206D54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  <a:ea typeface="+mn-lt"/>
                <a:cs typeface="+mn-lt"/>
              </a:rPr>
              <a:t>SCHEDA VALUTAZIONE:</a:t>
            </a:r>
          </a:p>
          <a:p>
            <a:r>
              <a:rPr lang="en-US" err="1">
                <a:ea typeface="+mn-lt"/>
                <a:cs typeface="+mn-lt"/>
              </a:rPr>
              <a:t>Pianifica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struttura</a:t>
            </a:r>
            <a:r>
              <a:rPr lang="en-US">
                <a:ea typeface="+mn-lt"/>
                <a:cs typeface="+mn-lt"/>
              </a:rPr>
              <a:t> e </a:t>
            </a:r>
            <a:r>
              <a:rPr lang="en-US" err="1">
                <a:ea typeface="+mn-lt"/>
                <a:cs typeface="+mn-lt"/>
              </a:rPr>
              <a:t>condivide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l’esperienza</a:t>
            </a:r>
            <a:r>
              <a:rPr lang="en-US">
                <a:ea typeface="+mn-lt"/>
                <a:cs typeface="+mn-lt"/>
              </a:rPr>
              <a:t> di </a:t>
            </a:r>
            <a:r>
              <a:rPr lang="en-US" err="1">
                <a:ea typeface="+mn-lt"/>
                <a:cs typeface="+mn-lt"/>
              </a:rPr>
              <a:t>insegnamento</a:t>
            </a:r>
            <a:r>
              <a:rPr lang="en-US">
                <a:ea typeface="+mn-lt"/>
                <a:cs typeface="+mn-lt"/>
              </a:rPr>
              <a:t>/</a:t>
            </a:r>
            <a:r>
              <a:rPr lang="en-US" err="1">
                <a:ea typeface="+mn-lt"/>
                <a:cs typeface="+mn-lt"/>
              </a:rPr>
              <a:t>apprendimento</a:t>
            </a:r>
            <a:r>
              <a:rPr lang="en-US">
                <a:ea typeface="+mn-lt"/>
                <a:cs typeface="+mn-lt"/>
              </a:rPr>
              <a:t> con la/il tutor </a:t>
            </a:r>
            <a:r>
              <a:rPr lang="en-US" err="1">
                <a:ea typeface="+mn-lt"/>
                <a:cs typeface="+mn-lt"/>
              </a:rPr>
              <a:t>indicando</a:t>
            </a:r>
            <a:r>
              <a:rPr lang="en-US">
                <a:ea typeface="+mn-lt"/>
                <a:cs typeface="+mn-lt"/>
              </a:rPr>
              <a:t>: </a:t>
            </a:r>
            <a:r>
              <a:rPr lang="en-US" err="1">
                <a:ea typeface="+mn-lt"/>
                <a:cs typeface="+mn-lt"/>
              </a:rPr>
              <a:t>analisi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della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situazione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finalità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risultati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attesi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verifica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strategie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didattiche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materiali</a:t>
            </a:r>
            <a:r>
              <a:rPr lang="en-US">
                <a:ea typeface="+mn-lt"/>
                <a:cs typeface="+mn-lt"/>
              </a:rPr>
              <a:t>, tempi, </a:t>
            </a:r>
            <a:r>
              <a:rPr lang="en-US" err="1">
                <a:ea typeface="+mn-lt"/>
                <a:cs typeface="+mn-lt"/>
              </a:rPr>
              <a:t>spazi</a:t>
            </a:r>
            <a:r>
              <a:rPr lang="en-US">
                <a:ea typeface="+mn-lt"/>
                <a:cs typeface="+mn-lt"/>
              </a:rPr>
              <a:t>...</a:t>
            </a:r>
            <a:r>
              <a:rPr lang="en-US" err="1">
                <a:ea typeface="+mn-lt"/>
                <a:cs typeface="+mn-lt"/>
              </a:rPr>
              <a:t>L’intervento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previsto</a:t>
            </a:r>
            <a:r>
              <a:rPr lang="en-US">
                <a:ea typeface="+mn-lt"/>
                <a:cs typeface="+mn-lt"/>
              </a:rPr>
              <a:t> in </a:t>
            </a:r>
            <a:r>
              <a:rPr lang="en-US" err="1">
                <a:ea typeface="+mn-lt"/>
                <a:cs typeface="+mn-lt"/>
              </a:rPr>
              <a:t>almeno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momenti</a:t>
            </a:r>
            <a:r>
              <a:rPr lang="en-US">
                <a:ea typeface="+mn-lt"/>
                <a:cs typeface="+mn-lt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85D67-E166-4611-9383-BA7E221AD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40" y="2084832"/>
            <a:ext cx="4480560" cy="486918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TESTO EXPERT TEACHING</a:t>
            </a: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3C58E844-7E24-46F6-A5F6-7217845CA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75" y="2782728"/>
            <a:ext cx="5210175" cy="578170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0711EECB-9CA3-6A47-9F93-1CD581EFA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3602798"/>
            <a:ext cx="3347720" cy="13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3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924F-D923-4612-AFA3-704AC05D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F1CF2-B8E6-4810-8A84-C210206D54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  <a:ea typeface="+mn-lt"/>
                <a:cs typeface="+mn-lt"/>
              </a:rPr>
              <a:t>SCHEDA VALUTAZIONE:</a:t>
            </a:r>
          </a:p>
          <a:p>
            <a:r>
              <a:rPr lang="en-US">
                <a:ea typeface="+mn-lt"/>
                <a:cs typeface="+mn-lt"/>
              </a:rPr>
              <a:t>Tiene </a:t>
            </a:r>
            <a:r>
              <a:rPr lang="en-US" err="1">
                <a:ea typeface="+mn-lt"/>
                <a:cs typeface="+mn-lt"/>
              </a:rPr>
              <a:t>conto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delle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diversità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dei</a:t>
            </a:r>
            <a:r>
              <a:rPr lang="en-US">
                <a:ea typeface="+mn-lt"/>
                <a:cs typeface="+mn-lt"/>
              </a:rPr>
              <a:t> bambini e </a:t>
            </a:r>
            <a:r>
              <a:rPr lang="en-US" err="1">
                <a:ea typeface="+mn-lt"/>
                <a:cs typeface="+mn-lt"/>
              </a:rPr>
              <a:t>utilizza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approcci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strategie</a:t>
            </a:r>
            <a:r>
              <a:rPr lang="en-US">
                <a:ea typeface="+mn-lt"/>
                <a:cs typeface="+mn-lt"/>
              </a:rPr>
              <a:t> e </a:t>
            </a:r>
            <a:r>
              <a:rPr lang="en-US" err="1">
                <a:ea typeface="+mn-lt"/>
                <a:cs typeface="+mn-lt"/>
              </a:rPr>
              <a:t>molteplicità</a:t>
            </a:r>
            <a:r>
              <a:rPr lang="en-US">
                <a:ea typeface="+mn-lt"/>
                <a:cs typeface="+mn-lt"/>
              </a:rPr>
              <a:t> di </a:t>
            </a:r>
            <a:r>
              <a:rPr lang="en-US" err="1">
                <a:ea typeface="+mn-lt"/>
                <a:cs typeface="+mn-lt"/>
              </a:rPr>
              <a:t>linguaggi</a:t>
            </a:r>
            <a:r>
              <a:rPr lang="en-US">
                <a:ea typeface="+mn-lt"/>
                <a:cs typeface="+mn-lt"/>
              </a:rPr>
              <a:t> per </a:t>
            </a:r>
            <a:r>
              <a:rPr lang="en-US" err="1">
                <a:ea typeface="+mn-lt"/>
                <a:cs typeface="+mn-lt"/>
              </a:rPr>
              <a:t>differenziare</a:t>
            </a:r>
            <a:r>
              <a:rPr lang="en-US">
                <a:ea typeface="+mn-lt"/>
                <a:cs typeface="+mn-lt"/>
              </a:rPr>
              <a:t> e/o </a:t>
            </a:r>
            <a:r>
              <a:rPr lang="en-US" err="1">
                <a:ea typeface="+mn-lt"/>
                <a:cs typeface="+mn-lt"/>
              </a:rPr>
              <a:t>adattare</a:t>
            </a:r>
            <a:r>
              <a:rPr lang="en-US">
                <a:ea typeface="+mn-lt"/>
                <a:cs typeface="+mn-lt"/>
              </a:rPr>
              <a:t> la </a:t>
            </a:r>
            <a:r>
              <a:rPr lang="en-US" err="1">
                <a:ea typeface="+mn-lt"/>
                <a:cs typeface="+mn-lt"/>
              </a:rPr>
              <a:t>proposta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didattica</a:t>
            </a:r>
            <a:r>
              <a:rPr lang="en-US">
                <a:ea typeface="+mn-lt"/>
                <a:cs typeface="+mn-lt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85D67-E166-4611-9383-BA7E221AD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4659" y="1333814"/>
            <a:ext cx="4480560" cy="486918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TESTO EXPERT TEACHING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5E6BBED3-3913-AF41-877F-F7B9AC213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164" y="1864965"/>
            <a:ext cx="4191000" cy="596900"/>
          </a:xfrm>
          <a:prstGeom prst="rect">
            <a:avLst/>
          </a:prstGeom>
        </p:spPr>
      </p:pic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A29E7E1F-D6E4-F547-9BCA-D26D9456E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59">
            <a:off x="5884164" y="2650236"/>
            <a:ext cx="3764539" cy="1409700"/>
          </a:xfrm>
          <a:prstGeom prst="rect">
            <a:avLst/>
          </a:pr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15C201E2-A6CF-E542-AB13-20F7288B3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659" y="4248307"/>
            <a:ext cx="3251200" cy="20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7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924F-D923-4612-AFA3-704AC05D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F1CF2-B8E6-4810-8A84-C210206D54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  <a:ea typeface="+mn-lt"/>
                <a:cs typeface="+mn-lt"/>
              </a:rPr>
              <a:t>SCHEDA VALUTAZIONE:</a:t>
            </a:r>
          </a:p>
          <a:p>
            <a:r>
              <a:rPr lang="en-US">
                <a:ea typeface="+mn-lt"/>
                <a:cs typeface="+mn-lt"/>
              </a:rPr>
              <a:t>“</a:t>
            </a:r>
            <a:r>
              <a:rPr lang="en-US" err="1">
                <a:ea typeface="+mn-lt"/>
                <a:cs typeface="+mn-lt"/>
              </a:rPr>
              <a:t>Ascolta</a:t>
            </a:r>
            <a:r>
              <a:rPr lang="en-US">
                <a:ea typeface="+mn-lt"/>
                <a:cs typeface="+mn-lt"/>
              </a:rPr>
              <a:t>” e </a:t>
            </a:r>
            <a:r>
              <a:rPr lang="en-US" err="1">
                <a:ea typeface="+mn-lt"/>
                <a:cs typeface="+mn-lt"/>
              </a:rPr>
              <a:t>incuriosisce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bambini, </a:t>
            </a:r>
            <a:r>
              <a:rPr lang="en-US" err="1">
                <a:ea typeface="+mn-lt"/>
                <a:cs typeface="+mn-lt"/>
              </a:rPr>
              <a:t>organizza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attività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motivanti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laboratoriali</a:t>
            </a:r>
            <a:r>
              <a:rPr lang="en-US">
                <a:ea typeface="+mn-lt"/>
                <a:cs typeface="+mn-lt"/>
              </a:rPr>
              <a:t>, con </a:t>
            </a:r>
            <a:r>
              <a:rPr lang="en-US" err="1">
                <a:ea typeface="+mn-lt"/>
                <a:cs typeface="+mn-lt"/>
              </a:rPr>
              <a:t>lavori</a:t>
            </a:r>
            <a:r>
              <a:rPr lang="en-US">
                <a:ea typeface="+mn-lt"/>
                <a:cs typeface="+mn-lt"/>
              </a:rPr>
              <a:t> di </a:t>
            </a:r>
            <a:r>
              <a:rPr lang="en-US" err="1">
                <a:ea typeface="+mn-lt"/>
                <a:cs typeface="+mn-lt"/>
              </a:rPr>
              <a:t>coppia</a:t>
            </a:r>
            <a:r>
              <a:rPr lang="en-US">
                <a:ea typeface="+mn-lt"/>
                <a:cs typeface="+mn-lt"/>
              </a:rPr>
              <a:t> o piccolo/</a:t>
            </a:r>
            <a:r>
              <a:rPr lang="en-US" err="1">
                <a:ea typeface="+mn-lt"/>
                <a:cs typeface="+mn-lt"/>
              </a:rPr>
              <a:t>grande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gruppo</a:t>
            </a:r>
            <a:r>
              <a:rPr lang="en-US">
                <a:ea typeface="+mn-lt"/>
                <a:cs typeface="+mn-lt"/>
              </a:rPr>
              <a:t>.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85D67-E166-4611-9383-BA7E221AD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40" y="2084832"/>
            <a:ext cx="4480560" cy="486918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TESTO EXPERT TEACHING</a:t>
            </a: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4F7AEED5-3DAB-4758-848D-AC08CAC5C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39664"/>
            <a:ext cx="4476750" cy="49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64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924F-D923-4612-AFA3-704AC05D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F1CF2-B8E6-4810-8A84-C210206D54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  <a:ea typeface="+mn-lt"/>
                <a:cs typeface="+mn-lt"/>
              </a:rPr>
              <a:t>SCHEDA VALUTAZIONE:</a:t>
            </a:r>
          </a:p>
          <a:p>
            <a:r>
              <a:rPr lang="en-US" err="1">
                <a:ea typeface="+mn-lt"/>
                <a:cs typeface="+mn-lt"/>
              </a:rPr>
              <a:t>Padroneggia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saperi</a:t>
            </a:r>
            <a:r>
              <a:rPr lang="en-US">
                <a:ea typeface="+mn-lt"/>
                <a:cs typeface="+mn-lt"/>
              </a:rPr>
              <a:t> e </a:t>
            </a:r>
            <a:r>
              <a:rPr lang="en-US" err="1">
                <a:ea typeface="+mn-lt"/>
                <a:cs typeface="+mn-lt"/>
              </a:rPr>
              <a:t>contenuti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crea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connessioni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fra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essi</a:t>
            </a:r>
            <a:r>
              <a:rPr lang="en-US">
                <a:ea typeface="+mn-lt"/>
                <a:cs typeface="+mn-lt"/>
              </a:rPr>
              <a:t> e li </a:t>
            </a:r>
            <a:r>
              <a:rPr lang="en-US" err="1">
                <a:ea typeface="+mn-lt"/>
                <a:cs typeface="+mn-lt"/>
              </a:rPr>
              <a:t>collega</a:t>
            </a:r>
            <a:r>
              <a:rPr lang="en-US">
                <a:ea typeface="+mn-lt"/>
                <a:cs typeface="+mn-lt"/>
              </a:rPr>
              <a:t> alle </a:t>
            </a:r>
            <a:r>
              <a:rPr lang="en-US" err="1">
                <a:ea typeface="+mn-lt"/>
                <a:cs typeface="+mn-lt"/>
              </a:rPr>
              <a:t>esperienze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dei</a:t>
            </a:r>
            <a:r>
              <a:rPr lang="en-US">
                <a:ea typeface="+mn-lt"/>
                <a:cs typeface="+mn-lt"/>
              </a:rPr>
              <a:t> bambini.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85D67-E166-4611-9383-BA7E221AD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40" y="2084832"/>
            <a:ext cx="4480560" cy="486918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TESTO EXPERT TEACHING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A28EC9B-2C55-46E3-B4C1-B1A913EDF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55" t="44142" r="57087" b="51834"/>
          <a:stretch/>
        </p:blipFill>
        <p:spPr>
          <a:xfrm>
            <a:off x="5392130" y="3012359"/>
            <a:ext cx="6650611" cy="63630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494AE5-35AD-4981-8B92-18155F3D5578}"/>
              </a:ext>
            </a:extLst>
          </p:cNvPr>
          <p:cNvSpPr txBox="1"/>
          <p:nvPr/>
        </p:nvSpPr>
        <p:spPr>
          <a:xfrm>
            <a:off x="11167873" y="3464002"/>
            <a:ext cx="160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p. 23</a:t>
            </a:r>
          </a:p>
        </p:txBody>
      </p:sp>
    </p:spTree>
    <p:extLst>
      <p:ext uri="{BB962C8B-B14F-4D97-AF65-F5344CB8AC3E}">
        <p14:creationId xmlns:p14="http://schemas.microsoft.com/office/powerpoint/2010/main" val="2611565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924F-D923-4612-AFA3-704AC05D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F1CF2-B8E6-4810-8A84-C210206D54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k Free"/>
                <a:ea typeface="+mn-lt"/>
                <a:cs typeface="+mn-lt"/>
              </a:rPr>
              <a:t>SCHEDA VALUTAZIONE:</a:t>
            </a:r>
          </a:p>
          <a:p>
            <a:r>
              <a:rPr lang="en-US" dirty="0" err="1">
                <a:ea typeface="+mn-lt"/>
                <a:cs typeface="+mn-lt"/>
              </a:rPr>
              <a:t>Riflette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sull’esperienza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condotta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utilizzando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feedback del/la tutor, per </a:t>
            </a:r>
            <a:r>
              <a:rPr lang="en-US" dirty="0" err="1">
                <a:ea typeface="+mn-lt"/>
                <a:cs typeface="+mn-lt"/>
              </a:rPr>
              <a:t>individuare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eventuali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strategie</a:t>
            </a:r>
            <a:r>
              <a:rPr lang="en-US" dirty="0">
                <a:ea typeface="+mn-lt"/>
                <a:cs typeface="+mn-lt"/>
              </a:rPr>
              <a:t> di </a:t>
            </a:r>
            <a:r>
              <a:rPr lang="en-US" dirty="0" err="1">
                <a:ea typeface="+mn-lt"/>
                <a:cs typeface="+mn-lt"/>
              </a:rPr>
              <a:t>miglioramento</a:t>
            </a:r>
            <a:r>
              <a:rPr lang="en-US" dirty="0">
                <a:ea typeface="+mn-lt"/>
                <a:cs typeface="+mn-lt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85D67-E166-4611-9383-BA7E221AD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40" y="2283270"/>
            <a:ext cx="4480560" cy="486918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k Free"/>
                <a:ea typeface="+mn-lt"/>
                <a:cs typeface="+mn-lt"/>
              </a:rPr>
              <a:t>TESTO EXPERT TEACHING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22F921D-10F6-454B-A478-6F5A80FCF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140" y="3261869"/>
            <a:ext cx="3600450" cy="147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64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Integral</vt:lpstr>
      <vt:lpstr>Comparazione scheda di valutazione tutor e testo expert teacher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Ianes, cramerotti, biancato, demo, "Expert teacher", erickson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27</cp:revision>
  <dcterms:created xsi:type="dcterms:W3CDTF">2021-11-10T13:45:17Z</dcterms:created>
  <dcterms:modified xsi:type="dcterms:W3CDTF">2021-11-10T14:16:17Z</dcterms:modified>
</cp:coreProperties>
</file>