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60" r:id="rId3"/>
    <p:sldId id="263" r:id="rId4"/>
    <p:sldId id="257" r:id="rId5"/>
    <p:sldId id="259" r:id="rId6"/>
    <p:sldId id="261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93B681-4024-94EF-1246-396AD6F840B7}" v="128" dt="2021-11-10T13:59:42.156"/>
    <p1510:client id="{5A518572-9124-03C8-D4C9-8BA6C7952F14}" v="225" dt="2021-11-10T14:09:28.471"/>
    <p1510:client id="{8961B309-123E-4FBE-B78D-1264EE9E8BDE}" v="244" dt="2021-11-10T14:06:27.4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6BCA68-2E59-455B-AF8C-9624BA28355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6CFBADE-3F7E-46E6-94E5-1B53BA712A4A}">
      <dgm:prSet/>
      <dgm:spPr/>
      <dgm:t>
        <a:bodyPr/>
        <a:lstStyle/>
        <a:p>
          <a:r>
            <a:rPr lang="it-IT"/>
            <a:t>"Tiene conto delle diversità dei bambini e utilizza approcci, strategie e molteplicità di linguaggi per differenziare e/o adattare la proposta didattica"</a:t>
          </a:r>
          <a:endParaRPr lang="en-US"/>
        </a:p>
      </dgm:t>
    </dgm:pt>
    <dgm:pt modelId="{38FB144C-8F68-448F-B575-939BE6490C83}" type="parTrans" cxnId="{2FDB5922-ECFC-4B53-9493-6044091336FE}">
      <dgm:prSet/>
      <dgm:spPr/>
      <dgm:t>
        <a:bodyPr/>
        <a:lstStyle/>
        <a:p>
          <a:endParaRPr lang="en-US"/>
        </a:p>
      </dgm:t>
    </dgm:pt>
    <dgm:pt modelId="{8827684C-407C-43EB-842A-51ACF592AC79}" type="sibTrans" cxnId="{2FDB5922-ECFC-4B53-9493-6044091336FE}">
      <dgm:prSet/>
      <dgm:spPr/>
      <dgm:t>
        <a:bodyPr/>
        <a:lstStyle/>
        <a:p>
          <a:endParaRPr lang="en-US"/>
        </a:p>
      </dgm:t>
    </dgm:pt>
    <dgm:pt modelId="{3DB04AC7-BEC9-4837-A870-587118682C2B}">
      <dgm:prSet/>
      <dgm:spPr/>
      <dgm:t>
        <a:bodyPr/>
        <a:lstStyle/>
        <a:p>
          <a:r>
            <a:rPr lang="it-IT"/>
            <a:t>"Instaura relazioni educative adeguate, mostrando equilibrio e flessibilità anche di fronte a imprevisti (situazioni conflittuali, mancato rispetto delle regole, ecc.)" </a:t>
          </a:r>
          <a:endParaRPr lang="en-US"/>
        </a:p>
      </dgm:t>
    </dgm:pt>
    <dgm:pt modelId="{A16CE181-FDCF-4B99-AFC7-8FF89323E9F0}" type="parTrans" cxnId="{D13FABB7-AF19-4E6B-ABA2-5BABCF5D94B8}">
      <dgm:prSet/>
      <dgm:spPr/>
      <dgm:t>
        <a:bodyPr/>
        <a:lstStyle/>
        <a:p>
          <a:endParaRPr lang="en-US"/>
        </a:p>
      </dgm:t>
    </dgm:pt>
    <dgm:pt modelId="{9090F503-A787-49D5-A127-4D5921F03EF7}" type="sibTrans" cxnId="{D13FABB7-AF19-4E6B-ABA2-5BABCF5D94B8}">
      <dgm:prSet/>
      <dgm:spPr/>
      <dgm:t>
        <a:bodyPr/>
        <a:lstStyle/>
        <a:p>
          <a:endParaRPr lang="en-US"/>
        </a:p>
      </dgm:t>
    </dgm:pt>
    <dgm:pt modelId="{4FA0091F-C655-4CD7-8519-ED6D7A496989}">
      <dgm:prSet phldr="0"/>
      <dgm:spPr/>
      <dgm:t>
        <a:bodyPr/>
        <a:lstStyle/>
        <a:p>
          <a:pPr rtl="0"/>
          <a:r>
            <a:rPr lang="it-IT">
              <a:latin typeface="Calibri Light" panose="020F0302020204030204"/>
            </a:rPr>
            <a:t>"</a:t>
          </a:r>
          <a:r>
            <a:rPr lang="it-IT"/>
            <a:t>Manifesta - interesse, entusiasmo -intraprendenza, autonomia</a:t>
          </a:r>
          <a:r>
            <a:rPr lang="it-IT">
              <a:latin typeface="Calibri Light" panose="020F0302020204030204"/>
            </a:rPr>
            <a:t>"</a:t>
          </a:r>
          <a:endParaRPr lang="it-IT"/>
        </a:p>
      </dgm:t>
    </dgm:pt>
    <dgm:pt modelId="{36FEBE5E-5A48-4B3A-91DC-4E6693BB9379}" type="parTrans" cxnId="{161B5BBF-C76D-431F-AAE8-FAE9543CB67B}">
      <dgm:prSet/>
      <dgm:spPr/>
    </dgm:pt>
    <dgm:pt modelId="{F948A27D-614F-4DA0-9ED4-20B6DDC4E3E5}" type="sibTrans" cxnId="{161B5BBF-C76D-431F-AAE8-FAE9543CB67B}">
      <dgm:prSet/>
      <dgm:spPr/>
    </dgm:pt>
    <dgm:pt modelId="{47B0D56F-6BC1-4F2E-B1C7-352271565732}" type="pres">
      <dgm:prSet presAssocID="{646BCA68-2E59-455B-AF8C-9624BA283552}" presName="linear" presStyleCnt="0">
        <dgm:presLayoutVars>
          <dgm:animLvl val="lvl"/>
          <dgm:resizeHandles val="exact"/>
        </dgm:presLayoutVars>
      </dgm:prSet>
      <dgm:spPr/>
    </dgm:pt>
    <dgm:pt modelId="{5B1AD9EB-76DB-4C83-A060-C2823DBCE882}" type="pres">
      <dgm:prSet presAssocID="{86CFBADE-3F7E-46E6-94E5-1B53BA712A4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EDD3186-7308-4DFA-A3C4-64553CB9FB60}" type="pres">
      <dgm:prSet presAssocID="{8827684C-407C-43EB-842A-51ACF592AC79}" presName="spacer" presStyleCnt="0"/>
      <dgm:spPr/>
    </dgm:pt>
    <dgm:pt modelId="{4621F854-D182-4B1E-8204-96DEB939ED07}" type="pres">
      <dgm:prSet presAssocID="{3DB04AC7-BEC9-4837-A870-587118682C2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75C72DB-B913-43E0-8A82-59680023FE94}" type="pres">
      <dgm:prSet presAssocID="{9090F503-A787-49D5-A127-4D5921F03EF7}" presName="spacer" presStyleCnt="0"/>
      <dgm:spPr/>
    </dgm:pt>
    <dgm:pt modelId="{AD521ECE-5B8C-4B3A-B0AC-79BD0E118892}" type="pres">
      <dgm:prSet presAssocID="{4FA0091F-C655-4CD7-8519-ED6D7A49698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2FDB5922-ECFC-4B53-9493-6044091336FE}" srcId="{646BCA68-2E59-455B-AF8C-9624BA283552}" destId="{86CFBADE-3F7E-46E6-94E5-1B53BA712A4A}" srcOrd="0" destOrd="0" parTransId="{38FB144C-8F68-448F-B575-939BE6490C83}" sibTransId="{8827684C-407C-43EB-842A-51ACF592AC79}"/>
    <dgm:cxn modelId="{4F88D05E-44CC-4D53-8B61-461F6C06FBAA}" type="presOf" srcId="{646BCA68-2E59-455B-AF8C-9624BA283552}" destId="{47B0D56F-6BC1-4F2E-B1C7-352271565732}" srcOrd="0" destOrd="0" presId="urn:microsoft.com/office/officeart/2005/8/layout/vList2"/>
    <dgm:cxn modelId="{F89C0E82-8D3A-4802-A85E-9CCAABAA947F}" type="presOf" srcId="{86CFBADE-3F7E-46E6-94E5-1B53BA712A4A}" destId="{5B1AD9EB-76DB-4C83-A060-C2823DBCE882}" srcOrd="0" destOrd="0" presId="urn:microsoft.com/office/officeart/2005/8/layout/vList2"/>
    <dgm:cxn modelId="{D13FABB7-AF19-4E6B-ABA2-5BABCF5D94B8}" srcId="{646BCA68-2E59-455B-AF8C-9624BA283552}" destId="{3DB04AC7-BEC9-4837-A870-587118682C2B}" srcOrd="1" destOrd="0" parTransId="{A16CE181-FDCF-4B99-AFC7-8FF89323E9F0}" sibTransId="{9090F503-A787-49D5-A127-4D5921F03EF7}"/>
    <dgm:cxn modelId="{161B5BBF-C76D-431F-AAE8-FAE9543CB67B}" srcId="{646BCA68-2E59-455B-AF8C-9624BA283552}" destId="{4FA0091F-C655-4CD7-8519-ED6D7A496989}" srcOrd="2" destOrd="0" parTransId="{36FEBE5E-5A48-4B3A-91DC-4E6693BB9379}" sibTransId="{F948A27D-614F-4DA0-9ED4-20B6DDC4E3E5}"/>
    <dgm:cxn modelId="{FC1A91CB-EBEF-45FC-8167-9746F2375459}" type="presOf" srcId="{3DB04AC7-BEC9-4837-A870-587118682C2B}" destId="{4621F854-D182-4B1E-8204-96DEB939ED07}" srcOrd="0" destOrd="0" presId="urn:microsoft.com/office/officeart/2005/8/layout/vList2"/>
    <dgm:cxn modelId="{AF32C8CE-3F5B-43A9-8D90-2D6CA02F61DC}" type="presOf" srcId="{4FA0091F-C655-4CD7-8519-ED6D7A496989}" destId="{AD521ECE-5B8C-4B3A-B0AC-79BD0E118892}" srcOrd="0" destOrd="0" presId="urn:microsoft.com/office/officeart/2005/8/layout/vList2"/>
    <dgm:cxn modelId="{44068349-9874-452A-8953-31F358AB85E0}" type="presParOf" srcId="{47B0D56F-6BC1-4F2E-B1C7-352271565732}" destId="{5B1AD9EB-76DB-4C83-A060-C2823DBCE882}" srcOrd="0" destOrd="0" presId="urn:microsoft.com/office/officeart/2005/8/layout/vList2"/>
    <dgm:cxn modelId="{91E6D4A1-D396-4EA9-B9FD-A08617DB5849}" type="presParOf" srcId="{47B0D56F-6BC1-4F2E-B1C7-352271565732}" destId="{FEDD3186-7308-4DFA-A3C4-64553CB9FB60}" srcOrd="1" destOrd="0" presId="urn:microsoft.com/office/officeart/2005/8/layout/vList2"/>
    <dgm:cxn modelId="{26857592-439C-4D8D-86C9-2BEDD9BA1811}" type="presParOf" srcId="{47B0D56F-6BC1-4F2E-B1C7-352271565732}" destId="{4621F854-D182-4B1E-8204-96DEB939ED07}" srcOrd="2" destOrd="0" presId="urn:microsoft.com/office/officeart/2005/8/layout/vList2"/>
    <dgm:cxn modelId="{ABCB1D06-97CF-47AA-ADF6-3C788870A475}" type="presParOf" srcId="{47B0D56F-6BC1-4F2E-B1C7-352271565732}" destId="{B75C72DB-B913-43E0-8A82-59680023FE94}" srcOrd="3" destOrd="0" presId="urn:microsoft.com/office/officeart/2005/8/layout/vList2"/>
    <dgm:cxn modelId="{DA71B799-A04A-4103-BA5C-ABB36CF880C4}" type="presParOf" srcId="{47B0D56F-6BC1-4F2E-B1C7-352271565732}" destId="{AD521ECE-5B8C-4B3A-B0AC-79BD0E11889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540733-C355-4DB6-8195-DDC53605E26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FCC0ADD-1758-4362-8E20-815A76D7F632}">
      <dgm:prSet/>
      <dgm:spPr/>
      <dgm:t>
        <a:bodyPr/>
        <a:lstStyle/>
        <a:p>
          <a:r>
            <a:rPr lang="it-IT"/>
            <a:t>"Pianifica, struttura e condivide l’esperienza di insegnamento/apprendimento con la/il tutor indicando: analisi della situazione, finalità, risultati attesi, verifica, strategie didattiche, materiali, tempi, spazi… L’intervento va previsto in almeno tre momenti"</a:t>
          </a:r>
          <a:endParaRPr lang="en-US"/>
        </a:p>
      </dgm:t>
    </dgm:pt>
    <dgm:pt modelId="{A3E7E0EE-DA36-4425-BDE0-753F794DC178}" type="parTrans" cxnId="{0F0E5A43-7A88-4622-915A-6423800D44B4}">
      <dgm:prSet/>
      <dgm:spPr/>
      <dgm:t>
        <a:bodyPr/>
        <a:lstStyle/>
        <a:p>
          <a:endParaRPr lang="en-US"/>
        </a:p>
      </dgm:t>
    </dgm:pt>
    <dgm:pt modelId="{EEB2BADB-2932-4D58-B715-996B15ACE9B7}" type="sibTrans" cxnId="{0F0E5A43-7A88-4622-915A-6423800D44B4}">
      <dgm:prSet/>
      <dgm:spPr/>
      <dgm:t>
        <a:bodyPr/>
        <a:lstStyle/>
        <a:p>
          <a:endParaRPr lang="en-US"/>
        </a:p>
      </dgm:t>
    </dgm:pt>
    <dgm:pt modelId="{9685D4AC-02D7-4ED1-8891-CFC45C77A3A2}">
      <dgm:prSet/>
      <dgm:spPr/>
      <dgm:t>
        <a:bodyPr/>
        <a:lstStyle/>
        <a:p>
          <a:r>
            <a:rPr lang="it-IT"/>
            <a:t>"Riflette sull’esperienza condotta utilizzando i feedback del/la tutor, per individuare eventuali strategie di miglioramento."</a:t>
          </a:r>
          <a:endParaRPr lang="en-US"/>
        </a:p>
      </dgm:t>
    </dgm:pt>
    <dgm:pt modelId="{3D7A1B0C-BFF7-4D3E-9B58-8DA64116684C}" type="parTrans" cxnId="{5EE8AE03-82FD-456D-AB27-73A6C6A43304}">
      <dgm:prSet/>
      <dgm:spPr/>
      <dgm:t>
        <a:bodyPr/>
        <a:lstStyle/>
        <a:p>
          <a:endParaRPr lang="en-US"/>
        </a:p>
      </dgm:t>
    </dgm:pt>
    <dgm:pt modelId="{CC94029C-F9A0-43A5-B339-11944F50AC88}" type="sibTrans" cxnId="{5EE8AE03-82FD-456D-AB27-73A6C6A43304}">
      <dgm:prSet/>
      <dgm:spPr/>
      <dgm:t>
        <a:bodyPr/>
        <a:lstStyle/>
        <a:p>
          <a:endParaRPr lang="en-US"/>
        </a:p>
      </dgm:t>
    </dgm:pt>
    <dgm:pt modelId="{20DBE56E-6B11-4D79-8339-76C67ECA850D}">
      <dgm:prSet/>
      <dgm:spPr/>
      <dgm:t>
        <a:bodyPr/>
        <a:lstStyle/>
        <a:p>
          <a:r>
            <a:rPr lang="it-IT"/>
            <a:t>"Osserva con sensibilità pedagogica la situazione formativa e ne riporta spunti utili per il confronto con la/il tutor sull’agire formativo/didattico"</a:t>
          </a:r>
          <a:endParaRPr lang="en-US"/>
        </a:p>
      </dgm:t>
    </dgm:pt>
    <dgm:pt modelId="{84291A6B-5D16-4A30-A274-7379CF90BA0E}" type="parTrans" cxnId="{F15ACC75-5A2C-4D1F-A376-C1FA48B0CB4B}">
      <dgm:prSet/>
      <dgm:spPr/>
      <dgm:t>
        <a:bodyPr/>
        <a:lstStyle/>
        <a:p>
          <a:endParaRPr lang="en-US"/>
        </a:p>
      </dgm:t>
    </dgm:pt>
    <dgm:pt modelId="{1AFA0AB8-D5B5-4741-A3F1-8050E84AD642}" type="sibTrans" cxnId="{F15ACC75-5A2C-4D1F-A376-C1FA48B0CB4B}">
      <dgm:prSet/>
      <dgm:spPr/>
      <dgm:t>
        <a:bodyPr/>
        <a:lstStyle/>
        <a:p>
          <a:endParaRPr lang="en-US"/>
        </a:p>
      </dgm:t>
    </dgm:pt>
    <dgm:pt modelId="{19C24EBE-3711-403E-83BA-0B5070B96DD6}" type="pres">
      <dgm:prSet presAssocID="{55540733-C355-4DB6-8195-DDC53605E269}" presName="linear" presStyleCnt="0">
        <dgm:presLayoutVars>
          <dgm:animLvl val="lvl"/>
          <dgm:resizeHandles val="exact"/>
        </dgm:presLayoutVars>
      </dgm:prSet>
      <dgm:spPr/>
    </dgm:pt>
    <dgm:pt modelId="{92D611B4-8AB5-44BD-8EB2-336B47EA97D9}" type="pres">
      <dgm:prSet presAssocID="{5FCC0ADD-1758-4362-8E20-815A76D7F63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4E054D0-F9D8-43E7-B5DF-4372C6098785}" type="pres">
      <dgm:prSet presAssocID="{EEB2BADB-2932-4D58-B715-996B15ACE9B7}" presName="spacer" presStyleCnt="0"/>
      <dgm:spPr/>
    </dgm:pt>
    <dgm:pt modelId="{6EC564A5-8241-4C7D-BBC5-95A8047B01F8}" type="pres">
      <dgm:prSet presAssocID="{9685D4AC-02D7-4ED1-8891-CFC45C77A3A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7281615-8FCC-4C68-93B4-F481C8D5C03E}" type="pres">
      <dgm:prSet presAssocID="{CC94029C-F9A0-43A5-B339-11944F50AC88}" presName="spacer" presStyleCnt="0"/>
      <dgm:spPr/>
    </dgm:pt>
    <dgm:pt modelId="{57468471-D724-4D74-B0A5-F1D04B4B9792}" type="pres">
      <dgm:prSet presAssocID="{20DBE56E-6B11-4D79-8339-76C67ECA850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EE8AE03-82FD-456D-AB27-73A6C6A43304}" srcId="{55540733-C355-4DB6-8195-DDC53605E269}" destId="{9685D4AC-02D7-4ED1-8891-CFC45C77A3A2}" srcOrd="1" destOrd="0" parTransId="{3D7A1B0C-BFF7-4D3E-9B58-8DA64116684C}" sibTransId="{CC94029C-F9A0-43A5-B339-11944F50AC88}"/>
    <dgm:cxn modelId="{317EB803-856E-451C-8501-7BC5D4ADF808}" type="presOf" srcId="{20DBE56E-6B11-4D79-8339-76C67ECA850D}" destId="{57468471-D724-4D74-B0A5-F1D04B4B9792}" srcOrd="0" destOrd="0" presId="urn:microsoft.com/office/officeart/2005/8/layout/vList2"/>
    <dgm:cxn modelId="{3BF2702C-3360-4BF3-9598-F75950C197FC}" type="presOf" srcId="{5FCC0ADD-1758-4362-8E20-815A76D7F632}" destId="{92D611B4-8AB5-44BD-8EB2-336B47EA97D9}" srcOrd="0" destOrd="0" presId="urn:microsoft.com/office/officeart/2005/8/layout/vList2"/>
    <dgm:cxn modelId="{0F0E5A43-7A88-4622-915A-6423800D44B4}" srcId="{55540733-C355-4DB6-8195-DDC53605E269}" destId="{5FCC0ADD-1758-4362-8E20-815A76D7F632}" srcOrd="0" destOrd="0" parTransId="{A3E7E0EE-DA36-4425-BDE0-753F794DC178}" sibTransId="{EEB2BADB-2932-4D58-B715-996B15ACE9B7}"/>
    <dgm:cxn modelId="{F059C94D-6DF5-4392-ADC5-F73020398D5C}" type="presOf" srcId="{55540733-C355-4DB6-8195-DDC53605E269}" destId="{19C24EBE-3711-403E-83BA-0B5070B96DD6}" srcOrd="0" destOrd="0" presId="urn:microsoft.com/office/officeart/2005/8/layout/vList2"/>
    <dgm:cxn modelId="{F15ACC75-5A2C-4D1F-A376-C1FA48B0CB4B}" srcId="{55540733-C355-4DB6-8195-DDC53605E269}" destId="{20DBE56E-6B11-4D79-8339-76C67ECA850D}" srcOrd="2" destOrd="0" parTransId="{84291A6B-5D16-4A30-A274-7379CF90BA0E}" sibTransId="{1AFA0AB8-D5B5-4741-A3F1-8050E84AD642}"/>
    <dgm:cxn modelId="{60458C9C-FD9B-4A37-883F-9C629823B047}" type="presOf" srcId="{9685D4AC-02D7-4ED1-8891-CFC45C77A3A2}" destId="{6EC564A5-8241-4C7D-BBC5-95A8047B01F8}" srcOrd="0" destOrd="0" presId="urn:microsoft.com/office/officeart/2005/8/layout/vList2"/>
    <dgm:cxn modelId="{8891A193-CA38-488E-98B4-BA439236915E}" type="presParOf" srcId="{19C24EBE-3711-403E-83BA-0B5070B96DD6}" destId="{92D611B4-8AB5-44BD-8EB2-336B47EA97D9}" srcOrd="0" destOrd="0" presId="urn:microsoft.com/office/officeart/2005/8/layout/vList2"/>
    <dgm:cxn modelId="{74757D1C-B5D1-4EA0-B9CD-C047123A5093}" type="presParOf" srcId="{19C24EBE-3711-403E-83BA-0B5070B96DD6}" destId="{34E054D0-F9D8-43E7-B5DF-4372C6098785}" srcOrd="1" destOrd="0" presId="urn:microsoft.com/office/officeart/2005/8/layout/vList2"/>
    <dgm:cxn modelId="{3E55B7E3-CF65-4450-936A-40B107057201}" type="presParOf" srcId="{19C24EBE-3711-403E-83BA-0B5070B96DD6}" destId="{6EC564A5-8241-4C7D-BBC5-95A8047B01F8}" srcOrd="2" destOrd="0" presId="urn:microsoft.com/office/officeart/2005/8/layout/vList2"/>
    <dgm:cxn modelId="{F3695561-C1C4-4733-A871-3000C69C138A}" type="presParOf" srcId="{19C24EBE-3711-403E-83BA-0B5070B96DD6}" destId="{77281615-8FCC-4C68-93B4-F481C8D5C03E}" srcOrd="3" destOrd="0" presId="urn:microsoft.com/office/officeart/2005/8/layout/vList2"/>
    <dgm:cxn modelId="{445D3CEA-39A0-4D91-B454-C319EB6A9B8B}" type="presParOf" srcId="{19C24EBE-3711-403E-83BA-0B5070B96DD6}" destId="{57468471-D724-4D74-B0A5-F1D04B4B979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E480987-529B-4DE1-8244-10C379A722A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6CC5A0-E1D9-4A3E-B137-C3F401210D3F}">
      <dgm:prSet/>
      <dgm:spPr/>
      <dgm:t>
        <a:bodyPr/>
        <a:lstStyle/>
        <a:p>
          <a:r>
            <a:rPr lang="it-IT"/>
            <a:t>" Tiene conto delle diversità dei bambini e utilizza approcci, strategie e molteplicità di linguaggi per differenziare e/o adattare la proposta didattica." </a:t>
          </a:r>
          <a:endParaRPr lang="en-US"/>
        </a:p>
      </dgm:t>
    </dgm:pt>
    <dgm:pt modelId="{0B37E138-6CF8-478D-BA6A-02481EC3682D}" type="parTrans" cxnId="{8873017E-4AFA-4953-A08D-D7E61F30A5EB}">
      <dgm:prSet/>
      <dgm:spPr/>
      <dgm:t>
        <a:bodyPr/>
        <a:lstStyle/>
        <a:p>
          <a:endParaRPr lang="en-US"/>
        </a:p>
      </dgm:t>
    </dgm:pt>
    <dgm:pt modelId="{A33125CB-E4FF-4399-8F45-9194E08F2BD7}" type="sibTrans" cxnId="{8873017E-4AFA-4953-A08D-D7E61F30A5EB}">
      <dgm:prSet/>
      <dgm:spPr/>
      <dgm:t>
        <a:bodyPr/>
        <a:lstStyle/>
        <a:p>
          <a:endParaRPr lang="en-US"/>
        </a:p>
      </dgm:t>
    </dgm:pt>
    <dgm:pt modelId="{CE8746FB-1D64-4A6B-B72A-8FE6286664FD}">
      <dgm:prSet/>
      <dgm:spPr/>
      <dgm:t>
        <a:bodyPr/>
        <a:lstStyle/>
        <a:p>
          <a:r>
            <a:rPr lang="it-IT"/>
            <a:t>"Ascolta” e incuriosisce i bambini, organizza attività motivanti, laboratoriali, con lavori di coppia o piccolo/grande gruppo. "</a:t>
          </a:r>
          <a:endParaRPr lang="en-US"/>
        </a:p>
      </dgm:t>
    </dgm:pt>
    <dgm:pt modelId="{1A1DF7DB-4C7C-439C-B567-3C7086259EF0}" type="parTrans" cxnId="{95BBFA97-B675-49D4-9D09-523292C0B912}">
      <dgm:prSet/>
      <dgm:spPr/>
      <dgm:t>
        <a:bodyPr/>
        <a:lstStyle/>
        <a:p>
          <a:endParaRPr lang="en-US"/>
        </a:p>
      </dgm:t>
    </dgm:pt>
    <dgm:pt modelId="{BBE243AA-13AE-475E-A9DE-C4774EA9395D}" type="sibTrans" cxnId="{95BBFA97-B675-49D4-9D09-523292C0B912}">
      <dgm:prSet/>
      <dgm:spPr/>
      <dgm:t>
        <a:bodyPr/>
        <a:lstStyle/>
        <a:p>
          <a:endParaRPr lang="en-US"/>
        </a:p>
      </dgm:t>
    </dgm:pt>
    <dgm:pt modelId="{CD511340-3CBC-4768-9728-F258F07133CB}">
      <dgm:prSet phldr="0"/>
      <dgm:spPr/>
      <dgm:t>
        <a:bodyPr/>
        <a:lstStyle/>
        <a:p>
          <a:pPr rtl="0"/>
          <a:r>
            <a:rPr lang="it-IT">
              <a:latin typeface="Calibri Light" panose="020F0302020204030204"/>
            </a:rPr>
            <a:t>"</a:t>
          </a:r>
          <a:r>
            <a:rPr lang="it-IT"/>
            <a:t>Riflette sull’esperienza condotta utilizzando i feedback del/la tutor, per individuare eventuali strategie di miglioramento</a:t>
          </a:r>
          <a:r>
            <a:rPr lang="it-IT">
              <a:latin typeface="Calibri Light" panose="020F0302020204030204"/>
            </a:rPr>
            <a:t>."</a:t>
          </a:r>
          <a:endParaRPr lang="it-IT"/>
        </a:p>
      </dgm:t>
    </dgm:pt>
    <dgm:pt modelId="{971D6B6B-C61D-45C9-85AA-B417C226C8FD}" type="parTrans" cxnId="{647CE2C9-3212-493B-9384-8C5330A7F713}">
      <dgm:prSet/>
      <dgm:spPr/>
    </dgm:pt>
    <dgm:pt modelId="{FD22255A-C2CA-43DE-8B84-9CCCF069D72E}" type="sibTrans" cxnId="{647CE2C9-3212-493B-9384-8C5330A7F713}">
      <dgm:prSet/>
      <dgm:spPr/>
    </dgm:pt>
    <dgm:pt modelId="{D96C2FD0-4443-4430-9DB2-B1F8390C0B50}">
      <dgm:prSet phldr="0"/>
      <dgm:spPr/>
      <dgm:t>
        <a:bodyPr/>
        <a:lstStyle/>
        <a:p>
          <a:pPr rtl="0"/>
          <a:r>
            <a:rPr lang="it-IT">
              <a:latin typeface="Calibri Light" panose="020F0302020204030204"/>
            </a:rPr>
            <a:t>"</a:t>
          </a:r>
          <a:r>
            <a:rPr lang="it-IT"/>
            <a:t>Instaura relazioni educative adeguate, mostrando equilibrio e flessibilità anche di fronte a imprevisti (situazioni conflittuali, mancato rispetto delle regole, ecc</a:t>
          </a:r>
          <a:r>
            <a:rPr lang="it-IT">
              <a:latin typeface="Calibri Light" panose="020F0302020204030204"/>
            </a:rPr>
            <a:t>.)."</a:t>
          </a:r>
          <a:endParaRPr lang="it-IT"/>
        </a:p>
      </dgm:t>
    </dgm:pt>
    <dgm:pt modelId="{820FE098-C16A-4DFC-85D5-67C11B0D4DFE}" type="parTrans" cxnId="{BA7579C9-3B05-4446-B6F3-722F6CD97302}">
      <dgm:prSet/>
      <dgm:spPr/>
    </dgm:pt>
    <dgm:pt modelId="{B98B29FE-4402-4C79-8ADF-D6FB4D971499}" type="sibTrans" cxnId="{BA7579C9-3B05-4446-B6F3-722F6CD97302}">
      <dgm:prSet/>
      <dgm:spPr/>
    </dgm:pt>
    <dgm:pt modelId="{492ADD0D-6756-40A4-887D-E109757867D6}" type="pres">
      <dgm:prSet presAssocID="{CE480987-529B-4DE1-8244-10C379A722A6}" presName="linear" presStyleCnt="0">
        <dgm:presLayoutVars>
          <dgm:animLvl val="lvl"/>
          <dgm:resizeHandles val="exact"/>
        </dgm:presLayoutVars>
      </dgm:prSet>
      <dgm:spPr/>
    </dgm:pt>
    <dgm:pt modelId="{CA786003-00C7-493B-A840-F186273AD1F1}" type="pres">
      <dgm:prSet presAssocID="{766CC5A0-E1D9-4A3E-B137-C3F401210D3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BD6F688-E201-4B37-9A9A-55408509AF9F}" type="pres">
      <dgm:prSet presAssocID="{A33125CB-E4FF-4399-8F45-9194E08F2BD7}" presName="spacer" presStyleCnt="0"/>
      <dgm:spPr/>
    </dgm:pt>
    <dgm:pt modelId="{244172F1-BBF7-409D-AB59-3481FFF9CB3B}" type="pres">
      <dgm:prSet presAssocID="{CE8746FB-1D64-4A6B-B72A-8FE6286664F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0A32753-71DB-41B5-996D-53C2AA7FD3AD}" type="pres">
      <dgm:prSet presAssocID="{BBE243AA-13AE-475E-A9DE-C4774EA9395D}" presName="spacer" presStyleCnt="0"/>
      <dgm:spPr/>
    </dgm:pt>
    <dgm:pt modelId="{14075B42-D7C5-4748-827B-8DC9BF0EA0D1}" type="pres">
      <dgm:prSet presAssocID="{CD511340-3CBC-4768-9728-F258F07133C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42F3569-CAD7-4C1D-B224-A10BD59CBF1E}" type="pres">
      <dgm:prSet presAssocID="{FD22255A-C2CA-43DE-8B84-9CCCF069D72E}" presName="spacer" presStyleCnt="0"/>
      <dgm:spPr/>
    </dgm:pt>
    <dgm:pt modelId="{F2245226-131A-4EE1-A985-440F7DA1E8B7}" type="pres">
      <dgm:prSet presAssocID="{D96C2FD0-4443-4430-9DB2-B1F8390C0B50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479CC136-071D-411F-B821-489796CB5D62}" type="presOf" srcId="{CD511340-3CBC-4768-9728-F258F07133CB}" destId="{14075B42-D7C5-4748-827B-8DC9BF0EA0D1}" srcOrd="0" destOrd="0" presId="urn:microsoft.com/office/officeart/2005/8/layout/vList2"/>
    <dgm:cxn modelId="{54521D3C-83C8-46E7-8F7A-A415DEFE4BC4}" type="presOf" srcId="{CE8746FB-1D64-4A6B-B72A-8FE6286664FD}" destId="{244172F1-BBF7-409D-AB59-3481FFF9CB3B}" srcOrd="0" destOrd="0" presId="urn:microsoft.com/office/officeart/2005/8/layout/vList2"/>
    <dgm:cxn modelId="{09A97A43-E680-47B4-8FB9-D7814A280DA3}" type="presOf" srcId="{D96C2FD0-4443-4430-9DB2-B1F8390C0B50}" destId="{F2245226-131A-4EE1-A985-440F7DA1E8B7}" srcOrd="0" destOrd="0" presId="urn:microsoft.com/office/officeart/2005/8/layout/vList2"/>
    <dgm:cxn modelId="{569BEF54-A961-4B26-AF0E-F01EA6ED51AA}" type="presOf" srcId="{766CC5A0-E1D9-4A3E-B137-C3F401210D3F}" destId="{CA786003-00C7-493B-A840-F186273AD1F1}" srcOrd="0" destOrd="0" presId="urn:microsoft.com/office/officeart/2005/8/layout/vList2"/>
    <dgm:cxn modelId="{8873017E-4AFA-4953-A08D-D7E61F30A5EB}" srcId="{CE480987-529B-4DE1-8244-10C379A722A6}" destId="{766CC5A0-E1D9-4A3E-B137-C3F401210D3F}" srcOrd="0" destOrd="0" parTransId="{0B37E138-6CF8-478D-BA6A-02481EC3682D}" sibTransId="{A33125CB-E4FF-4399-8F45-9194E08F2BD7}"/>
    <dgm:cxn modelId="{95BBFA97-B675-49D4-9D09-523292C0B912}" srcId="{CE480987-529B-4DE1-8244-10C379A722A6}" destId="{CE8746FB-1D64-4A6B-B72A-8FE6286664FD}" srcOrd="1" destOrd="0" parTransId="{1A1DF7DB-4C7C-439C-B567-3C7086259EF0}" sibTransId="{BBE243AA-13AE-475E-A9DE-C4774EA9395D}"/>
    <dgm:cxn modelId="{861BBA98-C4DA-4D5E-9ECE-43A1B34CBE5A}" type="presOf" srcId="{CE480987-529B-4DE1-8244-10C379A722A6}" destId="{492ADD0D-6756-40A4-887D-E109757867D6}" srcOrd="0" destOrd="0" presId="urn:microsoft.com/office/officeart/2005/8/layout/vList2"/>
    <dgm:cxn modelId="{BA7579C9-3B05-4446-B6F3-722F6CD97302}" srcId="{CE480987-529B-4DE1-8244-10C379A722A6}" destId="{D96C2FD0-4443-4430-9DB2-B1F8390C0B50}" srcOrd="3" destOrd="0" parTransId="{820FE098-C16A-4DFC-85D5-67C11B0D4DFE}" sibTransId="{B98B29FE-4402-4C79-8ADF-D6FB4D971499}"/>
    <dgm:cxn modelId="{647CE2C9-3212-493B-9384-8C5330A7F713}" srcId="{CE480987-529B-4DE1-8244-10C379A722A6}" destId="{CD511340-3CBC-4768-9728-F258F07133CB}" srcOrd="2" destOrd="0" parTransId="{971D6B6B-C61D-45C9-85AA-B417C226C8FD}" sibTransId="{FD22255A-C2CA-43DE-8B84-9CCCF069D72E}"/>
    <dgm:cxn modelId="{DAF94E30-EC15-443F-9476-7A44A43F5F83}" type="presParOf" srcId="{492ADD0D-6756-40A4-887D-E109757867D6}" destId="{CA786003-00C7-493B-A840-F186273AD1F1}" srcOrd="0" destOrd="0" presId="urn:microsoft.com/office/officeart/2005/8/layout/vList2"/>
    <dgm:cxn modelId="{27EC3020-0204-48E5-842B-D13B5A9A2F06}" type="presParOf" srcId="{492ADD0D-6756-40A4-887D-E109757867D6}" destId="{9BD6F688-E201-4B37-9A9A-55408509AF9F}" srcOrd="1" destOrd="0" presId="urn:microsoft.com/office/officeart/2005/8/layout/vList2"/>
    <dgm:cxn modelId="{3FE15AD6-7465-44F2-864E-53A131215AC2}" type="presParOf" srcId="{492ADD0D-6756-40A4-887D-E109757867D6}" destId="{244172F1-BBF7-409D-AB59-3481FFF9CB3B}" srcOrd="2" destOrd="0" presId="urn:microsoft.com/office/officeart/2005/8/layout/vList2"/>
    <dgm:cxn modelId="{29C483A2-312A-405A-8739-7F6772B6DFD4}" type="presParOf" srcId="{492ADD0D-6756-40A4-887D-E109757867D6}" destId="{80A32753-71DB-41B5-996D-53C2AA7FD3AD}" srcOrd="3" destOrd="0" presId="urn:microsoft.com/office/officeart/2005/8/layout/vList2"/>
    <dgm:cxn modelId="{3CC6893C-96C8-48E3-A150-D7DDC0DC5164}" type="presParOf" srcId="{492ADD0D-6756-40A4-887D-E109757867D6}" destId="{14075B42-D7C5-4748-827B-8DC9BF0EA0D1}" srcOrd="4" destOrd="0" presId="urn:microsoft.com/office/officeart/2005/8/layout/vList2"/>
    <dgm:cxn modelId="{B5EE63E2-7511-41F0-A156-3D5360A0CB63}" type="presParOf" srcId="{492ADD0D-6756-40A4-887D-E109757867D6}" destId="{842F3569-CAD7-4C1D-B224-A10BD59CBF1E}" srcOrd="5" destOrd="0" presId="urn:microsoft.com/office/officeart/2005/8/layout/vList2"/>
    <dgm:cxn modelId="{C27E3B36-9165-4CE5-923E-01CC54E7B7FD}" type="presParOf" srcId="{492ADD0D-6756-40A4-887D-E109757867D6}" destId="{F2245226-131A-4EE1-A985-440F7DA1E8B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BE1F2AD-49A5-4994-8302-6FC3487691F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C66DB13-A76B-4E16-B8E5-F99603AF0338}">
      <dgm:prSet/>
      <dgm:spPr/>
      <dgm:t>
        <a:bodyPr/>
        <a:lstStyle/>
        <a:p>
          <a:r>
            <a:rPr lang="it-IT"/>
            <a:t>"Tiene conto delle diversità dei bambini e utilizza approcci, strategie e molteplicità di linguaggi per differenziare e/o adattare la proposta didattica."</a:t>
          </a:r>
          <a:endParaRPr lang="en-US"/>
        </a:p>
      </dgm:t>
    </dgm:pt>
    <dgm:pt modelId="{AA97B096-0858-440F-B8C5-D106730BBFB4}" type="parTrans" cxnId="{C969F5B4-E13A-4881-B002-72F67E36509E}">
      <dgm:prSet/>
      <dgm:spPr/>
      <dgm:t>
        <a:bodyPr/>
        <a:lstStyle/>
        <a:p>
          <a:endParaRPr lang="en-US"/>
        </a:p>
      </dgm:t>
    </dgm:pt>
    <dgm:pt modelId="{06EE9051-F1AB-4AD9-8BA1-DD6FA369DF4B}" type="sibTrans" cxnId="{C969F5B4-E13A-4881-B002-72F67E36509E}">
      <dgm:prSet/>
      <dgm:spPr/>
      <dgm:t>
        <a:bodyPr/>
        <a:lstStyle/>
        <a:p>
          <a:endParaRPr lang="en-US"/>
        </a:p>
      </dgm:t>
    </dgm:pt>
    <dgm:pt modelId="{DD7967D1-4236-4434-BD7D-3FDD8504AF4F}">
      <dgm:prSet/>
      <dgm:spPr/>
      <dgm:t>
        <a:bodyPr/>
        <a:lstStyle/>
        <a:p>
          <a:r>
            <a:rPr lang="it-IT"/>
            <a:t>"“Ascolta” e incuriosisce i bambini, organizza attività motivanti, laboratoriali, con lavori di coppia o piccolo/grande gruppo."</a:t>
          </a:r>
          <a:endParaRPr lang="en-US"/>
        </a:p>
      </dgm:t>
    </dgm:pt>
    <dgm:pt modelId="{7E77D259-CEA3-4F34-BB93-1378FC06B941}" type="parTrans" cxnId="{033F126E-AA18-4A27-94C0-DAB81F3FA7C6}">
      <dgm:prSet/>
      <dgm:spPr/>
      <dgm:t>
        <a:bodyPr/>
        <a:lstStyle/>
        <a:p>
          <a:endParaRPr lang="en-US"/>
        </a:p>
      </dgm:t>
    </dgm:pt>
    <dgm:pt modelId="{36F6A893-F3C6-4F02-85D0-3313289F3E70}" type="sibTrans" cxnId="{033F126E-AA18-4A27-94C0-DAB81F3FA7C6}">
      <dgm:prSet/>
      <dgm:spPr/>
      <dgm:t>
        <a:bodyPr/>
        <a:lstStyle/>
        <a:p>
          <a:endParaRPr lang="en-US"/>
        </a:p>
      </dgm:t>
    </dgm:pt>
    <dgm:pt modelId="{60AB19BE-41B7-410F-91E1-6CA251351000}">
      <dgm:prSet phldr="0"/>
      <dgm:spPr/>
      <dgm:t>
        <a:bodyPr/>
        <a:lstStyle/>
        <a:p>
          <a:pPr rtl="0"/>
          <a:r>
            <a:rPr lang="it-IT">
              <a:latin typeface="Calibri Light" panose="020F0302020204030204"/>
            </a:rPr>
            <a:t>"</a:t>
          </a:r>
          <a:r>
            <a:rPr lang="it-IT"/>
            <a:t>Instaura relazioni educative adeguate, mostrando equilibrio e flessibilità anche di fronte a imprevisti (situazioni conflittuali, mancato rispetto delle regole, ecc</a:t>
          </a:r>
          <a:r>
            <a:rPr lang="it-IT">
              <a:latin typeface="Calibri Light" panose="020F0302020204030204"/>
            </a:rPr>
            <a:t>.)."</a:t>
          </a:r>
          <a:endParaRPr lang="it-IT"/>
        </a:p>
      </dgm:t>
    </dgm:pt>
    <dgm:pt modelId="{0DA1481F-E2AA-4FDE-8896-B5834FB635BB}" type="parTrans" cxnId="{266AD48C-ECEA-4968-9A5D-E70717054DCB}">
      <dgm:prSet/>
      <dgm:spPr/>
    </dgm:pt>
    <dgm:pt modelId="{2F1BA317-1130-4653-AC57-52477F187575}" type="sibTrans" cxnId="{266AD48C-ECEA-4968-9A5D-E70717054DCB}">
      <dgm:prSet/>
      <dgm:spPr/>
    </dgm:pt>
    <dgm:pt modelId="{658D9712-0167-4216-85F5-81A3EE8C1FA5}" type="pres">
      <dgm:prSet presAssocID="{EBE1F2AD-49A5-4994-8302-6FC3487691FA}" presName="linear" presStyleCnt="0">
        <dgm:presLayoutVars>
          <dgm:animLvl val="lvl"/>
          <dgm:resizeHandles val="exact"/>
        </dgm:presLayoutVars>
      </dgm:prSet>
      <dgm:spPr/>
    </dgm:pt>
    <dgm:pt modelId="{D80D3DE4-BD9F-4B23-A9E5-01A102759948}" type="pres">
      <dgm:prSet presAssocID="{0C66DB13-A76B-4E16-B8E5-F99603AF033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36508C0-C4DB-4405-AEDA-BA7E272604D2}" type="pres">
      <dgm:prSet presAssocID="{06EE9051-F1AB-4AD9-8BA1-DD6FA369DF4B}" presName="spacer" presStyleCnt="0"/>
      <dgm:spPr/>
    </dgm:pt>
    <dgm:pt modelId="{F4DD72A4-5ABB-4ABC-AE13-62BB8EEE537F}" type="pres">
      <dgm:prSet presAssocID="{DD7967D1-4236-4434-BD7D-3FDD8504AF4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F63353D-02D4-49E4-8A98-8C4447280674}" type="pres">
      <dgm:prSet presAssocID="{36F6A893-F3C6-4F02-85D0-3313289F3E70}" presName="spacer" presStyleCnt="0"/>
      <dgm:spPr/>
    </dgm:pt>
    <dgm:pt modelId="{52B22394-0D60-4942-9B93-161764FD446F}" type="pres">
      <dgm:prSet presAssocID="{60AB19BE-41B7-410F-91E1-6CA25135100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0386823-4C50-472C-BB40-D843BAB4E90D}" type="presOf" srcId="{DD7967D1-4236-4434-BD7D-3FDD8504AF4F}" destId="{F4DD72A4-5ABB-4ABC-AE13-62BB8EEE537F}" srcOrd="0" destOrd="0" presId="urn:microsoft.com/office/officeart/2005/8/layout/vList2"/>
    <dgm:cxn modelId="{033F126E-AA18-4A27-94C0-DAB81F3FA7C6}" srcId="{EBE1F2AD-49A5-4994-8302-6FC3487691FA}" destId="{DD7967D1-4236-4434-BD7D-3FDD8504AF4F}" srcOrd="1" destOrd="0" parTransId="{7E77D259-CEA3-4F34-BB93-1378FC06B941}" sibTransId="{36F6A893-F3C6-4F02-85D0-3313289F3E70}"/>
    <dgm:cxn modelId="{266AD48C-ECEA-4968-9A5D-E70717054DCB}" srcId="{EBE1F2AD-49A5-4994-8302-6FC3487691FA}" destId="{60AB19BE-41B7-410F-91E1-6CA251351000}" srcOrd="2" destOrd="0" parTransId="{0DA1481F-E2AA-4FDE-8896-B5834FB635BB}" sibTransId="{2F1BA317-1130-4653-AC57-52477F187575}"/>
    <dgm:cxn modelId="{C969F5B4-E13A-4881-B002-72F67E36509E}" srcId="{EBE1F2AD-49A5-4994-8302-6FC3487691FA}" destId="{0C66DB13-A76B-4E16-B8E5-F99603AF0338}" srcOrd="0" destOrd="0" parTransId="{AA97B096-0858-440F-B8C5-D106730BBFB4}" sibTransId="{06EE9051-F1AB-4AD9-8BA1-DD6FA369DF4B}"/>
    <dgm:cxn modelId="{1AC308E4-BD72-44C5-9963-5326B4DD4FA1}" type="presOf" srcId="{0C66DB13-A76B-4E16-B8E5-F99603AF0338}" destId="{D80D3DE4-BD9F-4B23-A9E5-01A102759948}" srcOrd="0" destOrd="0" presId="urn:microsoft.com/office/officeart/2005/8/layout/vList2"/>
    <dgm:cxn modelId="{89E399F1-C078-4DBB-8399-DC215BF06DCE}" type="presOf" srcId="{EBE1F2AD-49A5-4994-8302-6FC3487691FA}" destId="{658D9712-0167-4216-85F5-81A3EE8C1FA5}" srcOrd="0" destOrd="0" presId="urn:microsoft.com/office/officeart/2005/8/layout/vList2"/>
    <dgm:cxn modelId="{E450F1F9-45D9-4A45-9AAD-FE78DEBAB3C7}" type="presOf" srcId="{60AB19BE-41B7-410F-91E1-6CA251351000}" destId="{52B22394-0D60-4942-9B93-161764FD446F}" srcOrd="0" destOrd="0" presId="urn:microsoft.com/office/officeart/2005/8/layout/vList2"/>
    <dgm:cxn modelId="{A3A86B52-93B3-4C38-8130-9101618C389B}" type="presParOf" srcId="{658D9712-0167-4216-85F5-81A3EE8C1FA5}" destId="{D80D3DE4-BD9F-4B23-A9E5-01A102759948}" srcOrd="0" destOrd="0" presId="urn:microsoft.com/office/officeart/2005/8/layout/vList2"/>
    <dgm:cxn modelId="{AF5F663F-FCEC-4448-82BF-069824B3CF03}" type="presParOf" srcId="{658D9712-0167-4216-85F5-81A3EE8C1FA5}" destId="{436508C0-C4DB-4405-AEDA-BA7E272604D2}" srcOrd="1" destOrd="0" presId="urn:microsoft.com/office/officeart/2005/8/layout/vList2"/>
    <dgm:cxn modelId="{853DF2E1-8105-43DB-AD14-73671FD1E222}" type="presParOf" srcId="{658D9712-0167-4216-85F5-81A3EE8C1FA5}" destId="{F4DD72A4-5ABB-4ABC-AE13-62BB8EEE537F}" srcOrd="2" destOrd="0" presId="urn:microsoft.com/office/officeart/2005/8/layout/vList2"/>
    <dgm:cxn modelId="{FAD857A4-C30D-462A-9EEF-18854D57D8CF}" type="presParOf" srcId="{658D9712-0167-4216-85F5-81A3EE8C1FA5}" destId="{2F63353D-02D4-49E4-8A98-8C4447280674}" srcOrd="3" destOrd="0" presId="urn:microsoft.com/office/officeart/2005/8/layout/vList2"/>
    <dgm:cxn modelId="{087EEB5F-5657-483C-B537-FD800E2240B8}" type="presParOf" srcId="{658D9712-0167-4216-85F5-81A3EE8C1FA5}" destId="{52B22394-0D60-4942-9B93-161764FD446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1AD9EB-76DB-4C83-A060-C2823DBCE882}">
      <dsp:nvSpPr>
        <dsp:cNvPr id="0" name=""/>
        <dsp:cNvSpPr/>
      </dsp:nvSpPr>
      <dsp:spPr>
        <a:xfrm>
          <a:off x="0" y="394776"/>
          <a:ext cx="4780416" cy="119775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/>
            <a:t>"Tiene conto delle diversità dei bambini e utilizza approcci, strategie e molteplicità di linguaggi per differenziare e/o adattare la proposta didattica"</a:t>
          </a:r>
          <a:endParaRPr lang="en-US" sz="1700" kern="1200"/>
        </a:p>
      </dsp:txBody>
      <dsp:txXfrm>
        <a:off x="58469" y="453245"/>
        <a:ext cx="4663478" cy="1080812"/>
      </dsp:txXfrm>
    </dsp:sp>
    <dsp:sp modelId="{4621F854-D182-4B1E-8204-96DEB939ED07}">
      <dsp:nvSpPr>
        <dsp:cNvPr id="0" name=""/>
        <dsp:cNvSpPr/>
      </dsp:nvSpPr>
      <dsp:spPr>
        <a:xfrm>
          <a:off x="0" y="1641487"/>
          <a:ext cx="4780416" cy="119775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/>
            <a:t>"Instaura relazioni educative adeguate, mostrando equilibrio e flessibilità anche di fronte a imprevisti (situazioni conflittuali, mancato rispetto delle regole, ecc.)" </a:t>
          </a:r>
          <a:endParaRPr lang="en-US" sz="1700" kern="1200"/>
        </a:p>
      </dsp:txBody>
      <dsp:txXfrm>
        <a:off x="58469" y="1699956"/>
        <a:ext cx="4663478" cy="1080812"/>
      </dsp:txXfrm>
    </dsp:sp>
    <dsp:sp modelId="{AD521ECE-5B8C-4B3A-B0AC-79BD0E118892}">
      <dsp:nvSpPr>
        <dsp:cNvPr id="0" name=""/>
        <dsp:cNvSpPr/>
      </dsp:nvSpPr>
      <dsp:spPr>
        <a:xfrm>
          <a:off x="0" y="2888198"/>
          <a:ext cx="4780416" cy="119775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>
              <a:latin typeface="Calibri Light" panose="020F0302020204030204"/>
            </a:rPr>
            <a:t>"</a:t>
          </a:r>
          <a:r>
            <a:rPr lang="it-IT" sz="1700" kern="1200"/>
            <a:t>Manifesta - interesse, entusiasmo -intraprendenza, autonomia</a:t>
          </a:r>
          <a:r>
            <a:rPr lang="it-IT" sz="1700" kern="1200">
              <a:latin typeface="Calibri Light" panose="020F0302020204030204"/>
            </a:rPr>
            <a:t>"</a:t>
          </a:r>
          <a:endParaRPr lang="it-IT" sz="1700" kern="1200"/>
        </a:p>
      </dsp:txBody>
      <dsp:txXfrm>
        <a:off x="58469" y="2946667"/>
        <a:ext cx="4663478" cy="10808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D611B4-8AB5-44BD-8EB2-336B47EA97D9}">
      <dsp:nvSpPr>
        <dsp:cNvPr id="0" name=""/>
        <dsp:cNvSpPr/>
      </dsp:nvSpPr>
      <dsp:spPr>
        <a:xfrm>
          <a:off x="0" y="216807"/>
          <a:ext cx="6172199" cy="17316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"Pianifica, struttura e condivide l’esperienza di insegnamento/apprendimento con la/il tutor indicando: analisi della situazione, finalità, risultati attesi, verifica, strategie didattiche, materiali, tempi, spazi… L’intervento va previsto in almeno tre momenti"</a:t>
          </a:r>
          <a:endParaRPr lang="en-US" sz="2000" kern="1200"/>
        </a:p>
      </dsp:txBody>
      <dsp:txXfrm>
        <a:off x="84530" y="301337"/>
        <a:ext cx="6003139" cy="1562540"/>
      </dsp:txXfrm>
    </dsp:sp>
    <dsp:sp modelId="{6EC564A5-8241-4C7D-BBC5-95A8047B01F8}">
      <dsp:nvSpPr>
        <dsp:cNvPr id="0" name=""/>
        <dsp:cNvSpPr/>
      </dsp:nvSpPr>
      <dsp:spPr>
        <a:xfrm>
          <a:off x="0" y="2006007"/>
          <a:ext cx="6172199" cy="173160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"Riflette sull’esperienza condotta utilizzando i feedback del/la tutor, per individuare eventuali strategie di miglioramento."</a:t>
          </a:r>
          <a:endParaRPr lang="en-US" sz="2000" kern="1200"/>
        </a:p>
      </dsp:txBody>
      <dsp:txXfrm>
        <a:off x="84530" y="2090537"/>
        <a:ext cx="6003139" cy="1562540"/>
      </dsp:txXfrm>
    </dsp:sp>
    <dsp:sp modelId="{57468471-D724-4D74-B0A5-F1D04B4B9792}">
      <dsp:nvSpPr>
        <dsp:cNvPr id="0" name=""/>
        <dsp:cNvSpPr/>
      </dsp:nvSpPr>
      <dsp:spPr>
        <a:xfrm>
          <a:off x="0" y="3795207"/>
          <a:ext cx="6172199" cy="173160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"Osserva con sensibilità pedagogica la situazione formativa e ne riporta spunti utili per il confronto con la/il tutor sull’agire formativo/didattico"</a:t>
          </a:r>
          <a:endParaRPr lang="en-US" sz="2000" kern="1200"/>
        </a:p>
      </dsp:txBody>
      <dsp:txXfrm>
        <a:off x="84530" y="3879737"/>
        <a:ext cx="6003139" cy="15625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786003-00C7-493B-A840-F186273AD1F1}">
      <dsp:nvSpPr>
        <dsp:cNvPr id="0" name=""/>
        <dsp:cNvSpPr/>
      </dsp:nvSpPr>
      <dsp:spPr>
        <a:xfrm>
          <a:off x="0" y="162549"/>
          <a:ext cx="10515600" cy="9547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/>
            <a:t>" Tiene conto delle diversità dei bambini e utilizza approcci, strategie e molteplicità di linguaggi per differenziare e/o adattare la proposta didattica." </a:t>
          </a:r>
          <a:endParaRPr lang="en-US" sz="2400" kern="1200"/>
        </a:p>
      </dsp:txBody>
      <dsp:txXfrm>
        <a:off x="46606" y="209155"/>
        <a:ext cx="10422388" cy="861507"/>
      </dsp:txXfrm>
    </dsp:sp>
    <dsp:sp modelId="{244172F1-BBF7-409D-AB59-3481FFF9CB3B}">
      <dsp:nvSpPr>
        <dsp:cNvPr id="0" name=""/>
        <dsp:cNvSpPr/>
      </dsp:nvSpPr>
      <dsp:spPr>
        <a:xfrm>
          <a:off x="0" y="1186389"/>
          <a:ext cx="10515600" cy="9547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/>
            <a:t>"Ascolta” e incuriosisce i bambini, organizza attività motivanti, laboratoriali, con lavori di coppia o piccolo/grande gruppo. "</a:t>
          </a:r>
          <a:endParaRPr lang="en-US" sz="2400" kern="1200"/>
        </a:p>
      </dsp:txBody>
      <dsp:txXfrm>
        <a:off x="46606" y="1232995"/>
        <a:ext cx="10422388" cy="861507"/>
      </dsp:txXfrm>
    </dsp:sp>
    <dsp:sp modelId="{14075B42-D7C5-4748-827B-8DC9BF0EA0D1}">
      <dsp:nvSpPr>
        <dsp:cNvPr id="0" name=""/>
        <dsp:cNvSpPr/>
      </dsp:nvSpPr>
      <dsp:spPr>
        <a:xfrm>
          <a:off x="0" y="2210229"/>
          <a:ext cx="10515600" cy="9547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>
              <a:latin typeface="Calibri Light" panose="020F0302020204030204"/>
            </a:rPr>
            <a:t>"</a:t>
          </a:r>
          <a:r>
            <a:rPr lang="it-IT" sz="2400" kern="1200"/>
            <a:t>Riflette sull’esperienza condotta utilizzando i feedback del/la tutor, per individuare eventuali strategie di miglioramento</a:t>
          </a:r>
          <a:r>
            <a:rPr lang="it-IT" sz="2400" kern="1200">
              <a:latin typeface="Calibri Light" panose="020F0302020204030204"/>
            </a:rPr>
            <a:t>."</a:t>
          </a:r>
          <a:endParaRPr lang="it-IT" sz="2400" kern="1200"/>
        </a:p>
      </dsp:txBody>
      <dsp:txXfrm>
        <a:off x="46606" y="2256835"/>
        <a:ext cx="10422388" cy="861507"/>
      </dsp:txXfrm>
    </dsp:sp>
    <dsp:sp modelId="{F2245226-131A-4EE1-A985-440F7DA1E8B7}">
      <dsp:nvSpPr>
        <dsp:cNvPr id="0" name=""/>
        <dsp:cNvSpPr/>
      </dsp:nvSpPr>
      <dsp:spPr>
        <a:xfrm>
          <a:off x="0" y="3234069"/>
          <a:ext cx="10515600" cy="9547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>
              <a:latin typeface="Calibri Light" panose="020F0302020204030204"/>
            </a:rPr>
            <a:t>"</a:t>
          </a:r>
          <a:r>
            <a:rPr lang="it-IT" sz="2400" kern="1200"/>
            <a:t>Instaura relazioni educative adeguate, mostrando equilibrio e flessibilità anche di fronte a imprevisti (situazioni conflittuali, mancato rispetto delle regole, ecc</a:t>
          </a:r>
          <a:r>
            <a:rPr lang="it-IT" sz="2400" kern="1200">
              <a:latin typeface="Calibri Light" panose="020F0302020204030204"/>
            </a:rPr>
            <a:t>.)."</a:t>
          </a:r>
          <a:endParaRPr lang="it-IT" sz="2400" kern="1200"/>
        </a:p>
      </dsp:txBody>
      <dsp:txXfrm>
        <a:off x="46606" y="3280675"/>
        <a:ext cx="10422388" cy="86150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0D3DE4-BD9F-4B23-A9E5-01A102759948}">
      <dsp:nvSpPr>
        <dsp:cNvPr id="0" name=""/>
        <dsp:cNvSpPr/>
      </dsp:nvSpPr>
      <dsp:spPr>
        <a:xfrm>
          <a:off x="0" y="3968"/>
          <a:ext cx="6263640" cy="17842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/>
            <a:t>"Tiene conto delle diversità dei bambini e utilizza approcci, strategie e molteplicità di linguaggi per differenziare e/o adattare la proposta didattica."</a:t>
          </a:r>
          <a:endParaRPr lang="en-US" sz="2500" kern="1200"/>
        </a:p>
      </dsp:txBody>
      <dsp:txXfrm>
        <a:off x="87100" y="91068"/>
        <a:ext cx="6089440" cy="1610050"/>
      </dsp:txXfrm>
    </dsp:sp>
    <dsp:sp modelId="{F4DD72A4-5ABB-4ABC-AE13-62BB8EEE537F}">
      <dsp:nvSpPr>
        <dsp:cNvPr id="0" name=""/>
        <dsp:cNvSpPr/>
      </dsp:nvSpPr>
      <dsp:spPr>
        <a:xfrm>
          <a:off x="0" y="1860218"/>
          <a:ext cx="6263640" cy="178425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/>
            <a:t>"“Ascolta” e incuriosisce i bambini, organizza attività motivanti, laboratoriali, con lavori di coppia o piccolo/grande gruppo."</a:t>
          </a:r>
          <a:endParaRPr lang="en-US" sz="2500" kern="1200"/>
        </a:p>
      </dsp:txBody>
      <dsp:txXfrm>
        <a:off x="87100" y="1947318"/>
        <a:ext cx="6089440" cy="1610050"/>
      </dsp:txXfrm>
    </dsp:sp>
    <dsp:sp modelId="{52B22394-0D60-4942-9B93-161764FD446F}">
      <dsp:nvSpPr>
        <dsp:cNvPr id="0" name=""/>
        <dsp:cNvSpPr/>
      </dsp:nvSpPr>
      <dsp:spPr>
        <a:xfrm>
          <a:off x="0" y="3716469"/>
          <a:ext cx="6263640" cy="178425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>
              <a:latin typeface="Calibri Light" panose="020F0302020204030204"/>
            </a:rPr>
            <a:t>"</a:t>
          </a:r>
          <a:r>
            <a:rPr lang="it-IT" sz="2500" kern="1200"/>
            <a:t>Instaura relazioni educative adeguate, mostrando equilibrio e flessibilità anche di fronte a imprevisti (situazioni conflittuali, mancato rispetto delle regole, ecc</a:t>
          </a:r>
          <a:r>
            <a:rPr lang="it-IT" sz="2500" kern="1200">
              <a:latin typeface="Calibri Light" panose="020F0302020204030204"/>
            </a:rPr>
            <a:t>.)."</a:t>
          </a:r>
          <a:endParaRPr lang="it-IT" sz="2500" kern="1200"/>
        </a:p>
      </dsp:txBody>
      <dsp:txXfrm>
        <a:off x="87100" y="3803569"/>
        <a:ext cx="6089440" cy="1610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065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937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165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532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507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609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884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419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825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98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266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528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32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1358" y="643467"/>
            <a:ext cx="4620584" cy="1790535"/>
          </a:xfrm>
        </p:spPr>
        <p:txBody>
          <a:bodyPr>
            <a:normAutofit/>
          </a:bodyPr>
          <a:lstStyle/>
          <a:p>
            <a:pPr algn="l"/>
            <a:r>
              <a:rPr lang="en-US" sz="6600" b="1" err="1"/>
              <a:t>Competenze</a:t>
            </a:r>
            <a:r>
              <a:rPr lang="en-US" sz="6600"/>
              <a:t>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1357" y="4317356"/>
            <a:ext cx="3430611" cy="1495740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/>
            <a:r>
              <a:rPr lang="en-US" sz="3200" err="1">
                <a:ea typeface="Open sans"/>
                <a:cs typeface="Open sans"/>
              </a:rPr>
              <a:t>Biadene</a:t>
            </a:r>
            <a:r>
              <a:rPr lang="en-US" sz="3200" dirty="0">
                <a:ea typeface="Open sans"/>
                <a:cs typeface="Open sans"/>
              </a:rPr>
              <a:t> Marzia, Borio Agnese, Rossetti Martina</a:t>
            </a:r>
          </a:p>
          <a:p>
            <a:pPr algn="l"/>
            <a:endParaRPr lang="en-US">
              <a:ea typeface="Open sans"/>
              <a:cs typeface="Open sans"/>
            </a:endParaRPr>
          </a:p>
        </p:txBody>
      </p:sp>
      <p:pic>
        <p:nvPicPr>
          <p:cNvPr id="28" name="Picture 3" descr="Lampadina su sfondo giallo con cavo e fasci di luce disegnati">
            <a:extLst>
              <a:ext uri="{FF2B5EF4-FFF2-40B4-BE49-F238E27FC236}">
                <a16:creationId xmlns:a16="http://schemas.microsoft.com/office/drawing/2014/main" id="{DDF8652D-CA44-4CEC-84DF-296705CFEE3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689" r="839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6">
            <a:extLst>
              <a:ext uri="{FF2B5EF4-FFF2-40B4-BE49-F238E27FC236}">
                <a16:creationId xmlns:a16="http://schemas.microsoft.com/office/drawing/2014/main" id="{EFA9B6C6-A247-48A8-9A1C-1E36FA945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CE8D5DE-D377-4207-ABCF-213DDB0B9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1109" y="1534635"/>
            <a:ext cx="10012969" cy="410197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"</a:t>
            </a:r>
            <a:r>
              <a:rPr lang="en-US" sz="3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Instaura</a:t>
            </a:r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relazioni</a:t>
            </a:r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educative </a:t>
            </a:r>
            <a:r>
              <a:rPr lang="en-US" sz="3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adeguate</a:t>
            </a:r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sz="3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mostrando</a:t>
            </a:r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equilibrio</a:t>
            </a:r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e </a:t>
            </a:r>
            <a:r>
              <a:rPr lang="en-US" sz="3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flessibilità</a:t>
            </a:r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anche</a:t>
            </a:r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di </a:t>
            </a:r>
            <a:r>
              <a:rPr lang="en-US" sz="3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fronte</a:t>
            </a:r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a </a:t>
            </a:r>
            <a:r>
              <a:rPr lang="en-US" sz="3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imprevisti</a:t>
            </a:r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(</a:t>
            </a:r>
            <a:r>
              <a:rPr lang="en-US" sz="3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situazioni</a:t>
            </a:r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conflittuali</a:t>
            </a:r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sz="3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mancato</a:t>
            </a:r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rispetto </a:t>
            </a:r>
            <a:r>
              <a:rPr lang="en-US" sz="3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delle</a:t>
            </a:r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regole</a:t>
            </a:r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sz="3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ecc</a:t>
            </a:r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.)."</a:t>
            </a:r>
            <a:br>
              <a:rPr lang="en-US" sz="3200" kern="1200" dirty="0"/>
            </a:br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" è </a:t>
            </a:r>
            <a:r>
              <a:rPr lang="en-US" sz="3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puntuale</a:t>
            </a:r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sz="3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responsabile</a:t>
            </a:r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sz="3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rispettoso</a:t>
            </a:r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/a </a:t>
            </a:r>
            <a:r>
              <a:rPr lang="en-US" sz="3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dell’ambiente</a:t>
            </a:r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scuola</a:t>
            </a:r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e di </a:t>
            </a:r>
            <a:r>
              <a:rPr lang="en-US" sz="3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tutte</a:t>
            </a:r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le </a:t>
            </a:r>
            <a:r>
              <a:rPr lang="en-US" sz="3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persone</a:t>
            </a:r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con cui </a:t>
            </a:r>
            <a:r>
              <a:rPr lang="en-US" sz="3200" kern="120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collabora</a:t>
            </a:r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." </a:t>
            </a:r>
            <a:br>
              <a:rPr lang="en-US"/>
            </a:br>
            <a:br>
              <a:rPr lang="en-US" sz="3200"/>
            </a:br>
            <a:r>
              <a:rPr lang="en-US" sz="3200">
                <a:solidFill>
                  <a:srgbClr val="FFFFFF"/>
                </a:solidFill>
                <a:cs typeface="Calibri Light"/>
              </a:rPr>
              <a:t>"</a:t>
            </a:r>
            <a:r>
              <a:rPr lang="en-US" sz="3200">
                <a:solidFill>
                  <a:schemeClr val="bg1"/>
                </a:solidFill>
                <a:ea typeface="+mj-lt"/>
                <a:cs typeface="+mj-lt"/>
              </a:rPr>
              <a:t>È </a:t>
            </a:r>
            <a:r>
              <a:rPr lang="en-US" sz="3200" err="1">
                <a:solidFill>
                  <a:schemeClr val="bg1"/>
                </a:solidFill>
                <a:ea typeface="+mj-lt"/>
                <a:cs typeface="+mj-lt"/>
              </a:rPr>
              <a:t>puntuale</a:t>
            </a:r>
            <a:r>
              <a:rPr lang="en-US" sz="3200">
                <a:solidFill>
                  <a:schemeClr val="bg1"/>
                </a:solidFill>
                <a:ea typeface="+mj-lt"/>
                <a:cs typeface="+mj-lt"/>
              </a:rPr>
              <a:t>, </a:t>
            </a:r>
            <a:r>
              <a:rPr lang="en-US" sz="3200" err="1">
                <a:solidFill>
                  <a:schemeClr val="bg1"/>
                </a:solidFill>
                <a:ea typeface="+mj-lt"/>
                <a:cs typeface="+mj-lt"/>
              </a:rPr>
              <a:t>responsabile</a:t>
            </a:r>
            <a:r>
              <a:rPr lang="en-US" sz="3200">
                <a:solidFill>
                  <a:schemeClr val="bg1"/>
                </a:solidFill>
                <a:ea typeface="+mj-lt"/>
                <a:cs typeface="+mj-lt"/>
              </a:rPr>
              <a:t>, </a:t>
            </a:r>
            <a:r>
              <a:rPr lang="en-US" sz="3200" err="1">
                <a:solidFill>
                  <a:schemeClr val="bg1"/>
                </a:solidFill>
                <a:ea typeface="+mj-lt"/>
                <a:cs typeface="+mj-lt"/>
              </a:rPr>
              <a:t>rispettoso</a:t>
            </a:r>
            <a:r>
              <a:rPr lang="en-US" sz="3200">
                <a:solidFill>
                  <a:schemeClr val="bg1"/>
                </a:solidFill>
                <a:ea typeface="+mj-lt"/>
                <a:cs typeface="+mj-lt"/>
              </a:rPr>
              <a:t>/a </a:t>
            </a:r>
            <a:r>
              <a:rPr lang="en-US" sz="3200" err="1">
                <a:solidFill>
                  <a:schemeClr val="bg1"/>
                </a:solidFill>
                <a:ea typeface="+mj-lt"/>
                <a:cs typeface="+mj-lt"/>
              </a:rPr>
              <a:t>dell’ambiente</a:t>
            </a:r>
            <a:r>
              <a:rPr lang="en-US" sz="320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3200" err="1">
                <a:solidFill>
                  <a:schemeClr val="bg1"/>
                </a:solidFill>
                <a:ea typeface="+mj-lt"/>
                <a:cs typeface="+mj-lt"/>
              </a:rPr>
              <a:t>scuola</a:t>
            </a:r>
            <a:r>
              <a:rPr lang="en-US" sz="3200">
                <a:solidFill>
                  <a:schemeClr val="bg1"/>
                </a:solidFill>
                <a:ea typeface="+mj-lt"/>
                <a:cs typeface="+mj-lt"/>
              </a:rPr>
              <a:t> e di </a:t>
            </a:r>
            <a:r>
              <a:rPr lang="en-US" sz="3200" err="1">
                <a:solidFill>
                  <a:schemeClr val="bg1"/>
                </a:solidFill>
                <a:ea typeface="+mj-lt"/>
                <a:cs typeface="+mj-lt"/>
              </a:rPr>
              <a:t>tutte</a:t>
            </a:r>
            <a:r>
              <a:rPr lang="en-US" sz="3200">
                <a:solidFill>
                  <a:schemeClr val="bg1"/>
                </a:solidFill>
                <a:ea typeface="+mj-lt"/>
                <a:cs typeface="+mj-lt"/>
              </a:rPr>
              <a:t> le </a:t>
            </a:r>
            <a:r>
              <a:rPr lang="en-US" sz="3200" err="1">
                <a:solidFill>
                  <a:schemeClr val="bg1"/>
                </a:solidFill>
                <a:ea typeface="+mj-lt"/>
                <a:cs typeface="+mj-lt"/>
              </a:rPr>
              <a:t>persone</a:t>
            </a:r>
            <a:r>
              <a:rPr lang="en-US" sz="3200">
                <a:solidFill>
                  <a:schemeClr val="bg1"/>
                </a:solidFill>
                <a:ea typeface="+mj-lt"/>
                <a:cs typeface="+mj-lt"/>
              </a:rPr>
              <a:t> con cui </a:t>
            </a:r>
            <a:r>
              <a:rPr lang="en-US" sz="3200" err="1">
                <a:solidFill>
                  <a:schemeClr val="bg1"/>
                </a:solidFill>
                <a:ea typeface="+mj-lt"/>
                <a:cs typeface="+mj-lt"/>
              </a:rPr>
              <a:t>collabora</a:t>
            </a:r>
            <a:r>
              <a:rPr lang="en-US" sz="3200">
                <a:solidFill>
                  <a:schemeClr val="bg1"/>
                </a:solidFill>
                <a:ea typeface="+mj-lt"/>
                <a:cs typeface="+mj-lt"/>
              </a:rPr>
              <a:t>." </a:t>
            </a:r>
            <a:endParaRPr lang="en-US" sz="3200" kern="1200">
              <a:solidFill>
                <a:schemeClr val="bg1"/>
              </a:solidFill>
              <a:latin typeface="+mj-lt"/>
              <a:cs typeface="Calibri Light"/>
            </a:endParaRPr>
          </a:p>
        </p:txBody>
      </p:sp>
      <p:sp>
        <p:nvSpPr>
          <p:cNvPr id="25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17602" y="2744546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6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76380" y="29738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8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2062" y="3198265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30" name="Straight Connector 34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496322"/>
            <a:ext cx="0" cy="335280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itle 1">
            <a:extLst>
              <a:ext uri="{FF2B5EF4-FFF2-40B4-BE49-F238E27FC236}">
                <a16:creationId xmlns:a16="http://schemas.microsoft.com/office/drawing/2014/main" id="{1E75DC8D-9CE2-4E5E-84FE-57308272C4C9}"/>
              </a:ext>
            </a:extLst>
          </p:cNvPr>
          <p:cNvSpPr>
            <a:spLocks noGrp="1"/>
          </p:cNvSpPr>
          <p:nvPr/>
        </p:nvSpPr>
        <p:spPr>
          <a:xfrm>
            <a:off x="725914" y="172173"/>
            <a:ext cx="10499777" cy="9928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dirty="0" err="1">
                <a:solidFill>
                  <a:srgbClr val="C00000"/>
                </a:solidFill>
                <a:ea typeface="Open sans"/>
                <a:cs typeface="Open sans"/>
              </a:rPr>
              <a:t>Praticare</a:t>
            </a:r>
            <a:r>
              <a:rPr lang="en-US" dirty="0">
                <a:solidFill>
                  <a:srgbClr val="C00000"/>
                </a:solidFill>
                <a:ea typeface="Open sans"/>
                <a:cs typeface="Open sans"/>
              </a:rPr>
              <a:t> </a:t>
            </a:r>
            <a:r>
              <a:rPr lang="en-US" dirty="0" err="1">
                <a:solidFill>
                  <a:srgbClr val="C00000"/>
                </a:solidFill>
                <a:ea typeface="Open sans"/>
                <a:cs typeface="Open sans"/>
              </a:rPr>
              <a:t>l'etica</a:t>
            </a:r>
            <a:r>
              <a:rPr lang="en-US" dirty="0">
                <a:solidFill>
                  <a:srgbClr val="C00000"/>
                </a:solidFill>
                <a:ea typeface="Open sans"/>
                <a:cs typeface="Open sans"/>
              </a:rPr>
              <a:t> </a:t>
            </a:r>
            <a:r>
              <a:rPr lang="en-US" dirty="0" err="1">
                <a:solidFill>
                  <a:srgbClr val="C00000"/>
                </a:solidFill>
                <a:ea typeface="Open sans"/>
                <a:cs typeface="Open sans"/>
              </a:rPr>
              <a:t>professionale</a:t>
            </a:r>
            <a:r>
              <a:rPr lang="en-US" dirty="0">
                <a:solidFill>
                  <a:srgbClr val="C00000"/>
                </a:solidFill>
                <a:ea typeface="Open sans"/>
                <a:cs typeface="Open sans"/>
              </a:rPr>
              <a:t> </a:t>
            </a:r>
            <a:endParaRPr lang="it-IT">
              <a:solidFill>
                <a:srgbClr val="C00000"/>
              </a:solidFill>
              <a:ea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807566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79E5CF-4C1B-474F-8060-742BC2A2B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>
            <a:normAutofit/>
          </a:bodyPr>
          <a:lstStyle/>
          <a:p>
            <a:pPr algn="r"/>
            <a:r>
              <a:rPr lang="en-US" sz="2600" err="1">
                <a:ea typeface="Open sans"/>
                <a:cs typeface="Open sans"/>
              </a:rPr>
              <a:t>Valorizzare</a:t>
            </a:r>
            <a:r>
              <a:rPr lang="en-US" sz="2600">
                <a:ea typeface="Open sans"/>
                <a:cs typeface="Open sans"/>
              </a:rPr>
              <a:t> </a:t>
            </a:r>
            <a:r>
              <a:rPr lang="en-US" sz="2600" err="1">
                <a:ea typeface="Open sans"/>
                <a:cs typeface="Open sans"/>
              </a:rPr>
              <a:t>i</a:t>
            </a:r>
            <a:r>
              <a:rPr lang="it-IT" sz="2600">
                <a:ea typeface="Open sans"/>
                <a:cs typeface="Open sans"/>
              </a:rPr>
              <a:t> </a:t>
            </a:r>
            <a:r>
              <a:rPr lang="en-US" sz="2600" err="1">
                <a:ea typeface="Open sans"/>
                <a:cs typeface="Open sans"/>
              </a:rPr>
              <a:t>talenti</a:t>
            </a:r>
            <a:endParaRPr lang="en-US" sz="2600" err="1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6B0AE-E7C6-4DFD-8E5E-6F0DDD483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928" y="1338729"/>
            <a:ext cx="4795584" cy="418054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>
                <a:ea typeface="+mn-lt"/>
                <a:cs typeface="+mn-lt"/>
              </a:rPr>
              <a:t>"Tiene </a:t>
            </a:r>
            <a:r>
              <a:rPr lang="en-US" sz="2400" err="1">
                <a:ea typeface="+mn-lt"/>
                <a:cs typeface="+mn-lt"/>
              </a:rPr>
              <a:t>conto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delle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diversità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dei</a:t>
            </a:r>
            <a:r>
              <a:rPr lang="en-US" sz="2400">
                <a:ea typeface="+mn-lt"/>
                <a:cs typeface="+mn-lt"/>
              </a:rPr>
              <a:t> bambini e </a:t>
            </a:r>
            <a:r>
              <a:rPr lang="en-US" sz="2400" err="1">
                <a:ea typeface="+mn-lt"/>
                <a:cs typeface="+mn-lt"/>
              </a:rPr>
              <a:t>utilizza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approcci</a:t>
            </a:r>
            <a:r>
              <a:rPr lang="en-US" sz="2400">
                <a:ea typeface="+mn-lt"/>
                <a:cs typeface="+mn-lt"/>
              </a:rPr>
              <a:t>, </a:t>
            </a:r>
            <a:r>
              <a:rPr lang="en-US" sz="2400" err="1">
                <a:ea typeface="+mn-lt"/>
                <a:cs typeface="+mn-lt"/>
              </a:rPr>
              <a:t>strategie</a:t>
            </a:r>
            <a:r>
              <a:rPr lang="en-US" sz="2400">
                <a:ea typeface="+mn-lt"/>
                <a:cs typeface="+mn-lt"/>
              </a:rPr>
              <a:t> e </a:t>
            </a:r>
            <a:r>
              <a:rPr lang="en-US" sz="2400" err="1">
                <a:ea typeface="+mn-lt"/>
                <a:cs typeface="+mn-lt"/>
              </a:rPr>
              <a:t>molteplicità</a:t>
            </a:r>
            <a:r>
              <a:rPr lang="en-US" sz="2400">
                <a:ea typeface="+mn-lt"/>
                <a:cs typeface="+mn-lt"/>
              </a:rPr>
              <a:t> di </a:t>
            </a:r>
            <a:r>
              <a:rPr lang="en-US" sz="2400" err="1">
                <a:ea typeface="+mn-lt"/>
                <a:cs typeface="+mn-lt"/>
              </a:rPr>
              <a:t>linguaggi</a:t>
            </a:r>
            <a:r>
              <a:rPr lang="en-US" sz="2400">
                <a:ea typeface="+mn-lt"/>
                <a:cs typeface="+mn-lt"/>
              </a:rPr>
              <a:t> per </a:t>
            </a:r>
            <a:r>
              <a:rPr lang="en-US" sz="2400" err="1">
                <a:ea typeface="+mn-lt"/>
                <a:cs typeface="+mn-lt"/>
              </a:rPr>
              <a:t>differenziare</a:t>
            </a:r>
            <a:r>
              <a:rPr lang="en-US" sz="2400">
                <a:ea typeface="+mn-lt"/>
                <a:cs typeface="+mn-lt"/>
              </a:rPr>
              <a:t> e/o </a:t>
            </a:r>
            <a:r>
              <a:rPr lang="en-US" sz="2400" err="1">
                <a:ea typeface="+mn-lt"/>
                <a:cs typeface="+mn-lt"/>
              </a:rPr>
              <a:t>adattare</a:t>
            </a:r>
            <a:r>
              <a:rPr lang="en-US" sz="2400">
                <a:ea typeface="+mn-lt"/>
                <a:cs typeface="+mn-lt"/>
              </a:rPr>
              <a:t> la </a:t>
            </a:r>
            <a:r>
              <a:rPr lang="en-US" sz="2400" err="1">
                <a:ea typeface="+mn-lt"/>
                <a:cs typeface="+mn-lt"/>
              </a:rPr>
              <a:t>proposta</a:t>
            </a:r>
            <a:r>
              <a:rPr lang="en-US" sz="2400">
                <a:ea typeface="+mn-lt"/>
                <a:cs typeface="+mn-lt"/>
              </a:rPr>
              <a:t> didattica."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93910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CE8D5DE-D377-4207-ABCF-213DDB0B9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057101" cy="4480726"/>
          </a:xfrm>
        </p:spPr>
        <p:txBody>
          <a:bodyPr>
            <a:normAutofit/>
          </a:bodyPr>
          <a:lstStyle/>
          <a:p>
            <a:pPr algn="r"/>
            <a:r>
              <a:rPr lang="it-IT" sz="3100">
                <a:ea typeface="Open sans"/>
                <a:cs typeface="Open sans"/>
              </a:rPr>
              <a:t>Relazionarsi con tutti i soggetti coinvolti nella e dalla scuola al fine di creare un ambiente positivo e costruttivo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22F58764-8AFA-47C3-9969-C8FA194038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8926214"/>
              </p:ext>
            </p:extLst>
          </p:nvPr>
        </p:nvGraphicFramePr>
        <p:xfrm>
          <a:off x="5170778" y="1188637"/>
          <a:ext cx="4780416" cy="448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2815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E8D5DE-D377-4207-ABCF-213DDB0B9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557189"/>
            <a:ext cx="4549002" cy="5743616"/>
          </a:xfrm>
        </p:spPr>
        <p:txBody>
          <a:bodyPr anchor="ctr">
            <a:normAutofit/>
          </a:bodyPr>
          <a:lstStyle/>
          <a:p>
            <a:r>
              <a:rPr lang="it-IT">
                <a:ea typeface="Open sans"/>
                <a:cs typeface="Open sans"/>
              </a:rPr>
              <a:t>Formarsi ed innovarsi: </a:t>
            </a:r>
          </a:p>
        </p:txBody>
      </p:sp>
      <p:graphicFrame>
        <p:nvGraphicFramePr>
          <p:cNvPr id="23" name="Segnaposto contenuto 2">
            <a:extLst>
              <a:ext uri="{FF2B5EF4-FFF2-40B4-BE49-F238E27FC236}">
                <a16:creationId xmlns:a16="http://schemas.microsoft.com/office/drawing/2014/main" id="{7877E122-5148-4905-9432-E49F7685D4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5544855"/>
              </p:ext>
            </p:extLst>
          </p:nvPr>
        </p:nvGraphicFramePr>
        <p:xfrm>
          <a:off x="5181600" y="557189"/>
          <a:ext cx="6172199" cy="5743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7234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0556F2-CA05-4EB4-B135-4B38EFB4F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ea typeface="Open sans"/>
                <a:cs typeface="Open sans"/>
              </a:rPr>
              <a:t>Risolvere problemi </a:t>
            </a:r>
            <a:endParaRPr lang="it-IT"/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7AA40D09-F5CD-45B6-9BBD-983BF2B5C9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287772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8976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23BAEF2-E95F-4A62-B31B-DB1E82788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it-IT" sz="4000">
                <a:solidFill>
                  <a:srgbClr val="FFFFFF"/>
                </a:solidFill>
                <a:ea typeface="Open sans"/>
                <a:cs typeface="Open sans"/>
              </a:rPr>
              <a:t>Progettare la didattica</a:t>
            </a:r>
            <a:endParaRPr lang="it-IT" sz="4000">
              <a:solidFill>
                <a:srgbClr val="FFFFFF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D6D0ED-4663-4290-8281-A212493B2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z="2200">
                <a:ea typeface="Open sans"/>
                <a:cs typeface="Open sans"/>
              </a:rPr>
              <a:t>"</a:t>
            </a:r>
            <a:r>
              <a:rPr lang="it-IT" sz="2200">
                <a:ea typeface="+mn-lt"/>
                <a:cs typeface="+mn-lt"/>
              </a:rPr>
              <a:t>Pianifica, struttura e condivide l’esperienza di insegnamento/apprendimento con la/il tutor indicando: analisi della situazione, finalità, risultati attesi, verifica, strategie didattiche, materiali, tempi, spazi… L’intervento va previsto in almeno tre momenti."</a:t>
            </a:r>
          </a:p>
          <a:p>
            <a:r>
              <a:rPr lang="it-IT" sz="2200">
                <a:ea typeface="Open sans"/>
                <a:cs typeface="Open sans"/>
              </a:rPr>
              <a:t>"</a:t>
            </a:r>
            <a:r>
              <a:rPr lang="it-IT" sz="2200">
                <a:ea typeface="+mn-lt"/>
                <a:cs typeface="+mn-lt"/>
              </a:rPr>
              <a:t>Tiene conto delle diversità dei bambini e utilizza approcci, strategie e molteplicità di linguaggi per differenziare e/o adattare la proposta didattica." </a:t>
            </a:r>
          </a:p>
          <a:p>
            <a:r>
              <a:rPr lang="it-IT" sz="2200">
                <a:ea typeface="Open sans"/>
                <a:cs typeface="Open sans"/>
              </a:rPr>
              <a:t>"</a:t>
            </a:r>
            <a:r>
              <a:rPr lang="it-IT" sz="2200">
                <a:ea typeface="+mn-lt"/>
                <a:cs typeface="+mn-lt"/>
              </a:rPr>
              <a:t>Osserva con sensibilità pedagogica la situazione formativa e ne riporta spunti utili per il confronto con la/il tutor sull’agire formativo/didattico"</a:t>
            </a:r>
          </a:p>
          <a:p>
            <a:pPr>
              <a:buSzPct val="114999"/>
            </a:pPr>
            <a:r>
              <a:rPr lang="it-IT" sz="2200">
                <a:ea typeface="+mn-lt"/>
                <a:cs typeface="+mn-lt"/>
              </a:rPr>
              <a:t>"Padroneggia saperi e contenuti, crea connessioni fra essi e li collega alle esperienze dei bambini".</a:t>
            </a:r>
            <a:endParaRPr lang="it-IT" sz="2200">
              <a:ea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753448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7072260-552A-4B27-94A3-8B9310AA9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it-IT" sz="6000">
                <a:solidFill>
                  <a:schemeClr val="bg1"/>
                </a:solidFill>
                <a:cs typeface="Calibri Light"/>
              </a:rPr>
              <a:t>Includere</a:t>
            </a:r>
            <a:endParaRPr lang="it-IT" sz="6000">
              <a:solidFill>
                <a:schemeClr val="bg1"/>
              </a:solidFill>
            </a:endParaRPr>
          </a:p>
        </p:txBody>
      </p:sp>
      <p:graphicFrame>
        <p:nvGraphicFramePr>
          <p:cNvPr id="15" name="Segnaposto contenuto 2">
            <a:extLst>
              <a:ext uri="{FF2B5EF4-FFF2-40B4-BE49-F238E27FC236}">
                <a16:creationId xmlns:a16="http://schemas.microsoft.com/office/drawing/2014/main" id="{7D6D3A08-2B36-4FD7-8068-94DF5D535D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8479712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7646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8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Competenze </vt:lpstr>
      <vt:lpstr>"Instaura relazioni educative adeguate, mostrando equilibrio e flessibilità anche di fronte a imprevisti (situazioni conflittuali, mancato rispetto delle regole, ecc.)." " è puntuale, responsabile, rispettoso/a dell’ambiente scuola e di tutte le persone con cui collabora."   "È puntuale, responsabile, rispettoso/a dell’ambiente scuola e di tutte le persone con cui collabora." </vt:lpstr>
      <vt:lpstr>Valorizzare i talenti</vt:lpstr>
      <vt:lpstr>Relazionarsi con tutti i soggetti coinvolti nella e dalla scuola al fine di creare un ambiente positivo e costruttivo</vt:lpstr>
      <vt:lpstr>Formarsi ed innovarsi: </vt:lpstr>
      <vt:lpstr>Risolvere problemi </vt:lpstr>
      <vt:lpstr>Progettare la didattica</vt:lpstr>
      <vt:lpstr>Includere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193</cp:revision>
  <dcterms:created xsi:type="dcterms:W3CDTF">2021-11-10T13:43:13Z</dcterms:created>
  <dcterms:modified xsi:type="dcterms:W3CDTF">2021-11-10T14:10:38Z</dcterms:modified>
</cp:coreProperties>
</file>