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577" r:id="rId2"/>
    <p:sldId id="642" r:id="rId3"/>
    <p:sldId id="643" r:id="rId4"/>
    <p:sldId id="628" r:id="rId5"/>
    <p:sldId id="629" r:id="rId6"/>
    <p:sldId id="641" r:id="rId7"/>
    <p:sldId id="630" r:id="rId8"/>
    <p:sldId id="631" r:id="rId9"/>
    <p:sldId id="632" r:id="rId10"/>
    <p:sldId id="587" r:id="rId11"/>
    <p:sldId id="633" r:id="rId12"/>
    <p:sldId id="591" r:id="rId13"/>
    <p:sldId id="634" r:id="rId14"/>
    <p:sldId id="635" r:id="rId15"/>
    <p:sldId id="636" r:id="rId16"/>
    <p:sldId id="640" r:id="rId17"/>
    <p:sldId id="637" r:id="rId18"/>
    <p:sldId id="639" r:id="rId19"/>
    <p:sldId id="644" r:id="rId20"/>
    <p:sldId id="596" r:id="rId21"/>
    <p:sldId id="597" r:id="rId22"/>
    <p:sldId id="598" r:id="rId23"/>
    <p:sldId id="599" r:id="rId24"/>
    <p:sldId id="600" r:id="rId25"/>
    <p:sldId id="601" r:id="rId26"/>
    <p:sldId id="602" r:id="rId27"/>
    <p:sldId id="603" r:id="rId28"/>
    <p:sldId id="604" r:id="rId29"/>
    <p:sldId id="605" r:id="rId30"/>
    <p:sldId id="606" r:id="rId31"/>
    <p:sldId id="607" r:id="rId32"/>
    <p:sldId id="608" r:id="rId33"/>
    <p:sldId id="609" r:id="rId34"/>
    <p:sldId id="610" r:id="rId35"/>
    <p:sldId id="611" r:id="rId36"/>
    <p:sldId id="612" r:id="rId37"/>
    <p:sldId id="613" r:id="rId38"/>
    <p:sldId id="614" r:id="rId39"/>
    <p:sldId id="615" r:id="rId40"/>
    <p:sldId id="616" r:id="rId41"/>
    <p:sldId id="617" r:id="rId42"/>
    <p:sldId id="618" r:id="rId43"/>
    <p:sldId id="619" r:id="rId44"/>
    <p:sldId id="620" r:id="rId45"/>
    <p:sldId id="621" r:id="rId46"/>
    <p:sldId id="645" r:id="rId47"/>
    <p:sldId id="625" r:id="rId48"/>
    <p:sldId id="627" r:id="rId49"/>
  </p:sldIdLst>
  <p:sldSz cx="9144000" cy="6858000" type="screen4x3"/>
  <p:notesSz cx="6642100" cy="96535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993300"/>
    <a:srgbClr val="9900CC"/>
    <a:srgbClr val="CC00CC"/>
    <a:srgbClr val="FF5050"/>
    <a:srgbClr val="B2B2B2"/>
    <a:srgbClr val="96969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88" y="-120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320" y="-84"/>
      </p:cViewPr>
      <p:guideLst>
        <p:guide orient="horz" pos="3041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t" anchorCtr="0" compatLnSpc="1">
            <a:prstTxWarp prst="textNoShape">
              <a:avLst/>
            </a:prstTxWarp>
          </a:bodyPr>
          <a:lstStyle>
            <a:lvl1pPr defTabSz="906463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t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b" anchorCtr="0" compatLnSpc="1">
            <a:prstTxWarp prst="textNoShape">
              <a:avLst/>
            </a:prstTxWarp>
          </a:bodyPr>
          <a:lstStyle>
            <a:lvl1pPr defTabSz="906463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b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A4F5D6E8-5057-2D48-9C6C-22066131A026}" type="slidenum">
              <a:rPr lang="en-US"/>
              <a:pPr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00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t" anchorCtr="0" compatLnSpc="1">
            <a:prstTxWarp prst="textNoShape">
              <a:avLst/>
            </a:prstTxWarp>
          </a:bodyPr>
          <a:lstStyle>
            <a:lvl1pPr defTabSz="906463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3963" y="0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t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7588" cy="3621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584700"/>
            <a:ext cx="48704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0988"/>
            <a:ext cx="2878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b" anchorCtr="0" compatLnSpc="1">
            <a:prstTxWarp prst="textNoShape">
              <a:avLst/>
            </a:prstTxWarp>
          </a:bodyPr>
          <a:lstStyle>
            <a:lvl1pPr defTabSz="906463" eaLnBrk="0" hangingPunct="0">
              <a:defRPr sz="120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3963" y="9170988"/>
            <a:ext cx="28781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642" tIns="45324" rIns="90642" bIns="45324" numCol="1" anchor="b" anchorCtr="0" compatLnSpc="1">
            <a:prstTxWarp prst="textNoShape">
              <a:avLst/>
            </a:prstTxWarp>
          </a:bodyPr>
          <a:lstStyle>
            <a:lvl1pPr algn="r" defTabSz="906463" eaLnBrk="0" hangingPunct="0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0967D8AE-CB9D-9B44-8101-688D5CC0560D}" type="slidenum">
              <a:rPr lang="en-US"/>
              <a:pPr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44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2066FB-8169-C548-BFCA-8777F4444457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30720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0720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 marL="390246" indent="-293764">
              <a:buSzPct val="45000"/>
              <a:buFont typeface="Symbol" charset="2"/>
              <a:buChar char=""/>
              <a:tabLst>
                <a:tab pos="715691" algn="l"/>
                <a:tab pos="1042575" algn="l"/>
                <a:tab pos="1369461" algn="l"/>
                <a:tab pos="1696345" algn="l"/>
                <a:tab pos="2021790" algn="l"/>
                <a:tab pos="2348675" algn="l"/>
                <a:tab pos="2675559" algn="l"/>
                <a:tab pos="3002445" algn="l"/>
                <a:tab pos="3327890" algn="l"/>
                <a:tab pos="3654774" algn="l"/>
                <a:tab pos="3981659" algn="l"/>
                <a:tab pos="4308544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GB" dirty="0" smtClean="0"/>
              <a:t>We will use a simplistic example to introduce the main Semantic Web concepts</a:t>
            </a:r>
          </a:p>
          <a:p>
            <a:pPr marL="390246" indent="-293764">
              <a:buSzPct val="45000"/>
              <a:buFont typeface="Symbol" charset="2"/>
              <a:buChar char=""/>
              <a:tabLst>
                <a:tab pos="715691" algn="l"/>
                <a:tab pos="1042575" algn="l"/>
                <a:tab pos="1369461" algn="l"/>
                <a:tab pos="1696345" algn="l"/>
                <a:tab pos="2021790" algn="l"/>
                <a:tab pos="2348675" algn="l"/>
                <a:tab pos="2675559" algn="l"/>
                <a:tab pos="3002445" algn="l"/>
                <a:tab pos="3327890" algn="l"/>
                <a:tab pos="3654774" algn="l"/>
                <a:tab pos="3981659" algn="l"/>
                <a:tab pos="4308544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  <a:defRPr/>
            </a:pPr>
            <a:r>
              <a:rPr lang="en-GB" dirty="0" smtClean="0"/>
              <a:t>We take, as an example area, data integration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30ACDE-0005-9E44-A465-6D227C18F1A8}" type="slidenum">
              <a:rPr lang="en-GB"/>
              <a:pPr>
                <a:defRPr/>
              </a:pPr>
              <a:t>30</a:t>
            </a:fld>
            <a:endParaRPr lang="en-GB"/>
          </a:p>
        </p:txBody>
      </p:sp>
      <p:sp>
        <p:nvSpPr>
          <p:cNvPr id="31641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1641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A9CD61-219C-F148-8AA6-8326FA92BBD2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31744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1744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72BF82-6C0C-BD4D-B25B-7A6014651039}" type="slidenum">
              <a:rPr lang="en-GB"/>
              <a:pPr>
                <a:defRPr/>
              </a:pPr>
              <a:t>32</a:t>
            </a:fld>
            <a:endParaRPr lang="en-GB"/>
          </a:p>
        </p:txBody>
      </p:sp>
      <p:sp>
        <p:nvSpPr>
          <p:cNvPr id="31641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1641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9688D-CF0E-984C-A8EA-0BEDB56A9D64}" type="slidenum">
              <a:rPr lang="en-GB"/>
              <a:pPr>
                <a:defRPr/>
              </a:pPr>
              <a:t>33</a:t>
            </a:fld>
            <a:endParaRPr lang="en-GB"/>
          </a:p>
        </p:txBody>
      </p:sp>
      <p:sp>
        <p:nvSpPr>
          <p:cNvPr id="31846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1846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4AA8DB-3D9D-1A45-83E4-6843F8521084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31948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1949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00DA5F-E16C-5246-ABC6-8C51D7E2672F}" type="slidenum">
              <a:rPr lang="en-GB"/>
              <a:pPr>
                <a:defRPr/>
              </a:pPr>
              <a:t>35</a:t>
            </a:fld>
            <a:endParaRPr lang="en-GB"/>
          </a:p>
        </p:txBody>
      </p:sp>
      <p:sp>
        <p:nvSpPr>
          <p:cNvPr id="32051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2051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F7C16-BDB9-6641-B5BC-8AF67707A1A8}" type="slidenum">
              <a:rPr lang="en-GB"/>
              <a:pPr>
                <a:defRPr/>
              </a:pPr>
              <a:t>36</a:t>
            </a:fld>
            <a:endParaRPr lang="en-GB"/>
          </a:p>
        </p:txBody>
      </p:sp>
      <p:sp>
        <p:nvSpPr>
          <p:cNvPr id="31948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1949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9C7540-FB7D-D844-B8FD-3B8D41B73C38}" type="slidenum">
              <a:rPr lang="en-GB"/>
              <a:pPr>
                <a:defRPr/>
              </a:pPr>
              <a:t>37</a:t>
            </a:fld>
            <a:endParaRPr lang="en-GB"/>
          </a:p>
        </p:txBody>
      </p:sp>
      <p:sp>
        <p:nvSpPr>
          <p:cNvPr id="32153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2153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CAAA1D-416C-6F4A-A13A-F9BF49FA3CF5}" type="slidenum">
              <a:rPr lang="en-GB"/>
              <a:pPr>
                <a:defRPr/>
              </a:pPr>
              <a:t>38</a:t>
            </a:fld>
            <a:endParaRPr lang="en-GB"/>
          </a:p>
        </p:txBody>
      </p:sp>
      <p:sp>
        <p:nvSpPr>
          <p:cNvPr id="32256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2256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A4C2AE-783E-1242-A298-0BF15A6B81C5}" type="slidenum">
              <a:rPr lang="en-GB"/>
              <a:pPr>
                <a:defRPr/>
              </a:pPr>
              <a:t>39</a:t>
            </a:fld>
            <a:endParaRPr lang="en-GB"/>
          </a:p>
        </p:txBody>
      </p:sp>
      <p:sp>
        <p:nvSpPr>
          <p:cNvPr id="32358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2358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5968C8-5EA7-744A-A3FC-FE1F9D40277F}" type="slidenum">
              <a:rPr lang="en-GB"/>
              <a:pPr>
                <a:defRPr/>
              </a:pPr>
              <a:t>22</a:t>
            </a:fld>
            <a:endParaRPr lang="en-GB"/>
          </a:p>
        </p:txBody>
      </p:sp>
      <p:sp>
        <p:nvSpPr>
          <p:cNvPr id="30822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0822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874BC-CE6F-254F-9A7E-F6F144BD10A7}" type="slidenum">
              <a:rPr lang="en-GB"/>
              <a:pPr>
                <a:defRPr/>
              </a:pPr>
              <a:t>40</a:t>
            </a:fld>
            <a:endParaRPr lang="en-GB"/>
          </a:p>
        </p:txBody>
      </p:sp>
      <p:sp>
        <p:nvSpPr>
          <p:cNvPr id="32460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2461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1DDED5-4430-5D42-AD41-29DEAD9D6665}" type="slidenum">
              <a:rPr lang="en-GB"/>
              <a:pPr>
                <a:defRPr/>
              </a:pPr>
              <a:t>41</a:t>
            </a:fld>
            <a:endParaRPr lang="en-GB"/>
          </a:p>
        </p:txBody>
      </p:sp>
      <p:sp>
        <p:nvSpPr>
          <p:cNvPr id="32563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2563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8FBCCC-FA3A-1A4D-AAF2-F07A01ACEECD}" type="slidenum">
              <a:rPr lang="en-GB"/>
              <a:pPr>
                <a:defRPr/>
              </a:pPr>
              <a:t>42</a:t>
            </a:fld>
            <a:endParaRPr lang="en-GB"/>
          </a:p>
        </p:txBody>
      </p:sp>
      <p:sp>
        <p:nvSpPr>
          <p:cNvPr id="32665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2665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C13986-CB7B-B94B-B0DC-5FB7FA7BE701}" type="slidenum">
              <a:rPr lang="en-GB"/>
              <a:pPr>
                <a:defRPr/>
              </a:pPr>
              <a:t>43</a:t>
            </a:fld>
            <a:endParaRPr lang="en-GB"/>
          </a:p>
        </p:txBody>
      </p:sp>
      <p:sp>
        <p:nvSpPr>
          <p:cNvPr id="32870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2870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06D813-2620-444B-9B0C-52B7C1E9DE95}" type="slidenum">
              <a:rPr lang="en-GB"/>
              <a:pPr>
                <a:defRPr/>
              </a:pPr>
              <a:t>44</a:t>
            </a:fld>
            <a:endParaRPr lang="en-GB"/>
          </a:p>
        </p:txBody>
      </p:sp>
      <p:sp>
        <p:nvSpPr>
          <p:cNvPr id="32972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2973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FBD7C-562C-2E42-9DD4-B469F72C0986}" type="slidenum">
              <a:rPr lang="en-GB"/>
              <a:pPr>
                <a:defRPr/>
              </a:pPr>
              <a:t>45</a:t>
            </a:fld>
            <a:endParaRPr lang="en-GB"/>
          </a:p>
        </p:txBody>
      </p:sp>
      <p:sp>
        <p:nvSpPr>
          <p:cNvPr id="33177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3177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17BC29-0CC8-6C42-9BE3-179026DC985E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30924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0925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AE7C0-A640-A34F-99F2-7B34A590D78E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31027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1027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070198-7202-1649-8467-E35AE18ED39C}" type="slidenum">
              <a:rPr lang="en-GB"/>
              <a:pPr>
                <a:defRPr/>
              </a:pPr>
              <a:t>25</a:t>
            </a:fld>
            <a:endParaRPr lang="en-GB"/>
          </a:p>
        </p:txBody>
      </p:sp>
      <p:sp>
        <p:nvSpPr>
          <p:cNvPr id="31129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1129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9F049D-CC7A-B94B-81E5-E8160B42A28A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30924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0925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 smtClean="0"/>
              <a:t>This time, stored in a spreadsheet!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A9CD38-86C4-2447-96B8-38CF275EC170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31334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1334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032437-DFF5-1D44-B308-6D1DE86B1BA7}" type="slidenum">
              <a:rPr lang="en-GB"/>
              <a:pPr>
                <a:defRPr/>
              </a:pPr>
              <a:t>28</a:t>
            </a:fld>
            <a:endParaRPr lang="en-GB"/>
          </a:p>
        </p:txBody>
      </p:sp>
      <p:sp>
        <p:nvSpPr>
          <p:cNvPr id="31436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1437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BFDCAD-6EDB-1C46-B050-C4F9A28AE155}" type="slidenum">
              <a:rPr lang="en-GB"/>
              <a:pPr>
                <a:defRPr/>
              </a:pPr>
              <a:t>29</a:t>
            </a:fld>
            <a:endParaRPr lang="en-GB"/>
          </a:p>
        </p:txBody>
      </p:sp>
      <p:sp>
        <p:nvSpPr>
          <p:cNvPr id="31539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06463" y="733425"/>
            <a:ext cx="4826000" cy="3619500"/>
          </a:xfrm>
          <a:solidFill>
            <a:srgbClr val="FFFFFF"/>
          </a:solidFill>
          <a:ln/>
        </p:spPr>
      </p:sp>
      <p:sp>
        <p:nvSpPr>
          <p:cNvPr id="31539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3575" y="4584700"/>
            <a:ext cx="5313363" cy="4343400"/>
          </a:xfrm>
          <a:ln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1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60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5400" b="1" smtClean="0">
                <a:solidFill>
                  <a:srgbClr val="95B3D7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850FF5-F9F5-EF4E-B7BB-E145B35F1195}" type="datetime2">
              <a:rPr lang="en-US"/>
              <a:pPr>
                <a:defRPr/>
              </a:pPr>
              <a:t>Thursday, 02. October 14</a:t>
            </a:fld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4F290-FB58-4B4D-B370-DCC3F51AE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4644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9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34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7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7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22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312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45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43250" y="6643688"/>
            <a:ext cx="3143250" cy="214312"/>
          </a:xfrm>
          <a:prstGeom prst="rect">
            <a:avLst/>
          </a:prstGeom>
          <a:solidFill>
            <a:srgbClr val="B88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86500" y="6643688"/>
            <a:ext cx="2857500" cy="214312"/>
          </a:xfrm>
          <a:prstGeom prst="rect">
            <a:avLst/>
          </a:prstGeom>
          <a:solidFill>
            <a:srgbClr val="D5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643688"/>
            <a:ext cx="3143250" cy="2143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572000" cy="21431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0" y="0"/>
            <a:ext cx="4572000" cy="214313"/>
          </a:xfrm>
          <a:prstGeom prst="rect">
            <a:avLst/>
          </a:prstGeom>
          <a:solidFill>
            <a:srgbClr val="D5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space réservé de la date 3"/>
          <p:cNvSpPr txBox="1">
            <a:spLocks/>
          </p:cNvSpPr>
          <p:nvPr/>
        </p:nvSpPr>
        <p:spPr>
          <a:xfrm>
            <a:off x="428625" y="6643688"/>
            <a:ext cx="2143125" cy="214312"/>
          </a:xfrm>
          <a:prstGeom prst="rect">
            <a:avLst/>
          </a:prstGeom>
        </p:spPr>
        <p:txBody>
          <a:bodyPr/>
          <a:lstStyle>
            <a:lvl1pPr>
              <a:defRPr sz="1600" b="1" u="none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z="1100" dirty="0" smtClean="0">
                <a:latin typeface="Arial" pitchFamily="34" charset="0"/>
                <a:ea typeface="+mn-ea"/>
                <a:cs typeface="Arial" pitchFamily="34" charset="0"/>
              </a:rPr>
              <a:t>Master Informatique</a:t>
            </a:r>
            <a:endParaRPr lang="en-US" sz="11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6286500" y="6643688"/>
            <a:ext cx="2857500" cy="21431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1400">
                <a:solidFill>
                  <a:srgbClr val="0033CC"/>
                </a:solidFill>
                <a:latin typeface="Calibri" charset="0"/>
                <a:ea typeface="宋体" charset="0"/>
                <a:cs typeface="宋体" charset="0"/>
              </a:rPr>
              <a:t>                                  </a:t>
            </a:r>
            <a:fld id="{700F2D24-8EE9-9D46-902A-FAA83A4B53CC}" type="slidenum">
              <a:rPr lang="en-US" altLang="zh-CN" sz="1400">
                <a:solidFill>
                  <a:srgbClr val="0033CC"/>
                </a:solidFill>
                <a:latin typeface="Calibri" charset="0"/>
                <a:ea typeface="宋体" charset="0"/>
                <a:cs typeface="宋体" charset="0"/>
              </a:rPr>
              <a:pPr algn="ctr"/>
              <a:t>‹#›</a:t>
            </a:fld>
            <a:endParaRPr lang="zh-CN" altLang="en-US" sz="1400">
              <a:solidFill>
                <a:srgbClr val="0033CC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6643688"/>
            <a:ext cx="3143250" cy="214312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zh-CN" sz="140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1034" name="Rectangle 15"/>
          <p:cNvSpPr>
            <a:spLocks noChangeArrowheads="1"/>
          </p:cNvSpPr>
          <p:nvPr/>
        </p:nvSpPr>
        <p:spPr bwMode="auto">
          <a:xfrm>
            <a:off x="3143250" y="6643688"/>
            <a:ext cx="3143250" cy="214312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1400">
                <a:solidFill>
                  <a:srgbClr val="FFFFFF"/>
                </a:solidFill>
                <a:ea typeface="宋体" charset="0"/>
                <a:cs typeface="宋体" charset="0"/>
              </a:rPr>
              <a:t>Semantic Web Technologies</a:t>
            </a:r>
          </a:p>
        </p:txBody>
      </p:sp>
      <p:sp>
        <p:nvSpPr>
          <p:cNvPr id="1035" name="Rectangle 16"/>
          <p:cNvSpPr>
            <a:spLocks noChangeArrowheads="1"/>
          </p:cNvSpPr>
          <p:nvPr/>
        </p:nvSpPr>
        <p:spPr bwMode="auto">
          <a:xfrm>
            <a:off x="0" y="0"/>
            <a:ext cx="4572000" cy="214313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</a:rPr>
              <a:t>Part 0</a:t>
            </a:r>
          </a:p>
        </p:txBody>
      </p:sp>
      <p:sp>
        <p:nvSpPr>
          <p:cNvPr id="1036" name="Rectangle 17"/>
          <p:cNvSpPr>
            <a:spLocks noChangeArrowheads="1"/>
          </p:cNvSpPr>
          <p:nvPr/>
        </p:nvSpPr>
        <p:spPr bwMode="auto">
          <a:xfrm>
            <a:off x="4572000" y="0"/>
            <a:ext cx="4572000" cy="214313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</a:rPr>
              <a:t>Course Organization</a:t>
            </a:r>
          </a:p>
        </p:txBody>
      </p:sp>
      <p:sp>
        <p:nvSpPr>
          <p:cNvPr id="103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altLang="zh-CN"/>
          </a:p>
        </p:txBody>
      </p:sp>
      <p:sp>
        <p:nvSpPr>
          <p:cNvPr id="103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ctrTitle"/>
          </p:nvPr>
        </p:nvSpPr>
        <p:spPr>
          <a:xfrm>
            <a:off x="827088" y="3500438"/>
            <a:ext cx="7772400" cy="2087562"/>
          </a:xfrm>
        </p:spPr>
        <p:txBody>
          <a:bodyPr/>
          <a:lstStyle/>
          <a:p>
            <a:r>
              <a:rPr lang="en-US" altLang="zh-CN">
                <a:latin typeface="Arial" charset="0"/>
                <a:ea typeface="宋体" charset="0"/>
                <a:cs typeface="宋体" charset="0"/>
              </a:rPr>
              <a:t/>
            </a:r>
            <a:br>
              <a:rPr lang="en-US" altLang="zh-CN">
                <a:latin typeface="Arial" charset="0"/>
                <a:ea typeface="宋体" charset="0"/>
                <a:cs typeface="宋体" charset="0"/>
              </a:rPr>
            </a:br>
            <a:r>
              <a:rPr lang="en-US" altLang="zh-CN">
                <a:latin typeface="Arial" charset="0"/>
                <a:ea typeface="宋体" charset="0"/>
                <a:cs typeface="宋体" charset="0"/>
              </a:rPr>
              <a:t>Semantic Web Technologies</a:t>
            </a:r>
            <a:br>
              <a:rPr lang="en-US" altLang="zh-CN"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2000">
                <a:latin typeface="Arial" charset="0"/>
                <a:ea typeface="宋体" charset="0"/>
                <a:cs typeface="宋体" charset="0"/>
              </a:rPr>
              <a:t/>
            </a:r>
            <a:br>
              <a:rPr lang="en-US" altLang="zh-CN" sz="2000">
                <a:latin typeface="Arial" charset="0"/>
                <a:ea typeface="宋体" charset="0"/>
                <a:cs typeface="宋体" charset="0"/>
              </a:rPr>
            </a:br>
            <a:endParaRPr lang="en-US" altLang="zh-CN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170" name="Rectangle 3"/>
          <p:cNvSpPr>
            <a:spLocks noGrp="1"/>
          </p:cNvSpPr>
          <p:nvPr>
            <p:ph type="subTitle" idx="1"/>
          </p:nvPr>
        </p:nvSpPr>
        <p:spPr>
          <a:xfrm>
            <a:off x="908050" y="4652963"/>
            <a:ext cx="6400800" cy="1752600"/>
          </a:xfrm>
        </p:spPr>
        <p:txBody>
          <a:bodyPr/>
          <a:lstStyle/>
          <a:p>
            <a:endParaRPr lang="en-US" altLang="zh-CN">
              <a:latin typeface="Arial" charset="0"/>
              <a:ea typeface="宋体" charset="0"/>
              <a:cs typeface="宋体" charset="0"/>
            </a:endParaRPr>
          </a:p>
          <a:p>
            <a:endParaRPr lang="en-US" altLang="zh-CN">
              <a:latin typeface="Arial" charset="0"/>
              <a:ea typeface="宋体" charset="0"/>
              <a:cs typeface="宋体" charset="0"/>
            </a:endParaRPr>
          </a:p>
          <a:p>
            <a:pPr algn="l"/>
            <a:r>
              <a:rPr lang="en-US" altLang="zh-CN">
                <a:latin typeface="Arial" charset="0"/>
                <a:ea typeface="宋体" charset="0"/>
                <a:cs typeface="宋体" charset="0"/>
              </a:rPr>
              <a:t>Werner Nutt</a:t>
            </a:r>
          </a:p>
          <a:p>
            <a:endParaRPr lang="en-US" altLang="zh-CN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235700" y="1143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6070600" y="127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Web </a:t>
            </a:r>
            <a:r>
              <a:rPr lang="en-US">
                <a:latin typeface="Arial" charset="0"/>
                <a:ea typeface="ＭＳ Ｐゴシック" charset="0"/>
              </a:rPr>
              <a:t>of </a:t>
            </a:r>
            <a:r>
              <a:rPr lang="en-US" smtClean="0">
                <a:latin typeface="Arial" charset="0"/>
                <a:ea typeface="ＭＳ Ｐゴシック" charset="0"/>
              </a:rPr>
              <a:t>documents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17410" name="Content Placeholder 4" descr="Screen Shot 2012-10-02 at 5.20.0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8" r="-3278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Problems of the Web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25621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localizing information problematic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today’s search engines are good,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				but still keyword-based</a:t>
            </a:r>
          </a:p>
          <a:p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13315" name="Picture 3" descr="koh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5700"/>
            <a:ext cx="9144000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Problems of the Web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200" dirty="0"/>
              <a:t>How about this query: </a:t>
            </a:r>
          </a:p>
          <a:p>
            <a:pPr lvl="1">
              <a:defRPr/>
            </a:pPr>
            <a:r>
              <a:rPr lang="en-US" sz="2200" dirty="0" smtClean="0"/>
              <a:t>How </a:t>
            </a:r>
            <a:r>
              <a:rPr lang="en-US" sz="2200" dirty="0"/>
              <a:t>many romantic comedy Hollywood movies are directed by a person who is born in a city that has average temperature above 15 degrees!? </a:t>
            </a:r>
          </a:p>
          <a:p>
            <a:pPr>
              <a:defRPr/>
            </a:pPr>
            <a:r>
              <a:rPr lang="en-US" sz="2200" dirty="0" smtClean="0"/>
              <a:t>You </a:t>
            </a:r>
            <a:r>
              <a:rPr lang="en-US" sz="2200" dirty="0"/>
              <a:t>need to: </a:t>
            </a:r>
          </a:p>
          <a:p>
            <a:pPr lvl="1">
              <a:defRPr/>
            </a:pPr>
            <a:r>
              <a:rPr lang="en-US" sz="2200" dirty="0" smtClean="0"/>
              <a:t>Find </a:t>
            </a:r>
            <a:r>
              <a:rPr lang="en-US" sz="2200" dirty="0"/>
              <a:t>reliable sources containing facts about movies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(</a:t>
            </a:r>
            <a:r>
              <a:rPr lang="en-US" sz="2200" dirty="0"/>
              <a:t>genre &amp; director), birthplaces of famous artists/directors, average temperature of cities across the world, etc. </a:t>
            </a:r>
            <a:endParaRPr lang="en-US" sz="2200" dirty="0" smtClean="0"/>
          </a:p>
          <a:p>
            <a:pPr marL="457200" lvl="1" indent="0">
              <a:buNone/>
              <a:defRPr/>
            </a:pPr>
            <a:r>
              <a:rPr lang="en-US" sz="2200" dirty="0" smtClean="0"/>
              <a:t>    </a:t>
            </a:r>
            <a:r>
              <a:rPr lang="en-US" sz="2200" dirty="0" smtClean="0">
                <a:sym typeface="Wingdings"/>
              </a:rPr>
              <a:t> </a:t>
            </a:r>
            <a:r>
              <a:rPr lang="en-US" sz="2200" dirty="0" smtClean="0"/>
              <a:t>The </a:t>
            </a:r>
            <a:r>
              <a:rPr lang="en-US" sz="2200" dirty="0"/>
              <a:t>result: several lists of thousands of </a:t>
            </a:r>
            <a:r>
              <a:rPr lang="en-US" sz="2200" dirty="0" smtClean="0"/>
              <a:t>facts</a:t>
            </a:r>
          </a:p>
          <a:p>
            <a:pPr lvl="1">
              <a:defRPr/>
            </a:pPr>
            <a:r>
              <a:rPr lang="en-US" sz="2200" dirty="0" smtClean="0"/>
              <a:t>Integrate </a:t>
            </a:r>
            <a:r>
              <a:rPr lang="en-US" sz="2200" dirty="0"/>
              <a:t>all the data, join the facts that come </a:t>
            </a:r>
            <a:r>
              <a:rPr lang="en-US" sz="2200" dirty="0" smtClean="0"/>
              <a:t>from heterogeneous </a:t>
            </a:r>
            <a:r>
              <a:rPr lang="en-US" sz="2200" dirty="0"/>
              <a:t>sources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200" dirty="0"/>
              <a:t>Even if possible, it may take </a:t>
            </a:r>
            <a:r>
              <a:rPr lang="en-US" sz="2200" dirty="0" smtClean="0"/>
              <a:t>hours to </a:t>
            </a:r>
            <a:r>
              <a:rPr lang="en-US" sz="2200" dirty="0"/>
              <a:t>answer just a single query! </a:t>
            </a:r>
          </a:p>
          <a:p>
            <a:pPr>
              <a:defRPr/>
            </a:pPr>
            <a:endParaRPr 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Problems of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Heterogeneity of present information on diverse levels:</a:t>
            </a:r>
          </a:p>
          <a:p>
            <a:pPr>
              <a:defRPr/>
            </a:pPr>
            <a:r>
              <a:rPr lang="en-US" dirty="0" smtClean="0"/>
              <a:t>character encoding (</a:t>
            </a:r>
            <a:r>
              <a:rPr lang="en-US" dirty="0" err="1" smtClean="0"/>
              <a:t>e.g.ASCII</a:t>
            </a:r>
            <a:r>
              <a:rPr lang="en-US" dirty="0" smtClean="0"/>
              <a:t> </a:t>
            </a:r>
            <a:r>
              <a:rPr lang="en-US" dirty="0" err="1" smtClean="0"/>
              <a:t>vs.Unicode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used natural languages</a:t>
            </a:r>
          </a:p>
          <a:p>
            <a:pPr>
              <a:defRPr/>
            </a:pPr>
            <a:r>
              <a:rPr lang="en-US" dirty="0" smtClean="0"/>
              <a:t>positioning of information on web pages</a:t>
            </a:r>
          </a:p>
          <a:p>
            <a:pPr>
              <a:defRPr/>
            </a:pPr>
            <a:r>
              <a:rPr lang="en-US" dirty="0" smtClean="0"/>
              <a:t>desirable: information integration across the Web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Problems of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4402138" cy="47847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implicit knowledge, i.e. many pieces of information are not provided explicitly, but follow from the combination of the given data</a:t>
            </a:r>
          </a:p>
          <a:p>
            <a:pPr>
              <a:defRPr/>
            </a:pPr>
            <a:r>
              <a:rPr lang="en-US" dirty="0" smtClean="0"/>
              <a:t>requires “logical thinking”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automated deduction</a:t>
            </a:r>
            <a:endParaRPr lang="en-US" dirty="0"/>
          </a:p>
        </p:txBody>
      </p:sp>
      <p:pic>
        <p:nvPicPr>
          <p:cNvPr id="15363" name="Picture 3" descr="Sherlock_holmes_pipe_h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39863"/>
            <a:ext cx="381317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Approaches toward a solution: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Ad hoc: Deployment of AI methods </a:t>
            </a:r>
            <a:br>
              <a:rPr lang="en-US" dirty="0" smtClean="0"/>
            </a:br>
            <a:r>
              <a:rPr lang="en-US" dirty="0" smtClean="0"/>
              <a:t>(most notably NLP techniques) to evaluate </a:t>
            </a:r>
            <a:br>
              <a:rPr lang="en-US" dirty="0" smtClean="0"/>
            </a:br>
            <a:r>
              <a:rPr lang="en-US" dirty="0" smtClean="0"/>
              <a:t>existing unstructured information on the Web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A priori: structure information on the Web </a:t>
            </a:r>
            <a:br>
              <a:rPr lang="en-US" dirty="0" smtClean="0"/>
            </a:br>
            <a:r>
              <a:rPr lang="en-US" dirty="0" smtClean="0"/>
              <a:t>at authoring time </a:t>
            </a:r>
            <a:br>
              <a:rPr lang="en-US" dirty="0" smtClean="0"/>
            </a:br>
            <a:r>
              <a:rPr lang="en-US" dirty="0" smtClean="0"/>
              <a:t>in a way facilitating later automated deployment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                                         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 Semantic Web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92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I have a dream for the Web </a:t>
            </a:r>
            <a:r>
              <a:rPr lang="en-US" i="1" dirty="0" smtClean="0"/>
              <a:t>in </a:t>
            </a:r>
            <a:r>
              <a:rPr lang="en-US" i="1" dirty="0"/>
              <a:t>which </a:t>
            </a:r>
            <a:r>
              <a:rPr lang="en-US" i="1" dirty="0" smtClean="0"/>
              <a:t>computers </a:t>
            </a:r>
            <a:r>
              <a:rPr lang="en-US" i="1" dirty="0"/>
              <a:t>become </a:t>
            </a:r>
            <a:r>
              <a:rPr lang="en-US" i="1" dirty="0" smtClean="0"/>
              <a:t>capable </a:t>
            </a:r>
            <a:r>
              <a:rPr lang="en-US" i="1" dirty="0"/>
              <a:t>of analyzing all the data on the Web </a:t>
            </a:r>
            <a:r>
              <a:rPr lang="en-US" i="1" dirty="0" smtClean="0"/>
              <a:t>- </a:t>
            </a:r>
            <a:r>
              <a:rPr lang="en-US" i="1" dirty="0"/>
              <a:t>the content, links, and transactions between people and computers. A </a:t>
            </a:r>
            <a:r>
              <a:rPr lang="en-US" i="1" dirty="0" smtClean="0"/>
              <a:t>Semantic </a:t>
            </a:r>
            <a:r>
              <a:rPr lang="en-US" i="1" dirty="0"/>
              <a:t>Web, which should make this possible, has yet to emerge, but when it does, the day-to-day mechanisms of trade, bureaucracy and our daily lives will be handled by machines talking to ma- chines. The intelligent agents people have touted for ages will finally materialize. </a:t>
            </a:r>
            <a:endParaRPr lang="en-US" i="1" dirty="0" smtClean="0"/>
          </a:p>
          <a:p>
            <a:pPr algn="r"/>
            <a:r>
              <a:rPr lang="en-US" i="1" dirty="0" err="1" smtClean="0"/>
              <a:t>Barners</a:t>
            </a:r>
            <a:r>
              <a:rPr lang="en-US" i="1" dirty="0" smtClean="0"/>
              <a:t>-Lee, 1999</a:t>
            </a:r>
            <a:endParaRPr lang="en-US" dirty="0"/>
          </a:p>
          <a:p>
            <a:endParaRPr lang="en-US" dirty="0"/>
          </a:p>
        </p:txBody>
      </p:sp>
      <p:pic>
        <p:nvPicPr>
          <p:cNvPr id="9" name="Content Placeholder 8" descr="berners-lee.jpe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15056"/>
          <a:stretch>
            <a:fillRect/>
          </a:stretch>
        </p:blipFill>
        <p:spPr/>
      </p:pic>
      <p:pic>
        <p:nvPicPr>
          <p:cNvPr id="13" name="Picture Placeholder 12" descr="TimBerners-Lee1.jpe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9" r="16919"/>
          <a:stretch>
            <a:fillRect/>
          </a:stretch>
        </p:blipFill>
        <p:spPr/>
      </p:pic>
      <p:pic>
        <p:nvPicPr>
          <p:cNvPr id="12" name="Picture Placeholder 11" descr="890.jpe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5" r="315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37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wo essential prerequisites for the implementation: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open standards for describing information</a:t>
            </a:r>
          </a:p>
          <a:p>
            <a:pPr lvl="1" indent="-342900">
              <a:buFont typeface="Arial"/>
              <a:buChar char="•"/>
            </a:pPr>
            <a:r>
              <a:rPr lang="en-US" dirty="0" smtClean="0"/>
              <a:t>clearly defined</a:t>
            </a:r>
            <a:endParaRPr lang="en-US" dirty="0"/>
          </a:p>
          <a:p>
            <a:pPr lvl="1" indent="-342900">
              <a:buFont typeface="Arial"/>
              <a:buChar char="•"/>
            </a:pPr>
            <a:r>
              <a:rPr lang="en-US" dirty="0" smtClean="0"/>
              <a:t>flexible</a:t>
            </a:r>
          </a:p>
          <a:p>
            <a:pPr lvl="1" indent="-342900">
              <a:buFont typeface="Arial"/>
              <a:buChar char="•"/>
            </a:pPr>
            <a:r>
              <a:rPr lang="en-US" dirty="0" smtClean="0"/>
              <a:t>extendable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methods for retrieving information </a:t>
            </a:r>
            <a:br>
              <a:rPr lang="en-US" dirty="0" smtClean="0"/>
            </a:br>
            <a:r>
              <a:rPr lang="en-US" dirty="0" smtClean="0"/>
              <a:t>from such descriptions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17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Web: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41438"/>
            <a:ext cx="4464496" cy="5039890"/>
          </a:xfrm>
        </p:spPr>
        <p:txBody>
          <a:bodyPr/>
          <a:lstStyle/>
          <a:p>
            <a:r>
              <a:rPr lang="en-US" baseline="30000" dirty="0"/>
              <a:t>1994 First public presentation of the Semantic Web </a:t>
            </a:r>
            <a:r>
              <a:rPr lang="en-US" baseline="30000" dirty="0" smtClean="0"/>
              <a:t>idea</a:t>
            </a:r>
          </a:p>
          <a:p>
            <a:r>
              <a:rPr lang="en-US" baseline="30000" dirty="0" smtClean="0"/>
              <a:t>1998 </a:t>
            </a:r>
            <a:r>
              <a:rPr lang="en-US" baseline="30000" dirty="0"/>
              <a:t>Start of standardization of data model (RDF) and a first ontology languages (RDFS) at W3C</a:t>
            </a:r>
          </a:p>
          <a:p>
            <a:r>
              <a:rPr lang="en-US" baseline="30000" dirty="0"/>
              <a:t>2000 Start of large research projects about ontologies in the US and </a:t>
            </a:r>
            <a:r>
              <a:rPr lang="en-US" baseline="30000" dirty="0" smtClean="0"/>
              <a:t>Europe</a:t>
            </a:r>
            <a:endParaRPr lang="en-US" baseline="30000" dirty="0"/>
          </a:p>
          <a:p>
            <a:r>
              <a:rPr lang="en-US" baseline="30000" dirty="0"/>
              <a:t>2002 Start of standardization of a new ontology language (OWL) based on research results</a:t>
            </a:r>
          </a:p>
          <a:p>
            <a:r>
              <a:rPr lang="en-US" baseline="30000" dirty="0"/>
              <a:t>2004 Finalization of the standard for data (RDF) and ontology (OWL)</a:t>
            </a:r>
          </a:p>
          <a:p>
            <a:r>
              <a:rPr lang="en-US" baseline="30000" dirty="0"/>
              <a:t>2008 Standardization of a query language (SPARQL)</a:t>
            </a:r>
          </a:p>
          <a:p>
            <a:r>
              <a:rPr lang="en-US" baseline="30000" dirty="0"/>
              <a:t>2009 Extension of OWL to OWL 2.0</a:t>
            </a:r>
          </a:p>
          <a:p>
            <a:r>
              <a:rPr lang="en-US" baseline="30000" dirty="0"/>
              <a:t>2010 Standard Rule Interchange Format (</a:t>
            </a:r>
            <a:r>
              <a:rPr lang="en-US" baseline="30000" dirty="0" smtClean="0"/>
              <a:t>RIF)</a:t>
            </a:r>
          </a:p>
          <a:p>
            <a:r>
              <a:rPr lang="en-US" baseline="30000" dirty="0" smtClean="0"/>
              <a:t>2013 SPARQL 1.1</a:t>
            </a:r>
            <a:endParaRPr lang="en-US" dirty="0"/>
          </a:p>
        </p:txBody>
      </p:sp>
      <p:pic>
        <p:nvPicPr>
          <p:cNvPr id="4" name="Content Placeholder 3" descr="Semantic_Web_St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63" r="-29763"/>
          <a:stretch>
            <a:fillRect/>
          </a:stretch>
        </p:blipFill>
        <p:spPr bwMode="auto">
          <a:xfrm>
            <a:off x="-828600" y="1889232"/>
            <a:ext cx="6059016" cy="398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388198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>
                <a:solidFill>
                  <a:srgbClr val="000000"/>
                </a:solidFill>
              </a:rPr>
              <a:t>The Semantic Web Idea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0000FF"/>
                </a:solidFill>
              </a:rPr>
              <a:t>Semantic Technologies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8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 Semantic Web Idea</a:t>
            </a:r>
          </a:p>
          <a:p>
            <a:endParaRPr lang="en-US" sz="2800" dirty="0"/>
          </a:p>
          <a:p>
            <a:r>
              <a:rPr lang="en-US" sz="2800" dirty="0" smtClean="0"/>
              <a:t>Semantic Technologies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612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Not only about the </a:t>
            </a:r>
            <a:r>
              <a:rPr lang="en-US" dirty="0" smtClean="0">
                <a:latin typeface="Arial" charset="0"/>
                <a:ea typeface="ＭＳ Ｐゴシック" charset="0"/>
              </a:rPr>
              <a:t>Web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The </a:t>
            </a:r>
            <a:r>
              <a:rPr lang="en-US" dirty="0" smtClean="0">
                <a:latin typeface="Arial" charset="0"/>
                <a:ea typeface="ＭＳ Ｐゴシック" charset="0"/>
              </a:rPr>
              <a:t>Semantic </a:t>
            </a:r>
            <a:r>
              <a:rPr lang="en-US" dirty="0">
                <a:latin typeface="Arial" charset="0"/>
                <a:ea typeface="ＭＳ Ｐゴシック" charset="0"/>
              </a:rPr>
              <a:t>W</a:t>
            </a:r>
            <a:r>
              <a:rPr lang="en-US" dirty="0" smtClean="0">
                <a:latin typeface="Arial" charset="0"/>
                <a:ea typeface="ＭＳ Ｐゴシック" charset="0"/>
              </a:rPr>
              <a:t>eb </a:t>
            </a:r>
            <a:r>
              <a:rPr lang="en-US" dirty="0">
                <a:latin typeface="Arial" charset="0"/>
                <a:ea typeface="ＭＳ Ｐゴシック" charset="0"/>
              </a:rPr>
              <a:t>vision has generated technologies that are applied outside the web context including: 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Enterprise intelligence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Government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Research (Bio, Geo, Cultural heritage, etc.)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Software development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…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Semantic technologies provide flexible and powerful tools to accomplish things that were not possible or not practical in the past.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12343">
            <a:normAutofit fontScale="90000"/>
          </a:bodyPr>
          <a:lstStyle/>
          <a:p>
            <a:pPr>
              <a:lnSpc>
                <a:spcPct val="93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GB" dirty="0" smtClean="0"/>
              <a:t>Introduction to the Semantic Web </a:t>
            </a:r>
            <a:r>
              <a:rPr lang="en-GB" dirty="0" smtClean="0"/>
              <a:t>Approach</a:t>
            </a:r>
            <a:endParaRPr lang="en-GB" dirty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153073-E040-0748-876C-069AA59E8A64}" type="slidenum">
              <a:rPr lang="en-US" sz="1800"/>
              <a:pPr eaLnBrk="1" hangingPunct="1"/>
              <a:t>21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3568" y="1844824"/>
            <a:ext cx="7992888" cy="28756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i="1" dirty="0">
                <a:solidFill>
                  <a:schemeClr val="accent2"/>
                </a:solidFill>
              </a:rPr>
              <a:t>How does </a:t>
            </a:r>
            <a:r>
              <a:rPr lang="en-US" sz="2800" i="1" dirty="0" smtClean="0">
                <a:solidFill>
                  <a:schemeClr val="accent2"/>
                </a:solidFill>
              </a:rPr>
              <a:t>the </a:t>
            </a:r>
            <a:r>
              <a:rPr lang="en-US" sz="2800" i="1" dirty="0">
                <a:solidFill>
                  <a:schemeClr val="accent2"/>
                </a:solidFill>
              </a:rPr>
              <a:t>Semantic Web approach help us </a:t>
            </a:r>
            <a:endParaRPr lang="en-US" sz="2800" i="1" dirty="0" smtClean="0">
              <a:solidFill>
                <a:schemeClr val="accent2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i="1" dirty="0" smtClean="0">
                <a:solidFill>
                  <a:schemeClr val="accent2"/>
                </a:solidFill>
              </a:rPr>
              <a:t>merge </a:t>
            </a:r>
            <a:r>
              <a:rPr lang="en-US" sz="2800" i="1" dirty="0">
                <a:solidFill>
                  <a:schemeClr val="accent2"/>
                </a:solidFill>
              </a:rPr>
              <a:t>data </a:t>
            </a:r>
            <a:r>
              <a:rPr lang="en-US" sz="2800" i="1" dirty="0" smtClean="0">
                <a:solidFill>
                  <a:schemeClr val="accent2"/>
                </a:solidFill>
              </a:rPr>
              <a:t>sets</a:t>
            </a:r>
            <a:endParaRPr lang="en-US" sz="2800" i="1" dirty="0">
              <a:solidFill>
                <a:schemeClr val="accent2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i="1" dirty="0" smtClean="0">
                <a:solidFill>
                  <a:schemeClr val="accent2"/>
                </a:solidFill>
              </a:rPr>
              <a:t>infer </a:t>
            </a:r>
            <a:r>
              <a:rPr lang="en-US" sz="2800" i="1" dirty="0">
                <a:solidFill>
                  <a:schemeClr val="accent2"/>
                </a:solidFill>
              </a:rPr>
              <a:t>new relations, and </a:t>
            </a:r>
            <a:endParaRPr lang="en-US" sz="2800" i="1" dirty="0" smtClean="0">
              <a:solidFill>
                <a:schemeClr val="accent2"/>
              </a:solidFill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i="1" dirty="0" smtClean="0">
                <a:solidFill>
                  <a:schemeClr val="accent2"/>
                </a:solidFill>
              </a:rPr>
              <a:t>integrate </a:t>
            </a:r>
            <a:r>
              <a:rPr lang="en-US" sz="2800" i="1" dirty="0">
                <a:solidFill>
                  <a:schemeClr val="accent2"/>
                </a:solidFill>
              </a:rPr>
              <a:t>outside data sources?</a:t>
            </a:r>
            <a:endParaRPr lang="en-US" sz="28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12343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GB" dirty="0" smtClean="0"/>
              <a:t>Sketch of  Data </a:t>
            </a:r>
            <a:r>
              <a:rPr lang="en-GB" dirty="0"/>
              <a:t>I</a:t>
            </a:r>
            <a:r>
              <a:rPr lang="en-GB" dirty="0" smtClean="0"/>
              <a:t>ntegration </a:t>
            </a:r>
            <a:r>
              <a:rPr lang="en-GB" dirty="0" smtClean="0"/>
              <a:t>with SWT</a:t>
            </a:r>
            <a:endParaRPr lang="en-GB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514350">
              <a:buFont typeface="Arial" charset="0"/>
              <a:buAutoNum type="arabicPeriod"/>
              <a:tabLst>
                <a:tab pos="714375" algn="l"/>
                <a:tab pos="1041400" algn="l"/>
                <a:tab pos="1368425" algn="l"/>
                <a:tab pos="1695450" algn="l"/>
                <a:tab pos="2020888" algn="l"/>
                <a:tab pos="2347913" algn="l"/>
                <a:tab pos="2674938" algn="l"/>
                <a:tab pos="3001963" algn="l"/>
                <a:tab pos="3327400" algn="l"/>
                <a:tab pos="3654425" algn="l"/>
                <a:tab pos="3981450" algn="l"/>
                <a:tab pos="4308475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en-GB" dirty="0" smtClean="0">
              <a:latin typeface="Arial" charset="0"/>
              <a:ea typeface="ＭＳ Ｐゴシック" charset="0"/>
            </a:endParaRPr>
          </a:p>
          <a:p>
            <a:pPr marL="609600" indent="-514350">
              <a:buFont typeface="Arial" charset="0"/>
              <a:buAutoNum type="arabicPeriod"/>
              <a:tabLst>
                <a:tab pos="714375" algn="l"/>
                <a:tab pos="1041400" algn="l"/>
                <a:tab pos="1368425" algn="l"/>
                <a:tab pos="1695450" algn="l"/>
                <a:tab pos="2020888" algn="l"/>
                <a:tab pos="2347913" algn="l"/>
                <a:tab pos="2674938" algn="l"/>
                <a:tab pos="3001963" algn="l"/>
                <a:tab pos="3327400" algn="l"/>
                <a:tab pos="3654425" algn="l"/>
                <a:tab pos="3981450" algn="l"/>
                <a:tab pos="4308475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dirty="0" smtClean="0">
                <a:latin typeface="Arial" charset="0"/>
                <a:ea typeface="ＭＳ Ｐゴシック" charset="0"/>
              </a:rPr>
              <a:t>Map </a:t>
            </a:r>
            <a:r>
              <a:rPr lang="en-GB" dirty="0">
                <a:latin typeface="Arial" charset="0"/>
                <a:ea typeface="ＭＳ Ｐゴシック" charset="0"/>
              </a:rPr>
              <a:t>the various data onto an </a:t>
            </a:r>
            <a:r>
              <a:rPr lang="en-GB" i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abstract data </a:t>
            </a:r>
            <a:r>
              <a:rPr lang="en-GB" i="1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representation</a:t>
            </a:r>
            <a:br>
              <a:rPr lang="en-GB" i="1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</a:br>
            <a:r>
              <a:rPr lang="en-GB" dirty="0" smtClean="0">
                <a:solidFill>
                  <a:srgbClr val="000000"/>
                </a:solidFill>
                <a:latin typeface="Arial" charset="0"/>
                <a:ea typeface="ＭＳ Ｐゴシック" charset="0"/>
                <a:sym typeface="Wingdings"/>
              </a:rPr>
              <a:t></a:t>
            </a:r>
            <a:r>
              <a:rPr lang="en-GB" i="1" dirty="0" smtClean="0">
                <a:solidFill>
                  <a:schemeClr val="accent2"/>
                </a:solidFill>
                <a:latin typeface="Arial" charset="0"/>
                <a:ea typeface="ＭＳ Ｐゴシック" charset="0"/>
                <a:sym typeface="Wingdings"/>
              </a:rPr>
              <a:t> </a:t>
            </a:r>
            <a:r>
              <a:rPr lang="en-GB" dirty="0" smtClean="0">
                <a:latin typeface="Arial" charset="0"/>
                <a:cs typeface="Arial" charset="0"/>
              </a:rPr>
              <a:t>Make </a:t>
            </a:r>
            <a:r>
              <a:rPr lang="en-GB" dirty="0">
                <a:latin typeface="Arial" charset="0"/>
                <a:cs typeface="Arial" charset="0"/>
              </a:rPr>
              <a:t>the data independent of its internal </a:t>
            </a:r>
            <a:r>
              <a:rPr lang="en-GB" dirty="0" smtClean="0">
                <a:latin typeface="Arial" charset="0"/>
                <a:cs typeface="Arial" charset="0"/>
              </a:rPr>
              <a:t>    </a:t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>     representation …</a:t>
            </a:r>
          </a:p>
          <a:p>
            <a:pPr marL="609600" indent="-514350">
              <a:buFont typeface="Arial" charset="0"/>
              <a:buAutoNum type="arabicPeriod"/>
              <a:tabLst>
                <a:tab pos="714375" algn="l"/>
                <a:tab pos="1041400" algn="l"/>
                <a:tab pos="1368425" algn="l"/>
                <a:tab pos="1695450" algn="l"/>
                <a:tab pos="2020888" algn="l"/>
                <a:tab pos="2347913" algn="l"/>
                <a:tab pos="2674938" algn="l"/>
                <a:tab pos="3001963" algn="l"/>
                <a:tab pos="3327400" algn="l"/>
                <a:tab pos="3654425" algn="l"/>
                <a:tab pos="3981450" algn="l"/>
                <a:tab pos="4308475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i="1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Merge</a:t>
            </a:r>
            <a:r>
              <a:rPr lang="en-GB" dirty="0" smtClean="0">
                <a:latin typeface="Arial" charset="0"/>
                <a:ea typeface="ＭＳ Ｐゴシック" charset="0"/>
              </a:rPr>
              <a:t> </a:t>
            </a:r>
            <a:r>
              <a:rPr lang="en-GB" dirty="0">
                <a:latin typeface="Arial" charset="0"/>
                <a:ea typeface="ＭＳ Ｐゴシック" charset="0"/>
              </a:rPr>
              <a:t>the resulting representations</a:t>
            </a:r>
          </a:p>
          <a:p>
            <a:pPr marL="609600" indent="-514350">
              <a:buFont typeface="Arial" charset="0"/>
              <a:buAutoNum type="arabicPeriod"/>
              <a:tabLst>
                <a:tab pos="714375" algn="l"/>
                <a:tab pos="1041400" algn="l"/>
                <a:tab pos="1368425" algn="l"/>
                <a:tab pos="1695450" algn="l"/>
                <a:tab pos="2020888" algn="l"/>
                <a:tab pos="2347913" algn="l"/>
                <a:tab pos="2674938" algn="l"/>
                <a:tab pos="3001963" algn="l"/>
                <a:tab pos="3327400" algn="l"/>
                <a:tab pos="3654425" algn="l"/>
                <a:tab pos="3981450" algn="l"/>
                <a:tab pos="4308475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dirty="0">
                <a:latin typeface="Arial" charset="0"/>
                <a:ea typeface="ＭＳ Ｐゴシック" charset="0"/>
              </a:rPr>
              <a:t>Start </a:t>
            </a:r>
            <a:r>
              <a:rPr lang="en-GB" i="1" dirty="0" smtClean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querying</a:t>
            </a:r>
            <a:r>
              <a:rPr lang="en-GB" dirty="0" smtClean="0">
                <a:latin typeface="Arial" charset="0"/>
                <a:ea typeface="ＭＳ Ｐゴシック" charset="0"/>
              </a:rPr>
              <a:t> the whole merged set</a:t>
            </a:r>
            <a:endParaRPr lang="en-GB" dirty="0">
              <a:latin typeface="Arial" charset="0"/>
              <a:ea typeface="ＭＳ Ｐゴシック" charset="0"/>
            </a:endParaRPr>
          </a:p>
          <a:p>
            <a:pPr marL="95250" indent="0">
              <a:buNone/>
              <a:tabLst>
                <a:tab pos="714375" algn="l"/>
                <a:tab pos="1041400" algn="l"/>
                <a:tab pos="1368425" algn="l"/>
                <a:tab pos="1695450" algn="l"/>
                <a:tab pos="2020888" algn="l"/>
                <a:tab pos="2347913" algn="l"/>
                <a:tab pos="2674938" algn="l"/>
                <a:tab pos="3001963" algn="l"/>
                <a:tab pos="3327400" algn="l"/>
                <a:tab pos="3654425" algn="l"/>
                <a:tab pos="3981450" algn="l"/>
                <a:tab pos="4308475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dirty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GB" dirty="0" smtClean="0">
                <a:latin typeface="Arial" charset="0"/>
                <a:ea typeface="ＭＳ Ｐゴシック" charset="0"/>
                <a:cs typeface="Arial" charset="0"/>
              </a:rPr>
              <a:t>      </a:t>
            </a:r>
            <a:r>
              <a:rPr lang="en-GB" dirty="0" smtClean="0">
                <a:latin typeface="Arial" charset="0"/>
                <a:ea typeface="ＭＳ Ｐゴシック" charset="0"/>
                <a:cs typeface="Arial" charset="0"/>
                <a:sym typeface="Wingdings"/>
              </a:rPr>
              <a:t> We can answer q</a:t>
            </a:r>
            <a:r>
              <a:rPr lang="en-GB" dirty="0" smtClean="0">
                <a:latin typeface="Arial" charset="0"/>
                <a:cs typeface="Arial" charset="0"/>
              </a:rPr>
              <a:t>ueries </a:t>
            </a:r>
            <a:r>
              <a:rPr lang="en-GB" dirty="0">
                <a:latin typeface="Arial" charset="0"/>
                <a:cs typeface="Arial" charset="0"/>
              </a:rPr>
              <a:t>not possible on the </a:t>
            </a: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>            individual </a:t>
            </a:r>
            <a:r>
              <a:rPr lang="en-GB" dirty="0">
                <a:latin typeface="Arial" charset="0"/>
                <a:cs typeface="Arial" charset="0"/>
              </a:rPr>
              <a:t>data sets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BF8E892-68E4-9949-B792-430A0E4307AF}" type="slidenum">
              <a:rPr lang="en-US" sz="1800"/>
              <a:pPr eaLnBrk="1" hangingPunct="1"/>
              <a:t>22</a:t>
            </a:fld>
            <a:endParaRPr lang="en-US" sz="1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12343"/>
          <a:lstStyle/>
          <a:p>
            <a:pPr>
              <a:lnSpc>
                <a:spcPct val="93000"/>
              </a:lnSpc>
              <a:tabLst>
                <a:tab pos="195263" algn="l"/>
                <a:tab pos="846138" algn="l"/>
                <a:tab pos="1498600" algn="l"/>
                <a:tab pos="2151063" algn="l"/>
                <a:tab pos="2803525" algn="l"/>
                <a:tab pos="3455988" algn="l"/>
                <a:tab pos="4106863" algn="l"/>
                <a:tab pos="4759325" algn="l"/>
                <a:tab pos="5411788" algn="l"/>
                <a:tab pos="6064250" algn="l"/>
                <a:tab pos="6716713" algn="l"/>
                <a:tab pos="7369175" algn="l"/>
                <a:tab pos="8021638" algn="l"/>
                <a:tab pos="8674100" algn="l"/>
                <a:tab pos="9326563" algn="l"/>
                <a:tab pos="9979025" algn="l"/>
              </a:tabLst>
            </a:pPr>
            <a:r>
              <a:rPr lang="en-GB" dirty="0">
                <a:latin typeface="Arial" charset="0"/>
                <a:ea typeface="ＭＳ Ｐゴシック" charset="0"/>
              </a:rPr>
              <a:t>Data set “A”: A</a:t>
            </a:r>
            <a:r>
              <a:rPr lang="en-GB" i="1" dirty="0">
                <a:latin typeface="Arial" charset="0"/>
                <a:ea typeface="ＭＳ Ｐゴシック" charset="0"/>
              </a:rPr>
              <a:t> </a:t>
            </a:r>
            <a:r>
              <a:rPr lang="en-GB" i="1" dirty="0" smtClean="0">
                <a:latin typeface="Arial" charset="0"/>
                <a:ea typeface="ＭＳ Ｐゴシック" charset="0"/>
              </a:rPr>
              <a:t>simple </a:t>
            </a:r>
            <a:r>
              <a:rPr lang="en-GB" dirty="0" smtClean="0">
                <a:latin typeface="Arial" charset="0"/>
                <a:ea typeface="ＭＳ Ｐゴシック" charset="0"/>
              </a:rPr>
              <a:t>Book </a:t>
            </a:r>
            <a:r>
              <a:rPr lang="en-GB" dirty="0">
                <a:latin typeface="Arial" charset="0"/>
                <a:ea typeface="ＭＳ Ｐゴシック" charset="0"/>
              </a:rPr>
              <a:t>S</a:t>
            </a:r>
            <a:r>
              <a:rPr lang="en-GB" dirty="0" smtClean="0">
                <a:latin typeface="Arial" charset="0"/>
                <a:ea typeface="ＭＳ Ｐゴシック" charset="0"/>
              </a:rPr>
              <a:t>tore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32770" name="Slide Number Placeholder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430AD6-CDED-1C4C-AF10-4DAC2872F8E6}" type="slidenum">
              <a:rPr lang="en-US" sz="1800"/>
              <a:pPr eaLnBrk="1" hangingPunct="1"/>
              <a:t>23</a:t>
            </a:fld>
            <a:endParaRPr lang="en-US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2098040"/>
          <a:ext cx="8305800" cy="7416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266462"/>
                <a:gridCol w="1055858"/>
                <a:gridCol w="2164080"/>
                <a:gridCol w="1600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Publisher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ISBN0-00-651409-X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id_xyz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Glass Palace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id_qpr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3677920"/>
          <a:ext cx="6858000" cy="7416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333500"/>
                <a:gridCol w="19431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Home page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id_xyz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Ghosh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Amitav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http://www.amitavghosh.com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5354320"/>
          <a:ext cx="6858000" cy="7416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333500"/>
                <a:gridCol w="19431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Publisher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id_qpr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Harper Collins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London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381000" y="178435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solidFill>
                  <a:schemeClr val="accent2"/>
                </a:solidFill>
              </a:rPr>
              <a:t>Books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381000" y="3373438"/>
            <a:ext cx="979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solidFill>
                  <a:schemeClr val="accent2"/>
                </a:solidFill>
              </a:rPr>
              <a:t>Authors</a:t>
            </a:r>
          </a:p>
        </p:txBody>
      </p:sp>
      <p:sp>
        <p:nvSpPr>
          <p:cNvPr id="32776" name="TextBox 9"/>
          <p:cNvSpPr txBox="1">
            <a:spLocks noChangeArrowheads="1"/>
          </p:cNvSpPr>
          <p:nvPr/>
        </p:nvSpPr>
        <p:spPr bwMode="auto">
          <a:xfrm>
            <a:off x="381000" y="5049838"/>
            <a:ext cx="1262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solidFill>
                  <a:schemeClr val="accent2"/>
                </a:solidFill>
              </a:rPr>
              <a:t>Publishers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12343">
            <a:normAutofit fontScale="90000"/>
          </a:bodyPr>
          <a:lstStyle/>
          <a:p>
            <a:pPr>
              <a:lnSpc>
                <a:spcPct val="93000"/>
              </a:lnSpc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  <a:defRPr/>
            </a:pPr>
            <a:r>
              <a:rPr lang="en-GB" dirty="0"/>
              <a:t>1</a:t>
            </a:r>
            <a:r>
              <a:rPr lang="en-GB" baseline="33000" dirty="0"/>
              <a:t>st</a:t>
            </a:r>
            <a:r>
              <a:rPr lang="en-GB" dirty="0"/>
              <a:t>: </a:t>
            </a:r>
            <a:r>
              <a:rPr lang="en-GB" dirty="0" smtClean="0"/>
              <a:t>Export </a:t>
            </a:r>
            <a:r>
              <a:rPr lang="en-GB" dirty="0"/>
              <a:t>your data as a </a:t>
            </a:r>
            <a:r>
              <a:rPr lang="en-GB" dirty="0" err="1" smtClean="0"/>
              <a:t>labeled</a:t>
            </a:r>
            <a:r>
              <a:rPr lang="en-GB" dirty="0" smtClean="0"/>
              <a:t> graph</a:t>
            </a:r>
            <a:endParaRPr lang="en-GB" i="1" dirty="0"/>
          </a:p>
        </p:txBody>
      </p:sp>
      <p:sp>
        <p:nvSpPr>
          <p:cNvPr id="3481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5575E2-61CD-C14A-AD77-DAF75F5B8F6D}" type="slidenum">
              <a:rPr lang="en-US" sz="1800"/>
              <a:pPr eaLnBrk="1" hangingPunct="1"/>
              <a:t>24</a:t>
            </a:fld>
            <a:endParaRPr lang="en-US" sz="180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768475"/>
            <a:ext cx="753745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12343"/>
          <a:lstStyle/>
          <a:p>
            <a:pPr>
              <a:lnSpc>
                <a:spcPct val="93000"/>
              </a:lnSpc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</a:pPr>
            <a:r>
              <a:rPr lang="en-GB" dirty="0" smtClean="0">
                <a:latin typeface="Arial" charset="0"/>
                <a:ea typeface="ＭＳ Ｐゴシック" charset="0"/>
              </a:rPr>
              <a:t>Remarks on </a:t>
            </a:r>
            <a:r>
              <a:rPr lang="en-GB" dirty="0">
                <a:latin typeface="Arial" charset="0"/>
                <a:ea typeface="ＭＳ Ｐゴシック" charset="0"/>
              </a:rPr>
              <a:t>the </a:t>
            </a:r>
            <a:r>
              <a:rPr lang="en-GB" dirty="0" smtClean="0">
                <a:latin typeface="Arial" charset="0"/>
                <a:ea typeface="ＭＳ Ｐゴシック" charset="0"/>
              </a:rPr>
              <a:t>Data </a:t>
            </a:r>
            <a:r>
              <a:rPr lang="en-GB" dirty="0">
                <a:latin typeface="Arial" charset="0"/>
                <a:ea typeface="ＭＳ Ｐゴシック" charset="0"/>
              </a:rPr>
              <a:t>E</a:t>
            </a:r>
            <a:r>
              <a:rPr lang="en-GB" dirty="0" smtClean="0">
                <a:latin typeface="Arial" charset="0"/>
                <a:ea typeface="ＭＳ Ｐゴシック" charset="0"/>
              </a:rPr>
              <a:t>xport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8938" indent="-293688">
              <a:buSzPct val="45000"/>
              <a:buFont typeface="Symbol" charset="0"/>
              <a:buChar char=""/>
              <a:tabLst>
                <a:tab pos="714375" algn="l"/>
                <a:tab pos="1041400" algn="l"/>
                <a:tab pos="1368425" algn="l"/>
                <a:tab pos="1695450" algn="l"/>
                <a:tab pos="2020888" algn="l"/>
                <a:tab pos="2347913" algn="l"/>
                <a:tab pos="2674938" algn="l"/>
                <a:tab pos="3001963" algn="l"/>
                <a:tab pos="3327400" algn="l"/>
                <a:tab pos="3654425" algn="l"/>
                <a:tab pos="3981450" algn="l"/>
                <a:tab pos="4308475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dirty="0">
                <a:latin typeface="Arial" charset="0"/>
                <a:ea typeface="ＭＳ Ｐゴシック" charset="0"/>
              </a:rPr>
              <a:t>Data export does </a:t>
            </a:r>
            <a:r>
              <a:rPr lang="en-GB" i="1" u="sng" dirty="0">
                <a:latin typeface="Arial" charset="0"/>
                <a:ea typeface="ＭＳ Ｐゴシック" charset="0"/>
              </a:rPr>
              <a:t>not</a:t>
            </a:r>
            <a:r>
              <a:rPr lang="en-GB" dirty="0">
                <a:latin typeface="Arial" charset="0"/>
                <a:ea typeface="ＭＳ Ｐゴシック" charset="0"/>
              </a:rPr>
              <a:t> necessarily mean physical conversion of the data</a:t>
            </a:r>
          </a:p>
          <a:p>
            <a:pPr marL="781050" lvl="1">
              <a:buSzPct val="45000"/>
              <a:buFont typeface="Symbol" charset="0"/>
              <a:buChar char=""/>
              <a:tabLst>
                <a:tab pos="714375" algn="l"/>
                <a:tab pos="1041400" algn="l"/>
                <a:tab pos="1368425" algn="l"/>
                <a:tab pos="1695450" algn="l"/>
                <a:tab pos="2020888" algn="l"/>
                <a:tab pos="2347913" algn="l"/>
                <a:tab pos="2674938" algn="l"/>
                <a:tab pos="3001963" algn="l"/>
                <a:tab pos="3327400" algn="l"/>
                <a:tab pos="3654425" algn="l"/>
                <a:tab pos="3981450" algn="l"/>
                <a:tab pos="4308475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dirty="0">
                <a:latin typeface="Arial" charset="0"/>
                <a:cs typeface="Arial" charset="0"/>
              </a:rPr>
              <a:t>Relations can be virtual, generated on-the-fly at query time</a:t>
            </a:r>
          </a:p>
          <a:p>
            <a:pPr marL="1173163" lvl="2" indent="-195263">
              <a:buSzPct val="45000"/>
              <a:buFont typeface="Symbol" charset="0"/>
              <a:buChar char=""/>
              <a:tabLst>
                <a:tab pos="714375" algn="l"/>
                <a:tab pos="1041400" algn="l"/>
                <a:tab pos="1368425" algn="l"/>
                <a:tab pos="1695450" algn="l"/>
                <a:tab pos="2020888" algn="l"/>
                <a:tab pos="2347913" algn="l"/>
                <a:tab pos="2674938" algn="l"/>
                <a:tab pos="3001963" algn="l"/>
                <a:tab pos="3327400" algn="l"/>
                <a:tab pos="3654425" algn="l"/>
                <a:tab pos="3981450" algn="l"/>
                <a:tab pos="4308475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sz="2400" dirty="0">
                <a:latin typeface="Arial" charset="0"/>
                <a:cs typeface="Arial" charset="0"/>
              </a:rPr>
              <a:t>via SQL “bridges”</a:t>
            </a:r>
          </a:p>
          <a:p>
            <a:pPr marL="1173163" lvl="2" indent="-195263">
              <a:buSzPct val="45000"/>
              <a:buFont typeface="Symbol" charset="0"/>
              <a:buChar char=""/>
              <a:tabLst>
                <a:tab pos="714375" algn="l"/>
                <a:tab pos="1041400" algn="l"/>
                <a:tab pos="1368425" algn="l"/>
                <a:tab pos="1695450" algn="l"/>
                <a:tab pos="2020888" algn="l"/>
                <a:tab pos="2347913" algn="l"/>
                <a:tab pos="2674938" algn="l"/>
                <a:tab pos="3001963" algn="l"/>
                <a:tab pos="3327400" algn="l"/>
                <a:tab pos="3654425" algn="l"/>
                <a:tab pos="3981450" algn="l"/>
                <a:tab pos="4308475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sz="2400" dirty="0">
                <a:latin typeface="Arial" charset="0"/>
                <a:cs typeface="Arial" charset="0"/>
              </a:rPr>
              <a:t>scraping HTML pages</a:t>
            </a:r>
          </a:p>
          <a:p>
            <a:pPr marL="1173163" lvl="2" indent="-195263">
              <a:buSzPct val="45000"/>
              <a:buFont typeface="Symbol" charset="0"/>
              <a:buChar char=""/>
              <a:tabLst>
                <a:tab pos="714375" algn="l"/>
                <a:tab pos="1041400" algn="l"/>
                <a:tab pos="1368425" algn="l"/>
                <a:tab pos="1695450" algn="l"/>
                <a:tab pos="2020888" algn="l"/>
                <a:tab pos="2347913" algn="l"/>
                <a:tab pos="2674938" algn="l"/>
                <a:tab pos="3001963" algn="l"/>
                <a:tab pos="3327400" algn="l"/>
                <a:tab pos="3654425" algn="l"/>
                <a:tab pos="3981450" algn="l"/>
                <a:tab pos="4308475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sz="2400" dirty="0">
                <a:latin typeface="Arial" charset="0"/>
                <a:cs typeface="Arial" charset="0"/>
              </a:rPr>
              <a:t>extracting data from Excel sheets</a:t>
            </a:r>
          </a:p>
          <a:p>
            <a:pPr marL="1173163" lvl="2" indent="-195263">
              <a:buSzPct val="45000"/>
              <a:buFont typeface="Symbol" charset="0"/>
              <a:buChar char=""/>
              <a:tabLst>
                <a:tab pos="714375" algn="l"/>
                <a:tab pos="1041400" algn="l"/>
                <a:tab pos="1368425" algn="l"/>
                <a:tab pos="1695450" algn="l"/>
                <a:tab pos="2020888" algn="l"/>
                <a:tab pos="2347913" algn="l"/>
                <a:tab pos="2674938" algn="l"/>
                <a:tab pos="3001963" algn="l"/>
                <a:tab pos="3327400" algn="l"/>
                <a:tab pos="3654425" algn="l"/>
                <a:tab pos="3981450" algn="l"/>
                <a:tab pos="4308475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sz="2400" dirty="0">
                <a:latin typeface="Arial" charset="0"/>
                <a:cs typeface="Arial" charset="0"/>
              </a:rPr>
              <a:t>etc.</a:t>
            </a:r>
          </a:p>
          <a:p>
            <a:pPr marL="388938" indent="-293688">
              <a:buSzPct val="45000"/>
              <a:buFont typeface="Symbol" charset="0"/>
              <a:buChar char=""/>
              <a:tabLst>
                <a:tab pos="714375" algn="l"/>
                <a:tab pos="1041400" algn="l"/>
                <a:tab pos="1368425" algn="l"/>
                <a:tab pos="1695450" algn="l"/>
                <a:tab pos="2020888" algn="l"/>
                <a:tab pos="2347913" algn="l"/>
                <a:tab pos="2674938" algn="l"/>
                <a:tab pos="3001963" algn="l"/>
                <a:tab pos="3327400" algn="l"/>
                <a:tab pos="3654425" algn="l"/>
                <a:tab pos="3981450" algn="l"/>
                <a:tab pos="4308475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en-GB" dirty="0">
                <a:latin typeface="Arial" charset="0"/>
                <a:ea typeface="ＭＳ Ｐゴシック" charset="0"/>
              </a:rPr>
              <a:t>One can export </a:t>
            </a:r>
            <a:r>
              <a:rPr lang="en-GB" i="1" u="sng" dirty="0">
                <a:latin typeface="Arial" charset="0"/>
                <a:ea typeface="ＭＳ Ｐゴシック" charset="0"/>
              </a:rPr>
              <a:t>part</a:t>
            </a:r>
            <a:r>
              <a:rPr lang="en-GB" dirty="0">
                <a:latin typeface="Arial" charset="0"/>
                <a:ea typeface="ＭＳ Ｐゴシック" charset="0"/>
              </a:rPr>
              <a:t> of the data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9709C9-1CD0-F44F-9827-4FEB062D704A}" type="slidenum">
              <a:rPr lang="en-US" sz="1800"/>
              <a:pPr eaLnBrk="1" hangingPunct="1"/>
              <a:t>25</a:t>
            </a:fld>
            <a:endParaRPr lang="en-US" sz="1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Object 3"/>
          <p:cNvGraphicFramePr>
            <a:graphicFrameLocks noChangeAspect="1"/>
          </p:cNvGraphicFramePr>
          <p:nvPr/>
        </p:nvGraphicFramePr>
        <p:xfrm>
          <a:off x="311150" y="2138363"/>
          <a:ext cx="9278938" cy="602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" r:id="rId4" imgW="9664700" imgH="6210300" progId="">
                  <p:embed/>
                </p:oleObj>
              </mc:Choice>
              <mc:Fallback>
                <p:oleObj r:id="rId4" imgW="9664700" imgH="62103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2138363"/>
                        <a:ext cx="9278938" cy="602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12343">
            <a:normAutofit fontScale="90000"/>
          </a:bodyPr>
          <a:lstStyle/>
          <a:p>
            <a:pPr>
              <a:lnSpc>
                <a:spcPct val="93000"/>
              </a:lnSpc>
              <a:tabLst>
                <a:tab pos="195843" algn="l"/>
                <a:tab pos="846732" algn="l"/>
                <a:tab pos="1499063" algn="l"/>
                <a:tab pos="2151392" algn="l"/>
                <a:tab pos="2803722" algn="l"/>
                <a:tab pos="3456051" algn="l"/>
                <a:tab pos="4108381" algn="l"/>
                <a:tab pos="4760710" algn="l"/>
                <a:tab pos="5413040" algn="l"/>
                <a:tab pos="6065370" algn="l"/>
                <a:tab pos="6717700" algn="l"/>
                <a:tab pos="7370029" algn="l"/>
                <a:tab pos="8022359" algn="l"/>
                <a:tab pos="8674688" algn="l"/>
                <a:tab pos="9327018" algn="l"/>
                <a:tab pos="9979347" algn="l"/>
              </a:tabLst>
              <a:defRPr/>
            </a:pPr>
            <a:r>
              <a:rPr lang="en-GB" dirty="0" smtClean="0"/>
              <a:t>Data set “F”: Another </a:t>
            </a:r>
            <a:r>
              <a:rPr lang="en-GB" dirty="0" smtClean="0"/>
              <a:t>Book </a:t>
            </a:r>
            <a:r>
              <a:rPr lang="en-GB" dirty="0"/>
              <a:t>S</a:t>
            </a:r>
            <a:r>
              <a:rPr lang="en-GB" dirty="0" smtClean="0"/>
              <a:t>tore’s </a:t>
            </a:r>
            <a:r>
              <a:rPr lang="en-GB" dirty="0"/>
              <a:t>D</a:t>
            </a:r>
            <a:r>
              <a:rPr lang="en-GB" dirty="0" smtClean="0"/>
              <a:t>ata</a:t>
            </a:r>
            <a:endParaRPr lang="en-GB" dirty="0"/>
          </a:p>
        </p:txBody>
      </p:sp>
      <p:sp>
        <p:nvSpPr>
          <p:cNvPr id="38915" name="Slide Number Placeholder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2F551E-7E52-0048-81F5-044B01AA21CF}" type="slidenum">
              <a:rPr lang="en-US" sz="1800"/>
              <a:pPr eaLnBrk="1" hangingPunct="1"/>
              <a:t>26</a:t>
            </a:fld>
            <a:endParaRPr lang="en-US" sz="18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98475" y="0"/>
            <a:ext cx="7556500" cy="11160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: Export your second set of data</a:t>
            </a:r>
            <a:endParaRPr lang="en-GB" dirty="0"/>
          </a:p>
        </p:txBody>
      </p:sp>
      <p:sp>
        <p:nvSpPr>
          <p:cNvPr id="4096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1B6583-81DE-0B4D-8C71-1D3ACF0CE386}" type="slidenum">
              <a:rPr lang="en-US" sz="1800"/>
              <a:pPr eaLnBrk="1" hangingPunct="1"/>
              <a:t>27</a:t>
            </a:fld>
            <a:endParaRPr lang="en-US" sz="180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24000"/>
            <a:ext cx="7775575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98475" y="0"/>
            <a:ext cx="7556500" cy="1116013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3</a:t>
            </a:r>
            <a:r>
              <a:rPr lang="en-GB" baseline="30000" dirty="0">
                <a:latin typeface="Arial" charset="0"/>
                <a:ea typeface="ＭＳ Ｐゴシック" charset="0"/>
              </a:rPr>
              <a:t>rd</a:t>
            </a:r>
            <a:r>
              <a:rPr lang="en-GB" dirty="0">
                <a:latin typeface="Arial" charset="0"/>
                <a:ea typeface="ＭＳ Ｐゴシック" charset="0"/>
              </a:rPr>
              <a:t>: </a:t>
            </a:r>
            <a:r>
              <a:rPr lang="en-GB" dirty="0" smtClean="0">
                <a:latin typeface="Arial" charset="0"/>
                <a:ea typeface="ＭＳ Ｐゴシック" charset="0"/>
              </a:rPr>
              <a:t>Start </a:t>
            </a:r>
            <a:r>
              <a:rPr lang="en-GB" dirty="0">
                <a:latin typeface="Arial" charset="0"/>
                <a:ea typeface="ＭＳ Ｐゴシック" charset="0"/>
              </a:rPr>
              <a:t>merging your data</a:t>
            </a:r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E99F04-9208-EE4E-8DD5-F620B34164AC}" type="slidenum">
              <a:rPr lang="en-US" sz="1800"/>
              <a:pPr eaLnBrk="1" hangingPunct="1"/>
              <a:t>28</a:t>
            </a:fld>
            <a:endParaRPr lang="en-US" sz="180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990600"/>
            <a:ext cx="824865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977900"/>
          </a:xfrm>
        </p:spPr>
        <p:txBody>
          <a:bodyPr/>
          <a:lstStyle/>
          <a:p>
            <a:r>
              <a:rPr lang="en-GB">
                <a:latin typeface="Arial" charset="0"/>
                <a:ea typeface="ＭＳ Ｐゴシック" charset="0"/>
              </a:rPr>
              <a:t>3</a:t>
            </a:r>
            <a:r>
              <a:rPr lang="en-GB" baseline="30000">
                <a:latin typeface="Arial" charset="0"/>
                <a:ea typeface="ＭＳ Ｐゴシック" charset="0"/>
              </a:rPr>
              <a:t>rd</a:t>
            </a:r>
            <a:r>
              <a:rPr lang="en-GB">
                <a:latin typeface="Arial" charset="0"/>
                <a:ea typeface="ＭＳ Ｐゴシック" charset="0"/>
              </a:rPr>
              <a:t>: start merging your data (cont’d)</a:t>
            </a:r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60269E-61BC-AE45-98D6-B37BB4C2EFDD}" type="slidenum">
              <a:rPr lang="en-US" sz="1800"/>
              <a:pPr eaLnBrk="1" hangingPunct="1"/>
              <a:t>29</a:t>
            </a:fld>
            <a:endParaRPr lang="en-US" sz="180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90600"/>
            <a:ext cx="82073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00FF"/>
                </a:solidFill>
              </a:rPr>
              <a:t>The Semantic Web Idea</a:t>
            </a:r>
          </a:p>
          <a:p>
            <a:endParaRPr lang="en-US" sz="2800" dirty="0"/>
          </a:p>
          <a:p>
            <a:r>
              <a:rPr lang="en-US" sz="2800" dirty="0" smtClean="0"/>
              <a:t>Semantic Technologies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5715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498475" y="-15875"/>
            <a:ext cx="7556500" cy="1116013"/>
          </a:xfrm>
        </p:spPr>
        <p:txBody>
          <a:bodyPr/>
          <a:lstStyle/>
          <a:p>
            <a:r>
              <a:rPr lang="en-GB">
                <a:latin typeface="Arial" charset="0"/>
                <a:ea typeface="ＭＳ Ｐゴシック" charset="0"/>
              </a:rPr>
              <a:t>4</a:t>
            </a:r>
            <a:r>
              <a:rPr lang="en-GB" baseline="30000">
                <a:latin typeface="Arial" charset="0"/>
                <a:ea typeface="ＭＳ Ｐゴシック" charset="0"/>
              </a:rPr>
              <a:t>th</a:t>
            </a:r>
            <a:r>
              <a:rPr lang="en-GB">
                <a:latin typeface="Arial" charset="0"/>
                <a:ea typeface="ＭＳ Ｐゴシック" charset="0"/>
              </a:rPr>
              <a:t>: Merge identical resources</a:t>
            </a:r>
          </a:p>
        </p:txBody>
      </p:sp>
      <p:sp>
        <p:nvSpPr>
          <p:cNvPr id="47106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5058FF-2416-F94E-B0AD-60B42FE64CE3}" type="slidenum">
              <a:rPr lang="en-US" sz="1800"/>
              <a:pPr eaLnBrk="1" hangingPunct="1"/>
              <a:t>30</a:t>
            </a:fld>
            <a:endParaRPr lang="en-US" sz="180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990600"/>
            <a:ext cx="824865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Start </a:t>
            </a:r>
            <a:r>
              <a:rPr lang="en-GB" dirty="0" smtClean="0">
                <a:latin typeface="Arial" charset="0"/>
                <a:ea typeface="ＭＳ Ｐゴシック" charset="0"/>
              </a:rPr>
              <a:t>posing queries</a:t>
            </a:r>
            <a:r>
              <a:rPr lang="en-GB" dirty="0">
                <a:latin typeface="Arial" charset="0"/>
                <a:ea typeface="ＭＳ Ｐゴシック" charset="0"/>
              </a:rPr>
              <a:t>…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</a:rPr>
              <a:t>User of data set “F” can now ask queries like:</a:t>
            </a:r>
          </a:p>
          <a:p>
            <a:pPr lvl="1"/>
            <a:r>
              <a:rPr lang="en-GB">
                <a:latin typeface="Arial" charset="0"/>
                <a:cs typeface="Arial" charset="0"/>
              </a:rPr>
              <a:t>“What is the title of the original version of </a:t>
            </a:r>
            <a:r>
              <a:rPr lang="en-GB" i="1">
                <a:latin typeface="Arial" charset="0"/>
                <a:cs typeface="Arial" charset="0"/>
              </a:rPr>
              <a:t>Le Palais des miroirs</a:t>
            </a:r>
            <a:r>
              <a:rPr lang="en-GB">
                <a:latin typeface="Arial" charset="0"/>
                <a:cs typeface="Arial" charset="0"/>
              </a:rPr>
              <a:t>?”</a:t>
            </a:r>
          </a:p>
          <a:p>
            <a:r>
              <a:rPr lang="en-GB">
                <a:latin typeface="Arial" charset="0"/>
                <a:ea typeface="ＭＳ Ｐゴシック" charset="0"/>
              </a:rPr>
              <a:t>This information is not in the data set “F”...</a:t>
            </a:r>
          </a:p>
          <a:p>
            <a:r>
              <a:rPr lang="en-GB">
                <a:latin typeface="Arial" charset="0"/>
                <a:ea typeface="ＭＳ Ｐゴシック" charset="0"/>
              </a:rPr>
              <a:t>…but can be retrieved after merging with data set “A”!</a:t>
            </a:r>
          </a:p>
        </p:txBody>
      </p:sp>
      <p:sp>
        <p:nvSpPr>
          <p:cNvPr id="49155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ED31A4-57D9-AC41-A512-D1EC238AED6C}" type="slidenum">
              <a:rPr lang="en-US" sz="1800"/>
              <a:pPr eaLnBrk="1" hangingPunct="1"/>
              <a:t>31</a:t>
            </a:fld>
            <a:endParaRPr lang="en-US" sz="1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990600"/>
            <a:ext cx="8247062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>
          <a:xfrm>
            <a:off x="498475" y="0"/>
            <a:ext cx="7556500" cy="1116013"/>
          </a:xfrm>
        </p:spPr>
        <p:txBody>
          <a:bodyPr/>
          <a:lstStyle/>
          <a:p>
            <a:r>
              <a:rPr lang="en-GB">
                <a:latin typeface="Arial" charset="0"/>
                <a:ea typeface="ＭＳ Ｐゴシック" charset="0"/>
              </a:rPr>
              <a:t>5</a:t>
            </a:r>
            <a:r>
              <a:rPr lang="en-GB" baseline="30000">
                <a:latin typeface="Arial" charset="0"/>
                <a:ea typeface="ＭＳ Ｐゴシック" charset="0"/>
              </a:rPr>
              <a:t>th</a:t>
            </a:r>
            <a:r>
              <a:rPr lang="en-GB">
                <a:latin typeface="Arial" charset="0"/>
                <a:ea typeface="ＭＳ Ｐゴシック" charset="0"/>
              </a:rPr>
              <a:t>: Query the merged data set</a:t>
            </a:r>
          </a:p>
        </p:txBody>
      </p:sp>
      <p:sp>
        <p:nvSpPr>
          <p:cNvPr id="51203" name="Slide Number Placeholder 1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4FF63D-507A-C04E-AE27-53EC136C7EA6}" type="slidenum">
              <a:rPr lang="en-US" sz="1800"/>
              <a:pPr eaLnBrk="1" hangingPunct="1"/>
              <a:t>32</a:t>
            </a:fld>
            <a:endParaRPr lang="en-US" sz="1800"/>
          </a:p>
        </p:txBody>
      </p:sp>
      <p:sp>
        <p:nvSpPr>
          <p:cNvPr id="4" name="Oval 3"/>
          <p:cNvSpPr/>
          <p:nvPr/>
        </p:nvSpPr>
        <p:spPr>
          <a:xfrm>
            <a:off x="7239000" y="3505200"/>
            <a:ext cx="1600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629400" y="396240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4648200" y="2362200"/>
            <a:ext cx="2438400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2209800" y="1143000"/>
            <a:ext cx="17526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04800" y="838200"/>
            <a:ext cx="1600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However, </a:t>
            </a:r>
            <a:r>
              <a:rPr lang="en-GB" dirty="0" smtClean="0">
                <a:latin typeface="Arial" charset="0"/>
                <a:ea typeface="ＭＳ Ｐゴシック" charset="0"/>
              </a:rPr>
              <a:t>we can achieve more …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We “know” that </a:t>
            </a:r>
            <a:r>
              <a:rPr lang="en-GB" i="1" dirty="0" err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a:author</a:t>
            </a:r>
            <a:r>
              <a:rPr lang="en-GB" dirty="0">
                <a:latin typeface="Arial" charset="0"/>
                <a:ea typeface="ＭＳ Ｐゴシック" charset="0"/>
              </a:rPr>
              <a:t> and </a:t>
            </a:r>
            <a:r>
              <a:rPr lang="en-GB" i="1" dirty="0" err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f:auteur</a:t>
            </a:r>
            <a:r>
              <a:rPr lang="en-GB" dirty="0">
                <a:latin typeface="Arial" charset="0"/>
                <a:ea typeface="ＭＳ Ｐゴシック" charset="0"/>
              </a:rPr>
              <a:t> are really the same</a:t>
            </a:r>
          </a:p>
          <a:p>
            <a:r>
              <a:rPr lang="en-GB" dirty="0">
                <a:latin typeface="Arial" charset="0"/>
                <a:ea typeface="ＭＳ Ｐゴシック" charset="0"/>
              </a:rPr>
              <a:t>But our automatic merge does not know that!</a:t>
            </a:r>
          </a:p>
          <a:p>
            <a:r>
              <a:rPr lang="en-GB" dirty="0">
                <a:latin typeface="Arial" charset="0"/>
                <a:ea typeface="ＭＳ Ｐゴシック" charset="0"/>
              </a:rPr>
              <a:t>Let us add some extra information to the merged data:</a:t>
            </a:r>
          </a:p>
          <a:p>
            <a:pPr lvl="1"/>
            <a:r>
              <a:rPr lang="en-GB" i="1" dirty="0" err="1">
                <a:latin typeface="Arial" charset="0"/>
                <a:cs typeface="Arial" charset="0"/>
              </a:rPr>
              <a:t>a:author</a:t>
            </a:r>
            <a:r>
              <a:rPr lang="en-GB" dirty="0">
                <a:latin typeface="Arial" charset="0"/>
                <a:cs typeface="Arial" charset="0"/>
              </a:rPr>
              <a:t> is </a:t>
            </a:r>
            <a:r>
              <a:rPr lang="en-GB" dirty="0">
                <a:solidFill>
                  <a:schemeClr val="accent2"/>
                </a:solidFill>
                <a:latin typeface="Arial" charset="0"/>
                <a:cs typeface="Arial" charset="0"/>
              </a:rPr>
              <a:t>equivalent to</a:t>
            </a:r>
            <a:r>
              <a:rPr lang="en-GB" dirty="0">
                <a:latin typeface="Arial" charset="0"/>
                <a:cs typeface="Arial" charset="0"/>
              </a:rPr>
              <a:t> </a:t>
            </a:r>
            <a:r>
              <a:rPr lang="en-GB" i="1" dirty="0" err="1">
                <a:latin typeface="Arial" charset="0"/>
                <a:cs typeface="Arial" charset="0"/>
              </a:rPr>
              <a:t>f:auteur</a:t>
            </a:r>
            <a:endParaRPr lang="en-GB" i="1" dirty="0">
              <a:latin typeface="Arial" charset="0"/>
              <a:cs typeface="Arial" charset="0"/>
            </a:endParaRPr>
          </a:p>
          <a:p>
            <a:pPr lvl="1"/>
            <a:r>
              <a:rPr lang="en-GB" dirty="0">
                <a:latin typeface="Arial" charset="0"/>
                <a:cs typeface="Arial" charset="0"/>
              </a:rPr>
              <a:t>b</a:t>
            </a:r>
            <a:r>
              <a:rPr lang="en-GB" dirty="0" smtClean="0">
                <a:latin typeface="Arial" charset="0"/>
                <a:cs typeface="Arial" charset="0"/>
              </a:rPr>
              <a:t>oth denote a </a:t>
            </a:r>
            <a:r>
              <a:rPr lang="en-GB" i="1" dirty="0">
                <a:solidFill>
                  <a:schemeClr val="accent2"/>
                </a:solidFill>
                <a:latin typeface="Arial" charset="0"/>
                <a:cs typeface="Arial" charset="0"/>
              </a:rPr>
              <a:t>Person, </a:t>
            </a:r>
            <a:r>
              <a:rPr lang="en-GB" i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/>
            </a:r>
            <a:br>
              <a:rPr lang="en-GB" i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</a:br>
            <a:r>
              <a:rPr lang="en-GB" i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       </a:t>
            </a:r>
            <a:r>
              <a:rPr lang="en-GB" dirty="0" smtClean="0">
                <a:latin typeface="Arial" charset="0"/>
                <a:cs typeface="Arial" charset="0"/>
              </a:rPr>
              <a:t>a </a:t>
            </a:r>
            <a:r>
              <a:rPr lang="en-GB" dirty="0">
                <a:latin typeface="Arial" charset="0"/>
                <a:cs typeface="Arial" charset="0"/>
              </a:rPr>
              <a:t>category (type) for certain resources</a:t>
            </a:r>
          </a:p>
          <a:p>
            <a:pPr lvl="1"/>
            <a:r>
              <a:rPr lang="en-GB" i="1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a:name</a:t>
            </a:r>
            <a:r>
              <a:rPr lang="en-GB" i="1" dirty="0">
                <a:solidFill>
                  <a:schemeClr val="accent2"/>
                </a:solidFill>
                <a:latin typeface="Arial" charset="0"/>
                <a:cs typeface="Arial" charset="0"/>
              </a:rPr>
              <a:t> and </a:t>
            </a:r>
            <a:r>
              <a:rPr lang="en-GB" i="1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f:nom</a:t>
            </a:r>
            <a:r>
              <a:rPr lang="en-GB" i="1" dirty="0">
                <a:solidFill>
                  <a:schemeClr val="accent2"/>
                </a:solidFill>
                <a:latin typeface="Arial" charset="0"/>
                <a:cs typeface="Arial" charset="0"/>
              </a:rPr>
              <a:t> are equivalent to </a:t>
            </a:r>
            <a:r>
              <a:rPr lang="en-GB" i="1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foaf:name</a:t>
            </a:r>
            <a:endParaRPr lang="en-GB" i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lvl="1"/>
            <a:endParaRPr lang="en-GB" i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325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EC9C6F-FEA8-504E-B51B-C8C87C566DEB}" type="slidenum">
              <a:rPr lang="en-US" sz="1800"/>
              <a:pPr eaLnBrk="1" hangingPunct="1"/>
              <a:t>33</a:t>
            </a:fld>
            <a:endParaRPr lang="en-US" sz="1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977900"/>
          </a:xfrm>
        </p:spPr>
        <p:txBody>
          <a:bodyPr/>
          <a:lstStyle/>
          <a:p>
            <a:r>
              <a:rPr lang="en-GB">
                <a:latin typeface="Arial" charset="0"/>
                <a:ea typeface="ＭＳ Ｐゴシック" charset="0"/>
              </a:rPr>
              <a:t>3</a:t>
            </a:r>
            <a:r>
              <a:rPr lang="en-GB" baseline="30000">
                <a:latin typeface="Arial" charset="0"/>
                <a:ea typeface="ＭＳ Ｐゴシック" charset="0"/>
              </a:rPr>
              <a:t>rd</a:t>
            </a:r>
            <a:r>
              <a:rPr lang="en-GB">
                <a:latin typeface="Arial" charset="0"/>
                <a:ea typeface="ＭＳ Ｐゴシック" charset="0"/>
              </a:rPr>
              <a:t> revisited: Use the extra knowledge</a:t>
            </a:r>
          </a:p>
        </p:txBody>
      </p:sp>
      <p:sp>
        <p:nvSpPr>
          <p:cNvPr id="5529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6FD8E4-8554-C74C-8F54-FE20BCF40380}" type="slidenum">
              <a:rPr lang="en-US" sz="1800"/>
              <a:pPr eaLnBrk="1" hangingPunct="1"/>
              <a:t>34</a:t>
            </a:fld>
            <a:endParaRPr lang="en-US" sz="1800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976313"/>
            <a:ext cx="8054975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48200"/>
            <a:ext cx="431800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</a:rPr>
              <a:t>Start making richer queries!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90650"/>
            <a:ext cx="8229600" cy="4830763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User of data set “F” can now query:</a:t>
            </a:r>
          </a:p>
          <a:p>
            <a:pPr lvl="1"/>
            <a:r>
              <a:rPr lang="en-GB" dirty="0">
                <a:latin typeface="Arial" charset="0"/>
                <a:cs typeface="Arial" charset="0"/>
              </a:rPr>
              <a:t>“What is the home page </a:t>
            </a:r>
            <a:r>
              <a:rPr lang="en-GB" dirty="0" smtClean="0">
                <a:latin typeface="Arial" charset="0"/>
                <a:cs typeface="Arial" charset="0"/>
              </a:rPr>
              <a:t>of </a:t>
            </a:r>
            <a:r>
              <a:rPr lang="en-GB" dirty="0">
                <a:latin typeface="Arial" charset="0"/>
                <a:cs typeface="Arial" charset="0"/>
              </a:rPr>
              <a:t>the ‘auteur</a:t>
            </a:r>
            <a:r>
              <a:rPr lang="en-GB" dirty="0" smtClean="0">
                <a:latin typeface="Arial" charset="0"/>
                <a:cs typeface="Arial" charset="0"/>
              </a:rPr>
              <a:t>’ of the </a:t>
            </a:r>
            <a:r>
              <a:rPr lang="en-GB" dirty="0" err="1" smtClean="0">
                <a:latin typeface="Arial" charset="0"/>
                <a:cs typeface="Arial" charset="0"/>
              </a:rPr>
              <a:t>orignal</a:t>
            </a:r>
            <a:r>
              <a:rPr lang="en-GB" dirty="0" smtClean="0">
                <a:latin typeface="Arial" charset="0"/>
                <a:cs typeface="Arial" charset="0"/>
              </a:rPr>
              <a:t> version of </a:t>
            </a:r>
            <a:r>
              <a:rPr lang="en-GB" i="1" dirty="0">
                <a:latin typeface="Arial" charset="0"/>
                <a:cs typeface="Arial" charset="0"/>
              </a:rPr>
              <a:t>Le </a:t>
            </a:r>
            <a:r>
              <a:rPr lang="en-GB" i="1" dirty="0" err="1">
                <a:latin typeface="Arial" charset="0"/>
                <a:cs typeface="Arial" charset="0"/>
              </a:rPr>
              <a:t>Palais</a:t>
            </a:r>
            <a:r>
              <a:rPr lang="en-GB" i="1" dirty="0">
                <a:latin typeface="Arial" charset="0"/>
                <a:cs typeface="Arial" charset="0"/>
              </a:rPr>
              <a:t> des </a:t>
            </a:r>
            <a:r>
              <a:rPr lang="en-GB" i="1" dirty="0" err="1" smtClean="0">
                <a:latin typeface="Arial" charset="0"/>
                <a:cs typeface="Arial" charset="0"/>
              </a:rPr>
              <a:t>miroirs</a:t>
            </a:r>
            <a:r>
              <a:rPr lang="en-GB" i="1" dirty="0">
                <a:latin typeface="Arial" charset="0"/>
                <a:cs typeface="Arial" charset="0"/>
              </a:rPr>
              <a:t> </a:t>
            </a:r>
            <a:r>
              <a:rPr lang="en-GB" dirty="0" smtClean="0">
                <a:latin typeface="Arial" charset="0"/>
                <a:cs typeface="Arial" charset="0"/>
              </a:rPr>
              <a:t>?</a:t>
            </a:r>
            <a:r>
              <a:rPr lang="en-GB" dirty="0">
                <a:latin typeface="Arial" charset="0"/>
                <a:cs typeface="Arial" charset="0"/>
              </a:rPr>
              <a:t>”</a:t>
            </a:r>
          </a:p>
          <a:p>
            <a:r>
              <a:rPr lang="en-GB" dirty="0">
                <a:latin typeface="Arial" charset="0"/>
                <a:ea typeface="ＭＳ Ｐゴシック" charset="0"/>
              </a:rPr>
              <a:t>The information is not in data set “F” </a:t>
            </a:r>
            <a:r>
              <a:rPr lang="en-GB" i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or</a:t>
            </a:r>
            <a:r>
              <a:rPr lang="en-GB" dirty="0">
                <a:latin typeface="Arial" charset="0"/>
                <a:ea typeface="ＭＳ Ｐゴシック" charset="0"/>
              </a:rPr>
              <a:t> “A”…</a:t>
            </a:r>
          </a:p>
          <a:p>
            <a:r>
              <a:rPr lang="en-GB" dirty="0">
                <a:latin typeface="Arial" charset="0"/>
                <a:ea typeface="ＭＳ Ｐゴシック" charset="0"/>
              </a:rPr>
              <a:t>…but was made available by:</a:t>
            </a:r>
          </a:p>
          <a:p>
            <a:pPr lvl="1"/>
            <a:r>
              <a:rPr lang="en-GB" dirty="0">
                <a:latin typeface="Arial" charset="0"/>
                <a:cs typeface="Arial" charset="0"/>
              </a:rPr>
              <a:t>Merging data sets “A” and “F”</a:t>
            </a:r>
          </a:p>
          <a:p>
            <a:pPr lvl="1"/>
            <a:r>
              <a:rPr lang="en-GB" dirty="0">
                <a:latin typeface="Arial" charset="0"/>
                <a:cs typeface="Arial" charset="0"/>
              </a:rPr>
              <a:t>Adding three simple “glue” statements</a:t>
            </a:r>
          </a:p>
        </p:txBody>
      </p:sp>
      <p:sp>
        <p:nvSpPr>
          <p:cNvPr id="57348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997758-009A-CF46-BFC9-E8EE2261FF06}" type="slidenum">
              <a:rPr lang="en-US" sz="1800"/>
              <a:pPr eaLnBrk="1" hangingPunct="1"/>
              <a:t>35</a:t>
            </a:fld>
            <a:endParaRPr lang="en-US" sz="1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8"/>
          <a:stretch>
            <a:fillRect/>
          </a:stretch>
        </p:blipFill>
        <p:spPr bwMode="auto">
          <a:xfrm>
            <a:off x="544513" y="976313"/>
            <a:ext cx="8054975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977900"/>
          </a:xfrm>
        </p:spPr>
        <p:txBody>
          <a:bodyPr/>
          <a:lstStyle/>
          <a:p>
            <a:r>
              <a:rPr lang="en-GB">
                <a:latin typeface="Arial" charset="0"/>
                <a:ea typeface="ＭＳ Ｐゴシック" charset="0"/>
              </a:rPr>
              <a:t>6</a:t>
            </a:r>
            <a:r>
              <a:rPr lang="en-GB" baseline="30000">
                <a:latin typeface="Arial" charset="0"/>
                <a:ea typeface="ＭＳ Ｐゴシック" charset="0"/>
              </a:rPr>
              <a:t>th</a:t>
            </a:r>
            <a:r>
              <a:rPr lang="en-GB">
                <a:latin typeface="Arial" charset="0"/>
                <a:ea typeface="ＭＳ Ｐゴシック" charset="0"/>
              </a:rPr>
              <a:t>: Richer queries</a:t>
            </a:r>
          </a:p>
        </p:txBody>
      </p:sp>
      <p:sp>
        <p:nvSpPr>
          <p:cNvPr id="59395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8E21BA-5982-7840-A081-0F94C6DF85EF}" type="slidenum">
              <a:rPr lang="en-US" sz="1800"/>
              <a:pPr eaLnBrk="1" hangingPunct="1"/>
              <a:t>36</a:t>
            </a:fld>
            <a:endParaRPr lang="en-US" sz="1800"/>
          </a:p>
        </p:txBody>
      </p:sp>
      <p:sp>
        <p:nvSpPr>
          <p:cNvPr id="4" name="Oval 3"/>
          <p:cNvSpPr/>
          <p:nvPr/>
        </p:nvSpPr>
        <p:spPr>
          <a:xfrm>
            <a:off x="7010400" y="1828800"/>
            <a:ext cx="1600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6400800" y="243840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800600" y="2286000"/>
            <a:ext cx="12954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3200400" y="2590800"/>
            <a:ext cx="15240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2971800" y="4724400"/>
            <a:ext cx="6858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057400" y="5334000"/>
            <a:ext cx="2057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14800" y="2667000"/>
            <a:ext cx="1066800" cy="609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</a:rPr>
              <a:t>Bring in other data sources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We can integrate new information into our merged data set from other sources</a:t>
            </a:r>
          </a:p>
          <a:p>
            <a:pPr lvl="1"/>
            <a:r>
              <a:rPr lang="en-GB" dirty="0">
                <a:latin typeface="Arial" charset="0"/>
                <a:cs typeface="Arial" charset="0"/>
              </a:rPr>
              <a:t>e.g. additional information about author </a:t>
            </a:r>
            <a:r>
              <a:rPr lang="en-GB" dirty="0" err="1">
                <a:latin typeface="Arial" charset="0"/>
                <a:cs typeface="Arial" charset="0"/>
              </a:rPr>
              <a:t>Amitav</a:t>
            </a:r>
            <a:r>
              <a:rPr lang="en-GB" dirty="0">
                <a:latin typeface="Arial" charset="0"/>
                <a:cs typeface="Arial" charset="0"/>
              </a:rPr>
              <a:t> </a:t>
            </a:r>
            <a:r>
              <a:rPr lang="en-GB" dirty="0" err="1">
                <a:latin typeface="Arial" charset="0"/>
                <a:cs typeface="Arial" charset="0"/>
              </a:rPr>
              <a:t>Ghosh</a:t>
            </a:r>
            <a:endParaRPr lang="en-GB" dirty="0">
              <a:latin typeface="Arial" charset="0"/>
              <a:cs typeface="Arial" charset="0"/>
            </a:endParaRPr>
          </a:p>
          <a:p>
            <a:r>
              <a:rPr lang="en-GB" dirty="0">
                <a:latin typeface="Arial" charset="0"/>
                <a:ea typeface="ＭＳ Ｐゴシック" charset="0"/>
              </a:rPr>
              <a:t>Perhaps the largest public source of general knowledge is Wikipedia</a:t>
            </a:r>
          </a:p>
          <a:p>
            <a:pPr lvl="1"/>
            <a:r>
              <a:rPr lang="en-GB" dirty="0">
                <a:latin typeface="Arial" charset="0"/>
                <a:cs typeface="Arial" charset="0"/>
              </a:rPr>
              <a:t>Structured data </a:t>
            </a:r>
            <a:r>
              <a:rPr lang="en-GB" dirty="0" smtClean="0">
                <a:latin typeface="Arial" charset="0"/>
                <a:cs typeface="Arial" charset="0"/>
              </a:rPr>
              <a:t>have been </a:t>
            </a:r>
            <a:r>
              <a:rPr lang="en-GB" dirty="0">
                <a:latin typeface="Arial" charset="0"/>
                <a:cs typeface="Arial" charset="0"/>
              </a:rPr>
              <a:t>extracted from Wikipedia </a:t>
            </a:r>
            <a:r>
              <a:rPr lang="en-GB" dirty="0" smtClean="0">
                <a:latin typeface="Arial" charset="0"/>
                <a:cs typeface="Arial" charset="0"/>
              </a:rPr>
              <a:t>and put into a resource called </a:t>
            </a:r>
            <a:r>
              <a:rPr lang="en-GB" dirty="0" err="1" smtClean="0">
                <a:latin typeface="Arial" charset="0"/>
                <a:cs typeface="Arial" charset="0"/>
              </a:rPr>
              <a:t>DB</a:t>
            </a:r>
            <a:r>
              <a:rPr lang="en-GB" dirty="0" err="1" smtClean="0">
                <a:latin typeface="Arial" charset="0"/>
                <a:cs typeface="Arial" charset="0"/>
              </a:rPr>
              <a:t>pedia</a:t>
            </a: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61443" name="Date Placeholder 5"/>
          <p:cNvSpPr>
            <a:spLocks noGrp="1"/>
          </p:cNvSpPr>
          <p:nvPr>
            <p:ph type="dt" sz="quarter" idx="4294967295"/>
          </p:nvPr>
        </p:nvSpPr>
        <p:spPr bwMode="auto">
          <a:xfrm>
            <a:off x="6794500" y="64230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May 12, 2009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61444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C40765-4EF5-E649-9065-4EBA414CFDE1}" type="slidenum">
              <a:rPr lang="en-US" sz="1800"/>
              <a:pPr eaLnBrk="1" hangingPunct="1"/>
              <a:t>37</a:t>
            </a:fld>
            <a:endParaRPr lang="en-US" sz="1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35063"/>
            <a:ext cx="8570912" cy="595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>
          <a:xfrm>
            <a:off x="498475" y="19050"/>
            <a:ext cx="7556500" cy="1116013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7</a:t>
            </a:r>
            <a:r>
              <a:rPr lang="en-GB" baseline="30000" dirty="0">
                <a:latin typeface="Arial" charset="0"/>
                <a:ea typeface="ＭＳ Ｐゴシック" charset="0"/>
              </a:rPr>
              <a:t>th</a:t>
            </a:r>
            <a:r>
              <a:rPr lang="en-GB" dirty="0">
                <a:latin typeface="Arial" charset="0"/>
                <a:ea typeface="ＭＳ Ｐゴシック" charset="0"/>
              </a:rPr>
              <a:t>: Merge with </a:t>
            </a:r>
            <a:r>
              <a:rPr lang="en-GB" dirty="0" err="1" smtClean="0">
                <a:latin typeface="Arial" charset="0"/>
                <a:ea typeface="ＭＳ Ｐゴシック" charset="0"/>
              </a:rPr>
              <a:t>DB</a:t>
            </a:r>
            <a:r>
              <a:rPr lang="en-GB" dirty="0" err="1" smtClean="0">
                <a:latin typeface="Arial" charset="0"/>
                <a:ea typeface="ＭＳ Ｐゴシック" charset="0"/>
              </a:rPr>
              <a:t>pedia</a:t>
            </a:r>
            <a:r>
              <a:rPr lang="en-GB" dirty="0" smtClean="0">
                <a:latin typeface="Arial" charset="0"/>
                <a:ea typeface="ＭＳ Ｐゴシック" charset="0"/>
              </a:rPr>
              <a:t> </a:t>
            </a:r>
            <a:r>
              <a:rPr lang="en-GB" dirty="0">
                <a:latin typeface="Arial" charset="0"/>
                <a:ea typeface="ＭＳ Ｐゴシック" charset="0"/>
              </a:rPr>
              <a:t>data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B4F467-4545-1845-9D41-C931B7D7F5EC}" type="slidenum">
              <a:rPr lang="en-US" sz="1800"/>
              <a:pPr eaLnBrk="1" hangingPunct="1"/>
              <a:t>38</a:t>
            </a:fld>
            <a:endParaRPr lang="en-US" sz="1800"/>
          </a:p>
        </p:txBody>
      </p:sp>
      <p:sp>
        <p:nvSpPr>
          <p:cNvPr id="3" name="Rectangle 2"/>
          <p:cNvSpPr/>
          <p:nvPr/>
        </p:nvSpPr>
        <p:spPr>
          <a:xfrm>
            <a:off x="4398963" y="4162425"/>
            <a:ext cx="1093787" cy="29845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owl:sameAs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34400" cy="977900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7</a:t>
            </a:r>
            <a:r>
              <a:rPr lang="en-GB" baseline="30000" dirty="0">
                <a:latin typeface="Arial" charset="0"/>
                <a:ea typeface="ＭＳ Ｐゴシック" charset="0"/>
              </a:rPr>
              <a:t>th </a:t>
            </a:r>
            <a:r>
              <a:rPr lang="en-GB" dirty="0">
                <a:latin typeface="Arial" charset="0"/>
                <a:ea typeface="ＭＳ Ｐゴシック" charset="0"/>
              </a:rPr>
              <a:t>(cont’d): Merge with </a:t>
            </a:r>
            <a:r>
              <a:rPr lang="en-GB" dirty="0" err="1" smtClean="0">
                <a:latin typeface="Arial" charset="0"/>
                <a:ea typeface="ＭＳ Ｐゴシック" charset="0"/>
              </a:rPr>
              <a:t>DB</a:t>
            </a:r>
            <a:r>
              <a:rPr lang="en-GB" dirty="0" err="1" smtClean="0">
                <a:latin typeface="Arial" charset="0"/>
                <a:ea typeface="ＭＳ Ｐゴシック" charset="0"/>
              </a:rPr>
              <a:t>pedia</a:t>
            </a:r>
            <a:r>
              <a:rPr lang="en-GB" dirty="0" smtClean="0">
                <a:latin typeface="Arial" charset="0"/>
                <a:ea typeface="ＭＳ Ｐゴシック" charset="0"/>
              </a:rPr>
              <a:t> </a:t>
            </a:r>
            <a:r>
              <a:rPr lang="en-GB" dirty="0">
                <a:latin typeface="Arial" charset="0"/>
                <a:ea typeface="ＭＳ Ｐゴシック" charset="0"/>
              </a:rPr>
              <a:t>data</a:t>
            </a:r>
          </a:p>
        </p:txBody>
      </p:sp>
      <p:sp>
        <p:nvSpPr>
          <p:cNvPr id="6553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36FC2A-DCCA-144F-A802-536B7DC84DFE}" type="slidenum">
              <a:rPr lang="en-US" sz="1800"/>
              <a:pPr eaLnBrk="1" hangingPunct="1"/>
              <a:t>39</a:t>
            </a:fld>
            <a:endParaRPr lang="en-US" sz="1800"/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058863"/>
            <a:ext cx="7808912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48175" y="3646488"/>
            <a:ext cx="1093788" cy="29686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owl:sameAs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All aspects of daily life are being “</a:t>
            </a:r>
            <a:r>
              <a:rPr lang="en-US" dirty="0" err="1" smtClean="0"/>
              <a:t>webized</a:t>
            </a:r>
            <a:r>
              <a:rPr lang="en-US" dirty="0" smtClean="0"/>
              <a:t>”:</a:t>
            </a:r>
          </a:p>
          <a:p>
            <a:pPr>
              <a:defRPr/>
            </a:pPr>
            <a:r>
              <a:rPr lang="en-US" dirty="0" smtClean="0"/>
              <a:t>everyday information (news, weather forecast)</a:t>
            </a:r>
          </a:p>
          <a:p>
            <a:pPr>
              <a:defRPr/>
            </a:pPr>
            <a:r>
              <a:rPr lang="en-US" dirty="0" smtClean="0"/>
              <a:t>entertainment</a:t>
            </a:r>
          </a:p>
          <a:p>
            <a:pPr>
              <a:defRPr/>
            </a:pPr>
            <a:r>
              <a:rPr lang="en-US" dirty="0" smtClean="0"/>
              <a:t>buying and selling </a:t>
            </a:r>
          </a:p>
          <a:p>
            <a:pPr>
              <a:defRPr/>
            </a:pPr>
            <a:r>
              <a:rPr lang="en-US" dirty="0" smtClean="0"/>
              <a:t>administration (</a:t>
            </a:r>
            <a:r>
              <a:rPr lang="en-US" dirty="0" err="1" smtClean="0"/>
              <a:t>eGovernment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education (eLearning, </a:t>
            </a:r>
            <a:r>
              <a:rPr lang="en-US" dirty="0" err="1" smtClean="0"/>
              <a:t>eEducation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social contacts (social networking </a:t>
            </a:r>
            <a:r>
              <a:rPr lang="en-US" dirty="0" err="1" smtClean="0"/>
              <a:t>plattforms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	                   dating sites)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977900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7</a:t>
            </a:r>
            <a:r>
              <a:rPr lang="en-GB" baseline="30000" dirty="0">
                <a:latin typeface="Arial" charset="0"/>
                <a:ea typeface="ＭＳ Ｐゴシック" charset="0"/>
              </a:rPr>
              <a:t>th</a:t>
            </a:r>
            <a:r>
              <a:rPr lang="en-GB" dirty="0">
                <a:latin typeface="Arial" charset="0"/>
                <a:ea typeface="ＭＳ Ｐゴシック" charset="0"/>
              </a:rPr>
              <a:t> (cont’d): Merge with </a:t>
            </a:r>
            <a:r>
              <a:rPr lang="en-GB" dirty="0" err="1" smtClean="0">
                <a:latin typeface="Arial" charset="0"/>
                <a:ea typeface="ＭＳ Ｐゴシック" charset="0"/>
              </a:rPr>
              <a:t>DB</a:t>
            </a:r>
            <a:r>
              <a:rPr lang="en-GB" dirty="0" err="1" smtClean="0">
                <a:latin typeface="Arial" charset="0"/>
                <a:ea typeface="ＭＳ Ｐゴシック" charset="0"/>
              </a:rPr>
              <a:t>pedia</a:t>
            </a:r>
            <a:r>
              <a:rPr lang="en-GB" dirty="0" smtClean="0">
                <a:latin typeface="Arial" charset="0"/>
                <a:ea typeface="ＭＳ Ｐゴシック" charset="0"/>
              </a:rPr>
              <a:t> </a:t>
            </a:r>
            <a:r>
              <a:rPr lang="en-GB" dirty="0">
                <a:latin typeface="Arial" charset="0"/>
                <a:ea typeface="ＭＳ Ｐゴシック" charset="0"/>
              </a:rPr>
              <a:t>data</a:t>
            </a:r>
          </a:p>
        </p:txBody>
      </p:sp>
      <p:sp>
        <p:nvSpPr>
          <p:cNvPr id="6758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158DA9-5613-2348-AF22-FDE71BE62F47}" type="slidenum">
              <a:rPr lang="en-US" sz="1800"/>
              <a:pPr eaLnBrk="1" hangingPunct="1"/>
              <a:t>40</a:t>
            </a:fld>
            <a:endParaRPr lang="en-US" sz="1800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990600"/>
            <a:ext cx="803275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98963" y="3687763"/>
            <a:ext cx="1093787" cy="29845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owl:sameAs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ea typeface="ＭＳ Ｐゴシック" charset="0"/>
              </a:rPr>
              <a:t>Rigour Makes the Difference</a:t>
            </a:r>
            <a:endParaRPr lang="en-GB" dirty="0">
              <a:latin typeface="Arial" charset="0"/>
              <a:ea typeface="ＭＳ Ｐゴシック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latin typeface="Arial" charset="0"/>
              <a:ea typeface="ＭＳ Ｐゴシック" charset="0"/>
            </a:endParaRPr>
          </a:p>
          <a:p>
            <a:r>
              <a:rPr lang="en-GB" dirty="0" smtClean="0">
                <a:latin typeface="Arial" charset="0"/>
                <a:ea typeface="ＭＳ Ｐゴシック" charset="0"/>
              </a:rPr>
              <a:t>What </a:t>
            </a:r>
            <a:r>
              <a:rPr lang="en-GB" dirty="0">
                <a:latin typeface="Arial" charset="0"/>
                <a:ea typeface="ＭＳ Ｐゴシック" charset="0"/>
              </a:rPr>
              <a:t>happened via automatic means is done every day by Web users!</a:t>
            </a:r>
          </a:p>
          <a:p>
            <a:endParaRPr lang="en-GB" dirty="0" smtClean="0">
              <a:latin typeface="Arial" charset="0"/>
              <a:ea typeface="ＭＳ Ｐゴシック" charset="0"/>
            </a:endParaRPr>
          </a:p>
          <a:p>
            <a:r>
              <a:rPr lang="en-GB" dirty="0" smtClean="0">
                <a:latin typeface="Arial" charset="0"/>
                <a:ea typeface="ＭＳ Ｐゴシック" charset="0"/>
              </a:rPr>
              <a:t>The </a:t>
            </a:r>
            <a:r>
              <a:rPr lang="en-GB" dirty="0">
                <a:latin typeface="Arial" charset="0"/>
                <a:ea typeface="ＭＳ Ｐゴシック" charset="0"/>
              </a:rPr>
              <a:t>difference: a bit of extra rigour so that machines </a:t>
            </a:r>
            <a:r>
              <a:rPr lang="en-GB" dirty="0" smtClean="0">
                <a:latin typeface="Arial" charset="0"/>
                <a:ea typeface="ＭＳ Ｐゴシック" charset="0"/>
              </a:rPr>
              <a:t>can do </a:t>
            </a:r>
            <a:r>
              <a:rPr lang="en-GB" dirty="0">
                <a:latin typeface="Arial" charset="0"/>
                <a:ea typeface="ＭＳ Ｐゴシック" charset="0"/>
              </a:rPr>
              <a:t>this, too</a:t>
            </a:r>
          </a:p>
        </p:txBody>
      </p:sp>
      <p:sp>
        <p:nvSpPr>
          <p:cNvPr id="69635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EBC66C-CBA6-ED4F-9426-E829D0BA4B0A}" type="slidenum">
              <a:rPr lang="en-US" sz="1800"/>
              <a:pPr eaLnBrk="1" hangingPunct="1"/>
              <a:t>41</a:t>
            </a:fld>
            <a:endParaRPr lang="en-US" sz="1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What </a:t>
            </a:r>
            <a:r>
              <a:rPr lang="en-GB" dirty="0" smtClean="0">
                <a:latin typeface="Arial" charset="0"/>
                <a:ea typeface="ＭＳ Ｐゴシック" charset="0"/>
              </a:rPr>
              <a:t>Did </a:t>
            </a:r>
            <a:r>
              <a:rPr lang="en-GB" dirty="0">
                <a:latin typeface="Arial" charset="0"/>
                <a:ea typeface="ＭＳ Ｐゴシック" charset="0"/>
              </a:rPr>
              <a:t>W</a:t>
            </a:r>
            <a:r>
              <a:rPr lang="en-GB" dirty="0" smtClean="0">
                <a:latin typeface="Arial" charset="0"/>
                <a:ea typeface="ＭＳ Ｐゴシック" charset="0"/>
              </a:rPr>
              <a:t>e </a:t>
            </a:r>
            <a:r>
              <a:rPr lang="en-GB" dirty="0">
                <a:latin typeface="Arial" charset="0"/>
                <a:ea typeface="ＭＳ Ｐゴシック" charset="0"/>
              </a:rPr>
              <a:t>D</a:t>
            </a:r>
            <a:r>
              <a:rPr lang="en-GB" dirty="0" smtClean="0">
                <a:latin typeface="Arial" charset="0"/>
                <a:ea typeface="ＭＳ Ｐゴシック" charset="0"/>
              </a:rPr>
              <a:t>o</a:t>
            </a:r>
            <a:r>
              <a:rPr lang="en-GB" dirty="0">
                <a:latin typeface="Arial" charset="0"/>
                <a:ea typeface="ＭＳ Ｐゴシック" charset="0"/>
              </a:rPr>
              <a:t>?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 smtClean="0"/>
              <a:t>We combined different data sets that</a:t>
            </a:r>
          </a:p>
          <a:p>
            <a:pPr lvl="1">
              <a:defRPr/>
            </a:pPr>
            <a:r>
              <a:rPr lang="en-GB" dirty="0" smtClean="0"/>
              <a:t>may </a:t>
            </a:r>
            <a:r>
              <a:rPr lang="en-GB" dirty="0" smtClean="0"/>
              <a:t>be internal or somewhere on the Web</a:t>
            </a:r>
          </a:p>
          <a:p>
            <a:pPr lvl="1">
              <a:defRPr/>
            </a:pPr>
            <a:r>
              <a:rPr lang="en-GB" dirty="0" smtClean="0"/>
              <a:t>are </a:t>
            </a:r>
            <a:r>
              <a:rPr lang="en-GB" dirty="0" smtClean="0"/>
              <a:t>of different formats (RDBMS, Excel spreadsheet, (X)HTML, etc)</a:t>
            </a:r>
          </a:p>
          <a:p>
            <a:pPr lvl="1">
              <a:defRPr/>
            </a:pPr>
            <a:r>
              <a:rPr lang="en-GB" dirty="0" smtClean="0"/>
              <a:t>have </a:t>
            </a:r>
            <a:r>
              <a:rPr lang="en-GB" dirty="0" smtClean="0"/>
              <a:t>different names for the same relations</a:t>
            </a:r>
          </a:p>
          <a:p>
            <a:pPr>
              <a:defRPr/>
            </a:pPr>
            <a:r>
              <a:rPr lang="en-GB" dirty="0" smtClean="0"/>
              <a:t>We could combine the data because some URIs were identical</a:t>
            </a:r>
          </a:p>
          <a:p>
            <a:pPr lvl="1">
              <a:defRPr/>
            </a:pPr>
            <a:r>
              <a:rPr lang="en-GB" dirty="0" smtClean="0"/>
              <a:t>i.e. the ISBNs in this case</a:t>
            </a:r>
          </a:p>
          <a:p>
            <a:pPr>
              <a:defRPr/>
            </a:pPr>
            <a:r>
              <a:rPr lang="en-GB" dirty="0" smtClean="0"/>
              <a:t>We could add some simple additional information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smtClean="0"/>
              <a:t>the “glue”) to help further merge data sets</a:t>
            </a:r>
          </a:p>
          <a:p>
            <a:pPr marL="0" indent="0">
              <a:buNone/>
              <a:defRPr/>
            </a:pPr>
            <a:r>
              <a:rPr lang="en-GB" dirty="0" smtClean="0">
                <a:sym typeface="Wingdings"/>
              </a:rPr>
              <a:t> </a:t>
            </a:r>
            <a:r>
              <a:rPr lang="en-GB" dirty="0" smtClean="0"/>
              <a:t>We could answer </a:t>
            </a:r>
            <a:r>
              <a:rPr lang="en-GB" dirty="0" smtClean="0"/>
              <a:t>queries that </a:t>
            </a:r>
            <a:r>
              <a:rPr lang="en-GB" dirty="0" smtClean="0"/>
              <a:t>previously could not even   </a:t>
            </a:r>
            <a:br>
              <a:rPr lang="en-GB" dirty="0" smtClean="0"/>
            </a:br>
            <a:r>
              <a:rPr lang="en-GB" dirty="0" smtClean="0"/>
              <a:t>     be </a:t>
            </a:r>
            <a:r>
              <a:rPr lang="en-GB" dirty="0" smtClean="0"/>
              <a:t>asked</a:t>
            </a:r>
            <a:endParaRPr lang="en-GB" dirty="0"/>
          </a:p>
        </p:txBody>
      </p:sp>
      <p:sp>
        <p:nvSpPr>
          <p:cNvPr id="71683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886404-9566-B247-B500-C79D0FC00077}" type="slidenum">
              <a:rPr lang="en-US" sz="1800"/>
              <a:pPr eaLnBrk="1" hangingPunct="1"/>
              <a:t>42</a:t>
            </a:fld>
            <a:endParaRPr lang="en-US" sz="1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What </a:t>
            </a:r>
            <a:r>
              <a:rPr lang="en-GB" dirty="0" smtClean="0">
                <a:latin typeface="Arial" charset="0"/>
                <a:ea typeface="ＭＳ Ｐゴシック" charset="0"/>
              </a:rPr>
              <a:t>Did </a:t>
            </a:r>
            <a:r>
              <a:rPr lang="en-GB" dirty="0">
                <a:latin typeface="Arial" charset="0"/>
                <a:ea typeface="ＭＳ Ｐゴシック" charset="0"/>
              </a:rPr>
              <a:t>W</a:t>
            </a:r>
            <a:r>
              <a:rPr lang="en-GB" dirty="0" smtClean="0">
                <a:latin typeface="Arial" charset="0"/>
                <a:ea typeface="ＭＳ Ｐゴシック" charset="0"/>
              </a:rPr>
              <a:t>e </a:t>
            </a:r>
            <a:r>
              <a:rPr lang="en-GB" dirty="0">
                <a:latin typeface="Arial" charset="0"/>
                <a:ea typeface="ＭＳ Ｐゴシック" charset="0"/>
              </a:rPr>
              <a:t>D</a:t>
            </a:r>
            <a:r>
              <a:rPr lang="en-GB" dirty="0" smtClean="0">
                <a:latin typeface="Arial" charset="0"/>
                <a:ea typeface="ＭＳ Ｐゴシック" charset="0"/>
              </a:rPr>
              <a:t>o</a:t>
            </a:r>
            <a:r>
              <a:rPr lang="en-GB" dirty="0">
                <a:latin typeface="Arial" charset="0"/>
                <a:ea typeface="ＭＳ Ｐゴシック" charset="0"/>
              </a:rPr>
              <a:t>? (cont’d)</a:t>
            </a:r>
          </a:p>
        </p:txBody>
      </p:sp>
      <p:sp>
        <p:nvSpPr>
          <p:cNvPr id="7373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83FB172-4252-2243-B19D-D35DC01BD103}" type="slidenum">
              <a:rPr lang="en-US" sz="1800"/>
              <a:pPr eaLnBrk="1" hangingPunct="1"/>
              <a:t>43</a:t>
            </a:fld>
            <a:endParaRPr lang="en-US" sz="1800"/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081088"/>
            <a:ext cx="78105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The </a:t>
            </a:r>
            <a:r>
              <a:rPr lang="en-GB" dirty="0" smtClean="0">
                <a:latin typeface="Arial" charset="0"/>
                <a:ea typeface="ＭＳ Ｐゴシック" charset="0"/>
              </a:rPr>
              <a:t>Abstraction </a:t>
            </a:r>
            <a:r>
              <a:rPr lang="en-GB" dirty="0">
                <a:latin typeface="Arial" charset="0"/>
                <a:ea typeface="ＭＳ Ｐゴシック" charset="0"/>
              </a:rPr>
              <a:t>P</a:t>
            </a:r>
            <a:r>
              <a:rPr lang="en-GB" dirty="0" smtClean="0">
                <a:latin typeface="Arial" charset="0"/>
                <a:ea typeface="ＭＳ Ｐゴシック" charset="0"/>
              </a:rPr>
              <a:t>ays </a:t>
            </a:r>
            <a:r>
              <a:rPr lang="en-GB" dirty="0">
                <a:latin typeface="Arial" charset="0"/>
                <a:ea typeface="ＭＳ Ｐゴシック" charset="0"/>
              </a:rPr>
              <a:t>off </a:t>
            </a:r>
            <a:r>
              <a:rPr lang="en-GB" dirty="0" smtClean="0">
                <a:latin typeface="Arial" charset="0"/>
                <a:ea typeface="ＭＳ Ｐゴシック" charset="0"/>
              </a:rPr>
              <a:t>Because</a:t>
            </a:r>
            <a:r>
              <a:rPr lang="en-GB" dirty="0">
                <a:latin typeface="Arial" charset="0"/>
                <a:ea typeface="ＭＳ Ｐゴシック" charset="0"/>
              </a:rPr>
              <a:t>…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…the graph representation is independent of the details of the native structures</a:t>
            </a:r>
          </a:p>
          <a:p>
            <a:r>
              <a:rPr lang="en-GB" dirty="0">
                <a:latin typeface="Arial" charset="0"/>
                <a:ea typeface="ＭＳ Ｐゴシック" charset="0"/>
              </a:rPr>
              <a:t>…a change in local database schemas, HTML structures, etc. </a:t>
            </a:r>
            <a:r>
              <a:rPr lang="en-GB" dirty="0" smtClean="0">
                <a:latin typeface="Arial" charset="0"/>
                <a:ea typeface="ＭＳ Ｐゴシック" charset="0"/>
              </a:rPr>
              <a:t>does </a:t>
            </a:r>
            <a:r>
              <a:rPr lang="en-GB" dirty="0">
                <a:latin typeface="Arial" charset="0"/>
                <a:ea typeface="ＭＳ Ｐゴシック" charset="0"/>
              </a:rPr>
              <a:t>not affect the whole</a:t>
            </a:r>
          </a:p>
          <a:p>
            <a:pPr lvl="1"/>
            <a:r>
              <a:rPr lang="en-GB" dirty="0">
                <a:latin typeface="Arial" charset="0"/>
                <a:cs typeface="Arial" charset="0"/>
              </a:rPr>
              <a:t>“schema independence”</a:t>
            </a:r>
          </a:p>
          <a:p>
            <a:r>
              <a:rPr lang="en-GB" dirty="0">
                <a:latin typeface="Arial" charset="0"/>
                <a:ea typeface="ＭＳ Ｐゴシック" charset="0"/>
              </a:rPr>
              <a:t>…new data, new connections can be added seamlessly &amp; incrementally</a:t>
            </a:r>
          </a:p>
          <a:p>
            <a:r>
              <a:rPr lang="en-GB" dirty="0">
                <a:latin typeface="Arial" charset="0"/>
                <a:ea typeface="ＭＳ Ｐゴシック" charset="0"/>
              </a:rPr>
              <a:t>… it doesn’t matter if you are at the enterprise level or at the web level</a:t>
            </a: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568ABA-8344-9E45-9A80-4229AB860652}" type="slidenum">
              <a:rPr lang="en-US" sz="1800"/>
              <a:pPr eaLnBrk="1" hangingPunct="1"/>
              <a:t>44</a:t>
            </a:fld>
            <a:endParaRPr lang="en-US" sz="16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</a:rPr>
              <a:t>So where is the Semantic Web?</a:t>
            </a:r>
          </a:p>
        </p:txBody>
      </p:sp>
      <p:sp>
        <p:nvSpPr>
          <p:cNvPr id="77827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242888"/>
            <a:ext cx="5540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DD1991-D28E-8E4D-950D-B48EA1B4CDB8}" type="slidenum">
              <a:rPr lang="en-US" sz="1800"/>
              <a:pPr eaLnBrk="1" hangingPunct="1"/>
              <a:t>45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3900" y="2514600"/>
            <a:ext cx="76962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i="1" dirty="0">
                <a:solidFill>
                  <a:schemeClr val="accent2"/>
                </a:solidFill>
              </a:rPr>
              <a:t>Semantic Web technologies make such integration possible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Semantic Technologies </a:t>
            </a:r>
            <a:r>
              <a:rPr lang="en-US" dirty="0" smtClean="0">
                <a:latin typeface="Arial" charset="0"/>
                <a:ea typeface="ＭＳ Ｐゴシック" charset="0"/>
              </a:rPr>
              <a:t>in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 descr="Be-Found-on-LinkedI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8" b="14178"/>
          <a:stretch>
            <a:fillRect/>
          </a:stretch>
        </p:blipFill>
        <p:spPr bwMode="auto">
          <a:xfrm>
            <a:off x="5004048" y="4221088"/>
            <a:ext cx="36576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98475" y="1985963"/>
            <a:ext cx="3657600" cy="414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smtClean="0">
                <a:latin typeface="Arial" charset="0"/>
                <a:ea typeface="ＭＳ Ｐゴシック" charset="0"/>
              </a:rPr>
              <a:t>SNOMED</a:t>
            </a:r>
          </a:p>
          <a:p>
            <a:r>
              <a:rPr lang="en-US" smtClean="0">
                <a:latin typeface="Arial" charset="0"/>
                <a:ea typeface="ＭＳ Ｐゴシック" charset="0"/>
              </a:rPr>
              <a:t>Oracle (Server)</a:t>
            </a:r>
          </a:p>
          <a:p>
            <a:r>
              <a:rPr lang="en-US" smtClean="0">
                <a:latin typeface="Arial" charset="0"/>
                <a:ea typeface="ＭＳ Ｐゴシック" charset="0"/>
              </a:rPr>
              <a:t>IBM (DB2, Watson)</a:t>
            </a:r>
          </a:p>
          <a:p>
            <a:r>
              <a:rPr lang="en-US" smtClean="0">
                <a:latin typeface="Arial" charset="0"/>
                <a:ea typeface="ＭＳ Ｐゴシック" charset="0"/>
              </a:rPr>
              <a:t>Schema.org</a:t>
            </a:r>
          </a:p>
          <a:p>
            <a:r>
              <a:rPr lang="en-US" smtClean="0">
                <a:latin typeface="Arial" charset="0"/>
                <a:ea typeface="ＭＳ Ｐゴシック" charset="0"/>
              </a:rPr>
              <a:t>Good-relations</a:t>
            </a:r>
          </a:p>
          <a:p>
            <a:r>
              <a:rPr lang="en-US" smtClean="0">
                <a:latin typeface="Arial" charset="0"/>
                <a:ea typeface="ＭＳ Ｐゴシック" charset="0"/>
              </a:rPr>
              <a:t>SAP</a:t>
            </a:r>
          </a:p>
          <a:p>
            <a:r>
              <a:rPr lang="en-US" smtClean="0">
                <a:latin typeface="Arial" charset="0"/>
                <a:ea typeface="ＭＳ Ｐゴシック" charset="0"/>
              </a:rPr>
              <a:t>BBC</a:t>
            </a:r>
          </a:p>
          <a:p>
            <a:r>
              <a:rPr lang="en-US" smtClean="0">
                <a:latin typeface="Arial" charset="0"/>
                <a:ea typeface="ＭＳ Ｐゴシック" charset="0"/>
              </a:rPr>
              <a:t>Best Buy</a:t>
            </a:r>
          </a:p>
          <a:p>
            <a:r>
              <a:rPr lang="en-US" smtClean="0">
                <a:latin typeface="Arial" charset="0"/>
                <a:ea typeface="ＭＳ Ｐゴシック" charset="0"/>
              </a:rPr>
              <a:t>Startups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7" name="Picture 7" descr="db2onmac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235902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9804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Semantic </a:t>
            </a:r>
            <a:r>
              <a:rPr lang="en-US" dirty="0" smtClean="0">
                <a:latin typeface="Arial" charset="0"/>
                <a:ea typeface="ＭＳ Ｐゴシック" charset="0"/>
              </a:rPr>
              <a:t>Technologies: Overview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A set of technologies and frameworks that enable semantic </a:t>
            </a:r>
            <a:r>
              <a:rPr lang="en-US" b="1" dirty="0" smtClean="0"/>
              <a:t>data management</a:t>
            </a:r>
            <a:r>
              <a:rPr lang="en-US" dirty="0" smtClean="0"/>
              <a:t>, </a:t>
            </a:r>
            <a:r>
              <a:rPr lang="en-US" b="1" dirty="0" smtClean="0"/>
              <a:t>data integration </a:t>
            </a:r>
            <a:r>
              <a:rPr lang="en-US" dirty="0" smtClean="0"/>
              <a:t>and </a:t>
            </a:r>
            <a:r>
              <a:rPr lang="en-US" b="1" dirty="0" smtClean="0"/>
              <a:t>the web of data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Resource Description Framework (RDF)</a:t>
            </a:r>
          </a:p>
          <a:p>
            <a:pPr lvl="1">
              <a:defRPr/>
            </a:pPr>
            <a:r>
              <a:rPr lang="en-US" dirty="0" smtClean="0"/>
              <a:t>A variety of data interchange formats (e.g., RDF/XML, N3, Turtle, N-Triples)</a:t>
            </a:r>
          </a:p>
          <a:p>
            <a:pPr lvl="1">
              <a:defRPr/>
            </a:pPr>
            <a:r>
              <a:rPr lang="en-US" dirty="0" smtClean="0"/>
              <a:t>Semantic languages such as RDF Schema (RDFS</a:t>
            </a:r>
            <a:r>
              <a:rPr lang="en-US" dirty="0" smtClean="0"/>
              <a:t>), the </a:t>
            </a:r>
            <a:r>
              <a:rPr lang="en-US" dirty="0" smtClean="0"/>
              <a:t>Web Ontology Language (OWL) </a:t>
            </a:r>
            <a:r>
              <a:rPr lang="en-US" dirty="0" smtClean="0"/>
              <a:t>and the Query </a:t>
            </a:r>
            <a:r>
              <a:rPr lang="en-US" dirty="0" smtClean="0"/>
              <a:t>language (SPARQL)</a:t>
            </a:r>
          </a:p>
          <a:p>
            <a:pPr lvl="1">
              <a:defRPr/>
            </a:pPr>
            <a:r>
              <a:rPr lang="en-US" dirty="0" smtClean="0"/>
              <a:t>Software infrastructure (RDF/SPARQL frameworks, Triple stores, Data integrators, Query engines, </a:t>
            </a:r>
            <a:r>
              <a:rPr lang="en-US" dirty="0" err="1" smtClean="0"/>
              <a:t>Reasoners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Publicly available </a:t>
            </a:r>
            <a:r>
              <a:rPr lang="en-US" b="1" dirty="0" smtClean="0"/>
              <a:t>connected </a:t>
            </a:r>
            <a:r>
              <a:rPr lang="en-US" dirty="0" smtClean="0"/>
              <a:t>dataset and open data initiatives (LOD)</a:t>
            </a:r>
            <a:endParaRPr lang="en-US" b="1" dirty="0" smtClean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Reading </a:t>
            </a:r>
            <a:r>
              <a:rPr lang="en-US" dirty="0" smtClean="0">
                <a:latin typeface="Arial" charset="0"/>
                <a:ea typeface="ＭＳ Ｐゴシック" charset="0"/>
              </a:rPr>
              <a:t>Material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PSW </a:t>
            </a:r>
            <a:r>
              <a:rPr lang="en-US" dirty="0">
                <a:latin typeface="Arial" charset="0"/>
                <a:ea typeface="ＭＳ Ｐゴシック" charset="0"/>
              </a:rPr>
              <a:t>Chapter 1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SWP Part I, Chapter 1 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FTW Section 1.4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Why Semantic Web?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Syntax vs. </a:t>
            </a:r>
            <a:r>
              <a:rPr lang="en-US" dirty="0" err="1" smtClean="0"/>
              <a:t>Semantik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lvl="1">
              <a:lnSpc>
                <a:spcPct val="130000"/>
              </a:lnSpc>
              <a:defRPr/>
            </a:pPr>
            <a:r>
              <a:rPr lang="en-US" sz="2000" dirty="0" smtClean="0"/>
              <a:t>“4+) = (“         syntactically wrong, semantically …</a:t>
            </a:r>
          </a:p>
          <a:p>
            <a:pPr lvl="1">
              <a:lnSpc>
                <a:spcPct val="130000"/>
              </a:lnSpc>
              <a:defRPr/>
            </a:pPr>
            <a:r>
              <a:rPr lang="en-US" sz="2000" dirty="0" smtClean="0"/>
              <a:t>“3 + 4 = 12”   syntactically correct, semantically wrong</a:t>
            </a:r>
          </a:p>
          <a:p>
            <a:pPr lvl="1">
              <a:lnSpc>
                <a:spcPct val="130000"/>
              </a:lnSpc>
              <a:defRPr/>
            </a:pPr>
            <a:r>
              <a:rPr lang="en-US" sz="2000" dirty="0" smtClean="0"/>
              <a:t>“3 + 4 = 7”     syntactically correct, semantically correct</a:t>
            </a:r>
            <a:endParaRPr lang="en-US" sz="2000" dirty="0"/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2195513" y="1916113"/>
            <a:ext cx="6299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(from greek </a:t>
            </a:r>
            <a:r>
              <a:rPr lang="en-US" sz="2000" i="1"/>
              <a:t>συνταξις</a:t>
            </a:r>
            <a:r>
              <a:rPr lang="en-US" sz="2000"/>
              <a:t> composition,sentential structure) </a:t>
            </a:r>
            <a:br>
              <a:rPr lang="en-US" sz="2000"/>
            </a:br>
            <a:r>
              <a:rPr lang="en-US" sz="2000"/>
              <a:t>denotes the (normative) structure of data, i.e., </a:t>
            </a:r>
            <a:br>
              <a:rPr lang="en-US" sz="2000"/>
            </a:br>
            <a:r>
              <a:rPr lang="en-US" sz="2000"/>
              <a:t>it characterizes what makes data “well-formed”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2195513" y="3141663"/>
            <a:ext cx="64008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(greek </a:t>
            </a:r>
            <a:r>
              <a:rPr lang="en-US" sz="2000" i="1"/>
              <a:t>σημαυτικoς</a:t>
            </a:r>
            <a:r>
              <a:rPr lang="en-US" sz="2000"/>
              <a:t> belonging to the sign)</a:t>
            </a:r>
            <a:br>
              <a:rPr lang="en-US" sz="2000"/>
            </a:br>
            <a:r>
              <a:rPr lang="en-US" sz="2000"/>
              <a:t>denotes the meaning of data, i.e., </a:t>
            </a:r>
            <a:br>
              <a:rPr lang="en-US" sz="2000"/>
            </a:br>
            <a:r>
              <a:rPr lang="en-US" sz="2000"/>
              <a:t>it characterizes what conclusions can be drawn from it.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611188" y="1916113"/>
            <a:ext cx="15128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    Syntax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Semantik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of Documents</a:t>
            </a:r>
            <a:endParaRPr lang="en-US" dirty="0"/>
          </a:p>
        </p:txBody>
      </p:sp>
      <p:pic>
        <p:nvPicPr>
          <p:cNvPr id="4" name="Content Placeholder 3" descr="Screen Shot 2012-10-02 at 5.15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58" r="-14958"/>
          <a:stretch>
            <a:fillRect/>
          </a:stretch>
        </p:blipFill>
        <p:spPr bwMode="auto">
          <a:xfrm>
            <a:off x="498475" y="1406525"/>
            <a:ext cx="75692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498474" y="4165600"/>
            <a:ext cx="8177981" cy="19653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sz="2000" dirty="0" smtClean="0">
                <a:latin typeface="Arial" charset="0"/>
                <a:ea typeface="ＭＳ Ｐゴシック" charset="0"/>
              </a:rPr>
              <a:t>Primary objects: </a:t>
            </a:r>
            <a:r>
              <a:rPr lang="en-US" sz="2000" b="1" dirty="0" smtClean="0">
                <a:latin typeface="Arial" charset="0"/>
                <a:ea typeface="ＭＳ Ｐゴシック" charset="0"/>
              </a:rPr>
              <a:t>documents              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Links between </a:t>
            </a:r>
            <a:r>
              <a:rPr lang="en-US" sz="2000" b="1" dirty="0" smtClean="0">
                <a:latin typeface="Arial" charset="0"/>
                <a:ea typeface="ＭＳ Ｐゴシック" charset="0"/>
              </a:rPr>
              <a:t>documents</a:t>
            </a:r>
          </a:p>
          <a:p>
            <a:r>
              <a:rPr lang="en-US" sz="2000" dirty="0" smtClean="0">
                <a:latin typeface="Arial" charset="0"/>
                <a:ea typeface="ＭＳ Ｐゴシック" charset="0"/>
              </a:rPr>
              <a:t>Degree of structure in data: </a:t>
            </a:r>
            <a:r>
              <a:rPr lang="en-US" sz="2000" b="1" dirty="0" smtClean="0">
                <a:latin typeface="Arial" charset="0"/>
                <a:ea typeface="ＭＳ Ｐゴシック" charset="0"/>
              </a:rPr>
              <a:t>low</a:t>
            </a:r>
          </a:p>
          <a:p>
            <a:r>
              <a:rPr lang="en-US" sz="2000" dirty="0" smtClean="0">
                <a:latin typeface="Arial" charset="0"/>
                <a:ea typeface="ＭＳ Ｐゴシック" charset="0"/>
              </a:rPr>
              <a:t>Semantics of content: </a:t>
            </a:r>
            <a:r>
              <a:rPr lang="en-US" sz="2000" b="1" dirty="0">
                <a:latin typeface="Arial" charset="0"/>
                <a:ea typeface="ＭＳ Ｐゴシック" charset="0"/>
              </a:rPr>
              <a:t>i</a:t>
            </a:r>
            <a:r>
              <a:rPr lang="en-US" sz="2000" b="1" dirty="0" smtClean="0">
                <a:latin typeface="Arial" charset="0"/>
                <a:ea typeface="ＭＳ Ｐゴシック" charset="0"/>
              </a:rPr>
              <a:t>mplicit </a:t>
            </a:r>
          </a:p>
          <a:p>
            <a:r>
              <a:rPr lang="en-US" sz="2000" dirty="0" smtClean="0">
                <a:latin typeface="Arial" charset="0"/>
                <a:ea typeface="ＭＳ Ｐゴシック" charset="0"/>
              </a:rPr>
              <a:t>Designed for: </a:t>
            </a:r>
            <a:r>
              <a:rPr lang="en-US" sz="2000" b="1" dirty="0" smtClean="0">
                <a:latin typeface="Arial" charset="0"/>
                <a:ea typeface="ＭＳ Ｐゴシック" charset="0"/>
              </a:rPr>
              <a:t>human consumption</a:t>
            </a:r>
            <a:endParaRPr lang="en-US" sz="2000" b="1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49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Problems of the Web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wealth of information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… targeted at human users</a:t>
            </a:r>
          </a:p>
        </p:txBody>
      </p:sp>
      <p:pic>
        <p:nvPicPr>
          <p:cNvPr id="10243" name="Picture 3" descr="ianHorrock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8263"/>
            <a:ext cx="914400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Problems of the Web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wealth of information</a:t>
            </a:r>
          </a:p>
          <a:p>
            <a:r>
              <a:rPr lang="en-US">
                <a:latin typeface="Arial" charset="0"/>
                <a:ea typeface="ＭＳ Ｐゴシック" charset="0"/>
              </a:rPr>
              <a:t>… targeted at human users</a:t>
            </a:r>
          </a:p>
        </p:txBody>
      </p:sp>
      <p:pic>
        <p:nvPicPr>
          <p:cNvPr id="11267" name="Picture 3" descr="sebRudolph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05038"/>
            <a:ext cx="521970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Pages with Computer-readable Layout Information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&lt;h1 class="documentFirstHeading"&gt;Sebastian Rudolph&lt;/h1&gt;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&lt;div id="bodyContent" class="plain"&gt;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&lt;img src="/content/institutes/ki/cl/people/images/Rudolph.png" width="200" alt="portrait" style="float: right;" /&gt;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&lt;dl&gt;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&lt;dt&gt;Position&lt;/dt&gt;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&lt;dd&gt;Head of the Group&lt;/dd&gt;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&lt;dt&gt;Email address&lt;/dt&gt;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&lt;dd&gt;sebastian.rudolph@tu-dresden.de&lt;/dd&gt;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&lt;dt&gt;Telephone&lt;/dt&gt;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&lt;dd&gt;+49 (0)351 463 38516&lt;/dd&gt;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&lt;dt&gt;Office&lt;/dt&gt;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&lt;dd&gt;Room 2035, N&amp;ouml;thnitzer Stra&amp;szlig;e 46, Dresden-R&amp;auml;cknitz&lt;/dd&gt;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&lt;dt&gt;External page&lt;/dt&gt;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&lt;/dl&gt;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&lt;dl&gt;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&lt;dd&gt;&lt;a href="http://www.sebastian-rudolph.de/"&gt;http://www.sebastian-rudolph.de/&lt;/a&gt;&lt;/dd&gt;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&lt;/dl&gt;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&lt;h2&gt;Curriculum vitae&lt;/h2&gt;</a:t>
            </a:r>
          </a:p>
          <a:p>
            <a:pPr marL="0" indent="0">
              <a:buFont typeface="Arial" charset="0"/>
              <a:buNone/>
            </a:pPr>
            <a:r>
              <a:rPr lang="en-US" sz="1400">
                <a:latin typeface="Courier New" charset="0"/>
                <a:ea typeface="ＭＳ Ｐゴシック" charset="0"/>
                <a:cs typeface="Courier New" charset="0"/>
              </a:rPr>
              <a:t>&lt;ul&gt;</a:t>
            </a:r>
          </a:p>
          <a:p>
            <a:pPr marL="0" indent="0">
              <a:buFont typeface="Arial" charset="0"/>
              <a:buNone/>
            </a:pPr>
            <a:endParaRPr lang="en-US" sz="1400">
              <a:latin typeface="Courier New" charset="0"/>
              <a:ea typeface="ＭＳ Ｐゴシック" charset="0"/>
              <a:cs typeface="Courier New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1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hème Offic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1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1-XML</Template>
  <TotalTime>30958</TotalTime>
  <Words>1745</Words>
  <Application>Microsoft Macintosh PowerPoint</Application>
  <PresentationFormat>On-screen Show (4:3)</PresentationFormat>
  <Paragraphs>321</Paragraphs>
  <Slides>48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1_Thème Office</vt:lpstr>
      <vt:lpstr> Semantic Web Technologies  </vt:lpstr>
      <vt:lpstr>PowerPoint Presentation</vt:lpstr>
      <vt:lpstr>PowerPoint Presentation</vt:lpstr>
      <vt:lpstr>The Web</vt:lpstr>
      <vt:lpstr>Why Semantic Web?</vt:lpstr>
      <vt:lpstr>Web of Documents</vt:lpstr>
      <vt:lpstr>Problems of the Web</vt:lpstr>
      <vt:lpstr>Problems of the Web</vt:lpstr>
      <vt:lpstr>Pages with Computer-readable Layout Information</vt:lpstr>
      <vt:lpstr>Web of documents</vt:lpstr>
      <vt:lpstr>Problems of the Web</vt:lpstr>
      <vt:lpstr>Problems of the Web</vt:lpstr>
      <vt:lpstr>Problems of the Web</vt:lpstr>
      <vt:lpstr>Problems of the Web</vt:lpstr>
      <vt:lpstr>Problems of the Web</vt:lpstr>
      <vt:lpstr>The Vision</vt:lpstr>
      <vt:lpstr>Semantic Web</vt:lpstr>
      <vt:lpstr>Semantic Web: Standards</vt:lpstr>
      <vt:lpstr>PowerPoint Presentation</vt:lpstr>
      <vt:lpstr>Not only about the Web</vt:lpstr>
      <vt:lpstr>Introduction to the Semantic Web Approach</vt:lpstr>
      <vt:lpstr>Sketch of  Data Integration with SWT</vt:lpstr>
      <vt:lpstr>Data set “A”: A simple Book Store</vt:lpstr>
      <vt:lpstr>1st: Export your data as a labeled graph</vt:lpstr>
      <vt:lpstr>Remarks on the Data Export</vt:lpstr>
      <vt:lpstr>Data set “F”: Another Book Store’s Data</vt:lpstr>
      <vt:lpstr>2nd: Export your second set of data</vt:lpstr>
      <vt:lpstr>3rd: Start merging your data</vt:lpstr>
      <vt:lpstr>3rd: start merging your data (cont’d)</vt:lpstr>
      <vt:lpstr>4th: Merge identical resources</vt:lpstr>
      <vt:lpstr>Start posing queries…</vt:lpstr>
      <vt:lpstr>5th: Query the merged data set</vt:lpstr>
      <vt:lpstr>However, we can achieve more …</vt:lpstr>
      <vt:lpstr>3rd revisited: Use the extra knowledge</vt:lpstr>
      <vt:lpstr>Start making richer queries!</vt:lpstr>
      <vt:lpstr>6th: Richer queries</vt:lpstr>
      <vt:lpstr>Bring in other data sources</vt:lpstr>
      <vt:lpstr>7th: Merge with DBpedia data</vt:lpstr>
      <vt:lpstr>7th (cont’d): Merge with DBpedia data</vt:lpstr>
      <vt:lpstr>7th (cont’d): Merge with DBpedia data</vt:lpstr>
      <vt:lpstr>Rigour Makes the Difference</vt:lpstr>
      <vt:lpstr>What Did We Do?</vt:lpstr>
      <vt:lpstr>What Did We Do? (cont’d)</vt:lpstr>
      <vt:lpstr>The Abstraction Pays off Because…</vt:lpstr>
      <vt:lpstr>So where is the Semantic Web?</vt:lpstr>
      <vt:lpstr>Semantic Technologies in Business</vt:lpstr>
      <vt:lpstr>Semantic Technologies: Overview</vt:lpstr>
      <vt:lpstr>Reading Material</vt:lpstr>
    </vt:vector>
  </TitlesOfParts>
  <Company>Univ.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XML and Beyond</dc:title>
  <dc:creator>Preferred Customer</dc:creator>
  <cp:lastModifiedBy>Werner Nutt</cp:lastModifiedBy>
  <cp:revision>986</cp:revision>
  <cp:lastPrinted>2013-02-25T08:52:36Z</cp:lastPrinted>
  <dcterms:created xsi:type="dcterms:W3CDTF">1999-04-22T00:48:06Z</dcterms:created>
  <dcterms:modified xsi:type="dcterms:W3CDTF">2014-10-02T01:15:21Z</dcterms:modified>
</cp:coreProperties>
</file>