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0"/>
  </p:notesMasterIdLst>
  <p:sldIdLst>
    <p:sldId id="530" r:id="rId2"/>
    <p:sldId id="395" r:id="rId3"/>
    <p:sldId id="445" r:id="rId4"/>
    <p:sldId id="448" r:id="rId5"/>
    <p:sldId id="450" r:id="rId6"/>
    <p:sldId id="524" r:id="rId7"/>
    <p:sldId id="451" r:id="rId8"/>
    <p:sldId id="452" r:id="rId9"/>
    <p:sldId id="453" r:id="rId10"/>
    <p:sldId id="454" r:id="rId11"/>
    <p:sldId id="525" r:id="rId12"/>
    <p:sldId id="507" r:id="rId13"/>
    <p:sldId id="509" r:id="rId14"/>
    <p:sldId id="511" r:id="rId15"/>
    <p:sldId id="512" r:id="rId16"/>
    <p:sldId id="460" r:id="rId17"/>
    <p:sldId id="513" r:id="rId18"/>
    <p:sldId id="529" r:id="rId19"/>
    <p:sldId id="527" r:id="rId20"/>
    <p:sldId id="528" r:id="rId21"/>
    <p:sldId id="532" r:id="rId22"/>
    <p:sldId id="533" r:id="rId23"/>
    <p:sldId id="531" r:id="rId24"/>
    <p:sldId id="526" r:id="rId25"/>
    <p:sldId id="461" r:id="rId26"/>
    <p:sldId id="462" r:id="rId27"/>
    <p:sldId id="514" r:id="rId28"/>
    <p:sldId id="466" r:id="rId29"/>
    <p:sldId id="468" r:id="rId30"/>
    <p:sldId id="515" r:id="rId31"/>
    <p:sldId id="516" r:id="rId32"/>
    <p:sldId id="517" r:id="rId33"/>
    <p:sldId id="518" r:id="rId34"/>
    <p:sldId id="519" r:id="rId35"/>
    <p:sldId id="473" r:id="rId36"/>
    <p:sldId id="520" r:id="rId37"/>
    <p:sldId id="475" r:id="rId38"/>
    <p:sldId id="476" r:id="rId39"/>
    <p:sldId id="478" r:id="rId40"/>
    <p:sldId id="479" r:id="rId41"/>
    <p:sldId id="480" r:id="rId42"/>
    <p:sldId id="522" r:id="rId43"/>
    <p:sldId id="499" r:id="rId44"/>
    <p:sldId id="500" r:id="rId45"/>
    <p:sldId id="502" r:id="rId46"/>
    <p:sldId id="504" r:id="rId47"/>
    <p:sldId id="505" r:id="rId48"/>
    <p:sldId id="523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2BD8"/>
    <a:srgbClr val="FF3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86050" autoAdjust="0"/>
  </p:normalViewPr>
  <p:slideViewPr>
    <p:cSldViewPr snapToGrid="0" showGuides="1">
      <p:cViewPr>
        <p:scale>
          <a:sx n="70" d="100"/>
          <a:sy n="70" d="100"/>
        </p:scale>
        <p:origin x="-11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9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8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9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1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2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0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7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414579-A819-4948-95D1-5F45F8C32012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3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  <p:sldLayoutId id="2147483682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ancalculator.com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5. Data Link Layer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798238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– Bit stuffing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Stuffing done at the bit level:</a:t>
            </a:r>
          </a:p>
          <a:p>
            <a:pPr lvl="1"/>
            <a:r>
              <a:rPr lang="en-US" dirty="0" smtClean="0"/>
              <a:t>Frame flag has six consecutive 1s (not shown)</a:t>
            </a:r>
          </a:p>
          <a:p>
            <a:pPr lvl="1"/>
            <a:r>
              <a:rPr lang="en-US" dirty="0" smtClean="0"/>
              <a:t>On transmit, after five 1s in the data, a 0 is added</a:t>
            </a:r>
          </a:p>
          <a:p>
            <a:pPr lvl="1"/>
            <a:r>
              <a:rPr lang="en-US" dirty="0" smtClean="0"/>
              <a:t>On receive, a 0 after five 1s is deleted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9031" y="3762375"/>
            <a:ext cx="7341357" cy="1924050"/>
            <a:chOff x="619956" y="3657600"/>
            <a:chExt cx="7341357" cy="192405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579" b="24060"/>
            <a:stretch>
              <a:fillRect/>
            </a:stretch>
          </p:blipFill>
          <p:spPr bwMode="auto">
            <a:xfrm>
              <a:off x="2552700" y="3657600"/>
              <a:ext cx="54086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9956" y="4486275"/>
              <a:ext cx="1881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Transmitted bits</a:t>
              </a:r>
            </a:p>
            <a:p>
              <a:pPr algn="r"/>
              <a:r>
                <a:rPr lang="en-US" dirty="0" smtClean="0"/>
                <a:t>with stuffing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2961" y="381583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Data bits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– Physical coding violation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Correct errors at receiver side (using error-correcting codes)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Detect errors at receiver side and request retransmission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Preferred method depends on the error probability</a:t>
            </a:r>
          </a:p>
          <a:p>
            <a:pPr marL="800100" lvl="1" indent="-342900"/>
            <a:r>
              <a:rPr lang="en-US" dirty="0" smtClean="0"/>
              <a:t>Fiber</a:t>
            </a:r>
            <a:r>
              <a:rPr lang="en-US" dirty="0"/>
              <a:t>: </a:t>
            </a:r>
            <a:r>
              <a:rPr lang="en-US" dirty="0" smtClean="0"/>
              <a:t>Error detection + retransmission</a:t>
            </a:r>
          </a:p>
          <a:p>
            <a:pPr marL="800100" lvl="1" indent="-342900"/>
            <a:r>
              <a:rPr lang="en-US" dirty="0" err="1" smtClean="0"/>
              <a:t>Wifi</a:t>
            </a:r>
            <a:r>
              <a:rPr lang="en-US" dirty="0" smtClean="0"/>
              <a:t>: Error correcting codes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and Correction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90651"/>
            <a:ext cx="7790214" cy="4820144"/>
          </a:xfrm>
        </p:spPr>
        <p:txBody>
          <a:bodyPr>
            <a:normAutofit/>
          </a:bodyPr>
          <a:lstStyle/>
          <a:p>
            <a:r>
              <a:rPr lang="en-US" dirty="0" smtClean="0"/>
              <a:t>Error codes add structured redundancy to data so  errors can be either detected, or corrected.</a:t>
            </a:r>
          </a:p>
          <a:p>
            <a:r>
              <a:rPr lang="en-US" dirty="0"/>
              <a:t>Error detection codes:</a:t>
            </a:r>
          </a:p>
          <a:p>
            <a:pPr lvl="1"/>
            <a:r>
              <a:rPr lang="en-US" dirty="0" smtClean="0"/>
              <a:t>Parity</a:t>
            </a:r>
            <a:endParaRPr lang="en-US" dirty="0"/>
          </a:p>
          <a:p>
            <a:pPr lvl="1"/>
            <a:r>
              <a:rPr lang="en-US" dirty="0" smtClean="0"/>
              <a:t>Checksums</a:t>
            </a:r>
            <a:endParaRPr lang="en-US" dirty="0"/>
          </a:p>
          <a:p>
            <a:pPr lvl="1"/>
            <a:r>
              <a:rPr lang="en-US" dirty="0"/>
              <a:t>Cyclic redundancy codes </a:t>
            </a:r>
            <a:r>
              <a:rPr lang="en-US" dirty="0" smtClean="0"/>
              <a:t>(CRC)</a:t>
            </a:r>
          </a:p>
          <a:p>
            <a:r>
              <a:rPr lang="en-US" dirty="0" smtClean="0"/>
              <a:t>Error correction codes:</a:t>
            </a:r>
          </a:p>
          <a:p>
            <a:pPr lvl="1"/>
            <a:r>
              <a:rPr lang="en-US" dirty="0" smtClean="0"/>
              <a:t>Hamming codes</a:t>
            </a:r>
          </a:p>
          <a:p>
            <a:pPr lvl="1"/>
            <a:r>
              <a:rPr lang="en-US" dirty="0" smtClean="0"/>
              <a:t>Reed-Solomon and Low-Density Parity Check codes</a:t>
            </a:r>
          </a:p>
          <a:p>
            <a:pPr lvl="2"/>
            <a:r>
              <a:rPr lang="en-US" dirty="0" smtClean="0"/>
              <a:t>Mathematically complex, widely used in real systems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Parity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Parity bit is added as the modulo 2 sum of data bits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Equivalent to XOR; this is even parity</a:t>
            </a:r>
          </a:p>
          <a:p>
            <a:pPr lvl="1"/>
            <a:r>
              <a:rPr lang="en-US" dirty="0" smtClean="0"/>
              <a:t>Ex: 1110 000 </a:t>
            </a:r>
            <a:r>
              <a:rPr lang="en-US" dirty="0" smtClean="0">
                <a:sym typeface="Wingdings" pitchFamily="2" charset="2"/>
              </a:rPr>
              <a:t> 1110 000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Detection checks if the sum is wrong (an error)</a:t>
            </a:r>
          </a:p>
          <a:p>
            <a:pPr lvl="3"/>
            <a:endParaRPr lang="en-US" dirty="0" smtClean="0">
              <a:solidFill>
                <a:srgbClr val="FF2BD8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Simple way to detect an </a:t>
            </a:r>
            <a:r>
              <a:rPr lang="en-US" i="1" dirty="0" smtClean="0">
                <a:sym typeface="Wingdings" pitchFamily="2" charset="2"/>
              </a:rPr>
              <a:t>odd </a:t>
            </a:r>
            <a:r>
              <a:rPr lang="en-US" dirty="0" smtClean="0">
                <a:sym typeface="Wingdings" pitchFamily="2" charset="2"/>
              </a:rPr>
              <a:t>number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of errors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1 error, 1110 0</a:t>
            </a:r>
            <a:r>
              <a:rPr lang="en-US" u="sng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detected, sum is wrong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3 errors, 11</a:t>
            </a:r>
            <a:r>
              <a:rPr lang="en-US" u="sng" dirty="0" smtClean="0">
                <a:sym typeface="Wingdings" pitchFamily="2" charset="2"/>
              </a:rPr>
              <a:t>01 1</a:t>
            </a:r>
            <a:r>
              <a:rPr lang="en-US" dirty="0" smtClean="0">
                <a:sym typeface="Wingdings" pitchFamily="2" charset="2"/>
              </a:rPr>
              <a:t>00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detected sum is wrong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2 errors, 1110 </a:t>
            </a:r>
            <a:r>
              <a:rPr lang="en-US" u="sng" dirty="0" smtClean="0">
                <a:sym typeface="Wingdings" pitchFamily="2" charset="2"/>
              </a:rPr>
              <a:t>11</a:t>
            </a:r>
            <a:r>
              <a:rPr lang="en-US" dirty="0" smtClean="0">
                <a:sym typeface="Wingdings" pitchFamily="2" charset="2"/>
              </a:rPr>
              <a:t>0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</a:t>
            </a:r>
            <a:r>
              <a:rPr lang="en-US" i="1" dirty="0" smtClean="0">
                <a:sym typeface="Wingdings" pitchFamily="2" charset="2"/>
              </a:rPr>
              <a:t>not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detected</a:t>
            </a:r>
            <a:r>
              <a:rPr lang="en-US" dirty="0" smtClean="0">
                <a:sym typeface="Wingdings" pitchFamily="2" charset="2"/>
              </a:rPr>
              <a:t>, sum is right!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Error can also be in the parity bit itself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Random errors are detected with probability ½ 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Checksums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Checksum treats data as N-bit words and adds N check bits that are the modulo 2</a:t>
            </a:r>
            <a:r>
              <a:rPr lang="en-US" baseline="30000" dirty="0" smtClean="0"/>
              <a:t>N</a:t>
            </a:r>
            <a:r>
              <a:rPr lang="en-US" dirty="0" smtClean="0"/>
              <a:t> sum of the words</a:t>
            </a:r>
          </a:p>
          <a:p>
            <a:pPr lvl="1"/>
            <a:r>
              <a:rPr lang="en-US" dirty="0" smtClean="0"/>
              <a:t>Ex: IPv4 protocol uses 16-bit checksum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Improved error detection over parity bits</a:t>
            </a:r>
          </a:p>
          <a:p>
            <a:pPr lvl="1"/>
            <a:r>
              <a:rPr lang="en-US" dirty="0" smtClean="0"/>
              <a:t>Detects bursts up to N errors</a:t>
            </a:r>
          </a:p>
          <a:p>
            <a:pPr lvl="1"/>
            <a:r>
              <a:rPr lang="en-US" dirty="0" smtClean="0"/>
              <a:t>Detects random errors with probability 1-(1/2)</a:t>
            </a:r>
            <a:r>
              <a:rPr lang="en-US" baseline="30000" dirty="0" smtClean="0"/>
              <a:t>N</a:t>
            </a:r>
          </a:p>
          <a:p>
            <a:pPr lvl="1"/>
            <a:r>
              <a:rPr lang="en-US" dirty="0" smtClean="0"/>
              <a:t>Vulnerable to systematic errors, e.g., added zeros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CRCs (1)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bits so that transmitted frame viewed as a polynomial is evenly divisible by a generator polynomial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72" y="2019301"/>
            <a:ext cx="5905106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2571750" y="2743200"/>
            <a:ext cx="51435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2675731" y="5734844"/>
            <a:ext cx="344488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66776" y="2295525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by adding 0s to frame and try dividing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1" y="5067300"/>
            <a:ext cx="2495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Offset by any reminder to make it evenly divisible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86425" y="2657475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76900" y="6181725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67375" y="5886450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Detection – CRCs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standard polynomials:</a:t>
            </a:r>
          </a:p>
          <a:p>
            <a:pPr lvl="1"/>
            <a:r>
              <a:rPr lang="en-US" dirty="0" smtClean="0"/>
              <a:t>Ex: Ethernet 32-bit CRC is defined by: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Computed with simple shift/XOR circuits (hardware)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Stronger detection than checksums:</a:t>
            </a:r>
          </a:p>
          <a:p>
            <a:pPr lvl="1"/>
            <a:r>
              <a:rPr lang="en-US" dirty="0" smtClean="0"/>
              <a:t>E.g., can detect all double bit errors</a:t>
            </a:r>
          </a:p>
          <a:p>
            <a:pPr lvl="1"/>
            <a:r>
              <a:rPr lang="en-US" dirty="0" smtClean="0"/>
              <a:t>Not vulnerable to systematic errors</a:t>
            </a:r>
            <a:endParaRPr 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2552700"/>
            <a:ext cx="612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Hamming (1915-1998)</a:t>
            </a:r>
            <a:endParaRPr lang="en-US" dirty="0"/>
          </a:p>
        </p:txBody>
      </p:sp>
      <p:pic>
        <p:nvPicPr>
          <p:cNvPr id="1026" name="Picture 2" descr="http://upload.wikimedia.org/wikipedia/en/0/08/Richard_Ham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27" y="1792288"/>
            <a:ext cx="26289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9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Bounds – Hamming distance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turns data of n bits into codewords of  </a:t>
            </a:r>
            <a:r>
              <a:rPr lang="en-US" dirty="0" err="1" smtClean="0"/>
              <a:t>n+k</a:t>
            </a:r>
            <a:r>
              <a:rPr lang="en-US" dirty="0" smtClean="0"/>
              <a:t> bits</a:t>
            </a:r>
          </a:p>
          <a:p>
            <a:r>
              <a:rPr lang="en-US" u="sng" dirty="0" smtClean="0"/>
              <a:t>Hamming distance</a:t>
            </a:r>
            <a:r>
              <a:rPr lang="en-US" dirty="0" smtClean="0"/>
              <a:t> is the minimum bit flips to turn one valid codeword into any other valid one. </a:t>
            </a:r>
          </a:p>
          <a:p>
            <a:pPr lvl="1"/>
            <a:r>
              <a:rPr lang="en-US" dirty="0" smtClean="0"/>
              <a:t>Example with 4 codewords of 10 bits (n=2, k=8): </a:t>
            </a:r>
          </a:p>
          <a:p>
            <a:pPr lvl="2"/>
            <a:r>
              <a:rPr lang="en-US" dirty="0" smtClean="0"/>
              <a:t>0000000000, 0000011111, 1111100000, and 1111111111 </a:t>
            </a:r>
          </a:p>
          <a:p>
            <a:pPr lvl="2"/>
            <a:r>
              <a:rPr lang="en-US" dirty="0" smtClean="0"/>
              <a:t>Hamming distance is 5</a:t>
            </a:r>
          </a:p>
          <a:p>
            <a:r>
              <a:rPr lang="en-US" dirty="0" smtClean="0"/>
              <a:t>Bounds for a code with distance:</a:t>
            </a:r>
          </a:p>
          <a:p>
            <a:pPr lvl="1"/>
            <a:r>
              <a:rPr lang="en-US" dirty="0" smtClean="0"/>
              <a:t>2d+1 – can correct d errors (e.g., 2 errors above)</a:t>
            </a:r>
          </a:p>
          <a:p>
            <a:pPr lvl="1"/>
            <a:r>
              <a:rPr lang="en-US" dirty="0" smtClean="0"/>
              <a:t>d+1 – can detect d errors (e.g., 4 errors above)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The 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delivering frames of information over a single link</a:t>
            </a:r>
          </a:p>
          <a:p>
            <a:pPr lvl="1"/>
            <a:r>
              <a:rPr lang="en-US" dirty="0" smtClean="0"/>
              <a:t>Handles transmission errors and regulates the flow of 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 – Hamming code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Hamming code gives a simple way to add check bits and correct up to a single bit error:</a:t>
            </a:r>
          </a:p>
          <a:p>
            <a:pPr lvl="1"/>
            <a:r>
              <a:rPr lang="en-US" dirty="0" smtClean="0"/>
              <a:t>Check bits are parity over subsets of the codeword</a:t>
            </a:r>
          </a:p>
          <a:p>
            <a:pPr lvl="1"/>
            <a:r>
              <a:rPr lang="en-US" dirty="0" err="1" smtClean="0"/>
              <a:t>Recomputing</a:t>
            </a:r>
            <a:r>
              <a:rPr lang="en-US" dirty="0" smtClean="0"/>
              <a:t> the parity sums (</a:t>
            </a:r>
            <a:r>
              <a:rPr lang="en-US" u="sng" dirty="0" smtClean="0"/>
              <a:t>syndrome</a:t>
            </a:r>
            <a:r>
              <a:rPr lang="en-US" dirty="0" smtClean="0"/>
              <a:t>) gives the position of the error to flip, or 0 if there is no error</a:t>
            </a:r>
          </a:p>
          <a:p>
            <a:pPr lvl="1"/>
            <a:r>
              <a:rPr lang="en-US" dirty="0" smtClean="0"/>
              <a:t>(7,4) Hamming code for </a:t>
            </a:r>
            <a:br>
              <a:rPr lang="en-US" dirty="0" smtClean="0"/>
            </a:br>
            <a:r>
              <a:rPr lang="en-US" dirty="0" smtClean="0"/>
              <a:t>(d</a:t>
            </a:r>
            <a:r>
              <a:rPr lang="en-US" baseline="-25000" dirty="0" smtClean="0"/>
              <a:t>1</a:t>
            </a:r>
            <a:r>
              <a:rPr lang="en-US" dirty="0" smtClean="0"/>
              <a:t>,d</a:t>
            </a:r>
            <a:r>
              <a:rPr lang="en-US" baseline="-25000" dirty="0" smtClean="0"/>
              <a:t>2</a:t>
            </a:r>
            <a:r>
              <a:rPr lang="en-US" dirty="0" smtClean="0"/>
              <a:t>,d</a:t>
            </a:r>
            <a:r>
              <a:rPr lang="en-US" baseline="-25000" dirty="0" smtClean="0"/>
              <a:t>3</a:t>
            </a:r>
            <a:r>
              <a:rPr lang="en-US" dirty="0" smtClean="0"/>
              <a:t>,d</a:t>
            </a:r>
            <a:r>
              <a:rPr lang="en-US" baseline="-25000" dirty="0" smtClean="0"/>
              <a:t>4</a:t>
            </a:r>
            <a:r>
              <a:rPr lang="en-US" dirty="0" smtClean="0"/>
              <a:t>,p</a:t>
            </a:r>
            <a:r>
              <a:rPr lang="en-US" baseline="-25000" dirty="0" smtClean="0"/>
              <a:t>1</a:t>
            </a:r>
            <a:r>
              <a:rPr lang="en-US" dirty="0" smtClean="0"/>
              <a:t>,p</a:t>
            </a:r>
            <a:r>
              <a:rPr lang="en-US" baseline="-25000" dirty="0" smtClean="0"/>
              <a:t>2</a:t>
            </a:r>
            <a:r>
              <a:rPr lang="en-US" dirty="0" smtClean="0"/>
              <a:t>,p</a:t>
            </a:r>
            <a:r>
              <a:rPr lang="en-US" baseline="-25000" dirty="0" smtClean="0"/>
              <a:t>3</a:t>
            </a:r>
            <a:r>
              <a:rPr lang="en-US" dirty="0" smtClean="0"/>
              <a:t>)-ordering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65928" y="3681262"/>
            <a:ext cx="2579427" cy="2416993"/>
            <a:chOff x="4044287" y="3950403"/>
            <a:chExt cx="2579427" cy="2416993"/>
          </a:xfrm>
        </p:grpSpPr>
        <p:grpSp>
          <p:nvGrpSpPr>
            <p:cNvPr id="3" name="Group 2"/>
            <p:cNvGrpSpPr/>
            <p:nvPr/>
          </p:nvGrpSpPr>
          <p:grpSpPr>
            <a:xfrm>
              <a:off x="4044287" y="3950403"/>
              <a:ext cx="2579427" cy="2416993"/>
              <a:chOff x="4044287" y="3950403"/>
              <a:chExt cx="2579427" cy="2416993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044287" y="4741973"/>
                <a:ext cx="1583140" cy="1583140"/>
              </a:xfrm>
              <a:prstGeom prst="ellipse">
                <a:avLst/>
              </a:prstGeom>
              <a:solidFill>
                <a:srgbClr val="0000FF">
                  <a:alpha val="7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5040574" y="4784256"/>
                <a:ext cx="1583140" cy="158314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4508311" y="3950403"/>
                <a:ext cx="1583140" cy="1583140"/>
              </a:xfrm>
              <a:prstGeom prst="ellipse">
                <a:avLst/>
              </a:prstGeom>
              <a:solidFill>
                <a:srgbClr val="FF0000">
                  <a:alpha val="7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040574" y="4285397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15635" y="5094475"/>
              <a:ext cx="511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3719" y="5564453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2186" y="5591748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1977" y="4855217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7105" y="4889759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326" y="5564453"/>
              <a:ext cx="4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523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024" y="1610713"/>
            <a:ext cx="8240589" cy="4600081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1</a:t>
            </a:r>
            <a:r>
              <a:rPr lang="en-US" sz="2000" kern="1200" dirty="0"/>
              <a:t>, 1, 0, 0, 0, 1,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0</a:t>
            </a:r>
            <a:r>
              <a:rPr lang="en-US" sz="2000" kern="1200" dirty="0"/>
              <a:t>, 0, 1, 0, 1, 1,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1</a:t>
            </a:r>
            <a:r>
              <a:rPr lang="en-US" sz="2000" kern="1200" dirty="0"/>
              <a:t>, </a:t>
            </a:r>
            <a:r>
              <a:rPr lang="en-US" sz="2000" kern="1200" dirty="0" smtClean="0"/>
              <a:t>0, </a:t>
            </a:r>
            <a:r>
              <a:rPr lang="en-US" sz="2000" kern="1200" dirty="0"/>
              <a:t>0, 0, 0, 1,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0</a:t>
            </a:r>
            <a:r>
              <a:rPr lang="en-US" sz="2000" kern="1200" dirty="0"/>
              <a:t>, 1, 0, 1, 1, 0,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/>
            <a:endParaRPr lang="en-US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1</a:t>
            </a:r>
            <a:r>
              <a:rPr lang="en-US" sz="2000" kern="1200" dirty="0"/>
              <a:t>, 1, 0, 0, 0, 1,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0</a:t>
            </a:r>
            <a:r>
              <a:rPr lang="en-US" sz="2000" kern="1200" dirty="0"/>
              <a:t>, 1, 0, 1, 1, 0, </a:t>
            </a:r>
            <a:r>
              <a:rPr lang="en-US" sz="2000" kern="1200" dirty="0" smtClean="0"/>
              <a:t>0</a:t>
            </a:r>
            <a:endParaRPr lang="en-US" sz="2000" kern="1200" dirty="0"/>
          </a:p>
          <a:p>
            <a:pPr algn="ctr"/>
            <a:endParaRPr lang="en-US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1</a:t>
            </a:r>
            <a:r>
              <a:rPr lang="en-US" sz="2000" kern="1200" dirty="0"/>
              <a:t>, 1, 1, 0, 1, 0, </a:t>
            </a:r>
            <a:r>
              <a:rPr lang="en-US" sz="2000" kern="1200" dirty="0" smtClean="0"/>
              <a:t>0</a:t>
            </a:r>
            <a:endParaRPr lang="en-US" sz="2000" kern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kern="1200" dirty="0" smtClean="0"/>
              <a:t>0</a:t>
            </a:r>
            <a:r>
              <a:rPr lang="en-US" sz="2000" kern="1200" dirty="0"/>
              <a:t>, 0, 1, 0, 1, 1, </a:t>
            </a:r>
            <a:r>
              <a:rPr lang="en-US" sz="2000" kern="1200" dirty="0" smtClean="0"/>
              <a:t>1</a:t>
            </a:r>
            <a:endParaRPr lang="en-US" sz="2000" kern="12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8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 - Generalization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	d data bits</a:t>
            </a:r>
          </a:p>
          <a:p>
            <a:r>
              <a:rPr lang="en-US" dirty="0" smtClean="0"/>
              <a:t>	r check bits</a:t>
            </a:r>
          </a:p>
          <a:p>
            <a:endParaRPr lang="en-US" dirty="0" smtClean="0"/>
          </a:p>
          <a:p>
            <a:r>
              <a:rPr lang="en-US" dirty="0" smtClean="0"/>
              <a:t>Values for d and r that satisfy the following equation allow to correct one error: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d+r+1 ≤ 2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32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Detection/Control: IBANs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://www.ibancalculator.com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8837" y="1205036"/>
            <a:ext cx="50513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Example: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bank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code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123456, bank abbreviation WEST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account number 98765432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55426"/>
              </p:ext>
            </p:extLst>
          </p:nvPr>
        </p:nvGraphicFramePr>
        <p:xfrm>
          <a:off x="647478" y="2491208"/>
          <a:ext cx="7315200" cy="2011680"/>
        </p:xfrm>
        <a:graphic>
          <a:graphicData uri="http://schemas.openxmlformats.org/drawingml/2006/table">
            <a:tbl>
              <a:tblPr/>
              <a:tblGrid>
                <a:gridCol w="1828800"/>
                <a:gridCol w="208280"/>
                <a:gridCol w="3449320"/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IBAN: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GB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</a:rPr>
                        <a:t>82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008000"/>
                          </a:solidFill>
                          <a:effectLst/>
                        </a:rPr>
                        <a:t>WEST</a:t>
                      </a:r>
                      <a:r>
                        <a:rPr lang="en-US" dirty="0"/>
                        <a:t> 1234 5698 7654 32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• Rearrange: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>
                          <a:solidFill>
                            <a:srgbClr val="008000"/>
                          </a:solidFill>
                          <a:effectLst/>
                        </a:rPr>
                        <a:t>W E S T</a:t>
                      </a:r>
                      <a:r>
                        <a:rPr lang="pl-PL"/>
                        <a:t>12345698765432 </a:t>
                      </a:r>
                      <a:r>
                        <a:rPr lang="pl-PL">
                          <a:solidFill>
                            <a:srgbClr val="FF0000"/>
                          </a:solidFill>
                          <a:effectLst/>
                        </a:rPr>
                        <a:t>G B</a:t>
                      </a:r>
                      <a:r>
                        <a:rPr lang="pl-PL">
                          <a:solidFill>
                            <a:srgbClr val="0000FF"/>
                          </a:solidFill>
                          <a:effectLst/>
                        </a:rPr>
                        <a:t>82</a:t>
                      </a:r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• Convert to </a:t>
                      </a:r>
                      <a:r>
                        <a:rPr lang="en-US" dirty="0" smtClean="0"/>
                        <a:t>integer</a:t>
                      </a:r>
                      <a:r>
                        <a:rPr lang="en-US" baseline="0" dirty="0" smtClean="0"/>
                        <a:t> (A=10, ..)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8000"/>
                          </a:solidFill>
                          <a:effectLst/>
                        </a:rPr>
                        <a:t>32142829</a:t>
                      </a:r>
                      <a:r>
                        <a:rPr lang="en-US"/>
                        <a:t>12345698765432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1611</a:t>
                      </a:r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82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• Compute remainder: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8000"/>
                          </a:solidFill>
                          <a:effectLst/>
                        </a:rPr>
                        <a:t>32142829</a:t>
                      </a:r>
                      <a:r>
                        <a:rPr lang="en-US" dirty="0"/>
                        <a:t>12345698765432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1611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</a:rPr>
                        <a:t>82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 97 =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48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 - Preference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method is better when?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</a:p>
          <a:p>
            <a:pPr marL="800100" lvl="1" indent="-342900"/>
            <a:r>
              <a:rPr lang="en-US" dirty="0"/>
              <a:t>	</a:t>
            </a:r>
            <a:r>
              <a:rPr lang="en-US" dirty="0" smtClean="0"/>
              <a:t>Error probability: 10^-6</a:t>
            </a:r>
          </a:p>
          <a:p>
            <a:pPr marL="800100" lvl="1" indent="-342900"/>
            <a:r>
              <a:rPr lang="en-US" dirty="0"/>
              <a:t>	</a:t>
            </a:r>
            <a:r>
              <a:rPr lang="en-US" dirty="0" smtClean="0"/>
              <a:t>Frame size: 1k bits</a:t>
            </a:r>
          </a:p>
          <a:p>
            <a:pPr marL="800100" lvl="1" indent="-342900"/>
            <a:r>
              <a:rPr lang="en-US" dirty="0"/>
              <a:t>	</a:t>
            </a:r>
            <a:r>
              <a:rPr lang="en-US" dirty="0" smtClean="0"/>
              <a:t>Hamming code to correct one versus parity bit?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Elementary Data Link Protocols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Link layer environment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Utopian Simplex Protocol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Stop-and-Wait Protocol for Error-free channel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Stop-and-Wait Protocol for Noisy channel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layer environment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implemented as NICs and OS drivers; network layer (IP) is often OS software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2524125"/>
            <a:ext cx="6467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466975" y="4257675"/>
            <a:ext cx="1019175" cy="457200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4714874"/>
            <a:ext cx="790575" cy="457201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layer environment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layer protocol implementations use system calls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6496" y="2421255"/>
          <a:ext cx="820340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46"/>
                <a:gridCol w="3103992"/>
                <a:gridCol w="40499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Library Function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Network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enable_network_layer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disable_network_layer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Take a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packet from network layer to send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Deliver a received packet to network layer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Let network cause “ready” events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Prevent network “ready” events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Get an incoming frame from physical layer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Pass an outgoing frame to physical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Events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timers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wait_for_event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(&amp;event)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Wait for a packet / frame / timer event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 a countdown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running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 a countdown timer from running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 the ACK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countdown timer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 the ACK countdown timer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Utopian Simplex Protocol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An optimistic protocol (p1) to get us started</a:t>
            </a:r>
          </a:p>
          <a:p>
            <a:pPr lvl="1"/>
            <a:r>
              <a:rPr lang="en-US" dirty="0" smtClean="0"/>
              <a:t>Assumes no errors, and receiver as fast as sender</a:t>
            </a:r>
          </a:p>
          <a:p>
            <a:pPr lvl="1"/>
            <a:r>
              <a:rPr lang="en-US" dirty="0" smtClean="0"/>
              <a:t>Considers one-way data transfer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dirty="0" smtClean="0"/>
              <a:t>That’s it, no error or flow control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19150" y="2771775"/>
            <a:ext cx="7477125" cy="2683907"/>
            <a:chOff x="819150" y="2638425"/>
            <a:chExt cx="7477125" cy="2683907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755" r="57042" b="18083"/>
            <a:stretch>
              <a:fillRect/>
            </a:stretch>
          </p:blipFill>
          <p:spPr bwMode="auto">
            <a:xfrm>
              <a:off x="1276350" y="2638425"/>
              <a:ext cx="290512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8102"/>
            <a:stretch>
              <a:fillRect/>
            </a:stretch>
          </p:blipFill>
          <p:spPr bwMode="auto">
            <a:xfrm>
              <a:off x="5210174" y="2686050"/>
              <a:ext cx="2733676" cy="247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19150" y="4953000"/>
              <a:ext cx="3448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Sender loops blasting frames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1" y="4953000"/>
              <a:ext cx="3267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Receiver loops eating frames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57301" y="4848225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Error-free channel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399" y="1134463"/>
            <a:ext cx="7790214" cy="4600081"/>
          </a:xfrm>
        </p:spPr>
        <p:txBody>
          <a:bodyPr/>
          <a:lstStyle/>
          <a:p>
            <a:r>
              <a:rPr lang="en-US" dirty="0" smtClean="0"/>
              <a:t>Protocol (p2) ensures sender can’t outpace receiver:</a:t>
            </a:r>
          </a:p>
          <a:p>
            <a:pPr lvl="1"/>
            <a:r>
              <a:rPr lang="en-US" dirty="0" smtClean="0"/>
              <a:t>Receiver returns a dummy frame (</a:t>
            </a:r>
            <a:r>
              <a:rPr lang="en-US" dirty="0" err="1" smtClean="0"/>
              <a:t>ack</a:t>
            </a:r>
            <a:r>
              <a:rPr lang="en-US" dirty="0" smtClean="0"/>
              <a:t>) when ready</a:t>
            </a:r>
          </a:p>
          <a:p>
            <a:pPr lvl="1"/>
            <a:r>
              <a:rPr lang="en-US" dirty="0" smtClean="0"/>
              <a:t>Only one frame out at a time – called </a:t>
            </a:r>
            <a:r>
              <a:rPr lang="en-US" u="sng" dirty="0" smtClean="0"/>
              <a:t>stop-and-wait</a:t>
            </a:r>
            <a:endParaRPr lang="en-US" dirty="0" smtClean="0"/>
          </a:p>
          <a:p>
            <a:pPr lvl="1"/>
            <a:r>
              <a:rPr lang="en-US" dirty="0" smtClean="0"/>
              <a:t>We added flow control!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t="40288" r="60132" b="1336"/>
          <a:stretch>
            <a:fillRect/>
          </a:stretch>
        </p:blipFill>
        <p:spPr bwMode="auto">
          <a:xfrm>
            <a:off x="1438275" y="3048000"/>
            <a:ext cx="2886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60177"/>
          <a:stretch>
            <a:fillRect/>
          </a:stretch>
        </p:blipFill>
        <p:spPr bwMode="auto">
          <a:xfrm>
            <a:off x="5000624" y="3028950"/>
            <a:ext cx="2713831" cy="23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52526" y="5657850"/>
            <a:ext cx="34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 waits to for </a:t>
            </a:r>
            <a:r>
              <a:rPr lang="en-US" dirty="0" err="1" smtClean="0"/>
              <a:t>ack</a:t>
            </a:r>
            <a:r>
              <a:rPr lang="en-US" dirty="0" smtClean="0"/>
              <a:t> after passing frame to physical layer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875" y="5648325"/>
            <a:ext cx="37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Receiver sends </a:t>
            </a:r>
            <a:r>
              <a:rPr lang="en-US" dirty="0" err="1" smtClean="0"/>
              <a:t>ack</a:t>
            </a:r>
            <a:r>
              <a:rPr lang="en-US" dirty="0" smtClean="0"/>
              <a:t> after passing frame to network layer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The Data Link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Framing</a:t>
            </a:r>
          </a:p>
          <a:p>
            <a:pPr lvl="1"/>
            <a:r>
              <a:rPr lang="en-US" dirty="0" smtClean="0"/>
              <a:t>Error Detection and Correction</a:t>
            </a:r>
          </a:p>
          <a:p>
            <a:pPr lvl="1"/>
            <a:r>
              <a:rPr lang="en-US" dirty="0" smtClean="0"/>
              <a:t>Elementary Data Link Protocols</a:t>
            </a:r>
          </a:p>
          <a:p>
            <a:pPr lvl="1"/>
            <a:r>
              <a:rPr lang="en-US" dirty="0" smtClean="0"/>
              <a:t>Sliding Window Protocols</a:t>
            </a:r>
          </a:p>
          <a:p>
            <a:pPr lvl="1"/>
            <a:r>
              <a:rPr lang="en-US" dirty="0" smtClean="0"/>
              <a:t>Example Data Link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Noisy channel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467838"/>
            <a:ext cx="7790214" cy="4600081"/>
          </a:xfrm>
        </p:spPr>
        <p:txBody>
          <a:bodyPr/>
          <a:lstStyle/>
          <a:p>
            <a:r>
              <a:rPr lang="en-US" u="sng" dirty="0" smtClean="0"/>
              <a:t>ARQ</a:t>
            </a:r>
            <a:r>
              <a:rPr lang="en-US" dirty="0" smtClean="0"/>
              <a:t> (Automatic Repeat </a:t>
            </a:r>
            <a:r>
              <a:rPr lang="en-US" dirty="0" err="1" smtClean="0"/>
              <a:t>reQuest</a:t>
            </a:r>
            <a:r>
              <a:rPr lang="en-US" dirty="0" smtClean="0"/>
              <a:t>) adds error control</a:t>
            </a:r>
          </a:p>
          <a:p>
            <a:pPr lvl="1"/>
            <a:r>
              <a:rPr lang="en-US" dirty="0" smtClean="0"/>
              <a:t>Receiver </a:t>
            </a:r>
            <a:r>
              <a:rPr lang="en-US" dirty="0" err="1" smtClean="0"/>
              <a:t>acks</a:t>
            </a:r>
            <a:r>
              <a:rPr lang="en-US" dirty="0" smtClean="0"/>
              <a:t> frames that are correctly delivered</a:t>
            </a:r>
          </a:p>
          <a:p>
            <a:pPr lvl="1"/>
            <a:r>
              <a:rPr lang="en-US" dirty="0" smtClean="0"/>
              <a:t>Sender sets timer and resends frame if no </a:t>
            </a:r>
            <a:r>
              <a:rPr lang="en-US" dirty="0" err="1" smtClean="0"/>
              <a:t>ack</a:t>
            </a:r>
            <a:r>
              <a:rPr lang="en-US" dirty="0" smtClean="0"/>
              <a:t>)</a:t>
            </a:r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For correctness, frames and </a:t>
            </a:r>
            <a:r>
              <a:rPr lang="en-US" dirty="0" err="1" smtClean="0"/>
              <a:t>acks</a:t>
            </a:r>
            <a:r>
              <a:rPr lang="en-US" dirty="0" smtClean="0"/>
              <a:t> must be numbered</a:t>
            </a:r>
          </a:p>
          <a:p>
            <a:pPr lvl="1"/>
            <a:r>
              <a:rPr lang="en-US" dirty="0" smtClean="0"/>
              <a:t>Else receiver can’t tell retransmission (due to lost </a:t>
            </a:r>
            <a:r>
              <a:rPr lang="en-US" dirty="0" err="1" smtClean="0"/>
              <a:t>ack</a:t>
            </a:r>
            <a:r>
              <a:rPr lang="en-US" dirty="0" smtClean="0"/>
              <a:t> or early timer) from new frame</a:t>
            </a:r>
          </a:p>
          <a:p>
            <a:pPr lvl="1"/>
            <a:r>
              <a:rPr lang="en-US" dirty="0" smtClean="0"/>
              <a:t>For stop-and-wait, 2 numbers (1 bit) are sufficient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Stop-and-Wait – Noisy channel (2)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1"/>
          </p:nvPr>
        </p:nvSpPr>
        <p:spPr>
          <a:xfrm>
            <a:off x="847725" y="1724025"/>
            <a:ext cx="4114800" cy="3743325"/>
          </a:xfrm>
        </p:spPr>
        <p:txBody>
          <a:bodyPr/>
          <a:lstStyle/>
          <a:p>
            <a:r>
              <a:rPr lang="en-US" dirty="0" smtClean="0"/>
              <a:t>Sender loop (p3):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28751" y="1314450"/>
            <a:ext cx="6735761" cy="5164714"/>
            <a:chOff x="1609726" y="1419225"/>
            <a:chExt cx="6735761" cy="5164714"/>
          </a:xfrm>
        </p:grpSpPr>
        <p:grpSp>
          <p:nvGrpSpPr>
            <p:cNvPr id="7" name="Group 6"/>
            <p:cNvGrpSpPr/>
            <p:nvPr/>
          </p:nvGrpSpPr>
          <p:grpSpPr>
            <a:xfrm>
              <a:off x="4591050" y="1704975"/>
              <a:ext cx="3754437" cy="4878964"/>
              <a:chOff x="550862" y="2096002"/>
              <a:chExt cx="4021138" cy="522554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4137" r="52477" b="1661"/>
              <a:stretch>
                <a:fillRect/>
              </a:stretch>
            </p:blipFill>
            <p:spPr bwMode="auto">
              <a:xfrm>
                <a:off x="550862" y="2096002"/>
                <a:ext cx="4021138" cy="980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930" r="50000"/>
              <a:stretch>
                <a:fillRect/>
              </a:stretch>
            </p:blipFill>
            <p:spPr bwMode="auto">
              <a:xfrm>
                <a:off x="570706" y="3219450"/>
                <a:ext cx="4001294" cy="410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619251" y="3686175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Send frame (or retransmission)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9251" y="3905250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Set timer for retransmission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8776" y="4114800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Wait for </a:t>
              </a:r>
              <a:r>
                <a:rPr lang="en-US" sz="1600" dirty="0" err="1" smtClean="0"/>
                <a:t>ack</a:t>
              </a:r>
              <a:r>
                <a:rPr lang="en-US" sz="1600" dirty="0" smtClean="0"/>
                <a:t> or timeout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9726" y="4676775"/>
              <a:ext cx="3219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If a good </a:t>
              </a:r>
              <a:r>
                <a:rPr lang="en-US" sz="1600" dirty="0" err="1" smtClean="0"/>
                <a:t>ack</a:t>
              </a:r>
              <a:r>
                <a:rPr lang="en-US" sz="1600" dirty="0" smtClean="0"/>
                <a:t> then set up for the next frame to send (else the old frame will be retransmitted)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600575" y="38671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610100" y="40957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600575" y="43053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Left Brace 19"/>
            <p:cNvSpPr/>
            <p:nvPr/>
          </p:nvSpPr>
          <p:spPr bwMode="auto">
            <a:xfrm>
              <a:off x="4962525" y="4505325"/>
              <a:ext cx="190500" cy="1162050"/>
            </a:xfrm>
            <a:prstGeom prst="lef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>
              <a:endCxn id="20" idx="1"/>
            </p:cNvCxnSpPr>
            <p:nvPr/>
          </p:nvCxnSpPr>
          <p:spPr bwMode="auto">
            <a:xfrm>
              <a:off x="4572000" y="5086350"/>
              <a:ext cx="3905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7176" r="52477" b="44403"/>
            <a:stretch>
              <a:fillRect/>
            </a:stretch>
          </p:blipFill>
          <p:spPr bwMode="auto">
            <a:xfrm>
              <a:off x="4524375" y="1470025"/>
              <a:ext cx="3754437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257926" y="141922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Noisy channel (3)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3422"/>
          <a:stretch>
            <a:fillRect/>
          </a:stretch>
        </p:blipFill>
        <p:spPr bwMode="auto">
          <a:xfrm>
            <a:off x="4314825" y="1538288"/>
            <a:ext cx="387826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2"/>
          <p:cNvSpPr txBox="1">
            <a:spLocks/>
          </p:cNvSpPr>
          <p:nvPr/>
        </p:nvSpPr>
        <p:spPr>
          <a:xfrm>
            <a:off x="847725" y="1724025"/>
            <a:ext cx="4114800" cy="37433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Receiver loop (p3):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776" y="345757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a 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0776" y="3905250"/>
            <a:ext cx="195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it’s new then take it and advance expected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0301" y="490537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Ack</a:t>
            </a:r>
            <a:r>
              <a:rPr lang="en-US" sz="1600" dirty="0" smtClean="0"/>
              <a:t> current frame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343400" y="363855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343400" y="509587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>
            <a:off x="4724400" y="40290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 bwMode="auto">
          <a:xfrm>
            <a:off x="4343400" y="43529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Sliding Window Protocols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Sliding Window concept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One-bit Sliding Window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Go-Back-N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Selective Repeat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Sliding Window concept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3474" y="1619250"/>
            <a:ext cx="7315201" cy="4019550"/>
          </a:xfrm>
        </p:spPr>
        <p:txBody>
          <a:bodyPr>
            <a:normAutofit/>
          </a:bodyPr>
          <a:lstStyle/>
          <a:p>
            <a:r>
              <a:rPr lang="en-US" dirty="0" smtClean="0"/>
              <a:t>Sender maintains window of frames it has sent</a:t>
            </a:r>
          </a:p>
          <a:p>
            <a:pPr lvl="1"/>
            <a:r>
              <a:rPr lang="en-US" dirty="0" smtClean="0"/>
              <a:t>Needs to buffer them for possible retransmission</a:t>
            </a:r>
          </a:p>
          <a:p>
            <a:pPr lvl="1"/>
            <a:r>
              <a:rPr lang="en-US" dirty="0" smtClean="0"/>
              <a:t>Window advances with next acknowledgements</a:t>
            </a:r>
          </a:p>
          <a:p>
            <a:r>
              <a:rPr lang="en-US" dirty="0" smtClean="0"/>
              <a:t>Receiver maintains window of frames it can receive</a:t>
            </a:r>
          </a:p>
          <a:p>
            <a:pPr lvl="1"/>
            <a:r>
              <a:rPr lang="en-US" dirty="0" smtClean="0"/>
              <a:t>Needs to keep buffer space for arrivals</a:t>
            </a:r>
          </a:p>
          <a:p>
            <a:pPr lvl="1"/>
            <a:r>
              <a:rPr lang="en-US" dirty="0" smtClean="0"/>
              <a:t>Window advances with in-order arrivals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Sliding Window concept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sliding window advancing at the sender and receiver</a:t>
            </a:r>
          </a:p>
          <a:p>
            <a:pPr lvl="1"/>
            <a:r>
              <a:rPr lang="en-US" dirty="0" smtClean="0"/>
              <a:t>Ex: window size is 1, with a 3-bit sequence number.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57400" y="2493963"/>
            <a:ext cx="5767387" cy="3654802"/>
            <a:chOff x="3104705" y="989013"/>
            <a:chExt cx="6991795" cy="4430712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513"/>
            <a:stretch>
              <a:fillRect/>
            </a:stretch>
          </p:blipFill>
          <p:spPr bwMode="auto">
            <a:xfrm>
              <a:off x="3104705" y="989013"/>
              <a:ext cx="3467545" cy="443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500" y="1185862"/>
              <a:ext cx="3429000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019302" y="5791200"/>
            <a:ext cx="1495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the 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102" y="5772150"/>
            <a:ext cx="12668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frame is sent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2052" y="5762625"/>
            <a:ext cx="12668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frame is received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6052" y="5762625"/>
            <a:ext cx="1352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Sender gets first </a:t>
            </a:r>
            <a:r>
              <a:rPr lang="en-US" sz="1600" dirty="0" err="1" smtClean="0"/>
              <a:t>ack</a:t>
            </a:r>
            <a:endParaRPr lang="en-US" sz="1600" dirty="0" smtClean="0"/>
          </a:p>
        </p:txBody>
      </p:sp>
      <p:sp>
        <p:nvSpPr>
          <p:cNvPr id="21" name="Arc 20"/>
          <p:cNvSpPr/>
          <p:nvPr/>
        </p:nvSpPr>
        <p:spPr bwMode="auto">
          <a:xfrm>
            <a:off x="3743325" y="2895600"/>
            <a:ext cx="819150" cy="800100"/>
          </a:xfrm>
          <a:prstGeom prst="arc">
            <a:avLst>
              <a:gd name="adj1" fmla="val 16200000"/>
              <a:gd name="adj2" fmla="val 1890000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>
            <a:off x="5210175" y="4714875"/>
            <a:ext cx="819150" cy="800100"/>
          </a:xfrm>
          <a:prstGeom prst="arc">
            <a:avLst>
              <a:gd name="adj1" fmla="val 18958261"/>
              <a:gd name="adj2" fmla="val 21514513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34025" y="4800600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000875" y="3009900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8702" y="3119021"/>
            <a:ext cx="990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452" y="4914900"/>
            <a:ext cx="990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847850" y="4314825"/>
            <a:ext cx="409575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concept (3)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windows enable </a:t>
            </a:r>
            <a:r>
              <a:rPr lang="en-US" u="sng" dirty="0" smtClean="0"/>
              <a:t>pipelining</a:t>
            </a:r>
            <a:r>
              <a:rPr lang="en-US" dirty="0" smtClean="0"/>
              <a:t> for efficient link use</a:t>
            </a:r>
          </a:p>
          <a:p>
            <a:pPr lvl="1"/>
            <a:r>
              <a:rPr lang="en-US" dirty="0" smtClean="0"/>
              <a:t>Stop-and-wait (w=1) is inefficient for long links</a:t>
            </a:r>
          </a:p>
          <a:p>
            <a:pPr lvl="1"/>
            <a:r>
              <a:rPr lang="en-US" dirty="0" smtClean="0"/>
              <a:t>Best window (w) depends on bandwidth-delay (BD)</a:t>
            </a:r>
          </a:p>
          <a:p>
            <a:pPr lvl="1"/>
            <a:r>
              <a:rPr lang="en-US" dirty="0" smtClean="0"/>
              <a:t>Want w ≥ 2BD+1 to ensure high link utilization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Pipelining leads to different  choices for errors/buffering</a:t>
            </a:r>
          </a:p>
          <a:p>
            <a:pPr lvl="1"/>
            <a:r>
              <a:rPr lang="en-US" dirty="0" smtClean="0"/>
              <a:t>We will consider </a:t>
            </a:r>
            <a:r>
              <a:rPr lang="en-US" u="sng" dirty="0" smtClean="0"/>
              <a:t>Go-Back-N</a:t>
            </a:r>
            <a:r>
              <a:rPr lang="en-US" dirty="0" smtClean="0"/>
              <a:t> and </a:t>
            </a:r>
            <a:r>
              <a:rPr lang="en-US" u="sng" dirty="0" smtClean="0"/>
              <a:t>Selective Repeat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One-Bit Sliding Window (1)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90550" y="1143000"/>
            <a:ext cx="8229600" cy="4867275"/>
          </a:xfrm>
        </p:spPr>
        <p:txBody>
          <a:bodyPr/>
          <a:lstStyle/>
          <a:p>
            <a:r>
              <a:rPr lang="en-US" sz="2000" dirty="0" smtClean="0"/>
              <a:t>Transfers data in both directions with stop-and-wait</a:t>
            </a:r>
          </a:p>
          <a:p>
            <a:pPr lvl="1"/>
            <a:r>
              <a:rPr lang="en-US" sz="2000" u="sng" dirty="0" smtClean="0"/>
              <a:t>Piggybacks</a:t>
            </a:r>
            <a:r>
              <a:rPr lang="en-US" sz="2000" dirty="0" smtClean="0"/>
              <a:t> </a:t>
            </a:r>
            <a:r>
              <a:rPr lang="en-US" sz="2000" dirty="0" err="1" smtClean="0"/>
              <a:t>acks</a:t>
            </a:r>
            <a:r>
              <a:rPr lang="en-US" sz="2000" dirty="0" smtClean="0"/>
              <a:t> on reverse data frames for efficiency</a:t>
            </a:r>
          </a:p>
          <a:p>
            <a:pPr lvl="1"/>
            <a:r>
              <a:rPr lang="en-US" sz="2000" dirty="0" smtClean="0"/>
              <a:t>Handles transmission errors, flow control, early timers</a:t>
            </a:r>
          </a:p>
          <a:p>
            <a:pPr lvl="1"/>
            <a:r>
              <a:rPr lang="en-US" sz="2000" dirty="0"/>
              <a:t>Each node is sender and receiver (p4):</a:t>
            </a:r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82381" y="2772061"/>
            <a:ext cx="3090069" cy="3743325"/>
            <a:chOff x="1243806" y="2667000"/>
            <a:chExt cx="3090069" cy="3743325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000" r="76383" b="68333"/>
            <a:stretch>
              <a:fillRect/>
            </a:stretch>
          </p:blipFill>
          <p:spPr bwMode="auto">
            <a:xfrm>
              <a:off x="1243806" y="2667000"/>
              <a:ext cx="191849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xtBox 4"/>
            <p:cNvSpPr txBox="1">
              <a:spLocks noChangeArrowheads="1"/>
            </p:cNvSpPr>
            <p:nvPr/>
          </p:nvSpPr>
          <p:spPr bwMode="auto">
            <a:xfrm>
              <a:off x="1314450" y="5886450"/>
              <a:ext cx="1066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/>
                <a:t>. . 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38475" y="269557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667" r="62781"/>
            <a:stretch>
              <a:fillRect/>
            </a:stretch>
          </p:blipFill>
          <p:spPr bwMode="auto">
            <a:xfrm>
              <a:off x="1310481" y="3000375"/>
              <a:ext cx="3023394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33450" y="2891135"/>
            <a:ext cx="313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6526" y="481012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Prepare first frame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7425" y="5514975"/>
            <a:ext cx="231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Launch it, and set timer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4962525" y="46767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 bwMode="auto">
          <a:xfrm>
            <a:off x="4581525" y="50006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Left Brace 21"/>
          <p:cNvSpPr/>
          <p:nvPr/>
        </p:nvSpPr>
        <p:spPr bwMode="auto">
          <a:xfrm>
            <a:off x="4962525" y="5543551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572000" y="570547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Sliding Window (2)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095750" y="1533525"/>
            <a:ext cx="4189522" cy="4981575"/>
            <a:chOff x="39056" y="1524000"/>
            <a:chExt cx="4399594" cy="5283019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1888"/>
            <a:stretch>
              <a:fillRect/>
            </a:stretch>
          </p:blipFill>
          <p:spPr bwMode="auto">
            <a:xfrm>
              <a:off x="454025" y="1524000"/>
              <a:ext cx="398462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9121"/>
            <a:stretch>
              <a:fillRect/>
            </a:stretch>
          </p:blipFill>
          <p:spPr bwMode="auto">
            <a:xfrm>
              <a:off x="39056" y="5067300"/>
              <a:ext cx="3543299" cy="173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95800" y="98107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. .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7327" y="2581275"/>
            <a:ext cx="250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 frame with new data then deliver it</a:t>
            </a:r>
          </a:p>
        </p:txBody>
      </p:sp>
      <p:sp>
        <p:nvSpPr>
          <p:cNvPr id="15" name="Left Brace 14"/>
          <p:cNvSpPr/>
          <p:nvPr/>
        </p:nvSpPr>
        <p:spPr bwMode="auto">
          <a:xfrm>
            <a:off x="4714875" y="25431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 bwMode="auto">
          <a:xfrm>
            <a:off x="4333875" y="28670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eft Brace 16"/>
          <p:cNvSpPr/>
          <p:nvPr/>
        </p:nvSpPr>
        <p:spPr bwMode="auto">
          <a:xfrm>
            <a:off x="4705350" y="5591176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314825" y="5753100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438276" y="17335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frame or timeout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352925" y="191452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81126" y="47434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(Otherwise it was a timeout)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751" y="3676650"/>
            <a:ext cx="267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an </a:t>
            </a:r>
            <a:r>
              <a:rPr lang="en-US" sz="1600" dirty="0" err="1" smtClean="0"/>
              <a:t>ack</a:t>
            </a:r>
            <a:r>
              <a:rPr lang="en-US" sz="1600" dirty="0" smtClean="0"/>
              <a:t> for last send then prepare for next data frame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4724399" y="3619501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 bwMode="auto">
          <a:xfrm>
            <a:off x="4343399" y="3943350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38275" y="5324475"/>
            <a:ext cx="257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Send next data frame or retransmit old one;  </a:t>
            </a:r>
            <a:r>
              <a:rPr lang="en-US" sz="1600" dirty="0" err="1" smtClean="0"/>
              <a:t>ack</a:t>
            </a:r>
            <a:r>
              <a:rPr lang="en-US" sz="1600" dirty="0" smtClean="0"/>
              <a:t> the last data we received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0509" y="1162050"/>
            <a:ext cx="8229600" cy="4867275"/>
          </a:xfrm>
        </p:spPr>
        <p:txBody>
          <a:bodyPr/>
          <a:lstStyle/>
          <a:p>
            <a:r>
              <a:rPr lang="en-US" dirty="0" smtClean="0"/>
              <a:t>Interaction example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81038" y="2088107"/>
            <a:ext cx="6484037" cy="4236493"/>
            <a:chOff x="681038" y="3000375"/>
            <a:chExt cx="5943599" cy="3752850"/>
          </a:xfrm>
        </p:grpSpPr>
        <p:grpSp>
          <p:nvGrpSpPr>
            <p:cNvPr id="19" name="Group 18"/>
            <p:cNvGrpSpPr/>
            <p:nvPr/>
          </p:nvGrpSpPr>
          <p:grpSpPr>
            <a:xfrm>
              <a:off x="681038" y="3000375"/>
              <a:ext cx="5943599" cy="3752850"/>
              <a:chOff x="681038" y="2962275"/>
              <a:chExt cx="5943599" cy="37528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1038" y="2962275"/>
                <a:ext cx="5943599" cy="3752850"/>
                <a:chOff x="609601" y="1323975"/>
                <a:chExt cx="5943599" cy="3752850"/>
              </a:xfrm>
            </p:grpSpPr>
            <p:pic>
              <p:nvPicPr>
                <p:cNvPr id="4096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t="4460" r="48164" b="4460"/>
                <a:stretch/>
              </p:blipFill>
              <p:spPr bwMode="auto">
                <a:xfrm>
                  <a:off x="609601" y="1323975"/>
                  <a:ext cx="4033838" cy="3695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Rectangle 5"/>
                <p:cNvSpPr/>
                <p:nvPr/>
              </p:nvSpPr>
              <p:spPr bwMode="auto">
                <a:xfrm>
                  <a:off x="2352675" y="4829175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6210300" y="4838700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 bwMode="auto">
              <a:xfrm>
                <a:off x="4333875" y="2971800"/>
                <a:ext cx="381000" cy="36385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52913" y="5686425"/>
                <a:ext cx="79057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Time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3261122" y="4358084"/>
                <a:ext cx="262016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2169995" y="5586483"/>
              <a:ext cx="775647" cy="1796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One-Bit Sliding Window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08308" y="5621893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Notation is (</a:t>
            </a:r>
            <a:r>
              <a:rPr lang="en-US" sz="1400" dirty="0" err="1" smtClean="0"/>
              <a:t>seq</a:t>
            </a:r>
            <a:r>
              <a:rPr lang="en-US" sz="1400" dirty="0" smtClean="0"/>
              <a:t>, </a:t>
            </a:r>
            <a:r>
              <a:rPr lang="en-US" sz="1400" dirty="0" err="1" smtClean="0"/>
              <a:t>ack</a:t>
            </a:r>
            <a:r>
              <a:rPr lang="en-US" sz="1400" dirty="0" smtClean="0"/>
              <a:t>, frame number). </a:t>
            </a:r>
          </a:p>
          <a:p>
            <a:pPr algn="ctr"/>
            <a:r>
              <a:rPr lang="en-US" sz="1400" dirty="0" smtClean="0"/>
              <a:t>Asterisk indicates frame accepted by network layer 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Link layer accepts </a:t>
            </a:r>
            <a:r>
              <a:rPr lang="en-US" u="sng" dirty="0" smtClean="0"/>
              <a:t>packets</a:t>
            </a:r>
            <a:r>
              <a:rPr lang="en-US" dirty="0" smtClean="0"/>
              <a:t> from the network layer, and encapsulates them into </a:t>
            </a:r>
            <a:r>
              <a:rPr lang="en-US" u="sng" dirty="0" smtClean="0"/>
              <a:t>frames</a:t>
            </a:r>
            <a:r>
              <a:rPr lang="en-US" dirty="0" smtClean="0"/>
              <a:t> that it sends using the physical layer; reception is the opposite process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68874" y="2933701"/>
            <a:ext cx="7370253" cy="2838449"/>
            <a:chOff x="868874" y="3143251"/>
            <a:chExt cx="7370253" cy="2838449"/>
          </a:xfrm>
        </p:grpSpPr>
        <p:grpSp>
          <p:nvGrpSpPr>
            <p:cNvPr id="22" name="Group 21"/>
            <p:cNvGrpSpPr/>
            <p:nvPr/>
          </p:nvGrpSpPr>
          <p:grpSpPr>
            <a:xfrm>
              <a:off x="3390900" y="4772025"/>
              <a:ext cx="3695700" cy="1123950"/>
              <a:chOff x="3390900" y="4772025"/>
              <a:chExt cx="3695700" cy="1123950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3486150" y="4838700"/>
                <a:ext cx="3371850" cy="1057275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390900" y="4772025"/>
                <a:ext cx="3695700" cy="2571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52650" y="3143251"/>
              <a:ext cx="6069012" cy="2038349"/>
              <a:chOff x="922337" y="3143250"/>
              <a:chExt cx="7299325" cy="2451563"/>
            </a:xfrm>
          </p:grpSpPr>
          <p:pic>
            <p:nvPicPr>
              <p:cNvPr id="1024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392"/>
              <a:stretch>
                <a:fillRect/>
              </a:stretch>
            </p:blipFill>
            <p:spPr bwMode="auto">
              <a:xfrm>
                <a:off x="922337" y="3143250"/>
                <a:ext cx="7299325" cy="2451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1095375" y="4638675"/>
                <a:ext cx="2914650" cy="52387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0196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4248150" y="5057775"/>
              <a:ext cx="184785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248150" y="5162550"/>
              <a:ext cx="1847850" cy="95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238625" y="5772150"/>
              <a:ext cx="184785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238625" y="5895975"/>
              <a:ext cx="1847850" cy="95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265391" y="550545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Actual data path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51538" y="4810125"/>
              <a:ext cx="1860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Virtual data path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rot="10800000">
              <a:off x="885825" y="4019550"/>
              <a:ext cx="73533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0800000">
              <a:off x="895350" y="5362575"/>
              <a:ext cx="73152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884809" y="3387209"/>
              <a:ext cx="1031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9257" y="442543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874" y="5520809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Go-Back-N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Receiver only accepts/</a:t>
            </a:r>
            <a:r>
              <a:rPr lang="en-US" dirty="0" err="1" smtClean="0"/>
              <a:t>acks</a:t>
            </a:r>
            <a:r>
              <a:rPr lang="en-US" dirty="0" smtClean="0"/>
              <a:t> frames that arrive in order:</a:t>
            </a:r>
          </a:p>
          <a:p>
            <a:pPr lvl="1"/>
            <a:r>
              <a:rPr lang="en-US" dirty="0" smtClean="0"/>
              <a:t>Discards frames that follow a missing/</a:t>
            </a:r>
            <a:r>
              <a:rPr lang="en-US" dirty="0" err="1" smtClean="0"/>
              <a:t>errored</a:t>
            </a:r>
            <a:r>
              <a:rPr lang="en-US" dirty="0" smtClean="0"/>
              <a:t> frame</a:t>
            </a:r>
          </a:p>
          <a:p>
            <a:pPr lvl="1"/>
            <a:r>
              <a:rPr lang="en-US" dirty="0" smtClean="0"/>
              <a:t>Sender times out and resends all outstanding frames</a:t>
            </a:r>
          </a:p>
          <a:p>
            <a:pPr lvl="1"/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3768" b="12174"/>
          <a:stretch>
            <a:fillRect/>
          </a:stretch>
        </p:blipFill>
        <p:spPr bwMode="auto">
          <a:xfrm>
            <a:off x="949325" y="3314700"/>
            <a:ext cx="7759700" cy="26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1888" y="3596606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184" y="4817660"/>
            <a:ext cx="302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Repeat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accepts frames anywhere in receive window</a:t>
            </a:r>
          </a:p>
          <a:p>
            <a:pPr lvl="1"/>
            <a:r>
              <a:rPr lang="en-US" u="sng" dirty="0" smtClean="0"/>
              <a:t>Cumulative </a:t>
            </a:r>
            <a:r>
              <a:rPr lang="en-US" u="sng" dirty="0" err="1" smtClean="0"/>
              <a:t>ack</a:t>
            </a:r>
            <a:r>
              <a:rPr lang="en-US" dirty="0" smtClean="0"/>
              <a:t> indicates highest in-order frame</a:t>
            </a:r>
          </a:p>
          <a:p>
            <a:pPr lvl="1"/>
            <a:r>
              <a:rPr lang="en-US" dirty="0" smtClean="0"/>
              <a:t>NAK (negative </a:t>
            </a:r>
            <a:r>
              <a:rPr lang="en-US" dirty="0" err="1" smtClean="0"/>
              <a:t>ack</a:t>
            </a:r>
            <a:r>
              <a:rPr lang="en-US" dirty="0" smtClean="0"/>
              <a:t>) causes sender retransmission of a missing frame before a timeout resends window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 b="10535"/>
          <a:stretch>
            <a:fillRect/>
          </a:stretch>
        </p:blipFill>
        <p:spPr bwMode="auto">
          <a:xfrm>
            <a:off x="831850" y="3429000"/>
            <a:ext cx="8070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 bwMode="auto">
          <a:xfrm>
            <a:off x="4607968" y="5384042"/>
            <a:ext cx="1569492" cy="668740"/>
          </a:xfrm>
          <a:prstGeom prst="wedgeRoundRectCallout">
            <a:avLst>
              <a:gd name="adj1" fmla="val -49529"/>
              <a:gd name="adj2" fmla="val -1191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also for frames 2-4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Selective Repeat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Tradeoff made for Selective Repeat:</a:t>
            </a:r>
          </a:p>
          <a:p>
            <a:pPr lvl="1"/>
            <a:r>
              <a:rPr lang="en-US" dirty="0" smtClean="0"/>
              <a:t>More complex than Go-Back-N due to buffering at receiver </a:t>
            </a:r>
          </a:p>
          <a:p>
            <a:pPr lvl="1"/>
            <a:r>
              <a:rPr lang="en-US" dirty="0" smtClean="0"/>
              <a:t>More efficient use of link bandwidth as only lost frames are resent (with low error rates)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Code in </a:t>
            </a:r>
            <a:r>
              <a:rPr lang="en-US" dirty="0" err="1" smtClean="0"/>
              <a:t>Tanenbaum</a:t>
            </a:r>
            <a:r>
              <a:rPr lang="en-US" dirty="0" smtClean="0"/>
              <a:t> book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Example Data Link Protocols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Packet over SONET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1"/>
            <a:r>
              <a:rPr lang="en-US" dirty="0" smtClean="0"/>
              <a:t>PPP (Point-to-Point Protocol)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ADSL (Asymmetric Digital Subscriber Loop)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over SONET/SDH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over SONET is the method used to carry IP packets over SONET optical fiber links (backbone of Internet)</a:t>
            </a:r>
          </a:p>
          <a:p>
            <a:pPr lvl="1"/>
            <a:r>
              <a:rPr lang="en-US" dirty="0" smtClean="0"/>
              <a:t>Uses PPP (Point-to-Point Protocol) for framing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1462" y="3543300"/>
            <a:ext cx="8524875" cy="2379881"/>
            <a:chOff x="309562" y="3190875"/>
            <a:chExt cx="8524875" cy="2379881"/>
          </a:xfrm>
        </p:grpSpPr>
        <p:pic>
          <p:nvPicPr>
            <p:cNvPr id="6349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9651"/>
            <a:stretch>
              <a:fillRect/>
            </a:stretch>
          </p:blipFill>
          <p:spPr bwMode="auto">
            <a:xfrm>
              <a:off x="309562" y="3190875"/>
              <a:ext cx="85248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028778" y="50292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Protocol stacks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517" y="4924425"/>
              <a:ext cx="3179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PPP frames may be split over SONET payloads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 (Point-to-Point Protocol) is a general method for delivering packets across links</a:t>
            </a:r>
          </a:p>
          <a:p>
            <a:pPr lvl="1"/>
            <a:r>
              <a:rPr lang="en-US" dirty="0" smtClean="0"/>
              <a:t>Framing uses a flag (0x7E) and byte stuffing</a:t>
            </a:r>
          </a:p>
          <a:p>
            <a:pPr lvl="1"/>
            <a:r>
              <a:rPr lang="en-US" dirty="0" smtClean="0"/>
              <a:t>“Unnumbered mode” (connectionless </a:t>
            </a:r>
            <a:r>
              <a:rPr lang="en-US" dirty="0" err="1" smtClean="0"/>
              <a:t>unacknow</a:t>
            </a:r>
            <a:r>
              <a:rPr lang="en-US" dirty="0" smtClean="0"/>
              <a:t>-ledged service) is used to carry IP packets</a:t>
            </a:r>
          </a:p>
          <a:p>
            <a:pPr lvl="1"/>
            <a:r>
              <a:rPr lang="en-US" dirty="0" smtClean="0"/>
              <a:t>Errors are detected with a checksum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76875" y="4772025"/>
            <a:ext cx="952500" cy="619125"/>
          </a:xfrm>
          <a:prstGeom prst="rect">
            <a:avLst/>
          </a:prstGeom>
          <a:solidFill>
            <a:srgbClr val="FF388C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4319588"/>
            <a:ext cx="8686800" cy="1850469"/>
            <a:chOff x="228600" y="4252913"/>
            <a:chExt cx="8686800" cy="1850469"/>
          </a:xfrm>
        </p:grpSpPr>
        <p:pic>
          <p:nvPicPr>
            <p:cNvPr id="65549" name="Picture 13" descr="03-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4252913"/>
              <a:ext cx="8686800" cy="1247775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5778104" y="5643960"/>
              <a:ext cx="313531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4806555" y="5624910"/>
              <a:ext cx="313531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502701" y="5734050"/>
              <a:ext cx="11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IP packet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2987" y="573405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0x21 for IPv4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used for broadband Internet over local loops</a:t>
            </a:r>
          </a:p>
          <a:p>
            <a:pPr lvl="1"/>
            <a:r>
              <a:rPr lang="en-US" dirty="0" smtClean="0"/>
              <a:t>ADSL runs from modem (customer) to DSLAM (ISP)</a:t>
            </a:r>
          </a:p>
          <a:p>
            <a:pPr lvl="1"/>
            <a:r>
              <a:rPr lang="en-US" dirty="0" smtClean="0"/>
              <a:t>IP packets are sent over PPP and AAL5/ATM (over)</a:t>
            </a:r>
          </a:p>
          <a:p>
            <a:endParaRPr lang="en-US" dirty="0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3181350"/>
            <a:ext cx="8418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 data is sent in AAL5 frames over ATM cells:</a:t>
            </a:r>
          </a:p>
          <a:p>
            <a:pPr lvl="1"/>
            <a:r>
              <a:rPr lang="en-US" dirty="0" smtClean="0"/>
              <a:t>ATM is a link layer that uses short, fixed-size cells (53 bytes); each cell has a virtual circuit identifier</a:t>
            </a:r>
          </a:p>
          <a:p>
            <a:pPr lvl="1"/>
            <a:r>
              <a:rPr lang="en-US" dirty="0" smtClean="0"/>
              <a:t>AAL5 is a format to send packets over ATM</a:t>
            </a:r>
          </a:p>
          <a:p>
            <a:pPr lvl="1"/>
            <a:r>
              <a:rPr lang="en-US" dirty="0" smtClean="0"/>
              <a:t>PPP frame is converted to a AAL5 frame (</a:t>
            </a:r>
            <a:r>
              <a:rPr lang="en-US" dirty="0" err="1" smtClean="0"/>
              <a:t>PPPoA</a:t>
            </a:r>
            <a:r>
              <a:rPr lang="en-US" dirty="0" smtClean="0"/>
              <a:t>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3857625"/>
            <a:ext cx="8661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10800000">
            <a:off x="4057653" y="5124451"/>
            <a:ext cx="437354" cy="400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15944" y="5476875"/>
            <a:ext cx="579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AAL5 frame is divided into 48 byte pieces, each of which goes into one ATM cell with 5 header bytes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H="1">
            <a:off x="4657728" y="5124451"/>
            <a:ext cx="437354" cy="400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Framing via bit stuffing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Error detection + retransmission versus error correction</a:t>
            </a:r>
          </a:p>
          <a:p>
            <a:pPr marL="800100" lvl="1" indent="-342900"/>
            <a:r>
              <a:rPr lang="en-US" dirty="0" smtClean="0"/>
              <a:t>Hamming codes to correct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Acknowledgements with sliding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lecture: Medium access control </a:t>
            </a:r>
            <a:r>
              <a:rPr lang="en-US" dirty="0" err="1" smtClean="0"/>
              <a:t>sublayer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3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Unacknowledged connectionless service</a:t>
            </a:r>
          </a:p>
          <a:p>
            <a:pPr lvl="1"/>
            <a:r>
              <a:rPr lang="en-US" dirty="0" smtClean="0"/>
              <a:t>Frame is sent with no connection / error recovery</a:t>
            </a:r>
          </a:p>
          <a:p>
            <a:pPr lvl="1"/>
            <a:r>
              <a:rPr lang="en-US" dirty="0" smtClean="0"/>
              <a:t>Ethernet is example</a:t>
            </a:r>
          </a:p>
          <a:p>
            <a:r>
              <a:rPr lang="en-US" dirty="0" smtClean="0"/>
              <a:t>Acknowledged connectionless service</a:t>
            </a:r>
          </a:p>
          <a:p>
            <a:pPr lvl="1"/>
            <a:r>
              <a:rPr lang="en-US" dirty="0" smtClean="0"/>
              <a:t>Frame is sent with retransmissions if needed</a:t>
            </a:r>
          </a:p>
          <a:p>
            <a:pPr lvl="1"/>
            <a:r>
              <a:rPr lang="en-US" dirty="0" smtClean="0"/>
              <a:t>Example is 802.11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Acknowledged connection-oriented service</a:t>
            </a:r>
          </a:p>
          <a:p>
            <a:pPr lvl="1"/>
            <a:r>
              <a:rPr lang="en-US" dirty="0" smtClean="0"/>
              <a:t>Connection is set up; rare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Framing?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5967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Framing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Byte count for frames</a:t>
            </a:r>
          </a:p>
          <a:p>
            <a:pPr lvl="1"/>
            <a:r>
              <a:rPr lang="en-US" dirty="0" smtClean="0"/>
              <a:t>Flag bytes with byte stuffing</a:t>
            </a:r>
          </a:p>
          <a:p>
            <a:pPr lvl="1"/>
            <a:r>
              <a:rPr lang="en-US" dirty="0" smtClean="0"/>
              <a:t>Flag bits with bit stuffing</a:t>
            </a:r>
          </a:p>
          <a:p>
            <a:pPr lvl="1"/>
            <a:r>
              <a:rPr lang="en-US" dirty="0" smtClean="0"/>
              <a:t>Physical layer coding violations</a:t>
            </a:r>
          </a:p>
          <a:p>
            <a:pPr lvl="2"/>
            <a:r>
              <a:rPr lang="en-US" dirty="0" smtClean="0"/>
              <a:t>Use non-data symbol to indicate frame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– Byte count for 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begins with a count of the number of bytes in it</a:t>
            </a:r>
          </a:p>
          <a:p>
            <a:pPr lvl="1"/>
            <a:r>
              <a:rPr lang="en-US" dirty="0" smtClean="0"/>
              <a:t>Simple, but difficult to resynchronize after an error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 t="4435" b="9085"/>
          <a:stretch>
            <a:fillRect/>
          </a:stretch>
        </p:blipFill>
        <p:spPr bwMode="auto">
          <a:xfrm>
            <a:off x="1704975" y="2857500"/>
            <a:ext cx="6860381" cy="30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748" y="485775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Error</a:t>
            </a:r>
          </a:p>
          <a:p>
            <a:pPr algn="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891" y="314908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Expected</a:t>
            </a:r>
          </a:p>
          <a:p>
            <a:pPr algn="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895850" y="4181475"/>
            <a:ext cx="371475" cy="276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– Byte stuffing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u="sng" dirty="0" smtClean="0"/>
              <a:t>flag</a:t>
            </a:r>
            <a:r>
              <a:rPr lang="en-US" dirty="0" smtClean="0"/>
              <a:t> bytes delimit frames; occurrences of flags in the data must be stuffed (escaped)</a:t>
            </a:r>
          </a:p>
          <a:p>
            <a:pPr lvl="1"/>
            <a:r>
              <a:rPr lang="en-US" dirty="0" smtClean="0"/>
              <a:t>Longer, but easy to resynchronize after error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b="10047"/>
          <a:stretch>
            <a:fillRect/>
          </a:stretch>
        </p:blipFill>
        <p:spPr bwMode="auto">
          <a:xfrm>
            <a:off x="2384940" y="3076575"/>
            <a:ext cx="546366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67584" y="482917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Stuffing</a:t>
            </a:r>
          </a:p>
          <a:p>
            <a:pPr algn="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4153" y="3110984"/>
            <a:ext cx="85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Frame</a:t>
            </a:r>
          </a:p>
          <a:p>
            <a:pPr algn="r"/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895850" y="3686175"/>
            <a:ext cx="3238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798" y="3964931"/>
            <a:ext cx="18206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to escape extra ESCAPE bytes too!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 rot="21014507" flipH="1">
            <a:off x="5649326" y="4441877"/>
            <a:ext cx="1300179" cy="122785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81625" y="4695825"/>
            <a:ext cx="381000" cy="36195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Tannenbaum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2648</Words>
  <Application>Microsoft Office PowerPoint</Application>
  <PresentationFormat>On-screen Show (4:3)</PresentationFormat>
  <Paragraphs>436</Paragraphs>
  <Slides>48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Tannenbaum</vt:lpstr>
      <vt:lpstr>Distributed Systems 5. Data Link Layer</vt:lpstr>
      <vt:lpstr>The Data Link Layer</vt:lpstr>
      <vt:lpstr>The Data Link Layer</vt:lpstr>
      <vt:lpstr>Frames</vt:lpstr>
      <vt:lpstr>Possible Services</vt:lpstr>
      <vt:lpstr>Why Framing?</vt:lpstr>
      <vt:lpstr>Framing Methods</vt:lpstr>
      <vt:lpstr>Framing – Byte count for frames</vt:lpstr>
      <vt:lpstr>Framing – Byte stuffing</vt:lpstr>
      <vt:lpstr>Framing – Bit stuffing</vt:lpstr>
      <vt:lpstr>Framing – Physical coding violation</vt:lpstr>
      <vt:lpstr>Error Control</vt:lpstr>
      <vt:lpstr>Error Detection and Correction</vt:lpstr>
      <vt:lpstr>Error Detection – Parity</vt:lpstr>
      <vt:lpstr>Error Detection – Checksums </vt:lpstr>
      <vt:lpstr>Error Detection – CRCs (1) </vt:lpstr>
      <vt:lpstr>Error Detection – CRCs (2)</vt:lpstr>
      <vt:lpstr>Richard Hamming (1915-1998)</vt:lpstr>
      <vt:lpstr>Error Bounds – Hamming distance </vt:lpstr>
      <vt:lpstr>Error Correction – Hamming code</vt:lpstr>
      <vt:lpstr>PowerPoint Presentation</vt:lpstr>
      <vt:lpstr>Hamming Codes - Generalization</vt:lpstr>
      <vt:lpstr>Error Detection/Control: IBANs</vt:lpstr>
      <vt:lpstr>Error Control - Preference</vt:lpstr>
      <vt:lpstr>Elementary Data Link Protocols</vt:lpstr>
      <vt:lpstr>Link layer environment (1)</vt:lpstr>
      <vt:lpstr>Link layer environment (2)</vt:lpstr>
      <vt:lpstr>Utopian Simplex Protocol</vt:lpstr>
      <vt:lpstr>Stop-and-Wait – Error-free channel</vt:lpstr>
      <vt:lpstr>Stop-and-Wait – Noisy channel (1)</vt:lpstr>
      <vt:lpstr>Stop-and-Wait – Noisy channel (2)</vt:lpstr>
      <vt:lpstr>Stop-and-Wait – Noisy channel (3)</vt:lpstr>
      <vt:lpstr>Sliding Window Protocols</vt:lpstr>
      <vt:lpstr>Sliding Window concept (1)</vt:lpstr>
      <vt:lpstr>Sliding Window concept (2)</vt:lpstr>
      <vt:lpstr>Sliding Window concept (3)</vt:lpstr>
      <vt:lpstr>One-Bit Sliding Window (1)</vt:lpstr>
      <vt:lpstr>One-Bit Sliding Window (2)</vt:lpstr>
      <vt:lpstr>One-Bit Sliding Window (3)</vt:lpstr>
      <vt:lpstr>Go-Back-N</vt:lpstr>
      <vt:lpstr>Selective Repeat (1)</vt:lpstr>
      <vt:lpstr>Selective Repeat (2)</vt:lpstr>
      <vt:lpstr>Example Data Link Protocols</vt:lpstr>
      <vt:lpstr>Packet over SONET/SDH</vt:lpstr>
      <vt:lpstr>PPP</vt:lpstr>
      <vt:lpstr>ADSL (1)</vt:lpstr>
      <vt:lpstr>ADSL (2)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2015-03-10T10:54:56Z</dcterms:created>
  <dcterms:modified xsi:type="dcterms:W3CDTF">2015-03-16T09:48:28Z</dcterms:modified>
</cp:coreProperties>
</file>