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50"/>
  </p:notesMasterIdLst>
  <p:sldIdLst>
    <p:sldId id="530" r:id="rId2"/>
    <p:sldId id="395" r:id="rId3"/>
    <p:sldId id="445" r:id="rId4"/>
    <p:sldId id="448" r:id="rId5"/>
    <p:sldId id="450" r:id="rId6"/>
    <p:sldId id="524" r:id="rId7"/>
    <p:sldId id="451" r:id="rId8"/>
    <p:sldId id="452" r:id="rId9"/>
    <p:sldId id="453" r:id="rId10"/>
    <p:sldId id="454" r:id="rId11"/>
    <p:sldId id="525" r:id="rId12"/>
    <p:sldId id="507" r:id="rId13"/>
    <p:sldId id="509" r:id="rId14"/>
    <p:sldId id="511" r:id="rId15"/>
    <p:sldId id="512" r:id="rId16"/>
    <p:sldId id="460" r:id="rId17"/>
    <p:sldId id="513" r:id="rId18"/>
    <p:sldId id="529" r:id="rId19"/>
    <p:sldId id="527" r:id="rId20"/>
    <p:sldId id="528" r:id="rId21"/>
    <p:sldId id="532" r:id="rId22"/>
    <p:sldId id="533" r:id="rId23"/>
    <p:sldId id="531" r:id="rId24"/>
    <p:sldId id="526" r:id="rId25"/>
    <p:sldId id="461" r:id="rId26"/>
    <p:sldId id="462" r:id="rId27"/>
    <p:sldId id="514" r:id="rId28"/>
    <p:sldId id="466" r:id="rId29"/>
    <p:sldId id="468" r:id="rId30"/>
    <p:sldId id="515" r:id="rId31"/>
    <p:sldId id="516" r:id="rId32"/>
    <p:sldId id="517" r:id="rId33"/>
    <p:sldId id="518" r:id="rId34"/>
    <p:sldId id="519" r:id="rId35"/>
    <p:sldId id="473" r:id="rId36"/>
    <p:sldId id="520" r:id="rId37"/>
    <p:sldId id="475" r:id="rId38"/>
    <p:sldId id="476" r:id="rId39"/>
    <p:sldId id="478" r:id="rId40"/>
    <p:sldId id="479" r:id="rId41"/>
    <p:sldId id="480" r:id="rId42"/>
    <p:sldId id="522" r:id="rId43"/>
    <p:sldId id="499" r:id="rId44"/>
    <p:sldId id="500" r:id="rId45"/>
    <p:sldId id="502" r:id="rId46"/>
    <p:sldId id="504" r:id="rId47"/>
    <p:sldId id="505" r:id="rId48"/>
    <p:sldId id="523" r:id="rId49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2BD8"/>
    <a:srgbClr val="FF38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63" autoAdjust="0"/>
    <p:restoredTop sz="86050" autoAdjust="0"/>
  </p:normalViewPr>
  <p:slideViewPr>
    <p:cSldViewPr snapToGrid="0" showGuides="1">
      <p:cViewPr>
        <p:scale>
          <a:sx n="70" d="100"/>
          <a:sy n="70" d="100"/>
        </p:scale>
        <p:origin x="-1140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DAA0ABBF-AC47-41DE-A95D-6184A976DE38}" type="datetimeFigureOut">
              <a:rPr lang="en-US" smtClean="0"/>
              <a:pPr/>
              <a:t>3/16/2015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F4859117-A06A-4DD6-900B-66B64C8697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165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779075-0D32-E742-8382-F4FE5066124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0009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9093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5709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0683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9355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4977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3484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0098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4413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6223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8907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074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27274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15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5100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5497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3089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0082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6727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0" y="6553200"/>
            <a:ext cx="9144000" cy="304800"/>
          </a:xfrm>
          <a:prstGeom prst="rect">
            <a:avLst/>
          </a:prstGeom>
          <a:ln/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3A62E-607D-4C70-8AA8-4E7424A8B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0" y="6553200"/>
            <a:ext cx="9144000" cy="3048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114800" cy="486727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0" y="6553200"/>
            <a:ext cx="9144000" cy="3048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11239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57200" y="2266950"/>
            <a:ext cx="4114800" cy="374332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381124" y="1990725"/>
            <a:ext cx="7315201" cy="40195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0" y="6553200"/>
            <a:ext cx="9144000" cy="304800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4399" y="1610713"/>
            <a:ext cx="7790214" cy="4600081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B414579-A819-4948-95D1-5F45F8C32012}" type="datetimeFigureOut">
              <a:rPr lang="en-US" smtClean="0"/>
              <a:t>3/16/2015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3F8C22-432F-A14C-8C5C-3E230756B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338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81124" y="1590675"/>
            <a:ext cx="7315201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80" r:id="rId2"/>
    <p:sldLayoutId id="2147483681" r:id="rId3"/>
    <p:sldLayoutId id="2147483678" r:id="rId4"/>
    <p:sldLayoutId id="2147483679" r:id="rId5"/>
    <p:sldLayoutId id="2147483682" r:id="rId6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9pPr>
    </p:titleStyle>
    <p:bodyStyle>
      <a:lvl1pPr marL="0" indent="0" algn="l" rtl="0" eaLnBrk="0" fontAlgn="base" hangingPunct="0">
        <a:spcBef>
          <a:spcPts val="1800"/>
        </a:spcBef>
        <a:spcAft>
          <a:spcPct val="0"/>
        </a:spcAft>
        <a:buClr>
          <a:srgbClr val="0000FF"/>
        </a:buClr>
        <a:buFont typeface="Arial" pitchFamily="34" charset="0"/>
        <a:buNone/>
        <a:defRPr sz="24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457200" indent="-457200" algn="l" rtl="0" eaLnBrk="0" fontAlgn="base" hangingPunct="0">
        <a:spcBef>
          <a:spcPts val="600"/>
        </a:spcBef>
        <a:spcAft>
          <a:spcPct val="0"/>
        </a:spcAft>
        <a:buClr>
          <a:srgbClr val="0000FF"/>
        </a:buClr>
        <a:buFont typeface="Arial" pitchFamily="34" charset="0"/>
        <a:buChar char="•"/>
        <a:defRPr sz="2400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00100" indent="-3429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Arial" pitchFamily="34" charset="0"/>
        <a:buChar char="−"/>
        <a:defRPr sz="2000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287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Arial" pitchFamily="34" charset="0"/>
        <a:buChar char="»"/>
        <a:defRPr sz="1800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12573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Wingdings" pitchFamily="2" charset="2"/>
        <a:buChar char="§"/>
        <a:defRPr sz="16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26670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6pPr>
      <a:lvl7pPr marL="31242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7pPr>
      <a:lvl8pPr marL="35814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8pPr>
      <a:lvl9pPr marL="40386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bancalculator.com/" TargetMode="Externa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0" y="1546705"/>
            <a:ext cx="8636000" cy="2053745"/>
          </a:xfrm>
        </p:spPr>
        <p:txBody>
          <a:bodyPr>
            <a:noAutofit/>
          </a:bodyPr>
          <a:lstStyle/>
          <a:p>
            <a:r>
              <a:rPr lang="en-US" sz="6000" dirty="0" smtClean="0"/>
              <a:t>Distributed Systems</a:t>
            </a:r>
            <a:br>
              <a:rPr lang="en-US" sz="6000" dirty="0" smtClean="0"/>
            </a:br>
            <a:r>
              <a:rPr lang="en-US" sz="4000" dirty="0" smtClean="0"/>
              <a:t>5. Data Link Layer</a:t>
            </a:r>
            <a:endParaRPr lang="en-US" sz="6000" dirty="0"/>
          </a:p>
        </p:txBody>
      </p:sp>
      <p:sp>
        <p:nvSpPr>
          <p:cNvPr id="5" name="Subtitle 2"/>
          <p:cNvSpPr>
            <a:spLocks noGrp="1"/>
          </p:cNvSpPr>
          <p:nvPr/>
        </p:nvSpPr>
        <p:spPr>
          <a:xfrm>
            <a:off x="1371600" y="3798238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Simon Razniewski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Faculty of Computer Science</a:t>
            </a:r>
          </a:p>
          <a:p>
            <a:r>
              <a:rPr lang="en-US" dirty="0" smtClean="0"/>
              <a:t>Free University of </a:t>
            </a:r>
            <a:r>
              <a:rPr lang="en-US" dirty="0" err="1" smtClean="0"/>
              <a:t>Bozen</a:t>
            </a:r>
            <a:r>
              <a:rPr lang="en-US" dirty="0" smtClean="0"/>
              <a:t>-Bolzano</a:t>
            </a:r>
          </a:p>
          <a:p>
            <a:endParaRPr lang="en-US" dirty="0"/>
          </a:p>
          <a:p>
            <a:r>
              <a:rPr lang="en-US" dirty="0" smtClean="0"/>
              <a:t>A.Y. 2014/2015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Framing – Bit stuffing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Stuffing done at the bit level:</a:t>
            </a:r>
          </a:p>
          <a:p>
            <a:pPr lvl="1"/>
            <a:r>
              <a:rPr lang="en-US" dirty="0" smtClean="0"/>
              <a:t>Frame flag has six consecutive 1s (not shown)</a:t>
            </a:r>
          </a:p>
          <a:p>
            <a:pPr lvl="1"/>
            <a:r>
              <a:rPr lang="en-US" dirty="0" smtClean="0"/>
              <a:t>On transmit, after five 1s in the data, a 0 is added</a:t>
            </a:r>
          </a:p>
          <a:p>
            <a:pPr lvl="1"/>
            <a:r>
              <a:rPr lang="en-US" dirty="0" smtClean="0"/>
              <a:t>On receive, a 0 after five 1s is deleted 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839031" y="3762375"/>
            <a:ext cx="7341357" cy="1924050"/>
            <a:chOff x="619956" y="3657600"/>
            <a:chExt cx="7341357" cy="1924050"/>
          </a:xfrm>
        </p:grpSpPr>
        <p:pic>
          <p:nvPicPr>
            <p:cNvPr id="1638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11579" b="24060"/>
            <a:stretch>
              <a:fillRect/>
            </a:stretch>
          </p:blipFill>
          <p:spPr bwMode="auto">
            <a:xfrm>
              <a:off x="2552700" y="3657600"/>
              <a:ext cx="5408613" cy="1924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/>
            <p:cNvSpPr txBox="1"/>
            <p:nvPr/>
          </p:nvSpPr>
          <p:spPr>
            <a:xfrm>
              <a:off x="619956" y="4486275"/>
              <a:ext cx="188166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/>
                <a:t>Transmitted bits</a:t>
              </a:r>
            </a:p>
            <a:p>
              <a:pPr algn="r"/>
              <a:r>
                <a:rPr lang="en-US" dirty="0" smtClean="0"/>
                <a:t>with stuffing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322961" y="3815834"/>
              <a:ext cx="10951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/>
                <a:t>Data bits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Framing – Physical coding violation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How?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6861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Control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basic strategies: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Correct errors at receiver side (using error-correcting codes)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Detect errors at receiver side and request retransmission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Preferred method depends on the error probability</a:t>
            </a:r>
          </a:p>
          <a:p>
            <a:pPr marL="800100" lvl="1" indent="-342900"/>
            <a:r>
              <a:rPr lang="en-US" dirty="0" smtClean="0"/>
              <a:t>Fiber</a:t>
            </a:r>
            <a:r>
              <a:rPr lang="en-US" dirty="0"/>
              <a:t>: </a:t>
            </a:r>
            <a:r>
              <a:rPr lang="en-US" dirty="0" smtClean="0"/>
              <a:t>Error detection + retransmission</a:t>
            </a:r>
          </a:p>
          <a:p>
            <a:pPr marL="800100" lvl="1" indent="-342900"/>
            <a:r>
              <a:rPr lang="en-US" dirty="0" err="1" smtClean="0"/>
              <a:t>Wifi</a:t>
            </a:r>
            <a:r>
              <a:rPr lang="en-US" dirty="0" smtClean="0"/>
              <a:t>: Error correcting codes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Detection and Correction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399" y="1390651"/>
            <a:ext cx="7790214" cy="4820144"/>
          </a:xfrm>
        </p:spPr>
        <p:txBody>
          <a:bodyPr>
            <a:normAutofit/>
          </a:bodyPr>
          <a:lstStyle/>
          <a:p>
            <a:r>
              <a:rPr lang="en-US" dirty="0" smtClean="0"/>
              <a:t>Error codes add structured redundancy to data so  errors can be either detected, or corrected.</a:t>
            </a:r>
          </a:p>
          <a:p>
            <a:r>
              <a:rPr lang="en-US" dirty="0"/>
              <a:t>Error detection codes:</a:t>
            </a:r>
          </a:p>
          <a:p>
            <a:pPr lvl="1"/>
            <a:r>
              <a:rPr lang="en-US" dirty="0" smtClean="0"/>
              <a:t>Parity</a:t>
            </a:r>
            <a:endParaRPr lang="en-US" dirty="0"/>
          </a:p>
          <a:p>
            <a:pPr lvl="1"/>
            <a:r>
              <a:rPr lang="en-US" dirty="0" smtClean="0"/>
              <a:t>Checksums</a:t>
            </a:r>
            <a:endParaRPr lang="en-US" dirty="0"/>
          </a:p>
          <a:p>
            <a:pPr lvl="1"/>
            <a:r>
              <a:rPr lang="en-US" dirty="0"/>
              <a:t>Cyclic redundancy codes </a:t>
            </a:r>
            <a:r>
              <a:rPr lang="en-US" dirty="0" smtClean="0"/>
              <a:t>(CRC)</a:t>
            </a:r>
          </a:p>
          <a:p>
            <a:r>
              <a:rPr lang="en-US" dirty="0" smtClean="0"/>
              <a:t>Error correction codes:</a:t>
            </a:r>
          </a:p>
          <a:p>
            <a:pPr lvl="1"/>
            <a:r>
              <a:rPr lang="en-US" dirty="0" smtClean="0"/>
              <a:t>Hamming codes</a:t>
            </a:r>
          </a:p>
          <a:p>
            <a:pPr lvl="1"/>
            <a:r>
              <a:rPr lang="en-US" dirty="0" smtClean="0"/>
              <a:t>Reed-Solomon and Low-Density Parity Check codes</a:t>
            </a:r>
          </a:p>
          <a:p>
            <a:pPr lvl="2"/>
            <a:r>
              <a:rPr lang="en-US" dirty="0" smtClean="0"/>
              <a:t>Mathematically complex, widely used in real systems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Detection – Parity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Parity bit is added as the modulo 2 sum of data bits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Equivalent to XOR; this is even parity</a:t>
            </a:r>
          </a:p>
          <a:p>
            <a:pPr lvl="1"/>
            <a:r>
              <a:rPr lang="en-US" dirty="0" smtClean="0"/>
              <a:t>Ex: 1110 000 </a:t>
            </a:r>
            <a:r>
              <a:rPr lang="en-US" dirty="0" smtClean="0">
                <a:sym typeface="Wingdings" pitchFamily="2" charset="2"/>
              </a:rPr>
              <a:t> 1110 000</a:t>
            </a:r>
            <a:r>
              <a:rPr lang="en-US" dirty="0" smtClean="0">
                <a:solidFill>
                  <a:srgbClr val="FF2BD8"/>
                </a:solidFill>
                <a:sym typeface="Wingdings" pitchFamily="2" charset="2"/>
              </a:rPr>
              <a:t>1</a:t>
            </a:r>
            <a:r>
              <a:rPr lang="en-US" dirty="0" smtClean="0">
                <a:sym typeface="Wingdings" pitchFamily="2" charset="2"/>
              </a:rPr>
              <a:t> 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Detection checks if the sum is wrong (an error)</a:t>
            </a:r>
          </a:p>
          <a:p>
            <a:pPr lvl="3"/>
            <a:endParaRPr lang="en-US" dirty="0" smtClean="0">
              <a:solidFill>
                <a:srgbClr val="FF2BD8"/>
              </a:solidFill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Simple way to detect an </a:t>
            </a:r>
            <a:r>
              <a:rPr lang="en-US" i="1" dirty="0" smtClean="0">
                <a:sym typeface="Wingdings" pitchFamily="2" charset="2"/>
              </a:rPr>
              <a:t>odd </a:t>
            </a:r>
            <a:r>
              <a:rPr lang="en-US" dirty="0" smtClean="0">
                <a:sym typeface="Wingdings" pitchFamily="2" charset="2"/>
              </a:rPr>
              <a:t>number</a:t>
            </a:r>
            <a:r>
              <a:rPr lang="en-US" i="1" dirty="0" smtClean="0">
                <a:sym typeface="Wingdings" pitchFamily="2" charset="2"/>
              </a:rPr>
              <a:t> </a:t>
            </a:r>
            <a:r>
              <a:rPr lang="en-US" dirty="0" smtClean="0">
                <a:sym typeface="Wingdings" pitchFamily="2" charset="2"/>
              </a:rPr>
              <a:t>of errors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Ex: 1 error, 1110 0</a:t>
            </a:r>
            <a:r>
              <a:rPr lang="en-US" u="sng" dirty="0" smtClean="0">
                <a:sym typeface="Wingdings" pitchFamily="2" charset="2"/>
              </a:rPr>
              <a:t>1</a:t>
            </a:r>
            <a:r>
              <a:rPr lang="en-US" dirty="0" smtClean="0">
                <a:sym typeface="Wingdings" pitchFamily="2" charset="2"/>
              </a:rPr>
              <a:t>0</a:t>
            </a:r>
            <a:r>
              <a:rPr lang="en-US" dirty="0" smtClean="0">
                <a:solidFill>
                  <a:srgbClr val="FF2BD8"/>
                </a:solidFill>
                <a:sym typeface="Wingdings" pitchFamily="2" charset="2"/>
              </a:rPr>
              <a:t>1</a:t>
            </a:r>
            <a:r>
              <a:rPr lang="en-US" dirty="0" smtClean="0">
                <a:sym typeface="Wingdings" pitchFamily="2" charset="2"/>
              </a:rPr>
              <a:t>; detected, sum is wrong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Ex: 3 errors, 11</a:t>
            </a:r>
            <a:r>
              <a:rPr lang="en-US" u="sng" dirty="0" smtClean="0">
                <a:sym typeface="Wingdings" pitchFamily="2" charset="2"/>
              </a:rPr>
              <a:t>01 1</a:t>
            </a:r>
            <a:r>
              <a:rPr lang="en-US" dirty="0" smtClean="0">
                <a:sym typeface="Wingdings" pitchFamily="2" charset="2"/>
              </a:rPr>
              <a:t>00</a:t>
            </a:r>
            <a:r>
              <a:rPr lang="en-US" dirty="0" smtClean="0">
                <a:solidFill>
                  <a:srgbClr val="FF2BD8"/>
                </a:solidFill>
                <a:sym typeface="Wingdings" pitchFamily="2" charset="2"/>
              </a:rPr>
              <a:t>1</a:t>
            </a:r>
            <a:r>
              <a:rPr lang="en-US" dirty="0" smtClean="0">
                <a:sym typeface="Wingdings" pitchFamily="2" charset="2"/>
              </a:rPr>
              <a:t>; detected sum is wrong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Ex: 2 errors, 1110 </a:t>
            </a:r>
            <a:r>
              <a:rPr lang="en-US" u="sng" dirty="0" smtClean="0">
                <a:sym typeface="Wingdings" pitchFamily="2" charset="2"/>
              </a:rPr>
              <a:t>11</a:t>
            </a:r>
            <a:r>
              <a:rPr lang="en-US" dirty="0" smtClean="0">
                <a:sym typeface="Wingdings" pitchFamily="2" charset="2"/>
              </a:rPr>
              <a:t>0</a:t>
            </a: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  <a:sym typeface="Wingdings" pitchFamily="2" charset="2"/>
              </a:rPr>
              <a:t>1</a:t>
            </a:r>
            <a:r>
              <a:rPr lang="en-US" dirty="0" smtClean="0">
                <a:sym typeface="Wingdings" pitchFamily="2" charset="2"/>
              </a:rPr>
              <a:t>; </a:t>
            </a:r>
            <a:r>
              <a:rPr lang="en-US" i="1" dirty="0" smtClean="0">
                <a:sym typeface="Wingdings" pitchFamily="2" charset="2"/>
              </a:rPr>
              <a:t>not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i="1" dirty="0" smtClean="0">
                <a:sym typeface="Wingdings" pitchFamily="2" charset="2"/>
              </a:rPr>
              <a:t>detected</a:t>
            </a:r>
            <a:r>
              <a:rPr lang="en-US" dirty="0" smtClean="0">
                <a:sym typeface="Wingdings" pitchFamily="2" charset="2"/>
              </a:rPr>
              <a:t>, sum is right!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Error can also be in the parity bit itself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Random errors are detected with probability ½ </a:t>
            </a:r>
          </a:p>
        </p:txBody>
      </p:sp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Detection – Checksums 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Checksum treats data as N-bit words and adds N check bits that are the modulo 2</a:t>
            </a:r>
            <a:r>
              <a:rPr lang="en-US" baseline="30000" dirty="0" smtClean="0"/>
              <a:t>N</a:t>
            </a:r>
            <a:r>
              <a:rPr lang="en-US" dirty="0" smtClean="0"/>
              <a:t> sum of the words</a:t>
            </a:r>
          </a:p>
          <a:p>
            <a:pPr lvl="1"/>
            <a:r>
              <a:rPr lang="en-US" dirty="0" smtClean="0"/>
              <a:t>Ex: IPv4 protocol uses 16-bit checksum</a:t>
            </a:r>
          </a:p>
          <a:p>
            <a:pPr lvl="4"/>
            <a:endParaRPr lang="en-US" dirty="0" smtClean="0"/>
          </a:p>
          <a:p>
            <a:r>
              <a:rPr lang="en-US" dirty="0" smtClean="0"/>
              <a:t>Properties:</a:t>
            </a:r>
          </a:p>
          <a:p>
            <a:pPr lvl="1"/>
            <a:r>
              <a:rPr lang="en-US" dirty="0" smtClean="0"/>
              <a:t>Improved error detection over parity bits</a:t>
            </a:r>
          </a:p>
          <a:p>
            <a:pPr lvl="1"/>
            <a:r>
              <a:rPr lang="en-US" dirty="0" smtClean="0"/>
              <a:t>Detects bursts up to N errors</a:t>
            </a:r>
          </a:p>
          <a:p>
            <a:pPr lvl="1"/>
            <a:r>
              <a:rPr lang="en-US" dirty="0" smtClean="0"/>
              <a:t>Detects random errors with probability 1-(1/2)</a:t>
            </a:r>
            <a:r>
              <a:rPr lang="en-US" baseline="30000" dirty="0" smtClean="0"/>
              <a:t>N</a:t>
            </a:r>
          </a:p>
          <a:p>
            <a:pPr lvl="1"/>
            <a:r>
              <a:rPr lang="en-US" dirty="0" smtClean="0"/>
              <a:t>Vulnerable to systematic errors, e.g., added zeros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Detection – CRCs (1) 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Adds bits so that transmitted frame viewed as a polynomial is evenly divisible by a generator polynomial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8172" y="2019301"/>
            <a:ext cx="5905106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Arrow Connector 9"/>
          <p:cNvCxnSpPr/>
          <p:nvPr/>
        </p:nvCxnSpPr>
        <p:spPr bwMode="auto">
          <a:xfrm>
            <a:off x="2571750" y="2743200"/>
            <a:ext cx="514350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rot="16200000" flipH="1">
            <a:off x="2675731" y="5734844"/>
            <a:ext cx="344488" cy="3429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866776" y="2295525"/>
            <a:ext cx="17525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Start by adding 0s to frame and try dividing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7251" y="5067300"/>
            <a:ext cx="24955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Offset by any reminder to make it evenly divisible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5686425" y="2657475"/>
            <a:ext cx="676275" cy="161925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5676900" y="6181725"/>
            <a:ext cx="676275" cy="161925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5667375" y="5886450"/>
            <a:ext cx="676275" cy="161925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Error Detection – CRCs (2)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Based on standard polynomials:</a:t>
            </a:r>
          </a:p>
          <a:p>
            <a:pPr lvl="1"/>
            <a:r>
              <a:rPr lang="en-US" dirty="0" smtClean="0"/>
              <a:t>Ex: Ethernet 32-bit CRC is defined by: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Computed with simple shift/XOR circuits (hardware)</a:t>
            </a:r>
          </a:p>
          <a:p>
            <a:pPr lvl="4"/>
            <a:endParaRPr lang="en-US" dirty="0" smtClean="0"/>
          </a:p>
          <a:p>
            <a:r>
              <a:rPr lang="en-US" dirty="0" smtClean="0"/>
              <a:t>Stronger detection than checksums:</a:t>
            </a:r>
          </a:p>
          <a:p>
            <a:pPr lvl="1"/>
            <a:r>
              <a:rPr lang="en-US" dirty="0" smtClean="0"/>
              <a:t>E.g., can detect all double bit errors</a:t>
            </a:r>
          </a:p>
          <a:p>
            <a:pPr lvl="1"/>
            <a:r>
              <a:rPr lang="en-US" dirty="0" smtClean="0"/>
              <a:t>Not vulnerable to systematic errors</a:t>
            </a:r>
            <a:endParaRPr lang="en-US" dirty="0"/>
          </a:p>
        </p:txBody>
      </p:sp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9738" y="2552700"/>
            <a:ext cx="6124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Richard Hamming (1915-1998)</a:t>
            </a:r>
            <a:endParaRPr lang="en-US" dirty="0"/>
          </a:p>
        </p:txBody>
      </p:sp>
      <p:pic>
        <p:nvPicPr>
          <p:cNvPr id="1026" name="Picture 2" descr="http://upload.wikimedia.org/wikipedia/en/0/08/Richard_Hamm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927" y="1792288"/>
            <a:ext cx="2628900" cy="343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2967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Bounds – Hamming distance 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Code turns data of n bits into codewords of  </a:t>
            </a:r>
            <a:r>
              <a:rPr lang="en-US" dirty="0" err="1" smtClean="0"/>
              <a:t>n+k</a:t>
            </a:r>
            <a:r>
              <a:rPr lang="en-US" dirty="0" smtClean="0"/>
              <a:t> bits</a:t>
            </a:r>
          </a:p>
          <a:p>
            <a:r>
              <a:rPr lang="en-US" u="sng" dirty="0" smtClean="0"/>
              <a:t>Hamming distance</a:t>
            </a:r>
            <a:r>
              <a:rPr lang="en-US" dirty="0" smtClean="0"/>
              <a:t> is the minimum bit flips to turn one valid codeword into any other valid one. </a:t>
            </a:r>
          </a:p>
          <a:p>
            <a:pPr lvl="1"/>
            <a:r>
              <a:rPr lang="en-US" dirty="0" smtClean="0"/>
              <a:t>Example with 4 codewords of 10 bits (n=2, k=8): </a:t>
            </a:r>
          </a:p>
          <a:p>
            <a:pPr lvl="2"/>
            <a:r>
              <a:rPr lang="en-US" dirty="0" smtClean="0"/>
              <a:t>0000000000, 0000011111, 1111100000, and 1111111111 </a:t>
            </a:r>
          </a:p>
          <a:p>
            <a:pPr lvl="2"/>
            <a:r>
              <a:rPr lang="en-US" dirty="0" smtClean="0"/>
              <a:t>Hamming distance is 5</a:t>
            </a:r>
          </a:p>
          <a:p>
            <a:r>
              <a:rPr lang="en-US" dirty="0" smtClean="0"/>
              <a:t>Bounds for a code with distance:</a:t>
            </a:r>
          </a:p>
          <a:p>
            <a:pPr lvl="1"/>
            <a:r>
              <a:rPr lang="en-US" dirty="0" smtClean="0"/>
              <a:t>2d+1 – can correct d errors (e.g., 2 errors above)</a:t>
            </a:r>
          </a:p>
          <a:p>
            <a:pPr lvl="1"/>
            <a:r>
              <a:rPr lang="en-US" dirty="0" smtClean="0"/>
              <a:t>d+1 – can detect d errors (e.g., 4 errors above)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68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The Data Link Layer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1125" y="2390775"/>
            <a:ext cx="5076826" cy="4019550"/>
          </a:xfrm>
        </p:spPr>
        <p:txBody>
          <a:bodyPr/>
          <a:lstStyle/>
          <a:p>
            <a:r>
              <a:rPr lang="en-US" dirty="0" smtClean="0"/>
              <a:t>Responsible for delivering frames of information over a single link</a:t>
            </a:r>
          </a:p>
          <a:p>
            <a:pPr lvl="1"/>
            <a:r>
              <a:rPr lang="en-US" dirty="0" smtClean="0"/>
              <a:t>Handles transmission errors and regulates the flow of data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6753225" y="2257425"/>
            <a:ext cx="1466850" cy="1930400"/>
            <a:chOff x="6753225" y="2638425"/>
            <a:chExt cx="1466850" cy="1930400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6753225" y="418782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6753225" y="3806825"/>
              <a:ext cx="1447800" cy="381000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6753225" y="3416300"/>
              <a:ext cx="1447800" cy="381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6753225" y="3035300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6753225" y="265747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6916738" y="4162425"/>
              <a:ext cx="1131887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Physical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7145975" y="3797300"/>
              <a:ext cx="65594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 smtClean="0"/>
                <a:t>Link</a:t>
              </a:r>
              <a:endParaRPr lang="en-US" sz="2000" dirty="0"/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6904038" y="3432175"/>
              <a:ext cx="111601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Network</a:t>
              </a: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6818313" y="3035300"/>
              <a:ext cx="12700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Transport</a:t>
              </a: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6791325" y="2638425"/>
              <a:ext cx="142875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Application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Correction – Hamming code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914399" y="1363063"/>
            <a:ext cx="7790214" cy="4600081"/>
          </a:xfrm>
        </p:spPr>
        <p:txBody>
          <a:bodyPr/>
          <a:lstStyle/>
          <a:p>
            <a:r>
              <a:rPr lang="en-US" dirty="0" smtClean="0"/>
              <a:t>Hamming code gives a simple way to add check bits and correct up to a single bit error:</a:t>
            </a:r>
          </a:p>
          <a:p>
            <a:pPr lvl="1"/>
            <a:r>
              <a:rPr lang="en-US" dirty="0" smtClean="0"/>
              <a:t>Check bits are parity over subsets of the codeword</a:t>
            </a:r>
          </a:p>
          <a:p>
            <a:pPr lvl="1"/>
            <a:r>
              <a:rPr lang="en-US" dirty="0" err="1" smtClean="0"/>
              <a:t>Recomputing</a:t>
            </a:r>
            <a:r>
              <a:rPr lang="en-US" dirty="0" smtClean="0"/>
              <a:t> the parity sums (</a:t>
            </a:r>
            <a:r>
              <a:rPr lang="en-US" u="sng" dirty="0" smtClean="0"/>
              <a:t>syndrome</a:t>
            </a:r>
            <a:r>
              <a:rPr lang="en-US" dirty="0" smtClean="0"/>
              <a:t>) gives the position of the error to flip, or 0 if there is no error</a:t>
            </a:r>
          </a:p>
          <a:p>
            <a:pPr lvl="1"/>
            <a:r>
              <a:rPr lang="en-US" dirty="0" smtClean="0"/>
              <a:t>(7,4) Hamming code for </a:t>
            </a:r>
            <a:br>
              <a:rPr lang="en-US" dirty="0" smtClean="0"/>
            </a:br>
            <a:r>
              <a:rPr lang="en-US" dirty="0" smtClean="0"/>
              <a:t>(d</a:t>
            </a:r>
            <a:r>
              <a:rPr lang="en-US" baseline="-25000" dirty="0" smtClean="0"/>
              <a:t>1</a:t>
            </a:r>
            <a:r>
              <a:rPr lang="en-US" dirty="0" smtClean="0"/>
              <a:t>,d</a:t>
            </a:r>
            <a:r>
              <a:rPr lang="en-US" baseline="-25000" dirty="0" smtClean="0"/>
              <a:t>2</a:t>
            </a:r>
            <a:r>
              <a:rPr lang="en-US" dirty="0" smtClean="0"/>
              <a:t>,d</a:t>
            </a:r>
            <a:r>
              <a:rPr lang="en-US" baseline="-25000" dirty="0" smtClean="0"/>
              <a:t>3</a:t>
            </a:r>
            <a:r>
              <a:rPr lang="en-US" dirty="0" smtClean="0"/>
              <a:t>,d</a:t>
            </a:r>
            <a:r>
              <a:rPr lang="en-US" baseline="-25000" dirty="0" smtClean="0"/>
              <a:t>4</a:t>
            </a:r>
            <a:r>
              <a:rPr lang="en-US" dirty="0" smtClean="0"/>
              <a:t>,p</a:t>
            </a:r>
            <a:r>
              <a:rPr lang="en-US" baseline="-25000" dirty="0" smtClean="0"/>
              <a:t>1</a:t>
            </a:r>
            <a:r>
              <a:rPr lang="en-US" dirty="0" smtClean="0"/>
              <a:t>,p</a:t>
            </a:r>
            <a:r>
              <a:rPr lang="en-US" baseline="-25000" dirty="0" smtClean="0"/>
              <a:t>2</a:t>
            </a:r>
            <a:r>
              <a:rPr lang="en-US" dirty="0" smtClean="0"/>
              <a:t>,p</a:t>
            </a:r>
            <a:r>
              <a:rPr lang="en-US" baseline="-25000" dirty="0" smtClean="0"/>
              <a:t>3</a:t>
            </a:r>
            <a:r>
              <a:rPr lang="en-US" dirty="0" smtClean="0"/>
              <a:t>)-ordering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5465928" y="3681262"/>
            <a:ext cx="2579427" cy="2416993"/>
            <a:chOff x="4044287" y="3950403"/>
            <a:chExt cx="2579427" cy="2416993"/>
          </a:xfrm>
        </p:grpSpPr>
        <p:grpSp>
          <p:nvGrpSpPr>
            <p:cNvPr id="3" name="Group 2"/>
            <p:cNvGrpSpPr/>
            <p:nvPr/>
          </p:nvGrpSpPr>
          <p:grpSpPr>
            <a:xfrm>
              <a:off x="4044287" y="3950403"/>
              <a:ext cx="2579427" cy="2416993"/>
              <a:chOff x="4044287" y="3950403"/>
              <a:chExt cx="2579427" cy="2416993"/>
            </a:xfrm>
          </p:grpSpPr>
          <p:sp>
            <p:nvSpPr>
              <p:cNvPr id="7" name="Oval 6"/>
              <p:cNvSpPr/>
              <p:nvPr/>
            </p:nvSpPr>
            <p:spPr bwMode="auto">
              <a:xfrm>
                <a:off x="4044287" y="4741973"/>
                <a:ext cx="1583140" cy="1583140"/>
              </a:xfrm>
              <a:prstGeom prst="ellipse">
                <a:avLst/>
              </a:prstGeom>
              <a:solidFill>
                <a:srgbClr val="0000FF">
                  <a:alpha val="70000"/>
                </a:srgb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8" name="Oval 7"/>
              <p:cNvSpPr/>
              <p:nvPr/>
            </p:nvSpPr>
            <p:spPr bwMode="auto">
              <a:xfrm>
                <a:off x="5040574" y="4784256"/>
                <a:ext cx="1583140" cy="1583140"/>
              </a:xfrm>
              <a:prstGeom prst="ellipse">
                <a:avLst/>
              </a:prstGeom>
              <a:solidFill>
                <a:srgbClr val="00B050">
                  <a:alpha val="70000"/>
                </a:srgb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9" name="Oval 8"/>
              <p:cNvSpPr/>
              <p:nvPr/>
            </p:nvSpPr>
            <p:spPr bwMode="auto">
              <a:xfrm>
                <a:off x="4508311" y="3950403"/>
                <a:ext cx="1583140" cy="1583140"/>
              </a:xfrm>
              <a:prstGeom prst="ellipse">
                <a:avLst/>
              </a:prstGeom>
              <a:solidFill>
                <a:srgbClr val="FF0000">
                  <a:alpha val="70000"/>
                </a:srgb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4" name="TextBox 3"/>
            <p:cNvSpPr txBox="1"/>
            <p:nvPr/>
          </p:nvSpPr>
          <p:spPr>
            <a:xfrm>
              <a:off x="5040574" y="4285397"/>
              <a:ext cx="4185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p</a:t>
              </a:r>
              <a:r>
                <a:rPr lang="en-US" baseline="-25000" dirty="0" smtClean="0"/>
                <a:t>1</a:t>
              </a:r>
              <a:endParaRPr lang="en-US" baseline="-250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115635" y="5094475"/>
              <a:ext cx="5117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</a:t>
              </a:r>
              <a:r>
                <a:rPr lang="en-US" baseline="-25000" dirty="0" smtClean="0"/>
                <a:t>3</a:t>
              </a:r>
              <a:endParaRPr lang="en-US" baseline="-250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453719" y="5564453"/>
              <a:ext cx="4185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p</a:t>
              </a:r>
              <a:r>
                <a:rPr lang="en-US" baseline="-25000" dirty="0" smtClean="0"/>
                <a:t>2</a:t>
              </a:r>
              <a:endParaRPr lang="en-US" baseline="-250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882186" y="5591748"/>
              <a:ext cx="4185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p</a:t>
              </a:r>
              <a:r>
                <a:rPr lang="en-US" baseline="-25000" dirty="0" smtClean="0"/>
                <a:t>3</a:t>
              </a:r>
              <a:endParaRPr lang="en-US" baseline="-250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631977" y="4855217"/>
              <a:ext cx="4185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</a:t>
              </a:r>
              <a:r>
                <a:rPr lang="en-US" baseline="-25000" dirty="0" smtClean="0"/>
                <a:t>1</a:t>
              </a:r>
              <a:endParaRPr lang="en-US" baseline="-250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697105" y="4889759"/>
              <a:ext cx="4185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</a:t>
              </a:r>
              <a:r>
                <a:rPr lang="en-US" baseline="-25000" dirty="0" smtClean="0"/>
                <a:t>2</a:t>
              </a:r>
              <a:endParaRPr lang="en-US" baseline="-250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179326" y="5564453"/>
              <a:ext cx="4185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d</a:t>
              </a:r>
              <a:r>
                <a:rPr lang="en-US" baseline="-25000" dirty="0" smtClean="0"/>
                <a:t>4</a:t>
              </a:r>
              <a:endParaRPr lang="en-US" baseline="-25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452364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64024" y="1610713"/>
            <a:ext cx="8240589" cy="4600081"/>
          </a:xfrm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en-US" sz="2000" kern="1200" dirty="0" smtClean="0"/>
              <a:t>1</a:t>
            </a:r>
            <a:r>
              <a:rPr lang="en-US" sz="2000" kern="1200" dirty="0"/>
              <a:t>, 1, 0, 0, 0, 1, </a:t>
            </a:r>
            <a:r>
              <a:rPr lang="en-US" sz="2000" kern="1200" dirty="0" smtClean="0"/>
              <a:t>1</a:t>
            </a:r>
            <a:endParaRPr lang="en-US" sz="2000" kern="1200" dirty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en-US" sz="2000" kern="1200" dirty="0" smtClean="0"/>
              <a:t>0</a:t>
            </a:r>
            <a:r>
              <a:rPr lang="en-US" sz="2000" kern="1200" dirty="0"/>
              <a:t>, 0, 1, 0, 1, 1, </a:t>
            </a:r>
            <a:r>
              <a:rPr lang="en-US" sz="2000" kern="1200" dirty="0" smtClean="0"/>
              <a:t>1</a:t>
            </a:r>
            <a:endParaRPr lang="en-US" sz="2000" kern="1200" dirty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Tx/>
              <a:defRPr/>
            </a:pPr>
            <a:endParaRPr lang="en-US" sz="2000" kern="1200" dirty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en-US" sz="2000" kern="1200" dirty="0" smtClean="0"/>
              <a:t>1</a:t>
            </a:r>
            <a:r>
              <a:rPr lang="en-US" sz="2000" kern="1200" dirty="0"/>
              <a:t>, </a:t>
            </a:r>
            <a:r>
              <a:rPr lang="en-US" sz="2000" kern="1200" dirty="0" smtClean="0"/>
              <a:t>0, </a:t>
            </a:r>
            <a:r>
              <a:rPr lang="en-US" sz="2000" kern="1200" dirty="0"/>
              <a:t>0, 0, 0, 1, </a:t>
            </a:r>
            <a:r>
              <a:rPr lang="en-US" sz="2000" kern="1200" dirty="0" smtClean="0"/>
              <a:t>1</a:t>
            </a:r>
            <a:endParaRPr lang="en-US" sz="2000" kern="1200" dirty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en-US" sz="2000" kern="1200" dirty="0" smtClean="0"/>
              <a:t>0</a:t>
            </a:r>
            <a:r>
              <a:rPr lang="en-US" sz="2000" kern="1200" dirty="0"/>
              <a:t>, 1, 0, 1, 1, 0, </a:t>
            </a:r>
            <a:r>
              <a:rPr lang="en-US" sz="2000" kern="1200" dirty="0" smtClean="0"/>
              <a:t>1</a:t>
            </a:r>
            <a:endParaRPr lang="en-US" sz="2000" kern="1200" dirty="0"/>
          </a:p>
          <a:p>
            <a:pPr algn="ctr"/>
            <a:endParaRPr lang="en-US" sz="2000" dirty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en-US" sz="2000" kern="1200" dirty="0" smtClean="0"/>
              <a:t>1</a:t>
            </a:r>
            <a:r>
              <a:rPr lang="en-US" sz="2000" kern="1200" dirty="0"/>
              <a:t>, 1, 0, 0, 0, 1, </a:t>
            </a:r>
            <a:r>
              <a:rPr lang="en-US" sz="2000" kern="1200" dirty="0" smtClean="0"/>
              <a:t>1</a:t>
            </a:r>
            <a:endParaRPr lang="en-US" sz="2000" kern="1200" dirty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en-US" sz="2000" kern="1200" dirty="0" smtClean="0"/>
              <a:t>0</a:t>
            </a:r>
            <a:r>
              <a:rPr lang="en-US" sz="2000" kern="1200" dirty="0"/>
              <a:t>, 1, 0, 1, 1, 0, </a:t>
            </a:r>
            <a:r>
              <a:rPr lang="en-US" sz="2000" kern="1200" dirty="0" smtClean="0"/>
              <a:t>0</a:t>
            </a:r>
            <a:endParaRPr lang="en-US" sz="2000" kern="1200" dirty="0"/>
          </a:p>
          <a:p>
            <a:pPr algn="ctr"/>
            <a:endParaRPr lang="en-US" sz="2000" dirty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en-US" sz="2000" kern="1200" dirty="0" smtClean="0"/>
              <a:t>1</a:t>
            </a:r>
            <a:r>
              <a:rPr lang="en-US" sz="2000" kern="1200" dirty="0"/>
              <a:t>, 1, 1, 0, 1, 0, </a:t>
            </a:r>
            <a:r>
              <a:rPr lang="en-US" sz="2000" kern="1200" dirty="0" smtClean="0"/>
              <a:t>0</a:t>
            </a:r>
            <a:endParaRPr lang="en-US" sz="2000" kern="1200" dirty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Tx/>
              <a:defRPr/>
            </a:pPr>
            <a:r>
              <a:rPr lang="en-US" sz="2000" kern="1200" dirty="0" smtClean="0"/>
              <a:t>0</a:t>
            </a:r>
            <a:r>
              <a:rPr lang="en-US" sz="2000" kern="1200" dirty="0"/>
              <a:t>, 0, 1, 0, 1, 1, </a:t>
            </a:r>
            <a:r>
              <a:rPr lang="en-US" sz="2000" kern="1200" dirty="0" smtClean="0"/>
              <a:t>1</a:t>
            </a:r>
            <a:endParaRPr lang="en-US" sz="2000" kern="1200" dirty="0"/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488391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Hamming Codes - Generalization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	d data bits</a:t>
            </a:r>
          </a:p>
          <a:p>
            <a:r>
              <a:rPr lang="en-US" dirty="0" smtClean="0"/>
              <a:t>	r check bits</a:t>
            </a:r>
          </a:p>
          <a:p>
            <a:endParaRPr lang="en-US" dirty="0" smtClean="0"/>
          </a:p>
          <a:p>
            <a:r>
              <a:rPr lang="en-US" dirty="0" smtClean="0"/>
              <a:t>Values for d and r that satisfy the following equation allow to correct one error:</a:t>
            </a:r>
          </a:p>
          <a:p>
            <a:r>
              <a:rPr lang="en-US" dirty="0"/>
              <a:t>	</a:t>
            </a:r>
            <a:endParaRPr lang="en-US" dirty="0" smtClean="0"/>
          </a:p>
          <a:p>
            <a:r>
              <a:rPr lang="en-US" dirty="0"/>
              <a:t>	</a:t>
            </a:r>
            <a:r>
              <a:rPr lang="en-US" dirty="0" smtClean="0"/>
              <a:t>d+r+1 ≤ 2</a:t>
            </a:r>
            <a:r>
              <a:rPr lang="en-US" baseline="30000" dirty="0" smtClean="0"/>
              <a:t>r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273224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Detection/Control: IBANs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hlinkClick r:id="rId2"/>
            </a:endParaRPr>
          </a:p>
          <a:p>
            <a:endParaRPr lang="en-US" dirty="0" smtClean="0">
              <a:hlinkClick r:id="rId2"/>
            </a:endParaRPr>
          </a:p>
          <a:p>
            <a:endParaRPr lang="en-US" dirty="0" smtClean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://www.ibancalculator.com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768837" y="1205036"/>
            <a:ext cx="505138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Example: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bank</a:t>
            </a:r>
            <a:r>
              <a:rPr kumimoji="0" lang="en-US" altLang="en-US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code </a:t>
            </a: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123456, bank abbreviation WEST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account number 98765432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7355426"/>
              </p:ext>
            </p:extLst>
          </p:nvPr>
        </p:nvGraphicFramePr>
        <p:xfrm>
          <a:off x="647478" y="2491208"/>
          <a:ext cx="7315200" cy="2011680"/>
        </p:xfrm>
        <a:graphic>
          <a:graphicData uri="http://schemas.openxmlformats.org/drawingml/2006/table">
            <a:tbl>
              <a:tblPr/>
              <a:tblGrid>
                <a:gridCol w="1828800"/>
                <a:gridCol w="208280"/>
                <a:gridCol w="3449320"/>
                <a:gridCol w="1828800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IBAN: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rgbClr val="FF0000"/>
                          </a:solidFill>
                          <a:effectLst/>
                        </a:rPr>
                        <a:t>GB</a:t>
                      </a:r>
                      <a:r>
                        <a:rPr lang="en-US" dirty="0">
                          <a:solidFill>
                            <a:srgbClr val="0000FF"/>
                          </a:solidFill>
                          <a:effectLst/>
                        </a:rPr>
                        <a:t>82</a:t>
                      </a:r>
                      <a:r>
                        <a:rPr lang="en-US" dirty="0"/>
                        <a:t> </a:t>
                      </a:r>
                      <a:r>
                        <a:rPr lang="en-US" dirty="0">
                          <a:solidFill>
                            <a:srgbClr val="008000"/>
                          </a:solidFill>
                          <a:effectLst/>
                        </a:rPr>
                        <a:t>WEST</a:t>
                      </a:r>
                      <a:r>
                        <a:rPr lang="en-US" dirty="0"/>
                        <a:t> 1234 5698 7654 32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• Rearrange: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>
                          <a:solidFill>
                            <a:srgbClr val="008000"/>
                          </a:solidFill>
                          <a:effectLst/>
                        </a:rPr>
                        <a:t>W E S T</a:t>
                      </a:r>
                      <a:r>
                        <a:rPr lang="pl-PL"/>
                        <a:t>12345698765432 </a:t>
                      </a:r>
                      <a:r>
                        <a:rPr lang="pl-PL">
                          <a:solidFill>
                            <a:srgbClr val="FF0000"/>
                          </a:solidFill>
                          <a:effectLst/>
                        </a:rPr>
                        <a:t>G B</a:t>
                      </a:r>
                      <a:r>
                        <a:rPr lang="pl-PL">
                          <a:solidFill>
                            <a:srgbClr val="0000FF"/>
                          </a:solidFill>
                          <a:effectLst/>
                        </a:rPr>
                        <a:t>82</a:t>
                      </a:r>
                      <a:endParaRPr lang="pl-PL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• Convert to </a:t>
                      </a:r>
                      <a:r>
                        <a:rPr lang="en-US" dirty="0" smtClean="0"/>
                        <a:t>integer</a:t>
                      </a:r>
                      <a:r>
                        <a:rPr lang="en-US" baseline="0" dirty="0" smtClean="0"/>
                        <a:t> (A=10, ..)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>
                          <a:solidFill>
                            <a:srgbClr val="008000"/>
                          </a:solidFill>
                          <a:effectLst/>
                        </a:rPr>
                        <a:t>32142829</a:t>
                      </a:r>
                      <a:r>
                        <a:rPr lang="en-US"/>
                        <a:t>12345698765432</a:t>
                      </a:r>
                      <a:r>
                        <a:rPr lang="en-US">
                          <a:solidFill>
                            <a:srgbClr val="FF0000"/>
                          </a:solidFill>
                          <a:effectLst/>
                        </a:rPr>
                        <a:t>1611</a:t>
                      </a:r>
                      <a:r>
                        <a:rPr lang="en-US">
                          <a:solidFill>
                            <a:srgbClr val="0000FF"/>
                          </a:solidFill>
                          <a:effectLst/>
                        </a:rPr>
                        <a:t>82</a:t>
                      </a:r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• Compute remainder: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>
                          <a:solidFill>
                            <a:srgbClr val="008000"/>
                          </a:solidFill>
                          <a:effectLst/>
                        </a:rPr>
                        <a:t>32142829</a:t>
                      </a:r>
                      <a:r>
                        <a:rPr lang="en-US" dirty="0"/>
                        <a:t>12345698765432</a:t>
                      </a:r>
                      <a:r>
                        <a:rPr lang="en-US" dirty="0">
                          <a:solidFill>
                            <a:srgbClr val="FF0000"/>
                          </a:solidFill>
                          <a:effectLst/>
                        </a:rPr>
                        <a:t>1611</a:t>
                      </a:r>
                      <a:r>
                        <a:rPr lang="en-US" dirty="0">
                          <a:solidFill>
                            <a:srgbClr val="0000FF"/>
                          </a:solidFill>
                          <a:effectLst/>
                        </a:rPr>
                        <a:t>82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mod 97 = 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34814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Control - Preference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Which method is better when?</a:t>
            </a:r>
          </a:p>
          <a:p>
            <a:endParaRPr lang="en-US" dirty="0"/>
          </a:p>
          <a:p>
            <a:r>
              <a:rPr lang="en-US" dirty="0" smtClean="0"/>
              <a:t>Example: </a:t>
            </a:r>
          </a:p>
          <a:p>
            <a:pPr marL="800100" lvl="1" indent="-342900"/>
            <a:r>
              <a:rPr lang="en-US" dirty="0"/>
              <a:t>	</a:t>
            </a:r>
            <a:r>
              <a:rPr lang="en-US" dirty="0" smtClean="0"/>
              <a:t>Error probability: 10^-6</a:t>
            </a:r>
          </a:p>
          <a:p>
            <a:pPr marL="800100" lvl="1" indent="-342900"/>
            <a:r>
              <a:rPr lang="en-US" dirty="0"/>
              <a:t>	</a:t>
            </a:r>
            <a:r>
              <a:rPr lang="en-US" dirty="0" smtClean="0"/>
              <a:t>Frame size: 1k bits</a:t>
            </a:r>
          </a:p>
          <a:p>
            <a:pPr marL="800100" lvl="1" indent="-342900"/>
            <a:r>
              <a:rPr lang="en-US" dirty="0"/>
              <a:t>	</a:t>
            </a:r>
            <a:r>
              <a:rPr lang="en-US" dirty="0" smtClean="0"/>
              <a:t>Hamming code to correct one versus parity bit?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650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Elementary Data Link Protocols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Link layer environment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Utopian Simplex Protocol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Stop-and-Wait Protocol for Error-free channel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Stop-and-Wait Protocol for Noisy channel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</a:p>
          <a:p>
            <a:pPr lvl="2"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 layer environment (1)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Commonly implemented as NICs and OS drivers; network layer (IP) is often OS software</a:t>
            </a:r>
          </a:p>
        </p:txBody>
      </p: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7788" y="2524125"/>
            <a:ext cx="6467475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 bwMode="auto">
          <a:xfrm>
            <a:off x="2466975" y="4257675"/>
            <a:ext cx="1019175" cy="457200"/>
          </a:xfrm>
          <a:prstGeom prst="rect">
            <a:avLst/>
          </a:prstGeom>
          <a:solidFill>
            <a:srgbClr val="FF2BD8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2590800" y="4714874"/>
            <a:ext cx="790575" cy="457201"/>
          </a:xfrm>
          <a:prstGeom prst="rect">
            <a:avLst/>
          </a:prstGeom>
          <a:solidFill>
            <a:srgbClr val="FF2BD8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 layer environment (2)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Link layer protocol implementations use system calls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46496" y="2421255"/>
          <a:ext cx="8203407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46"/>
                <a:gridCol w="3103992"/>
                <a:gridCol w="404996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Group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B="9144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Library Function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B="9144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Description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B="9144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Network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layer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B="9144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from_network_layer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(&amp;packet)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to_network_layer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(&amp;packet)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enable_network_layer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disable_network_layer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()</a:t>
                      </a:r>
                    </a:p>
                  </a:txBody>
                  <a:tcPr marB="9144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Take a 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packet from network layer to send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Deliver a received packet to network layer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Let network cause “ready” events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Prevent network “ready” events</a:t>
                      </a:r>
                      <a:endParaRPr lang="en-US" sz="16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B="9144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Physical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layer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B="9144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from_physical_layer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(&amp;frame)</a:t>
                      </a:r>
                    </a:p>
                    <a:p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to_physical_layer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(&amp;frame)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B="9144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Get an incoming frame from physical layer</a:t>
                      </a:r>
                    </a:p>
                    <a:p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Pass an outgoing frame to physical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layer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B="9144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Events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&amp; timers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B="9144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wait_for_event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(&amp;event)</a:t>
                      </a:r>
                    </a:p>
                    <a:p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start_timer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seq_nr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  <a:p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stop_timer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seq_nr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start_ack_timer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()</a:t>
                      </a:r>
                    </a:p>
                    <a:p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stop_ack_timer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()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B="9144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Wait for a packet / frame / timer event</a:t>
                      </a:r>
                    </a:p>
                    <a:p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Start a countdown 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timer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running</a:t>
                      </a:r>
                    </a:p>
                    <a:p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Stop a countdown timer from running</a:t>
                      </a:r>
                    </a:p>
                    <a:p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Start the ACK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countdown timer</a:t>
                      </a:r>
                    </a:p>
                    <a:p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Stop the ACK countdown timer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B="9144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Utopian Simplex Protocol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914399" y="1391638"/>
            <a:ext cx="7790214" cy="4600081"/>
          </a:xfrm>
        </p:spPr>
        <p:txBody>
          <a:bodyPr/>
          <a:lstStyle/>
          <a:p>
            <a:r>
              <a:rPr lang="en-US" dirty="0" smtClean="0"/>
              <a:t>An optimistic protocol (p1) to get us started</a:t>
            </a:r>
          </a:p>
          <a:p>
            <a:pPr lvl="1"/>
            <a:r>
              <a:rPr lang="en-US" dirty="0" smtClean="0"/>
              <a:t>Assumes no errors, and receiver as fast as sender</a:t>
            </a:r>
          </a:p>
          <a:p>
            <a:pPr lvl="1"/>
            <a:r>
              <a:rPr lang="en-US" dirty="0" smtClean="0"/>
              <a:t>Considers one-way data transfer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3">
              <a:buNone/>
            </a:pPr>
            <a:endParaRPr lang="en-US" dirty="0" smtClean="0"/>
          </a:p>
          <a:p>
            <a:pPr lvl="1"/>
            <a:r>
              <a:rPr lang="en-US" dirty="0" smtClean="0"/>
              <a:t>That’s it, no error or flow control …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819150" y="2771775"/>
            <a:ext cx="7477125" cy="2683907"/>
            <a:chOff x="819150" y="2638425"/>
            <a:chExt cx="7477125" cy="2683907"/>
          </a:xfrm>
        </p:grpSpPr>
        <p:pic>
          <p:nvPicPr>
            <p:cNvPr id="2867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t="36755" r="57042" b="18083"/>
            <a:stretch>
              <a:fillRect/>
            </a:stretch>
          </p:blipFill>
          <p:spPr bwMode="auto">
            <a:xfrm>
              <a:off x="1276350" y="2638425"/>
              <a:ext cx="2905125" cy="2200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r="58102"/>
            <a:stretch>
              <a:fillRect/>
            </a:stretch>
          </p:blipFill>
          <p:spPr bwMode="auto">
            <a:xfrm>
              <a:off x="5210174" y="2686050"/>
              <a:ext cx="2733676" cy="24799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819150" y="4953000"/>
              <a:ext cx="34480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Sender loops blasting frames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029201" y="4953000"/>
              <a:ext cx="32670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Receiver loops eating frames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257301" y="4848225"/>
            <a:ext cx="4000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}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Stop-and-Wait – Error-free channel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914399" y="1134463"/>
            <a:ext cx="7790214" cy="4600081"/>
          </a:xfrm>
        </p:spPr>
        <p:txBody>
          <a:bodyPr/>
          <a:lstStyle/>
          <a:p>
            <a:r>
              <a:rPr lang="en-US" dirty="0" smtClean="0"/>
              <a:t>Protocol (p2) ensures sender can’t outpace receiver:</a:t>
            </a:r>
          </a:p>
          <a:p>
            <a:pPr lvl="1"/>
            <a:r>
              <a:rPr lang="en-US" dirty="0" smtClean="0"/>
              <a:t>Receiver returns a dummy frame (</a:t>
            </a:r>
            <a:r>
              <a:rPr lang="en-US" dirty="0" err="1" smtClean="0"/>
              <a:t>ack</a:t>
            </a:r>
            <a:r>
              <a:rPr lang="en-US" dirty="0" smtClean="0"/>
              <a:t>) when ready</a:t>
            </a:r>
          </a:p>
          <a:p>
            <a:pPr lvl="1"/>
            <a:r>
              <a:rPr lang="en-US" dirty="0" smtClean="0"/>
              <a:t>Only one frame out at a time – called </a:t>
            </a:r>
            <a:r>
              <a:rPr lang="en-US" u="sng" dirty="0" smtClean="0"/>
              <a:t>stop-and-wait</a:t>
            </a:r>
            <a:endParaRPr lang="en-US" dirty="0" smtClean="0"/>
          </a:p>
          <a:p>
            <a:pPr lvl="1"/>
            <a:r>
              <a:rPr lang="en-US" dirty="0" smtClean="0"/>
              <a:t>We added flow control! </a:t>
            </a:r>
          </a:p>
        </p:txBody>
      </p:sp>
      <p:pic>
        <p:nvPicPr>
          <p:cNvPr id="30724" name="Picture 2"/>
          <p:cNvPicPr>
            <a:picLocks noChangeAspect="1" noChangeArrowheads="1"/>
          </p:cNvPicPr>
          <p:nvPr/>
        </p:nvPicPr>
        <p:blipFill>
          <a:blip r:embed="rId3" cstate="print"/>
          <a:srcRect t="40288" r="60132" b="1336"/>
          <a:stretch>
            <a:fillRect/>
          </a:stretch>
        </p:blipFill>
        <p:spPr bwMode="auto">
          <a:xfrm>
            <a:off x="1438275" y="3048000"/>
            <a:ext cx="288607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 r="60177"/>
          <a:stretch>
            <a:fillRect/>
          </a:stretch>
        </p:blipFill>
        <p:spPr bwMode="auto">
          <a:xfrm>
            <a:off x="5000624" y="3028950"/>
            <a:ext cx="2713831" cy="2360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1152526" y="5657850"/>
            <a:ext cx="3448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Sender waits to for </a:t>
            </a:r>
            <a:r>
              <a:rPr lang="en-US" dirty="0" err="1" smtClean="0"/>
              <a:t>ack</a:t>
            </a:r>
            <a:r>
              <a:rPr lang="en-US" dirty="0" smtClean="0"/>
              <a:t> after passing frame to physical layer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14875" y="5648325"/>
            <a:ext cx="3705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Receiver sends </a:t>
            </a:r>
            <a:r>
              <a:rPr lang="en-US" dirty="0" err="1" smtClean="0"/>
              <a:t>ack</a:t>
            </a:r>
            <a:r>
              <a:rPr lang="en-US" dirty="0" smtClean="0"/>
              <a:t> after passing frame to network layer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The Data Link Layer</a:t>
            </a:r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/>
            <a:endParaRPr lang="en-US" dirty="0" smtClean="0"/>
          </a:p>
          <a:p>
            <a:pPr lvl="1"/>
            <a:r>
              <a:rPr lang="en-US" dirty="0" smtClean="0"/>
              <a:t>Framing</a:t>
            </a:r>
          </a:p>
          <a:p>
            <a:pPr lvl="1"/>
            <a:r>
              <a:rPr lang="en-US" dirty="0" smtClean="0"/>
              <a:t>Error Detection and Correction</a:t>
            </a:r>
          </a:p>
          <a:p>
            <a:pPr lvl="1"/>
            <a:r>
              <a:rPr lang="en-US" dirty="0" smtClean="0"/>
              <a:t>Elementary Data Link Protocols</a:t>
            </a:r>
          </a:p>
          <a:p>
            <a:pPr lvl="1"/>
            <a:r>
              <a:rPr lang="en-US" dirty="0" smtClean="0"/>
              <a:t>Sliding Window Protocols</a:t>
            </a:r>
          </a:p>
          <a:p>
            <a:pPr lvl="1"/>
            <a:r>
              <a:rPr lang="en-US" dirty="0" smtClean="0"/>
              <a:t>Example Data Link Protocols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Stop-and-Wait – Noisy channel (1)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399" y="1467838"/>
            <a:ext cx="7790214" cy="4600081"/>
          </a:xfrm>
        </p:spPr>
        <p:txBody>
          <a:bodyPr/>
          <a:lstStyle/>
          <a:p>
            <a:r>
              <a:rPr lang="en-US" u="sng" dirty="0" smtClean="0"/>
              <a:t>ARQ</a:t>
            </a:r>
            <a:r>
              <a:rPr lang="en-US" dirty="0" smtClean="0"/>
              <a:t> (Automatic Repeat </a:t>
            </a:r>
            <a:r>
              <a:rPr lang="en-US" dirty="0" err="1" smtClean="0"/>
              <a:t>reQuest</a:t>
            </a:r>
            <a:r>
              <a:rPr lang="en-US" dirty="0" smtClean="0"/>
              <a:t>) adds error control</a:t>
            </a:r>
          </a:p>
          <a:p>
            <a:pPr lvl="1"/>
            <a:r>
              <a:rPr lang="en-US" dirty="0" smtClean="0"/>
              <a:t>Receiver </a:t>
            </a:r>
            <a:r>
              <a:rPr lang="en-US" dirty="0" err="1" smtClean="0"/>
              <a:t>acks</a:t>
            </a:r>
            <a:r>
              <a:rPr lang="en-US" dirty="0" smtClean="0"/>
              <a:t> frames that are correctly delivered</a:t>
            </a:r>
          </a:p>
          <a:p>
            <a:pPr lvl="1"/>
            <a:r>
              <a:rPr lang="en-US" dirty="0" smtClean="0"/>
              <a:t>Sender sets timer and resends frame if no </a:t>
            </a:r>
            <a:r>
              <a:rPr lang="en-US" dirty="0" err="1" smtClean="0"/>
              <a:t>ack</a:t>
            </a:r>
            <a:r>
              <a:rPr lang="en-US" dirty="0" smtClean="0"/>
              <a:t>)</a:t>
            </a:r>
          </a:p>
          <a:p>
            <a:pPr lvl="4">
              <a:buNone/>
            </a:pPr>
            <a:endParaRPr lang="en-US" dirty="0" smtClean="0"/>
          </a:p>
          <a:p>
            <a:r>
              <a:rPr lang="en-US" dirty="0" smtClean="0"/>
              <a:t>For correctness, frames and </a:t>
            </a:r>
            <a:r>
              <a:rPr lang="en-US" dirty="0" err="1" smtClean="0"/>
              <a:t>acks</a:t>
            </a:r>
            <a:r>
              <a:rPr lang="en-US" dirty="0" smtClean="0"/>
              <a:t> must be numbered</a:t>
            </a:r>
          </a:p>
          <a:p>
            <a:pPr lvl="1"/>
            <a:r>
              <a:rPr lang="en-US" dirty="0" smtClean="0"/>
              <a:t>Else receiver can’t tell retransmission (due to lost </a:t>
            </a:r>
            <a:r>
              <a:rPr lang="en-US" dirty="0" err="1" smtClean="0"/>
              <a:t>ack</a:t>
            </a:r>
            <a:r>
              <a:rPr lang="en-US" dirty="0" smtClean="0"/>
              <a:t> or early timer) from new frame</a:t>
            </a:r>
          </a:p>
          <a:p>
            <a:pPr lvl="1"/>
            <a:r>
              <a:rPr lang="en-US" dirty="0" smtClean="0"/>
              <a:t>For stop-and-wait, 2 numbers (1 bit) are sufficient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Stop-and-Wait – Noisy channel (2)</a:t>
            </a:r>
            <a:endParaRPr lang="en-US" dirty="0"/>
          </a:p>
        </p:txBody>
      </p:sp>
      <p:sp>
        <p:nvSpPr>
          <p:cNvPr id="23" name="Content Placeholder 22"/>
          <p:cNvSpPr>
            <a:spLocks noGrp="1"/>
          </p:cNvSpPr>
          <p:nvPr>
            <p:ph idx="11"/>
          </p:nvPr>
        </p:nvSpPr>
        <p:spPr>
          <a:xfrm>
            <a:off x="847725" y="1724025"/>
            <a:ext cx="4114800" cy="3743325"/>
          </a:xfrm>
        </p:spPr>
        <p:txBody>
          <a:bodyPr/>
          <a:lstStyle/>
          <a:p>
            <a:r>
              <a:rPr lang="en-US" dirty="0" smtClean="0"/>
              <a:t>Sender loop (p3):</a:t>
            </a:r>
            <a:endParaRPr lang="en-US" dirty="0"/>
          </a:p>
        </p:txBody>
      </p:sp>
      <p:grpSp>
        <p:nvGrpSpPr>
          <p:cNvPr id="26" name="Group 25"/>
          <p:cNvGrpSpPr/>
          <p:nvPr/>
        </p:nvGrpSpPr>
        <p:grpSpPr>
          <a:xfrm>
            <a:off x="1428751" y="1314450"/>
            <a:ext cx="6735761" cy="5164714"/>
            <a:chOff x="1609726" y="1419225"/>
            <a:chExt cx="6735761" cy="5164714"/>
          </a:xfrm>
        </p:grpSpPr>
        <p:grpSp>
          <p:nvGrpSpPr>
            <p:cNvPr id="7" name="Group 6"/>
            <p:cNvGrpSpPr/>
            <p:nvPr/>
          </p:nvGrpSpPr>
          <p:grpSpPr>
            <a:xfrm>
              <a:off x="4591050" y="1704975"/>
              <a:ext cx="3754437" cy="4878964"/>
              <a:chOff x="550862" y="2096002"/>
              <a:chExt cx="4021138" cy="5225548"/>
            </a:xfrm>
          </p:grpSpPr>
          <p:pic>
            <p:nvPicPr>
              <p:cNvPr id="5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t="64137" r="52477" b="1661"/>
              <a:stretch>
                <a:fillRect/>
              </a:stretch>
            </p:blipFill>
            <p:spPr bwMode="auto">
              <a:xfrm>
                <a:off x="550862" y="2096002"/>
                <a:ext cx="4021138" cy="9805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" name="Picture 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t="2930" r="50000"/>
              <a:stretch>
                <a:fillRect/>
              </a:stretch>
            </p:blipFill>
            <p:spPr bwMode="auto">
              <a:xfrm>
                <a:off x="570706" y="3219450"/>
                <a:ext cx="4001294" cy="41021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2" name="TextBox 11"/>
            <p:cNvSpPr txBox="1"/>
            <p:nvPr/>
          </p:nvSpPr>
          <p:spPr>
            <a:xfrm>
              <a:off x="1619251" y="3686175"/>
              <a:ext cx="344804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Send frame (or retransmission)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619251" y="3905250"/>
              <a:ext cx="344804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Set timer for retransmission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628776" y="4114800"/>
              <a:ext cx="344804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Wait for </a:t>
              </a:r>
              <a:r>
                <a:rPr lang="en-US" sz="1600" dirty="0" err="1" smtClean="0"/>
                <a:t>ack</a:t>
              </a:r>
              <a:r>
                <a:rPr lang="en-US" sz="1600" dirty="0" smtClean="0"/>
                <a:t> or timeout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609726" y="4676775"/>
              <a:ext cx="32194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If a good </a:t>
              </a:r>
              <a:r>
                <a:rPr lang="en-US" sz="1600" dirty="0" err="1" smtClean="0"/>
                <a:t>ack</a:t>
              </a:r>
              <a:r>
                <a:rPr lang="en-US" sz="1600" dirty="0" smtClean="0"/>
                <a:t> then set up for the next frame to send (else the old frame will be retransmitted)</a:t>
              </a:r>
            </a:p>
          </p:txBody>
        </p:sp>
        <p:cxnSp>
          <p:nvCxnSpPr>
            <p:cNvPr id="17" name="Straight Arrow Connector 16"/>
            <p:cNvCxnSpPr/>
            <p:nvPr/>
          </p:nvCxnSpPr>
          <p:spPr bwMode="auto">
            <a:xfrm>
              <a:off x="4600575" y="3867150"/>
              <a:ext cx="533400" cy="158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8" name="Straight Arrow Connector 17"/>
            <p:cNvCxnSpPr/>
            <p:nvPr/>
          </p:nvCxnSpPr>
          <p:spPr bwMode="auto">
            <a:xfrm>
              <a:off x="4610100" y="4095750"/>
              <a:ext cx="533400" cy="158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/>
            <p:cNvCxnSpPr/>
            <p:nvPr/>
          </p:nvCxnSpPr>
          <p:spPr bwMode="auto">
            <a:xfrm>
              <a:off x="4600575" y="4305300"/>
              <a:ext cx="533400" cy="158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0" name="Left Brace 19"/>
            <p:cNvSpPr/>
            <p:nvPr/>
          </p:nvSpPr>
          <p:spPr bwMode="auto">
            <a:xfrm>
              <a:off x="4962525" y="4505325"/>
              <a:ext cx="190500" cy="1162050"/>
            </a:xfrm>
            <a:prstGeom prst="leftBrace">
              <a:avLst/>
            </a:prstGeom>
            <a:noFill/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22" name="Straight Connector 21"/>
            <p:cNvCxnSpPr>
              <a:endCxn id="20" idx="1"/>
            </p:cNvCxnSpPr>
            <p:nvPr/>
          </p:nvCxnSpPr>
          <p:spPr bwMode="auto">
            <a:xfrm>
              <a:off x="4572000" y="5086350"/>
              <a:ext cx="390525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t="47176" r="52477" b="44403"/>
            <a:stretch>
              <a:fillRect/>
            </a:stretch>
          </p:blipFill>
          <p:spPr bwMode="auto">
            <a:xfrm>
              <a:off x="4524375" y="1470025"/>
              <a:ext cx="3754437" cy="225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" name="TextBox 24"/>
            <p:cNvSpPr txBox="1"/>
            <p:nvPr/>
          </p:nvSpPr>
          <p:spPr>
            <a:xfrm>
              <a:off x="6257926" y="1419225"/>
              <a:ext cx="4000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{</a:t>
              </a: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Stop-and-Wait – Noisy channel (3)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r="53422"/>
          <a:stretch>
            <a:fillRect/>
          </a:stretch>
        </p:blipFill>
        <p:spPr bwMode="auto">
          <a:xfrm>
            <a:off x="4314825" y="1538288"/>
            <a:ext cx="3878262" cy="451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22"/>
          <p:cNvSpPr txBox="1">
            <a:spLocks/>
          </p:cNvSpPr>
          <p:nvPr/>
        </p:nvSpPr>
        <p:spPr>
          <a:xfrm>
            <a:off x="847725" y="1724025"/>
            <a:ext cx="4114800" cy="37433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>
                <a:srgbClr val="0000FF"/>
              </a:buClr>
              <a:buSzTx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Receiver loop (p3):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90776" y="3457575"/>
            <a:ext cx="3448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Wait for a frame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90776" y="3905250"/>
            <a:ext cx="19526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If it’s new then take it and advance expected frame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00301" y="4905375"/>
            <a:ext cx="3448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/>
              <a:t>Ack</a:t>
            </a:r>
            <a:r>
              <a:rPr lang="en-US" sz="1600" dirty="0" smtClean="0"/>
              <a:t> current frame</a:t>
            </a:r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4343400" y="3638550"/>
            <a:ext cx="533400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>
            <a:off x="4343400" y="5095875"/>
            <a:ext cx="533400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Left Brace 12"/>
          <p:cNvSpPr/>
          <p:nvPr/>
        </p:nvSpPr>
        <p:spPr bwMode="auto">
          <a:xfrm>
            <a:off x="4724400" y="4029076"/>
            <a:ext cx="161925" cy="647700"/>
          </a:xfrm>
          <a:prstGeom prst="lef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4" name="Straight Connector 13"/>
          <p:cNvCxnSpPr>
            <a:endCxn id="13" idx="1"/>
          </p:cNvCxnSpPr>
          <p:nvPr/>
        </p:nvCxnSpPr>
        <p:spPr bwMode="auto">
          <a:xfrm>
            <a:off x="4343400" y="4352925"/>
            <a:ext cx="381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Sliding Window Protocols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Sliding Window concept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One-bit Sliding Window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Go-Back-N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Selective Repeat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</a:p>
          <a:p>
            <a:pPr lvl="2"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Sliding Window concept (1)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133474" y="1619250"/>
            <a:ext cx="7315201" cy="4019550"/>
          </a:xfrm>
        </p:spPr>
        <p:txBody>
          <a:bodyPr>
            <a:normAutofit/>
          </a:bodyPr>
          <a:lstStyle/>
          <a:p>
            <a:r>
              <a:rPr lang="en-US" dirty="0" smtClean="0"/>
              <a:t>Sender maintains window of frames it has sent</a:t>
            </a:r>
          </a:p>
          <a:p>
            <a:pPr lvl="1"/>
            <a:r>
              <a:rPr lang="en-US" dirty="0" smtClean="0"/>
              <a:t>Needs to buffer them for possible retransmission</a:t>
            </a:r>
          </a:p>
          <a:p>
            <a:pPr lvl="1"/>
            <a:r>
              <a:rPr lang="en-US" dirty="0" smtClean="0"/>
              <a:t>Window advances with next acknowledgements</a:t>
            </a:r>
          </a:p>
          <a:p>
            <a:r>
              <a:rPr lang="en-US" dirty="0" smtClean="0"/>
              <a:t>Receiver maintains window of frames it can receive</a:t>
            </a:r>
          </a:p>
          <a:p>
            <a:pPr lvl="1"/>
            <a:r>
              <a:rPr lang="en-US" dirty="0" smtClean="0"/>
              <a:t>Needs to keep buffer space for arrivals</a:t>
            </a:r>
          </a:p>
          <a:p>
            <a:pPr lvl="1"/>
            <a:r>
              <a:rPr lang="en-US" dirty="0" smtClean="0"/>
              <a:t>Window advances with in-order arrivals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Sliding Window concept (2)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sliding window advancing at the sender and receiver</a:t>
            </a:r>
          </a:p>
          <a:p>
            <a:pPr lvl="1"/>
            <a:r>
              <a:rPr lang="en-US" dirty="0" smtClean="0"/>
              <a:t>Ex: window size is 1, with a 3-bit sequence number. 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2057400" y="2493963"/>
            <a:ext cx="5767387" cy="3654802"/>
            <a:chOff x="3104705" y="989013"/>
            <a:chExt cx="6991795" cy="4430712"/>
          </a:xfrm>
        </p:grpSpPr>
        <p:pic>
          <p:nvPicPr>
            <p:cNvPr id="3584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20513"/>
            <a:stretch>
              <a:fillRect/>
            </a:stretch>
          </p:blipFill>
          <p:spPr bwMode="auto">
            <a:xfrm>
              <a:off x="3104705" y="989013"/>
              <a:ext cx="3467545" cy="4430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667500" y="1185862"/>
              <a:ext cx="3429000" cy="4219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" name="TextBox 16"/>
          <p:cNvSpPr txBox="1"/>
          <p:nvPr/>
        </p:nvSpPr>
        <p:spPr>
          <a:xfrm>
            <a:off x="2019302" y="5791200"/>
            <a:ext cx="149542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At the start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67102" y="5772150"/>
            <a:ext cx="1266823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First frame is sent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72052" y="5762625"/>
            <a:ext cx="1266823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First frame is received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96052" y="5762625"/>
            <a:ext cx="135254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Sender gets first </a:t>
            </a:r>
            <a:r>
              <a:rPr lang="en-US" sz="1600" dirty="0" err="1" smtClean="0"/>
              <a:t>ack</a:t>
            </a:r>
            <a:endParaRPr lang="en-US" sz="1600" dirty="0" smtClean="0"/>
          </a:p>
        </p:txBody>
      </p:sp>
      <p:sp>
        <p:nvSpPr>
          <p:cNvPr id="21" name="Arc 20"/>
          <p:cNvSpPr/>
          <p:nvPr/>
        </p:nvSpPr>
        <p:spPr bwMode="auto">
          <a:xfrm>
            <a:off x="3743325" y="2895600"/>
            <a:ext cx="819150" cy="800100"/>
          </a:xfrm>
          <a:prstGeom prst="arc">
            <a:avLst>
              <a:gd name="adj1" fmla="val 16200000"/>
              <a:gd name="adj2" fmla="val 18900000"/>
            </a:avLst>
          </a:prstGeom>
          <a:solidFill>
            <a:schemeClr val="accent3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Arc 21"/>
          <p:cNvSpPr/>
          <p:nvPr/>
        </p:nvSpPr>
        <p:spPr bwMode="auto">
          <a:xfrm>
            <a:off x="5210175" y="4714875"/>
            <a:ext cx="819150" cy="800100"/>
          </a:xfrm>
          <a:prstGeom prst="arc">
            <a:avLst>
              <a:gd name="adj1" fmla="val 18958261"/>
              <a:gd name="adj2" fmla="val 21514513"/>
            </a:avLst>
          </a:prstGeom>
          <a:solidFill>
            <a:schemeClr val="accent3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Freeform 23"/>
          <p:cNvSpPr/>
          <p:nvPr/>
        </p:nvSpPr>
        <p:spPr bwMode="auto">
          <a:xfrm>
            <a:off x="5534025" y="4800600"/>
            <a:ext cx="295275" cy="142875"/>
          </a:xfrm>
          <a:custGeom>
            <a:avLst/>
            <a:gdLst>
              <a:gd name="connsiteX0" fmla="*/ 0 w 171450"/>
              <a:gd name="connsiteY0" fmla="*/ 11112 h 77787"/>
              <a:gd name="connsiteX1" fmla="*/ 85725 w 171450"/>
              <a:gd name="connsiteY1" fmla="*/ 11112 h 77787"/>
              <a:gd name="connsiteX2" fmla="*/ 171450 w 171450"/>
              <a:gd name="connsiteY2" fmla="*/ 77787 h 77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77787">
                <a:moveTo>
                  <a:pt x="0" y="11112"/>
                </a:moveTo>
                <a:cubicBezTo>
                  <a:pt x="28575" y="5556"/>
                  <a:pt x="57150" y="0"/>
                  <a:pt x="85725" y="11112"/>
                </a:cubicBezTo>
                <a:cubicBezTo>
                  <a:pt x="114300" y="22224"/>
                  <a:pt x="142875" y="50005"/>
                  <a:pt x="171450" y="77787"/>
                </a:cubicBezTo>
              </a:path>
            </a:pathLst>
          </a:cu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Freeform 24"/>
          <p:cNvSpPr/>
          <p:nvPr/>
        </p:nvSpPr>
        <p:spPr bwMode="auto">
          <a:xfrm>
            <a:off x="7000875" y="3009900"/>
            <a:ext cx="295275" cy="142875"/>
          </a:xfrm>
          <a:custGeom>
            <a:avLst/>
            <a:gdLst>
              <a:gd name="connsiteX0" fmla="*/ 0 w 171450"/>
              <a:gd name="connsiteY0" fmla="*/ 11112 h 77787"/>
              <a:gd name="connsiteX1" fmla="*/ 85725 w 171450"/>
              <a:gd name="connsiteY1" fmla="*/ 11112 h 77787"/>
              <a:gd name="connsiteX2" fmla="*/ 171450 w 171450"/>
              <a:gd name="connsiteY2" fmla="*/ 77787 h 77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77787">
                <a:moveTo>
                  <a:pt x="0" y="11112"/>
                </a:moveTo>
                <a:cubicBezTo>
                  <a:pt x="28575" y="5556"/>
                  <a:pt x="57150" y="0"/>
                  <a:pt x="85725" y="11112"/>
                </a:cubicBezTo>
                <a:cubicBezTo>
                  <a:pt x="114300" y="22224"/>
                  <a:pt x="142875" y="50005"/>
                  <a:pt x="171450" y="77787"/>
                </a:cubicBezTo>
              </a:path>
            </a:pathLst>
          </a:cu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28702" y="3119021"/>
            <a:ext cx="99059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Sender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33452" y="4914900"/>
            <a:ext cx="99059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Receiver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1847850" y="4314825"/>
            <a:ext cx="409575" cy="2381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Sliding Window concept (3)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Larger windows enable </a:t>
            </a:r>
            <a:r>
              <a:rPr lang="en-US" u="sng" dirty="0" smtClean="0"/>
              <a:t>pipelining</a:t>
            </a:r>
            <a:r>
              <a:rPr lang="en-US" dirty="0" smtClean="0"/>
              <a:t> for efficient link use</a:t>
            </a:r>
          </a:p>
          <a:p>
            <a:pPr lvl="1"/>
            <a:r>
              <a:rPr lang="en-US" dirty="0" smtClean="0"/>
              <a:t>Stop-and-wait (w=1) is inefficient for long links</a:t>
            </a:r>
          </a:p>
          <a:p>
            <a:pPr lvl="1"/>
            <a:r>
              <a:rPr lang="en-US" dirty="0" smtClean="0"/>
              <a:t>Best window (w) depends on bandwidth-delay (BD)</a:t>
            </a:r>
          </a:p>
          <a:p>
            <a:pPr lvl="1"/>
            <a:r>
              <a:rPr lang="en-US" dirty="0" smtClean="0"/>
              <a:t>Want w ≥ 2BD+1 to ensure high link utilization</a:t>
            </a:r>
          </a:p>
          <a:p>
            <a:pPr lvl="4"/>
            <a:endParaRPr lang="en-US" dirty="0" smtClean="0"/>
          </a:p>
          <a:p>
            <a:r>
              <a:rPr lang="en-US" dirty="0" smtClean="0"/>
              <a:t>Pipelining leads to different  choices for errors/buffering</a:t>
            </a:r>
          </a:p>
          <a:p>
            <a:pPr lvl="1"/>
            <a:r>
              <a:rPr lang="en-US" dirty="0" smtClean="0"/>
              <a:t>We will consider </a:t>
            </a:r>
            <a:r>
              <a:rPr lang="en-US" u="sng" dirty="0" smtClean="0"/>
              <a:t>Go-Back-N</a:t>
            </a:r>
            <a:r>
              <a:rPr lang="en-US" dirty="0" smtClean="0"/>
              <a:t> and </a:t>
            </a:r>
            <a:r>
              <a:rPr lang="en-US" u="sng" dirty="0" smtClean="0"/>
              <a:t>Selective Repeat</a:t>
            </a:r>
          </a:p>
          <a:p>
            <a:pPr lvl="1"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One-Bit Sliding Window (1)</a:t>
            </a:r>
            <a:endParaRPr lang="en-US" dirty="0" smtClean="0"/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590550" y="1143000"/>
            <a:ext cx="8229600" cy="4867275"/>
          </a:xfrm>
        </p:spPr>
        <p:txBody>
          <a:bodyPr/>
          <a:lstStyle/>
          <a:p>
            <a:r>
              <a:rPr lang="en-US" sz="2000" dirty="0" smtClean="0"/>
              <a:t>Transfers data in both directions with stop-and-wait</a:t>
            </a:r>
          </a:p>
          <a:p>
            <a:pPr lvl="1"/>
            <a:r>
              <a:rPr lang="en-US" sz="2000" u="sng" dirty="0" smtClean="0"/>
              <a:t>Piggybacks</a:t>
            </a:r>
            <a:r>
              <a:rPr lang="en-US" sz="2000" dirty="0" smtClean="0"/>
              <a:t> </a:t>
            </a:r>
            <a:r>
              <a:rPr lang="en-US" sz="2000" dirty="0" err="1" smtClean="0"/>
              <a:t>acks</a:t>
            </a:r>
            <a:r>
              <a:rPr lang="en-US" sz="2000" dirty="0" smtClean="0"/>
              <a:t> on reverse data frames for efficiency</a:t>
            </a:r>
          </a:p>
          <a:p>
            <a:pPr lvl="1"/>
            <a:r>
              <a:rPr lang="en-US" sz="2000" dirty="0" smtClean="0"/>
              <a:t>Handles transmission errors, flow control, early timers</a:t>
            </a:r>
          </a:p>
          <a:p>
            <a:pPr lvl="1"/>
            <a:r>
              <a:rPr lang="en-US" sz="2000" dirty="0"/>
              <a:t>Each node is sender and receiver (p4):</a:t>
            </a:r>
          </a:p>
          <a:p>
            <a:pPr marL="0" lvl="1" indent="0">
              <a:buNone/>
            </a:pPr>
            <a:endParaRPr lang="en-US" sz="2000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5082381" y="2772061"/>
            <a:ext cx="3090069" cy="3743325"/>
            <a:chOff x="1243806" y="2667000"/>
            <a:chExt cx="3090069" cy="3743325"/>
          </a:xfrm>
        </p:grpSpPr>
        <p:pic>
          <p:nvPicPr>
            <p:cNvPr id="37892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t="25000" r="76383" b="68333"/>
            <a:stretch>
              <a:fillRect/>
            </a:stretch>
          </p:blipFill>
          <p:spPr bwMode="auto">
            <a:xfrm>
              <a:off x="1243806" y="2667000"/>
              <a:ext cx="1918494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893" name="TextBox 4"/>
            <p:cNvSpPr txBox="1">
              <a:spLocks noChangeArrowheads="1"/>
            </p:cNvSpPr>
            <p:nvPr/>
          </p:nvSpPr>
          <p:spPr bwMode="auto">
            <a:xfrm>
              <a:off x="1314450" y="5886450"/>
              <a:ext cx="1066800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dirty="0"/>
                <a:t>. . .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038475" y="2695575"/>
              <a:ext cx="4000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{</a:t>
              </a:r>
            </a:p>
          </p:txBody>
        </p: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t="36667" r="62781"/>
            <a:stretch>
              <a:fillRect/>
            </a:stretch>
          </p:blipFill>
          <p:spPr bwMode="auto">
            <a:xfrm>
              <a:off x="1310481" y="3000375"/>
              <a:ext cx="3023394" cy="2895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TextBox 15"/>
          <p:cNvSpPr txBox="1"/>
          <p:nvPr/>
        </p:nvSpPr>
        <p:spPr>
          <a:xfrm>
            <a:off x="933450" y="2891135"/>
            <a:ext cx="3133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76526" y="4810125"/>
            <a:ext cx="3448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Prepare first frame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257425" y="5514975"/>
            <a:ext cx="23145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Launch it, and set timer</a:t>
            </a:r>
          </a:p>
        </p:txBody>
      </p:sp>
      <p:sp>
        <p:nvSpPr>
          <p:cNvPr id="20" name="Left Brace 19"/>
          <p:cNvSpPr/>
          <p:nvPr/>
        </p:nvSpPr>
        <p:spPr bwMode="auto">
          <a:xfrm>
            <a:off x="4962525" y="4676776"/>
            <a:ext cx="161925" cy="647700"/>
          </a:xfrm>
          <a:prstGeom prst="lef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1" name="Straight Connector 20"/>
          <p:cNvCxnSpPr>
            <a:endCxn id="20" idx="1"/>
          </p:cNvCxnSpPr>
          <p:nvPr/>
        </p:nvCxnSpPr>
        <p:spPr bwMode="auto">
          <a:xfrm>
            <a:off x="4581525" y="5000625"/>
            <a:ext cx="381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Left Brace 21"/>
          <p:cNvSpPr/>
          <p:nvPr/>
        </p:nvSpPr>
        <p:spPr bwMode="auto">
          <a:xfrm>
            <a:off x="4962525" y="5543551"/>
            <a:ext cx="180975" cy="314324"/>
          </a:xfrm>
          <a:prstGeom prst="lef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3" name="Straight Connector 22"/>
          <p:cNvCxnSpPr/>
          <p:nvPr/>
        </p:nvCxnSpPr>
        <p:spPr bwMode="auto">
          <a:xfrm>
            <a:off x="4572000" y="5705475"/>
            <a:ext cx="381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One-Bit Sliding Window (2)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4095750" y="1533525"/>
            <a:ext cx="4189522" cy="4981575"/>
            <a:chOff x="39056" y="1524000"/>
            <a:chExt cx="4399594" cy="5283019"/>
          </a:xfrm>
        </p:grpSpPr>
        <p:pic>
          <p:nvPicPr>
            <p:cNvPr id="38917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r="51888"/>
            <a:stretch>
              <a:fillRect/>
            </a:stretch>
          </p:blipFill>
          <p:spPr bwMode="auto">
            <a:xfrm>
              <a:off x="454025" y="1524000"/>
              <a:ext cx="3984625" cy="3524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r="59121"/>
            <a:stretch>
              <a:fillRect/>
            </a:stretch>
          </p:blipFill>
          <p:spPr bwMode="auto">
            <a:xfrm>
              <a:off x="39056" y="5067300"/>
              <a:ext cx="3543299" cy="17397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TextBox 4"/>
          <p:cNvSpPr txBox="1">
            <a:spLocks noChangeArrowheads="1"/>
          </p:cNvSpPr>
          <p:nvPr/>
        </p:nvSpPr>
        <p:spPr bwMode="auto">
          <a:xfrm>
            <a:off x="4495800" y="981075"/>
            <a:ext cx="1066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/>
              <a:t>. . 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57327" y="2581275"/>
            <a:ext cx="2505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If a frame with new data then deliver it</a:t>
            </a:r>
          </a:p>
        </p:txBody>
      </p:sp>
      <p:sp>
        <p:nvSpPr>
          <p:cNvPr id="15" name="Left Brace 14"/>
          <p:cNvSpPr/>
          <p:nvPr/>
        </p:nvSpPr>
        <p:spPr bwMode="auto">
          <a:xfrm>
            <a:off x="4714875" y="2543176"/>
            <a:ext cx="161925" cy="647700"/>
          </a:xfrm>
          <a:prstGeom prst="lef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6" name="Straight Connector 15"/>
          <p:cNvCxnSpPr>
            <a:endCxn id="15" idx="1"/>
          </p:cNvCxnSpPr>
          <p:nvPr/>
        </p:nvCxnSpPr>
        <p:spPr bwMode="auto">
          <a:xfrm>
            <a:off x="4333875" y="2867025"/>
            <a:ext cx="381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Left Brace 16"/>
          <p:cNvSpPr/>
          <p:nvPr/>
        </p:nvSpPr>
        <p:spPr bwMode="auto">
          <a:xfrm>
            <a:off x="4705350" y="5591176"/>
            <a:ext cx="180975" cy="314324"/>
          </a:xfrm>
          <a:prstGeom prst="lef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8" name="Straight Connector 17"/>
          <p:cNvCxnSpPr/>
          <p:nvPr/>
        </p:nvCxnSpPr>
        <p:spPr bwMode="auto">
          <a:xfrm>
            <a:off x="4314825" y="5753100"/>
            <a:ext cx="381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1438276" y="1733550"/>
            <a:ext cx="3448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Wait for frame or timeout</a:t>
            </a:r>
          </a:p>
        </p:txBody>
      </p:sp>
      <p:cxnSp>
        <p:nvCxnSpPr>
          <p:cNvPr id="20" name="Straight Arrow Connector 19"/>
          <p:cNvCxnSpPr/>
          <p:nvPr/>
        </p:nvCxnSpPr>
        <p:spPr bwMode="auto">
          <a:xfrm>
            <a:off x="4352925" y="1914525"/>
            <a:ext cx="533400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1381126" y="4743450"/>
            <a:ext cx="3448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(Otherwise it was a timeout)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28751" y="3676650"/>
            <a:ext cx="26765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If an </a:t>
            </a:r>
            <a:r>
              <a:rPr lang="en-US" sz="1600" dirty="0" err="1" smtClean="0"/>
              <a:t>ack</a:t>
            </a:r>
            <a:r>
              <a:rPr lang="en-US" sz="1600" dirty="0" smtClean="0"/>
              <a:t> for last send then prepare for next data frame</a:t>
            </a:r>
          </a:p>
        </p:txBody>
      </p:sp>
      <p:sp>
        <p:nvSpPr>
          <p:cNvPr id="24" name="Left Brace 23"/>
          <p:cNvSpPr/>
          <p:nvPr/>
        </p:nvSpPr>
        <p:spPr bwMode="auto">
          <a:xfrm>
            <a:off x="4724399" y="3619501"/>
            <a:ext cx="161925" cy="647700"/>
          </a:xfrm>
          <a:prstGeom prst="lef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5" name="Straight Connector 24"/>
          <p:cNvCxnSpPr>
            <a:endCxn id="24" idx="1"/>
          </p:cNvCxnSpPr>
          <p:nvPr/>
        </p:nvCxnSpPr>
        <p:spPr bwMode="auto">
          <a:xfrm>
            <a:off x="4343399" y="3943350"/>
            <a:ext cx="381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1438275" y="5324475"/>
            <a:ext cx="25717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Send next data frame or retransmit old one;  </a:t>
            </a:r>
            <a:r>
              <a:rPr lang="en-US" sz="1600" dirty="0" err="1" smtClean="0"/>
              <a:t>ack</a:t>
            </a:r>
            <a:r>
              <a:rPr lang="en-US" sz="1600" dirty="0" smtClean="0"/>
              <a:t> the last data we received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Content Placeholder 2"/>
          <p:cNvSpPr>
            <a:spLocks noGrp="1"/>
          </p:cNvSpPr>
          <p:nvPr>
            <p:ph idx="1"/>
          </p:nvPr>
        </p:nvSpPr>
        <p:spPr>
          <a:xfrm>
            <a:off x="450509" y="1162050"/>
            <a:ext cx="8229600" cy="4867275"/>
          </a:xfrm>
        </p:spPr>
        <p:txBody>
          <a:bodyPr/>
          <a:lstStyle/>
          <a:p>
            <a:r>
              <a:rPr lang="en-US" dirty="0" smtClean="0"/>
              <a:t>Interaction example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681038" y="2088107"/>
            <a:ext cx="6484037" cy="4236493"/>
            <a:chOff x="681038" y="3000375"/>
            <a:chExt cx="5943599" cy="3752850"/>
          </a:xfrm>
        </p:grpSpPr>
        <p:grpSp>
          <p:nvGrpSpPr>
            <p:cNvPr id="19" name="Group 18"/>
            <p:cNvGrpSpPr/>
            <p:nvPr/>
          </p:nvGrpSpPr>
          <p:grpSpPr>
            <a:xfrm>
              <a:off x="681038" y="3000375"/>
              <a:ext cx="5943599" cy="3752850"/>
              <a:chOff x="681038" y="2962275"/>
              <a:chExt cx="5943599" cy="3752850"/>
            </a:xfrm>
          </p:grpSpPr>
          <p:grpSp>
            <p:nvGrpSpPr>
              <p:cNvPr id="8" name="Group 7"/>
              <p:cNvGrpSpPr/>
              <p:nvPr/>
            </p:nvGrpSpPr>
            <p:grpSpPr>
              <a:xfrm>
                <a:off x="681038" y="2962275"/>
                <a:ext cx="5943599" cy="3752850"/>
                <a:chOff x="609601" y="1323975"/>
                <a:chExt cx="5943599" cy="3752850"/>
              </a:xfrm>
            </p:grpSpPr>
            <p:pic>
              <p:nvPicPr>
                <p:cNvPr id="40964" name="Picture 2"/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/>
                <a:srcRect t="4460" r="48164" b="4460"/>
                <a:stretch/>
              </p:blipFill>
              <p:spPr bwMode="auto">
                <a:xfrm>
                  <a:off x="609601" y="1323975"/>
                  <a:ext cx="4033838" cy="36957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6" name="Rectangle 5"/>
                <p:cNvSpPr/>
                <p:nvPr/>
              </p:nvSpPr>
              <p:spPr bwMode="auto">
                <a:xfrm>
                  <a:off x="2352675" y="4829175"/>
                  <a:ext cx="342900" cy="238125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  <p:sp>
              <p:nvSpPr>
                <p:cNvPr id="7" name="Rectangle 6"/>
                <p:cNvSpPr/>
                <p:nvPr/>
              </p:nvSpPr>
              <p:spPr bwMode="auto">
                <a:xfrm>
                  <a:off x="6210300" y="4838700"/>
                  <a:ext cx="342900" cy="238125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charset="0"/>
                  </a:endParaRPr>
                </a:p>
              </p:txBody>
            </p:sp>
          </p:grpSp>
          <p:sp>
            <p:nvSpPr>
              <p:cNvPr id="13" name="Rectangle 12"/>
              <p:cNvSpPr/>
              <p:nvPr/>
            </p:nvSpPr>
            <p:spPr bwMode="auto">
              <a:xfrm>
                <a:off x="4333875" y="2971800"/>
                <a:ext cx="381000" cy="363855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4252913" y="5686425"/>
                <a:ext cx="790574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300" dirty="0" smtClean="0"/>
                  <a:t>Time</a:t>
                </a:r>
              </a:p>
            </p:txBody>
          </p:sp>
          <p:cxnSp>
            <p:nvCxnSpPr>
              <p:cNvPr id="17" name="Straight Arrow Connector 16"/>
              <p:cNvCxnSpPr/>
              <p:nvPr/>
            </p:nvCxnSpPr>
            <p:spPr bwMode="auto">
              <a:xfrm rot="5400000">
                <a:off x="3261122" y="4358084"/>
                <a:ext cx="2620169" cy="1588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</p:grpSp>
        <p:cxnSp>
          <p:nvCxnSpPr>
            <p:cNvPr id="29" name="Straight Arrow Connector 28"/>
            <p:cNvCxnSpPr/>
            <p:nvPr/>
          </p:nvCxnSpPr>
          <p:spPr bwMode="auto">
            <a:xfrm rot="10800000" flipV="1">
              <a:off x="2169995" y="5586483"/>
              <a:ext cx="775647" cy="17969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One-Bit Sliding Window (3)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2408308" y="5621893"/>
            <a:ext cx="43140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Notation is (</a:t>
            </a:r>
            <a:r>
              <a:rPr lang="en-US" sz="1400" dirty="0" err="1" smtClean="0"/>
              <a:t>seq</a:t>
            </a:r>
            <a:r>
              <a:rPr lang="en-US" sz="1400" dirty="0" smtClean="0"/>
              <a:t>, </a:t>
            </a:r>
            <a:r>
              <a:rPr lang="en-US" sz="1400" dirty="0" err="1" smtClean="0"/>
              <a:t>ack</a:t>
            </a:r>
            <a:r>
              <a:rPr lang="en-US" sz="1400" dirty="0" smtClean="0"/>
              <a:t>, frame number). </a:t>
            </a:r>
          </a:p>
          <a:p>
            <a:pPr algn="ctr"/>
            <a:r>
              <a:rPr lang="en-US" sz="1400" dirty="0" smtClean="0"/>
              <a:t>Asterisk indicates frame accepted by network layer 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914399" y="1363063"/>
            <a:ext cx="7790214" cy="4600081"/>
          </a:xfrm>
        </p:spPr>
        <p:txBody>
          <a:bodyPr/>
          <a:lstStyle/>
          <a:p>
            <a:r>
              <a:rPr lang="en-US" dirty="0" smtClean="0"/>
              <a:t>Link layer accepts </a:t>
            </a:r>
            <a:r>
              <a:rPr lang="en-US" u="sng" dirty="0" smtClean="0"/>
              <a:t>packets</a:t>
            </a:r>
            <a:r>
              <a:rPr lang="en-US" dirty="0" smtClean="0"/>
              <a:t> from the network layer, and encapsulates them into </a:t>
            </a:r>
            <a:r>
              <a:rPr lang="en-US" u="sng" dirty="0" smtClean="0"/>
              <a:t>frames</a:t>
            </a:r>
            <a:r>
              <a:rPr lang="en-US" dirty="0" smtClean="0"/>
              <a:t> that it sends using the physical layer; reception is the opposite process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868874" y="2933701"/>
            <a:ext cx="7370253" cy="2838449"/>
            <a:chOff x="868874" y="3143251"/>
            <a:chExt cx="7370253" cy="2838449"/>
          </a:xfrm>
        </p:grpSpPr>
        <p:grpSp>
          <p:nvGrpSpPr>
            <p:cNvPr id="22" name="Group 21"/>
            <p:cNvGrpSpPr/>
            <p:nvPr/>
          </p:nvGrpSpPr>
          <p:grpSpPr>
            <a:xfrm>
              <a:off x="3390900" y="4772025"/>
              <a:ext cx="3695700" cy="1123950"/>
              <a:chOff x="3390900" y="4772025"/>
              <a:chExt cx="3695700" cy="1123950"/>
            </a:xfrm>
          </p:grpSpPr>
          <p:sp>
            <p:nvSpPr>
              <p:cNvPr id="20" name="Rounded Rectangle 19"/>
              <p:cNvSpPr/>
              <p:nvPr/>
            </p:nvSpPr>
            <p:spPr bwMode="auto">
              <a:xfrm>
                <a:off x="3486150" y="4838700"/>
                <a:ext cx="3371850" cy="1057275"/>
              </a:xfrm>
              <a:prstGeom prst="roundRect">
                <a:avLst/>
              </a:prstGeom>
              <a:noFill/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 bwMode="auto">
              <a:xfrm>
                <a:off x="3390900" y="4772025"/>
                <a:ext cx="3695700" cy="257175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2152650" y="3143251"/>
              <a:ext cx="6069012" cy="2038349"/>
              <a:chOff x="922337" y="3143250"/>
              <a:chExt cx="7299325" cy="2451563"/>
            </a:xfrm>
          </p:grpSpPr>
          <p:pic>
            <p:nvPicPr>
              <p:cNvPr id="10244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b="5392"/>
              <a:stretch>
                <a:fillRect/>
              </a:stretch>
            </p:blipFill>
            <p:spPr bwMode="auto">
              <a:xfrm>
                <a:off x="922337" y="3143250"/>
                <a:ext cx="7299325" cy="24515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" name="Rectangle 8"/>
              <p:cNvSpPr/>
              <p:nvPr/>
            </p:nvSpPr>
            <p:spPr bwMode="auto">
              <a:xfrm>
                <a:off x="1095375" y="4638675"/>
                <a:ext cx="2914650" cy="523875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  <a:alpha val="50196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endParaRPr>
              </a:p>
            </p:txBody>
          </p:sp>
        </p:grpSp>
        <p:sp>
          <p:nvSpPr>
            <p:cNvPr id="23" name="Rectangle 22"/>
            <p:cNvSpPr/>
            <p:nvPr/>
          </p:nvSpPr>
          <p:spPr bwMode="auto">
            <a:xfrm>
              <a:off x="4248150" y="5057775"/>
              <a:ext cx="1847850" cy="20955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8" name="Straight Arrow Connector 17"/>
            <p:cNvCxnSpPr/>
            <p:nvPr/>
          </p:nvCxnSpPr>
          <p:spPr bwMode="auto">
            <a:xfrm>
              <a:off x="4248150" y="5162550"/>
              <a:ext cx="1847850" cy="952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dash"/>
              <a:round/>
              <a:headEnd type="none" w="med" len="med"/>
              <a:tailEnd type="arrow"/>
            </a:ln>
            <a:effectLst/>
          </p:spPr>
        </p:cxnSp>
        <p:sp>
          <p:nvSpPr>
            <p:cNvPr id="24" name="Rectangle 23"/>
            <p:cNvSpPr/>
            <p:nvPr/>
          </p:nvSpPr>
          <p:spPr bwMode="auto">
            <a:xfrm>
              <a:off x="4238625" y="5772150"/>
              <a:ext cx="1847850" cy="20955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9" name="Straight Arrow Connector 18"/>
            <p:cNvCxnSpPr/>
            <p:nvPr/>
          </p:nvCxnSpPr>
          <p:spPr bwMode="auto">
            <a:xfrm>
              <a:off x="4238625" y="5895975"/>
              <a:ext cx="1847850" cy="952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0" name="TextBox 29"/>
            <p:cNvSpPr txBox="1"/>
            <p:nvPr/>
          </p:nvSpPr>
          <p:spPr>
            <a:xfrm>
              <a:off x="4265391" y="5505450"/>
              <a:ext cx="18517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Actual data path</a:t>
              </a:r>
              <a:endParaRPr 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251538" y="4810125"/>
              <a:ext cx="18604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Virtual data path</a:t>
              </a:r>
              <a:endParaRPr lang="en-US" dirty="0"/>
            </a:p>
          </p:txBody>
        </p:sp>
        <p:cxnSp>
          <p:nvCxnSpPr>
            <p:cNvPr id="33" name="Straight Connector 32"/>
            <p:cNvCxnSpPr/>
            <p:nvPr/>
          </p:nvCxnSpPr>
          <p:spPr bwMode="auto">
            <a:xfrm rot="10800000">
              <a:off x="885825" y="4019550"/>
              <a:ext cx="7353302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4" name="Straight Connector 33"/>
            <p:cNvCxnSpPr/>
            <p:nvPr/>
          </p:nvCxnSpPr>
          <p:spPr bwMode="auto">
            <a:xfrm rot="10800000">
              <a:off x="895350" y="5362575"/>
              <a:ext cx="7315202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5" name="TextBox 34"/>
            <p:cNvSpPr txBox="1"/>
            <p:nvPr/>
          </p:nvSpPr>
          <p:spPr>
            <a:xfrm>
              <a:off x="884809" y="3387209"/>
              <a:ext cx="10310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Network</a:t>
              </a:r>
              <a:endParaRPr lang="en-US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039257" y="4425434"/>
              <a:ext cx="6078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Link</a:t>
              </a:r>
              <a:endParaRPr lang="en-US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68874" y="5520809"/>
              <a:ext cx="10438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Physical</a:t>
              </a:r>
              <a:endParaRPr lang="en-US" dirty="0"/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Go-Back-N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Receiver only accepts/</a:t>
            </a:r>
            <a:r>
              <a:rPr lang="en-US" dirty="0" err="1" smtClean="0"/>
              <a:t>acks</a:t>
            </a:r>
            <a:r>
              <a:rPr lang="en-US" dirty="0" smtClean="0"/>
              <a:t> frames that arrive in order:</a:t>
            </a:r>
          </a:p>
          <a:p>
            <a:pPr lvl="1"/>
            <a:r>
              <a:rPr lang="en-US" dirty="0" smtClean="0"/>
              <a:t>Discards frames that follow a missing/</a:t>
            </a:r>
            <a:r>
              <a:rPr lang="en-US" dirty="0" err="1" smtClean="0"/>
              <a:t>errored</a:t>
            </a:r>
            <a:r>
              <a:rPr lang="en-US" dirty="0" smtClean="0"/>
              <a:t> frame</a:t>
            </a:r>
          </a:p>
          <a:p>
            <a:pPr lvl="1"/>
            <a:r>
              <a:rPr lang="en-US" dirty="0" smtClean="0"/>
              <a:t>Sender times out and resends all outstanding frames</a:t>
            </a:r>
          </a:p>
          <a:p>
            <a:pPr lvl="1"/>
            <a:endParaRPr lang="en-US" dirty="0" smtClean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 t="3768" b="12174"/>
          <a:stretch>
            <a:fillRect/>
          </a:stretch>
        </p:blipFill>
        <p:spPr bwMode="auto">
          <a:xfrm>
            <a:off x="949325" y="3314700"/>
            <a:ext cx="7759700" cy="2624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81888" y="3596606"/>
            <a:ext cx="2224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Sender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9184" y="4817660"/>
            <a:ext cx="3029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Receiver</a:t>
            </a:r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Selective Repeat (1)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Receiver accepts frames anywhere in receive window</a:t>
            </a:r>
          </a:p>
          <a:p>
            <a:pPr lvl="1"/>
            <a:r>
              <a:rPr lang="en-US" u="sng" dirty="0" smtClean="0"/>
              <a:t>Cumulative </a:t>
            </a:r>
            <a:r>
              <a:rPr lang="en-US" u="sng" dirty="0" err="1" smtClean="0"/>
              <a:t>ack</a:t>
            </a:r>
            <a:r>
              <a:rPr lang="en-US" dirty="0" smtClean="0"/>
              <a:t> indicates highest in-order frame</a:t>
            </a:r>
          </a:p>
          <a:p>
            <a:pPr lvl="1"/>
            <a:r>
              <a:rPr lang="en-US" dirty="0" smtClean="0"/>
              <a:t>NAK (negative </a:t>
            </a:r>
            <a:r>
              <a:rPr lang="en-US" dirty="0" err="1" smtClean="0"/>
              <a:t>ack</a:t>
            </a:r>
            <a:r>
              <a:rPr lang="en-US" dirty="0" smtClean="0"/>
              <a:t>) causes sender retransmission of a missing frame before a timeout resends window</a:t>
            </a:r>
          </a:p>
        </p:txBody>
      </p:sp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2" cstate="print"/>
          <a:srcRect b="10535"/>
          <a:stretch>
            <a:fillRect/>
          </a:stretch>
        </p:blipFill>
        <p:spPr bwMode="auto">
          <a:xfrm>
            <a:off x="831850" y="3429000"/>
            <a:ext cx="8070850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ed Rectangular Callout 1"/>
          <p:cNvSpPr/>
          <p:nvPr/>
        </p:nvSpPr>
        <p:spPr bwMode="auto">
          <a:xfrm>
            <a:off x="4607968" y="5384042"/>
            <a:ext cx="1569492" cy="668740"/>
          </a:xfrm>
          <a:prstGeom prst="wedgeRoundRectCallout">
            <a:avLst>
              <a:gd name="adj1" fmla="val -49529"/>
              <a:gd name="adj2" fmla="val -119132"/>
              <a:gd name="adj3" fmla="val 16667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Ack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also for frames 2-4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Selective Repeat (2)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Tradeoff made for Selective Repeat:</a:t>
            </a:r>
          </a:p>
          <a:p>
            <a:pPr lvl="1"/>
            <a:r>
              <a:rPr lang="en-US" dirty="0" smtClean="0"/>
              <a:t>More complex than Go-Back-N due to buffering at receiver </a:t>
            </a:r>
          </a:p>
          <a:p>
            <a:pPr lvl="1"/>
            <a:r>
              <a:rPr lang="en-US" dirty="0" smtClean="0"/>
              <a:t>More efficient use of link bandwidth as only lost frames are resent (with low error rates)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Code in </a:t>
            </a:r>
            <a:r>
              <a:rPr lang="en-US" dirty="0" err="1" smtClean="0"/>
              <a:t>Tanenbaum</a:t>
            </a:r>
            <a:r>
              <a:rPr lang="en-US" dirty="0" smtClean="0"/>
              <a:t> book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Example Data Link Protocols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dirty="0" smtClean="0"/>
          </a:p>
          <a:p>
            <a:pPr lvl="1"/>
            <a:r>
              <a:rPr lang="en-US" dirty="0" smtClean="0"/>
              <a:t>Packet over SONET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</a:p>
          <a:p>
            <a:pPr lvl="1"/>
            <a:r>
              <a:rPr lang="en-US" dirty="0" smtClean="0"/>
              <a:t>PPP (Point-to-Point Protocol)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ADSL (Asymmetric Digital Subscriber Loop)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Packet over SONET/SDH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634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Packet over SONET is the method used to carry IP packets over SONET optical fiber links (backbone of Internet)</a:t>
            </a:r>
          </a:p>
          <a:p>
            <a:pPr lvl="1"/>
            <a:r>
              <a:rPr lang="en-US" dirty="0" smtClean="0"/>
              <a:t>Uses PPP (Point-to-Point Protocol) for framing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271462" y="3543300"/>
            <a:ext cx="8524875" cy="2379881"/>
            <a:chOff x="309562" y="3190875"/>
            <a:chExt cx="8524875" cy="2379881"/>
          </a:xfrm>
        </p:grpSpPr>
        <p:pic>
          <p:nvPicPr>
            <p:cNvPr id="63492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b="19651"/>
            <a:stretch>
              <a:fillRect/>
            </a:stretch>
          </p:blipFill>
          <p:spPr bwMode="auto">
            <a:xfrm>
              <a:off x="309562" y="3190875"/>
              <a:ext cx="8524875" cy="175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/>
            <p:cNvSpPr txBox="1"/>
            <p:nvPr/>
          </p:nvSpPr>
          <p:spPr>
            <a:xfrm>
              <a:off x="2028778" y="5029200"/>
              <a:ext cx="17491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/>
                <a:t>Protocol stacks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316517" y="4924425"/>
              <a:ext cx="31797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PPP frames may be split over SONET payloads</a:t>
              </a:r>
            </a:p>
          </p:txBody>
        </p:sp>
      </p:grp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PPP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655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PPP (Point-to-Point Protocol) is a general method for delivering packets across links</a:t>
            </a:r>
          </a:p>
          <a:p>
            <a:pPr lvl="1"/>
            <a:r>
              <a:rPr lang="en-US" dirty="0" smtClean="0"/>
              <a:t>Framing uses a flag (0x7E) and byte stuffing</a:t>
            </a:r>
          </a:p>
          <a:p>
            <a:pPr lvl="1"/>
            <a:r>
              <a:rPr lang="en-US" dirty="0" smtClean="0"/>
              <a:t>“Unnumbered mode” (connectionless </a:t>
            </a:r>
            <a:r>
              <a:rPr lang="en-US" dirty="0" err="1" smtClean="0"/>
              <a:t>unacknow</a:t>
            </a:r>
            <a:r>
              <a:rPr lang="en-US" dirty="0" smtClean="0"/>
              <a:t>-ledged service) is used to carry IP packets</a:t>
            </a:r>
          </a:p>
          <a:p>
            <a:pPr lvl="1"/>
            <a:r>
              <a:rPr lang="en-US" dirty="0" smtClean="0"/>
              <a:t>Errors are detected with a checksum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5476875" y="4772025"/>
            <a:ext cx="952500" cy="619125"/>
          </a:xfrm>
          <a:prstGeom prst="rect">
            <a:avLst/>
          </a:prstGeom>
          <a:solidFill>
            <a:srgbClr val="FF388C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228600" y="4319588"/>
            <a:ext cx="8686800" cy="1850469"/>
            <a:chOff x="228600" y="4252913"/>
            <a:chExt cx="8686800" cy="1850469"/>
          </a:xfrm>
        </p:grpSpPr>
        <p:pic>
          <p:nvPicPr>
            <p:cNvPr id="65549" name="Picture 13" descr="03-2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8600" y="4252913"/>
              <a:ext cx="8686800" cy="1247775"/>
            </a:xfrm>
            <a:prstGeom prst="rect">
              <a:avLst/>
            </a:prstGeom>
            <a:noFill/>
          </p:spPr>
        </p:pic>
        <p:cxnSp>
          <p:nvCxnSpPr>
            <p:cNvPr id="11" name="Straight Arrow Connector 10"/>
            <p:cNvCxnSpPr/>
            <p:nvPr/>
          </p:nvCxnSpPr>
          <p:spPr bwMode="auto">
            <a:xfrm rot="5400000" flipH="1" flipV="1">
              <a:off x="5778104" y="5643960"/>
              <a:ext cx="313531" cy="158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3" name="Straight Arrow Connector 12"/>
            <p:cNvCxnSpPr/>
            <p:nvPr/>
          </p:nvCxnSpPr>
          <p:spPr bwMode="auto">
            <a:xfrm rot="5400000" flipH="1" flipV="1">
              <a:off x="4806555" y="5624910"/>
              <a:ext cx="313531" cy="158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4" name="TextBox 13"/>
            <p:cNvSpPr txBox="1"/>
            <p:nvPr/>
          </p:nvSpPr>
          <p:spPr>
            <a:xfrm>
              <a:off x="5502701" y="5734050"/>
              <a:ext cx="11422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/>
                <a:t>IP packet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922987" y="5734050"/>
              <a:ext cx="15440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/>
                <a:t>0x21 for IPv4</a:t>
              </a:r>
            </a:p>
          </p:txBody>
        </p:sp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ADSL (1)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Widely used for broadband Internet over local loops</a:t>
            </a:r>
          </a:p>
          <a:p>
            <a:pPr lvl="1"/>
            <a:r>
              <a:rPr lang="en-US" dirty="0" smtClean="0"/>
              <a:t>ADSL runs from modem (customer) to DSLAM (ISP)</a:t>
            </a:r>
          </a:p>
          <a:p>
            <a:pPr lvl="1"/>
            <a:r>
              <a:rPr lang="en-US" dirty="0" smtClean="0"/>
              <a:t>IP packets are sent over PPP and AAL5/ATM (over)</a:t>
            </a:r>
          </a:p>
          <a:p>
            <a:endParaRPr lang="en-US" dirty="0" smtClean="0"/>
          </a:p>
        </p:txBody>
      </p:sp>
      <p:pic>
        <p:nvPicPr>
          <p:cNvPr id="6758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" y="3181350"/>
            <a:ext cx="8418513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ADSL (2)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686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PPP data is sent in AAL5 frames over ATM cells:</a:t>
            </a:r>
          </a:p>
          <a:p>
            <a:pPr lvl="1"/>
            <a:r>
              <a:rPr lang="en-US" dirty="0" smtClean="0"/>
              <a:t>ATM is a link layer that uses short, fixed-size cells (53 bytes); each cell has a virtual circuit identifier</a:t>
            </a:r>
          </a:p>
          <a:p>
            <a:pPr lvl="1"/>
            <a:r>
              <a:rPr lang="en-US" dirty="0" smtClean="0"/>
              <a:t>AAL5 is a format to send packets over ATM</a:t>
            </a:r>
          </a:p>
          <a:p>
            <a:pPr lvl="1"/>
            <a:r>
              <a:rPr lang="en-US" dirty="0" smtClean="0"/>
              <a:t>PPP frame is converted to a AAL5 frame (</a:t>
            </a:r>
            <a:r>
              <a:rPr lang="en-US" dirty="0" err="1" smtClean="0"/>
              <a:t>PPPoA</a:t>
            </a:r>
            <a:r>
              <a:rPr lang="en-US" dirty="0" smtClean="0"/>
              <a:t>)</a:t>
            </a:r>
          </a:p>
        </p:txBody>
      </p:sp>
      <p:pic>
        <p:nvPicPr>
          <p:cNvPr id="686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300" y="3857625"/>
            <a:ext cx="86614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Arrow Connector 9"/>
          <p:cNvCxnSpPr/>
          <p:nvPr/>
        </p:nvCxnSpPr>
        <p:spPr bwMode="auto">
          <a:xfrm rot="10800000">
            <a:off x="4057653" y="5124451"/>
            <a:ext cx="437354" cy="40084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1715944" y="5476875"/>
            <a:ext cx="57992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AAL5 frame is divided into 48 byte pieces, each of which goes into one ATM cell with 5 header bytes </a:t>
            </a:r>
          </a:p>
        </p:txBody>
      </p:sp>
      <p:cxnSp>
        <p:nvCxnSpPr>
          <p:cNvPr id="13" name="Straight Arrow Connector 12"/>
          <p:cNvCxnSpPr/>
          <p:nvPr/>
        </p:nvCxnSpPr>
        <p:spPr bwMode="auto">
          <a:xfrm rot="10800000" flipH="1">
            <a:off x="4657728" y="5124451"/>
            <a:ext cx="437354" cy="40084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 home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Framing via bit stuffing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Error detection + retransmission versus error correction</a:t>
            </a:r>
          </a:p>
          <a:p>
            <a:pPr marL="800100" lvl="1" indent="-342900"/>
            <a:r>
              <a:rPr lang="en-US" dirty="0" smtClean="0"/>
              <a:t>Hamming codes to correct errors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Acknowledgements with sliding windows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Next lecture: Medium access control </a:t>
            </a:r>
            <a:r>
              <a:rPr lang="en-US" dirty="0" err="1" smtClean="0"/>
              <a:t>sublayer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739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Possible Services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Unacknowledged connectionless service</a:t>
            </a:r>
          </a:p>
          <a:p>
            <a:pPr lvl="1"/>
            <a:r>
              <a:rPr lang="en-US" dirty="0" smtClean="0"/>
              <a:t>Frame is sent with no connection / error recovery</a:t>
            </a:r>
          </a:p>
          <a:p>
            <a:pPr lvl="1"/>
            <a:r>
              <a:rPr lang="en-US" dirty="0" smtClean="0"/>
              <a:t>Ethernet is example</a:t>
            </a:r>
          </a:p>
          <a:p>
            <a:r>
              <a:rPr lang="en-US" dirty="0" smtClean="0"/>
              <a:t>Acknowledged connectionless service</a:t>
            </a:r>
          </a:p>
          <a:p>
            <a:pPr lvl="1"/>
            <a:r>
              <a:rPr lang="en-US" dirty="0" smtClean="0"/>
              <a:t>Frame is sent with retransmissions if needed</a:t>
            </a:r>
          </a:p>
          <a:p>
            <a:pPr lvl="1"/>
            <a:r>
              <a:rPr lang="en-US" dirty="0" smtClean="0"/>
              <a:t>Example is 802.11 (</a:t>
            </a:r>
            <a:r>
              <a:rPr lang="en-US" dirty="0" err="1" smtClean="0"/>
              <a:t>WiFi</a:t>
            </a:r>
            <a:r>
              <a:rPr lang="en-US" dirty="0" smtClean="0"/>
              <a:t>)</a:t>
            </a:r>
          </a:p>
          <a:p>
            <a:r>
              <a:rPr lang="en-US" dirty="0" smtClean="0"/>
              <a:t>Acknowledged connection-oriented service</a:t>
            </a:r>
          </a:p>
          <a:p>
            <a:pPr lvl="1"/>
            <a:r>
              <a:rPr lang="en-US" dirty="0" smtClean="0"/>
              <a:t>Connection is set up; rare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Framing?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</p:spTree>
    <p:extLst>
      <p:ext uri="{BB962C8B-B14F-4D97-AF65-F5344CB8AC3E}">
        <p14:creationId xmlns:p14="http://schemas.microsoft.com/office/powerpoint/2010/main" val="159677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smtClean="0"/>
              <a:t>Framing Methods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Byte count for frames</a:t>
            </a:r>
          </a:p>
          <a:p>
            <a:pPr lvl="1"/>
            <a:r>
              <a:rPr lang="en-US" dirty="0" smtClean="0"/>
              <a:t>Flag bytes with byte stuffing</a:t>
            </a:r>
          </a:p>
          <a:p>
            <a:pPr lvl="1"/>
            <a:r>
              <a:rPr lang="en-US" dirty="0" smtClean="0"/>
              <a:t>Flag bits with bit stuffing</a:t>
            </a:r>
          </a:p>
          <a:p>
            <a:pPr lvl="1"/>
            <a:r>
              <a:rPr lang="en-US" dirty="0" smtClean="0"/>
              <a:t>Physical layer coding violations</a:t>
            </a:r>
          </a:p>
          <a:p>
            <a:pPr lvl="2"/>
            <a:r>
              <a:rPr lang="en-US" dirty="0" smtClean="0"/>
              <a:t>Use non-data symbol to indicate frame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Framing – Byte count for frames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Frame begins with a count of the number of bytes in it</a:t>
            </a:r>
          </a:p>
          <a:p>
            <a:pPr lvl="1"/>
            <a:r>
              <a:rPr lang="en-US" dirty="0" smtClean="0"/>
              <a:t>Simple, but difficult to resynchronize after an error</a:t>
            </a:r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3" cstate="print"/>
          <a:srcRect t="4435" b="9085"/>
          <a:stretch>
            <a:fillRect/>
          </a:stretch>
        </p:blipFill>
        <p:spPr bwMode="auto">
          <a:xfrm>
            <a:off x="1704975" y="2857500"/>
            <a:ext cx="6860381" cy="306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946748" y="4857750"/>
            <a:ext cx="697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Error</a:t>
            </a:r>
          </a:p>
          <a:p>
            <a:pPr algn="r"/>
            <a:r>
              <a:rPr lang="en-US" dirty="0" smtClean="0"/>
              <a:t>case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15891" y="3149084"/>
            <a:ext cx="11592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Expected</a:t>
            </a:r>
          </a:p>
          <a:p>
            <a:pPr algn="r"/>
            <a:r>
              <a:rPr lang="en-US" dirty="0" smtClean="0"/>
              <a:t>case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4895850" y="4181475"/>
            <a:ext cx="371475" cy="2762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Framing – Byte stuffing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Special </a:t>
            </a:r>
            <a:r>
              <a:rPr lang="en-US" u="sng" dirty="0" smtClean="0"/>
              <a:t>flag</a:t>
            </a:r>
            <a:r>
              <a:rPr lang="en-US" dirty="0" smtClean="0"/>
              <a:t> bytes delimit frames; occurrences of flags in the data must be stuffed (escaped)</a:t>
            </a:r>
          </a:p>
          <a:p>
            <a:pPr lvl="1"/>
            <a:r>
              <a:rPr lang="en-US" dirty="0" smtClean="0"/>
              <a:t>Longer, but easy to resynchronize after error</a:t>
            </a:r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3" cstate="print"/>
          <a:srcRect b="10047"/>
          <a:stretch>
            <a:fillRect/>
          </a:stretch>
        </p:blipFill>
        <p:spPr bwMode="auto">
          <a:xfrm>
            <a:off x="2384940" y="3076575"/>
            <a:ext cx="546366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167584" y="4829175"/>
            <a:ext cx="11721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Stuffing</a:t>
            </a:r>
          </a:p>
          <a:p>
            <a:pPr algn="r"/>
            <a:r>
              <a:rPr lang="en-US" dirty="0" smtClean="0"/>
              <a:t>examples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414153" y="3110984"/>
            <a:ext cx="8515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 smtClean="0"/>
              <a:t>Frame</a:t>
            </a:r>
          </a:p>
          <a:p>
            <a:pPr algn="r"/>
            <a:r>
              <a:rPr lang="en-US" dirty="0" smtClean="0"/>
              <a:t>format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4895850" y="3686175"/>
            <a:ext cx="323850" cy="17145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932798" y="3964931"/>
            <a:ext cx="1820677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Need to escape extra ESCAPE bytes too!</a:t>
            </a:r>
            <a:endParaRPr lang="en-US" dirty="0"/>
          </a:p>
        </p:txBody>
      </p:sp>
      <p:sp>
        <p:nvSpPr>
          <p:cNvPr id="16" name="Freeform 15"/>
          <p:cNvSpPr/>
          <p:nvPr/>
        </p:nvSpPr>
        <p:spPr bwMode="auto">
          <a:xfrm rot="21014507" flipH="1">
            <a:off x="5649326" y="4441877"/>
            <a:ext cx="1300179" cy="122785"/>
          </a:xfrm>
          <a:custGeom>
            <a:avLst/>
            <a:gdLst>
              <a:gd name="connsiteX0" fmla="*/ 0 w 523875"/>
              <a:gd name="connsiteY0" fmla="*/ 103188 h 150813"/>
              <a:gd name="connsiteX1" fmla="*/ 219075 w 523875"/>
              <a:gd name="connsiteY1" fmla="*/ 7938 h 150813"/>
              <a:gd name="connsiteX2" fmla="*/ 523875 w 523875"/>
              <a:gd name="connsiteY2" fmla="*/ 150813 h 150813"/>
              <a:gd name="connsiteX0" fmla="*/ 0 w 523875"/>
              <a:gd name="connsiteY0" fmla="*/ 112713 h 160338"/>
              <a:gd name="connsiteX1" fmla="*/ 304800 w 523875"/>
              <a:gd name="connsiteY1" fmla="*/ 7938 h 160338"/>
              <a:gd name="connsiteX2" fmla="*/ 523875 w 523875"/>
              <a:gd name="connsiteY2" fmla="*/ 160338 h 160338"/>
              <a:gd name="connsiteX0" fmla="*/ 0 w 533400"/>
              <a:gd name="connsiteY0" fmla="*/ 106362 h 115887"/>
              <a:gd name="connsiteX1" fmla="*/ 304800 w 533400"/>
              <a:gd name="connsiteY1" fmla="*/ 1587 h 115887"/>
              <a:gd name="connsiteX2" fmla="*/ 533400 w 533400"/>
              <a:gd name="connsiteY2" fmla="*/ 115887 h 11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3400" h="115887">
                <a:moveTo>
                  <a:pt x="0" y="106362"/>
                </a:moveTo>
                <a:cubicBezTo>
                  <a:pt x="65881" y="54768"/>
                  <a:pt x="215900" y="0"/>
                  <a:pt x="304800" y="1587"/>
                </a:cubicBezTo>
                <a:cubicBezTo>
                  <a:pt x="393700" y="3174"/>
                  <a:pt x="424656" y="48418"/>
                  <a:pt x="533400" y="115887"/>
                </a:cubicBezTo>
              </a:path>
            </a:pathLst>
          </a:cu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5381625" y="4695825"/>
            <a:ext cx="381000" cy="361950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annenbaum">
  <a:themeElements>
    <a:clrScheme name="Tannenbaum 3">
      <a:dk1>
        <a:srgbClr val="000000"/>
      </a:dk1>
      <a:lt1>
        <a:srgbClr val="FFFFFF"/>
      </a:lt1>
      <a:dk2>
        <a:srgbClr val="000000"/>
      </a:dk2>
      <a:lt2>
        <a:srgbClr val="333333"/>
      </a:lt2>
      <a:accent1>
        <a:srgbClr val="DDDDDD"/>
      </a:accent1>
      <a:accent2>
        <a:srgbClr val="808080"/>
      </a:accent2>
      <a:accent3>
        <a:srgbClr val="FFFFFF"/>
      </a:accent3>
      <a:accent4>
        <a:srgbClr val="000000"/>
      </a:accent4>
      <a:accent5>
        <a:srgbClr val="EBEBEB"/>
      </a:accent5>
      <a:accent6>
        <a:srgbClr val="737373"/>
      </a:accent6>
      <a:hlink>
        <a:srgbClr val="4D4D4D"/>
      </a:hlink>
      <a:folHlink>
        <a:srgbClr val="EAEAEA"/>
      </a:folHlink>
    </a:clrScheme>
    <a:fontScheme name="Tannenbaum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annenbaum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annenbaum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2648</Words>
  <Application>Microsoft Office PowerPoint</Application>
  <PresentationFormat>On-screen Show (4:3)</PresentationFormat>
  <Paragraphs>436</Paragraphs>
  <Slides>48</Slides>
  <Notes>31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Tannenbaum</vt:lpstr>
      <vt:lpstr>Distributed Systems 5. Data Link Layer</vt:lpstr>
      <vt:lpstr>The Data Link Layer</vt:lpstr>
      <vt:lpstr>The Data Link Layer</vt:lpstr>
      <vt:lpstr>Frames</vt:lpstr>
      <vt:lpstr>Possible Services</vt:lpstr>
      <vt:lpstr>Why Framing?</vt:lpstr>
      <vt:lpstr>Framing Methods</vt:lpstr>
      <vt:lpstr>Framing – Byte count for frames</vt:lpstr>
      <vt:lpstr>Framing – Byte stuffing</vt:lpstr>
      <vt:lpstr>Framing – Bit stuffing</vt:lpstr>
      <vt:lpstr>Framing – Physical coding violation</vt:lpstr>
      <vt:lpstr>Error Control</vt:lpstr>
      <vt:lpstr>Error Detection and Correction</vt:lpstr>
      <vt:lpstr>Error Detection – Parity</vt:lpstr>
      <vt:lpstr>Error Detection – Checksums </vt:lpstr>
      <vt:lpstr>Error Detection – CRCs (1) </vt:lpstr>
      <vt:lpstr>Error Detection – CRCs (2)</vt:lpstr>
      <vt:lpstr>Richard Hamming (1915-1998)</vt:lpstr>
      <vt:lpstr>Error Bounds – Hamming distance </vt:lpstr>
      <vt:lpstr>Error Correction – Hamming code</vt:lpstr>
      <vt:lpstr>PowerPoint Presentation</vt:lpstr>
      <vt:lpstr>Hamming Codes - Generalization</vt:lpstr>
      <vt:lpstr>Error Detection/Control: IBANs</vt:lpstr>
      <vt:lpstr>Error Control - Preference</vt:lpstr>
      <vt:lpstr>Elementary Data Link Protocols</vt:lpstr>
      <vt:lpstr>Link layer environment (1)</vt:lpstr>
      <vt:lpstr>Link layer environment (2)</vt:lpstr>
      <vt:lpstr>Utopian Simplex Protocol</vt:lpstr>
      <vt:lpstr>Stop-and-Wait – Error-free channel</vt:lpstr>
      <vt:lpstr>Stop-and-Wait – Noisy channel (1)</vt:lpstr>
      <vt:lpstr>Stop-and-Wait – Noisy channel (2)</vt:lpstr>
      <vt:lpstr>Stop-and-Wait – Noisy channel (3)</vt:lpstr>
      <vt:lpstr>Sliding Window Protocols</vt:lpstr>
      <vt:lpstr>Sliding Window concept (1)</vt:lpstr>
      <vt:lpstr>Sliding Window concept (2)</vt:lpstr>
      <vt:lpstr>Sliding Window concept (3)</vt:lpstr>
      <vt:lpstr>One-Bit Sliding Window (1)</vt:lpstr>
      <vt:lpstr>One-Bit Sliding Window (2)</vt:lpstr>
      <vt:lpstr>One-Bit Sliding Window (3)</vt:lpstr>
      <vt:lpstr>Go-Back-N</vt:lpstr>
      <vt:lpstr>Selective Repeat (1)</vt:lpstr>
      <vt:lpstr>Selective Repeat (2)</vt:lpstr>
      <vt:lpstr>Example Data Link Protocols</vt:lpstr>
      <vt:lpstr>Packet over SONET/SDH</vt:lpstr>
      <vt:lpstr>PPP</vt:lpstr>
      <vt:lpstr>ADSL (1)</vt:lpstr>
      <vt:lpstr>ADSL (2)</vt:lpstr>
      <vt:lpstr>Take home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2015-03-10T10:54:56Z</dcterms:created>
  <dcterms:modified xsi:type="dcterms:W3CDTF">2015-03-16T09:48:28Z</dcterms:modified>
</cp:coreProperties>
</file>