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7" r:id="rId2"/>
    <p:sldId id="328" r:id="rId3"/>
    <p:sldId id="262" r:id="rId4"/>
    <p:sldId id="263" r:id="rId5"/>
    <p:sldId id="259" r:id="rId6"/>
    <p:sldId id="260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321" r:id="rId22"/>
    <p:sldId id="298" r:id="rId23"/>
    <p:sldId id="278" r:id="rId24"/>
    <p:sldId id="279" r:id="rId25"/>
    <p:sldId id="283" r:id="rId26"/>
    <p:sldId id="281" r:id="rId27"/>
    <p:sldId id="282" r:id="rId28"/>
    <p:sldId id="284" r:id="rId29"/>
    <p:sldId id="285" r:id="rId30"/>
    <p:sldId id="286" r:id="rId31"/>
    <p:sldId id="288" r:id="rId32"/>
    <p:sldId id="289" r:id="rId33"/>
    <p:sldId id="290" r:id="rId34"/>
    <p:sldId id="291" r:id="rId35"/>
    <p:sldId id="292" r:id="rId36"/>
    <p:sldId id="293" r:id="rId37"/>
    <p:sldId id="296" r:id="rId38"/>
    <p:sldId id="322" r:id="rId39"/>
    <p:sldId id="299" r:id="rId40"/>
    <p:sldId id="300" r:id="rId41"/>
    <p:sldId id="304" r:id="rId42"/>
    <p:sldId id="302" r:id="rId43"/>
    <p:sldId id="303" r:id="rId44"/>
    <p:sldId id="301" r:id="rId45"/>
    <p:sldId id="306" r:id="rId46"/>
    <p:sldId id="307" r:id="rId47"/>
    <p:sldId id="308" r:id="rId48"/>
    <p:sldId id="312" r:id="rId49"/>
    <p:sldId id="314" r:id="rId50"/>
    <p:sldId id="315" r:id="rId51"/>
    <p:sldId id="316" r:id="rId52"/>
    <p:sldId id="324" r:id="rId53"/>
    <p:sldId id="317" r:id="rId54"/>
    <p:sldId id="323" r:id="rId55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2EA87D86-8C19-4AA6-8B54-4D6A97A930F0}">
          <p14:sldIdLst>
            <p14:sldId id="257"/>
            <p14:sldId id="328"/>
            <p14:sldId id="262"/>
            <p14:sldId id="263"/>
            <p14:sldId id="259"/>
            <p14:sldId id="260"/>
            <p14:sldId id="265"/>
            <p14:sldId id="26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321"/>
            <p14:sldId id="298"/>
            <p14:sldId id="278"/>
          </p14:sldIdLst>
        </p14:section>
        <p14:section name="Theory" id="{1FD5892C-03EA-4B2A-9465-E2F6BFBE6E4B}">
          <p14:sldIdLst>
            <p14:sldId id="279"/>
            <p14:sldId id="283"/>
            <p14:sldId id="281"/>
            <p14:sldId id="282"/>
            <p14:sldId id="284"/>
            <p14:sldId id="285"/>
            <p14:sldId id="286"/>
            <p14:sldId id="288"/>
            <p14:sldId id="289"/>
            <p14:sldId id="290"/>
            <p14:sldId id="291"/>
            <p14:sldId id="292"/>
            <p14:sldId id="293"/>
            <p14:sldId id="296"/>
            <p14:sldId id="322"/>
          </p14:sldIdLst>
        </p14:section>
        <p14:section name="Java" id="{C95A48C3-A0F1-4666-A022-B050DBBC97AA}">
          <p14:sldIdLst>
            <p14:sldId id="299"/>
            <p14:sldId id="300"/>
            <p14:sldId id="304"/>
            <p14:sldId id="302"/>
            <p14:sldId id="303"/>
            <p14:sldId id="301"/>
            <p14:sldId id="306"/>
            <p14:sldId id="307"/>
            <p14:sldId id="308"/>
            <p14:sldId id="312"/>
            <p14:sldId id="314"/>
            <p14:sldId id="315"/>
            <p14:sldId id="316"/>
            <p14:sldId id="324"/>
            <p14:sldId id="317"/>
            <p14:sldId id="32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02C"/>
    <a:srgbClr val="FF5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23" autoAdjust="0"/>
  </p:normalViewPr>
  <p:slideViewPr>
    <p:cSldViewPr snapToGrid="0" snapToObjects="1">
      <p:cViewPr>
        <p:scale>
          <a:sx n="70" d="100"/>
          <a:sy n="70" d="100"/>
        </p:scale>
        <p:origin x="-11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-3224" y="-112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E38D6-9A9A-4127-8A8D-48F8F25428D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021CE-DF43-4F38-B7D8-AA0F38B60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52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B06E8-9483-814E-BBDB-5399A88F0077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79075-0D32-E742-8382-F4FE50661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4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64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06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21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06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10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60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6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8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48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36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31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71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0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8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8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5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2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4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2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2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2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0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7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4579-A819-4948-95D1-5F45F8C32012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0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/>
              <a:t>2</a:t>
            </a:r>
            <a:r>
              <a:rPr lang="en-US" sz="4000" dirty="0" smtClean="0"/>
              <a:t>. Java Threads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 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6004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2014/2015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3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j</a:t>
            </a:r>
            <a:r>
              <a:rPr lang="en-US" b="1" dirty="0" err="1" smtClean="0">
                <a:latin typeface="Courier New"/>
                <a:cs typeface="Courier New"/>
              </a:rPr>
              <a:t>ava.lang.Thread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Provides the functionalities for a thread</a:t>
            </a:r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/>
                <a:cs typeface="Courier New"/>
              </a:rPr>
              <a:t>new()</a:t>
            </a:r>
            <a:r>
              <a:rPr lang="en-US" dirty="0" smtClean="0"/>
              <a:t>, the thread is created but is still not active</a:t>
            </a:r>
          </a:p>
          <a:p>
            <a:r>
              <a:rPr lang="en-US" b="1" dirty="0">
                <a:latin typeface="Courier New"/>
                <a:cs typeface="Courier New"/>
              </a:rPr>
              <a:t>s</a:t>
            </a:r>
            <a:r>
              <a:rPr lang="en-US" b="1" dirty="0" smtClean="0">
                <a:latin typeface="Courier New"/>
                <a:cs typeface="Courier New"/>
              </a:rPr>
              <a:t>tart()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activates the thread</a:t>
            </a:r>
          </a:p>
          <a:p>
            <a:r>
              <a:rPr lang="en-US" b="1" dirty="0">
                <a:latin typeface="Courier New"/>
                <a:cs typeface="Courier New"/>
                <a:sym typeface="Wingdings"/>
              </a:rPr>
              <a:t>s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tart()</a:t>
            </a:r>
            <a:r>
              <a:rPr lang="en-US" b="1" dirty="0" smtClean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calls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run()</a:t>
            </a:r>
            <a:r>
              <a:rPr lang="en-US" dirty="0" smtClean="0">
                <a:sym typeface="Wingdings"/>
              </a:rPr>
              <a:t>, empty method</a:t>
            </a:r>
          </a:p>
          <a:p>
            <a:pPr lvl="1"/>
            <a:r>
              <a:rPr lang="en-US" dirty="0" smtClean="0">
                <a:sym typeface="Wingdings"/>
              </a:rPr>
              <a:t>Extend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Thread</a:t>
            </a:r>
            <a:r>
              <a:rPr lang="en-US" dirty="0" smtClean="0">
                <a:sym typeface="Wingdings"/>
              </a:rPr>
              <a:t> and override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run()</a:t>
            </a:r>
            <a:r>
              <a:rPr lang="en-US" dirty="0" smtClean="0">
                <a:sym typeface="Wingdings"/>
              </a:rPr>
              <a:t> in order to implement a thread!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18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Skeleton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class </a:t>
            </a:r>
            <a:r>
              <a:rPr lang="en-US" sz="1400" b="1" dirty="0" err="1">
                <a:latin typeface="Courier New"/>
                <a:cs typeface="Courier New"/>
              </a:rPr>
              <a:t>SimpleThread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>
                <a:solidFill>
                  <a:srgbClr val="4BACC6"/>
                </a:solidFill>
                <a:latin typeface="Courier New"/>
                <a:cs typeface="Courier New"/>
              </a:rPr>
              <a:t>extends Thread </a:t>
            </a:r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  public void </a:t>
            </a:r>
            <a:r>
              <a:rPr lang="en-US" sz="1400" b="1" dirty="0" err="1">
                <a:latin typeface="Courier New"/>
                <a:cs typeface="Courier New"/>
              </a:rPr>
              <a:t>SimpleThread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  { </a:t>
            </a:r>
            <a:r>
              <a:rPr lang="en-US" sz="1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&lt;constructor&gt; </a:t>
            </a:r>
            <a:r>
              <a:rPr lang="en-US" sz="1400" b="1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  </a:t>
            </a:r>
            <a:r>
              <a:rPr lang="en-US" sz="1400" b="1" dirty="0" smtClean="0">
                <a:latin typeface="Courier New"/>
                <a:cs typeface="Courier New"/>
              </a:rPr>
              <a:t>	public </a:t>
            </a:r>
            <a:r>
              <a:rPr lang="en-US" sz="1400" b="1" dirty="0">
                <a:latin typeface="Courier New"/>
                <a:cs typeface="Courier New"/>
              </a:rPr>
              <a:t>void run() </a:t>
            </a:r>
            <a:r>
              <a:rPr lang="en-US" sz="1400" b="1" dirty="0" smtClean="0">
                <a:latin typeface="Courier New"/>
                <a:cs typeface="Courier New"/>
              </a:rPr>
              <a:t>{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smtClean="0">
                <a:latin typeface="Courier New"/>
                <a:cs typeface="Courier New"/>
              </a:rPr>
              <a:t>		</a:t>
            </a:r>
            <a:r>
              <a:rPr lang="en-US" sz="1400" b="1" dirty="0" smtClean="0">
                <a:solidFill>
                  <a:srgbClr val="77933C"/>
                </a:solidFill>
                <a:latin typeface="Courier New"/>
                <a:cs typeface="Courier New"/>
              </a:rPr>
              <a:t>&lt;behavior of each instance of </a:t>
            </a:r>
            <a:r>
              <a:rPr lang="en-US" sz="14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SimpleThread</a:t>
            </a:r>
            <a:r>
              <a:rPr lang="en-US" sz="1400" b="1" dirty="0" smtClean="0">
                <a:solidFill>
                  <a:srgbClr val="77933C"/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public class </a:t>
            </a:r>
            <a:r>
              <a:rPr lang="en-US" sz="1400" b="1" dirty="0" err="1" smtClean="0">
                <a:latin typeface="Courier New"/>
                <a:cs typeface="Courier New"/>
              </a:rPr>
              <a:t>SimpleMain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{ </a:t>
            </a: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public </a:t>
            </a:r>
            <a:r>
              <a:rPr lang="en-US" sz="1400" b="1" dirty="0">
                <a:latin typeface="Courier New"/>
                <a:cs typeface="Courier New"/>
              </a:rPr>
              <a:t>static void main (string[]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)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{  </a:t>
            </a: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	Thread </a:t>
            </a:r>
            <a:r>
              <a:rPr lang="en-US" sz="1400" b="1" dirty="0">
                <a:latin typeface="Courier New"/>
                <a:cs typeface="Courier New"/>
              </a:rPr>
              <a:t>t1=new </a:t>
            </a:r>
            <a:r>
              <a:rPr lang="en-US" sz="1400" b="1" dirty="0" err="1">
                <a:latin typeface="Courier New"/>
                <a:cs typeface="Courier New"/>
              </a:rPr>
              <a:t>SimpleThread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	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t1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.start()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; //Thread t1 activated … 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d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on</a:t>
            </a:r>
            <a:r>
              <a:rPr lang="fr-FR" sz="1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’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t call run() directly!</a:t>
            </a:r>
            <a:endParaRPr lang="en-US" sz="1400" b="1" dirty="0">
              <a:solidFill>
                <a:schemeClr val="accent5">
                  <a:lumMod val="75000"/>
                </a:schemeClr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	… //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HOW MANY THREADS HERE?</a:t>
            </a: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4425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not </a:t>
            </a:r>
            <a:r>
              <a:rPr lang="en-US" b="1" dirty="0" smtClean="0">
                <a:latin typeface="Courier New"/>
                <a:cs typeface="Courier New"/>
              </a:rPr>
              <a:t>Thread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Is it possible to define a JAVA thread that does not extend </a:t>
            </a:r>
            <a:r>
              <a:rPr lang="en-US" b="1" dirty="0">
                <a:latin typeface="Courier New"/>
                <a:cs typeface="Courier New"/>
              </a:rPr>
              <a:t>Thread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JAVA does not support multiple inheritance</a:t>
            </a:r>
          </a:p>
          <a:p>
            <a:r>
              <a:rPr lang="en-US" dirty="0" smtClean="0"/>
              <a:t>Interface </a:t>
            </a:r>
            <a:r>
              <a:rPr lang="en-US" b="1" dirty="0" smtClean="0">
                <a:latin typeface="Courier New"/>
                <a:cs typeface="Courier New"/>
              </a:rPr>
              <a:t>Runnable</a:t>
            </a:r>
            <a:r>
              <a:rPr lang="en-US" dirty="0" smtClean="0"/>
              <a:t>: a class denoting instances that can be run by a thread</a:t>
            </a:r>
          </a:p>
          <a:p>
            <a:r>
              <a:rPr lang="en-US" dirty="0" smtClean="0"/>
              <a:t>How-to</a:t>
            </a:r>
          </a:p>
          <a:p>
            <a:pPr lvl="1"/>
            <a:r>
              <a:rPr lang="en-US" dirty="0" smtClean="0"/>
              <a:t>Implement </a:t>
            </a:r>
            <a:r>
              <a:rPr lang="en-US" b="1" dirty="0" smtClean="0">
                <a:latin typeface="Courier New"/>
                <a:cs typeface="Courier New"/>
              </a:rPr>
              <a:t>Runnable</a:t>
            </a:r>
            <a:r>
              <a:rPr lang="en-US" dirty="0" smtClean="0"/>
              <a:t> and its </a:t>
            </a:r>
            <a:r>
              <a:rPr lang="en-US" b="1" dirty="0" smtClean="0">
                <a:latin typeface="Courier New"/>
                <a:cs typeface="Courier New"/>
              </a:rPr>
              <a:t>run()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Create a new object of this class</a:t>
            </a:r>
          </a:p>
          <a:p>
            <a:pPr lvl="1"/>
            <a:r>
              <a:rPr lang="en-US" dirty="0" smtClean="0"/>
              <a:t>Create a new </a:t>
            </a:r>
            <a:r>
              <a:rPr lang="en-US" b="1" dirty="0" smtClean="0">
                <a:latin typeface="Courier New"/>
                <a:cs typeface="Courier New"/>
              </a:rPr>
              <a:t>Thread</a:t>
            </a:r>
            <a:r>
              <a:rPr lang="en-US" dirty="0" smtClean="0"/>
              <a:t> passing the object as parameter of the constructor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s</a:t>
            </a:r>
            <a:r>
              <a:rPr lang="en-US" b="1" dirty="0" smtClean="0">
                <a:latin typeface="Courier New"/>
                <a:cs typeface="Courier New"/>
              </a:rPr>
              <a:t>tart()</a:t>
            </a:r>
            <a:r>
              <a:rPr lang="en-US" dirty="0"/>
              <a:t> </a:t>
            </a:r>
            <a:r>
              <a:rPr lang="en-US" dirty="0" smtClean="0"/>
              <a:t>thread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6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Skeleton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class </a:t>
            </a:r>
            <a:r>
              <a:rPr lang="en-US" sz="1600" b="1" dirty="0" err="1" smtClean="0">
                <a:latin typeface="Courier New"/>
                <a:cs typeface="Courier New"/>
              </a:rPr>
              <a:t>SimpleRunnable</a:t>
            </a:r>
            <a:r>
              <a:rPr lang="en-US" sz="1600" b="1" dirty="0" smtClean="0">
                <a:latin typeface="Courier New"/>
                <a:cs typeface="Courier New"/>
              </a:rPr>
              <a:t> 	extends </a:t>
            </a:r>
            <a:r>
              <a:rPr lang="en-US" sz="1600" b="1" dirty="0" err="1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MyClass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	</a:t>
            </a:r>
            <a:r>
              <a:rPr lang="en-US" sz="1600" b="1" dirty="0" smtClean="0">
                <a:latin typeface="Courier New"/>
                <a:cs typeface="Courier New"/>
              </a:rPr>
              <a:t>					</a:t>
            </a:r>
            <a:r>
              <a:rPr lang="en-US" sz="1600" b="1" dirty="0" smtClean="0">
                <a:solidFill>
                  <a:schemeClr val="accent5"/>
                </a:solidFill>
                <a:latin typeface="Courier New"/>
                <a:cs typeface="Courier New"/>
              </a:rPr>
              <a:t>implements </a:t>
            </a:r>
            <a:r>
              <a:rPr lang="en-US" sz="1600" b="1" dirty="0">
                <a:solidFill>
                  <a:schemeClr val="accent5"/>
                </a:solidFill>
                <a:latin typeface="Courier New"/>
                <a:cs typeface="Courier New"/>
              </a:rPr>
              <a:t>Runnable </a:t>
            </a:r>
            <a:r>
              <a:rPr lang="en-US" sz="1600" b="1" dirty="0" smtClean="0">
                <a:latin typeface="Courier New"/>
                <a:cs typeface="Courier New"/>
              </a:rPr>
              <a:t>{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public </a:t>
            </a:r>
            <a:r>
              <a:rPr lang="en-US" sz="1600" b="1" dirty="0">
                <a:latin typeface="Courier New"/>
                <a:cs typeface="Courier New"/>
              </a:rPr>
              <a:t>void run() </a:t>
            </a:r>
            <a:r>
              <a:rPr lang="en-US" sz="1600" b="1" dirty="0" smtClean="0">
                <a:latin typeface="Courier New"/>
                <a:cs typeface="Courier New"/>
              </a:rPr>
              <a:t>{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	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&lt;behavior here…&gt;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}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16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public class </a:t>
            </a:r>
            <a:r>
              <a:rPr lang="en-US" sz="1600" b="1" dirty="0" err="1" smtClean="0">
                <a:latin typeface="Courier New"/>
                <a:cs typeface="Courier New"/>
              </a:rPr>
              <a:t>AnotherSimpleMain</a:t>
            </a:r>
            <a:r>
              <a:rPr lang="en-US" sz="1600" b="1" dirty="0" smtClean="0">
                <a:latin typeface="Courier New"/>
                <a:cs typeface="Courier New"/>
              </a:rPr>
              <a:t> {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public </a:t>
            </a:r>
            <a:r>
              <a:rPr lang="en-US" sz="1600" b="1" dirty="0">
                <a:latin typeface="Courier New"/>
                <a:cs typeface="Courier New"/>
              </a:rPr>
              <a:t>static void main(String </a:t>
            </a:r>
            <a:r>
              <a:rPr lang="en-US" sz="1600" b="1" dirty="0" err="1">
                <a:latin typeface="Courier New"/>
                <a:cs typeface="Courier New"/>
              </a:rPr>
              <a:t>args</a:t>
            </a:r>
            <a:r>
              <a:rPr lang="en-US" sz="1600" b="1" dirty="0">
                <a:latin typeface="Courier New"/>
                <a:cs typeface="Courier New"/>
              </a:rPr>
              <a:t>[])</a:t>
            </a:r>
            <a:r>
              <a:rPr lang="en-US" sz="1600" b="1" dirty="0" smtClean="0">
                <a:latin typeface="Courier New"/>
                <a:cs typeface="Courier New"/>
              </a:rPr>
              <a:t>{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	</a:t>
            </a:r>
            <a:r>
              <a:rPr lang="en-US" sz="1600" b="1" dirty="0" err="1" smtClean="0">
                <a:latin typeface="Courier New"/>
                <a:cs typeface="Courier New"/>
              </a:rPr>
              <a:t>SimpleRunnable</a:t>
            </a:r>
            <a:r>
              <a:rPr lang="en-US" sz="1600" b="1" dirty="0" smtClean="0">
                <a:latin typeface="Courier New"/>
                <a:cs typeface="Courier New"/>
              </a:rPr>
              <a:t> r  </a:t>
            </a:r>
            <a:r>
              <a:rPr lang="en-US" sz="1600" b="1" dirty="0">
                <a:latin typeface="Courier New"/>
                <a:cs typeface="Courier New"/>
              </a:rPr>
              <a:t>= new </a:t>
            </a:r>
            <a:r>
              <a:rPr lang="en-US" sz="1600" b="1" dirty="0" err="1" smtClean="0">
                <a:latin typeface="Courier New"/>
                <a:cs typeface="Courier New"/>
              </a:rPr>
              <a:t>SimpleRunnable</a:t>
            </a:r>
            <a:r>
              <a:rPr lang="en-US" sz="1600" b="1" dirty="0" smtClean="0">
                <a:latin typeface="Courier New"/>
                <a:cs typeface="Courier New"/>
              </a:rPr>
              <a:t>(</a:t>
            </a:r>
            <a:r>
              <a:rPr lang="en-US" sz="1600" b="1" dirty="0">
                <a:latin typeface="Courier New"/>
                <a:cs typeface="Courier New"/>
              </a:rPr>
              <a:t>)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	</a:t>
            </a:r>
            <a:r>
              <a:rPr lang="en-US" sz="1600" b="1" dirty="0" smtClean="0">
                <a:solidFill>
                  <a:srgbClr val="4BACC6"/>
                </a:solidFill>
                <a:latin typeface="Courier New"/>
                <a:cs typeface="Courier New"/>
              </a:rPr>
              <a:t>Thread </a:t>
            </a:r>
            <a:r>
              <a:rPr lang="en-US" sz="1600" b="1" dirty="0">
                <a:solidFill>
                  <a:srgbClr val="4BACC6"/>
                </a:solidFill>
                <a:latin typeface="Courier New"/>
                <a:cs typeface="Courier New"/>
              </a:rPr>
              <a:t>t = new </a:t>
            </a:r>
            <a:r>
              <a:rPr lang="en-US" sz="1600" b="1" dirty="0" smtClean="0">
                <a:solidFill>
                  <a:srgbClr val="4BACC6"/>
                </a:solidFill>
                <a:latin typeface="Courier New"/>
                <a:cs typeface="Courier New"/>
              </a:rPr>
              <a:t>Thread(r);</a:t>
            </a:r>
            <a:endParaRPr lang="en-US" sz="1600" b="1" dirty="0">
              <a:solidFill>
                <a:srgbClr val="4BACC6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	</a:t>
            </a:r>
            <a:r>
              <a:rPr lang="en-US" sz="1600" b="1" dirty="0" err="1" smtClean="0">
                <a:latin typeface="Courier New"/>
                <a:cs typeface="Courier New"/>
              </a:rPr>
              <a:t>t.start</a:t>
            </a:r>
            <a:r>
              <a:rPr lang="en-US" sz="1600" b="1" dirty="0">
                <a:latin typeface="Courier New"/>
                <a:cs typeface="Courier New"/>
              </a:rPr>
              <a:t>()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}</a:t>
            </a:r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875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1334980"/>
            <a:ext cx="6057900" cy="2565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6816"/>
            <a:ext cx="8229600" cy="320118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New Thread</a:t>
            </a:r>
          </a:p>
          <a:p>
            <a:pPr lvl="1"/>
            <a:r>
              <a:rPr lang="en-US" dirty="0">
                <a:sym typeface="Wingdings"/>
              </a:rPr>
              <a:t>T</a:t>
            </a:r>
            <a:r>
              <a:rPr lang="en-US" dirty="0" smtClean="0">
                <a:sym typeface="Wingdings"/>
              </a:rPr>
              <a:t>hread created with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new</a:t>
            </a:r>
          </a:p>
          <a:p>
            <a:pPr lvl="1"/>
            <a:r>
              <a:rPr lang="en-US" dirty="0" smtClean="0">
                <a:sym typeface="Wingdings"/>
              </a:rPr>
              <a:t>Still inactive</a:t>
            </a:r>
          </a:p>
          <a:p>
            <a:r>
              <a:rPr lang="en-US" dirty="0" smtClean="0"/>
              <a:t>Runnable = executable (</a:t>
            </a:r>
            <a:r>
              <a:rPr lang="en-US" i="1" dirty="0" smtClean="0"/>
              <a:t>could be </a:t>
            </a:r>
            <a:r>
              <a:rPr lang="en-US" dirty="0" smtClean="0"/>
              <a:t>in execution)</a:t>
            </a:r>
          </a:p>
          <a:p>
            <a:r>
              <a:rPr lang="en-US" dirty="0" smtClean="0"/>
              <a:t>Not runnable</a:t>
            </a:r>
          </a:p>
          <a:p>
            <a:pPr lvl="1"/>
            <a:r>
              <a:rPr lang="en-US" dirty="0" smtClean="0"/>
              <a:t>Cannot be currently scheduled for the execution</a:t>
            </a:r>
          </a:p>
          <a:p>
            <a:r>
              <a:rPr lang="en-US" dirty="0" smtClean="0"/>
              <a:t>Dead</a:t>
            </a:r>
          </a:p>
          <a:p>
            <a:pPr lvl="1"/>
            <a:r>
              <a:rPr lang="en-US" dirty="0" smtClean="0"/>
              <a:t>Thread has autonomously finished its execution (end of </a:t>
            </a:r>
            <a:r>
              <a:rPr lang="en-US" b="1" dirty="0" smtClean="0">
                <a:latin typeface="Courier New"/>
                <a:cs typeface="Courier New"/>
              </a:rPr>
              <a:t>run()</a:t>
            </a:r>
            <a:r>
              <a:rPr lang="en-US" dirty="0" smtClean="0"/>
              <a:t>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  <a:latin typeface="Courier New"/>
                <a:cs typeface="Courier New"/>
              </a:rPr>
              <a:t>stop()</a:t>
            </a:r>
            <a:r>
              <a:rPr lang="en-US" i="1" dirty="0" smtClean="0">
                <a:solidFill>
                  <a:srgbClr val="FF0000"/>
                </a:solidFill>
              </a:rPr>
              <a:t> method invoked on it</a:t>
            </a:r>
            <a:endParaRPr lang="en-US" i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223158" y="1995055"/>
            <a:ext cx="415637" cy="475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46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Runnable –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4421"/>
          </a:xfrm>
        </p:spPr>
        <p:txBody>
          <a:bodyPr>
            <a:normAutofit/>
          </a:bodyPr>
          <a:lstStyle/>
          <a:p>
            <a:r>
              <a:rPr lang="en-US" dirty="0" smtClean="0"/>
              <a:t>Waiting for I/O operation to terminate</a:t>
            </a:r>
          </a:p>
          <a:p>
            <a:r>
              <a:rPr lang="en-US" dirty="0" smtClean="0"/>
              <a:t>Trying to access to synchronized object/monitor </a:t>
            </a:r>
            <a:r>
              <a:rPr lang="en-US" dirty="0" smtClean="0">
                <a:sym typeface="Wingdings"/>
              </a:rPr>
              <a:t> queued</a:t>
            </a:r>
            <a:endParaRPr lang="en-US" dirty="0" smtClean="0"/>
          </a:p>
          <a:p>
            <a:r>
              <a:rPr lang="en-US" dirty="0" smtClean="0"/>
              <a:t>One of these methods has been invoked on it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sleep()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wait()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  <a:latin typeface="Courier New"/>
                <a:cs typeface="Courier New"/>
              </a:rPr>
              <a:t>suspend()</a:t>
            </a:r>
          </a:p>
          <a:p>
            <a:pPr lvl="2"/>
            <a:r>
              <a:rPr lang="en-US" dirty="0" smtClean="0"/>
              <a:t>Deprecated because prone to deadlock</a:t>
            </a:r>
            <a:endParaRPr lang="en-US" dirty="0"/>
          </a:p>
          <a:p>
            <a:r>
              <a:rPr lang="en-US" dirty="0" smtClean="0"/>
              <a:t>We will discuss these cases in detail…</a:t>
            </a:r>
          </a:p>
        </p:txBody>
      </p:sp>
    </p:spTree>
    <p:extLst>
      <p:ext uri="{BB962C8B-B14F-4D97-AF65-F5344CB8AC3E}">
        <p14:creationId xmlns:p14="http://schemas.microsoft.com/office/powerpoint/2010/main" val="8158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Stopping a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79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Idea: stop the execution of a thread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stop()</a:t>
            </a:r>
            <a:r>
              <a:rPr lang="en-US" b="1" dirty="0" smtClean="0"/>
              <a:t> </a:t>
            </a:r>
            <a:r>
              <a:rPr lang="en-US" dirty="0" smtClean="0"/>
              <a:t>is deprecated because </a:t>
            </a:r>
            <a:r>
              <a:rPr lang="en-US" b="1" dirty="0" smtClean="0"/>
              <a:t>unsafe</a:t>
            </a:r>
          </a:p>
          <a:p>
            <a:pPr lvl="1"/>
            <a:r>
              <a:rPr lang="en-US" dirty="0" smtClean="0"/>
              <a:t>We will see the notion of (un)locking</a:t>
            </a:r>
          </a:p>
          <a:p>
            <a:pPr lvl="1"/>
            <a:r>
              <a:rPr lang="en-US" dirty="0" smtClean="0"/>
              <a:t>Basically, </a:t>
            </a:r>
            <a:r>
              <a:rPr lang="en-US" b="1" dirty="0" smtClean="0">
                <a:latin typeface="Courier New"/>
                <a:cs typeface="Courier New"/>
              </a:rPr>
              <a:t>stop()</a:t>
            </a:r>
            <a:r>
              <a:rPr lang="en-US" dirty="0" smtClean="0"/>
              <a:t> causes the thread to immediately release all resources (unexpectedly)</a:t>
            </a:r>
          </a:p>
          <a:p>
            <a:pPr lvl="1"/>
            <a:r>
              <a:rPr lang="en-US" dirty="0" smtClean="0"/>
              <a:t>Objects protected by the lock could be in an inconsistent state, and now accessed by other threads</a:t>
            </a:r>
          </a:p>
          <a:p>
            <a:r>
              <a:rPr lang="en-US" dirty="0" smtClean="0"/>
              <a:t>In general, </a:t>
            </a:r>
            <a:r>
              <a:rPr lang="en-US" dirty="0" err="1" smtClean="0"/>
              <a:t>google</a:t>
            </a:r>
            <a:r>
              <a:rPr lang="en-US" dirty="0"/>
              <a:t> </a:t>
            </a:r>
            <a:r>
              <a:rPr lang="en-US" dirty="0" smtClean="0"/>
              <a:t>“Java </a:t>
            </a:r>
            <a:r>
              <a:rPr lang="en-US" dirty="0"/>
              <a:t>Thread Primitive </a:t>
            </a:r>
            <a:r>
              <a:rPr lang="en-US" dirty="0" smtClean="0"/>
              <a:t>Deprecation”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0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Stop a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500" dirty="0" smtClean="0"/>
              <a:t>Using a recurring pattern (we will re-use it later on)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b="1" dirty="0" smtClean="0">
                <a:latin typeface="Courier New"/>
                <a:cs typeface="Courier New"/>
              </a:rPr>
              <a:t> 	private Thread myself;</a:t>
            </a:r>
          </a:p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public </a:t>
            </a:r>
            <a:r>
              <a:rPr lang="en-US" b="1" dirty="0">
                <a:latin typeface="Courier New"/>
                <a:cs typeface="Courier New"/>
              </a:rPr>
              <a:t>void stop() </a:t>
            </a:r>
            <a:r>
              <a:rPr lang="en-US" b="1" dirty="0" smtClean="0">
                <a:latin typeface="Courier New"/>
                <a:cs typeface="Courier New"/>
              </a:rPr>
              <a:t>{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//user-defined!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		</a:t>
            </a:r>
            <a:r>
              <a:rPr lang="en-US" b="1" dirty="0" smtClean="0">
                <a:solidFill>
                  <a:srgbClr val="376092"/>
                </a:solidFill>
                <a:latin typeface="Courier New"/>
                <a:cs typeface="Courier New"/>
              </a:rPr>
              <a:t>myself = </a:t>
            </a:r>
            <a:r>
              <a:rPr lang="en-US" b="1" dirty="0">
                <a:solidFill>
                  <a:srgbClr val="376092"/>
                </a:solidFill>
                <a:latin typeface="Courier New"/>
                <a:cs typeface="Courier New"/>
              </a:rPr>
              <a:t>null;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public </a:t>
            </a:r>
            <a:r>
              <a:rPr lang="en-US" b="1" dirty="0">
                <a:latin typeface="Courier New"/>
                <a:cs typeface="Courier New"/>
              </a:rPr>
              <a:t>void run() {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Thread </a:t>
            </a:r>
            <a:r>
              <a:rPr lang="en-US" b="1" dirty="0" err="1">
                <a:latin typeface="Courier New"/>
                <a:cs typeface="Courier New"/>
              </a:rPr>
              <a:t>thisThread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Thread.currentThread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while (myself =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thisThread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) 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		</a:t>
            </a:r>
            <a:r>
              <a:rPr lang="en-US" b="1" dirty="0" smtClean="0">
                <a:solidFill>
                  <a:schemeClr val="accent3"/>
                </a:solidFill>
                <a:latin typeface="Courier New"/>
                <a:cs typeface="Courier New"/>
              </a:rPr>
              <a:t>&lt;behavior here…&gt;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3"/>
                </a:solidFill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chemeClr val="accent3"/>
                </a:solidFill>
                <a:latin typeface="Courier New"/>
                <a:cs typeface="Courier New"/>
              </a:rPr>
              <a:t>		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//RECHECK CONDITION IF THE CODE IS LARGE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	}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65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Shared 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ParallelCounter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increment()</a:t>
            </a:r>
            <a:r>
              <a:rPr lang="en-US" b="1" dirty="0" smtClean="0"/>
              <a:t> </a:t>
            </a:r>
            <a:r>
              <a:rPr lang="en-US" dirty="0" smtClean="0"/>
              <a:t>increments the counter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decrement() </a:t>
            </a:r>
            <a:r>
              <a:rPr lang="en-US" dirty="0" smtClean="0"/>
              <a:t>decrements the counter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CountingThread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Parameters: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String name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times</a:t>
            </a:r>
          </a:p>
          <a:p>
            <a:pPr lvl="1"/>
            <a:r>
              <a:rPr lang="en-US" dirty="0" smtClean="0"/>
              <a:t>Execution: increments or decrements the </a:t>
            </a:r>
            <a:r>
              <a:rPr lang="en-US" b="1" dirty="0" smtClean="0">
                <a:latin typeface="Courier New"/>
                <a:cs typeface="Courier New"/>
              </a:rPr>
              <a:t>counter</a:t>
            </a:r>
            <a:r>
              <a:rPr lang="en-US" dirty="0" smtClean="0"/>
              <a:t> for </a:t>
            </a:r>
            <a:r>
              <a:rPr lang="en-US" b="1" dirty="0" smtClean="0">
                <a:latin typeface="Courier New"/>
                <a:cs typeface="Courier New"/>
              </a:rPr>
              <a:t>times </a:t>
            </a:r>
            <a:r>
              <a:rPr lang="en-US" dirty="0" err="1" smtClean="0"/>
              <a:t>times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502577" y="286591"/>
            <a:ext cx="300251" cy="30025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1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0024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  <a:highlight>
                <a:srgbClr val="D4D4D4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Incrementor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i1 = new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CountingThread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A",5000000);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Incrementor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i2 = new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CountingThread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("B",5000000);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i1.start();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i2.start();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Consolas"/>
              </a:rPr>
              <a:t>while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(!i1.</a:t>
            </a:r>
            <a:r>
              <a:rPr lang="en-US" sz="2000" b="1" dirty="0">
                <a:solidFill>
                  <a:srgbClr val="0000C0"/>
                </a:solidFill>
                <a:latin typeface="Consolas"/>
              </a:rPr>
              <a:t>hasFinished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|| !i2.</a:t>
            </a:r>
            <a:r>
              <a:rPr lang="en-US" sz="2000" b="1" dirty="0">
                <a:solidFill>
                  <a:srgbClr val="0000C0"/>
                </a:solidFill>
                <a:latin typeface="Consolas"/>
              </a:rPr>
              <a:t>hasFinished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) {}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sz="2000" i="1" dirty="0" err="1">
                <a:solidFill>
                  <a:srgbClr val="0000C0"/>
                </a:solidFill>
                <a:latin typeface="Consolas"/>
              </a:rPr>
              <a:t>out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00C0"/>
                </a:solidFill>
                <a:latin typeface="Consolas"/>
              </a:rPr>
              <a:t>counter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  <a:r>
              <a:rPr lang="cs-CZ" sz="2000" dirty="0"/>
              <a:t>		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52569" y="5479345"/>
            <a:ext cx="7266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final value of the counter </a:t>
            </a:r>
          </a:p>
          <a:p>
            <a:pPr algn="ctr"/>
            <a:r>
              <a:rPr lang="en-US" sz="2800" dirty="0" smtClean="0"/>
              <a:t>(when both i1 and i2 have finished)?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8502577" y="300239"/>
            <a:ext cx="300251" cy="30025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Several actions within a program</a:t>
            </a:r>
          </a:p>
          <a:p>
            <a:pPr lvl="1"/>
            <a:r>
              <a:rPr lang="en-US" dirty="0" smtClean="0"/>
              <a:t>send and receive at the same time</a:t>
            </a:r>
          </a:p>
          <a:p>
            <a:pPr lvl="1"/>
            <a:r>
              <a:rPr lang="en-US" dirty="0" smtClean="0"/>
              <a:t>reaction to user input while doing expensive steps (e.g. network communications, calculations, disk fetching)</a:t>
            </a:r>
          </a:p>
          <a:p>
            <a:pPr lvl="1"/>
            <a:endParaRPr lang="en-US" dirty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Browser</a:t>
            </a:r>
          </a:p>
          <a:p>
            <a:pPr lvl="1"/>
            <a:r>
              <a:rPr lang="en-US" dirty="0" smtClean="0"/>
              <a:t>Skype</a:t>
            </a:r>
          </a:p>
          <a:p>
            <a:pPr lvl="1"/>
            <a:r>
              <a:rPr lang="en-US" dirty="0" smtClean="0"/>
              <a:t>Music/video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4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480658" y="2422200"/>
            <a:ext cx="2728526" cy="1657914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static void increment() 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counter++;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92785" y="3139453"/>
            <a:ext cx="2698612" cy="9406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latin typeface="Courier New"/>
                <a:cs typeface="Courier New"/>
              </a:rPr>
              <a:t>c</a:t>
            </a:r>
            <a:r>
              <a:rPr lang="en-US" b="1" dirty="0" smtClean="0">
                <a:latin typeface="Courier New"/>
                <a:cs typeface="Courier New"/>
              </a:rPr>
              <a:t>ur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 counter</a:t>
            </a:r>
          </a:p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counter  cur + 1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8713" y="2805396"/>
            <a:ext cx="1114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Byte code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9272" y="2422200"/>
            <a:ext cx="1693513" cy="1657914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80658" y="2215973"/>
            <a:ext cx="2728526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9272" y="2215973"/>
            <a:ext cx="1693513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4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480658" y="2422200"/>
            <a:ext cx="2728526" cy="1657914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static void increment() 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counter++;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92785" y="3139453"/>
            <a:ext cx="2698612" cy="9406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latin typeface="Courier New"/>
                <a:cs typeface="Courier New"/>
              </a:rPr>
              <a:t>c</a:t>
            </a:r>
            <a:r>
              <a:rPr lang="en-US" b="1" dirty="0" smtClean="0">
                <a:latin typeface="Courier New"/>
                <a:cs typeface="Courier New"/>
              </a:rPr>
              <a:t>ur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 counter</a:t>
            </a:r>
          </a:p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counter  cur + 1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8713" y="2805396"/>
            <a:ext cx="1114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Byte code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9272" y="2422200"/>
            <a:ext cx="1693513" cy="1657914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80658" y="2215973"/>
            <a:ext cx="2728526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9272" y="2215973"/>
            <a:ext cx="1693513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ounded Rectangular Callout 10"/>
          <p:cNvSpPr/>
          <p:nvPr/>
        </p:nvSpPr>
        <p:spPr>
          <a:xfrm>
            <a:off x="5597227" y="4345727"/>
            <a:ext cx="2809794" cy="1262959"/>
          </a:xfrm>
          <a:prstGeom prst="wedgeRoundRectCallout">
            <a:avLst>
              <a:gd name="adj1" fmla="val -65118"/>
              <a:gd name="adj2" fmla="val -107300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What if we have a context switch here?</a:t>
            </a:r>
            <a:endParaRPr lang="en-US" b="1" dirty="0"/>
          </a:p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Remember: 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counter </a:t>
            </a:r>
            <a:r>
              <a:rPr lang="en-US" sz="1400" dirty="0" smtClean="0"/>
              <a:t>is shared, </a:t>
            </a:r>
            <a:r>
              <a:rPr lang="en-US" sz="1400" b="1" dirty="0" smtClean="0">
                <a:latin typeface="Courier New"/>
                <a:cs typeface="Courier New"/>
              </a:rPr>
              <a:t>cur</a:t>
            </a:r>
            <a:r>
              <a:rPr lang="en-US" sz="1400" dirty="0" smtClean="0"/>
              <a:t> is local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9771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static void increment() {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en-US" sz="24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/>
              </a:rPr>
              <a:t>curVal</a:t>
            </a:r>
            <a:r>
              <a:rPr lang="en-US" sz="24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400" b="1" i="1" dirty="0">
                <a:solidFill>
                  <a:srgbClr val="0000C0"/>
                </a:solidFill>
                <a:latin typeface="Consolas"/>
              </a:rPr>
              <a:t>counter</a:t>
            </a:r>
            <a:r>
              <a:rPr lang="en-US" sz="2400" b="1" i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nsolas"/>
              </a:rPr>
              <a:t>Thread.</a:t>
            </a:r>
            <a:r>
              <a:rPr lang="en-US" sz="2400" i="1" dirty="0" err="1" smtClean="0">
                <a:solidFill>
                  <a:srgbClr val="000000"/>
                </a:solidFill>
                <a:latin typeface="Consolas"/>
              </a:rPr>
              <a:t>yield</a:t>
            </a:r>
            <a:r>
              <a:rPr lang="en-US" sz="2400" i="1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00C0"/>
                </a:solidFill>
                <a:latin typeface="Consolas"/>
              </a:rPr>
              <a:t>	counter</a:t>
            </a:r>
            <a:r>
              <a:rPr lang="en-US" sz="2400" i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Consolas"/>
              </a:rPr>
              <a:t>= curVal+1</a:t>
            </a:r>
            <a:r>
              <a:rPr lang="en-US" sz="2400" i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8502577" y="286591"/>
            <a:ext cx="300251" cy="30025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2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914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Threads share the same address space</a:t>
            </a:r>
          </a:p>
          <a:p>
            <a:r>
              <a:rPr lang="en-US" dirty="0" smtClean="0"/>
              <a:t>Common resources: objects can be manipulated by multiple threads at the same time</a:t>
            </a:r>
          </a:p>
          <a:p>
            <a:r>
              <a:rPr lang="en-US" dirty="0" smtClean="0"/>
              <a:t>Interference </a:t>
            </a:r>
            <a:r>
              <a:rPr lang="en-US" dirty="0" smtClean="0">
                <a:sym typeface="Wingdings"/>
              </a:rPr>
              <a:t> we need synchronization</a:t>
            </a:r>
          </a:p>
          <a:p>
            <a:r>
              <a:rPr lang="en-US" dirty="0" smtClean="0">
                <a:sym typeface="Wingdings"/>
              </a:rPr>
              <a:t>Access control mechanisms: to define who and when can correctly access to a resource</a:t>
            </a:r>
          </a:p>
          <a:p>
            <a:pPr lvl="1"/>
            <a:r>
              <a:rPr lang="en-US" dirty="0" smtClean="0">
                <a:sym typeface="Wingdings"/>
              </a:rPr>
              <a:t>No deadlock: situation in which every thread is stuck</a:t>
            </a:r>
          </a:p>
          <a:p>
            <a:pPr lvl="1"/>
            <a:r>
              <a:rPr lang="en-US" dirty="0" smtClean="0">
                <a:sym typeface="Wingdings"/>
              </a:rPr>
              <a:t>No </a:t>
            </a:r>
            <a:r>
              <a:rPr lang="en-US" dirty="0" err="1" smtClean="0">
                <a:sym typeface="Wingdings"/>
              </a:rPr>
              <a:t>livelock</a:t>
            </a:r>
            <a:r>
              <a:rPr lang="en-US" dirty="0" smtClean="0">
                <a:sym typeface="Wingdings"/>
              </a:rPr>
              <a:t>: situation in which threads continuously execute without terminating</a:t>
            </a:r>
          </a:p>
          <a:p>
            <a:pPr lvl="1"/>
            <a:r>
              <a:rPr lang="en-US" dirty="0" smtClean="0">
                <a:sym typeface="Wingdings"/>
              </a:rPr>
              <a:t>No starvation: we must guarantee that all threads can have the possibility of accessing the resource sooner or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6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Operations on a shared objects by different threads cannot overlap in time</a:t>
            </a:r>
          </a:p>
          <a:p>
            <a:r>
              <a:rPr lang="en-US" dirty="0" smtClean="0"/>
              <a:t>No ordering constraint</a:t>
            </a:r>
          </a:p>
          <a:p>
            <a:r>
              <a:rPr lang="en-US" dirty="0" smtClean="0"/>
              <a:t>Critical section: instructions that deal with the object change</a:t>
            </a:r>
          </a:p>
          <a:p>
            <a:r>
              <a:rPr lang="en-US" dirty="0" smtClean="0"/>
              <a:t>Critical sections of the same class cannot overlap</a:t>
            </a:r>
          </a:p>
          <a:p>
            <a:r>
              <a:rPr lang="en-US" dirty="0" smtClean="0"/>
              <a:t>At most one critical section of a class can be executed at a given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8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 (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Non</a:t>
            </a:r>
            <a:r>
              <a:rPr lang="en-US" dirty="0"/>
              <a:t>-negative integers </a:t>
            </a:r>
            <a:r>
              <a:rPr lang="en-US" dirty="0" smtClean="0"/>
              <a:t>indicating number of parallel accesses allowed</a:t>
            </a:r>
          </a:p>
          <a:p>
            <a:r>
              <a:rPr lang="en-US" dirty="0" smtClean="0"/>
              <a:t>manipulated </a:t>
            </a:r>
            <a:r>
              <a:rPr lang="en-US" dirty="0"/>
              <a:t>through atomic operations: </a:t>
            </a:r>
            <a:br>
              <a:rPr lang="en-US" dirty="0"/>
            </a:br>
            <a:r>
              <a:rPr lang="en-US" b="1" dirty="0" smtClean="0">
                <a:latin typeface="Courier New"/>
                <a:cs typeface="Courier New"/>
              </a:rPr>
              <a:t>signal</a:t>
            </a:r>
            <a:r>
              <a:rPr lang="en-US" dirty="0" smtClean="0"/>
              <a:t> (V) </a:t>
            </a:r>
            <a:r>
              <a:rPr lang="en-US" dirty="0">
                <a:sym typeface="Wingdings"/>
              </a:rPr>
              <a:t> </a:t>
            </a:r>
            <a:r>
              <a:rPr lang="en-US" dirty="0" smtClean="0">
                <a:sym typeface="Wingdings"/>
              </a:rPr>
              <a:t>increment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r>
              <a:rPr lang="en-US" b="1" dirty="0" smtClean="0">
                <a:latin typeface="Courier New"/>
                <a:cs typeface="Courier New"/>
                <a:sym typeface="Wingdings"/>
              </a:rPr>
              <a:t>wait</a:t>
            </a:r>
            <a:r>
              <a:rPr lang="en-US" dirty="0" smtClean="0">
                <a:sym typeface="Wingdings"/>
              </a:rPr>
              <a:t> (P) </a:t>
            </a:r>
            <a:r>
              <a:rPr lang="en-US" dirty="0">
                <a:sym typeface="Wingdings"/>
              </a:rPr>
              <a:t> </a:t>
            </a:r>
            <a:r>
              <a:rPr lang="en-US" dirty="0" smtClean="0">
                <a:sym typeface="Wingdings"/>
              </a:rPr>
              <a:t>decrement</a:t>
            </a:r>
          </a:p>
          <a:p>
            <a:r>
              <a:rPr lang="en-US" dirty="0" smtClean="0"/>
              <a:t>Read </a:t>
            </a:r>
            <a:r>
              <a:rPr lang="en-US" dirty="0"/>
              <a:t>semaphore: when value=0, </a:t>
            </a:r>
            <a:r>
              <a:rPr lang="en-US" b="1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</a:t>
            </a:r>
            <a:r>
              <a:rPr lang="en-US" dirty="0"/>
              <a:t>causes the thread to wait until the value becomes positive</a:t>
            </a:r>
          </a:p>
          <a:p>
            <a:pPr lvl="1"/>
            <a:r>
              <a:rPr lang="en-US" dirty="0"/>
              <a:t>Passive wait inside a queue</a:t>
            </a:r>
          </a:p>
          <a:p>
            <a:pPr lvl="1"/>
            <a:r>
              <a:rPr lang="en-US" dirty="0" smtClean="0"/>
              <a:t>FCFS strategy </a:t>
            </a:r>
            <a:r>
              <a:rPr lang="en-US" dirty="0"/>
              <a:t>to avoid </a:t>
            </a:r>
            <a:r>
              <a:rPr lang="en-US" dirty="0" smtClean="0"/>
              <a:t>starvation</a:t>
            </a:r>
          </a:p>
          <a:p>
            <a:r>
              <a:rPr lang="en-US" dirty="0"/>
              <a:t>Binary semaphores: </a:t>
            </a:r>
            <a:r>
              <a:rPr lang="en-US" dirty="0" err="1" smtClean="0"/>
              <a:t>mutex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19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 with Semaphores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23134"/>
            <a:ext cx="4040188" cy="639762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Thread 1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562896"/>
            <a:ext cx="4040188" cy="30572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…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/>
                <a:cs typeface="Courier New"/>
              </a:rPr>
              <a:t>s.wait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&lt;critical section&gt;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/>
                <a:cs typeface="Courier New"/>
              </a:rPr>
              <a:t>s.signal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…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923134"/>
            <a:ext cx="4041775" cy="639762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Thread 2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562896"/>
            <a:ext cx="4041775" cy="3057259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…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err="1" smtClean="0">
                <a:latin typeface="Courier New"/>
                <a:cs typeface="Courier New"/>
              </a:rPr>
              <a:t>s.wait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31859C"/>
                </a:solidFill>
                <a:latin typeface="Courier New"/>
                <a:cs typeface="Courier New"/>
              </a:rPr>
              <a:t>&lt;critical section&gt;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/>
                <a:cs typeface="Courier New"/>
              </a:rPr>
              <a:t>s.signal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…</a:t>
            </a:r>
          </a:p>
          <a:p>
            <a:pPr marL="0" indent="0">
              <a:buNone/>
            </a:pP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8594" y="1414545"/>
            <a:ext cx="5899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Semaphore s = new Semaphore(1);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86923" y="5620156"/>
            <a:ext cx="289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N.B.: THIS IS NOT JAVA CODE</a:t>
            </a:r>
            <a:endParaRPr lang="en-US" dirty="0"/>
          </a:p>
        </p:txBody>
      </p:sp>
      <p:sp>
        <p:nvSpPr>
          <p:cNvPr id="10" name="Content Placeholder 9"/>
          <p:cNvSpPr txBox="1">
            <a:spLocks/>
          </p:cNvSpPr>
          <p:nvPr/>
        </p:nvSpPr>
        <p:spPr>
          <a:xfrm>
            <a:off x="457200" y="5989488"/>
            <a:ext cx="8229600" cy="6421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/>
              <a:buChar char="•"/>
            </a:pPr>
            <a:r>
              <a:rPr lang="en-US" sz="2800" b="0" dirty="0" smtClean="0"/>
              <a:t>This kind of semaphore is a </a:t>
            </a:r>
            <a:r>
              <a:rPr lang="en-US" sz="2800" dirty="0" smtClean="0"/>
              <a:t>lock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416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 of Semaphores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14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Low-level programming construct</a:t>
            </a:r>
          </a:p>
          <a:p>
            <a:r>
              <a:rPr lang="en-US" dirty="0" smtClean="0"/>
              <a:t>Easy to introduce errors: deadlock/</a:t>
            </a:r>
            <a:r>
              <a:rPr lang="en-US" dirty="0" err="1" smtClean="0"/>
              <a:t>livelock</a:t>
            </a:r>
            <a:endParaRPr lang="en-US" dirty="0" smtClean="0"/>
          </a:p>
          <a:p>
            <a:pPr lvl="1"/>
            <a:r>
              <a:rPr lang="en-US" dirty="0" smtClean="0"/>
              <a:t>Debugging concurrent programs is extremely difficult</a:t>
            </a:r>
          </a:p>
          <a:p>
            <a:r>
              <a:rPr lang="en-US" dirty="0" smtClean="0"/>
              <a:t>Examples in the </a:t>
            </a:r>
            <a:r>
              <a:rPr lang="en-US" dirty="0" err="1" smtClean="0"/>
              <a:t>mutex</a:t>
            </a:r>
            <a:r>
              <a:rPr lang="en-US" dirty="0" smtClean="0"/>
              <a:t> case</a:t>
            </a:r>
          </a:p>
          <a:p>
            <a:pPr lvl="1"/>
            <a:r>
              <a:rPr lang="en-US" dirty="0" smtClean="0"/>
              <a:t>Inverting wait and signal makes it possible to multiple access to the critical section</a:t>
            </a:r>
          </a:p>
          <a:p>
            <a:pPr lvl="1"/>
            <a:r>
              <a:rPr lang="en-US" dirty="0" smtClean="0"/>
              <a:t>Using wait twice causes a deadlock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Monitor for Objects (Hoare)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(Abstract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9805"/>
          </a:xfrm>
        </p:spPr>
        <p:txBody>
          <a:bodyPr>
            <a:normAutofit/>
          </a:bodyPr>
          <a:lstStyle/>
          <a:p>
            <a:r>
              <a:rPr lang="en-US" dirty="0" smtClean="0"/>
              <a:t>Protects the data of a shared structure/resource</a:t>
            </a:r>
          </a:p>
          <a:p>
            <a:pPr lvl="1"/>
            <a:r>
              <a:rPr lang="en-US" dirty="0" smtClean="0"/>
              <a:t>Data (state of the monitor) are persistent and cannot be accessed directly</a:t>
            </a:r>
          </a:p>
          <a:p>
            <a:pPr lvl="2"/>
            <a:r>
              <a:rPr lang="en-US" dirty="0" smtClean="0"/>
              <a:t>Object’s data attributes</a:t>
            </a:r>
          </a:p>
          <a:p>
            <a:pPr lvl="1"/>
            <a:r>
              <a:rPr lang="en-US" dirty="0" smtClean="0"/>
              <a:t>Public/Entry methods: unique entry point that can modify the state</a:t>
            </a:r>
          </a:p>
        </p:txBody>
      </p:sp>
    </p:spTree>
    <p:extLst>
      <p:ext uri="{BB962C8B-B14F-4D97-AF65-F5344CB8AC3E}">
        <p14:creationId xmlns:p14="http://schemas.microsoft.com/office/powerpoint/2010/main" val="417656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Protection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06958"/>
            <a:ext cx="8467791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Level 1: </a:t>
            </a:r>
            <a:r>
              <a:rPr lang="en-US" b="1" dirty="0" smtClean="0"/>
              <a:t>mutual exclusion</a:t>
            </a:r>
          </a:p>
          <a:p>
            <a:pPr lvl="1"/>
            <a:r>
              <a:rPr lang="en-US" dirty="0"/>
              <a:t>Public methods are always mutually </a:t>
            </a:r>
            <a:r>
              <a:rPr lang="en-US" dirty="0" smtClean="0"/>
              <a:t>exclusive: </a:t>
            </a:r>
            <a:r>
              <a:rPr lang="en-US" b="1" dirty="0" smtClean="0"/>
              <a:t>at </a:t>
            </a:r>
            <a:r>
              <a:rPr lang="en-US" b="1" dirty="0"/>
              <a:t>most one </a:t>
            </a:r>
            <a:r>
              <a:rPr lang="en-US" dirty="0"/>
              <a:t>thread can be active inside the </a:t>
            </a:r>
            <a:r>
              <a:rPr lang="en-US" dirty="0" smtClean="0"/>
              <a:t>monitor (</a:t>
            </a:r>
            <a:r>
              <a:rPr lang="en-US" b="1" dirty="0" smtClean="0"/>
              <a:t>lock</a:t>
            </a:r>
            <a:r>
              <a:rPr lang="en-US" dirty="0" smtClean="0"/>
              <a:t>)</a:t>
            </a:r>
            <a:endParaRPr lang="en-US" b="1" dirty="0" smtClean="0"/>
          </a:p>
          <a:p>
            <a:pPr lvl="1"/>
            <a:r>
              <a:rPr lang="en-US" dirty="0" smtClean="0"/>
              <a:t>If another thread tries to access one of the public methods </a:t>
            </a:r>
            <a:r>
              <a:rPr lang="en-US" dirty="0" smtClean="0">
                <a:sym typeface="Wingdings"/>
              </a:rPr>
              <a:t> waits into an </a:t>
            </a:r>
            <a:r>
              <a:rPr lang="en-US" b="1" dirty="0" smtClean="0">
                <a:sym typeface="Wingdings"/>
              </a:rPr>
              <a:t>entry queue</a:t>
            </a:r>
          </a:p>
          <a:p>
            <a:pPr lvl="1"/>
            <a:r>
              <a:rPr lang="en-US" i="1" dirty="0" smtClean="0">
                <a:sym typeface="Wingdings"/>
              </a:rPr>
              <a:t>Automatically enforced </a:t>
            </a:r>
            <a:r>
              <a:rPr lang="en-US" dirty="0" smtClean="0">
                <a:sym typeface="Wingdings"/>
              </a:rPr>
              <a:t>at the language level</a:t>
            </a:r>
          </a:p>
          <a:p>
            <a:r>
              <a:rPr lang="en-US" dirty="0" smtClean="0">
                <a:sym typeface="Wingdings"/>
              </a:rPr>
              <a:t>Level 2: regulates the </a:t>
            </a:r>
            <a:r>
              <a:rPr lang="en-US" b="1" dirty="0" smtClean="0">
                <a:sym typeface="Wingdings"/>
              </a:rPr>
              <a:t>order</a:t>
            </a:r>
            <a:r>
              <a:rPr lang="en-US" dirty="0" smtClean="0">
                <a:sym typeface="Wingdings"/>
              </a:rPr>
              <a:t> in which threads can access the resource</a:t>
            </a:r>
          </a:p>
          <a:p>
            <a:pPr lvl="1"/>
            <a:r>
              <a:rPr lang="en-US" dirty="0" smtClean="0">
                <a:sym typeface="Wingdings"/>
              </a:rPr>
              <a:t>When an entry operation is called, it first checks a </a:t>
            </a:r>
            <a:r>
              <a:rPr lang="en-US" b="1" dirty="0" smtClean="0">
                <a:sym typeface="Wingdings"/>
              </a:rPr>
              <a:t>synchronization condition </a:t>
            </a:r>
            <a:r>
              <a:rPr lang="en-US" dirty="0" smtClean="0">
                <a:sym typeface="Wingdings"/>
              </a:rPr>
              <a:t>(that induces an ordering)</a:t>
            </a:r>
          </a:p>
          <a:p>
            <a:pPr lvl="1"/>
            <a:r>
              <a:rPr lang="en-US" dirty="0" smtClean="0">
                <a:sym typeface="Wingdings"/>
              </a:rPr>
              <a:t>Condition not met  thread waits, monitor is freed </a:t>
            </a:r>
          </a:p>
          <a:p>
            <a:pPr lvl="1"/>
            <a:r>
              <a:rPr lang="en-US" dirty="0" smtClean="0">
                <a:sym typeface="Wingdings"/>
              </a:rPr>
              <a:t>Suspension managed </a:t>
            </a:r>
            <a:r>
              <a:rPr lang="en-US" i="1" dirty="0" smtClean="0">
                <a:sym typeface="Wingdings"/>
              </a:rPr>
              <a:t>by the programmer </a:t>
            </a:r>
            <a:r>
              <a:rPr lang="en-US" dirty="0" smtClean="0">
                <a:sym typeface="Wingdings"/>
              </a:rPr>
              <a:t>through a </a:t>
            </a:r>
            <a:r>
              <a:rPr lang="en-US" b="1" dirty="0" smtClean="0">
                <a:sym typeface="Wingdings"/>
              </a:rPr>
              <a:t>condition variable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6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232"/>
            <a:ext cx="8229600" cy="4972662"/>
          </a:xfrm>
        </p:spPr>
        <p:txBody>
          <a:bodyPr>
            <a:normAutofit fontScale="92500" lnSpcReduction="20000"/>
          </a:bodyPr>
          <a:lstStyle/>
          <a:p>
            <a:r>
              <a:rPr lang="en-US" sz="5800" dirty="0" smtClean="0"/>
              <a:t>What is a process?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unit of computation inside an Operating System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running program with its data and resources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Code (text) of the program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Data: global variables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Program Counter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CPU registers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Stack: parameters, local variables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Resources: open files, network connections, I/O, 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JVM runs as a single process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variable type</a:t>
            </a:r>
          </a:p>
          <a:p>
            <a:pPr marL="0" indent="0" algn="ctr">
              <a:buNone/>
            </a:pPr>
            <a:r>
              <a:rPr lang="en-US" b="1" dirty="0" smtClean="0">
                <a:latin typeface="Courier New"/>
                <a:cs typeface="Courier New"/>
              </a:rPr>
              <a:t>condition 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dirty="0" smtClean="0"/>
              <a:t>Represents a queue containing waiting threads</a:t>
            </a:r>
          </a:p>
          <a:p>
            <a:r>
              <a:rPr lang="en-US" dirty="0" smtClean="0"/>
              <a:t>Monitor’s operations manipulate conditions through two operations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w</a:t>
            </a:r>
            <a:r>
              <a:rPr lang="en-US" b="1" dirty="0" smtClean="0">
                <a:latin typeface="Courier New"/>
                <a:cs typeface="Courier New"/>
              </a:rPr>
              <a:t>ait(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 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signal(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6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and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Effect of </a:t>
            </a:r>
            <a:r>
              <a:rPr lang="en-US" b="1" dirty="0">
                <a:latin typeface="Courier New"/>
                <a:cs typeface="Courier New"/>
              </a:rPr>
              <a:t>wait(</a:t>
            </a:r>
            <a:r>
              <a:rPr lang="en-US" b="1" dirty="0" err="1">
                <a:latin typeface="Courier New"/>
                <a:cs typeface="Courier New"/>
              </a:rPr>
              <a:t>cond</a:t>
            </a:r>
            <a:r>
              <a:rPr lang="en-US" b="1" dirty="0">
                <a:latin typeface="Courier New"/>
                <a:cs typeface="Courier New"/>
              </a:rPr>
              <a:t>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Thread is suspended and inserted into 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dirty="0" err="1" smtClean="0"/>
              <a:t>’s</a:t>
            </a:r>
            <a:r>
              <a:rPr lang="en-US" dirty="0" smtClean="0"/>
              <a:t> queue</a:t>
            </a:r>
          </a:p>
          <a:p>
            <a:pPr lvl="1"/>
            <a:r>
              <a:rPr lang="en-US" dirty="0" smtClean="0"/>
              <a:t>Monitor is freed</a:t>
            </a:r>
          </a:p>
          <a:p>
            <a:pPr lvl="1"/>
            <a:r>
              <a:rPr lang="en-US" dirty="0" smtClean="0"/>
              <a:t>The thread will restart the execution after </a:t>
            </a:r>
            <a:r>
              <a:rPr lang="en-US" b="1" dirty="0">
                <a:latin typeface="Courier New"/>
                <a:cs typeface="Courier New"/>
              </a:rPr>
              <a:t>wait(</a:t>
            </a:r>
            <a:r>
              <a:rPr lang="en-US" b="1" dirty="0" err="1">
                <a:latin typeface="Courier New"/>
                <a:cs typeface="Courier New"/>
              </a:rPr>
              <a:t>cond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, guaranteeing mutual exclusion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Effect of </a:t>
            </a:r>
            <a:r>
              <a:rPr lang="en-US" b="1" dirty="0" smtClean="0">
                <a:latin typeface="Courier New"/>
                <a:cs typeface="Courier New"/>
              </a:rPr>
              <a:t>signal(</a:t>
            </a:r>
            <a:r>
              <a:rPr lang="en-US" b="1" dirty="0" err="1">
                <a:latin typeface="Courier New"/>
                <a:cs typeface="Courier New"/>
              </a:rPr>
              <a:t>cond</a:t>
            </a:r>
            <a:r>
              <a:rPr lang="en-US" b="1" dirty="0">
                <a:latin typeface="Courier New"/>
                <a:cs typeface="Courier New"/>
              </a:rPr>
              <a:t>)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Reactivates one thread waiting in </a:t>
            </a:r>
            <a:r>
              <a:rPr lang="en-US" b="1" dirty="0" err="1">
                <a:latin typeface="Courier New"/>
                <a:cs typeface="Courier New"/>
              </a:rPr>
              <a:t>cond</a:t>
            </a:r>
            <a:r>
              <a:rPr lang="en-US" dirty="0" err="1"/>
              <a:t>’s</a:t>
            </a:r>
            <a:r>
              <a:rPr lang="en-US" dirty="0"/>
              <a:t> queue</a:t>
            </a:r>
          </a:p>
          <a:p>
            <a:pPr lvl="1"/>
            <a:r>
              <a:rPr lang="en-US" dirty="0" smtClean="0"/>
              <a:t>Has no effect if </a:t>
            </a:r>
            <a:r>
              <a:rPr lang="en-US" b="1" dirty="0" err="1">
                <a:latin typeface="Courier New"/>
                <a:cs typeface="Courier New"/>
              </a:rPr>
              <a:t>cond</a:t>
            </a:r>
            <a:r>
              <a:rPr lang="en-US" dirty="0" err="1"/>
              <a:t>’s</a:t>
            </a:r>
            <a:r>
              <a:rPr lang="en-US" dirty="0"/>
              <a:t> </a:t>
            </a:r>
            <a:r>
              <a:rPr lang="en-US" dirty="0" smtClean="0"/>
              <a:t>queue is empty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41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Queues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63350" y="1940111"/>
            <a:ext cx="4944449" cy="436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63350" y="1940111"/>
            <a:ext cx="2034287" cy="43623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04245" y="1473248"/>
            <a:ext cx="1386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Monitor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111216" y="2292859"/>
            <a:ext cx="928952" cy="5173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16650" y="2292859"/>
            <a:ext cx="264574" cy="517363"/>
          </a:xfrm>
          <a:prstGeom prst="rect">
            <a:avLst/>
          </a:prstGeom>
          <a:solidFill>
            <a:srgbClr val="E46C0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81224" y="2292859"/>
            <a:ext cx="264574" cy="5173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34039" y="2292859"/>
            <a:ext cx="264574" cy="5173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98613" y="2292859"/>
            <a:ext cx="264574" cy="51736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05385" y="2810222"/>
            <a:ext cx="1326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Entry queue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 rot="10800000">
            <a:off x="5097635" y="2575055"/>
            <a:ext cx="1951971" cy="517364"/>
            <a:chOff x="1352272" y="5314272"/>
            <a:chExt cx="1951971" cy="517364"/>
          </a:xfrm>
        </p:grpSpPr>
        <p:sp>
          <p:nvSpPr>
            <p:cNvPr id="15" name="Rectangle 14"/>
            <p:cNvSpPr/>
            <p:nvPr/>
          </p:nvSpPr>
          <p:spPr>
            <a:xfrm>
              <a:off x="1352272" y="5314273"/>
              <a:ext cx="1170009" cy="5173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22280" y="5314272"/>
              <a:ext cx="264574" cy="51736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75095" y="5314272"/>
              <a:ext cx="264574" cy="51736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9669" y="5314272"/>
              <a:ext cx="264574" cy="5173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 rot="10800000">
            <a:off x="5097635" y="3602392"/>
            <a:ext cx="1951971" cy="517363"/>
            <a:chOff x="1352272" y="5314272"/>
            <a:chExt cx="1951971" cy="517363"/>
          </a:xfrm>
        </p:grpSpPr>
        <p:sp>
          <p:nvSpPr>
            <p:cNvPr id="22" name="Rectangle 21"/>
            <p:cNvSpPr/>
            <p:nvPr/>
          </p:nvSpPr>
          <p:spPr>
            <a:xfrm>
              <a:off x="1352272" y="5314272"/>
              <a:ext cx="928952" cy="5173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57706" y="5314272"/>
              <a:ext cx="264574" cy="51736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22280" y="5314272"/>
              <a:ext cx="264574" cy="517363"/>
            </a:xfrm>
            <a:prstGeom prst="rect">
              <a:avLst/>
            </a:prstGeom>
            <a:solidFill>
              <a:srgbClr val="FF5879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775095" y="5314272"/>
              <a:ext cx="264574" cy="517363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39669" y="5314272"/>
              <a:ext cx="264574" cy="51736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 rot="10800000">
            <a:off x="5097636" y="5330397"/>
            <a:ext cx="1951971" cy="517364"/>
            <a:chOff x="1352272" y="5314272"/>
            <a:chExt cx="1951971" cy="517364"/>
          </a:xfrm>
        </p:grpSpPr>
        <p:sp>
          <p:nvSpPr>
            <p:cNvPr id="28" name="Rectangle 27"/>
            <p:cNvSpPr/>
            <p:nvPr/>
          </p:nvSpPr>
          <p:spPr>
            <a:xfrm>
              <a:off x="1352272" y="5314273"/>
              <a:ext cx="1434584" cy="5173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775095" y="5314272"/>
              <a:ext cx="264574" cy="5173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039669" y="5314272"/>
              <a:ext cx="264574" cy="51736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491398" y="4620993"/>
            <a:ext cx="473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. . .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5038842" y="2205723"/>
            <a:ext cx="2174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Condition queue (C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045123" y="3226128"/>
            <a:ext cx="21355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Condition queue (C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041402" y="4961066"/>
            <a:ext cx="2174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Condition queue 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932882" y="3762183"/>
            <a:ext cx="264574" cy="517363"/>
          </a:xfrm>
          <a:prstGeom prst="rect">
            <a:avLst/>
          </a:prstGeom>
          <a:solidFill>
            <a:srgbClr val="89002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405886" y="4279546"/>
            <a:ext cx="1418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ctive thread</a:t>
            </a:r>
            <a:endParaRPr lang="en-US" dirty="0"/>
          </a:p>
        </p:txBody>
      </p:sp>
      <p:sp>
        <p:nvSpPr>
          <p:cNvPr id="39" name="Right Arrow 38"/>
          <p:cNvSpPr/>
          <p:nvPr/>
        </p:nvSpPr>
        <p:spPr>
          <a:xfrm>
            <a:off x="3063350" y="2504505"/>
            <a:ext cx="188142" cy="14109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 flipH="1">
            <a:off x="4909492" y="2774946"/>
            <a:ext cx="188142" cy="14109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 flipH="1">
            <a:off x="4909495" y="3808758"/>
            <a:ext cx="188142" cy="14109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 flipH="1">
            <a:off x="4885512" y="5525006"/>
            <a:ext cx="188142" cy="14109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85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Execution of signal operation</a:t>
            </a:r>
          </a:p>
          <a:p>
            <a:pPr lvl="1"/>
            <a:r>
              <a:rPr lang="en-US" dirty="0" smtClean="0"/>
              <a:t>Signaling thread Q (executes </a:t>
            </a:r>
            <a:r>
              <a:rPr lang="en-US" b="1" dirty="0" smtClean="0">
                <a:latin typeface="Courier New"/>
                <a:cs typeface="Courier New"/>
              </a:rPr>
              <a:t>signal(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Signaled thread P (extracted from 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dirty="0" err="1" smtClean="0"/>
              <a:t>’s</a:t>
            </a:r>
            <a:r>
              <a:rPr lang="en-US" dirty="0" smtClean="0"/>
              <a:t> queue)</a:t>
            </a:r>
          </a:p>
          <a:p>
            <a:r>
              <a:rPr lang="en-US" dirty="0" smtClean="0"/>
              <a:t>Both Q and P could execute… who has priority?</a:t>
            </a:r>
          </a:p>
          <a:p>
            <a:pPr lvl="1"/>
            <a:r>
              <a:rPr lang="en-US" b="1" dirty="0" smtClean="0"/>
              <a:t>Signal and wait</a:t>
            </a:r>
            <a:r>
              <a:rPr lang="en-US" dirty="0" smtClean="0"/>
              <a:t>: Q halts and P continues</a:t>
            </a:r>
          </a:p>
          <a:p>
            <a:pPr lvl="2"/>
            <a:r>
              <a:rPr lang="en-US" dirty="0" smtClean="0"/>
              <a:t>Blocking condition variables </a:t>
            </a:r>
          </a:p>
          <a:p>
            <a:pPr lvl="1"/>
            <a:r>
              <a:rPr lang="en-US" b="1" dirty="0" smtClean="0"/>
              <a:t>Signal and continue</a:t>
            </a:r>
            <a:r>
              <a:rPr lang="en-US" dirty="0" smtClean="0"/>
              <a:t>: Q continues, P is </a:t>
            </a:r>
            <a:r>
              <a:rPr lang="en-US" i="1" dirty="0" smtClean="0"/>
              <a:t>notified</a:t>
            </a:r>
            <a:r>
              <a:rPr lang="en-US" dirty="0" smtClean="0"/>
              <a:t> and waits</a:t>
            </a:r>
          </a:p>
          <a:p>
            <a:pPr lvl="2"/>
            <a:r>
              <a:rPr lang="en-US" dirty="0" err="1" smtClean="0"/>
              <a:t>Nonblocking</a:t>
            </a:r>
            <a:r>
              <a:rPr lang="en-US" dirty="0" smtClean="0"/>
              <a:t> condition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9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Semantics: Schema</a:t>
            </a:r>
            <a:endParaRPr lang="en-US" dirty="0"/>
          </a:p>
        </p:txBody>
      </p:sp>
      <p:sp>
        <p:nvSpPr>
          <p:cNvPr id="5" name="Decision 4"/>
          <p:cNvSpPr/>
          <p:nvPr/>
        </p:nvSpPr>
        <p:spPr>
          <a:xfrm>
            <a:off x="1330678" y="5373519"/>
            <a:ext cx="1222923" cy="1199341"/>
          </a:xfrm>
          <a:prstGeom prst="flowChartDecis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60027" y="5666531"/>
            <a:ext cx="9445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m</a:t>
            </a:r>
            <a:r>
              <a:rPr lang="en-US" dirty="0" smtClean="0"/>
              <a:t>onitor</a:t>
            </a:r>
          </a:p>
          <a:p>
            <a:pPr algn="ctr"/>
            <a:r>
              <a:rPr lang="en-US" dirty="0"/>
              <a:t>f</a:t>
            </a:r>
            <a:r>
              <a:rPr lang="en-US" dirty="0" smtClean="0"/>
              <a:t>ree?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130778" y="3198241"/>
            <a:ext cx="1603062" cy="1493298"/>
            <a:chOff x="2151876" y="3280551"/>
            <a:chExt cx="1603062" cy="1493298"/>
          </a:xfrm>
        </p:grpSpPr>
        <p:sp>
          <p:nvSpPr>
            <p:cNvPr id="7" name="Oval 6"/>
            <p:cNvSpPr/>
            <p:nvPr/>
          </p:nvSpPr>
          <p:spPr>
            <a:xfrm>
              <a:off x="2151876" y="3280551"/>
              <a:ext cx="1603062" cy="1493298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e</a:t>
              </a:r>
              <a:r>
                <a:rPr lang="en-US" sz="2400" dirty="0" smtClean="0"/>
                <a:t>ntry queue</a:t>
              </a:r>
              <a:endParaRPr lang="en-US" sz="2400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546575" y="3462464"/>
              <a:ext cx="844604" cy="223858"/>
              <a:chOff x="1111216" y="2292859"/>
              <a:chExt cx="1951971" cy="517363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111216" y="2292859"/>
                <a:ext cx="928952" cy="51736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016650" y="2292859"/>
                <a:ext cx="264574" cy="517363"/>
              </a:xfrm>
              <a:prstGeom prst="rect">
                <a:avLst/>
              </a:prstGeom>
              <a:solidFill>
                <a:srgbClr val="E46C0A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281224" y="2292859"/>
                <a:ext cx="264574" cy="517363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534039" y="2292859"/>
                <a:ext cx="264574" cy="51736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798613" y="2292859"/>
                <a:ext cx="264574" cy="51736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3211634" y="1622178"/>
            <a:ext cx="1603062" cy="1493298"/>
            <a:chOff x="4232732" y="1516356"/>
            <a:chExt cx="1603062" cy="1493298"/>
          </a:xfrm>
        </p:grpSpPr>
        <p:sp>
          <p:nvSpPr>
            <p:cNvPr id="21" name="Oval 20"/>
            <p:cNvSpPr/>
            <p:nvPr/>
          </p:nvSpPr>
          <p:spPr>
            <a:xfrm>
              <a:off x="4232732" y="1516356"/>
              <a:ext cx="1603062" cy="1493298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2400" dirty="0"/>
                <a:t>c</a:t>
              </a:r>
              <a:r>
                <a:rPr lang="en-US" sz="2400" dirty="0" smtClean="0"/>
                <a:t>ondition </a:t>
              </a:r>
            </a:p>
            <a:p>
              <a:pPr algn="ctr"/>
              <a:r>
                <a:rPr lang="en-US" sz="2400" dirty="0" smtClean="0"/>
                <a:t>queue</a:t>
              </a:r>
              <a:endParaRPr lang="en-US" sz="2400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4603913" y="1686511"/>
              <a:ext cx="844604" cy="223858"/>
              <a:chOff x="1111216" y="2292859"/>
              <a:chExt cx="1951971" cy="517363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1111216" y="2292859"/>
                <a:ext cx="1170008" cy="51736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2281224" y="2292859"/>
                <a:ext cx="264574" cy="517363"/>
              </a:xfrm>
              <a:prstGeom prst="rect">
                <a:avLst/>
              </a:prstGeom>
              <a:solidFill>
                <a:srgbClr val="FAC09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534039" y="2292859"/>
                <a:ext cx="264574" cy="5173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798613" y="2292859"/>
                <a:ext cx="264574" cy="517363"/>
              </a:xfrm>
              <a:prstGeom prst="rect">
                <a:avLst/>
              </a:prstGeom>
              <a:solidFill>
                <a:srgbClr val="FF5879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5598688" y="3198241"/>
            <a:ext cx="1603062" cy="1493298"/>
            <a:chOff x="2151876" y="3280551"/>
            <a:chExt cx="1603062" cy="1493298"/>
          </a:xfrm>
        </p:grpSpPr>
        <p:sp>
          <p:nvSpPr>
            <p:cNvPr id="32" name="Oval 31"/>
            <p:cNvSpPr/>
            <p:nvPr/>
          </p:nvSpPr>
          <p:spPr>
            <a:xfrm>
              <a:off x="2151876" y="3280551"/>
              <a:ext cx="1603062" cy="1493298"/>
            </a:xfrm>
            <a:prstGeom prst="ellips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2400" dirty="0" smtClean="0"/>
                <a:t>in execution</a:t>
              </a:r>
              <a:endParaRPr lang="en-US" sz="24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03071" y="3462464"/>
              <a:ext cx="114479" cy="22385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Straight Arrow Connector 38"/>
          <p:cNvCxnSpPr>
            <a:stCxn id="5" idx="0"/>
            <a:endCxn id="7" idx="4"/>
          </p:cNvCxnSpPr>
          <p:nvPr/>
        </p:nvCxnSpPr>
        <p:spPr>
          <a:xfrm flipH="1" flipV="1">
            <a:off x="1932309" y="4691539"/>
            <a:ext cx="9831" cy="68198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" idx="3"/>
            <a:endCxn id="32" idx="4"/>
          </p:cNvCxnSpPr>
          <p:nvPr/>
        </p:nvCxnSpPr>
        <p:spPr>
          <a:xfrm flipV="1">
            <a:off x="2553601" y="4691539"/>
            <a:ext cx="3846618" cy="1281651"/>
          </a:xfrm>
          <a:prstGeom prst="bentConnector2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5" idx="1"/>
          </p:cNvCxnSpPr>
          <p:nvPr/>
        </p:nvCxnSpPr>
        <p:spPr>
          <a:xfrm>
            <a:off x="460521" y="5973190"/>
            <a:ext cx="870157" cy="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2" idx="1"/>
            <a:endCxn id="21" idx="5"/>
          </p:cNvCxnSpPr>
          <p:nvPr/>
        </p:nvCxnSpPr>
        <p:spPr>
          <a:xfrm rot="16200000" flipV="1">
            <a:off x="4946622" y="2530100"/>
            <a:ext cx="520141" cy="1253518"/>
          </a:xfrm>
          <a:prstGeom prst="bentConnector3">
            <a:avLst>
              <a:gd name="adj1" fmla="val 101993"/>
            </a:avLst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6"/>
            <a:endCxn id="32" idx="2"/>
          </p:cNvCxnSpPr>
          <p:nvPr/>
        </p:nvCxnSpPr>
        <p:spPr>
          <a:xfrm>
            <a:off x="2733840" y="3944890"/>
            <a:ext cx="2864848" cy="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2" idx="3"/>
            <a:endCxn id="7" idx="5"/>
          </p:cNvCxnSpPr>
          <p:nvPr/>
        </p:nvCxnSpPr>
        <p:spPr>
          <a:xfrm flipH="1">
            <a:off x="2499077" y="4472851"/>
            <a:ext cx="3334374" cy="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1" idx="2"/>
            <a:endCxn id="7" idx="0"/>
          </p:cNvCxnSpPr>
          <p:nvPr/>
        </p:nvCxnSpPr>
        <p:spPr>
          <a:xfrm rot="10800000" flipV="1">
            <a:off x="1932310" y="2368827"/>
            <a:ext cx="1279325" cy="829414"/>
          </a:xfrm>
          <a:prstGeom prst="bentConnector2">
            <a:avLst/>
          </a:prstGeom>
          <a:ln>
            <a:prstDash val="dot"/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65053" y="5973190"/>
            <a:ext cx="5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469321" y="5004187"/>
            <a:ext cx="486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53601" y="594092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685347" y="2528047"/>
            <a:ext cx="125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</a:t>
            </a:r>
            <a:r>
              <a:rPr lang="en-US" dirty="0" err="1" smtClean="0"/>
              <a:t>ond.wait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509772" y="3636991"/>
            <a:ext cx="137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onitor free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033397" y="4460768"/>
            <a:ext cx="2425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cond.signal_and_wait</a:t>
            </a:r>
            <a:r>
              <a:rPr lang="en-US" b="1" dirty="0" smtClean="0"/>
              <a:t>()</a:t>
            </a:r>
            <a:endParaRPr 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13179" y="1999494"/>
            <a:ext cx="2838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cond.signal_and_continue</a:t>
            </a:r>
            <a:r>
              <a:rPr lang="en-US" i="1" dirty="0" smtClean="0">
                <a:solidFill>
                  <a:srgbClr val="FF0000"/>
                </a:solidFill>
              </a:rPr>
              <a:t>()</a:t>
            </a:r>
            <a:endParaRPr lang="en-US" i="1" dirty="0">
              <a:solidFill>
                <a:srgbClr val="FF0000"/>
              </a:solidFill>
            </a:endParaRPr>
          </a:p>
        </p:txBody>
      </p:sp>
      <p:cxnSp>
        <p:nvCxnSpPr>
          <p:cNvPr id="72" name="Straight Arrow Connector 71"/>
          <p:cNvCxnSpPr>
            <a:stCxn id="32" idx="5"/>
            <a:endCxn id="32" idx="6"/>
          </p:cNvCxnSpPr>
          <p:nvPr/>
        </p:nvCxnSpPr>
        <p:spPr>
          <a:xfrm rot="5400000" flipH="1" flipV="1">
            <a:off x="6820387" y="4091489"/>
            <a:ext cx="527961" cy="234763"/>
          </a:xfrm>
          <a:prstGeom prst="curvedConnector4">
            <a:avLst>
              <a:gd name="adj1" fmla="val -84720"/>
              <a:gd name="adj2" fmla="val 422772"/>
            </a:avLst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21" idx="7"/>
            <a:endCxn id="32" idx="7"/>
          </p:cNvCxnSpPr>
          <p:nvPr/>
        </p:nvCxnSpPr>
        <p:spPr>
          <a:xfrm rot="16200000" flipH="1">
            <a:off x="4985428" y="1435370"/>
            <a:ext cx="1576063" cy="2387054"/>
          </a:xfrm>
          <a:prstGeom prst="bentConnector3">
            <a:avLst>
              <a:gd name="adj1" fmla="val -30"/>
            </a:avLst>
          </a:prstGeom>
          <a:ln>
            <a:prstDash val="dot"/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665253" y="1480888"/>
            <a:ext cx="244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cond.signal_and_wait</a:t>
            </a:r>
            <a:r>
              <a:rPr lang="en-US" i="1" dirty="0" smtClean="0">
                <a:solidFill>
                  <a:srgbClr val="FF0000"/>
                </a:solidFill>
              </a:rPr>
              <a:t>()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349883" y="4947225"/>
            <a:ext cx="2842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cond.signal_and_continue</a:t>
            </a:r>
            <a:r>
              <a:rPr lang="en-US" b="1" dirty="0" smtClean="0"/>
              <a:t>()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605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944" y="1999295"/>
            <a:ext cx="4317108" cy="45768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and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268880" cy="49759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Signaling thread: Q, signaled thread: P</a:t>
            </a:r>
          </a:p>
          <a:p>
            <a:r>
              <a:rPr lang="en-US" dirty="0" smtClean="0"/>
              <a:t>Q is inserted into the entry queue</a:t>
            </a:r>
          </a:p>
          <a:p>
            <a:pPr lvl="1"/>
            <a:r>
              <a:rPr lang="en-US" dirty="0" smtClean="0"/>
              <a:t>Or a second signal queue with higher priority than the entry queue</a:t>
            </a:r>
          </a:p>
          <a:p>
            <a:r>
              <a:rPr lang="en-US" dirty="0" smtClean="0"/>
              <a:t>P is activated and occupies the monitor</a:t>
            </a:r>
          </a:p>
          <a:p>
            <a:pPr lvl="1"/>
            <a:r>
              <a:rPr lang="en-US" dirty="0" smtClean="0"/>
              <a:t>No other process can </a:t>
            </a:r>
            <a:br>
              <a:rPr lang="en-US" dirty="0" smtClean="0"/>
            </a:br>
            <a:r>
              <a:rPr lang="en-US" dirty="0" smtClean="0"/>
              <a:t>change the condition</a:t>
            </a:r>
            <a:endParaRPr lang="en-US" dirty="0"/>
          </a:p>
          <a:p>
            <a:pPr lvl="1"/>
            <a:r>
              <a:rPr lang="en-US" dirty="0" smtClean="0"/>
              <a:t>Hence P can continue the</a:t>
            </a:r>
            <a:br>
              <a:rPr lang="en-US" dirty="0" smtClean="0"/>
            </a:br>
            <a:r>
              <a:rPr lang="en-US" dirty="0" smtClean="0"/>
              <a:t>execution of the method</a:t>
            </a:r>
          </a:p>
          <a:p>
            <a:pPr lvl="1"/>
            <a:r>
              <a:rPr lang="en-US" dirty="0" smtClean="0"/>
              <a:t>P restarts after the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cond.wait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instruction</a:t>
            </a:r>
            <a:br>
              <a:rPr lang="en-US" dirty="0" smtClean="0"/>
            </a:br>
            <a:r>
              <a:rPr lang="en-US" dirty="0" smtClean="0"/>
              <a:t>that blocked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5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208" y="1857802"/>
            <a:ext cx="3355145" cy="45779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and Continue (Java)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0817" y="1600200"/>
            <a:ext cx="6504058" cy="5043212"/>
          </a:xfrm>
        </p:spPr>
        <p:txBody>
          <a:bodyPr>
            <a:normAutofit fontScale="92500"/>
          </a:bodyPr>
          <a:lstStyle/>
          <a:p>
            <a:r>
              <a:rPr lang="en-US" dirty="0"/>
              <a:t>Signaling thread: Q, signaled thread: </a:t>
            </a:r>
            <a:r>
              <a:rPr lang="en-US" dirty="0" smtClean="0"/>
              <a:t>P</a:t>
            </a:r>
          </a:p>
          <a:p>
            <a:r>
              <a:rPr lang="en-US" dirty="0" smtClean="0"/>
              <a:t>Q continues (monitor still locked)</a:t>
            </a:r>
          </a:p>
          <a:p>
            <a:r>
              <a:rPr lang="en-US" dirty="0" smtClean="0"/>
              <a:t>P is moved from </a:t>
            </a:r>
            <a:r>
              <a:rPr lang="en-US" b="1" dirty="0" err="1" smtClean="0">
                <a:latin typeface="Courier New"/>
                <a:cs typeface="Courier New"/>
              </a:rPr>
              <a:t>cond</a:t>
            </a:r>
            <a:r>
              <a:rPr lang="en-US" dirty="0" err="1" smtClean="0"/>
              <a:t>’s</a:t>
            </a:r>
            <a:r>
              <a:rPr lang="en-US" dirty="0" smtClean="0"/>
              <a:t> queue </a:t>
            </a:r>
            <a:br>
              <a:rPr lang="en-US" dirty="0" smtClean="0"/>
            </a:br>
            <a:r>
              <a:rPr lang="en-US" dirty="0" smtClean="0"/>
              <a:t>to the entry queue</a:t>
            </a:r>
          </a:p>
          <a:p>
            <a:pPr lvl="1"/>
            <a:r>
              <a:rPr lang="en-US" dirty="0" smtClean="0"/>
              <a:t>Other processes can enter the </a:t>
            </a:r>
            <a:br>
              <a:rPr lang="en-US" dirty="0" smtClean="0"/>
            </a:br>
            <a:r>
              <a:rPr lang="en-US" dirty="0" smtClean="0"/>
              <a:t>monitor between Q and P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First instruction to be executed </a:t>
            </a:r>
            <a:br>
              <a:rPr lang="en-US" dirty="0" smtClean="0"/>
            </a:br>
            <a:r>
              <a:rPr lang="en-US" dirty="0" smtClean="0"/>
              <a:t>by P when it will be selected: </a:t>
            </a:r>
            <a:br>
              <a:rPr lang="en-US" dirty="0" smtClean="0"/>
            </a:br>
            <a:r>
              <a:rPr lang="en-US" dirty="0" smtClean="0"/>
              <a:t>re-test the synch. condition!</a:t>
            </a:r>
          </a:p>
          <a:p>
            <a:pPr lvl="1"/>
            <a:r>
              <a:rPr lang="en-US" dirty="0" smtClean="0"/>
              <a:t>Pattern:</a:t>
            </a:r>
          </a:p>
          <a:p>
            <a:pPr marL="457200" lvl="1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while(!</a:t>
            </a:r>
            <a:r>
              <a:rPr lang="en-US" b="1" dirty="0" err="1" smtClean="0">
                <a:latin typeface="Courier New"/>
                <a:cs typeface="Courier New"/>
              </a:rPr>
              <a:t>synch_cond</a:t>
            </a:r>
            <a:r>
              <a:rPr lang="en-US" b="1" dirty="0" smtClean="0">
                <a:latin typeface="Courier New"/>
                <a:cs typeface="Courier New"/>
              </a:rPr>
              <a:t>) </a:t>
            </a:r>
            <a:r>
              <a:rPr lang="en-US" b="1" dirty="0" err="1" smtClean="0">
                <a:latin typeface="Courier New"/>
                <a:cs typeface="Courier New"/>
              </a:rPr>
              <a:t>cond.wait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marL="457200" lvl="1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chemeClr val="accent3"/>
                </a:solidFill>
                <a:latin typeface="Courier New"/>
                <a:cs typeface="Courier New"/>
              </a:rPr>
              <a:t>&lt;access to resource&gt;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Bounded Mailbox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5365"/>
            <a:ext cx="8229600" cy="276211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Shared mailbox with capacity N</a:t>
            </a:r>
          </a:p>
          <a:p>
            <a:r>
              <a:rPr lang="en-US" dirty="0" smtClean="0"/>
              <a:t>Monitor: circular message buffer (of size N)</a:t>
            </a:r>
          </a:p>
          <a:p>
            <a:r>
              <a:rPr lang="en-US" dirty="0" smtClean="0"/>
              <a:t>Two entry operations to be executed in isolation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void send</a:t>
            </a:r>
            <a:r>
              <a:rPr lang="en-US" b="1" dirty="0" smtClean="0">
                <a:latin typeface="Courier New"/>
                <a:cs typeface="Courier New"/>
              </a:rPr>
              <a:t>(Message m)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Cannot be accomplished if the buffer is full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Message receive()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Cannot be accomplished if the buffer is empty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3692" y="4597476"/>
            <a:ext cx="2304741" cy="2939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3692" y="4891432"/>
            <a:ext cx="2304741" cy="29395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33692" y="5185388"/>
            <a:ext cx="2304741" cy="2939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33692" y="5473008"/>
            <a:ext cx="2304741" cy="2939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33692" y="5772386"/>
            <a:ext cx="2304741" cy="882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5138354"/>
            <a:ext cx="1318391" cy="823079"/>
          </a:xfrm>
          <a:prstGeom prst="roundRect">
            <a:avLst>
              <a:gd name="adj" fmla="val 295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 Thread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924119" y="5061468"/>
            <a:ext cx="1330616" cy="823079"/>
          </a:xfrm>
          <a:prstGeom prst="roundRect">
            <a:avLst>
              <a:gd name="adj" fmla="val 3238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 Thread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>
            <a:off x="1775591" y="5549894"/>
            <a:ext cx="1458101" cy="334653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538433" y="4714141"/>
            <a:ext cx="1385686" cy="758867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0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512"/>
            <a:ext cx="8229600" cy="56986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monitor </a:t>
            </a:r>
            <a:r>
              <a:rPr lang="en-US" sz="1200" dirty="0" err="1"/>
              <a:t>circular_buffer</a:t>
            </a:r>
            <a:r>
              <a:rPr lang="en-US" sz="1200" dirty="0"/>
              <a:t>{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  	</a:t>
            </a:r>
            <a:r>
              <a:rPr lang="en-US" sz="1200" dirty="0" smtClean="0"/>
              <a:t>	</a:t>
            </a:r>
            <a:r>
              <a:rPr lang="en-US" sz="1200" dirty="0" err="1" smtClean="0"/>
              <a:t>messagge</a:t>
            </a:r>
            <a:r>
              <a:rPr lang="en-US" sz="1200" dirty="0" smtClean="0"/>
              <a:t> </a:t>
            </a:r>
            <a:r>
              <a:rPr lang="en-US" sz="1200" dirty="0"/>
              <a:t>buffer[N];</a:t>
            </a:r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</a:t>
            </a:r>
            <a:r>
              <a:rPr lang="en-US" sz="1200" dirty="0" err="1"/>
              <a:t>int</a:t>
            </a:r>
            <a:r>
              <a:rPr lang="en-US" sz="1200" dirty="0"/>
              <a:t> occupied=0; </a:t>
            </a:r>
            <a:r>
              <a:rPr lang="en-US" sz="1200" dirty="0" err="1"/>
              <a:t>int</a:t>
            </a:r>
            <a:r>
              <a:rPr lang="en-US" sz="1200" dirty="0"/>
              <a:t> head=0; 	</a:t>
            </a:r>
            <a:r>
              <a:rPr lang="en-US" sz="1200" dirty="0" err="1" smtClean="0"/>
              <a:t>int</a:t>
            </a:r>
            <a:r>
              <a:rPr lang="en-US" sz="1200" dirty="0" smtClean="0"/>
              <a:t> bottom=0;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	condition </a:t>
            </a:r>
            <a:r>
              <a:rPr lang="en-US" sz="1200" dirty="0" err="1"/>
              <a:t>not_full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condition </a:t>
            </a:r>
            <a:r>
              <a:rPr lang="en-US" sz="1200" dirty="0" err="1"/>
              <a:t>not_empty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	public </a:t>
            </a:r>
            <a:r>
              <a:rPr lang="en-US" sz="1200" dirty="0"/>
              <a:t>void receive(</a:t>
            </a:r>
            <a:r>
              <a:rPr lang="en-US" sz="1200" dirty="0" err="1"/>
              <a:t>messagge</a:t>
            </a:r>
            <a:r>
              <a:rPr lang="en-US" sz="1200" dirty="0"/>
              <a:t> m){ /*proc. entry -&gt; mutually exclusive */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if (occupied==N) </a:t>
            </a:r>
            <a:r>
              <a:rPr lang="en-US" sz="1200" dirty="0" err="1"/>
              <a:t>not_full.wait</a:t>
            </a:r>
            <a:r>
              <a:rPr lang="en-US" sz="1200" dirty="0" smtClean="0"/>
              <a:t>;	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buffer[code]=m;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	head</a:t>
            </a:r>
            <a:r>
              <a:rPr lang="en-US" sz="1200" dirty="0"/>
              <a:t>=(head + 1)%N;</a:t>
            </a:r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occupied++;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	</a:t>
            </a:r>
            <a:r>
              <a:rPr lang="en-US" sz="1200" dirty="0" err="1" smtClean="0"/>
              <a:t>not_empty.signal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 smtClean="0"/>
              <a:t>	}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	public </a:t>
            </a:r>
            <a:r>
              <a:rPr lang="en-US" sz="1200" dirty="0" err="1"/>
              <a:t>messagge</a:t>
            </a:r>
            <a:r>
              <a:rPr lang="en-US" sz="1200" dirty="0"/>
              <a:t> send(){  /*proc. entry -&gt; mutually exclusive */</a:t>
            </a:r>
          </a:p>
          <a:p>
            <a:pPr marL="0" indent="0">
              <a:buNone/>
            </a:pPr>
            <a:r>
              <a:rPr lang="en-US" sz="1200" dirty="0"/>
              <a:t>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messagge</a:t>
            </a:r>
            <a:r>
              <a:rPr lang="en-US" sz="1200" dirty="0" smtClean="0"/>
              <a:t> </a:t>
            </a:r>
            <a:r>
              <a:rPr lang="en-US" sz="1200" dirty="0"/>
              <a:t>m;</a:t>
            </a:r>
          </a:p>
          <a:p>
            <a:pPr marL="0" indent="0">
              <a:buNone/>
            </a:pPr>
            <a:r>
              <a:rPr lang="en-US" sz="1200" dirty="0" smtClean="0"/>
              <a:t>	      </a:t>
            </a:r>
            <a:r>
              <a:rPr lang="en-US" sz="1200" dirty="0"/>
              <a:t>	if (occupied == 0) </a:t>
            </a:r>
            <a:r>
              <a:rPr lang="en-US" sz="1200" dirty="0" err="1"/>
              <a:t>not_empty.wait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 	</a:t>
            </a:r>
            <a:r>
              <a:rPr lang="en-US" sz="1200" dirty="0" smtClean="0"/>
              <a:t>	m=buffer[head</a:t>
            </a:r>
            <a:r>
              <a:rPr lang="en-US" sz="1200" dirty="0"/>
              <a:t>];</a:t>
            </a:r>
          </a:p>
          <a:p>
            <a:pPr marL="0" indent="0">
              <a:buNone/>
            </a:pPr>
            <a:r>
              <a:rPr lang="en-US" sz="1200" dirty="0" smtClean="0"/>
              <a:t>	</a:t>
            </a:r>
            <a:r>
              <a:rPr lang="en-US" sz="1200" dirty="0"/>
              <a:t>	</a:t>
            </a:r>
            <a:r>
              <a:rPr lang="en-US" sz="1200" dirty="0" smtClean="0"/>
              <a:t>bottom=(bottom + 1)%</a:t>
            </a:r>
            <a:r>
              <a:rPr lang="en-US" sz="1200" dirty="0"/>
              <a:t>N;</a:t>
            </a:r>
          </a:p>
          <a:p>
            <a:pPr marL="0" indent="0">
              <a:buNone/>
            </a:pPr>
            <a:r>
              <a:rPr lang="en-US" sz="1200" dirty="0"/>
              <a:t>      	</a:t>
            </a:r>
            <a:r>
              <a:rPr lang="en-US" sz="1200" dirty="0" smtClean="0"/>
              <a:t>	occupied-</a:t>
            </a:r>
            <a:r>
              <a:rPr lang="en-US" sz="1200" dirty="0"/>
              <a:t>-;</a:t>
            </a:r>
          </a:p>
          <a:p>
            <a:pPr marL="0" indent="0">
              <a:buNone/>
            </a:pPr>
            <a:r>
              <a:rPr lang="en-US" sz="1200" dirty="0" smtClean="0"/>
              <a:t>	      </a:t>
            </a:r>
            <a:r>
              <a:rPr lang="en-US" sz="1200" dirty="0"/>
              <a:t>	</a:t>
            </a:r>
            <a:r>
              <a:rPr lang="en-US" sz="1200" dirty="0" err="1"/>
              <a:t>not_full.signal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	return </a:t>
            </a:r>
            <a:r>
              <a:rPr lang="en-US" sz="1200" dirty="0"/>
              <a:t>m;</a:t>
            </a:r>
          </a:p>
          <a:p>
            <a:pPr marL="0" indent="0">
              <a:buNone/>
            </a:pPr>
            <a:r>
              <a:rPr lang="en-US" sz="1200" dirty="0" smtClean="0"/>
              <a:t>	}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1742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environment (shared data): threads interact/interfere by operating on shared objects</a:t>
            </a:r>
          </a:p>
          <a:p>
            <a:pPr lvl="1"/>
            <a:r>
              <a:rPr lang="en-US" b="1" dirty="0" smtClean="0"/>
              <a:t>Competition</a:t>
            </a:r>
            <a:r>
              <a:rPr lang="en-US" dirty="0" smtClean="0"/>
              <a:t>: synchronized methods, locks</a:t>
            </a:r>
          </a:p>
          <a:p>
            <a:pPr lvl="1"/>
            <a:r>
              <a:rPr lang="en-US" b="1" dirty="0" smtClean="0"/>
              <a:t>Cooperation</a:t>
            </a:r>
            <a:r>
              <a:rPr lang="en-US" dirty="0" smtClean="0"/>
              <a:t>: semaphores and wait-notify, conditions</a:t>
            </a:r>
          </a:p>
          <a:p>
            <a:r>
              <a:rPr lang="en-US" dirty="0" smtClean="0"/>
              <a:t>Package </a:t>
            </a:r>
            <a:r>
              <a:rPr lang="en-US" b="1" dirty="0" err="1">
                <a:latin typeface="Courier New"/>
                <a:cs typeface="Courier New"/>
              </a:rPr>
              <a:t>java.util.concurrent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740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232"/>
            <a:ext cx="8229600" cy="4972662"/>
          </a:xfrm>
        </p:spPr>
        <p:txBody>
          <a:bodyPr>
            <a:normAutofit fontScale="92500" lnSpcReduction="20000"/>
          </a:bodyPr>
          <a:lstStyle/>
          <a:p>
            <a:r>
              <a:rPr lang="en-US" sz="5800" dirty="0" smtClean="0"/>
              <a:t>What is a process?</a:t>
            </a:r>
          </a:p>
          <a:p>
            <a:r>
              <a:rPr lang="en-US" dirty="0" smtClean="0"/>
              <a:t>The unit of computation inside an Operating System</a:t>
            </a:r>
          </a:p>
          <a:p>
            <a:r>
              <a:rPr lang="en-US" dirty="0" smtClean="0"/>
              <a:t>A running program with its data and resources</a:t>
            </a:r>
          </a:p>
          <a:p>
            <a:pPr lvl="1"/>
            <a:r>
              <a:rPr lang="en-US" dirty="0" smtClean="0"/>
              <a:t>Code (text) of the program</a:t>
            </a:r>
          </a:p>
          <a:p>
            <a:pPr lvl="1"/>
            <a:r>
              <a:rPr lang="en-US" dirty="0" smtClean="0"/>
              <a:t>Data: global variables</a:t>
            </a:r>
          </a:p>
          <a:p>
            <a:pPr lvl="1"/>
            <a:r>
              <a:rPr lang="en-US" dirty="0" smtClean="0"/>
              <a:t>Program Counter</a:t>
            </a:r>
          </a:p>
          <a:p>
            <a:pPr lvl="1"/>
            <a:r>
              <a:rPr lang="en-US" dirty="0" smtClean="0"/>
              <a:t>CPU registers</a:t>
            </a:r>
          </a:p>
          <a:p>
            <a:pPr lvl="1"/>
            <a:r>
              <a:rPr lang="en-US" dirty="0" smtClean="0"/>
              <a:t>Stack: parameters, local variables</a:t>
            </a:r>
          </a:p>
          <a:p>
            <a:pPr lvl="1"/>
            <a:r>
              <a:rPr lang="en-US" dirty="0" smtClean="0"/>
              <a:t>Resources: open files, network connections, I/O, …</a:t>
            </a:r>
          </a:p>
          <a:p>
            <a:r>
              <a:rPr lang="en-US" dirty="0" smtClean="0"/>
              <a:t>JVM runs as a single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Monitor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JVM associates a lock to every object</a:t>
            </a:r>
          </a:p>
          <a:p>
            <a:pPr lvl="1"/>
            <a:r>
              <a:rPr lang="en-US" dirty="0" smtClean="0"/>
              <a:t>States whether the object is free/occupied</a:t>
            </a:r>
          </a:p>
          <a:p>
            <a:pPr lvl="1"/>
            <a:r>
              <a:rPr lang="en-US" b="1" dirty="0" smtClean="0"/>
              <a:t>Entry set </a:t>
            </a:r>
            <a:r>
              <a:rPr lang="en-US" dirty="0" smtClean="0"/>
              <a:t>queue for suspended threads</a:t>
            </a:r>
          </a:p>
          <a:p>
            <a:r>
              <a:rPr lang="en-US" dirty="0" smtClean="0"/>
              <a:t>Critical sections can be identified with the keyword </a:t>
            </a:r>
            <a:r>
              <a:rPr lang="en-US" b="1" dirty="0" smtClean="0">
                <a:latin typeface="Courier New"/>
                <a:cs typeface="Courier New"/>
              </a:rPr>
              <a:t>synchronized</a:t>
            </a:r>
            <a:endParaRPr lang="en-US" dirty="0" smtClean="0"/>
          </a:p>
          <a:p>
            <a:pPr lvl="1"/>
            <a:r>
              <a:rPr lang="en-US" dirty="0" smtClean="0"/>
              <a:t>Synchronized methods</a:t>
            </a:r>
          </a:p>
          <a:p>
            <a:pPr lvl="1"/>
            <a:r>
              <a:rPr lang="en-US" dirty="0" smtClean="0"/>
              <a:t>Synchronized sections in the code</a:t>
            </a:r>
          </a:p>
        </p:txBody>
      </p:sp>
    </p:spTree>
    <p:extLst>
      <p:ext uri="{BB962C8B-B14F-4D97-AF65-F5344CB8AC3E}">
        <p14:creationId xmlns:p14="http://schemas.microsoft.com/office/powerpoint/2010/main" val="72233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Synchronized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 manages a </a:t>
            </a:r>
            <a:r>
              <a:rPr lang="en-US" b="1" dirty="0">
                <a:latin typeface="Courier New"/>
                <a:cs typeface="Courier New"/>
              </a:rPr>
              <a:t>synchronized</a:t>
            </a:r>
            <a:r>
              <a:rPr lang="en-US" dirty="0"/>
              <a:t> </a:t>
            </a:r>
            <a:r>
              <a:rPr lang="en-US" dirty="0" smtClean="0"/>
              <a:t>section</a:t>
            </a:r>
          </a:p>
          <a:p>
            <a:pPr lvl="1"/>
            <a:r>
              <a:rPr lang="en-US" dirty="0" smtClean="0"/>
              <a:t>Adding a prologue for acquiring the object’s lock</a:t>
            </a:r>
          </a:p>
          <a:p>
            <a:pPr lvl="2"/>
            <a:r>
              <a:rPr lang="en-US" dirty="0" smtClean="0"/>
              <a:t>Lock free </a:t>
            </a:r>
            <a:r>
              <a:rPr lang="en-US" dirty="0" smtClean="0">
                <a:sym typeface="Wingdings"/>
              </a:rPr>
              <a:t> thread can execute the critical section</a:t>
            </a:r>
          </a:p>
          <a:p>
            <a:pPr lvl="2"/>
            <a:r>
              <a:rPr lang="en-US" dirty="0" smtClean="0">
                <a:sym typeface="Wingdings"/>
              </a:rPr>
              <a:t>Lock busy  thread suspended into the entry set queue of the object</a:t>
            </a:r>
            <a:endParaRPr lang="en-US" dirty="0" smtClean="0"/>
          </a:p>
          <a:p>
            <a:pPr lvl="1"/>
            <a:r>
              <a:rPr lang="en-US" dirty="0" smtClean="0"/>
              <a:t>Adding </a:t>
            </a:r>
            <a:r>
              <a:rPr lang="en-US" dirty="0"/>
              <a:t>an epilogue for releasing the </a:t>
            </a:r>
            <a:r>
              <a:rPr lang="en-US" dirty="0" smtClean="0"/>
              <a:t>lock</a:t>
            </a:r>
          </a:p>
          <a:p>
            <a:pPr lvl="2"/>
            <a:r>
              <a:rPr lang="en-US" dirty="0" smtClean="0"/>
              <a:t>No suspended thread </a:t>
            </a:r>
            <a:r>
              <a:rPr lang="en-US" dirty="0" smtClean="0">
                <a:sym typeface="Wingdings"/>
              </a:rPr>
              <a:t> lock released</a:t>
            </a:r>
          </a:p>
          <a:p>
            <a:pPr lvl="2"/>
            <a:r>
              <a:rPr lang="en-US" dirty="0" smtClean="0">
                <a:sym typeface="Wingdings"/>
              </a:rPr>
              <a:t>Else  lock maintained and assigned to one of the suspended threads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0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Synchronized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36523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000" b="1" dirty="0" smtClean="0">
                <a:latin typeface="Courier New"/>
                <a:cs typeface="Courier New"/>
              </a:rPr>
              <a:t>synchronized(this) { &lt;code&gt; }</a:t>
            </a:r>
          </a:p>
          <a:p>
            <a:r>
              <a:rPr lang="en-US" sz="4000" b="1" dirty="0" smtClean="0">
                <a:latin typeface="Courier New"/>
                <a:cs typeface="Courier New"/>
              </a:rPr>
              <a:t>&lt;code&gt;</a:t>
            </a:r>
            <a:r>
              <a:rPr lang="en-US" sz="4000" dirty="0" smtClean="0">
                <a:latin typeface="Courier New"/>
                <a:cs typeface="Courier New"/>
              </a:rPr>
              <a:t> </a:t>
            </a:r>
            <a:r>
              <a:rPr lang="en-US" sz="4000" dirty="0" smtClean="0"/>
              <a:t>is a critical section for object </a:t>
            </a:r>
            <a:r>
              <a:rPr lang="en-US" sz="4000" b="1" dirty="0" smtClean="0">
                <a:latin typeface="Courier New"/>
                <a:cs typeface="Courier New"/>
              </a:rPr>
              <a:t>this</a:t>
            </a:r>
          </a:p>
          <a:p>
            <a:r>
              <a:rPr lang="en-US" sz="4000" dirty="0" smtClean="0"/>
              <a:t>Mutual exclusion is guaranteed for </a:t>
            </a:r>
            <a:r>
              <a:rPr lang="en-US" sz="4000" b="1" dirty="0" smtClean="0">
                <a:latin typeface="Courier New"/>
                <a:cs typeface="Courier New"/>
              </a:rPr>
              <a:t>this </a:t>
            </a:r>
            <a:r>
              <a:rPr lang="en-US" sz="4000" dirty="0" smtClean="0"/>
              <a:t>w.r.t.</a:t>
            </a:r>
          </a:p>
          <a:p>
            <a:pPr lvl="1"/>
            <a:r>
              <a:rPr lang="en-US" sz="4000" dirty="0" smtClean="0"/>
              <a:t>Other executions of the same block</a:t>
            </a:r>
          </a:p>
          <a:p>
            <a:pPr lvl="1"/>
            <a:r>
              <a:rPr lang="en-US" sz="4000" dirty="0" smtClean="0"/>
              <a:t>Other synchronized blocks for the same object</a:t>
            </a:r>
            <a:endParaRPr lang="en-US" sz="4000" dirty="0"/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accent2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  <a:latin typeface="Courier New"/>
                <a:cs typeface="Courier New"/>
              </a:rPr>
              <a:t>&lt;Object </a:t>
            </a:r>
            <a:r>
              <a:rPr lang="en-US" b="1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mutexLock</a:t>
            </a:r>
            <a:r>
              <a:rPr lang="en-US" b="1" dirty="0" smtClean="0">
                <a:solidFill>
                  <a:schemeClr val="accent2"/>
                </a:solidFill>
                <a:latin typeface="Courier New"/>
                <a:cs typeface="Courier New"/>
              </a:rPr>
              <a:t> = …&gt;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…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public </a:t>
            </a:r>
            <a:r>
              <a:rPr lang="en-US" b="1" dirty="0">
                <a:latin typeface="Courier New"/>
                <a:cs typeface="Courier New"/>
              </a:rPr>
              <a:t>void  M( ) 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chemeClr val="accent3"/>
                </a:solidFill>
                <a:latin typeface="Courier New"/>
                <a:cs typeface="Courier New"/>
              </a:rPr>
              <a:t>&lt;non-critical section&gt;</a:t>
            </a:r>
            <a:r>
              <a:rPr lang="en-US" b="1" dirty="0">
                <a:solidFill>
                  <a:schemeClr val="accent3"/>
                </a:solidFill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chemeClr val="accent5"/>
                </a:solidFill>
                <a:latin typeface="Courier New"/>
                <a:cs typeface="Courier New"/>
              </a:rPr>
              <a:t>synchronized (this)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&lt;critical section&gt;;</a:t>
            </a:r>
            <a:r>
              <a:rPr lang="en-US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chemeClr val="accent3"/>
                </a:solidFill>
                <a:latin typeface="Courier New"/>
                <a:cs typeface="Courier New"/>
              </a:rPr>
              <a:t>&lt;non-critical section&gt;;</a:t>
            </a:r>
            <a:endParaRPr lang="en-US" b="1" dirty="0">
              <a:solidFill>
                <a:schemeClr val="accent3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7986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static synchronized void increment() 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counter++;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r>
              <a:rPr lang="en-US" sz="2400" dirty="0"/>
              <a:t>Synchronization is related to </a:t>
            </a:r>
            <a:r>
              <a:rPr lang="en-US" sz="2400" b="1" dirty="0">
                <a:latin typeface="Courier New"/>
                <a:cs typeface="Courier New"/>
              </a:rPr>
              <a:t>this</a:t>
            </a:r>
            <a:r>
              <a:rPr lang="en-US" sz="2400" dirty="0"/>
              <a:t> (</a:t>
            </a:r>
            <a:r>
              <a:rPr lang="en-US" sz="2400" b="1" dirty="0">
                <a:latin typeface="Courier New"/>
                <a:cs typeface="Courier New"/>
              </a:rPr>
              <a:t>Counter</a:t>
            </a:r>
            <a:r>
              <a:rPr lang="en-US" sz="2400" dirty="0"/>
              <a:t> object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Mutual exclusion ensured for all </a:t>
            </a:r>
            <a:r>
              <a:rPr lang="en-US" sz="2400" b="1" dirty="0" smtClean="0">
                <a:latin typeface="Courier New"/>
                <a:cs typeface="Courier New"/>
              </a:rPr>
              <a:t>synchronized</a:t>
            </a:r>
            <a:r>
              <a:rPr lang="en-US" sz="2400" dirty="0" smtClean="0"/>
              <a:t> methods</a:t>
            </a:r>
          </a:p>
          <a:p>
            <a:pPr lvl="1"/>
            <a:r>
              <a:rPr lang="en-US" sz="2000" dirty="0" smtClean="0"/>
              <a:t>E.g. also </a:t>
            </a:r>
            <a:r>
              <a:rPr lang="en-US" sz="2000" b="1" dirty="0" err="1" smtClean="0">
                <a:latin typeface="Courier New"/>
                <a:cs typeface="Courier New"/>
              </a:rPr>
              <a:t>dec</a:t>
            </a:r>
            <a:r>
              <a:rPr lang="en-US" sz="2000" b="1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 method for </a:t>
            </a:r>
            <a:r>
              <a:rPr lang="en-US" sz="2000" b="1" dirty="0" smtClean="0">
                <a:latin typeface="Courier New"/>
                <a:cs typeface="Courier New"/>
              </a:rPr>
              <a:t>Counter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480658" y="2422200"/>
            <a:ext cx="4927437" cy="2245826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Thread-Safe Counter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80658" y="3139453"/>
            <a:ext cx="4927437" cy="15285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latin typeface="Courier New"/>
                <a:cs typeface="Courier New"/>
              </a:rPr>
              <a:t>&lt;lock acquisition or suspension&gt;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cur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 counter</a:t>
            </a:r>
          </a:p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counter  cur + 1</a:t>
            </a:r>
          </a:p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&lt;lock release or reassignment&gt;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98348" y="2788812"/>
            <a:ext cx="1114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Byte code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9272" y="2422200"/>
            <a:ext cx="1481386" cy="2245826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80658" y="2215973"/>
            <a:ext cx="4927437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9272" y="2215973"/>
            <a:ext cx="1481387" cy="92348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502577" y="286591"/>
            <a:ext cx="300251" cy="30025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6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addition to the entry set, each object is associated to another queue: </a:t>
            </a:r>
            <a:r>
              <a:rPr lang="en-US" b="1" dirty="0" smtClean="0"/>
              <a:t>wait set</a:t>
            </a:r>
          </a:p>
          <a:p>
            <a:r>
              <a:rPr lang="en-US" dirty="0" smtClean="0"/>
              <a:t>Special methods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w</a:t>
            </a:r>
            <a:r>
              <a:rPr lang="en-US" b="1" dirty="0" smtClean="0">
                <a:latin typeface="Courier New"/>
                <a:cs typeface="Courier New"/>
              </a:rPr>
              <a:t>ait()</a:t>
            </a:r>
            <a:r>
              <a:rPr lang="en-US" dirty="0" smtClean="0"/>
              <a:t>: insertion in the wait set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notify()</a:t>
            </a:r>
            <a:r>
              <a:rPr lang="en-US" dirty="0" smtClean="0"/>
              <a:t>/ </a:t>
            </a:r>
            <a:r>
              <a:rPr lang="en-US" b="1" dirty="0" err="1" smtClean="0">
                <a:latin typeface="Courier New"/>
                <a:cs typeface="Courier New"/>
              </a:rPr>
              <a:t>notifyAll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: extraction from the wait set</a:t>
            </a:r>
          </a:p>
          <a:p>
            <a:pPr lvl="1"/>
            <a:r>
              <a:rPr lang="en-US" dirty="0" smtClean="0"/>
              <a:t>Can be invoked only by the thread owning the object’s lock</a:t>
            </a:r>
          </a:p>
          <a:p>
            <a:pPr lvl="2"/>
            <a:r>
              <a:rPr lang="en-US" dirty="0" smtClean="0"/>
              <a:t>Can be used only in a synchronized section</a:t>
            </a:r>
          </a:p>
        </p:txBody>
      </p:sp>
    </p:spTree>
    <p:extLst>
      <p:ext uri="{BB962C8B-B14F-4D97-AF65-F5344CB8AC3E}">
        <p14:creationId xmlns:p14="http://schemas.microsoft.com/office/powerpoint/2010/main" val="378382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and Notify(All)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wait(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: calling thread</a:t>
            </a:r>
          </a:p>
          <a:p>
            <a:pPr lvl="1"/>
            <a:r>
              <a:rPr lang="en-US" dirty="0" smtClean="0"/>
              <a:t>Releases the lock </a:t>
            </a:r>
          </a:p>
          <a:p>
            <a:pPr lvl="1"/>
            <a:r>
              <a:rPr lang="en-US" dirty="0" smtClean="0"/>
              <a:t>Is suspended in the wait set queue</a:t>
            </a:r>
          </a:p>
          <a:p>
            <a:pPr lvl="1"/>
            <a:r>
              <a:rPr lang="en-US" dirty="0" smtClean="0"/>
              <a:t>N.B.: method </a:t>
            </a:r>
            <a:r>
              <a:rPr lang="en-US" dirty="0"/>
              <a:t>t</a:t>
            </a:r>
            <a:r>
              <a:rPr lang="en-US" dirty="0" smtClean="0"/>
              <a:t>hrows </a:t>
            </a:r>
            <a:r>
              <a:rPr lang="en-US" b="1" dirty="0" err="1" smtClean="0">
                <a:latin typeface="Courier New"/>
                <a:cs typeface="Courier New"/>
              </a:rPr>
              <a:t>InterruptedException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notify()</a:t>
            </a:r>
            <a:r>
              <a:rPr lang="en-US" dirty="0" smtClean="0"/>
              <a:t>:  one thread is selected from the wait set and moved into the entry set 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notifyAll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 smtClean="0"/>
              <a:t>: all threads in the wait set are moved into the entry set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7903" y="6038915"/>
            <a:ext cx="49387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Policy: signal and continue!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4036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Bounded Mailbox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0331"/>
            <a:ext cx="8229600" cy="317380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void send(Message m)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Synchronized</a:t>
            </a:r>
          </a:p>
          <a:p>
            <a:pPr lvl="1"/>
            <a:r>
              <a:rPr lang="en-US" dirty="0" smtClean="0"/>
              <a:t>Cyclic test (mailbox full </a:t>
            </a:r>
            <a:r>
              <a:rPr lang="en-US" dirty="0" smtClean="0">
                <a:sym typeface="Wingdings"/>
              </a:rPr>
              <a:t> wait()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After message insertion </a:t>
            </a:r>
            <a:r>
              <a:rPr lang="en-US" dirty="0" smtClean="0">
                <a:sym typeface="Wingdings"/>
              </a:rPr>
              <a:t> notify all</a:t>
            </a:r>
            <a:endParaRPr lang="en-US" dirty="0" smtClean="0"/>
          </a:p>
          <a:p>
            <a:r>
              <a:rPr lang="en-US" b="1" dirty="0" smtClean="0">
                <a:latin typeface="Courier New"/>
                <a:cs typeface="Courier New"/>
              </a:rPr>
              <a:t>Message receive()</a:t>
            </a:r>
            <a:endParaRPr lang="en-US" dirty="0" smtClean="0"/>
          </a:p>
          <a:p>
            <a:pPr lvl="1"/>
            <a:r>
              <a:rPr lang="en-US" dirty="0" smtClean="0"/>
              <a:t>Synchronized</a:t>
            </a:r>
            <a:endParaRPr lang="en-US" dirty="0"/>
          </a:p>
          <a:p>
            <a:pPr lvl="1"/>
            <a:r>
              <a:rPr lang="en-US" dirty="0"/>
              <a:t>Cyclic test (mailbox </a:t>
            </a:r>
            <a:r>
              <a:rPr lang="en-US" dirty="0" smtClean="0"/>
              <a:t>empty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>
                <a:sym typeface="Wingdings"/>
              </a:rPr>
              <a:t>wait()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After message </a:t>
            </a:r>
            <a:r>
              <a:rPr lang="en-US" dirty="0" smtClean="0"/>
              <a:t>extraction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>
                <a:sym typeface="Wingdings"/>
              </a:rPr>
              <a:t>notify </a:t>
            </a:r>
            <a:r>
              <a:rPr lang="en-US" dirty="0" smtClean="0">
                <a:sym typeface="Wingdings"/>
              </a:rPr>
              <a:t>all</a:t>
            </a:r>
          </a:p>
          <a:p>
            <a:r>
              <a:rPr lang="en-US" b="1" dirty="0" smtClean="0">
                <a:sym typeface="Wingdings"/>
              </a:rPr>
              <a:t>Is this efficient?</a:t>
            </a:r>
            <a:endParaRPr lang="en-US" b="1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3692" y="4597476"/>
            <a:ext cx="2304741" cy="2939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3692" y="4891432"/>
            <a:ext cx="2304741" cy="29395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33692" y="5185388"/>
            <a:ext cx="2304741" cy="2939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33692" y="5473008"/>
            <a:ext cx="2304741" cy="2939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33692" y="5772386"/>
            <a:ext cx="2304741" cy="882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5138354"/>
            <a:ext cx="1318391" cy="823079"/>
          </a:xfrm>
          <a:prstGeom prst="roundRect">
            <a:avLst>
              <a:gd name="adj" fmla="val 295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 Thread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924119" y="5061468"/>
            <a:ext cx="1330616" cy="823079"/>
          </a:xfrm>
          <a:prstGeom prst="roundRect">
            <a:avLst>
              <a:gd name="adj" fmla="val 3238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 Thread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>
            <a:off x="1775591" y="5549894"/>
            <a:ext cx="1458101" cy="334653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538433" y="4714141"/>
            <a:ext cx="1385686" cy="758867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30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the Basic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86963" cy="4525963"/>
          </a:xfrm>
        </p:spPr>
        <p:txBody>
          <a:bodyPr/>
          <a:lstStyle/>
          <a:p>
            <a:r>
              <a:rPr lang="en-US" dirty="0" smtClean="0"/>
              <a:t>One queue for mutual exclusion (entry set)</a:t>
            </a:r>
          </a:p>
          <a:p>
            <a:r>
              <a:rPr lang="en-US" dirty="0" smtClean="0"/>
              <a:t>Only one queue for synchronizing threads on an object (wait set)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 Conditions and </a:t>
            </a:r>
            <a:r>
              <a:rPr lang="en-US" dirty="0" err="1" smtClean="0">
                <a:sym typeface="Wingdings"/>
              </a:rPr>
              <a:t>Semaphors</a:t>
            </a:r>
            <a:r>
              <a:rPr lang="en-US" dirty="0" smtClean="0">
                <a:sym typeface="Wingdings"/>
              </a:rPr>
              <a:t> (from Java 5)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6105" y="1600200"/>
            <a:ext cx="2804766" cy="44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Java (from 5.0) also explicitly </a:t>
            </a:r>
            <a:r>
              <a:rPr lang="en-US" dirty="0"/>
              <a:t>supports semaphores (</a:t>
            </a:r>
            <a:r>
              <a:rPr lang="en-US" b="1" dirty="0" err="1" smtClean="0">
                <a:latin typeface="Courier New"/>
                <a:cs typeface="Courier New"/>
              </a:rPr>
              <a:t>java.util.concurrent.Semaphore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Constructor: takes</a:t>
            </a:r>
          </a:p>
          <a:p>
            <a:pPr lvl="1"/>
            <a:r>
              <a:rPr lang="en-US" dirty="0" smtClean="0"/>
              <a:t>Permits (no.): number of permits initially granted</a:t>
            </a:r>
          </a:p>
          <a:p>
            <a:pPr lvl="1"/>
            <a:r>
              <a:rPr lang="en-US" dirty="0" smtClean="0"/>
              <a:t>Fairness (yes/no): if true, suspended threads will acquire the resource in the order they asked for it</a:t>
            </a:r>
          </a:p>
          <a:p>
            <a:r>
              <a:rPr lang="en-US" dirty="0" smtClean="0"/>
              <a:t>Basic methods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a</a:t>
            </a:r>
            <a:r>
              <a:rPr lang="en-US" b="1" dirty="0" smtClean="0">
                <a:latin typeface="Courier New"/>
                <a:cs typeface="Courier New"/>
              </a:rPr>
              <a:t>cquire()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/>
              </a:rPr>
              <a:t> wait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release()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/>
              </a:rPr>
              <a:t> signal</a:t>
            </a:r>
            <a:endParaRPr lang="en-US" dirty="0" smtClean="0"/>
          </a:p>
          <a:p>
            <a:r>
              <a:rPr lang="en-US" dirty="0" smtClean="0"/>
              <a:t>Other useful methods (see </a:t>
            </a:r>
            <a:r>
              <a:rPr lang="en-US" dirty="0" err="1" smtClean="0"/>
              <a:t>JavaDoc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502577" y="286591"/>
            <a:ext cx="300251" cy="30025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9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Bounded Mailbox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0331"/>
            <a:ext cx="8229600" cy="3173809"/>
          </a:xfrm>
        </p:spPr>
        <p:txBody>
          <a:bodyPr>
            <a:normAutofit/>
          </a:bodyPr>
          <a:lstStyle/>
          <a:p>
            <a:r>
              <a:rPr lang="en-US" dirty="0" smtClean="0"/>
              <a:t>How to realize it without a monitor, but only semaphores?</a:t>
            </a:r>
          </a:p>
          <a:p>
            <a:r>
              <a:rPr lang="en-US" dirty="0" smtClean="0"/>
              <a:t>How many semaphores?</a:t>
            </a:r>
          </a:p>
          <a:p>
            <a:r>
              <a:rPr lang="en-US" dirty="0" smtClean="0"/>
              <a:t>How are they initialized?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3692" y="4597476"/>
            <a:ext cx="2304741" cy="2939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3692" y="4891432"/>
            <a:ext cx="2304741" cy="29395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33692" y="5185388"/>
            <a:ext cx="2304741" cy="2939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33692" y="5473008"/>
            <a:ext cx="2304741" cy="2939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33692" y="5772386"/>
            <a:ext cx="2304741" cy="882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5138354"/>
            <a:ext cx="1318391" cy="823079"/>
          </a:xfrm>
          <a:prstGeom prst="roundRect">
            <a:avLst>
              <a:gd name="adj" fmla="val 295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 Thread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924119" y="5061468"/>
            <a:ext cx="1330616" cy="823079"/>
          </a:xfrm>
          <a:prstGeom prst="roundRect">
            <a:avLst>
              <a:gd name="adj" fmla="val 3238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 Thread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>
            <a:off x="1775591" y="5549894"/>
            <a:ext cx="1458101" cy="334653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538433" y="4714141"/>
            <a:ext cx="1385686" cy="758867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52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2316500" y="1375725"/>
            <a:ext cx="4480133" cy="2200121"/>
          </a:xfrm>
          <a:prstGeom prst="roundRect">
            <a:avLst>
              <a:gd name="adj" fmla="val 39649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lnSpc>
                <a:spcPct val="50000"/>
              </a:lnSpc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57200" y="3175684"/>
            <a:ext cx="1469860" cy="1352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init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573334" y="2021510"/>
            <a:ext cx="1469860" cy="135219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ready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101028" y="2021510"/>
            <a:ext cx="1469860" cy="135219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running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901885" y="4055030"/>
            <a:ext cx="1469860" cy="135219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blocked</a:t>
            </a: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219404" y="3184662"/>
            <a:ext cx="1469860" cy="1352199"/>
            <a:chOff x="1281253" y="4467678"/>
            <a:chExt cx="1469860" cy="1352199"/>
          </a:xfrm>
        </p:grpSpPr>
        <p:sp>
          <p:nvSpPr>
            <p:cNvPr id="9" name="Oval 8"/>
            <p:cNvSpPr/>
            <p:nvPr/>
          </p:nvSpPr>
          <p:spPr>
            <a:xfrm>
              <a:off x="1281253" y="4467678"/>
              <a:ext cx="1469860" cy="135219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43399" y="4941168"/>
              <a:ext cx="13572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sz="2000" dirty="0"/>
                <a:t>terminated</a:t>
              </a:r>
            </a:p>
          </p:txBody>
        </p:sp>
      </p:grpSp>
      <p:cxnSp>
        <p:nvCxnSpPr>
          <p:cNvPr id="13" name="Straight Arrow Connector 12"/>
          <p:cNvCxnSpPr>
            <a:stCxn id="4" idx="7"/>
            <a:endCxn id="5" idx="2"/>
          </p:cNvCxnSpPr>
          <p:nvPr/>
        </p:nvCxnSpPr>
        <p:spPr>
          <a:xfrm flipV="1">
            <a:off x="1711804" y="2697610"/>
            <a:ext cx="861530" cy="676099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7"/>
            <a:endCxn id="6" idx="1"/>
          </p:cNvCxnSpPr>
          <p:nvPr/>
        </p:nvCxnSpPr>
        <p:spPr>
          <a:xfrm>
            <a:off x="3827938" y="2219535"/>
            <a:ext cx="1488346" cy="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5" idx="5"/>
          </p:cNvCxnSpPr>
          <p:nvPr/>
        </p:nvCxnSpPr>
        <p:spPr>
          <a:xfrm flipH="1">
            <a:off x="3827938" y="3175684"/>
            <a:ext cx="1488346" cy="0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1"/>
            <a:endCxn id="5" idx="4"/>
          </p:cNvCxnSpPr>
          <p:nvPr/>
        </p:nvCxnSpPr>
        <p:spPr>
          <a:xfrm flipH="1" flipV="1">
            <a:off x="3308264" y="3373709"/>
            <a:ext cx="808877" cy="879346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4"/>
            <a:endCxn id="7" idx="7"/>
          </p:cNvCxnSpPr>
          <p:nvPr/>
        </p:nvCxnSpPr>
        <p:spPr>
          <a:xfrm flipH="1">
            <a:off x="5156489" y="3373709"/>
            <a:ext cx="679469" cy="879346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6"/>
            <a:endCxn id="9" idx="1"/>
          </p:cNvCxnSpPr>
          <p:nvPr/>
        </p:nvCxnSpPr>
        <p:spPr>
          <a:xfrm>
            <a:off x="6570888" y="2697610"/>
            <a:ext cx="863772" cy="685077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31914" y="2744643"/>
            <a:ext cx="959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creation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110712" y="3873596"/>
            <a:ext cx="71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393015" y="383875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ait for event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914111" y="1836844"/>
            <a:ext cx="120132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ssign CPU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901885" y="3139583"/>
            <a:ext cx="126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evoke CPU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98555" y="2744643"/>
            <a:ext cx="1298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3603343" y="1434515"/>
            <a:ext cx="19814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50000"/>
              </a:lnSpc>
            </a:pPr>
            <a:r>
              <a:rPr lang="en-US" sz="2400" dirty="0"/>
              <a:t>Active process</a:t>
            </a:r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457200" y="5560285"/>
            <a:ext cx="8229600" cy="111840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Multitasking system </a:t>
            </a:r>
            <a:r>
              <a:rPr lang="en-US" dirty="0" smtClean="0">
                <a:sym typeface="Wingdings"/>
              </a:rPr>
              <a:t> multiple running processes</a:t>
            </a:r>
          </a:p>
          <a:p>
            <a:r>
              <a:rPr lang="en-US" dirty="0" smtClean="0">
                <a:sym typeface="Wingdings"/>
              </a:rPr>
              <a:t>Single processor  one active process</a:t>
            </a:r>
          </a:p>
          <a:p>
            <a:pPr lvl="1"/>
            <a:r>
              <a:rPr lang="en-US" dirty="0" smtClean="0">
                <a:sym typeface="Wingdings"/>
              </a:rPr>
              <a:t>Time sharing, context 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0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Useful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7937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latin typeface="Courier New"/>
                <a:cs typeface="Courier New"/>
              </a:rPr>
              <a:t>sleep(long </a:t>
            </a:r>
            <a:r>
              <a:rPr lang="en-US" b="1" dirty="0" err="1">
                <a:latin typeface="Courier New"/>
                <a:cs typeface="Courier New"/>
              </a:rPr>
              <a:t>ms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dirty="0" smtClean="0"/>
              <a:t>Suspends thread for the specified amount of time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interrupt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dirty="0" smtClean="0"/>
              <a:t>Triggers an event that causes the interruption of thread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interrupted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 </a:t>
            </a:r>
            <a:r>
              <a:rPr lang="en-US" b="1" dirty="0" err="1" smtClean="0">
                <a:latin typeface="Courier New"/>
                <a:cs typeface="Courier New"/>
              </a:rPr>
              <a:t>isInterrupted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dirty="0" smtClean="0"/>
              <a:t>Check whether the current thread has been interrupted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join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dirty="0" smtClean="0"/>
              <a:t>Waits for the termination of the specified thread</a:t>
            </a:r>
            <a:endParaRPr lang="en-US" dirty="0"/>
          </a:p>
          <a:p>
            <a:r>
              <a:rPr lang="en-US" b="1" dirty="0" err="1" smtClean="0">
                <a:latin typeface="Courier New"/>
                <a:cs typeface="Courier New"/>
              </a:rPr>
              <a:t>isAlive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true if thread has been started and has not yet terminated its execution</a:t>
            </a:r>
            <a:endParaRPr lang="en-US" dirty="0"/>
          </a:p>
          <a:p>
            <a:r>
              <a:rPr lang="en-US" b="1" dirty="0" smtClean="0">
                <a:latin typeface="Courier New"/>
                <a:cs typeface="Courier New"/>
              </a:rPr>
              <a:t>yield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dirty="0" smtClean="0"/>
              <a:t>Forces thread to release CPU</a:t>
            </a:r>
          </a:p>
          <a:p>
            <a:r>
              <a:rPr lang="en-US" dirty="0" smtClean="0"/>
              <a:t>Other useful methods: </a:t>
            </a:r>
            <a:r>
              <a:rPr lang="en-US" dirty="0" err="1" smtClean="0"/>
              <a:t>JavaDoc</a:t>
            </a:r>
            <a:r>
              <a:rPr lang="en-US" dirty="0" smtClean="0"/>
              <a:t> of Thread class</a:t>
            </a:r>
          </a:p>
          <a:p>
            <a:pPr lvl="1"/>
            <a:r>
              <a:rPr lang="en-US" dirty="0" smtClean="0"/>
              <a:t>E.g. </a:t>
            </a:r>
            <a:r>
              <a:rPr lang="en-US" b="1" dirty="0" err="1" smtClean="0">
                <a:latin typeface="Courier New"/>
                <a:cs typeface="Courier New"/>
              </a:rPr>
              <a:t>Thread.getCurrentThread</a:t>
            </a:r>
            <a:r>
              <a:rPr lang="en-US" b="1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returns the currently active thread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4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Deprecated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latin typeface="Courier New"/>
                <a:cs typeface="Courier New"/>
              </a:rPr>
              <a:t>s</a:t>
            </a:r>
            <a:r>
              <a:rPr lang="en-US" b="1" dirty="0" smtClean="0">
                <a:latin typeface="Courier New"/>
                <a:cs typeface="Courier New"/>
              </a:rPr>
              <a:t>top() </a:t>
            </a:r>
            <a:r>
              <a:rPr lang="en-US" dirty="0" smtClean="0"/>
              <a:t>forces thread termination</a:t>
            </a:r>
          </a:p>
          <a:p>
            <a:pPr lvl="1"/>
            <a:r>
              <a:rPr lang="en-US" dirty="0" smtClean="0"/>
              <a:t>All resources (e.g. locks) are instantaneously freed</a:t>
            </a:r>
          </a:p>
          <a:p>
            <a:pPr lvl="1"/>
            <a:r>
              <a:rPr lang="en-US" dirty="0" smtClean="0"/>
              <a:t>If the thread was doing an “atomic” operation, the object’s state could be left in an inconsistent state</a:t>
            </a:r>
          </a:p>
          <a:p>
            <a:pPr lvl="1"/>
            <a:r>
              <a:rPr lang="en-US" dirty="0" smtClean="0"/>
              <a:t>The object can be now accessed by other thread</a:t>
            </a:r>
          </a:p>
          <a:p>
            <a:pPr lvl="1">
              <a:buFont typeface="Wingdings" charset="0"/>
              <a:buChar char="à"/>
            </a:pPr>
            <a:r>
              <a:rPr lang="en-US" b="1" dirty="0" smtClean="0">
                <a:sym typeface="Wingdings"/>
              </a:rPr>
              <a:t>Should not be used</a:t>
            </a:r>
          </a:p>
          <a:p>
            <a:r>
              <a:rPr lang="en-US" b="1" dirty="0">
                <a:latin typeface="Courier New"/>
                <a:cs typeface="Courier New"/>
              </a:rPr>
              <a:t>s</a:t>
            </a:r>
            <a:r>
              <a:rPr lang="en-US" b="1" dirty="0" smtClean="0">
                <a:latin typeface="Courier New"/>
                <a:cs typeface="Courier New"/>
              </a:rPr>
              <a:t>uspend(</a:t>
            </a:r>
            <a:r>
              <a:rPr lang="en-US" b="1" dirty="0">
                <a:latin typeface="Courier New"/>
                <a:cs typeface="Courier New"/>
              </a:rPr>
              <a:t>)</a:t>
            </a:r>
            <a:r>
              <a:rPr lang="en-US" dirty="0"/>
              <a:t> </a:t>
            </a:r>
            <a:r>
              <a:rPr lang="en-US" dirty="0" smtClean="0"/>
              <a:t>blocks a thread until </a:t>
            </a:r>
            <a:r>
              <a:rPr lang="en-US" b="1" dirty="0" smtClean="0">
                <a:latin typeface="Courier New"/>
                <a:cs typeface="Courier New"/>
              </a:rPr>
              <a:t>resume()</a:t>
            </a:r>
            <a:r>
              <a:rPr lang="en-US" dirty="0" smtClean="0"/>
              <a:t> is invoked</a:t>
            </a:r>
            <a:endParaRPr lang="en-US" dirty="0"/>
          </a:p>
          <a:p>
            <a:pPr lvl="1"/>
            <a:r>
              <a:rPr lang="en-US" dirty="0"/>
              <a:t>R</a:t>
            </a:r>
            <a:r>
              <a:rPr lang="en-US" dirty="0" smtClean="0"/>
              <a:t>esources </a:t>
            </a:r>
            <a:r>
              <a:rPr lang="en-US" dirty="0"/>
              <a:t>are </a:t>
            </a:r>
            <a:r>
              <a:rPr lang="en-US" dirty="0" smtClean="0"/>
              <a:t>not freed (e.g. locks are maintained)</a:t>
            </a:r>
            <a:endParaRPr lang="en-US" dirty="0"/>
          </a:p>
          <a:p>
            <a:pPr lvl="1"/>
            <a:r>
              <a:rPr lang="en-US" dirty="0"/>
              <a:t>If the thread </a:t>
            </a:r>
            <a:r>
              <a:rPr lang="en-US" dirty="0" smtClean="0"/>
              <a:t>has acquired a mutually exclusive resource (monitor), the resource is blocked</a:t>
            </a:r>
          </a:p>
          <a:p>
            <a:pPr lvl="1">
              <a:buFont typeface="Wingdings" charset="0"/>
              <a:buChar char="à"/>
            </a:pPr>
            <a:r>
              <a:rPr lang="en-US" b="1" dirty="0" smtClean="0">
                <a:sym typeface="Wingdings"/>
              </a:rPr>
              <a:t>Should not be used</a:t>
            </a:r>
          </a:p>
          <a:p>
            <a:r>
              <a:rPr lang="en-US" dirty="0" smtClean="0">
                <a:sym typeface="Wingdings"/>
              </a:rPr>
              <a:t>In general, follow </a:t>
            </a:r>
            <a:r>
              <a:rPr lang="en-US" dirty="0">
                <a:sym typeface="Wingdings"/>
              </a:rPr>
              <a:t>the “Java Thread Primitive </a:t>
            </a:r>
            <a:r>
              <a:rPr lang="en-US" dirty="0" smtClean="0">
                <a:sym typeface="Wingdings"/>
              </a:rPr>
              <a:t>Deprecation” guide (part of Java SE Documentation)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pPr lvl="1">
              <a:buFont typeface="Wingdings" charset="0"/>
              <a:buChar char="à"/>
            </a:pPr>
            <a:endParaRPr lang="en-US" dirty="0" smtClean="0">
              <a:sym typeface="Wingdings"/>
            </a:endParaRPr>
          </a:p>
          <a:p>
            <a:pPr lvl="1">
              <a:buFont typeface="Wingdings" charset="0"/>
              <a:buChar char="à"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8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Thread-safe </a:t>
            </a:r>
            <a:r>
              <a:rPr lang="en-US" dirty="0" err="1" smtClean="0"/>
              <a:t>Datastructures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data structures not thread-safe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LinkedList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Synchronized data structures</a:t>
            </a:r>
          </a:p>
          <a:p>
            <a:pPr lvl="1"/>
            <a:r>
              <a:rPr lang="en-US" dirty="0" err="1" smtClean="0"/>
              <a:t>BlockingQueue</a:t>
            </a:r>
            <a:endParaRPr lang="en-US" dirty="0" smtClean="0"/>
          </a:p>
          <a:p>
            <a:pPr lvl="1"/>
            <a:r>
              <a:rPr lang="en-US" dirty="0" err="1" smtClean="0"/>
              <a:t>ConcurrentMap</a:t>
            </a:r>
            <a:endParaRPr lang="en-US" dirty="0" smtClean="0"/>
          </a:p>
          <a:p>
            <a:pPr lvl="1"/>
            <a:r>
              <a:rPr lang="en-US" dirty="0" err="1" smtClean="0"/>
              <a:t>CopyOnWriteArrayList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56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Threads have two methods for priorities</a:t>
            </a:r>
          </a:p>
          <a:p>
            <a:pPr lvl="1"/>
            <a:r>
              <a:rPr lang="en-US" dirty="0" err="1" smtClean="0"/>
              <a:t>setPriority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v) </a:t>
            </a:r>
            <a:br>
              <a:rPr lang="en-US" dirty="0" smtClean="0"/>
            </a:br>
            <a:r>
              <a:rPr lang="en-US" dirty="0" smtClean="0"/>
              <a:t>v∈[MIN_PRIORITY, MAX_PRIORITY]</a:t>
            </a:r>
          </a:p>
          <a:p>
            <a:pPr lvl="1"/>
            <a:r>
              <a:rPr lang="en-US" dirty="0" err="1" smtClean="0"/>
              <a:t>getPriority</a:t>
            </a:r>
            <a:r>
              <a:rPr lang="en-US" dirty="0" smtClean="0"/>
              <a:t>()</a:t>
            </a:r>
          </a:p>
          <a:p>
            <a:r>
              <a:rPr lang="en-US" dirty="0" smtClean="0"/>
              <a:t>Java suggested best practice:</a:t>
            </a:r>
          </a:p>
          <a:p>
            <a:pPr lvl="1"/>
            <a:r>
              <a:rPr lang="en-US" dirty="0" smtClean="0"/>
              <a:t>Among runnable threads, choose the ones of higher priority</a:t>
            </a:r>
          </a:p>
          <a:p>
            <a:pPr lvl="1"/>
            <a:r>
              <a:rPr lang="en-US" dirty="0" smtClean="0"/>
              <a:t>Round robin over threads of the same priority</a:t>
            </a:r>
          </a:p>
          <a:p>
            <a:pPr lvl="1"/>
            <a:r>
              <a:rPr lang="en-US" dirty="0" smtClean="0"/>
              <a:t>Interrupt thread if a thread of higher priority is runnable</a:t>
            </a:r>
          </a:p>
          <a:p>
            <a:r>
              <a:rPr lang="en-US" dirty="0" smtClean="0"/>
              <a:t>Some JVM implementations: delegate threads’ scheduling to O.S.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 </a:t>
            </a:r>
            <a:r>
              <a:rPr lang="en-US" b="1" dirty="0" smtClean="0">
                <a:sym typeface="Wingdings"/>
              </a:rPr>
              <a:t>behavior depends on JVM + OS</a:t>
            </a:r>
            <a:endParaRPr lang="en-US" b="1" dirty="0">
              <a:sym typeface="Wingdings"/>
            </a:endParaRPr>
          </a:p>
          <a:p>
            <a:pPr marL="0" indent="0">
              <a:buNone/>
            </a:pPr>
            <a:r>
              <a:rPr lang="en-US" b="1" dirty="0" smtClean="0">
                <a:sym typeface="Wingdings"/>
              </a:rPr>
              <a:t>   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Use with care</a:t>
            </a:r>
          </a:p>
        </p:txBody>
      </p:sp>
    </p:spTree>
    <p:extLst>
      <p:ext uri="{BB962C8B-B14F-4D97-AF65-F5344CB8AC3E}">
        <p14:creationId xmlns:p14="http://schemas.microsoft.com/office/powerpoint/2010/main" val="390587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Take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Java threads:</a:t>
            </a:r>
          </a:p>
          <a:p>
            <a:pPr lvl="1"/>
            <a:r>
              <a:rPr lang="en-US" dirty="0" smtClean="0"/>
              <a:t>extend Thread</a:t>
            </a:r>
          </a:p>
          <a:p>
            <a:pPr lvl="1"/>
            <a:r>
              <a:rPr lang="en-US" dirty="0" smtClean="0"/>
              <a:t>implement Runnable</a:t>
            </a:r>
          </a:p>
          <a:p>
            <a:pPr lvl="1"/>
            <a:endParaRPr lang="en-US" dirty="0"/>
          </a:p>
          <a:p>
            <a:r>
              <a:rPr lang="en-US" dirty="0" smtClean="0"/>
              <a:t>Synchronization an issue</a:t>
            </a:r>
          </a:p>
          <a:p>
            <a:pPr lvl="1"/>
            <a:r>
              <a:rPr lang="en-US" dirty="0" smtClean="0"/>
              <a:t>Java provides techniques</a:t>
            </a:r>
          </a:p>
          <a:p>
            <a:pPr lvl="2"/>
            <a:r>
              <a:rPr lang="en-US" dirty="0" smtClean="0"/>
              <a:t>synchronized classes/methods/code snippets</a:t>
            </a:r>
          </a:p>
          <a:p>
            <a:pPr lvl="2"/>
            <a:r>
              <a:rPr lang="en-US" dirty="0" smtClean="0"/>
              <a:t>semaphores</a:t>
            </a:r>
          </a:p>
          <a:p>
            <a:pPr lvl="2"/>
            <a:r>
              <a:rPr lang="en-US" dirty="0" smtClean="0"/>
              <a:t>Synchronized data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8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969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Lightweight process: smallest unit of computation that can be scheduled in an O.S.</a:t>
            </a:r>
          </a:p>
          <a:p>
            <a:r>
              <a:rPr lang="en-US" dirty="0" smtClean="0"/>
              <a:t>Shares code and data with other associated threads</a:t>
            </a:r>
          </a:p>
          <a:p>
            <a:pPr lvl="1"/>
            <a:r>
              <a:rPr lang="en-US" dirty="0" smtClean="0"/>
              <a:t>Task: set of threads that refer to the same code and data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rocess = task with (at least) a single thread!</a:t>
            </a:r>
          </a:p>
          <a:p>
            <a:pPr lvl="2"/>
            <a:r>
              <a:rPr lang="en-US" dirty="0" smtClean="0"/>
              <a:t>Task taken as synonym of process</a:t>
            </a:r>
          </a:p>
          <a:p>
            <a:r>
              <a:rPr lang="en-US" dirty="0" smtClean="0"/>
              <a:t>It is a single control-flow within a process</a:t>
            </a:r>
          </a:p>
          <a:p>
            <a:r>
              <a:rPr lang="en-US" dirty="0" smtClean="0"/>
              <a:t>Multithreading like Multitasking</a:t>
            </a:r>
          </a:p>
          <a:p>
            <a:r>
              <a:rPr lang="en-US" dirty="0" smtClean="0"/>
              <a:t>Execution of Java program: JVM creates a thread that executes the </a:t>
            </a:r>
            <a:r>
              <a:rPr lang="en-US" b="1" dirty="0" smtClean="0">
                <a:latin typeface="Courier New"/>
                <a:cs typeface="Courier New"/>
              </a:rPr>
              <a:t>main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Other threads can be dynamically created</a:t>
            </a:r>
          </a:p>
        </p:txBody>
      </p:sp>
    </p:spTree>
    <p:extLst>
      <p:ext uri="{BB962C8B-B14F-4D97-AF65-F5344CB8AC3E}">
        <p14:creationId xmlns:p14="http://schemas.microsoft.com/office/powerpoint/2010/main" val="1747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Thread: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Memory sharing: threads share variables</a:t>
            </a:r>
          </a:p>
          <a:p>
            <a:pPr lvl="1"/>
            <a:r>
              <a:rPr lang="en-US" dirty="0" smtClean="0"/>
              <a:t>No reserved memory for data and heap: all threads in a process share the same address space</a:t>
            </a:r>
          </a:p>
          <a:p>
            <a:r>
              <a:rPr lang="en-US" dirty="0" smtClean="0"/>
              <a:t>Private stack and program counter</a:t>
            </a:r>
            <a:endParaRPr lang="en-US" dirty="0"/>
          </a:p>
          <a:p>
            <a:r>
              <a:rPr lang="en-US" dirty="0" smtClean="0"/>
              <a:t>Low context switch cost</a:t>
            </a:r>
          </a:p>
          <a:p>
            <a:pPr lvl="1"/>
            <a:r>
              <a:rPr lang="en-US" dirty="0" smtClean="0"/>
              <a:t>No need to handle </a:t>
            </a:r>
            <a:r>
              <a:rPr lang="en-US" dirty="0" err="1" smtClean="0"/>
              <a:t>code&amp;data</a:t>
            </a:r>
            <a:endParaRPr lang="en-US" dirty="0" smtClean="0"/>
          </a:p>
          <a:p>
            <a:pPr lvl="1"/>
            <a:r>
              <a:rPr lang="en-US" dirty="0" smtClean="0"/>
              <a:t>Much more performing than for processes</a:t>
            </a:r>
          </a:p>
          <a:p>
            <a:r>
              <a:rPr lang="en-US" dirty="0" smtClean="0"/>
              <a:t>But… privacy/synchronization issues: threads of the same task can modify each other’s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87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</a:t>
            </a:r>
            <a:r>
              <a:rPr lang="en-US" dirty="0" err="1" smtClean="0"/>
              <a:t>vs</a:t>
            </a:r>
            <a:r>
              <a:rPr lang="en-US" dirty="0" smtClean="0"/>
              <a:t> Multithreaded Processes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142"/>
          <a:stretch/>
        </p:blipFill>
        <p:spPr>
          <a:xfrm>
            <a:off x="457200" y="1628800"/>
            <a:ext cx="8585200" cy="495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4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Thread: Big Picture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417639"/>
            <a:ext cx="8229600" cy="51434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779587" y="1300056"/>
            <a:ext cx="1454845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Process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845650" y="1910662"/>
            <a:ext cx="3282590" cy="48254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Code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845650" y="2486818"/>
            <a:ext cx="3282590" cy="4825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Static variables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2704543" y="3092420"/>
            <a:ext cx="3609976" cy="151682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 dirty="0" smtClean="0"/>
              <a:t>Memory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3045550" y="3515727"/>
            <a:ext cx="435079" cy="4115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214666" y="3721496"/>
            <a:ext cx="435079" cy="41153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424901" y="3309957"/>
            <a:ext cx="435079" cy="41153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119170" y="4133035"/>
            <a:ext cx="435079" cy="41153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0" idx="6"/>
            <a:endCxn id="11" idx="2"/>
          </p:cNvCxnSpPr>
          <p:nvPr/>
        </p:nvCxnSpPr>
        <p:spPr>
          <a:xfrm>
            <a:off x="3480629" y="3721497"/>
            <a:ext cx="734037" cy="205769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6"/>
            <a:endCxn id="12" idx="3"/>
          </p:cNvCxnSpPr>
          <p:nvPr/>
        </p:nvCxnSpPr>
        <p:spPr>
          <a:xfrm flipV="1">
            <a:off x="4649745" y="3661228"/>
            <a:ext cx="838872" cy="266038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3" idx="2"/>
            <a:endCxn id="11" idx="5"/>
          </p:cNvCxnSpPr>
          <p:nvPr/>
        </p:nvCxnSpPr>
        <p:spPr>
          <a:xfrm flipH="1" flipV="1">
            <a:off x="4586029" y="4072767"/>
            <a:ext cx="533141" cy="266038"/>
          </a:xfrm>
          <a:prstGeom prst="straightConnector1">
            <a:avLst/>
          </a:prstGeom>
          <a:ln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Document 22"/>
          <p:cNvSpPr/>
          <p:nvPr/>
        </p:nvSpPr>
        <p:spPr>
          <a:xfrm>
            <a:off x="823122" y="4180060"/>
            <a:ext cx="1646243" cy="178137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Thread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32076" y="4532807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 1</a:t>
            </a:r>
            <a:endParaRPr lang="en-US" sz="1200" dirty="0" smtClean="0"/>
          </a:p>
          <a:p>
            <a:pPr algn="ctr"/>
            <a:r>
              <a:rPr lang="en-US" sz="1200" dirty="0"/>
              <a:t>l</a:t>
            </a:r>
            <a:r>
              <a:rPr lang="en-US" sz="1200" dirty="0" smtClean="0"/>
              <a:t>ocal var., methods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932076" y="5061931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PC 1</a:t>
            </a:r>
            <a:endParaRPr lang="en-US" sz="1200" dirty="0"/>
          </a:p>
        </p:txBody>
      </p:sp>
      <p:sp>
        <p:nvSpPr>
          <p:cNvPr id="28" name="Document 27"/>
          <p:cNvSpPr/>
          <p:nvPr/>
        </p:nvSpPr>
        <p:spPr>
          <a:xfrm>
            <a:off x="3751083" y="4729711"/>
            <a:ext cx="1646243" cy="178137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Thread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60037" y="5082458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 2</a:t>
            </a:r>
            <a:endParaRPr lang="en-US" sz="1200" dirty="0" smtClean="0"/>
          </a:p>
          <a:p>
            <a:pPr algn="ctr"/>
            <a:r>
              <a:rPr lang="en-US" sz="1200" dirty="0"/>
              <a:t>l</a:t>
            </a:r>
            <a:r>
              <a:rPr lang="en-US" sz="1200" dirty="0" smtClean="0"/>
              <a:t>ocal var., methods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3860037" y="5611582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PC 2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57309" y="37243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3" name="Document 32"/>
          <p:cNvSpPr/>
          <p:nvPr/>
        </p:nvSpPr>
        <p:spPr>
          <a:xfrm>
            <a:off x="6640292" y="2833702"/>
            <a:ext cx="1646243" cy="178137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Thread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749246" y="3186449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 3</a:t>
            </a:r>
            <a:endParaRPr lang="en-US" sz="1200" dirty="0" smtClean="0"/>
          </a:p>
          <a:p>
            <a:pPr algn="ctr"/>
            <a:r>
              <a:rPr lang="en-US" sz="1200" dirty="0"/>
              <a:t>l</a:t>
            </a:r>
            <a:r>
              <a:rPr lang="en-US" sz="1200" dirty="0" smtClean="0"/>
              <a:t>ocal var., methods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6749246" y="3715573"/>
            <a:ext cx="1384424" cy="4825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PC 3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5946518" y="228694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3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2314</Words>
  <Application>Microsoft Office PowerPoint</Application>
  <PresentationFormat>On-screen Show (4:3)</PresentationFormat>
  <Paragraphs>562</Paragraphs>
  <Slides>54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Distributed Systems 2. Java Threads  </vt:lpstr>
      <vt:lpstr>Why processes and threads</vt:lpstr>
      <vt:lpstr>Process</vt:lpstr>
      <vt:lpstr>Process</vt:lpstr>
      <vt:lpstr>Process States</vt:lpstr>
      <vt:lpstr>Thread</vt:lpstr>
      <vt:lpstr>Thread: Features</vt:lpstr>
      <vt:lpstr>Single vs Multithreaded Processes</vt:lpstr>
      <vt:lpstr>Java Thread: Big Picture</vt:lpstr>
      <vt:lpstr>Implementation</vt:lpstr>
      <vt:lpstr>Simple Skeleton</vt:lpstr>
      <vt:lpstr>A Thread not Thread</vt:lpstr>
      <vt:lpstr>Simple Skeleton</vt:lpstr>
      <vt:lpstr>Thread Lifecycle</vt:lpstr>
      <vt:lpstr>Not Runnable – Why?</vt:lpstr>
      <vt:lpstr>Stopping a Thread</vt:lpstr>
      <vt:lpstr>How to Stop a Thread</vt:lpstr>
      <vt:lpstr>A Shared Counter</vt:lpstr>
      <vt:lpstr>What Happens?</vt:lpstr>
      <vt:lpstr>Counter</vt:lpstr>
      <vt:lpstr>Counter</vt:lpstr>
      <vt:lpstr>Counter</vt:lpstr>
      <vt:lpstr>The Problem</vt:lpstr>
      <vt:lpstr>Mutual Exclusion</vt:lpstr>
      <vt:lpstr>Semaphores (Dijkstra)</vt:lpstr>
      <vt:lpstr>Mutual Exclusion with Semaphores</vt:lpstr>
      <vt:lpstr>Limits of Semaphores</vt:lpstr>
      <vt:lpstr>Monitor (Abstract Model)</vt:lpstr>
      <vt:lpstr>Monitor Protection Levels</vt:lpstr>
      <vt:lpstr>Condition</vt:lpstr>
      <vt:lpstr>Signal and Wait</vt:lpstr>
      <vt:lpstr>Monitor Queues</vt:lpstr>
      <vt:lpstr>Signal Semantics</vt:lpstr>
      <vt:lpstr>Signal Semantics: Schema</vt:lpstr>
      <vt:lpstr>Signal and Wait</vt:lpstr>
      <vt:lpstr>Signal and Continue (Java)</vt:lpstr>
      <vt:lpstr>Example: Bounded Mailbox</vt:lpstr>
      <vt:lpstr>PowerPoint Presentation</vt:lpstr>
      <vt:lpstr>Synchronization in Java</vt:lpstr>
      <vt:lpstr>Basic Monitor in Java</vt:lpstr>
      <vt:lpstr>Synchronized Section</vt:lpstr>
      <vt:lpstr>Synchronized Block</vt:lpstr>
      <vt:lpstr>Thread-Safe Counter</vt:lpstr>
      <vt:lpstr>Wait Set</vt:lpstr>
      <vt:lpstr>Wait and Notify(All)</vt:lpstr>
      <vt:lpstr>Example: Bounded Mailbox</vt:lpstr>
      <vt:lpstr>Limitations of the Basic Monitor</vt:lpstr>
      <vt:lpstr>Java Semaphores</vt:lpstr>
      <vt:lpstr>Example: Bounded Mailbox</vt:lpstr>
      <vt:lpstr>Other Useful Methods</vt:lpstr>
      <vt:lpstr>On Deprecated Methods</vt:lpstr>
      <vt:lpstr>Thread-safe Datastructures</vt:lpstr>
      <vt:lpstr>On Priorities</vt:lpstr>
      <vt:lpstr>Take home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2015-02-23T15:08:10Z</dcterms:created>
  <dcterms:modified xsi:type="dcterms:W3CDTF">2015-02-23T15:08:18Z</dcterms:modified>
</cp:coreProperties>
</file>