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263" r:id="rId2"/>
    <p:sldId id="257" r:id="rId3"/>
    <p:sldId id="266" r:id="rId4"/>
    <p:sldId id="269" r:id="rId5"/>
    <p:sldId id="348" r:id="rId6"/>
    <p:sldId id="274" r:id="rId7"/>
    <p:sldId id="342" r:id="rId8"/>
    <p:sldId id="341" r:id="rId9"/>
    <p:sldId id="275" r:id="rId10"/>
    <p:sldId id="278" r:id="rId11"/>
    <p:sldId id="383" r:id="rId12"/>
    <p:sldId id="380" r:id="rId13"/>
    <p:sldId id="384" r:id="rId14"/>
    <p:sldId id="286" r:id="rId15"/>
    <p:sldId id="287" r:id="rId16"/>
    <p:sldId id="288" r:id="rId17"/>
    <p:sldId id="339" r:id="rId18"/>
    <p:sldId id="347" r:id="rId19"/>
    <p:sldId id="356" r:id="rId20"/>
    <p:sldId id="381" r:id="rId21"/>
    <p:sldId id="290" r:id="rId22"/>
    <p:sldId id="293" r:id="rId23"/>
    <p:sldId id="349" r:id="rId24"/>
    <p:sldId id="295" r:id="rId25"/>
    <p:sldId id="296" r:id="rId26"/>
    <p:sldId id="351" r:id="rId27"/>
    <p:sldId id="299" r:id="rId28"/>
    <p:sldId id="301" r:id="rId29"/>
    <p:sldId id="303" r:id="rId30"/>
    <p:sldId id="352" r:id="rId31"/>
    <p:sldId id="330" r:id="rId32"/>
    <p:sldId id="331" r:id="rId33"/>
    <p:sldId id="333" r:id="rId34"/>
    <p:sldId id="334" r:id="rId35"/>
    <p:sldId id="335" r:id="rId36"/>
    <p:sldId id="362" r:id="rId37"/>
    <p:sldId id="364" r:id="rId38"/>
    <p:sldId id="353" r:id="rId39"/>
    <p:sldId id="354" r:id="rId40"/>
    <p:sldId id="365" r:id="rId41"/>
    <p:sldId id="357" r:id="rId42"/>
    <p:sldId id="344" r:id="rId43"/>
    <p:sldId id="374" r:id="rId44"/>
    <p:sldId id="375" r:id="rId45"/>
    <p:sldId id="376" r:id="rId46"/>
    <p:sldId id="377" r:id="rId47"/>
    <p:sldId id="378" r:id="rId48"/>
  </p:sldIdLst>
  <p:sldSz cx="9144000" cy="6858000" type="screen4x3"/>
  <p:notesSz cx="6794500" cy="9906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88D33FB-AAC8-4ACA-9624-57219A0AD004}">
          <p14:sldIdLst>
            <p14:sldId id="263"/>
            <p14:sldId id="257"/>
            <p14:sldId id="266"/>
            <p14:sldId id="269"/>
            <p14:sldId id="348"/>
            <p14:sldId id="274"/>
            <p14:sldId id="342"/>
            <p14:sldId id="341"/>
            <p14:sldId id="275"/>
            <p14:sldId id="278"/>
            <p14:sldId id="383"/>
            <p14:sldId id="380"/>
            <p14:sldId id="384"/>
            <p14:sldId id="286"/>
            <p14:sldId id="287"/>
            <p14:sldId id="288"/>
            <p14:sldId id="339"/>
            <p14:sldId id="347"/>
            <p14:sldId id="356"/>
            <p14:sldId id="381"/>
            <p14:sldId id="290"/>
            <p14:sldId id="293"/>
            <p14:sldId id="349"/>
            <p14:sldId id="295"/>
            <p14:sldId id="296"/>
            <p14:sldId id="351"/>
            <p14:sldId id="299"/>
            <p14:sldId id="301"/>
            <p14:sldId id="303"/>
            <p14:sldId id="352"/>
            <p14:sldId id="330"/>
            <p14:sldId id="331"/>
            <p14:sldId id="333"/>
            <p14:sldId id="334"/>
            <p14:sldId id="335"/>
            <p14:sldId id="362"/>
            <p14:sldId id="364"/>
            <p14:sldId id="353"/>
            <p14:sldId id="354"/>
            <p14:sldId id="365"/>
            <p14:sldId id="357"/>
            <p14:sldId id="344"/>
          </p14:sldIdLst>
        </p14:section>
        <p14:section name="Appendix: RSA in Java" id="{013EB426-8105-4533-900C-68E354217A3E}">
          <p14:sldIdLst>
            <p14:sldId id="374"/>
            <p14:sldId id="375"/>
            <p14:sldId id="376"/>
            <p14:sldId id="377"/>
            <p14:sldId id="3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571" autoAdjust="0"/>
  </p:normalViewPr>
  <p:slideViewPr>
    <p:cSldViewPr>
      <p:cViewPr varScale="1">
        <p:scale>
          <a:sx n="79" d="100"/>
          <a:sy n="79" d="100"/>
        </p:scale>
        <p:origin x="91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BB50E-631E-4808-8DE7-B999CDEF04DC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D90A83-53BA-46F6-8082-2A449D048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87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41A8DD-7BB5-4265-9A40-69BF9442DAB0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43390-EA35-4651-AE1E-83AABB8A2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857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E0103-1A5B-4233-AC41-A926E2CF052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653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Reason otherwise: once </a:t>
            </a:r>
            <a:r>
              <a:rPr lang="en-GB" dirty="0" err="1" smtClean="0"/>
              <a:t>alg</a:t>
            </a:r>
            <a:r>
              <a:rPr lang="en-GB" dirty="0" smtClean="0"/>
              <a:t> is exposed,</a:t>
            </a:r>
            <a:r>
              <a:rPr lang="en-GB" baseline="0" dirty="0" smtClean="0"/>
              <a:t> lost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43390-EA35-4651-AE1E-83AABB8A287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992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43390-EA35-4651-AE1E-83AABB8A287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9541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43390-EA35-4651-AE1E-83AABB8A287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513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enigma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43390-EA35-4651-AE1E-83AABB8A287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000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49^21*7</a:t>
            </a:r>
          </a:p>
          <a:p>
            <a:r>
              <a:rPr lang="en-GB" dirty="0" smtClean="0"/>
              <a:t>5^21*7</a:t>
            </a:r>
          </a:p>
          <a:p>
            <a:r>
              <a:rPr lang="en-GB" dirty="0" smtClean="0"/>
              <a:t>25^10*5*7</a:t>
            </a:r>
          </a:p>
          <a:p>
            <a:r>
              <a:rPr lang="en-GB" smtClean="0"/>
              <a:t>…</a:t>
            </a:r>
          </a:p>
          <a:p>
            <a:r>
              <a:rPr lang="en-GB" smtClean="0"/>
              <a:t>=2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43390-EA35-4651-AE1E-83AABB8A287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6485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8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CN5E by Tanenbaum &amp; Wetherall, © Pearson Education-Prentice Hall and D. Wetherall, 2011</a:t>
            </a:r>
            <a:endParaRPr lang="en-US" i="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381124" y="1990725"/>
            <a:ext cx="7315201" cy="4019550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175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CN5E by Tanenbaum &amp; Wetherall, © Pearson Education-Prentice Hall and D. Wetherall, 2011</a:t>
            </a:r>
            <a:endParaRPr lang="en-US" i="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14399" y="1610713"/>
            <a:ext cx="7790214" cy="4600081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85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03/05/2017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03/05/2017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03/05/2017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03/05/2017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Exponentiation_by_squarin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U-HruI7Q30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suchanek.name/" TargetMode="Externa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dab-bank.de/" TargetMode="Externa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ava2s.com/Tutorial/Java/0490__Security/BasicRSAexample.htm" TargetMode="External"/><Relationship Id="rId2" Type="http://schemas.openxmlformats.org/officeDocument/2006/relationships/hyperlink" Target="http://www.javamex.com/tutorials/cryptography/rsa_encryption_2.s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2034834"/>
          </a:xfrm>
        </p:spPr>
        <p:txBody>
          <a:bodyPr>
            <a:normAutofit fontScale="90000"/>
          </a:bodyPr>
          <a:lstStyle/>
          <a:p>
            <a:r>
              <a:rPr lang="en-US" sz="4900" dirty="0" smtClean="0"/>
              <a:t>Distributed Systems</a:t>
            </a:r>
            <a:br>
              <a:rPr lang="en-US" sz="49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23. </a:t>
            </a:r>
            <a:r>
              <a:rPr lang="en-US" dirty="0"/>
              <a:t>Cryptography</a:t>
            </a:r>
          </a:p>
        </p:txBody>
      </p:sp>
      <p:sp>
        <p:nvSpPr>
          <p:cNvPr id="6" name="Subtitle 2"/>
          <p:cNvSpPr>
            <a:spLocks noGrp="1"/>
          </p:cNvSpPr>
          <p:nvPr/>
        </p:nvSpPr>
        <p:spPr>
          <a:xfrm>
            <a:off x="1371600" y="3798238"/>
            <a:ext cx="6400800" cy="2681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Simon Razniewski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Faculty of Computer Science</a:t>
            </a:r>
          </a:p>
          <a:p>
            <a:r>
              <a:rPr lang="en-US" dirty="0" smtClean="0"/>
              <a:t>Free University of </a:t>
            </a:r>
            <a:r>
              <a:rPr lang="en-US" dirty="0" err="1" smtClean="0"/>
              <a:t>Bozen</a:t>
            </a:r>
            <a:r>
              <a:rPr lang="en-US" dirty="0" smtClean="0"/>
              <a:t>-Bolzano</a:t>
            </a:r>
          </a:p>
          <a:p>
            <a:endParaRPr lang="en-US" dirty="0"/>
          </a:p>
          <a:p>
            <a:r>
              <a:rPr lang="en-US" dirty="0" smtClean="0"/>
              <a:t>A.Y. </a:t>
            </a:r>
            <a:r>
              <a:rPr lang="en-US" smtClean="0"/>
              <a:t>2016/2017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82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Advanced Encryption Standard (1)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State of the art for symmetric techniques</a:t>
            </a:r>
          </a:p>
          <a:p>
            <a:pPr lvl="1"/>
            <a:r>
              <a:rPr lang="en-US" sz="2400" dirty="0" smtClean="0"/>
              <a:t>Symmetric block cipher, key lengths up to 256 bits</a:t>
            </a:r>
          </a:p>
          <a:p>
            <a:pPr lvl="1"/>
            <a:r>
              <a:rPr lang="en-US" sz="2400" dirty="0" smtClean="0"/>
              <a:t>Openly designed by public competition (1997-2000)</a:t>
            </a:r>
          </a:p>
          <a:p>
            <a:pPr lvl="1"/>
            <a:r>
              <a:rPr lang="en-US" sz="2400" dirty="0"/>
              <a:t>Winner was </a:t>
            </a:r>
            <a:r>
              <a:rPr lang="en-US" sz="2400" dirty="0" err="1"/>
              <a:t>Rijndael</a:t>
            </a:r>
            <a:r>
              <a:rPr lang="en-US" sz="2400" dirty="0"/>
              <a:t> cipher</a:t>
            </a:r>
          </a:p>
          <a:p>
            <a:pPr lvl="1"/>
            <a:r>
              <a:rPr lang="en-US" sz="2400" dirty="0" smtClean="0"/>
              <a:t>Available for use by everyone</a:t>
            </a:r>
          </a:p>
          <a:p>
            <a:pPr lvl="1"/>
            <a:r>
              <a:rPr lang="en-US" sz="2400" dirty="0" smtClean="0"/>
              <a:t>Built as software (e.g., C) or hardware (e.g., x86)</a:t>
            </a:r>
          </a:p>
          <a:p>
            <a:pPr lvl="1"/>
            <a:r>
              <a:rPr lang="en-US" sz="2400" dirty="0" smtClean="0"/>
              <a:t>Now a widely used standard</a:t>
            </a:r>
          </a:p>
        </p:txBody>
      </p:sp>
    </p:spTree>
    <p:extLst>
      <p:ext uri="{BB962C8B-B14F-4D97-AF65-F5344CB8AC3E}">
        <p14:creationId xmlns:p14="http://schemas.microsoft.com/office/powerpoint/2010/main" val="13834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https://upload.wikimedia.org/wikipedia/commons/6/61/Enigma_keylist_3_roto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2" y="274638"/>
            <a:ext cx="9109368" cy="6381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338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Diffie</a:t>
            </a:r>
            <a:r>
              <a:rPr lang="en-GB" dirty="0"/>
              <a:t>–Hellman key </a:t>
            </a:r>
            <a:r>
              <a:rPr lang="en-GB" dirty="0" smtClean="0"/>
              <a:t>exchange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399" y="1610713"/>
            <a:ext cx="7690049" cy="4600081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en-GB" dirty="0" smtClean="0"/>
              <a:t>Publicly agree on a modulo </a:t>
            </a:r>
            <a:r>
              <a:rPr lang="en-GB" b="1" i="1" dirty="0" smtClean="0"/>
              <a:t>m</a:t>
            </a:r>
            <a:r>
              <a:rPr lang="en-GB" dirty="0" smtClean="0"/>
              <a:t> (a reasonably small prime number)</a:t>
            </a:r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r>
              <a:rPr lang="en-GB" dirty="0" smtClean="0"/>
              <a:t>Publicly agree on a base </a:t>
            </a:r>
            <a:r>
              <a:rPr lang="en-GB" b="1" i="1" dirty="0" smtClean="0"/>
              <a:t>b</a:t>
            </a:r>
            <a:r>
              <a:rPr lang="en-GB" dirty="0" smtClean="0"/>
              <a:t> (a smaller prime number)</a:t>
            </a:r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GB" dirty="0" smtClean="0"/>
              <a:t>Partner 1: Secretly choose an arbitrary number </a:t>
            </a:r>
            <a:r>
              <a:rPr lang="en-GB" b="1" i="1" dirty="0" smtClean="0"/>
              <a:t>x</a:t>
            </a:r>
            <a:r>
              <a:rPr lang="en-GB" dirty="0"/>
              <a:t> </a:t>
            </a:r>
            <a:r>
              <a:rPr lang="en-GB" dirty="0" smtClean="0"/>
              <a:t>and calculate </a:t>
            </a:r>
            <a:r>
              <a:rPr lang="en-GB" b="1" i="1" dirty="0" smtClean="0"/>
              <a:t>r=</a:t>
            </a:r>
            <a:r>
              <a:rPr lang="en-GB" b="1" i="1" dirty="0" err="1" smtClean="0"/>
              <a:t>b</a:t>
            </a:r>
            <a:r>
              <a:rPr lang="en-GB" b="1" i="1" baseline="30000" dirty="0" err="1" smtClean="0"/>
              <a:t>x</a:t>
            </a:r>
            <a:r>
              <a:rPr lang="en-GB" b="1" i="1" dirty="0" smtClean="0"/>
              <a:t> mod m</a:t>
            </a: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dirty="0"/>
              <a:t>Partner </a:t>
            </a:r>
            <a:r>
              <a:rPr lang="en-GB" dirty="0" smtClean="0"/>
              <a:t>2: </a:t>
            </a:r>
            <a:r>
              <a:rPr lang="en-GB" dirty="0"/>
              <a:t>Secretly choose an arbitrary number </a:t>
            </a:r>
            <a:r>
              <a:rPr lang="en-GB" b="1" i="1" dirty="0" smtClean="0"/>
              <a:t>y</a:t>
            </a:r>
            <a:r>
              <a:rPr lang="en-GB" dirty="0" smtClean="0"/>
              <a:t> and calculate </a:t>
            </a:r>
            <a:r>
              <a:rPr lang="en-GB" b="1" i="1" dirty="0" smtClean="0"/>
              <a:t>s=b</a:t>
            </a:r>
            <a:r>
              <a:rPr lang="en-GB" b="1" i="1" baseline="30000" dirty="0" smtClean="0"/>
              <a:t>y</a:t>
            </a:r>
            <a:r>
              <a:rPr lang="en-GB" b="1" i="1" dirty="0" smtClean="0"/>
              <a:t> </a:t>
            </a:r>
            <a:r>
              <a:rPr lang="en-GB" b="1" i="1" dirty="0"/>
              <a:t>mod </a:t>
            </a:r>
            <a:r>
              <a:rPr lang="en-GB" b="1" i="1" dirty="0" smtClean="0"/>
              <a:t>m</a:t>
            </a:r>
          </a:p>
          <a:p>
            <a:pPr marL="514350" indent="-514350">
              <a:buFont typeface="Arial" pitchFamily="34" charset="0"/>
              <a:buAutoNum type="arabicPeriod"/>
            </a:pPr>
            <a:endParaRPr lang="en-GB" i="1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GB" dirty="0" smtClean="0"/>
              <a:t>Publicly tell each other the numbers </a:t>
            </a:r>
            <a:r>
              <a:rPr lang="en-GB" b="1" i="1" dirty="0" smtClean="0"/>
              <a:t>r</a:t>
            </a:r>
            <a:r>
              <a:rPr lang="en-GB" dirty="0" smtClean="0"/>
              <a:t> and </a:t>
            </a:r>
            <a:r>
              <a:rPr lang="en-GB" b="1" i="1" dirty="0" smtClean="0"/>
              <a:t>s</a:t>
            </a:r>
            <a:endParaRPr lang="en-GB" b="1" i="1" dirty="0"/>
          </a:p>
          <a:p>
            <a:pPr marL="514350" indent="-514350">
              <a:buFont typeface="Arial" pitchFamily="34" charset="0"/>
              <a:buAutoNum type="arabicPeriod"/>
            </a:pPr>
            <a:endParaRPr lang="en-GB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GB" dirty="0" smtClean="0"/>
              <a:t>Partner 1: Calculate the shared secret as </a:t>
            </a:r>
            <a:r>
              <a:rPr lang="en-GB" b="1" i="1" dirty="0" err="1" smtClean="0"/>
              <a:t>s</a:t>
            </a:r>
            <a:r>
              <a:rPr lang="en-GB" b="1" i="1" baseline="30000" dirty="0" err="1" smtClean="0"/>
              <a:t>x</a:t>
            </a:r>
            <a:r>
              <a:rPr lang="en-GB" b="1" i="1" dirty="0" smtClean="0"/>
              <a:t> </a:t>
            </a:r>
            <a:r>
              <a:rPr lang="en-GB" b="1" i="1" dirty="0"/>
              <a:t>mod </a:t>
            </a:r>
            <a:r>
              <a:rPr lang="en-GB" b="1" i="1" dirty="0" smtClean="0"/>
              <a:t>m</a:t>
            </a:r>
            <a:br>
              <a:rPr lang="en-GB" b="1" i="1" dirty="0" smtClean="0"/>
            </a:br>
            <a:r>
              <a:rPr lang="en-GB" dirty="0"/>
              <a:t>Partner </a:t>
            </a:r>
            <a:r>
              <a:rPr lang="en-GB" dirty="0" smtClean="0"/>
              <a:t>2: Calculate </a:t>
            </a:r>
            <a:r>
              <a:rPr lang="en-GB" dirty="0"/>
              <a:t>the shared secret as </a:t>
            </a:r>
            <a:r>
              <a:rPr lang="en-GB" b="1" i="1" dirty="0" err="1" smtClean="0"/>
              <a:t>r</a:t>
            </a:r>
            <a:r>
              <a:rPr lang="en-GB" b="1" i="1" baseline="30000" dirty="0" err="1" smtClean="0"/>
              <a:t>y</a:t>
            </a:r>
            <a:r>
              <a:rPr lang="en-GB" b="1" i="1" dirty="0" smtClean="0"/>
              <a:t> </a:t>
            </a:r>
            <a:r>
              <a:rPr lang="en-GB" b="1" i="1" dirty="0"/>
              <a:t>mod </a:t>
            </a:r>
            <a:r>
              <a:rPr lang="en-GB" b="1" i="1" dirty="0" smtClean="0"/>
              <a:t>m</a:t>
            </a:r>
          </a:p>
          <a:p>
            <a:pPr marL="0" indent="0"/>
            <a:endParaRPr lang="en-GB" i="1" dirty="0" smtClean="0"/>
          </a:p>
          <a:p>
            <a:pPr marL="0" indent="0"/>
            <a:endParaRPr lang="en-GB" i="1" dirty="0"/>
          </a:p>
          <a:p>
            <a:pPr marL="0" indent="0"/>
            <a:r>
              <a:rPr lang="en-GB" b="1" dirty="0" smtClean="0"/>
              <a:t>Mathematical foundation</a:t>
            </a:r>
            <a:r>
              <a:rPr lang="en-GB" dirty="0" smtClean="0"/>
              <a:t>: Exponentiation in modulo rings is easy, </a:t>
            </a:r>
            <a:br>
              <a:rPr lang="en-GB" dirty="0" smtClean="0"/>
            </a:br>
            <a:r>
              <a:rPr lang="en-GB" dirty="0" smtClean="0"/>
              <a:t>factorization is difficult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511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/>
              <a:t>Remember: Modulo exponentiation by squaring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sz="4000" dirty="0" smtClean="0"/>
              <a:t>7</a:t>
            </a:r>
            <a:r>
              <a:rPr lang="en-GB" sz="4000" baseline="30000" dirty="0" smtClean="0"/>
              <a:t>43</a:t>
            </a:r>
            <a:r>
              <a:rPr lang="en-GB" sz="4000" dirty="0" smtClean="0"/>
              <a:t> mod 11 = ?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pPr algn="r"/>
            <a:r>
              <a:rPr lang="en-GB" sz="3600" dirty="0" smtClean="0"/>
              <a:t>			</a:t>
            </a:r>
            <a:r>
              <a:rPr lang="en-GB" sz="1200" dirty="0">
                <a:hlinkClick r:id="rId3"/>
              </a:rPr>
              <a:t>https://en.wikipedia.org/wiki/Exponentiation_by_squaring</a:t>
            </a:r>
            <a:endParaRPr lang="en-GB" sz="1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002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Asymmetric Techniques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en-US" dirty="0" smtClean="0"/>
              <a:t>Keys for encryption and decryption are different</a:t>
            </a:r>
          </a:p>
          <a:p>
            <a:pPr marL="0" lvl="1" indent="0">
              <a:buNone/>
            </a:pPr>
            <a:r>
              <a:rPr lang="en-US" sz="2400" dirty="0" smtClean="0">
                <a:sym typeface="Wingdings" panose="05000000000000000000" pitchFamily="2" charset="2"/>
              </a:rPr>
              <a:t> Solves the key-setup problem of symmetric methods!</a:t>
            </a:r>
            <a:endParaRPr lang="en-US" sz="2400" dirty="0" smtClean="0"/>
          </a:p>
          <a:p>
            <a:pPr marL="800100" lvl="4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RSA (by </a:t>
            </a:r>
            <a:r>
              <a:rPr lang="en-US" dirty="0" err="1" smtClean="0"/>
              <a:t>Rivest</a:t>
            </a:r>
            <a:r>
              <a:rPr lang="en-US" dirty="0" smtClean="0"/>
              <a:t>, Shamir, </a:t>
            </a:r>
            <a:r>
              <a:rPr lang="en-US" dirty="0" err="1" smtClean="0"/>
              <a:t>Adleman</a:t>
            </a:r>
            <a:r>
              <a:rPr lang="en-US" dirty="0"/>
              <a:t> </a:t>
            </a:r>
            <a:r>
              <a:rPr lang="en-US" dirty="0" smtClean="0"/>
              <a:t>– 1977)</a:t>
            </a:r>
          </a:p>
          <a:p>
            <a:pPr lvl="2"/>
            <a:r>
              <a:rPr lang="en-US" dirty="0" smtClean="0"/>
              <a:t>equivalent technique four years earlier at GCHQ</a:t>
            </a:r>
          </a:p>
          <a:p>
            <a:pPr lvl="2"/>
            <a:endParaRPr lang="en-US" dirty="0" smtClean="0"/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1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Asymmetric Techniques (2)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14399" y="1431811"/>
            <a:ext cx="7790214" cy="4600081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Downsides of keys for symmetric-key designs:</a:t>
            </a:r>
          </a:p>
          <a:p>
            <a:pPr lvl="1"/>
            <a:r>
              <a:rPr lang="en-US" dirty="0" smtClean="0"/>
              <a:t>Key must be secret, yet be distributed to both parties</a:t>
            </a:r>
          </a:p>
          <a:p>
            <a:pPr lvl="1"/>
            <a:r>
              <a:rPr lang="en-US" dirty="0" smtClean="0"/>
              <a:t>For N users there are N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 err="1" smtClean="0"/>
              <a:t>pairwise</a:t>
            </a:r>
            <a:r>
              <a:rPr lang="en-US" dirty="0" smtClean="0"/>
              <a:t> keys to manage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Asymmetric algorithms split the key into public and private parts that are mathematically related:</a:t>
            </a:r>
          </a:p>
          <a:p>
            <a:pPr lvl="1"/>
            <a:r>
              <a:rPr lang="en-US" dirty="0" smtClean="0"/>
              <a:t>Private part is not distributed; easy to keep secret</a:t>
            </a:r>
          </a:p>
          <a:p>
            <a:pPr lvl="1"/>
            <a:r>
              <a:rPr lang="en-US" dirty="0" smtClean="0"/>
              <a:t>Only one public key per user needs to be managed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Security depends on the chosen mathematical property</a:t>
            </a:r>
          </a:p>
          <a:p>
            <a:pPr lvl="1"/>
            <a:r>
              <a:rPr lang="en-US" dirty="0" smtClean="0"/>
              <a:t>Much slower than symmetric-key, e.g., 1000X</a:t>
            </a:r>
          </a:p>
          <a:p>
            <a:pPr lvl="1"/>
            <a:r>
              <a:rPr lang="en-US" dirty="0" smtClean="0"/>
              <a:t>So used to set up per-session symmetric keys</a:t>
            </a:r>
          </a:p>
          <a:p>
            <a:pPr lv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41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RSA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222513"/>
            <a:ext cx="7790214" cy="511865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RSA is a widely used public-key encryption method whose security is based on the difficulty of factoring large numbers</a:t>
            </a:r>
          </a:p>
          <a:p>
            <a:r>
              <a:rPr lang="en-US" dirty="0" smtClean="0"/>
              <a:t>Key generation:</a:t>
            </a:r>
          </a:p>
          <a:p>
            <a:pPr lvl="2"/>
            <a:r>
              <a:rPr lang="en-US" dirty="0" smtClean="0"/>
              <a:t>Choose two large primes, p and q</a:t>
            </a:r>
          </a:p>
          <a:p>
            <a:pPr lvl="2"/>
            <a:r>
              <a:rPr lang="en-US" dirty="0" smtClean="0"/>
              <a:t>Compute n = p × q and z = ( p − 1) × (q − 1).</a:t>
            </a:r>
          </a:p>
          <a:p>
            <a:pPr lvl="2"/>
            <a:r>
              <a:rPr lang="en-US" dirty="0" smtClean="0"/>
              <a:t>Choose d to be relatively prime to z </a:t>
            </a:r>
          </a:p>
          <a:p>
            <a:pPr lvl="2"/>
            <a:r>
              <a:rPr lang="en-US" dirty="0" smtClean="0"/>
              <a:t>Find e such that (e × d) mod z = </a:t>
            </a:r>
            <a:r>
              <a:rPr lang="en-US" dirty="0"/>
              <a:t>1</a:t>
            </a:r>
            <a:endParaRPr lang="en-US" dirty="0" smtClean="0"/>
          </a:p>
          <a:p>
            <a:pPr lvl="2"/>
            <a:r>
              <a:rPr lang="en-US" dirty="0" smtClean="0"/>
              <a:t>Public key is (e, n), and private key is (d, n)</a:t>
            </a:r>
          </a:p>
          <a:p>
            <a:r>
              <a:rPr lang="en-US" dirty="0" smtClean="0"/>
              <a:t>Encryption (for single numbers up to n):</a:t>
            </a:r>
          </a:p>
          <a:p>
            <a:pPr lvl="1"/>
            <a:r>
              <a:rPr lang="en-US" dirty="0" smtClean="0"/>
              <a:t>Cipher = </a:t>
            </a:r>
            <a:r>
              <a:rPr lang="en-US" dirty="0" err="1" smtClean="0"/>
              <a:t>Plain</a:t>
            </a:r>
            <a:r>
              <a:rPr lang="en-US" sz="3200" baseline="30000" dirty="0" err="1" smtClean="0"/>
              <a:t>e</a:t>
            </a:r>
            <a:r>
              <a:rPr lang="en-US" dirty="0" smtClean="0"/>
              <a:t> (mod n)</a:t>
            </a:r>
          </a:p>
          <a:p>
            <a:r>
              <a:rPr lang="en-US" dirty="0" smtClean="0"/>
              <a:t>Decryption:</a:t>
            </a:r>
          </a:p>
          <a:p>
            <a:pPr lvl="1"/>
            <a:r>
              <a:rPr lang="en-US" dirty="0" smtClean="0"/>
              <a:t>Plain = </a:t>
            </a:r>
            <a:r>
              <a:rPr lang="en-US" dirty="0" err="1" smtClean="0"/>
              <a:t>Cipher</a:t>
            </a:r>
            <a:r>
              <a:rPr lang="en-US" sz="3200" baseline="30000" dirty="0" err="1" smtClean="0"/>
              <a:t>d</a:t>
            </a:r>
            <a:r>
              <a:rPr lang="en-US" dirty="0" smtClean="0"/>
              <a:t> (mod n)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380312" y="6374855"/>
            <a:ext cx="3059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smtClean="0"/>
              <a:t>Let’s try….</a:t>
            </a:r>
            <a:endParaRPr lang="en-GB" sz="2400" i="1" dirty="0"/>
          </a:p>
        </p:txBody>
      </p:sp>
    </p:spTree>
    <p:extLst>
      <p:ext uri="{BB962C8B-B14F-4D97-AF65-F5344CB8AC3E}">
        <p14:creationId xmlns:p14="http://schemas.microsoft.com/office/powerpoint/2010/main" val="18445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of RSA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To break it: Factorize 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Factorization: No efficient algorithm known to date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Largest factorized difficult number so far: 768 bits (RSA768), required utilizing </a:t>
            </a:r>
            <a:r>
              <a:rPr lang="en-US" sz="3000" dirty="0"/>
              <a:t>hundreds of machines over a span of two years</a:t>
            </a:r>
            <a:r>
              <a:rPr lang="en-US" sz="3000" dirty="0" smtClean="0"/>
              <a:t>.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300 bit numbers can be factorized on standard laptops in hours!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However, no proof for the nonexistence of efficient algorithms known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Does the NSA already have such an algorithm?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Quantum computers allow polynomial factorization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….???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Strong random number generators needed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56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5157192"/>
            <a:ext cx="7790214" cy="1440160"/>
          </a:xfrm>
        </p:spPr>
        <p:txBody>
          <a:bodyPr>
            <a:normAutofit fontScale="70000" lnSpcReduction="20000"/>
          </a:bodyPr>
          <a:lstStyle/>
          <a:p>
            <a:endParaRPr lang="en-US" sz="2400" dirty="0" smtClean="0"/>
          </a:p>
          <a:p>
            <a:r>
              <a:rPr lang="en-US" sz="2400" dirty="0" smtClean="0"/>
              <a:t>(Decryption with known key, not code breaking!)</a:t>
            </a:r>
          </a:p>
          <a:p>
            <a:r>
              <a:rPr lang="en-US" sz="2400" dirty="0" smtClean="0"/>
              <a:t>Recommended key length: &gt;2048 bits</a:t>
            </a:r>
          </a:p>
          <a:p>
            <a:endParaRPr lang="en-US" sz="2400" dirty="0"/>
          </a:p>
          <a:p>
            <a:r>
              <a:rPr lang="en-US" sz="2400" dirty="0" smtClean="0">
                <a:sym typeface="Wingdings" panose="05000000000000000000" pitchFamily="2" charset="2"/>
              </a:rPr>
              <a:t> Slow decryption is reason for use of symmetric cryptosystems</a:t>
            </a:r>
            <a:endParaRPr lang="en-US" sz="2400" dirty="0"/>
          </a:p>
        </p:txBody>
      </p:sp>
      <p:pic>
        <p:nvPicPr>
          <p:cNvPr id="1026" name="Picture 2" descr="http://www.javamex.com/tutorials/cryptography/RSADecryptionTim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7488829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046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Acoustic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>
              <a:hlinkClick r:id="rId2"/>
            </a:endParaRPr>
          </a:p>
          <a:p>
            <a:endParaRPr lang="en-US" sz="2800" dirty="0">
              <a:hlinkClick r:id="rId2"/>
            </a:endParaRPr>
          </a:p>
          <a:p>
            <a:endParaRPr lang="en-US" sz="2800" dirty="0" smtClean="0">
              <a:hlinkClick r:id="rId2"/>
            </a:endParaRPr>
          </a:p>
          <a:p>
            <a:endParaRPr lang="en-US" sz="2800" dirty="0" smtClean="0">
              <a:hlinkClick r:id="rId2"/>
            </a:endParaRPr>
          </a:p>
          <a:p>
            <a:r>
              <a:rPr lang="en-US" sz="2800" dirty="0" smtClean="0">
                <a:hlinkClick r:id="rId2"/>
              </a:rPr>
              <a:t>https</a:t>
            </a:r>
            <a:r>
              <a:rPr lang="en-US" sz="2800" dirty="0">
                <a:hlinkClick r:id="rId2"/>
              </a:rPr>
              <a:t>://</a:t>
            </a:r>
            <a:r>
              <a:rPr lang="en-US" sz="2800" dirty="0" smtClean="0">
                <a:hlinkClick r:id="rId2"/>
              </a:rPr>
              <a:t>www.youtube.com/watch?v=DU-HruI7Q30</a:t>
            </a:r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0965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Symmetric methods</a:t>
            </a:r>
          </a:p>
          <a:p>
            <a:pPr marL="914400" lvl="1" indent="-514350"/>
            <a:r>
              <a:rPr lang="en-US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Diffie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-Hellman key exchange</a:t>
            </a:r>
          </a:p>
          <a:p>
            <a:pPr marL="914400" lvl="1" indent="-514350"/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Asymmetric methods</a:t>
            </a:r>
          </a:p>
          <a:p>
            <a:pPr lvl="1"/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RSA</a:t>
            </a:r>
          </a:p>
          <a:p>
            <a:pPr lvl="1"/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Example protocols/methods</a:t>
            </a:r>
          </a:p>
          <a:p>
            <a:pPr lvl="1"/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Digital signatures</a:t>
            </a:r>
          </a:p>
          <a:p>
            <a:pPr lvl="1"/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TLS (former SSL)</a:t>
            </a:r>
          </a:p>
          <a:p>
            <a:pPr lvl="2"/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Man-in-the-middle and the importance of certificates</a:t>
            </a:r>
          </a:p>
          <a:p>
            <a:pPr lvl="2"/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VPN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Appendix: RSA in </a:t>
            </a: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Java</a:t>
            </a:r>
          </a:p>
          <a:p>
            <a:pPr marL="0" indent="0">
              <a:buNone/>
            </a:pPr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06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One-Time Pads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914232" y="1417638"/>
            <a:ext cx="7790214" cy="460008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Simple scheme for perfect secrecy:</a:t>
            </a:r>
          </a:p>
          <a:p>
            <a:pPr lvl="1"/>
            <a:r>
              <a:rPr lang="en-US" sz="2000" dirty="0" smtClean="0"/>
              <a:t>XOR message with secret pad to encrypt, decrypt</a:t>
            </a:r>
          </a:p>
          <a:p>
            <a:pPr lvl="1"/>
            <a:r>
              <a:rPr lang="en-US" sz="2000" dirty="0" smtClean="0"/>
              <a:t>Pad is as long as the message and can’t be reused!</a:t>
            </a:r>
          </a:p>
          <a:p>
            <a:pPr lvl="2"/>
            <a:r>
              <a:rPr lang="en-US" sz="1800" dirty="0" smtClean="0"/>
              <a:t>It is a “one-time” pad to guarantee secrecy</a:t>
            </a:r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8112" y="2924944"/>
            <a:ext cx="8867775" cy="194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ounded Rectangle 11"/>
          <p:cNvSpPr/>
          <p:nvPr/>
        </p:nvSpPr>
        <p:spPr bwMode="auto">
          <a:xfrm>
            <a:off x="1423447" y="4192015"/>
            <a:ext cx="7400042" cy="245097"/>
          </a:xfrm>
          <a:prstGeom prst="roundRect">
            <a:avLst/>
          </a:prstGeom>
          <a:noFill/>
          <a:ln w="19050" cap="flat" cmpd="sng" algn="ctr">
            <a:solidFill>
              <a:srgbClr val="FF2BD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1239625" y="4246198"/>
            <a:ext cx="306371" cy="838986"/>
          </a:xfrm>
          <a:custGeom>
            <a:avLst/>
            <a:gdLst>
              <a:gd name="connsiteX0" fmla="*/ 155542 w 306371"/>
              <a:gd name="connsiteY0" fmla="*/ 0 h 838986"/>
              <a:gd name="connsiteX1" fmla="*/ 23567 w 306371"/>
              <a:gd name="connsiteY1" fmla="*/ 395926 h 838986"/>
              <a:gd name="connsiteX2" fmla="*/ 296944 w 306371"/>
              <a:gd name="connsiteY2" fmla="*/ 810705 h 838986"/>
              <a:gd name="connsiteX3" fmla="*/ 296944 w 306371"/>
              <a:gd name="connsiteY3" fmla="*/ 810705 h 838986"/>
              <a:gd name="connsiteX4" fmla="*/ 306371 w 306371"/>
              <a:gd name="connsiteY4" fmla="*/ 838986 h 838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371" h="838986">
                <a:moveTo>
                  <a:pt x="155542" y="0"/>
                </a:moveTo>
                <a:cubicBezTo>
                  <a:pt x="77771" y="130404"/>
                  <a:pt x="0" y="260808"/>
                  <a:pt x="23567" y="395926"/>
                </a:cubicBezTo>
                <a:cubicBezTo>
                  <a:pt x="47134" y="531044"/>
                  <a:pt x="296944" y="810705"/>
                  <a:pt x="296944" y="810705"/>
                </a:cubicBezTo>
                <a:lnTo>
                  <a:pt x="296944" y="810705"/>
                </a:lnTo>
                <a:lnTo>
                  <a:pt x="306371" y="838986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45988" y="4869160"/>
            <a:ext cx="5524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Different secret pad decrypts to the wrong plaintext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23528" y="5306442"/>
            <a:ext cx="82119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b="1" dirty="0" smtClean="0"/>
              <a:t>For highest security</a:t>
            </a:r>
            <a:r>
              <a:rPr lang="en-US" dirty="0" smtClean="0"/>
              <a:t>:</a:t>
            </a:r>
          </a:p>
          <a:p>
            <a:r>
              <a:rPr lang="en-US" dirty="0"/>
              <a:t>	</a:t>
            </a:r>
            <a:r>
              <a:rPr lang="en-US" dirty="0" smtClean="0"/>
              <a:t>1) Create offline a large random file</a:t>
            </a:r>
          </a:p>
          <a:p>
            <a:r>
              <a:rPr lang="en-US" dirty="0"/>
              <a:t>	</a:t>
            </a:r>
            <a:r>
              <a:rPr lang="en-US" dirty="0" smtClean="0"/>
              <a:t>2) Transmit it offline to your communication partner</a:t>
            </a:r>
          </a:p>
          <a:p>
            <a:r>
              <a:rPr lang="en-US" dirty="0"/>
              <a:t>	</a:t>
            </a:r>
            <a:r>
              <a:rPr lang="en-US" dirty="0" smtClean="0"/>
              <a:t>3) Use it for your communication</a:t>
            </a:r>
          </a:p>
          <a:p>
            <a:r>
              <a:rPr lang="en-US" dirty="0" smtClean="0"/>
              <a:t>Still, hacker might aim towards the random </a:t>
            </a:r>
            <a:r>
              <a:rPr lang="en-US" smtClean="0"/>
              <a:t>file itself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85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Signatures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Allow verification of messages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r>
              <a:rPr lang="en-US" dirty="0" smtClean="0"/>
              <a:t>What does that mean?</a:t>
            </a:r>
          </a:p>
          <a:p>
            <a:pPr lvl="1">
              <a:buNone/>
            </a:pP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Receiver can verify claimed identity of sender.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Sender cannot later repudiate contents of message.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Receiver cannot have </a:t>
            </a:r>
            <a:r>
              <a:rPr lang="en-US" sz="2600" dirty="0" smtClean="0"/>
              <a:t>modified </a:t>
            </a:r>
            <a:r>
              <a:rPr lang="en-US" sz="2600" dirty="0"/>
              <a:t>message himself.</a:t>
            </a:r>
          </a:p>
          <a:p>
            <a:pPr lvl="1">
              <a:buNone/>
            </a:pPr>
            <a:endParaRPr lang="en-US" dirty="0" smtClean="0"/>
          </a:p>
          <a:p>
            <a:pPr lvl="4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06343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Public-Key Signatures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Assumes encryption and decryption are inverses that can be applied in either order (as is the case for RSA)</a:t>
            </a:r>
          </a:p>
          <a:p>
            <a:pPr lvl="1"/>
            <a:r>
              <a:rPr lang="en-US" sz="2000" dirty="0" smtClean="0"/>
              <a:t>Relies on private key kept and secret</a:t>
            </a:r>
          </a:p>
          <a:p>
            <a:pPr lvl="1"/>
            <a:r>
              <a:rPr lang="en-US" sz="2000" dirty="0" smtClean="0"/>
              <a:t>RSA &amp; DSS (</a:t>
            </a:r>
            <a:r>
              <a:rPr lang="en-US" sz="1800" dirty="0" smtClean="0"/>
              <a:t>Digital Signature Standard</a:t>
            </a:r>
            <a:r>
              <a:rPr lang="en-US" sz="2000" dirty="0" smtClean="0"/>
              <a:t>) widely used</a:t>
            </a:r>
          </a:p>
        </p:txBody>
      </p:sp>
      <p:pic>
        <p:nvPicPr>
          <p:cNvPr id="3379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64" y="3430847"/>
            <a:ext cx="8963025" cy="247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4205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Public Key Signatures - Requirements?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399" y="4437112"/>
            <a:ext cx="7790214" cy="1773682"/>
          </a:xfrm>
        </p:spPr>
        <p:txBody>
          <a:bodyPr>
            <a:normAutofit lnSpcReduction="10000"/>
          </a:bodyPr>
          <a:lstStyle/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Receiver can verify claimed identity of </a:t>
            </a:r>
            <a:r>
              <a:rPr lang="en-US" sz="2600" dirty="0" smtClean="0"/>
              <a:t>sender?</a:t>
            </a:r>
            <a:endParaRPr lang="en-US" sz="2600" dirty="0"/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Sender cannot later repudiate contents of </a:t>
            </a:r>
            <a:r>
              <a:rPr lang="en-US" sz="2600" dirty="0" smtClean="0"/>
              <a:t>message?</a:t>
            </a:r>
            <a:endParaRPr lang="en-US" sz="2600" dirty="0"/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Receiver cannot have modified message </a:t>
            </a:r>
            <a:r>
              <a:rPr lang="en-US" sz="2600" dirty="0" smtClean="0"/>
              <a:t>himself</a:t>
            </a:r>
            <a:r>
              <a:rPr lang="en-US" sz="2600" dirty="0"/>
              <a:t>?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64" y="1484784"/>
            <a:ext cx="8963025" cy="247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6878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Digests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Public-key signature for message authenticity but not confidentiality with a message digest</a:t>
            </a:r>
          </a:p>
        </p:txBody>
      </p:sp>
      <p:pic>
        <p:nvPicPr>
          <p:cNvPr id="3686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1156" y="3155121"/>
            <a:ext cx="5541687" cy="2241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Arrow Connector 8"/>
          <p:cNvCxnSpPr>
            <a:stCxn id="10" idx="0"/>
          </p:cNvCxnSpPr>
          <p:nvPr/>
        </p:nvCxnSpPr>
        <p:spPr bwMode="auto">
          <a:xfrm rot="16200000" flipV="1">
            <a:off x="4821304" y="4650687"/>
            <a:ext cx="778568" cy="52180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4502424" y="5300872"/>
            <a:ext cx="19381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Alice signs </a:t>
            </a:r>
          </a:p>
          <a:p>
            <a:pPr algn="ctr"/>
            <a:r>
              <a:rPr lang="en-US" dirty="0" smtClean="0"/>
              <a:t>message digest</a:t>
            </a:r>
            <a:endParaRPr lang="en-US" dirty="0"/>
          </a:p>
        </p:txBody>
      </p:sp>
      <p:cxnSp>
        <p:nvCxnSpPr>
          <p:cNvPr id="17" name="Straight Arrow Connector 16"/>
          <p:cNvCxnSpPr>
            <a:stCxn id="18" idx="0"/>
          </p:cNvCxnSpPr>
          <p:nvPr/>
        </p:nvCxnSpPr>
        <p:spPr bwMode="auto">
          <a:xfrm rot="5400000" flipH="1" flipV="1">
            <a:off x="3200399" y="4668079"/>
            <a:ext cx="752062" cy="54002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2438399" y="5314123"/>
            <a:ext cx="17360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Message sent in the clear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70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Message Digests (3)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 more detail: example of using SHA-1 message digest and RSA public key for signing </a:t>
            </a:r>
            <a:r>
              <a:rPr lang="en-US" sz="2800" dirty="0" err="1" smtClean="0"/>
              <a:t>nonsecret</a:t>
            </a:r>
            <a:r>
              <a:rPr lang="en-US" sz="2800" dirty="0" smtClean="0"/>
              <a:t> messages</a:t>
            </a:r>
          </a:p>
        </p:txBody>
      </p:sp>
      <p:pic>
        <p:nvPicPr>
          <p:cNvPr id="3789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3102" y="2999754"/>
            <a:ext cx="7877796" cy="2338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5360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Management of Public Keys (1)</a:t>
            </a:r>
          </a:p>
        </p:txBody>
      </p:sp>
      <p:pic>
        <p:nvPicPr>
          <p:cNvPr id="3994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212" y="3051318"/>
            <a:ext cx="7859575" cy="1651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786653" y="4829694"/>
            <a:ext cx="352468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Trudy replaces E</a:t>
            </a:r>
            <a:r>
              <a:rPr lang="en-US" sz="2400" baseline="-25000" dirty="0" smtClean="0">
                <a:solidFill>
                  <a:srgbClr val="FF2BD8"/>
                </a:solidFill>
              </a:rPr>
              <a:t>B</a:t>
            </a:r>
            <a:r>
              <a:rPr lang="en-US" dirty="0" smtClean="0">
                <a:solidFill>
                  <a:srgbClr val="FF2BD8"/>
                </a:solidFill>
              </a:rPr>
              <a:t> with E</a:t>
            </a:r>
            <a:r>
              <a:rPr lang="en-US" sz="2400" baseline="-25000" dirty="0" smtClean="0">
                <a:solidFill>
                  <a:srgbClr val="FF2BD8"/>
                </a:solidFill>
              </a:rPr>
              <a:t>T</a:t>
            </a:r>
            <a:r>
              <a:rPr lang="en-US" dirty="0" smtClean="0">
                <a:solidFill>
                  <a:srgbClr val="FF2BD8"/>
                </a:solidFill>
              </a:rPr>
              <a:t> and acts as a “(wo)man in the middle”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863588" y="1484785"/>
            <a:ext cx="7790214" cy="129614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Is RSA safe?</a:t>
            </a:r>
          </a:p>
          <a:p>
            <a:r>
              <a:rPr lang="en-US" sz="2800" dirty="0" smtClean="0"/>
              <a:t>What if public keys are forged?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3588" y="5541039"/>
            <a:ext cx="6300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Alice thinks she is encrypting messages with Bob’s public key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But it is Trudy’s public key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Trudy then encrypts the messages with Bob’s public key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	Bob does not notice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08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of Public Keys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Homepages?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hlinkClick r:id="rId2"/>
              </a:rPr>
              <a:t>https://suchanek.name</a:t>
            </a:r>
            <a:r>
              <a:rPr lang="en-US" sz="2400" dirty="0" smtClean="0">
                <a:hlinkClick r:id="rId2"/>
              </a:rPr>
              <a:t>/</a:t>
            </a:r>
            <a:endParaRPr lang="en-US" sz="2400" dirty="0" smtClean="0"/>
          </a:p>
          <a:p>
            <a:endParaRPr lang="en-US" sz="2800" dirty="0" smtClean="0"/>
          </a:p>
          <a:p>
            <a:r>
              <a:rPr lang="en-US" sz="2800" dirty="0" smtClean="0"/>
              <a:t>We need a trusted way to distribute public keys</a:t>
            </a:r>
            <a:endParaRPr lang="en-US" dirty="0" smtClean="0"/>
          </a:p>
          <a:p>
            <a:pPr lvl="1"/>
            <a:r>
              <a:rPr lang="en-US" sz="2400" dirty="0" smtClean="0"/>
              <a:t>Certificates</a:t>
            </a:r>
          </a:p>
          <a:p>
            <a:pPr lvl="1"/>
            <a:r>
              <a:rPr lang="en-US" sz="2400" dirty="0" smtClean="0"/>
              <a:t>Public Key infrastructures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5184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Certificates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CA (</a:t>
            </a:r>
            <a:r>
              <a:rPr lang="en-US" sz="1800" dirty="0" smtClean="0"/>
              <a:t>Certification Authority</a:t>
            </a:r>
            <a:r>
              <a:rPr lang="en-US" sz="2400" dirty="0" smtClean="0"/>
              <a:t>) issues signed statements about public keys; users trust CA and it can be offline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- need to trust public key of CA</a:t>
            </a:r>
          </a:p>
        </p:txBody>
      </p:sp>
      <p:pic>
        <p:nvPicPr>
          <p:cNvPr id="4198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101" y="2986732"/>
            <a:ext cx="8387798" cy="2746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809655" y="5795972"/>
            <a:ext cx="352468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A possible certificate</a:t>
            </a:r>
            <a:endParaRPr lang="en-US" dirty="0">
              <a:solidFill>
                <a:srgbClr val="FF2BD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8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Key Infrastructures (PKIs)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342360"/>
            <a:ext cx="7790214" cy="460008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PKI is a system for managing public keys using CAs</a:t>
            </a:r>
          </a:p>
          <a:p>
            <a:pPr lvl="1"/>
            <a:r>
              <a:rPr lang="en-US" sz="2000" dirty="0" smtClean="0"/>
              <a:t>Scales with hierarchy, may have multiple roots</a:t>
            </a:r>
          </a:p>
          <a:p>
            <a:pPr lvl="1"/>
            <a:r>
              <a:rPr lang="en-US" sz="2000" dirty="0" smtClean="0"/>
              <a:t>Also need CRLs (</a:t>
            </a:r>
            <a:r>
              <a:rPr lang="en-US" sz="1800" dirty="0" smtClean="0"/>
              <a:t>Certificate Revocation Lists</a:t>
            </a:r>
            <a:r>
              <a:rPr lang="en-US" sz="2000" dirty="0" smtClean="0"/>
              <a:t>)</a:t>
            </a:r>
          </a:p>
        </p:txBody>
      </p:sp>
      <p:pic>
        <p:nvPicPr>
          <p:cNvPr id="44036" name="Picture 2"/>
          <p:cNvPicPr>
            <a:picLocks noChangeAspect="1" noChangeArrowheads="1"/>
          </p:cNvPicPr>
          <p:nvPr/>
        </p:nvPicPr>
        <p:blipFill>
          <a:blip r:embed="rId2" cstate="print"/>
          <a:srcRect b="9503"/>
          <a:stretch>
            <a:fillRect/>
          </a:stretch>
        </p:blipFill>
        <p:spPr bwMode="auto">
          <a:xfrm>
            <a:off x="1018450" y="2800343"/>
            <a:ext cx="7107099" cy="3227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875373" y="6042263"/>
            <a:ext cx="352468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Hierarchical PKI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63671" y="5876614"/>
            <a:ext cx="231562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Chain of certificates for CA 5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26020" y="3051022"/>
            <a:ext cx="182529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Trust anchor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872409" y="3230214"/>
            <a:ext cx="367748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66607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5485" y="2390775"/>
            <a:ext cx="5232466" cy="4019550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Security concerns a variety of threats and defenses across all layers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Encryption is an important building block of secure networking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But best security is avoidance </a:t>
            </a:r>
            <a:r>
              <a:rPr lang="en-US" dirty="0" smtClean="0">
                <a:sym typeface="Wingdings" panose="05000000000000000000" pitchFamily="2" charset="2"/>
              </a:rPr>
              <a:t></a:t>
            </a:r>
            <a:endParaRPr lang="en-US" dirty="0" smtClean="0"/>
          </a:p>
        </p:txBody>
      </p:sp>
      <p:grpSp>
        <p:nvGrpSpPr>
          <p:cNvPr id="27" name="Group 26"/>
          <p:cNvGrpSpPr/>
          <p:nvPr/>
        </p:nvGrpSpPr>
        <p:grpSpPr>
          <a:xfrm>
            <a:off x="6753225" y="2257425"/>
            <a:ext cx="1466850" cy="1930400"/>
            <a:chOff x="6753225" y="2638425"/>
            <a:chExt cx="1466850" cy="1930400"/>
          </a:xfrm>
        </p:grpSpPr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6753225" y="4187825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6753225" y="3806825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6753225" y="3416300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6753225" y="3035300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6753225" y="2657475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6916738" y="4162425"/>
              <a:ext cx="1131887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Physical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7145975" y="3797300"/>
              <a:ext cx="65594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 smtClean="0"/>
                <a:t>Link</a:t>
              </a:r>
              <a:endParaRPr lang="en-US" sz="2000" dirty="0"/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6904038" y="3432175"/>
              <a:ext cx="111601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Network</a:t>
              </a: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6818313" y="3035300"/>
              <a:ext cx="1270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Transport</a:t>
              </a:r>
            </a:p>
          </p:txBody>
        </p: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6791325" y="2638425"/>
              <a:ext cx="14287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Application</a:t>
              </a:r>
            </a:p>
          </p:txBody>
        </p:sp>
      </p:grpSp>
      <p:sp>
        <p:nvSpPr>
          <p:cNvPr id="17" name="Rectangle 16"/>
          <p:cNvSpPr/>
          <p:nvPr/>
        </p:nvSpPr>
        <p:spPr bwMode="auto">
          <a:xfrm>
            <a:off x="6762750" y="2285904"/>
            <a:ext cx="1447800" cy="1895475"/>
          </a:xfrm>
          <a:prstGeom prst="rect">
            <a:avLst/>
          </a:prstGeom>
          <a:solidFill>
            <a:srgbClr val="FF388C">
              <a:alpha val="3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07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à"/>
            </a:pPr>
            <a:r>
              <a:rPr lang="en-US" dirty="0" smtClean="0">
                <a:sym typeface="Wingdings" panose="05000000000000000000" pitchFamily="2" charset="2"/>
                <a:hlinkClick r:id="rId2"/>
              </a:rPr>
              <a:t>http://dab-bank.de</a:t>
            </a:r>
            <a:endParaRPr lang="en-US" dirty="0" smtClean="0">
              <a:sym typeface="Wingdings" panose="05000000000000000000" pitchFamily="2" charset="2"/>
            </a:endParaRP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smtClean="0">
                <a:sym typeface="Wingdings" panose="05000000000000000000" pitchFamily="2" charset="2"/>
              </a:rPr>
              <a:t> Firefox&gt;Options&gt;Advanced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99592" y="4509120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see also https://wiki.mozilla.org/CA:IncludedCAs</a:t>
            </a:r>
          </a:p>
        </p:txBody>
      </p:sp>
    </p:spTree>
    <p:extLst>
      <p:ext uri="{BB962C8B-B14F-4D97-AF65-F5344CB8AC3E}">
        <p14:creationId xmlns:p14="http://schemas.microsoft.com/office/powerpoint/2010/main" val="163176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Security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Applications of security to the Internet</a:t>
            </a:r>
          </a:p>
          <a:p>
            <a:pPr lvl="3"/>
            <a:endParaRPr lang="en-US" sz="1800" dirty="0" smtClean="0"/>
          </a:p>
          <a:p>
            <a:pPr lvl="1"/>
            <a:r>
              <a:rPr lang="en-US" sz="2400" dirty="0" smtClean="0"/>
              <a:t>Secure naming</a:t>
            </a:r>
          </a:p>
          <a:p>
            <a:pPr lvl="1"/>
            <a:r>
              <a:rPr lang="en-US" sz="2400" dirty="0" smtClean="0"/>
              <a:t>SSL—Secure Sockets Layer</a:t>
            </a:r>
          </a:p>
          <a:p>
            <a:pPr lvl="1"/>
            <a:r>
              <a:rPr lang="en-US" sz="2400" dirty="0" err="1" smtClean="0"/>
              <a:t>IPSec</a:t>
            </a:r>
            <a:endParaRPr lang="en-US" sz="2400" dirty="0" smtClean="0"/>
          </a:p>
          <a:p>
            <a:pPr lvl="4"/>
            <a:endParaRPr lang="en-US" sz="1800" dirty="0" smtClean="0"/>
          </a:p>
          <a:p>
            <a:r>
              <a:rPr lang="en-US" sz="2800" dirty="0" smtClean="0"/>
              <a:t>Many other issues with downloaded code</a:t>
            </a:r>
          </a:p>
        </p:txBody>
      </p:sp>
    </p:spTree>
    <p:extLst>
      <p:ext uri="{BB962C8B-B14F-4D97-AF65-F5344CB8AC3E}">
        <p14:creationId xmlns:p14="http://schemas.microsoft.com/office/powerpoint/2010/main" val="401248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Secure Naming (1)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421872"/>
            <a:ext cx="7790214" cy="4600081"/>
          </a:xfrm>
        </p:spPr>
        <p:txBody>
          <a:bodyPr>
            <a:normAutofit/>
          </a:bodyPr>
          <a:lstStyle/>
          <a:p>
            <a:r>
              <a:rPr lang="en-US" sz="2000" dirty="0" smtClean="0"/>
              <a:t>DNS names are included as part of URLs – so spoofing DNS resolution causes Alice contact Trudy not Bob (remember: DNS over UDP)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904463" y="2362676"/>
            <a:ext cx="7334113" cy="3898969"/>
            <a:chOff x="903100" y="1169988"/>
            <a:chExt cx="7752917" cy="4211637"/>
          </a:xfrm>
        </p:grpSpPr>
        <p:pic>
          <p:nvPicPr>
            <p:cNvPr id="7270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03100" y="1193316"/>
              <a:ext cx="3499451" cy="41340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107955" y="1169988"/>
              <a:ext cx="3548062" cy="4211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Box 10"/>
          <p:cNvSpPr txBox="1"/>
          <p:nvPr/>
        </p:nvSpPr>
        <p:spPr>
          <a:xfrm>
            <a:off x="4363279" y="2891998"/>
            <a:ext cx="1610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Trudy sends spoofed reply</a:t>
            </a:r>
            <a:endParaRPr lang="en-US" dirty="0">
              <a:solidFill>
                <a:srgbClr val="FF2BD8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5893905" y="3468756"/>
            <a:ext cx="407504" cy="25841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76021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Secure Naming (2)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372177"/>
            <a:ext cx="7790214" cy="4600081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DNSsec</a:t>
            </a:r>
            <a:r>
              <a:rPr lang="en-US" sz="2400" dirty="0" smtClean="0"/>
              <a:t> (DNS security) adds strong authenticity to DNS</a:t>
            </a:r>
          </a:p>
          <a:p>
            <a:pPr lvl="1"/>
            <a:r>
              <a:rPr lang="en-US" sz="2000" dirty="0" smtClean="0"/>
              <a:t>Responses are signed with private keys</a:t>
            </a:r>
          </a:p>
          <a:p>
            <a:pPr lvl="1"/>
            <a:r>
              <a:rPr lang="en-US" sz="2000" dirty="0" smtClean="0"/>
              <a:t>Public keys are included; client starts with top-level</a:t>
            </a:r>
          </a:p>
          <a:p>
            <a:pPr lvl="1"/>
            <a:r>
              <a:rPr lang="en-US" sz="2000" dirty="0" smtClean="0"/>
              <a:t>Deployment slow</a:t>
            </a:r>
          </a:p>
          <a:p>
            <a:pPr lvl="2"/>
            <a:r>
              <a:rPr lang="en-US" sz="1600" dirty="0" smtClean="0"/>
              <a:t>For current status, </a:t>
            </a:r>
            <a:r>
              <a:rPr lang="en-US" sz="1600" dirty="0"/>
              <a:t>see e.g. http://en.wikipedia.org/wiki/List_of_Internet_top-level_domains</a:t>
            </a:r>
            <a:endParaRPr lang="en-US" sz="1600" dirty="0" smtClean="0"/>
          </a:p>
        </p:txBody>
      </p:sp>
      <p:pic>
        <p:nvPicPr>
          <p:cNvPr id="7680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716" y="3778043"/>
            <a:ext cx="8115300" cy="150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955040" y="5296673"/>
            <a:ext cx="7233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Resource Record set for </a:t>
            </a:r>
            <a:r>
              <a:rPr lang="en-US" i="1" dirty="0" smtClean="0">
                <a:solidFill>
                  <a:srgbClr val="FF2BD8"/>
                </a:solidFill>
              </a:rPr>
              <a:t>bob.com</a:t>
            </a:r>
            <a:r>
              <a:rPr lang="en-US" dirty="0" smtClean="0">
                <a:solidFill>
                  <a:srgbClr val="FF2BD8"/>
                </a:solidFill>
              </a:rPr>
              <a:t>. </a:t>
            </a:r>
          </a:p>
          <a:p>
            <a:pPr algn="ctr"/>
            <a:r>
              <a:rPr lang="en-US" dirty="0" smtClean="0">
                <a:solidFill>
                  <a:srgbClr val="FF2BD8"/>
                </a:solidFill>
              </a:rPr>
              <a:t>Has Bob’s public key (KEY), and is signed by .com server (SIG) 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6156012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=&gt; Allows to verify whether answers to DNS lookups at bob.com are really from Bob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14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SSL—Secure Sockets Layer (1)</a:t>
            </a:r>
          </a:p>
        </p:txBody>
      </p:sp>
      <p:sp>
        <p:nvSpPr>
          <p:cNvPr id="7987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SSL provides an authenticated, secret connection between two sockets; uses public keys with X.509</a:t>
            </a:r>
          </a:p>
          <a:p>
            <a:pPr lvl="1"/>
            <a:r>
              <a:rPr lang="en-US" sz="2000" dirty="0" smtClean="0"/>
              <a:t>TLS (</a:t>
            </a:r>
            <a:r>
              <a:rPr lang="en-US" sz="1800" dirty="0" smtClean="0"/>
              <a:t>Transport Layer Security</a:t>
            </a:r>
            <a:r>
              <a:rPr lang="en-US" sz="2000" dirty="0" smtClean="0"/>
              <a:t>) is the IETF version of Netscape’s SSL</a:t>
            </a:r>
          </a:p>
        </p:txBody>
      </p:sp>
      <p:pic>
        <p:nvPicPr>
          <p:cNvPr id="7987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05891" y="3105221"/>
            <a:ext cx="4332218" cy="2505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 bwMode="auto">
          <a:xfrm>
            <a:off x="2574235" y="3627785"/>
            <a:ext cx="3995530" cy="367748"/>
          </a:xfrm>
          <a:prstGeom prst="rect">
            <a:avLst/>
          </a:prstGeom>
          <a:solidFill>
            <a:schemeClr val="accent3">
              <a:lumMod val="60000"/>
              <a:lumOff val="40000"/>
              <a:alpha val="50196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07972" y="5536098"/>
            <a:ext cx="2728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2BD8"/>
                </a:solidFill>
              </a:rPr>
              <a:t>SSL in the protocol stack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1" name="Right Brace 10"/>
          <p:cNvSpPr/>
          <p:nvPr/>
        </p:nvSpPr>
        <p:spPr bwMode="auto">
          <a:xfrm>
            <a:off x="6619461" y="3250098"/>
            <a:ext cx="188843" cy="765313"/>
          </a:xfrm>
          <a:prstGeom prst="rightBrac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78487" y="3329610"/>
            <a:ext cx="17963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HTTPS means</a:t>
            </a:r>
          </a:p>
          <a:p>
            <a:pPr algn="ctr"/>
            <a:r>
              <a:rPr lang="en-US" dirty="0" smtClean="0"/>
              <a:t>HTTP over SSL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1818861" y="3806689"/>
            <a:ext cx="616226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427377" y="3190464"/>
            <a:ext cx="16995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SSL runs on top of TCP and below </a:t>
            </a:r>
          </a:p>
          <a:p>
            <a:pPr algn="ctr"/>
            <a:r>
              <a:rPr lang="en-US" dirty="0" smtClean="0"/>
              <a:t>the 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719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SSL—Secure Sockets Layer (2)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017240"/>
            <a:ext cx="7790214" cy="460008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Phases in SSL V3 connection establishment (simplified)</a:t>
            </a:r>
          </a:p>
          <a:p>
            <a:pPr lvl="1"/>
            <a:r>
              <a:rPr lang="en-US" sz="2000" dirty="0" smtClean="0"/>
              <a:t>Only the client (Alice) authenticates the server (Bob)</a:t>
            </a:r>
          </a:p>
          <a:p>
            <a:pPr lvl="1"/>
            <a:r>
              <a:rPr lang="en-US" sz="2000" dirty="0" smtClean="0"/>
              <a:t>Session key computed on both sides (E</a:t>
            </a:r>
            <a:r>
              <a:rPr lang="en-US" sz="2000" baseline="-25000" dirty="0" smtClean="0"/>
              <a:t>B</a:t>
            </a:r>
            <a:r>
              <a:rPr lang="en-US" sz="2000" dirty="0" smtClean="0"/>
              <a:t>, R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, R</a:t>
            </a:r>
            <a:r>
              <a:rPr lang="en-US" sz="2000" baseline="-25000" dirty="0" smtClean="0"/>
              <a:t>B</a:t>
            </a:r>
            <a:r>
              <a:rPr lang="en-US" sz="2000" dirty="0" smtClean="0"/>
              <a:t>) </a:t>
            </a:r>
          </a:p>
        </p:txBody>
      </p:sp>
      <p:pic>
        <p:nvPicPr>
          <p:cNvPr id="8090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18301" y="2489196"/>
            <a:ext cx="6532522" cy="3846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6893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IPsec (1)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924339" y="1262849"/>
            <a:ext cx="7790214" cy="4600081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IPsec</a:t>
            </a:r>
            <a:r>
              <a:rPr lang="en-US" sz="2800" dirty="0" smtClean="0"/>
              <a:t> adds confidentiality and authentication to IP</a:t>
            </a:r>
          </a:p>
          <a:p>
            <a:pPr lvl="1"/>
            <a:r>
              <a:rPr lang="en-US" sz="2400" dirty="0" smtClean="0"/>
              <a:t>Secret keys are set up for packets between endpoints called security associations</a:t>
            </a:r>
          </a:p>
          <a:p>
            <a:pPr lvl="1"/>
            <a:r>
              <a:rPr lang="en-US" sz="2400" dirty="0" smtClean="0"/>
              <a:t>Adds AH header; inserted after IP in transport mode</a:t>
            </a:r>
          </a:p>
        </p:txBody>
      </p:sp>
      <p:pic>
        <p:nvPicPr>
          <p:cNvPr id="4608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054" y="3190869"/>
            <a:ext cx="7909891" cy="2682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 bwMode="auto">
          <a:xfrm>
            <a:off x="2345635" y="3449486"/>
            <a:ext cx="1272208" cy="506694"/>
          </a:xfrm>
          <a:prstGeom prst="rect">
            <a:avLst/>
          </a:prstGeom>
          <a:solidFill>
            <a:srgbClr val="FF2BD8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22514" y="5863361"/>
            <a:ext cx="646043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AH (Authentication Header) provides integrity and anti-replay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89906" y="4531954"/>
            <a:ext cx="2272555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Identifies security association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 bwMode="auto">
          <a:xfrm rot="10800000">
            <a:off x="5168349" y="4721086"/>
            <a:ext cx="457199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8559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Quite secure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attacks require physical tapping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expensive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Virtual private networks (VPNs) allow private networks over public networks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Ease of use of the network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Only VPN needs to be secured, instead of each internal application individually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2786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Virtual Private Networks (1)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541140"/>
            <a:ext cx="7790214" cy="460008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VPNs (</a:t>
            </a:r>
            <a:r>
              <a:rPr lang="en-US" sz="2000" dirty="0" smtClean="0"/>
              <a:t>Virtual Private Networks</a:t>
            </a:r>
            <a:r>
              <a:rPr lang="en-US" sz="2800" dirty="0" smtClean="0"/>
              <a:t>) join disconnected islands of a logical network into a single virtual network</a:t>
            </a:r>
          </a:p>
          <a:p>
            <a:pPr lvl="1"/>
            <a:r>
              <a:rPr lang="en-US" sz="2400" dirty="0" smtClean="0"/>
              <a:t>Islands are joined by tunnels over the Internet</a:t>
            </a:r>
          </a:p>
        </p:txBody>
      </p:sp>
      <p:pic>
        <p:nvPicPr>
          <p:cNvPr id="4915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47850" y="2943017"/>
            <a:ext cx="5448300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928183" y="5883243"/>
            <a:ext cx="527767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VPN joining London, Paris, Home, and Travel 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94370" y="4661165"/>
            <a:ext cx="129851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Tunnel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 bwMode="auto">
          <a:xfrm rot="10800000">
            <a:off x="5973417" y="4581942"/>
            <a:ext cx="636106" cy="20037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24681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Virtual Private Networks (2)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541140"/>
            <a:ext cx="7790214" cy="460008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VPN traffic travels over the Internet but VPN hosts are separated from the Internet</a:t>
            </a:r>
          </a:p>
          <a:p>
            <a:pPr lvl="1"/>
            <a:r>
              <a:rPr lang="en-US" sz="2400" dirty="0" smtClean="0"/>
              <a:t>Need a gateway to send traffic in/out of VPN</a:t>
            </a:r>
          </a:p>
          <a:p>
            <a:endParaRPr lang="en-US" sz="2800" dirty="0" smtClean="0"/>
          </a:p>
        </p:txBody>
      </p:sp>
      <p:pic>
        <p:nvPicPr>
          <p:cNvPr id="5018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5327" y="2935425"/>
            <a:ext cx="3853346" cy="3088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938122" y="5982633"/>
            <a:ext cx="527767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Topology as seen from inside the VPN</a:t>
            </a:r>
            <a:endParaRPr lang="en-US" dirty="0">
              <a:solidFill>
                <a:srgbClr val="FF2BD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2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Encryption: General model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450454"/>
            <a:ext cx="7790214" cy="460008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encryption model</a:t>
            </a:r>
          </a:p>
          <a:p>
            <a:pPr lvl="1"/>
            <a:r>
              <a:rPr lang="en-US" sz="2000" dirty="0" err="1" smtClean="0"/>
              <a:t>Kerckhoff’s</a:t>
            </a:r>
            <a:r>
              <a:rPr lang="en-US" sz="2000" dirty="0" smtClean="0"/>
              <a:t> principle: Algorithms (E, D) are public; only the keys </a:t>
            </a:r>
            <a:br>
              <a:rPr lang="en-US" sz="2000" dirty="0" smtClean="0"/>
            </a:br>
            <a:r>
              <a:rPr lang="en-US" sz="2000" dirty="0" smtClean="0"/>
              <a:t>(K, K’) are secret</a:t>
            </a:r>
          </a:p>
          <a:p>
            <a:pPr lvl="1"/>
            <a:r>
              <a:rPr lang="en-US" sz="2000" dirty="0" smtClean="0"/>
              <a:t>Symmetric methods: K=K’</a:t>
            </a:r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5799" y="3060813"/>
            <a:ext cx="7111451" cy="3216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 bwMode="auto">
          <a:xfrm>
            <a:off x="2526384" y="4693317"/>
            <a:ext cx="1319752" cy="575035"/>
          </a:xfrm>
          <a:prstGeom prst="rect">
            <a:avLst/>
          </a:prstGeom>
          <a:solidFill>
            <a:srgbClr val="FF2BD8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290009" y="4685461"/>
            <a:ext cx="1319752" cy="575035"/>
          </a:xfrm>
          <a:prstGeom prst="rect">
            <a:avLst/>
          </a:prstGeom>
          <a:solidFill>
            <a:srgbClr val="FF2BD8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52939" y="4412971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2BD8"/>
                </a:solidFill>
              </a:rPr>
              <a:t>Alice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08573" y="4485858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2BD8"/>
                </a:solidFill>
              </a:rPr>
              <a:t>Bob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75092" y="3077814"/>
            <a:ext cx="765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2BD8"/>
                </a:solidFill>
              </a:rPr>
              <a:t>Trudy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84168" y="5888051"/>
            <a:ext cx="360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‘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70877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Tunneling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Can happen at different layers/using different technology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err="1" smtClean="0"/>
              <a:t>IPSec</a:t>
            </a:r>
            <a:endParaRPr lang="en-US" dirty="0" smtClean="0"/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Network Layer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setting done (in principle) in network adapter settings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VPN Clients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Link Layer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commonly setup using virtual network adapters that use SSL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Common solution for individuals (e.g. Cisco </a:t>
            </a:r>
            <a:r>
              <a:rPr lang="en-US" dirty="0" err="1" smtClean="0"/>
              <a:t>AnyConnect</a:t>
            </a:r>
            <a:r>
              <a:rPr lang="en-US" dirty="0" smtClean="0"/>
              <a:t>, </a:t>
            </a:r>
            <a:r>
              <a:rPr lang="en-US" dirty="0" err="1" smtClean="0"/>
              <a:t>OpenVPN</a:t>
            </a:r>
            <a:r>
              <a:rPr lang="en-US" dirty="0" smtClean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Router-to-router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Tunneling becomes transparent to connected devices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Common solution for connecting offices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30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Only a glimpse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Other relevant topics</a:t>
            </a:r>
          </a:p>
          <a:p>
            <a:pPr lvl="1"/>
            <a:r>
              <a:rPr lang="en-US" dirty="0" smtClean="0"/>
              <a:t>Denial of service attacks</a:t>
            </a:r>
          </a:p>
          <a:p>
            <a:pPr lvl="1"/>
            <a:r>
              <a:rPr lang="en-US" dirty="0" smtClean="0"/>
              <a:t>Traffic analysis</a:t>
            </a:r>
          </a:p>
          <a:p>
            <a:pPr lvl="1"/>
            <a:r>
              <a:rPr lang="en-US" dirty="0" smtClean="0"/>
              <a:t>Privacy</a:t>
            </a:r>
          </a:p>
          <a:p>
            <a:pPr lvl="1"/>
            <a:r>
              <a:rPr lang="en-US" dirty="0" smtClean="0"/>
              <a:t>TOR network</a:t>
            </a:r>
            <a:endParaRPr lang="en-US" dirty="0"/>
          </a:p>
          <a:p>
            <a:pPr lvl="1"/>
            <a:r>
              <a:rPr lang="en-US" dirty="0" smtClean="0"/>
              <a:t>Freedom </a:t>
            </a:r>
            <a:r>
              <a:rPr lang="en-US" dirty="0"/>
              <a:t>of </a:t>
            </a:r>
            <a:r>
              <a:rPr lang="en-US" dirty="0" smtClean="0"/>
              <a:t>speech</a:t>
            </a:r>
            <a:endParaRPr lang="en-US" dirty="0"/>
          </a:p>
          <a:p>
            <a:pPr lvl="1"/>
            <a:r>
              <a:rPr lang="en-US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9087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Learned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Symmetric vs. asymmetric encryption</a:t>
            </a:r>
          </a:p>
          <a:p>
            <a:pPr lvl="1"/>
            <a:r>
              <a:rPr lang="en-US" dirty="0" smtClean="0"/>
              <a:t>Symmetric is faster</a:t>
            </a:r>
          </a:p>
          <a:p>
            <a:pPr lvl="1"/>
            <a:r>
              <a:rPr lang="en-US" dirty="0" smtClean="0"/>
              <a:t>Requires key exchange protocols such as </a:t>
            </a:r>
            <a:r>
              <a:rPr lang="en-US" dirty="0" err="1" smtClean="0"/>
              <a:t>Diffie</a:t>
            </a:r>
            <a:r>
              <a:rPr lang="en-US" dirty="0" smtClean="0"/>
              <a:t>-Hellman</a:t>
            </a:r>
          </a:p>
          <a:p>
            <a:pPr lvl="1"/>
            <a:r>
              <a:rPr lang="en-US" dirty="0" smtClean="0"/>
              <a:t>Asymmetric techniques require no key exchange, only trusted lookup</a:t>
            </a:r>
          </a:p>
          <a:p>
            <a:pPr lvl="2"/>
            <a:r>
              <a:rPr lang="en-US" dirty="0" smtClean="0"/>
              <a:t>Done via certificate agencies</a:t>
            </a:r>
            <a:endParaRPr lang="en-US" dirty="0"/>
          </a:p>
          <a:p>
            <a:r>
              <a:rPr lang="en-US" dirty="0" smtClean="0"/>
              <a:t>How RSA works</a:t>
            </a:r>
          </a:p>
          <a:p>
            <a:r>
              <a:rPr lang="en-US" dirty="0" smtClean="0"/>
              <a:t>VPNs as a generic way of securing network traffic</a:t>
            </a:r>
          </a:p>
        </p:txBody>
      </p:sp>
    </p:spTree>
    <p:extLst>
      <p:ext uri="{BB962C8B-B14F-4D97-AF65-F5344CB8AC3E}">
        <p14:creationId xmlns:p14="http://schemas.microsoft.com/office/powerpoint/2010/main" val="373709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72816"/>
            <a:ext cx="8084765" cy="4534619"/>
          </a:xfrm>
        </p:spPr>
        <p:txBody>
          <a:bodyPr>
            <a:normAutofit fontScale="40000" lnSpcReduction="20000"/>
          </a:bodyPr>
          <a:lstStyle/>
          <a:p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KeyPairGenerator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keyGen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KeyPairGenerator.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getInstance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"RSA"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keyGen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.initialize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(1024);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KeyPair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6A3E3E"/>
                </a:solidFill>
                <a:latin typeface="Consolas"/>
              </a:rPr>
              <a:t>key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keyGen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.generateKeyPair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();</a:t>
            </a:r>
          </a:p>
          <a:p>
            <a:endParaRPr lang="en-US" dirty="0"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File </a:t>
            </a:r>
            <a:r>
              <a:rPr lang="en-US" dirty="0" err="1">
                <a:solidFill>
                  <a:srgbClr val="6A3E3E"/>
                </a:solidFill>
                <a:highlight>
                  <a:srgbClr val="F0D8A8"/>
                </a:highlight>
                <a:latin typeface="Consolas"/>
              </a:rPr>
              <a:t>privateKeyFile</a:t>
            </a:r>
            <a:r>
              <a:rPr lang="en-US" dirty="0">
                <a:solidFill>
                  <a:srgbClr val="000000"/>
                </a:solidFill>
                <a:highlight>
                  <a:srgbClr val="F0D8A8"/>
                </a:highlight>
                <a:latin typeface="Consolas"/>
              </a:rPr>
              <a:t> = </a:t>
            </a:r>
            <a:r>
              <a:rPr lang="en-US" b="1" dirty="0">
                <a:solidFill>
                  <a:srgbClr val="7F0055"/>
                </a:solidFill>
                <a:highlight>
                  <a:srgbClr val="F0D8A8"/>
                </a:highlight>
                <a:latin typeface="Consolas"/>
              </a:rPr>
              <a:t>new</a:t>
            </a:r>
            <a:r>
              <a:rPr lang="en-US" b="1" dirty="0">
                <a:solidFill>
                  <a:srgbClr val="000000"/>
                </a:solidFill>
                <a:highlight>
                  <a:srgbClr val="F0D8A8"/>
                </a:highlight>
                <a:latin typeface="Consolas"/>
              </a:rPr>
              <a:t> File(</a:t>
            </a:r>
            <a:r>
              <a:rPr lang="en-US" b="1" i="1" dirty="0">
                <a:solidFill>
                  <a:srgbClr val="0000C0"/>
                </a:solidFill>
                <a:highlight>
                  <a:srgbClr val="F0D8A8"/>
                </a:highlight>
                <a:latin typeface="Consolas"/>
              </a:rPr>
              <a:t>PRIVATE_KEY_FILE</a:t>
            </a:r>
            <a:r>
              <a:rPr lang="en-US" b="1" i="1" dirty="0">
                <a:solidFill>
                  <a:srgbClr val="000000"/>
                </a:solidFill>
                <a:highlight>
                  <a:srgbClr val="F0D8A8"/>
                </a:highlight>
                <a:latin typeface="Consolas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File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publicKeyFile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File(</a:t>
            </a:r>
            <a:r>
              <a:rPr lang="en-US" b="1" i="1" dirty="0">
                <a:solidFill>
                  <a:srgbClr val="0000C0"/>
                </a:solidFill>
                <a:latin typeface="Consolas"/>
              </a:rPr>
              <a:t>PUBLIC_KEY_FILE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endParaRPr lang="en-US" dirty="0"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6A3E3E"/>
                </a:solidFill>
                <a:highlight>
                  <a:srgbClr val="D4D4D4"/>
                </a:highlight>
                <a:latin typeface="Consolas"/>
              </a:rPr>
              <a:t>privateKeyFile</a:t>
            </a:r>
            <a:r>
              <a:rPr lang="en-US" dirty="0" err="1">
                <a:solidFill>
                  <a:srgbClr val="000000"/>
                </a:solidFill>
                <a:highlight>
                  <a:srgbClr val="D4D4D4"/>
                </a:highlight>
                <a:latin typeface="Consolas"/>
              </a:rPr>
              <a:t>.createNewFile</a:t>
            </a:r>
            <a:r>
              <a:rPr lang="en-US" dirty="0">
                <a:solidFill>
                  <a:srgbClr val="000000"/>
                </a:solidFill>
                <a:highlight>
                  <a:srgbClr val="D4D4D4"/>
                </a:highlight>
                <a:latin typeface="Consolas"/>
              </a:rPr>
              <a:t>();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publicKeyFile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.createNewFile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();</a:t>
            </a:r>
          </a:p>
          <a:p>
            <a:endParaRPr lang="en-US" dirty="0"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>
                <a:solidFill>
                  <a:srgbClr val="3F7F5F"/>
                </a:solidFill>
                <a:latin typeface="Consolas"/>
              </a:rPr>
              <a:t>// Saving the Public key in a file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ObjectOutputStream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publicKeyOS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ObjectOutputStream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(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   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FileOutputStream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b="1" dirty="0" err="1">
                <a:solidFill>
                  <a:srgbClr val="6A3E3E"/>
                </a:solidFill>
                <a:latin typeface="Consolas"/>
              </a:rPr>
              <a:t>publicKeyFile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));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publicKeyOS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.writeObject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key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.getPublic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publicKeyOS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.close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();</a:t>
            </a:r>
          </a:p>
          <a:p>
            <a:endParaRPr lang="en-US" dirty="0"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>
                <a:solidFill>
                  <a:srgbClr val="3F7F5F"/>
                </a:solidFill>
                <a:latin typeface="Consolas"/>
              </a:rPr>
              <a:t>// Saving the Private key in a file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ObjectOutputStream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privateKeyOS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ObjectOutputStream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(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   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FileOutputStream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b="1" dirty="0" err="1">
                <a:solidFill>
                  <a:srgbClr val="6A3E3E"/>
                </a:solidFill>
                <a:highlight>
                  <a:srgbClr val="D4D4D4"/>
                </a:highlight>
                <a:latin typeface="Consolas"/>
              </a:rPr>
              <a:t>privateKeyFile</a:t>
            </a:r>
            <a:r>
              <a:rPr lang="en-US" b="1" dirty="0">
                <a:solidFill>
                  <a:srgbClr val="000000"/>
                </a:solidFill>
                <a:highlight>
                  <a:srgbClr val="D4D4D4"/>
                </a:highlight>
                <a:latin typeface="Consolas"/>
              </a:rPr>
              <a:t>));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privateKeyOS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.writeObject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key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.getPrivate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privateKeyOS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.close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90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990724"/>
            <a:ext cx="8084765" cy="4390603"/>
          </a:xfrm>
        </p:spPr>
        <p:txBody>
          <a:bodyPr>
            <a:normAutofit fontScale="62500" lnSpcReduction="20000"/>
          </a:bodyPr>
          <a:lstStyle/>
          <a:p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static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byte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[] encrypt(String </a:t>
            </a:r>
            <a:r>
              <a:rPr lang="en-US" b="1" dirty="0">
                <a:solidFill>
                  <a:srgbClr val="6A3E3E"/>
                </a:solidFill>
                <a:latin typeface="Consolas"/>
              </a:rPr>
              <a:t>text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PublicKey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6A3E3E"/>
                </a:solidFill>
                <a:latin typeface="Consolas"/>
              </a:rPr>
              <a:t>key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)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throws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NoSuchAlgorithmException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NoSuchPaddingException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InvalidKeyException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IllegalBlockSizeException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BadPaddingException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{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byte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[] </a:t>
            </a:r>
            <a:r>
              <a:rPr lang="en-US" b="1" dirty="0" err="1">
                <a:solidFill>
                  <a:srgbClr val="6A3E3E"/>
                </a:solidFill>
                <a:latin typeface="Consolas"/>
              </a:rPr>
              <a:t>cipherText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null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3F7F5F"/>
                </a:solidFill>
                <a:latin typeface="Consolas"/>
              </a:rPr>
              <a:t>// get an RSA cipher object and print the provider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final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Cipher </a:t>
            </a:r>
            <a:r>
              <a:rPr lang="en-US" b="1" dirty="0" err="1">
                <a:solidFill>
                  <a:srgbClr val="6A3E3E"/>
                </a:solidFill>
                <a:latin typeface="Consolas"/>
              </a:rPr>
              <a:t>cipher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Cipher.</a:t>
            </a:r>
            <a:r>
              <a:rPr lang="en-US" b="1" i="1" dirty="0" err="1">
                <a:solidFill>
                  <a:srgbClr val="000000"/>
                </a:solidFill>
                <a:latin typeface="Consolas"/>
              </a:rPr>
              <a:t>getInstance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b="1" i="1" dirty="0">
                <a:solidFill>
                  <a:srgbClr val="2A00FF"/>
                </a:solidFill>
                <a:latin typeface="Consolas"/>
              </a:rPr>
              <a:t>"RSA"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3F7F5F"/>
                </a:solidFill>
                <a:latin typeface="Consolas"/>
              </a:rPr>
              <a:t>// encrypt the plain text using the public key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cipher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.init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Cipher.</a:t>
            </a:r>
            <a:r>
              <a:rPr lang="en-US" b="1" i="1" dirty="0" err="1">
                <a:solidFill>
                  <a:srgbClr val="0000C0"/>
                </a:solidFill>
                <a:latin typeface="Consolas"/>
              </a:rPr>
              <a:t>ENCRYPT_MODE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i="1" dirty="0">
                <a:solidFill>
                  <a:srgbClr val="6A3E3E"/>
                </a:solidFill>
                <a:latin typeface="Consolas"/>
              </a:rPr>
              <a:t>key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cipherText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cipher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.doFinal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text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.getBytes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return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6A3E3E"/>
                </a:solidFill>
                <a:latin typeface="Consolas"/>
              </a:rPr>
              <a:t>cipherText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14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Decrypt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990725"/>
            <a:ext cx="8084765" cy="4019550"/>
          </a:xfrm>
        </p:spPr>
        <p:txBody>
          <a:bodyPr>
            <a:normAutofit fontScale="62500" lnSpcReduction="20000"/>
          </a:bodyPr>
          <a:lstStyle/>
          <a:p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static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String decrypt(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byte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[] </a:t>
            </a:r>
            <a:r>
              <a:rPr lang="en-US" b="1" dirty="0">
                <a:solidFill>
                  <a:srgbClr val="6A3E3E"/>
                </a:solidFill>
                <a:latin typeface="Consolas"/>
              </a:rPr>
              <a:t>text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PrivateKey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6A3E3E"/>
                </a:solidFill>
                <a:latin typeface="Consolas"/>
              </a:rPr>
              <a:t>key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)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throws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NoSuchAlgorithmException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NoSuchPaddingException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InvalidKeyException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IllegalBlockSizeException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BadPaddingException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{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byte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[] </a:t>
            </a:r>
            <a:r>
              <a:rPr lang="en-US" b="1" dirty="0" err="1">
                <a:solidFill>
                  <a:srgbClr val="6A3E3E"/>
                </a:solidFill>
                <a:latin typeface="Consolas"/>
              </a:rPr>
              <a:t>decryptedText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null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3F7F5F"/>
                </a:solidFill>
                <a:latin typeface="Consolas"/>
              </a:rPr>
              <a:t>// get an RSA cipher object and print the provider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final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Cipher </a:t>
            </a:r>
            <a:r>
              <a:rPr lang="en-US" b="1" dirty="0" err="1">
                <a:solidFill>
                  <a:srgbClr val="6A3E3E"/>
                </a:solidFill>
                <a:latin typeface="Consolas"/>
              </a:rPr>
              <a:t>cipher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Cipher.</a:t>
            </a:r>
            <a:r>
              <a:rPr lang="en-US" b="1" i="1" dirty="0" err="1">
                <a:solidFill>
                  <a:srgbClr val="000000"/>
                </a:solidFill>
                <a:latin typeface="Consolas"/>
              </a:rPr>
              <a:t>getInstance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b="1" i="1" dirty="0">
                <a:solidFill>
                  <a:srgbClr val="2A00FF"/>
                </a:solidFill>
                <a:latin typeface="Consolas"/>
              </a:rPr>
              <a:t>"RSA</a:t>
            </a:r>
            <a:r>
              <a:rPr lang="en-US" b="1" i="1" dirty="0" smtClean="0">
                <a:solidFill>
                  <a:srgbClr val="2A00FF"/>
                </a:solidFill>
                <a:latin typeface="Consolas"/>
              </a:rPr>
              <a:t>"</a:t>
            </a:r>
            <a:r>
              <a:rPr lang="en-US" b="1" i="1" dirty="0" smtClean="0">
                <a:solidFill>
                  <a:srgbClr val="000000"/>
                </a:solidFill>
                <a:latin typeface="Consolas"/>
              </a:rPr>
              <a:t>);</a:t>
            </a:r>
            <a:endParaRPr lang="en-US" dirty="0"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3F7F5F"/>
                </a:solidFill>
                <a:latin typeface="Consolas"/>
              </a:rPr>
              <a:t>// decrypt the text using the private key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cipher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.init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Cipher.</a:t>
            </a:r>
            <a:r>
              <a:rPr lang="en-US" b="1" i="1" dirty="0" err="1">
                <a:solidFill>
                  <a:srgbClr val="0000C0"/>
                </a:solidFill>
                <a:latin typeface="Consolas"/>
              </a:rPr>
              <a:t>DECRYPT_MODE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i="1" dirty="0">
                <a:solidFill>
                  <a:srgbClr val="6A3E3E"/>
                </a:solidFill>
                <a:latin typeface="Consolas"/>
              </a:rPr>
              <a:t>key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decryptedText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cipher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.doFinal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>
                <a:solidFill>
                  <a:srgbClr val="6A3E3E"/>
                </a:solidFill>
                <a:latin typeface="Consolas"/>
              </a:rPr>
              <a:t>text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);</a:t>
            </a:r>
            <a:endParaRPr lang="en-US" dirty="0"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return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String(</a:t>
            </a:r>
            <a:r>
              <a:rPr lang="en-US" b="1" dirty="0" err="1">
                <a:solidFill>
                  <a:srgbClr val="6A3E3E"/>
                </a:solidFill>
                <a:latin typeface="Consolas"/>
              </a:rPr>
              <a:t>decryptedText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7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Print Keys in Human-readable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990725"/>
            <a:ext cx="9721080" cy="4019550"/>
          </a:xfrm>
        </p:spPr>
        <p:txBody>
          <a:bodyPr>
            <a:normAutofit fontScale="47500" lnSpcReduction="20000"/>
          </a:bodyPr>
          <a:lstStyle/>
          <a:p>
            <a:r>
              <a:rPr lang="en-US" b="1" dirty="0">
                <a:solidFill>
                  <a:srgbClr val="7F0055"/>
                </a:solidFill>
                <a:latin typeface="Consolas"/>
              </a:rPr>
              <a:t>private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static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void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printKeys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PrivateKey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6A3E3E"/>
                </a:solidFill>
                <a:latin typeface="Consolas"/>
              </a:rPr>
              <a:t>privateKey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PublicKey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6A3E3E"/>
                </a:solidFill>
                <a:latin typeface="Consolas"/>
              </a:rPr>
              <a:t>publicKey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)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throws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InvalidKeySpecException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NoSuchAlgorithmException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endParaRPr lang="en-US" b="1" dirty="0" smtClean="0">
              <a:solidFill>
                <a:srgbClr val="000000"/>
              </a:solidFill>
              <a:latin typeface="Consolas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Consolas"/>
              </a:rPr>
              <a:t>{</a:t>
            </a:r>
            <a:endParaRPr lang="en-US" b="1" dirty="0">
              <a:solidFill>
                <a:srgbClr val="000000"/>
              </a:solidFill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KeyFactory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6A3E3E"/>
                </a:solidFill>
                <a:latin typeface="Consolas"/>
              </a:rPr>
              <a:t>fact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KeyFactory.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getInstance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"RSA"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RSAPublicKeySpec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6A3E3E"/>
                </a:solidFill>
                <a:latin typeface="Consolas"/>
              </a:rPr>
              <a:t>pub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fact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.getKeySpec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publicKey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RSAPublicKeySpec.</a:t>
            </a:r>
            <a:r>
              <a:rPr lang="en-US" b="1" dirty="0" err="1">
                <a:solidFill>
                  <a:srgbClr val="7F0055"/>
                </a:solidFill>
                <a:latin typeface="Consolas"/>
              </a:rPr>
              <a:t>class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RSAPrivateKeySpec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priv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fact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.getKeySpec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privateKey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RSAPrivateKeySpec.</a:t>
            </a:r>
            <a:r>
              <a:rPr lang="en-US" b="1" dirty="0" err="1">
                <a:solidFill>
                  <a:srgbClr val="7F0055"/>
                </a:solidFill>
                <a:latin typeface="Consolas"/>
              </a:rPr>
              <a:t>class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System.</a:t>
            </a:r>
            <a:r>
              <a:rPr lang="en-US" b="1" i="1" dirty="0" err="1" smtClean="0">
                <a:solidFill>
                  <a:srgbClr val="0000C0"/>
                </a:solidFill>
                <a:latin typeface="Consolas"/>
              </a:rPr>
              <a:t>out</a:t>
            </a:r>
            <a:r>
              <a:rPr lang="en-US" b="1" i="1" dirty="0" err="1" smtClean="0">
                <a:solidFill>
                  <a:srgbClr val="000000"/>
                </a:solidFill>
                <a:latin typeface="Consolas"/>
              </a:rPr>
              <a:t>.println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b="1" i="1" dirty="0">
                <a:solidFill>
                  <a:srgbClr val="2A00FF"/>
                </a:solidFill>
                <a:latin typeface="Consolas"/>
              </a:rPr>
              <a:t>"Printing keys..."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System.</a:t>
            </a:r>
            <a:r>
              <a:rPr lang="en-US" b="1" i="1" dirty="0" err="1" smtClean="0">
                <a:solidFill>
                  <a:srgbClr val="0000C0"/>
                </a:solidFill>
                <a:latin typeface="Consolas"/>
              </a:rPr>
              <a:t>out</a:t>
            </a:r>
            <a:r>
              <a:rPr lang="en-US" b="1" i="1" dirty="0" err="1" smtClean="0">
                <a:solidFill>
                  <a:srgbClr val="000000"/>
                </a:solidFill>
                <a:latin typeface="Consolas"/>
              </a:rPr>
              <a:t>.println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b="1" i="1" dirty="0">
                <a:solidFill>
                  <a:srgbClr val="2A00FF"/>
                </a:solidFill>
                <a:latin typeface="Consolas"/>
              </a:rPr>
              <a:t>"  Public exponent: "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 + </a:t>
            </a:r>
            <a:r>
              <a:rPr lang="en-US" b="1" i="1" dirty="0" err="1">
                <a:solidFill>
                  <a:srgbClr val="6A3E3E"/>
                </a:solidFill>
                <a:latin typeface="Consolas"/>
              </a:rPr>
              <a:t>pub</a:t>
            </a:r>
            <a:r>
              <a:rPr lang="en-US" b="1" i="1" dirty="0" err="1">
                <a:solidFill>
                  <a:srgbClr val="000000"/>
                </a:solidFill>
                <a:latin typeface="Consolas"/>
              </a:rPr>
              <a:t>.getPublicExponent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().</a:t>
            </a:r>
            <a:r>
              <a:rPr lang="en-US" b="1" i="1" dirty="0" err="1">
                <a:solidFill>
                  <a:srgbClr val="000000"/>
                </a:solidFill>
                <a:latin typeface="Consolas"/>
              </a:rPr>
              <a:t>toString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());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System.</a:t>
            </a:r>
            <a:r>
              <a:rPr lang="en-US" b="1" i="1" dirty="0" err="1" smtClean="0">
                <a:solidFill>
                  <a:srgbClr val="0000C0"/>
                </a:solidFill>
                <a:latin typeface="Consolas"/>
              </a:rPr>
              <a:t>out</a:t>
            </a:r>
            <a:r>
              <a:rPr lang="en-US" b="1" i="1" dirty="0" err="1" smtClean="0">
                <a:solidFill>
                  <a:srgbClr val="000000"/>
                </a:solidFill>
                <a:latin typeface="Consolas"/>
              </a:rPr>
              <a:t>.println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b="1" i="1" dirty="0">
                <a:solidFill>
                  <a:srgbClr val="2A00FF"/>
                </a:solidFill>
                <a:latin typeface="Consolas"/>
              </a:rPr>
              <a:t>"  Public modulus: "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 + </a:t>
            </a:r>
            <a:r>
              <a:rPr lang="en-US" b="1" i="1" dirty="0" err="1">
                <a:solidFill>
                  <a:srgbClr val="6A3E3E"/>
                </a:solidFill>
                <a:latin typeface="Consolas"/>
              </a:rPr>
              <a:t>pub</a:t>
            </a:r>
            <a:r>
              <a:rPr lang="en-US" b="1" i="1" dirty="0" err="1">
                <a:solidFill>
                  <a:srgbClr val="000000"/>
                </a:solidFill>
                <a:latin typeface="Consolas"/>
              </a:rPr>
              <a:t>.getModulus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().</a:t>
            </a:r>
            <a:r>
              <a:rPr lang="en-US" b="1" i="1" dirty="0" err="1">
                <a:solidFill>
                  <a:srgbClr val="000000"/>
                </a:solidFill>
                <a:latin typeface="Consolas"/>
              </a:rPr>
              <a:t>toString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());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System.</a:t>
            </a:r>
            <a:r>
              <a:rPr lang="en-US" b="1" i="1" dirty="0" err="1" smtClean="0">
                <a:solidFill>
                  <a:srgbClr val="0000C0"/>
                </a:solidFill>
                <a:latin typeface="Consolas"/>
              </a:rPr>
              <a:t>out</a:t>
            </a:r>
            <a:r>
              <a:rPr lang="en-US" b="1" i="1" dirty="0" err="1" smtClean="0">
                <a:solidFill>
                  <a:srgbClr val="000000"/>
                </a:solidFill>
                <a:latin typeface="Consolas"/>
              </a:rPr>
              <a:t>.println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b="1" i="1" dirty="0">
                <a:solidFill>
                  <a:srgbClr val="2A00FF"/>
                </a:solidFill>
                <a:latin typeface="Consolas"/>
              </a:rPr>
              <a:t>"  Private exponent: "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 + </a:t>
            </a:r>
            <a:r>
              <a:rPr lang="en-US" b="1" i="1" dirty="0" err="1">
                <a:solidFill>
                  <a:srgbClr val="6A3E3E"/>
                </a:solidFill>
                <a:latin typeface="Consolas"/>
              </a:rPr>
              <a:t>priv</a:t>
            </a:r>
            <a:r>
              <a:rPr lang="en-US" b="1" i="1" dirty="0" err="1">
                <a:solidFill>
                  <a:srgbClr val="000000"/>
                </a:solidFill>
                <a:latin typeface="Consolas"/>
              </a:rPr>
              <a:t>.getPrivateExponent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().</a:t>
            </a:r>
            <a:r>
              <a:rPr lang="en-US" b="1" i="1" dirty="0" err="1">
                <a:solidFill>
                  <a:srgbClr val="000000"/>
                </a:solidFill>
                <a:latin typeface="Consolas"/>
              </a:rPr>
              <a:t>toString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());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System.</a:t>
            </a:r>
            <a:r>
              <a:rPr lang="en-US" b="1" i="1" dirty="0" err="1" smtClean="0">
                <a:solidFill>
                  <a:srgbClr val="0000C0"/>
                </a:solidFill>
                <a:latin typeface="Consolas"/>
              </a:rPr>
              <a:t>out</a:t>
            </a:r>
            <a:r>
              <a:rPr lang="en-US" b="1" i="1" dirty="0" err="1" smtClean="0">
                <a:solidFill>
                  <a:srgbClr val="000000"/>
                </a:solidFill>
                <a:latin typeface="Consolas"/>
              </a:rPr>
              <a:t>.println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b="1" i="1" dirty="0">
                <a:solidFill>
                  <a:srgbClr val="2A00FF"/>
                </a:solidFill>
                <a:latin typeface="Consolas"/>
              </a:rPr>
              <a:t>"  Private modulus: "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 + </a:t>
            </a:r>
            <a:r>
              <a:rPr lang="en-US" b="1" i="1" dirty="0" err="1">
                <a:solidFill>
                  <a:srgbClr val="6A3E3E"/>
                </a:solidFill>
                <a:latin typeface="Consolas"/>
              </a:rPr>
              <a:t>priv</a:t>
            </a:r>
            <a:r>
              <a:rPr lang="en-US" b="1" i="1" dirty="0" err="1">
                <a:solidFill>
                  <a:srgbClr val="000000"/>
                </a:solidFill>
                <a:latin typeface="Consolas"/>
              </a:rPr>
              <a:t>.getModulus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().</a:t>
            </a:r>
            <a:r>
              <a:rPr lang="en-US" b="1" i="1" dirty="0" err="1">
                <a:solidFill>
                  <a:srgbClr val="000000"/>
                </a:solidFill>
                <a:latin typeface="Consolas"/>
              </a:rPr>
              <a:t>toString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());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89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>
              <a:hlinkClick r:id="rId2"/>
            </a:endParaRPr>
          </a:p>
          <a:p>
            <a:r>
              <a:rPr lang="en-US" sz="2400" dirty="0" smtClean="0">
                <a:hlinkClick r:id="rId2"/>
              </a:rPr>
              <a:t>http</a:t>
            </a:r>
            <a:r>
              <a:rPr lang="en-US" sz="2400" dirty="0">
                <a:hlinkClick r:id="rId2"/>
              </a:rPr>
              <a:t>://</a:t>
            </a:r>
            <a:r>
              <a:rPr lang="en-US" sz="2400" dirty="0" smtClean="0">
                <a:hlinkClick r:id="rId2"/>
              </a:rPr>
              <a:t>www.javamex.com/tutorials/cryptography/rsa_encryption_2.shtml</a:t>
            </a:r>
          </a:p>
          <a:p>
            <a:r>
              <a:rPr lang="en-US" sz="2400" dirty="0" smtClean="0">
                <a:hlinkClick r:id="rId2"/>
              </a:rPr>
              <a:t>https</a:t>
            </a:r>
            <a:r>
              <a:rPr lang="en-US" sz="2400" dirty="0">
                <a:hlinkClick r:id="rId2"/>
              </a:rPr>
              <a:t>://javadigest.wordpress.com/2012/08/26/rsa-encryption-example/</a:t>
            </a:r>
          </a:p>
          <a:p>
            <a:r>
              <a:rPr lang="en-US" sz="2400" dirty="0" smtClean="0">
                <a:hlinkClick r:id="rId3"/>
              </a:rPr>
              <a:t>(http</a:t>
            </a:r>
            <a:r>
              <a:rPr lang="en-US" sz="2400" dirty="0">
                <a:hlinkClick r:id="rId3"/>
              </a:rPr>
              <a:t>://www.java2s.com/Tutorial/Java/0490__</a:t>
            </a:r>
            <a:r>
              <a:rPr lang="en-US" sz="2400" dirty="0" smtClean="0">
                <a:hlinkClick r:id="rId3"/>
              </a:rPr>
              <a:t>Security/BasicRSAexample.htm</a:t>
            </a:r>
            <a:r>
              <a:rPr lang="en-US" sz="2400" dirty="0" smtClean="0"/>
              <a:t>)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4608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Plain text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Cipher text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Cipher: Algorithm for encryption and decryption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Encryption: Plain text </a:t>
            </a:r>
            <a:r>
              <a:rPr lang="en-US" dirty="0" smtClean="0">
                <a:sym typeface="Wingdings" panose="05000000000000000000" pitchFamily="2" charset="2"/>
              </a:rPr>
              <a:t> Cipher text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ym typeface="Wingdings" panose="05000000000000000000" pitchFamily="2" charset="2"/>
              </a:rPr>
              <a:t>Decryption: Cipher text Plain text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ym typeface="Wingdings" panose="05000000000000000000" pitchFamily="2" charset="2"/>
              </a:rPr>
              <a:t>Key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>
                <a:sym typeface="Wingdings" panose="05000000000000000000" pitchFamily="2" charset="2"/>
              </a:rPr>
              <a:t>Symmetric key ciphers: Same key used for encryption and decryption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>
                <a:sym typeface="Wingdings" panose="05000000000000000000" pitchFamily="2" charset="2"/>
              </a:rPr>
              <a:t>Asymmetric key ciphers: Keys used for encryption and decryption are different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72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Symmetric-Key Algorithms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381124" y="1990725"/>
            <a:ext cx="7511356" cy="4019550"/>
          </a:xfrm>
        </p:spPr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Encryption and decryption key are the same</a:t>
            </a:r>
          </a:p>
        </p:txBody>
      </p:sp>
    </p:spTree>
    <p:extLst>
      <p:ext uri="{BB962C8B-B14F-4D97-AF65-F5344CB8AC3E}">
        <p14:creationId xmlns:p14="http://schemas.microsoft.com/office/powerpoint/2010/main" val="256625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Caesar cipher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914399" y="1554151"/>
            <a:ext cx="7790214" cy="4600081"/>
          </a:xfrm>
        </p:spPr>
        <p:txBody>
          <a:bodyPr/>
          <a:lstStyle/>
          <a:p>
            <a:r>
              <a:rPr lang="en-US" dirty="0" smtClean="0"/>
              <a:t>Letters are shifted by a fixed offset n</a:t>
            </a:r>
          </a:p>
          <a:p>
            <a:endParaRPr lang="en-US" dirty="0" smtClean="0"/>
          </a:p>
          <a:p>
            <a:r>
              <a:rPr lang="en-US" dirty="0" smtClean="0"/>
              <a:t>Offset 3: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Plaintext: 	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abcdefghijk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 smtClean="0"/>
              <a:t>Ciphertext</a:t>
            </a:r>
            <a:r>
              <a:rPr lang="en-US" dirty="0" smtClean="0"/>
              <a:t>: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defghijklmn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5724128" y="5831066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How many possible keys?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20454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Substitution Ciphers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Substitution ciphers replace each group of letters in the message with another group of letters to disguise it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sz="2800" dirty="0"/>
              <a:t>Plaintext: </a:t>
            </a:r>
            <a:r>
              <a:rPr lang="en-US" sz="2800" dirty="0" smtClean="0"/>
              <a:t>	Hello </a:t>
            </a:r>
            <a:r>
              <a:rPr lang="en-US" sz="2800" dirty="0"/>
              <a:t>John. How are you doing?</a:t>
            </a:r>
          </a:p>
          <a:p>
            <a:r>
              <a:rPr lang="en-US" sz="2800" dirty="0" err="1" smtClean="0"/>
              <a:t>Ciphertext</a:t>
            </a:r>
            <a:r>
              <a:rPr lang="en-US" sz="2800" dirty="0" smtClean="0"/>
              <a:t>: 	ITSSG PGIF. IGV QKT NGX RGOFU?</a:t>
            </a:r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3424688"/>
            <a:ext cx="8050213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228184" y="6244478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How many possible keys?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101779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Building blocks of state-of-the art ciphers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801275" y="1853255"/>
            <a:ext cx="7790214" cy="460008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Block ciphers operate a block at a time</a:t>
            </a:r>
          </a:p>
          <a:p>
            <a:pPr lvl="1"/>
            <a:r>
              <a:rPr lang="en-US" sz="2400" dirty="0" smtClean="0"/>
              <a:t>Product cipher combines transpositions/substitutions</a:t>
            </a:r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3" cstate="print"/>
          <a:srcRect b="15734"/>
          <a:stretch>
            <a:fillRect/>
          </a:stretch>
        </p:blipFill>
        <p:spPr bwMode="auto">
          <a:xfrm>
            <a:off x="409575" y="3256370"/>
            <a:ext cx="8324850" cy="202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49810" y="5297857"/>
            <a:ext cx="16466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Permutation</a:t>
            </a:r>
          </a:p>
          <a:p>
            <a:pPr algn="ctr"/>
            <a:r>
              <a:rPr lang="en-US" dirty="0" smtClean="0">
                <a:solidFill>
                  <a:srgbClr val="FF2BD8"/>
                </a:solidFill>
              </a:rPr>
              <a:t>(transposition)</a:t>
            </a:r>
          </a:p>
          <a:p>
            <a:pPr algn="ctr"/>
            <a:r>
              <a:rPr lang="en-US" dirty="0" smtClean="0">
                <a:solidFill>
                  <a:srgbClr val="FF2BD8"/>
                </a:solidFill>
              </a:rPr>
              <a:t>box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21540" y="5403123"/>
            <a:ext cx="13901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Substitution</a:t>
            </a:r>
          </a:p>
          <a:p>
            <a:pPr algn="ctr"/>
            <a:r>
              <a:rPr lang="en-US" dirty="0" smtClean="0">
                <a:solidFill>
                  <a:srgbClr val="FF2BD8"/>
                </a:solidFill>
              </a:rPr>
              <a:t>box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67530" y="5508391"/>
            <a:ext cx="4095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Product with multiple P- and S-boxes</a:t>
            </a:r>
            <a:endParaRPr lang="en-US" dirty="0">
              <a:solidFill>
                <a:srgbClr val="FF2BD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04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1970</Words>
  <Application>Microsoft Office PowerPoint</Application>
  <PresentationFormat>On-screen Show (4:3)</PresentationFormat>
  <Paragraphs>391</Paragraphs>
  <Slides>47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4" baseType="lpstr">
      <vt:lpstr>Arial</vt:lpstr>
      <vt:lpstr>Calibri</vt:lpstr>
      <vt:lpstr>Consolas</vt:lpstr>
      <vt:lpstr>Courier New</vt:lpstr>
      <vt:lpstr>Helvetica</vt:lpstr>
      <vt:lpstr>Wingdings</vt:lpstr>
      <vt:lpstr>Tema di Office</vt:lpstr>
      <vt:lpstr>Distributed Systems  23. Cryptography</vt:lpstr>
      <vt:lpstr>Outline</vt:lpstr>
      <vt:lpstr>Network Security</vt:lpstr>
      <vt:lpstr>Encryption: General model</vt:lpstr>
      <vt:lpstr>Terminology</vt:lpstr>
      <vt:lpstr>Symmetric-Key Algorithms</vt:lpstr>
      <vt:lpstr>Caesar cipher</vt:lpstr>
      <vt:lpstr>Substitution Ciphers</vt:lpstr>
      <vt:lpstr>Building blocks of state-of-the art ciphers</vt:lpstr>
      <vt:lpstr>Advanced Encryption Standard (1)</vt:lpstr>
      <vt:lpstr>PowerPoint Presentation</vt:lpstr>
      <vt:lpstr>Diffie–Hellman key exchange</vt:lpstr>
      <vt:lpstr>Remember: Modulo exponentiation by squaring</vt:lpstr>
      <vt:lpstr>Asymmetric Techniques</vt:lpstr>
      <vt:lpstr>Asymmetric Techniques (2)</vt:lpstr>
      <vt:lpstr>RSA</vt:lpstr>
      <vt:lpstr>Safety of RSA</vt:lpstr>
      <vt:lpstr>PowerPoint Presentation</vt:lpstr>
      <vt:lpstr>Acoustic Attack</vt:lpstr>
      <vt:lpstr>One-Time Pads</vt:lpstr>
      <vt:lpstr>Digital Signatures</vt:lpstr>
      <vt:lpstr>Public-Key Signatures</vt:lpstr>
      <vt:lpstr>Public Key Signatures - Requirements?</vt:lpstr>
      <vt:lpstr>Message Digests</vt:lpstr>
      <vt:lpstr>Message Digests (3)</vt:lpstr>
      <vt:lpstr>Management of Public Keys (1)</vt:lpstr>
      <vt:lpstr>Management of Public Keys</vt:lpstr>
      <vt:lpstr>Certificates</vt:lpstr>
      <vt:lpstr>Public Key Infrastructures (PKIs)</vt:lpstr>
      <vt:lpstr>PowerPoint Presentation</vt:lpstr>
      <vt:lpstr>Web Security</vt:lpstr>
      <vt:lpstr>Secure Naming (1)</vt:lpstr>
      <vt:lpstr>Secure Naming (2)</vt:lpstr>
      <vt:lpstr>SSL—Secure Sockets Layer (1)</vt:lpstr>
      <vt:lpstr>SSL—Secure Sockets Layer (2)</vt:lpstr>
      <vt:lpstr>IPsec (1)</vt:lpstr>
      <vt:lpstr>Private Networks</vt:lpstr>
      <vt:lpstr>Virtual Private Networks (1)</vt:lpstr>
      <vt:lpstr>Virtual Private Networks (2)</vt:lpstr>
      <vt:lpstr>Tunneling</vt:lpstr>
      <vt:lpstr>Only a glimpse</vt:lpstr>
      <vt:lpstr>Learned today</vt:lpstr>
      <vt:lpstr>Create Keys</vt:lpstr>
      <vt:lpstr>Encrypt</vt:lpstr>
      <vt:lpstr>Decrypt</vt:lpstr>
      <vt:lpstr>Print Keys in Human-readable Form</vt:lpstr>
      <vt:lpstr>Further 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2015-04-27T16:05:43Z</dcterms:created>
  <dcterms:modified xsi:type="dcterms:W3CDTF">2017-05-03T21:54:03Z</dcterms:modified>
</cp:coreProperties>
</file>