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01"/>
  </p:notesMasterIdLst>
  <p:sldIdLst>
    <p:sldId id="256" r:id="rId2"/>
    <p:sldId id="361" r:id="rId3"/>
    <p:sldId id="262" r:id="rId4"/>
    <p:sldId id="265" r:id="rId5"/>
    <p:sldId id="269" r:id="rId6"/>
    <p:sldId id="270" r:id="rId7"/>
    <p:sldId id="271" r:id="rId8"/>
    <p:sldId id="272" r:id="rId9"/>
    <p:sldId id="274" r:id="rId10"/>
    <p:sldId id="273" r:id="rId11"/>
    <p:sldId id="275" r:id="rId12"/>
    <p:sldId id="334" r:id="rId13"/>
    <p:sldId id="441" r:id="rId14"/>
    <p:sldId id="339" r:id="rId15"/>
    <p:sldId id="338" r:id="rId16"/>
    <p:sldId id="277" r:id="rId17"/>
    <p:sldId id="360" r:id="rId18"/>
    <p:sldId id="341" r:id="rId19"/>
    <p:sldId id="345" r:id="rId20"/>
    <p:sldId id="346" r:id="rId21"/>
    <p:sldId id="347" r:id="rId22"/>
    <p:sldId id="348" r:id="rId23"/>
    <p:sldId id="350" r:id="rId24"/>
    <p:sldId id="352" r:id="rId25"/>
    <p:sldId id="354" r:id="rId26"/>
    <p:sldId id="356" r:id="rId27"/>
    <p:sldId id="355" r:id="rId28"/>
    <p:sldId id="278" r:id="rId29"/>
    <p:sldId id="288" r:id="rId30"/>
    <p:sldId id="291" r:id="rId31"/>
    <p:sldId id="290" r:id="rId32"/>
    <p:sldId id="279" r:id="rId33"/>
    <p:sldId id="293" r:id="rId34"/>
    <p:sldId id="280" r:id="rId35"/>
    <p:sldId id="281" r:id="rId36"/>
    <p:sldId id="294" r:id="rId37"/>
    <p:sldId id="409" r:id="rId38"/>
    <p:sldId id="407" r:id="rId39"/>
    <p:sldId id="413" r:id="rId40"/>
    <p:sldId id="414" r:id="rId41"/>
    <p:sldId id="415" r:id="rId42"/>
    <p:sldId id="416" r:id="rId43"/>
    <p:sldId id="417" r:id="rId44"/>
    <p:sldId id="418"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44" r:id="rId63"/>
    <p:sldId id="445" r:id="rId64"/>
    <p:sldId id="446" r:id="rId65"/>
    <p:sldId id="447" r:id="rId66"/>
    <p:sldId id="440"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448" r:id="rId99"/>
    <p:sldId id="443" r:id="rId10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1E917B-8954-4E3B-B6E2-BAB2420EAF8F}">
          <p14:sldIdLst>
            <p14:sldId id="256"/>
            <p14:sldId id="361"/>
          </p14:sldIdLst>
        </p14:section>
        <p14:section name="DS Architectures" id="{2DCFE895-9D94-477C-9BCD-2EA1A943E995}">
          <p14:sldIdLst>
            <p14:sldId id="262"/>
            <p14:sldId id="265"/>
            <p14:sldId id="269"/>
            <p14:sldId id="270"/>
            <p14:sldId id="271"/>
            <p14:sldId id="272"/>
            <p14:sldId id="274"/>
            <p14:sldId id="273"/>
            <p14:sldId id="275"/>
          </p14:sldIdLst>
        </p14:section>
        <p14:section name="P2P Introduction" id="{DF5DB556-87CB-4B26-AA6B-78A4D3CB752B}">
          <p14:sldIdLst>
            <p14:sldId id="334"/>
            <p14:sldId id="441"/>
            <p14:sldId id="339"/>
            <p14:sldId id="338"/>
            <p14:sldId id="277"/>
            <p14:sldId id="360"/>
            <p14:sldId id="341"/>
            <p14:sldId id="345"/>
            <p14:sldId id="346"/>
            <p14:sldId id="347"/>
            <p14:sldId id="348"/>
            <p14:sldId id="350"/>
            <p14:sldId id="352"/>
            <p14:sldId id="354"/>
            <p14:sldId id="356"/>
            <p14:sldId id="355"/>
            <p14:sldId id="278"/>
            <p14:sldId id="288"/>
            <p14:sldId id="291"/>
            <p14:sldId id="290"/>
            <p14:sldId id="279"/>
            <p14:sldId id="293"/>
            <p14:sldId id="280"/>
            <p14:sldId id="281"/>
            <p14:sldId id="294"/>
            <p14:sldId id="409"/>
            <p14:sldId id="407"/>
            <p14:sldId id="413"/>
          </p14:sldIdLst>
        </p14:section>
        <p14:section name="Unstructured P2P" id="{222AAA1E-D563-475F-B007-D77CF5CC025E}">
          <p14:sldIdLst>
            <p14:sldId id="414"/>
            <p14:sldId id="415"/>
            <p14:sldId id="416"/>
            <p14:sldId id="417"/>
            <p14:sldId id="418"/>
            <p14:sldId id="420"/>
            <p14:sldId id="421"/>
            <p14:sldId id="422"/>
            <p14:sldId id="423"/>
            <p14:sldId id="424"/>
            <p14:sldId id="425"/>
            <p14:sldId id="426"/>
            <p14:sldId id="427"/>
            <p14:sldId id="428"/>
            <p14:sldId id="429"/>
            <p14:sldId id="430"/>
            <p14:sldId id="431"/>
            <p14:sldId id="432"/>
            <p14:sldId id="433"/>
            <p14:sldId id="434"/>
            <p14:sldId id="435"/>
            <p14:sldId id="436"/>
            <p14:sldId id="444"/>
            <p14:sldId id="445"/>
            <p14:sldId id="446"/>
            <p14:sldId id="447"/>
            <p14:sldId id="440"/>
          </p14:sldIdLst>
        </p14:section>
        <p14:section name="Structured P2P - Chord" id="{F44091D9-E1A2-4803-8AF0-260F0465A904}">
          <p14:sldIdLst>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448"/>
            <p14:sldId id="4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7" autoAdjust="0"/>
    <p:restoredTop sz="95294" autoAdjust="0"/>
  </p:normalViewPr>
  <p:slideViewPr>
    <p:cSldViewPr snapToGrid="0" snapToObjects="1">
      <p:cViewPr varScale="1">
        <p:scale>
          <a:sx n="71" d="100"/>
          <a:sy n="71" d="100"/>
        </p:scale>
        <p:origin x="1410" y="51"/>
      </p:cViewPr>
      <p:guideLst>
        <p:guide orient="horz" pos="2160"/>
        <p:guide pos="2880"/>
      </p:guideLst>
    </p:cSldViewPr>
  </p:slideViewPr>
  <p:notesTextViewPr>
    <p:cViewPr>
      <p:scale>
        <a:sx n="100" d="100"/>
        <a:sy n="100" d="100"/>
      </p:scale>
      <p:origin x="0" y="0"/>
    </p:cViewPr>
  </p:notesTextViewPr>
  <p:sorterViewPr>
    <p:cViewPr>
      <p:scale>
        <a:sx n="50" d="100"/>
        <a:sy n="50" d="100"/>
      </p:scale>
      <p:origin x="0" y="86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93A39-B2F1-B946-8687-9F9E8C402AAE}"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3A2F7-1D01-7241-A364-21A6E71F99B1}" type="slidenum">
              <a:rPr lang="en-US" smtClean="0"/>
              <a:t>‹#›</a:t>
            </a:fld>
            <a:endParaRPr lang="en-US"/>
          </a:p>
        </p:txBody>
      </p:sp>
    </p:spTree>
    <p:extLst>
      <p:ext uri="{BB962C8B-B14F-4D97-AF65-F5344CB8AC3E}">
        <p14:creationId xmlns:p14="http://schemas.microsoft.com/office/powerpoint/2010/main" val="574946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800">
                <a:solidFill>
                  <a:schemeClr val="bg1"/>
                </a:solidFill>
                <a:latin typeface="Times New Roman" charset="0"/>
                <a:ea typeface="ＭＳ Ｐゴシック" charset="0"/>
                <a:cs typeface="Arial Unicode MS" charset="0"/>
              </a:defRPr>
            </a:lvl1pPr>
            <a:lvl2pPr marL="742950" indent="-28575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2pPr>
            <a:lvl3pPr marL="11430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3pPr>
            <a:lvl4pPr marL="16002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4pPr>
            <a:lvl5pPr marL="20574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9pPr>
          </a:lstStyle>
          <a:p>
            <a:fld id="{A340E5A2-49E2-D440-901D-1B0539580EEA}" type="slidenum">
              <a:rPr lang="en-GB" sz="1200">
                <a:solidFill>
                  <a:srgbClr val="000000"/>
                </a:solidFill>
              </a:rPr>
              <a:pPr/>
              <a:t>31</a:t>
            </a:fld>
            <a:endParaRPr lang="en-GB" sz="1200">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2772"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16413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800">
                <a:solidFill>
                  <a:schemeClr val="bg1"/>
                </a:solidFill>
                <a:latin typeface="Times New Roman" charset="0"/>
                <a:ea typeface="ＭＳ Ｐゴシック" charset="0"/>
                <a:cs typeface="Arial Unicode MS" charset="0"/>
              </a:defRPr>
            </a:lvl1pPr>
            <a:lvl2pPr marL="742950" indent="-28575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2pPr>
            <a:lvl3pPr marL="11430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3pPr>
            <a:lvl4pPr marL="16002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4pPr>
            <a:lvl5pPr marL="20574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9pPr>
          </a:lstStyle>
          <a:p>
            <a:fld id="{E17D4A73-05FF-8145-B32D-366711D8D21A}" type="slidenum">
              <a:rPr lang="en-GB" sz="1200">
                <a:solidFill>
                  <a:srgbClr val="000000"/>
                </a:solidFill>
              </a:rPr>
              <a:pPr/>
              <a:t>83</a:t>
            </a:fld>
            <a:endParaRPr lang="en-GB" sz="1200">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2772"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303163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31196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272539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333451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3813"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3813"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fld id="{5F7AB959-A9D3-2246-A48B-A12C7DE3327D}" type="datetime1">
              <a:rPr lang="de-DE"/>
              <a:pPr>
                <a:defRPr/>
              </a:pPr>
              <a:t>19.04.2016</a:t>
            </a:fld>
            <a:endParaRPr lang="de-DE"/>
          </a:p>
        </p:txBody>
      </p:sp>
      <p:sp>
        <p:nvSpPr>
          <p:cNvPr id="7" name="Rectangle 9"/>
          <p:cNvSpPr>
            <a:spLocks noGrp="1" noChangeArrowheads="1"/>
          </p:cNvSpPr>
          <p:nvPr>
            <p:ph type="ftr" sz="quarter" idx="11"/>
          </p:nvPr>
        </p:nvSpPr>
        <p:spPr>
          <a:ln/>
        </p:spPr>
        <p:txBody>
          <a:bodyPr/>
          <a:lstStyle>
            <a:lvl1pPr>
              <a:defRPr/>
            </a:lvl1pPr>
          </a:lstStyle>
          <a:p>
            <a:pPr>
              <a:defRPr/>
            </a:pPr>
            <a:endParaRPr lang="de-DE"/>
          </a:p>
        </p:txBody>
      </p:sp>
      <p:sp>
        <p:nvSpPr>
          <p:cNvPr id="8" name="Rectangle 10"/>
          <p:cNvSpPr>
            <a:spLocks noGrp="1" noChangeArrowheads="1"/>
          </p:cNvSpPr>
          <p:nvPr>
            <p:ph type="sldNum" sz="quarter" idx="12"/>
          </p:nvPr>
        </p:nvSpPr>
        <p:spPr>
          <a:ln/>
        </p:spPr>
        <p:txBody>
          <a:bodyPr/>
          <a:lstStyle>
            <a:lvl1pPr>
              <a:defRPr/>
            </a:lvl1pPr>
          </a:lstStyle>
          <a:p>
            <a:pPr>
              <a:defRPr/>
            </a:pPr>
            <a:fld id="{FDF4C01E-887C-014C-A72D-9BB11AB03F04}" type="slidenum">
              <a:rPr lang="de-DE"/>
              <a:pPr>
                <a:defRPr/>
              </a:pPr>
              <a:t>‹#›</a:t>
            </a:fld>
            <a:endParaRPr lang="de-DE"/>
          </a:p>
        </p:txBody>
      </p:sp>
    </p:spTree>
    <p:extLst>
      <p:ext uri="{BB962C8B-B14F-4D97-AF65-F5344CB8AC3E}">
        <p14:creationId xmlns:p14="http://schemas.microsoft.com/office/powerpoint/2010/main" val="134920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04778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33808-4C0D-DB4D-BF1A-30F2C8CEC9C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74413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33808-4C0D-DB4D-BF1A-30F2C8CEC9CB}"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273484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33808-4C0D-DB4D-BF1A-30F2C8CEC9CB}"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48208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33808-4C0D-DB4D-BF1A-30F2C8CEC9CB}"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65571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33808-4C0D-DB4D-BF1A-30F2C8CEC9CB}"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3128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3808-4C0D-DB4D-BF1A-30F2C8CEC9CB}"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49382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3808-4C0D-DB4D-BF1A-30F2C8CEC9CB}"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85114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33808-4C0D-DB4D-BF1A-30F2C8CEC9CB}" type="datetimeFigureOut">
              <a:rPr lang="en-US" smtClean="0"/>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7103D-130F-0041-820B-E3BFB9C6D75F}" type="slidenum">
              <a:rPr lang="en-US" smtClean="0"/>
              <a:t>‹#›</a:t>
            </a:fld>
            <a:endParaRPr lang="en-US"/>
          </a:p>
        </p:txBody>
      </p:sp>
    </p:spTree>
    <p:extLst>
      <p:ext uri="{BB962C8B-B14F-4D97-AF65-F5344CB8AC3E}">
        <p14:creationId xmlns:p14="http://schemas.microsoft.com/office/powerpoint/2010/main" val="343724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hyperlink" Target="http://pdos.lcs.mit.edu/chord/" TargetMode="External"/><Relationship Id="rId2" Type="http://schemas.openxmlformats.org/officeDocument/2006/relationships/hyperlink" Target="http://pdos.csail.mit.edu/papers/chord:sigcomm01/chord_sigcomm.pdf" TargetMode="Externa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2034834"/>
          </a:xfrm>
        </p:spPr>
        <p:txBody>
          <a:bodyPr>
            <a:normAutofit fontScale="90000"/>
          </a:bodyPr>
          <a:lstStyle/>
          <a:p>
            <a:r>
              <a:rPr lang="en-US" sz="4900" dirty="0" smtClean="0"/>
              <a:t>Distributed Systems</a:t>
            </a:r>
            <a:br>
              <a:rPr lang="en-US" sz="4900" dirty="0" smtClean="0"/>
            </a:br>
            <a:r>
              <a:rPr lang="en-US" dirty="0" smtClean="0"/>
              <a:t/>
            </a:r>
            <a:br>
              <a:rPr lang="en-US" dirty="0" smtClean="0"/>
            </a:br>
            <a:r>
              <a:rPr lang="en-US" dirty="0" smtClean="0"/>
              <a:t>21./24. Peer-to-Peer Systems</a:t>
            </a:r>
            <a:endParaRPr lang="en-US" dirty="0"/>
          </a:p>
        </p:txBody>
      </p:sp>
      <p:sp>
        <p:nvSpPr>
          <p:cNvPr id="6" name="Subtitle 2"/>
          <p:cNvSpPr>
            <a:spLocks noGrp="1"/>
          </p:cNvSpPr>
          <p:nvPr/>
        </p:nvSpPr>
        <p:spPr>
          <a:xfrm>
            <a:off x="1371600" y="3798238"/>
            <a:ext cx="6400800" cy="2681618"/>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Simon Razniewski</a:t>
            </a:r>
            <a:endParaRPr lang="en-US" dirty="0" smtClean="0"/>
          </a:p>
          <a:p>
            <a:endParaRPr lang="en-US" dirty="0" smtClean="0"/>
          </a:p>
          <a:p>
            <a:r>
              <a:rPr lang="en-US" dirty="0" smtClean="0"/>
              <a:t>Faculty of Computer Science</a:t>
            </a:r>
          </a:p>
          <a:p>
            <a:r>
              <a:rPr lang="en-US" dirty="0" smtClean="0"/>
              <a:t>Free University of </a:t>
            </a:r>
            <a:r>
              <a:rPr lang="en-US" dirty="0" err="1" smtClean="0"/>
              <a:t>Bozen</a:t>
            </a:r>
            <a:r>
              <a:rPr lang="en-US" dirty="0" smtClean="0"/>
              <a:t>-Bolzano</a:t>
            </a:r>
          </a:p>
          <a:p>
            <a:endParaRPr lang="en-US" dirty="0"/>
          </a:p>
          <a:p>
            <a:r>
              <a:rPr lang="en-US" dirty="0" smtClean="0"/>
              <a:t>A.Y. </a:t>
            </a:r>
            <a:r>
              <a:rPr lang="en-US" smtClean="0"/>
              <a:t>2015/2016</a:t>
            </a:r>
            <a:endParaRPr lang="en-US" dirty="0" smtClean="0"/>
          </a:p>
          <a:p>
            <a:endParaRPr lang="en-US" dirty="0"/>
          </a:p>
        </p:txBody>
      </p:sp>
    </p:spTree>
    <p:extLst>
      <p:ext uri="{BB962C8B-B14F-4D97-AF65-F5344CB8AC3E}">
        <p14:creationId xmlns:p14="http://schemas.microsoft.com/office/powerpoint/2010/main" val="98796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Event-based architectures</a:t>
            </a:r>
            <a:endParaRPr lang="en-US" i="1" dirty="0"/>
          </a:p>
        </p:txBody>
      </p:sp>
      <p:sp>
        <p:nvSpPr>
          <p:cNvPr id="3" name="Content Placeholder 2"/>
          <p:cNvSpPr>
            <a:spLocks noGrp="1"/>
          </p:cNvSpPr>
          <p:nvPr>
            <p:ph idx="1"/>
          </p:nvPr>
        </p:nvSpPr>
        <p:spPr>
          <a:xfrm>
            <a:off x="457200" y="1430871"/>
            <a:ext cx="8686800" cy="5501212"/>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Processes communicate through a mechanism of event propagation.</a:t>
            </a:r>
          </a:p>
          <a:p>
            <a:r>
              <a:rPr lang="en-US" dirty="0" smtClean="0"/>
              <a:t>Publish/Subscribe systems</a:t>
            </a:r>
          </a:p>
          <a:p>
            <a:pPr lvl="1"/>
            <a:r>
              <a:rPr lang="en-US" dirty="0"/>
              <a:t>p</a:t>
            </a:r>
            <a:r>
              <a:rPr lang="en-US" dirty="0" smtClean="0"/>
              <a:t>rocesses publish events</a:t>
            </a:r>
          </a:p>
          <a:p>
            <a:pPr lvl="1"/>
            <a:r>
              <a:rPr lang="en-US" dirty="0"/>
              <a:t>o</a:t>
            </a:r>
            <a:r>
              <a:rPr lang="en-US" dirty="0" smtClean="0"/>
              <a:t>nly those processes that subscribed will be notified </a:t>
            </a:r>
          </a:p>
          <a:p>
            <a:r>
              <a:rPr lang="en-US" dirty="0" smtClean="0"/>
              <a:t>Decoupled Systems: publishers and subscribers don’t need to explicitly refer each other (MOM)</a:t>
            </a:r>
          </a:p>
          <a:p>
            <a:pPr lvl="1"/>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722770" y="1518617"/>
            <a:ext cx="4385738" cy="2553721"/>
          </a:xfrm>
          <a:prstGeom prst="rect">
            <a:avLst/>
          </a:prstGeom>
        </p:spPr>
      </p:pic>
    </p:spTree>
    <p:extLst>
      <p:ext uri="{BB962C8B-B14F-4D97-AF65-F5344CB8AC3E}">
        <p14:creationId xmlns:p14="http://schemas.microsoft.com/office/powerpoint/2010/main" val="141711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fontScale="92500" lnSpcReduction="10000"/>
          </a:bodyPr>
          <a:lstStyle/>
          <a:p>
            <a:pPr marL="0" indent="0">
              <a:buNone/>
            </a:pPr>
            <a:r>
              <a:rPr lang="en-US" dirty="0" smtClean="0"/>
              <a:t>Architecture: Implementation of a style, placement of components on machines</a:t>
            </a:r>
          </a:p>
          <a:p>
            <a:r>
              <a:rPr lang="en-US" dirty="0" smtClean="0"/>
              <a:t>Centralized architectures</a:t>
            </a:r>
            <a:endParaRPr lang="en-US" dirty="0"/>
          </a:p>
          <a:p>
            <a:pPr lvl="1"/>
            <a:r>
              <a:rPr lang="en-US" dirty="0" smtClean="0"/>
              <a:t>Vertical distribution</a:t>
            </a:r>
          </a:p>
          <a:p>
            <a:pPr lvl="1"/>
            <a:r>
              <a:rPr lang="en-US" dirty="0" smtClean="0"/>
              <a:t>Layered applications</a:t>
            </a:r>
          </a:p>
          <a:p>
            <a:pPr lvl="1"/>
            <a:r>
              <a:rPr lang="en-US" dirty="0" smtClean="0"/>
              <a:t>Multilayered-architectures</a:t>
            </a:r>
          </a:p>
          <a:p>
            <a:r>
              <a:rPr lang="en-US" dirty="0" smtClean="0"/>
              <a:t>Decentralized architecture:</a:t>
            </a:r>
          </a:p>
          <a:p>
            <a:pPr lvl="1"/>
            <a:r>
              <a:rPr lang="en-US" dirty="0" smtClean="0"/>
              <a:t>P2P architectures (horizontal distribution)</a:t>
            </a:r>
          </a:p>
          <a:p>
            <a:pPr lvl="2"/>
            <a:r>
              <a:rPr lang="en-US" dirty="0"/>
              <a:t>Structured</a:t>
            </a:r>
          </a:p>
          <a:p>
            <a:pPr lvl="2"/>
            <a:r>
              <a:rPr lang="en-US" dirty="0" smtClean="0"/>
              <a:t>Unstructured</a:t>
            </a:r>
          </a:p>
          <a:p>
            <a:pPr lvl="2"/>
            <a:r>
              <a:rPr lang="en-US" dirty="0" smtClean="0"/>
              <a:t>Super-peer based</a:t>
            </a:r>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99444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P2P - Overview</a:t>
            </a:r>
            <a:endParaRPr lang="en-US" dirty="0"/>
          </a:p>
        </p:txBody>
      </p:sp>
    </p:spTree>
    <p:extLst>
      <p:ext uri="{BB962C8B-B14F-4D97-AF65-F5344CB8AC3E}">
        <p14:creationId xmlns:p14="http://schemas.microsoft.com/office/powerpoint/2010/main" val="462911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Peer-to-Peer: History</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sz="2400" b="1" dirty="0"/>
              <a:t>ICQ</a:t>
            </a:r>
          </a:p>
          <a:p>
            <a:pPr lvl="1"/>
            <a:r>
              <a:rPr lang="en-US" sz="2000" dirty="0"/>
              <a:t>1996: first </a:t>
            </a:r>
            <a:r>
              <a:rPr lang="en-US" sz="2000" dirty="0" smtClean="0"/>
              <a:t>P2P instant </a:t>
            </a:r>
            <a:r>
              <a:rPr lang="en-US" sz="2000" dirty="0"/>
              <a:t>messaging tool</a:t>
            </a:r>
          </a:p>
          <a:p>
            <a:pPr lvl="1"/>
            <a:r>
              <a:rPr lang="en-US" sz="2000" dirty="0"/>
              <a:t>the server maintains the status of the </a:t>
            </a:r>
            <a:r>
              <a:rPr lang="en-US" sz="2000" dirty="0" smtClean="0"/>
              <a:t>users, communication happens P2P (till 2011, also Skype worked that way)</a:t>
            </a:r>
            <a:endParaRPr lang="en-US" sz="2000" b="1" dirty="0" smtClean="0"/>
          </a:p>
          <a:p>
            <a:r>
              <a:rPr lang="en-US" sz="2400" b="1" dirty="0" smtClean="0"/>
              <a:t>Napster</a:t>
            </a:r>
          </a:p>
          <a:p>
            <a:pPr lvl="1"/>
            <a:r>
              <a:rPr lang="en-US" sz="2000" dirty="0" smtClean="0"/>
              <a:t>1999 first file sharing system for music</a:t>
            </a:r>
          </a:p>
          <a:p>
            <a:pPr lvl="1"/>
            <a:r>
              <a:rPr lang="en-US" sz="2000" dirty="0" smtClean="0"/>
              <a:t>2001 shutdown over legal issues</a:t>
            </a:r>
          </a:p>
          <a:p>
            <a:r>
              <a:rPr lang="en-US" sz="2400" b="1" dirty="0" smtClean="0"/>
              <a:t>Gnutella</a:t>
            </a:r>
          </a:p>
          <a:p>
            <a:pPr lvl="1"/>
            <a:r>
              <a:rPr lang="en-US" sz="2000" dirty="0" smtClean="0"/>
              <a:t>2000 first </a:t>
            </a:r>
            <a:r>
              <a:rPr lang="en-US" sz="2000" dirty="0" smtClean="0"/>
              <a:t>truly decentralized </a:t>
            </a:r>
            <a:r>
              <a:rPr lang="en-US" sz="2000" dirty="0" smtClean="0"/>
              <a:t>P2P </a:t>
            </a:r>
            <a:r>
              <a:rPr lang="en-US" sz="2000" dirty="0" err="1" smtClean="0"/>
              <a:t>filesharing</a:t>
            </a:r>
            <a:r>
              <a:rPr lang="en-US" sz="2000" dirty="0" smtClean="0"/>
              <a:t> system</a:t>
            </a:r>
          </a:p>
          <a:p>
            <a:r>
              <a:rPr lang="en-US" sz="2400" b="1" dirty="0" err="1" smtClean="0"/>
              <a:t>Bittorrent</a:t>
            </a:r>
            <a:endParaRPr lang="en-US" sz="2400" b="1" dirty="0" smtClean="0"/>
          </a:p>
          <a:p>
            <a:pPr lvl="1"/>
            <a:r>
              <a:rPr lang="en-US" sz="2000" dirty="0" smtClean="0"/>
              <a:t>developed 2001, most used system today</a:t>
            </a:r>
          </a:p>
          <a:p>
            <a:r>
              <a:rPr lang="en-US" sz="2400" b="1" dirty="0" smtClean="0"/>
              <a:t>Bitcoin</a:t>
            </a:r>
          </a:p>
          <a:p>
            <a:pPr lvl="1"/>
            <a:r>
              <a:rPr lang="en-US" sz="2000" dirty="0" smtClean="0"/>
              <a:t>Distributed virtual currency, </a:t>
            </a:r>
            <a:r>
              <a:rPr lang="en-US" sz="2000" dirty="0"/>
              <a:t>r</a:t>
            </a:r>
            <a:r>
              <a:rPr lang="en-US" sz="2000" dirty="0" smtClean="0"/>
              <a:t>eleased 2009</a:t>
            </a:r>
          </a:p>
          <a:p>
            <a:pPr lvl="1"/>
            <a:endParaRPr lang="en-US" sz="2000" dirty="0" smtClean="0"/>
          </a:p>
          <a:p>
            <a:endParaRPr lang="en-US" sz="2400" b="1" dirty="0" smtClean="0"/>
          </a:p>
        </p:txBody>
      </p:sp>
      <p:pic>
        <p:nvPicPr>
          <p:cNvPr id="3" name="Picture 2"/>
          <p:cNvPicPr>
            <a:picLocks noChangeAspect="1"/>
          </p:cNvPicPr>
          <p:nvPr/>
        </p:nvPicPr>
        <p:blipFill>
          <a:blip r:embed="rId2"/>
          <a:stretch>
            <a:fillRect/>
          </a:stretch>
        </p:blipFill>
        <p:spPr>
          <a:xfrm>
            <a:off x="6220801" y="3479545"/>
            <a:ext cx="2335646" cy="778549"/>
          </a:xfrm>
          <a:prstGeom prst="rect">
            <a:avLst/>
          </a:prstGeom>
        </p:spPr>
      </p:pic>
      <p:pic>
        <p:nvPicPr>
          <p:cNvPr id="5" name="Picture 4"/>
          <p:cNvPicPr>
            <a:picLocks noChangeAspect="1"/>
          </p:cNvPicPr>
          <p:nvPr/>
        </p:nvPicPr>
        <p:blipFill>
          <a:blip r:embed="rId3"/>
          <a:stretch>
            <a:fillRect/>
          </a:stretch>
        </p:blipFill>
        <p:spPr>
          <a:xfrm>
            <a:off x="7481872" y="1200653"/>
            <a:ext cx="1074575" cy="1010284"/>
          </a:xfrm>
          <a:prstGeom prst="rect">
            <a:avLst/>
          </a:prstGeom>
        </p:spPr>
      </p:pic>
      <p:pic>
        <p:nvPicPr>
          <p:cNvPr id="9218" name="Picture 2" descr="http://www.davidrheath.com/wp-content/uploads/2011/11/secret-agent-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232" y="2605769"/>
            <a:ext cx="768658" cy="77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99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Motivation</a:t>
            </a:r>
            <a:endParaRPr lang="en-US" dirty="0"/>
          </a:p>
        </p:txBody>
      </p:sp>
      <p:sp>
        <p:nvSpPr>
          <p:cNvPr id="3" name="Content Placeholder 2"/>
          <p:cNvSpPr>
            <a:spLocks noGrp="1"/>
          </p:cNvSpPr>
          <p:nvPr>
            <p:ph idx="1"/>
          </p:nvPr>
        </p:nvSpPr>
        <p:spPr>
          <a:xfrm>
            <a:off x="457200" y="1430872"/>
            <a:ext cx="8229600" cy="5003800"/>
          </a:xfrm>
        </p:spPr>
        <p:txBody>
          <a:bodyPr>
            <a:normAutofit fontScale="92500" lnSpcReduction="20000"/>
          </a:bodyPr>
          <a:lstStyle/>
          <a:p>
            <a:r>
              <a:rPr lang="en-US" dirty="0"/>
              <a:t>A huge number of nodes participating in the </a:t>
            </a:r>
            <a:r>
              <a:rPr lang="en-US" dirty="0" smtClean="0"/>
              <a:t>network:</a:t>
            </a:r>
          </a:p>
          <a:p>
            <a:pPr lvl="1"/>
            <a:r>
              <a:rPr lang="en-US" dirty="0" smtClean="0"/>
              <a:t>Have </a:t>
            </a:r>
            <a:r>
              <a:rPr lang="en-US" dirty="0"/>
              <a:t>resources to </a:t>
            </a:r>
            <a:r>
              <a:rPr lang="en-US" dirty="0" smtClean="0"/>
              <a:t>share</a:t>
            </a:r>
            <a:endParaRPr lang="en-US" dirty="0"/>
          </a:p>
          <a:p>
            <a:pPr lvl="1"/>
            <a:r>
              <a:rPr lang="en-US" dirty="0" smtClean="0"/>
              <a:t>Have </a:t>
            </a:r>
            <a:r>
              <a:rPr lang="en-US" dirty="0"/>
              <a:t>demands towards the use of resources which may not be </a:t>
            </a:r>
            <a:r>
              <a:rPr lang="en-US" dirty="0" smtClean="0"/>
              <a:t>satisfied </a:t>
            </a:r>
            <a:r>
              <a:rPr lang="en-US" dirty="0"/>
              <a:t>easily and by single nodes </a:t>
            </a:r>
            <a:endParaRPr lang="en-US" dirty="0" smtClean="0"/>
          </a:p>
          <a:p>
            <a:pPr lvl="1"/>
            <a:r>
              <a:rPr lang="en-US" dirty="0" smtClean="0"/>
              <a:t>Classical client/server systems: Server are the bottlenecks</a:t>
            </a:r>
          </a:p>
          <a:p>
            <a:pPr lvl="1"/>
            <a:r>
              <a:rPr lang="en-US" dirty="0" smtClean="0"/>
              <a:t>Bitcoin network in 2013 8x the compute power of the top 500 supercomputers</a:t>
            </a:r>
            <a:endParaRPr lang="en-US" dirty="0"/>
          </a:p>
          <a:p>
            <a:r>
              <a:rPr lang="en-US" dirty="0"/>
              <a:t>Main </a:t>
            </a:r>
            <a:r>
              <a:rPr lang="en-US" dirty="0" smtClean="0"/>
              <a:t>questions:</a:t>
            </a:r>
          </a:p>
          <a:p>
            <a:pPr lvl="1"/>
            <a:r>
              <a:rPr lang="en-US" dirty="0" smtClean="0"/>
              <a:t>Which </a:t>
            </a:r>
            <a:r>
              <a:rPr lang="en-US" dirty="0"/>
              <a:t>of the nodes </a:t>
            </a:r>
            <a:r>
              <a:rPr lang="en-US" dirty="0" smtClean="0"/>
              <a:t>provide </a:t>
            </a:r>
            <a:r>
              <a:rPr lang="en-US" dirty="0"/>
              <a:t>the </a:t>
            </a:r>
            <a:r>
              <a:rPr lang="en-US" dirty="0" smtClean="0"/>
              <a:t>resource</a:t>
            </a:r>
            <a:endParaRPr lang="en-US" dirty="0"/>
          </a:p>
          <a:p>
            <a:pPr lvl="1"/>
            <a:r>
              <a:rPr lang="en-US" dirty="0" smtClean="0"/>
              <a:t>How to achieve fairness</a:t>
            </a:r>
            <a:endParaRPr lang="en-US" dirty="0"/>
          </a:p>
        </p:txBody>
      </p:sp>
    </p:spTree>
    <p:extLst>
      <p:ext uri="{BB962C8B-B14F-4D97-AF65-F5344CB8AC3E}">
        <p14:creationId xmlns:p14="http://schemas.microsoft.com/office/powerpoint/2010/main" val="354151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17" y="179391"/>
            <a:ext cx="8570383" cy="1143000"/>
          </a:xfrm>
        </p:spPr>
        <p:txBody>
          <a:bodyPr>
            <a:normAutofit fontScale="90000"/>
          </a:bodyPr>
          <a:lstStyle/>
          <a:p>
            <a:r>
              <a:rPr lang="en-US" b="1" dirty="0" smtClean="0"/>
              <a:t>Client Server vs. P2P content discovery</a:t>
            </a:r>
            <a:endParaRPr lang="en-US" dirty="0"/>
          </a:p>
        </p:txBody>
      </p:sp>
      <p:sp>
        <p:nvSpPr>
          <p:cNvPr id="4" name="Cloud Callout 3"/>
          <p:cNvSpPr/>
          <p:nvPr/>
        </p:nvSpPr>
        <p:spPr>
          <a:xfrm>
            <a:off x="266699" y="1449313"/>
            <a:ext cx="4040718" cy="3831770"/>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grpSp>
        <p:nvGrpSpPr>
          <p:cNvPr id="8" name="Group 7"/>
          <p:cNvGrpSpPr/>
          <p:nvPr/>
        </p:nvGrpSpPr>
        <p:grpSpPr>
          <a:xfrm>
            <a:off x="1018099" y="1682749"/>
            <a:ext cx="869459" cy="825500"/>
            <a:chOff x="457200" y="1619250"/>
            <a:chExt cx="1111250" cy="1100667"/>
          </a:xfrm>
        </p:grpSpPr>
        <p:sp>
          <p:nvSpPr>
            <p:cNvPr id="5" name="Can 4"/>
            <p:cNvSpPr/>
            <p:nvPr/>
          </p:nvSpPr>
          <p:spPr>
            <a:xfrm>
              <a:off x="457200" y="1619250"/>
              <a:ext cx="1111250" cy="110066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84200" y="2078566"/>
              <a:ext cx="853440" cy="355600"/>
            </a:xfrm>
            <a:prstGeom prst="rect">
              <a:avLst/>
            </a:prstGeom>
          </p:spPr>
        </p:pic>
      </p:grpSp>
      <p:grpSp>
        <p:nvGrpSpPr>
          <p:cNvPr id="13" name="Group 12"/>
          <p:cNvGrpSpPr/>
          <p:nvPr/>
        </p:nvGrpSpPr>
        <p:grpSpPr>
          <a:xfrm>
            <a:off x="2153339" y="3541640"/>
            <a:ext cx="1428771" cy="889013"/>
            <a:chOff x="3735917" y="4138083"/>
            <a:chExt cx="1399552" cy="1185351"/>
          </a:xfrm>
        </p:grpSpPr>
        <p:sp>
          <p:nvSpPr>
            <p:cNvPr id="9" name="Snip Single Corner Rectangle 8"/>
            <p:cNvSpPr/>
            <p:nvPr/>
          </p:nvSpPr>
          <p:spPr>
            <a:xfrm>
              <a:off x="3735917" y="4138083"/>
              <a:ext cx="1100666" cy="80433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0" name="Snip Single Corner Rectangle 9"/>
            <p:cNvSpPr/>
            <p:nvPr/>
          </p:nvSpPr>
          <p:spPr>
            <a:xfrm>
              <a:off x="3888317" y="4290483"/>
              <a:ext cx="1100666" cy="80433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1" name="Snip Single Corner Rectangle 10"/>
            <p:cNvSpPr/>
            <p:nvPr/>
          </p:nvSpPr>
          <p:spPr>
            <a:xfrm>
              <a:off x="3988884" y="4356811"/>
              <a:ext cx="1100666" cy="804335"/>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2" name="Snip Single Corner Rectangle 11"/>
            <p:cNvSpPr/>
            <p:nvPr/>
          </p:nvSpPr>
          <p:spPr>
            <a:xfrm>
              <a:off x="4034803" y="4519098"/>
              <a:ext cx="1100666" cy="804336"/>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grpSp>
      <p:cxnSp>
        <p:nvCxnSpPr>
          <p:cNvPr id="15" name="Straight Connector 14"/>
          <p:cNvCxnSpPr>
            <a:stCxn id="5" idx="3"/>
            <a:endCxn id="9" idx="3"/>
          </p:cNvCxnSpPr>
          <p:nvPr/>
        </p:nvCxnSpPr>
        <p:spPr>
          <a:xfrm>
            <a:off x="1452829" y="2508249"/>
            <a:ext cx="1262330" cy="10333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966363" y="2772834"/>
            <a:ext cx="589576" cy="589576"/>
          </a:xfrm>
          <a:prstGeom prst="rect">
            <a:avLst/>
          </a:prstGeom>
        </p:spPr>
      </p:pic>
      <p:grpSp>
        <p:nvGrpSpPr>
          <p:cNvPr id="22" name="Group 21"/>
          <p:cNvGrpSpPr/>
          <p:nvPr/>
        </p:nvGrpSpPr>
        <p:grpSpPr>
          <a:xfrm>
            <a:off x="2889485" y="1915581"/>
            <a:ext cx="988699" cy="714375"/>
            <a:chOff x="2603501" y="1883833"/>
            <a:chExt cx="1263650" cy="952500"/>
          </a:xfrm>
        </p:grpSpPr>
        <p:sp>
          <p:nvSpPr>
            <p:cNvPr id="16" name="Smiley Face 15"/>
            <p:cNvSpPr/>
            <p:nvPr/>
          </p:nvSpPr>
          <p:spPr>
            <a:xfrm>
              <a:off x="2603501" y="18838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miley Face 16"/>
            <p:cNvSpPr/>
            <p:nvPr/>
          </p:nvSpPr>
          <p:spPr>
            <a:xfrm>
              <a:off x="3164418" y="18838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miley Face 17"/>
            <p:cNvSpPr/>
            <p:nvPr/>
          </p:nvSpPr>
          <p:spPr>
            <a:xfrm>
              <a:off x="2813051" y="22013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2993869" y="1577999"/>
            <a:ext cx="941916" cy="369332"/>
          </a:xfrm>
          <a:prstGeom prst="rect">
            <a:avLst/>
          </a:prstGeom>
          <a:noFill/>
        </p:spPr>
        <p:txBody>
          <a:bodyPr wrap="square" rtlCol="0">
            <a:spAutoFit/>
          </a:bodyPr>
          <a:lstStyle/>
          <a:p>
            <a:r>
              <a:rPr lang="en-US" dirty="0" smtClean="0"/>
              <a:t>Client</a:t>
            </a:r>
            <a:endParaRPr lang="en-US" dirty="0"/>
          </a:p>
        </p:txBody>
      </p:sp>
      <p:cxnSp>
        <p:nvCxnSpPr>
          <p:cNvPr id="21" name="Straight Arrow Connector 20"/>
          <p:cNvCxnSpPr>
            <a:stCxn id="16" idx="2"/>
            <a:endCxn id="5" idx="4"/>
          </p:cNvCxnSpPr>
          <p:nvPr/>
        </p:nvCxnSpPr>
        <p:spPr>
          <a:xfrm flipH="1" flipV="1">
            <a:off x="1887558" y="2095499"/>
            <a:ext cx="1001927" cy="5820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3"/>
            <a:endCxn id="18" idx="4"/>
          </p:cNvCxnSpPr>
          <p:nvPr/>
        </p:nvCxnSpPr>
        <p:spPr>
          <a:xfrm flipV="1">
            <a:off x="2715159" y="2629956"/>
            <a:ext cx="613196" cy="911681"/>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24417" y="3541637"/>
            <a:ext cx="1397000" cy="430887"/>
          </a:xfrm>
          <a:prstGeom prst="rect">
            <a:avLst/>
          </a:prstGeom>
          <a:noFill/>
        </p:spPr>
        <p:txBody>
          <a:bodyPr wrap="square" rtlCol="0">
            <a:spAutoFit/>
          </a:bodyPr>
          <a:lstStyle/>
          <a:p>
            <a:r>
              <a:rPr lang="en-US" sz="2200" b="1" dirty="0" smtClean="0"/>
              <a:t>Network</a:t>
            </a:r>
            <a:endParaRPr lang="en-US" sz="2200" b="1" dirty="0"/>
          </a:p>
        </p:txBody>
      </p:sp>
      <p:sp>
        <p:nvSpPr>
          <p:cNvPr id="26" name="TextBox 25"/>
          <p:cNvSpPr txBox="1"/>
          <p:nvPr/>
        </p:nvSpPr>
        <p:spPr>
          <a:xfrm>
            <a:off x="1123929" y="1561064"/>
            <a:ext cx="941916" cy="369332"/>
          </a:xfrm>
          <a:prstGeom prst="rect">
            <a:avLst/>
          </a:prstGeom>
          <a:noFill/>
        </p:spPr>
        <p:txBody>
          <a:bodyPr wrap="square" rtlCol="0">
            <a:spAutoFit/>
          </a:bodyPr>
          <a:lstStyle/>
          <a:p>
            <a:r>
              <a:rPr lang="en-US" dirty="0" smtClean="0"/>
              <a:t>Index</a:t>
            </a:r>
            <a:endParaRPr lang="en-US" dirty="0"/>
          </a:p>
        </p:txBody>
      </p:sp>
      <p:sp>
        <p:nvSpPr>
          <p:cNvPr id="27" name="TextBox 26"/>
          <p:cNvSpPr txBox="1"/>
          <p:nvPr/>
        </p:nvSpPr>
        <p:spPr>
          <a:xfrm>
            <a:off x="0" y="5848733"/>
            <a:ext cx="5232771" cy="923330"/>
          </a:xfrm>
          <a:prstGeom prst="rect">
            <a:avLst/>
          </a:prstGeom>
          <a:noFill/>
        </p:spPr>
        <p:txBody>
          <a:bodyPr wrap="square" rtlCol="0">
            <a:spAutoFit/>
          </a:bodyPr>
          <a:lstStyle/>
          <a:p>
            <a:pPr marL="285750" indent="-285750">
              <a:buFont typeface="Arial"/>
              <a:buChar char="•"/>
            </a:pPr>
            <a:r>
              <a:rPr lang="en-US" dirty="0" smtClean="0"/>
              <a:t>Clients interacts with Servers after finding useful information provided by Indexing services</a:t>
            </a:r>
          </a:p>
          <a:p>
            <a:pPr marL="285750" indent="-285750">
              <a:buFont typeface="Arial"/>
              <a:buChar char="•"/>
            </a:pPr>
            <a:r>
              <a:rPr lang="en-US" dirty="0" smtClean="0"/>
              <a:t>No intelligence in the network</a:t>
            </a:r>
            <a:endParaRPr lang="en-US" dirty="0"/>
          </a:p>
        </p:txBody>
      </p:sp>
      <p:cxnSp>
        <p:nvCxnSpPr>
          <p:cNvPr id="29" name="Straight Connector 28"/>
          <p:cNvCxnSpPr/>
          <p:nvPr/>
        </p:nvCxnSpPr>
        <p:spPr>
          <a:xfrm>
            <a:off x="4921255" y="1163572"/>
            <a:ext cx="21167" cy="540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Cloud Callout 29"/>
          <p:cNvSpPr/>
          <p:nvPr/>
        </p:nvSpPr>
        <p:spPr>
          <a:xfrm>
            <a:off x="5154089" y="2295246"/>
            <a:ext cx="3651245" cy="2021029"/>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31" name="Cloud Callout 30"/>
          <p:cNvSpPr/>
          <p:nvPr/>
        </p:nvSpPr>
        <p:spPr>
          <a:xfrm>
            <a:off x="5035555" y="1055668"/>
            <a:ext cx="3651245" cy="2021029"/>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33" name="TextBox 32"/>
          <p:cNvSpPr txBox="1"/>
          <p:nvPr/>
        </p:nvSpPr>
        <p:spPr>
          <a:xfrm>
            <a:off x="6372879" y="1425691"/>
            <a:ext cx="1397000" cy="769441"/>
          </a:xfrm>
          <a:prstGeom prst="rect">
            <a:avLst/>
          </a:prstGeom>
          <a:noFill/>
        </p:spPr>
        <p:txBody>
          <a:bodyPr wrap="square" rtlCol="0">
            <a:spAutoFit/>
          </a:bodyPr>
          <a:lstStyle/>
          <a:p>
            <a:r>
              <a:rPr lang="en-US" sz="2200" b="1" dirty="0" smtClean="0"/>
              <a:t>Overlay Network</a:t>
            </a:r>
            <a:endParaRPr lang="en-US" sz="2200" b="1" dirty="0"/>
          </a:p>
        </p:txBody>
      </p:sp>
      <p:sp>
        <p:nvSpPr>
          <p:cNvPr id="3" name="Oval 2"/>
          <p:cNvSpPr/>
          <p:nvPr/>
        </p:nvSpPr>
        <p:spPr>
          <a:xfrm>
            <a:off x="5488384" y="523919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sp>
        <p:nvSpPr>
          <p:cNvPr id="34" name="Oval 33"/>
          <p:cNvSpPr/>
          <p:nvPr/>
        </p:nvSpPr>
        <p:spPr>
          <a:xfrm>
            <a:off x="6656366" y="539159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sp>
        <p:nvSpPr>
          <p:cNvPr id="35" name="Oval 34"/>
          <p:cNvSpPr/>
          <p:nvPr/>
        </p:nvSpPr>
        <p:spPr>
          <a:xfrm>
            <a:off x="7530157" y="492540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cxnSp>
        <p:nvCxnSpPr>
          <p:cNvPr id="20" name="Straight Arrow Connector 19"/>
          <p:cNvCxnSpPr>
            <a:stCxn id="3" idx="0"/>
          </p:cNvCxnSpPr>
          <p:nvPr/>
        </p:nvCxnSpPr>
        <p:spPr>
          <a:xfrm flipV="1">
            <a:off x="6066706" y="1870191"/>
            <a:ext cx="158755" cy="336900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34" idx="0"/>
          </p:cNvCxnSpPr>
          <p:nvPr/>
        </p:nvCxnSpPr>
        <p:spPr>
          <a:xfrm>
            <a:off x="6225461" y="1870191"/>
            <a:ext cx="1009227" cy="352140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5" idx="0"/>
          </p:cNvCxnSpPr>
          <p:nvPr/>
        </p:nvCxnSpPr>
        <p:spPr>
          <a:xfrm flipH="1" flipV="1">
            <a:off x="7705529" y="2251194"/>
            <a:ext cx="402950" cy="267420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3" idx="7"/>
          </p:cNvCxnSpPr>
          <p:nvPr/>
        </p:nvCxnSpPr>
        <p:spPr>
          <a:xfrm flipH="1">
            <a:off x="6475641" y="2251194"/>
            <a:ext cx="1229888" cy="307726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372879" y="3192363"/>
            <a:ext cx="1397000" cy="430887"/>
          </a:xfrm>
          <a:prstGeom prst="rect">
            <a:avLst/>
          </a:prstGeom>
          <a:noFill/>
        </p:spPr>
        <p:txBody>
          <a:bodyPr wrap="square" rtlCol="0">
            <a:spAutoFit/>
          </a:bodyPr>
          <a:lstStyle/>
          <a:p>
            <a:r>
              <a:rPr lang="en-US" sz="2200" b="1" dirty="0" smtClean="0"/>
              <a:t>Network</a:t>
            </a:r>
            <a:endParaRPr lang="en-US" sz="2200" b="1" dirty="0"/>
          </a:p>
        </p:txBody>
      </p:sp>
      <p:sp>
        <p:nvSpPr>
          <p:cNvPr id="40" name="TextBox 39"/>
          <p:cNvSpPr txBox="1"/>
          <p:nvPr/>
        </p:nvSpPr>
        <p:spPr>
          <a:xfrm>
            <a:off x="5006132" y="5866343"/>
            <a:ext cx="3364164" cy="923330"/>
          </a:xfrm>
          <a:prstGeom prst="rect">
            <a:avLst/>
          </a:prstGeom>
          <a:noFill/>
        </p:spPr>
        <p:txBody>
          <a:bodyPr wrap="square" rtlCol="0">
            <a:spAutoFit/>
          </a:bodyPr>
          <a:lstStyle/>
          <a:p>
            <a:pPr marL="285750" indent="-285750">
              <a:buFont typeface="Arial"/>
              <a:buChar char="•"/>
            </a:pPr>
            <a:r>
              <a:rPr lang="en-US" dirty="0" smtClean="0"/>
              <a:t>Search in the network</a:t>
            </a:r>
          </a:p>
          <a:p>
            <a:pPr marL="285750" indent="-285750">
              <a:buFont typeface="Arial"/>
              <a:buChar char="•"/>
            </a:pPr>
            <a:r>
              <a:rPr lang="en-US" dirty="0" smtClean="0"/>
              <a:t>“Content”-based </a:t>
            </a:r>
            <a:endParaRPr lang="en-US" i="1" dirty="0" smtClean="0"/>
          </a:p>
          <a:p>
            <a:pPr marL="285750" indent="-285750">
              <a:buFont typeface="Arial"/>
              <a:buChar char="•"/>
            </a:pPr>
            <a:r>
              <a:rPr lang="en-US" b="1" dirty="0" smtClean="0"/>
              <a:t>Intelligence in the network</a:t>
            </a:r>
            <a:endParaRPr lang="en-US" b="1" dirty="0"/>
          </a:p>
        </p:txBody>
      </p:sp>
    </p:spTree>
    <p:extLst>
      <p:ext uri="{BB962C8B-B14F-4D97-AF65-F5344CB8AC3E}">
        <p14:creationId xmlns:p14="http://schemas.microsoft.com/office/powerpoint/2010/main" val="38032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p:bldP spid="3" grpId="0" animBg="1"/>
      <p:bldP spid="34" grpId="0" animBg="1"/>
      <p:bldP spid="35" grpId="0" animBg="1"/>
      <p:bldP spid="32"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Decentralized</a:t>
            </a:r>
            <a:r>
              <a:rPr lang="en-US" b="1" dirty="0" smtClean="0"/>
              <a:t> </a:t>
            </a:r>
            <a:r>
              <a:rPr lang="en-US" i="1" dirty="0" smtClean="0"/>
              <a:t>(P2P)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300128"/>
          </a:xfrm>
        </p:spPr>
        <p:txBody>
          <a:bodyPr>
            <a:normAutofit/>
          </a:bodyPr>
          <a:lstStyle/>
          <a:p>
            <a:r>
              <a:rPr lang="en-US" dirty="0"/>
              <a:t>Decentralized architectures</a:t>
            </a:r>
          </a:p>
          <a:p>
            <a:pPr lvl="1"/>
            <a:r>
              <a:rPr lang="en-US" dirty="0"/>
              <a:t>Horizontal distribution</a:t>
            </a:r>
          </a:p>
          <a:p>
            <a:r>
              <a:rPr lang="en-US" dirty="0" smtClean="0"/>
              <a:t>No distinction between client and server</a:t>
            </a:r>
          </a:p>
          <a:p>
            <a:pPr lvl="1"/>
            <a:r>
              <a:rPr lang="en-US" dirty="0" smtClean="0"/>
              <a:t>Each process is a </a:t>
            </a:r>
            <a:r>
              <a:rPr lang="en-US" b="1" dirty="0" err="1" smtClean="0"/>
              <a:t>servent</a:t>
            </a:r>
            <a:r>
              <a:rPr lang="en-US" b="1" dirty="0" smtClean="0"/>
              <a:t> </a:t>
            </a:r>
            <a:r>
              <a:rPr lang="en-US" dirty="0" smtClean="0"/>
              <a:t>(</a:t>
            </a:r>
            <a:r>
              <a:rPr lang="en-US" b="1" dirty="0" err="1" smtClean="0"/>
              <a:t>serv</a:t>
            </a:r>
            <a:r>
              <a:rPr lang="en-US" dirty="0" err="1" smtClean="0"/>
              <a:t>er+cli</a:t>
            </a:r>
            <a:r>
              <a:rPr lang="en-US" b="1" dirty="0" err="1" smtClean="0"/>
              <a:t>ent</a:t>
            </a:r>
            <a:r>
              <a:rPr lang="en-US" dirty="0" smtClean="0"/>
              <a:t>)</a:t>
            </a:r>
          </a:p>
          <a:p>
            <a:pPr lvl="1"/>
            <a:r>
              <a:rPr lang="en-US" dirty="0" smtClean="0"/>
              <a:t>Processes are organized in </a:t>
            </a:r>
            <a:r>
              <a:rPr lang="en-US" i="1" dirty="0" smtClean="0"/>
              <a:t>overlay</a:t>
            </a:r>
            <a:r>
              <a:rPr lang="en-US" dirty="0" smtClean="0"/>
              <a:t> networks</a:t>
            </a:r>
          </a:p>
          <a:p>
            <a:pPr lvl="1"/>
            <a:r>
              <a:rPr lang="en-US" dirty="0" smtClean="0"/>
              <a:t>Processes + Communication channels</a:t>
            </a:r>
          </a:p>
          <a:p>
            <a:r>
              <a:rPr lang="en-US" dirty="0" smtClean="0"/>
              <a:t>Different kinds of network overlays</a:t>
            </a:r>
            <a:endParaRPr lang="en-US" dirty="0"/>
          </a:p>
          <a:p>
            <a:pPr lvl="2"/>
            <a:r>
              <a:rPr lang="en-US" dirty="0"/>
              <a:t>Super-peer </a:t>
            </a:r>
            <a:r>
              <a:rPr lang="en-US" dirty="0" smtClean="0"/>
              <a:t>based (e.g. Napster, </a:t>
            </a:r>
            <a:r>
              <a:rPr lang="en-US" dirty="0" err="1" smtClean="0"/>
              <a:t>Bittorrent</a:t>
            </a:r>
            <a:r>
              <a:rPr lang="en-US" dirty="0" smtClean="0"/>
              <a:t> (?))</a:t>
            </a:r>
            <a:endParaRPr lang="en-US" dirty="0"/>
          </a:p>
          <a:p>
            <a:pPr lvl="2"/>
            <a:r>
              <a:rPr lang="en-US" dirty="0" smtClean="0"/>
              <a:t>Unstructured (e.g. Gnutella)</a:t>
            </a:r>
            <a:endParaRPr lang="en-US" dirty="0"/>
          </a:p>
          <a:p>
            <a:pPr lvl="2"/>
            <a:r>
              <a:rPr lang="en-US" dirty="0" smtClean="0"/>
              <a:t>Structured (e.g. Chord)</a:t>
            </a:r>
            <a:endParaRPr lang="en-US" dirty="0"/>
          </a:p>
          <a:p>
            <a:pPr lvl="1"/>
            <a:endParaRPr lang="en-US" dirty="0" smtClean="0"/>
          </a:p>
          <a:p>
            <a:pPr lvl="1"/>
            <a:endParaRPr lang="en-US" dirty="0"/>
          </a:p>
        </p:txBody>
      </p:sp>
    </p:spTree>
    <p:extLst>
      <p:ext uri="{BB962C8B-B14F-4D97-AF65-F5344CB8AC3E}">
        <p14:creationId xmlns:p14="http://schemas.microsoft.com/office/powerpoint/2010/main" val="2361558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Overlay Networks</a:t>
            </a:r>
            <a:endParaRPr lang="en-US" dirty="0"/>
          </a:p>
        </p:txBody>
      </p:sp>
      <p:pic>
        <p:nvPicPr>
          <p:cNvPr id="4" name="Picture 3"/>
          <p:cNvPicPr>
            <a:picLocks noChangeAspect="1"/>
          </p:cNvPicPr>
          <p:nvPr/>
        </p:nvPicPr>
        <p:blipFill>
          <a:blip r:embed="rId2"/>
          <a:stretch>
            <a:fillRect/>
          </a:stretch>
        </p:blipFill>
        <p:spPr>
          <a:xfrm>
            <a:off x="457200" y="1417637"/>
            <a:ext cx="7992359" cy="5218695"/>
          </a:xfrm>
          <a:prstGeom prst="rect">
            <a:avLst/>
          </a:prstGeom>
        </p:spPr>
      </p:pic>
    </p:spTree>
    <p:extLst>
      <p:ext uri="{BB962C8B-B14F-4D97-AF65-F5344CB8AC3E}">
        <p14:creationId xmlns:p14="http://schemas.microsoft.com/office/powerpoint/2010/main" val="381224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Overlay Networks</a:t>
            </a:r>
            <a:endParaRPr lang="en-US" dirty="0"/>
          </a:p>
        </p:txBody>
      </p:sp>
      <p:sp>
        <p:nvSpPr>
          <p:cNvPr id="3" name="Content Placeholder 2"/>
          <p:cNvSpPr>
            <a:spLocks noGrp="1"/>
          </p:cNvSpPr>
          <p:nvPr>
            <p:ph idx="1"/>
          </p:nvPr>
        </p:nvSpPr>
        <p:spPr>
          <a:xfrm>
            <a:off x="457200" y="1430872"/>
            <a:ext cx="8229600" cy="5092310"/>
          </a:xfrm>
        </p:spPr>
        <p:txBody>
          <a:bodyPr>
            <a:normAutofit/>
          </a:bodyPr>
          <a:lstStyle/>
          <a:p>
            <a:endParaRPr lang="en-US" sz="2800" dirty="0" smtClean="0"/>
          </a:p>
          <a:p>
            <a:r>
              <a:rPr lang="en-US" sz="2800" dirty="0" smtClean="0"/>
              <a:t>P2P </a:t>
            </a:r>
            <a:r>
              <a:rPr lang="en-US" sz="2800" dirty="0"/>
              <a:t>networks form an overlay </a:t>
            </a:r>
            <a:r>
              <a:rPr lang="en-US" sz="2800" dirty="0" smtClean="0"/>
              <a:t>network </a:t>
            </a:r>
            <a:r>
              <a:rPr lang="en-US" sz="2800" dirty="0"/>
              <a:t>on top of the Internet </a:t>
            </a:r>
            <a:r>
              <a:rPr lang="en-US" sz="2800" dirty="0" smtClean="0"/>
              <a:t>(TCP/IP </a:t>
            </a:r>
            <a:r>
              <a:rPr lang="en-US" sz="2800" dirty="0"/>
              <a:t>network) </a:t>
            </a:r>
            <a:endParaRPr lang="en-US" sz="2800" dirty="0" smtClean="0"/>
          </a:p>
          <a:p>
            <a:r>
              <a:rPr lang="en-US" sz="2800" dirty="0" smtClean="0"/>
              <a:t>TCP/IP </a:t>
            </a:r>
            <a:r>
              <a:rPr lang="en-US" sz="2800" dirty="0"/>
              <a:t>networks form an overlay </a:t>
            </a:r>
            <a:r>
              <a:rPr lang="en-US" sz="2800" dirty="0" smtClean="0"/>
              <a:t>network</a:t>
            </a:r>
            <a:r>
              <a:rPr lang="en-US" sz="2800" dirty="0"/>
              <a:t> </a:t>
            </a:r>
            <a:r>
              <a:rPr lang="en-US" sz="2800" dirty="0" smtClean="0"/>
              <a:t>politically </a:t>
            </a:r>
            <a:r>
              <a:rPr lang="en-US" sz="2800" dirty="0"/>
              <a:t>and </a:t>
            </a:r>
            <a:r>
              <a:rPr lang="en-US" sz="2800" dirty="0" smtClean="0"/>
              <a:t>technically</a:t>
            </a:r>
            <a:r>
              <a:rPr lang="en-US" sz="2800" dirty="0"/>
              <a:t> </a:t>
            </a:r>
            <a:r>
              <a:rPr lang="en-US" sz="2800" dirty="0" smtClean="0"/>
              <a:t>over </a:t>
            </a:r>
            <a:r>
              <a:rPr lang="en-US" sz="2800" dirty="0"/>
              <a:t>the underlying telecom </a:t>
            </a:r>
          </a:p>
          <a:p>
            <a:r>
              <a:rPr lang="en-US" sz="2800" dirty="0" smtClean="0"/>
              <a:t>Both: </a:t>
            </a:r>
          </a:p>
          <a:p>
            <a:pPr lvl="1"/>
            <a:r>
              <a:rPr lang="en-US" sz="2400" dirty="0" smtClean="0"/>
              <a:t>introduce </a:t>
            </a:r>
            <a:r>
              <a:rPr lang="en-US" sz="2400" dirty="0"/>
              <a:t>their own addressing </a:t>
            </a:r>
            <a:r>
              <a:rPr lang="en-US" sz="2400" dirty="0" smtClean="0"/>
              <a:t>scheme (e.g</a:t>
            </a:r>
            <a:r>
              <a:rPr lang="en-US" sz="2400" dirty="0"/>
              <a:t>. peer IDs, </a:t>
            </a:r>
            <a:r>
              <a:rPr lang="en-US" sz="2400" dirty="0" smtClean="0"/>
              <a:t>IP addresses)</a:t>
            </a:r>
          </a:p>
          <a:p>
            <a:pPr lvl="1"/>
            <a:r>
              <a:rPr lang="en-US" sz="2400" dirty="0" smtClean="0"/>
              <a:t>emphasize </a:t>
            </a:r>
            <a:r>
              <a:rPr lang="en-US" sz="2400" dirty="0"/>
              <a:t>fault-tolerance </a:t>
            </a:r>
            <a:endParaRPr lang="en-US" sz="2400" dirty="0" smtClean="0"/>
          </a:p>
          <a:p>
            <a:r>
              <a:rPr lang="en-US" sz="2800" dirty="0" smtClean="0"/>
              <a:t>Complexity of P2P systems lies in the design of the overlay network + the message exchange protocol</a:t>
            </a:r>
            <a:endParaRPr lang="en-US" sz="2800" dirty="0" smtClean="0"/>
          </a:p>
          <a:p>
            <a:pPr marL="0" indent="0">
              <a:buNone/>
            </a:pPr>
            <a:endParaRPr lang="en-US" sz="2800" dirty="0"/>
          </a:p>
        </p:txBody>
      </p:sp>
    </p:spTree>
    <p:extLst>
      <p:ext uri="{BB962C8B-B14F-4D97-AF65-F5344CB8AC3E}">
        <p14:creationId xmlns:p14="http://schemas.microsoft.com/office/powerpoint/2010/main" val="3343311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a:t>Resources</a:t>
            </a:r>
            <a:r>
              <a:rPr lang="en-US" dirty="0"/>
              <a:t> (location, sharing</a:t>
            </a:r>
            <a:r>
              <a:rPr lang="en-US" dirty="0" smtClean="0"/>
              <a:t>)</a:t>
            </a:r>
            <a:endParaRPr lang="en-US" dirty="0"/>
          </a:p>
          <a:p>
            <a:pPr lvl="1"/>
            <a:r>
              <a:rPr lang="en-US" dirty="0" smtClean="0"/>
              <a:t>Relevant </a:t>
            </a:r>
            <a:r>
              <a:rPr lang="en-US" dirty="0"/>
              <a:t>resources located at (private) nodes (peers) </a:t>
            </a:r>
          </a:p>
          <a:p>
            <a:pPr lvl="2"/>
            <a:r>
              <a:rPr lang="en-US" dirty="0" smtClean="0"/>
              <a:t>uncontrolled</a:t>
            </a:r>
            <a:r>
              <a:rPr lang="en-US" dirty="0"/>
              <a:t>, voluntary offers </a:t>
            </a:r>
            <a:endParaRPr lang="en-US" dirty="0" smtClean="0"/>
          </a:p>
          <a:p>
            <a:pPr lvl="1"/>
            <a:r>
              <a:rPr lang="en-US" dirty="0" smtClean="0"/>
              <a:t>Resources </a:t>
            </a:r>
            <a:r>
              <a:rPr lang="en-US" dirty="0"/>
              <a:t>of peers are heterogeneous </a:t>
            </a:r>
            <a:endParaRPr lang="en-US" dirty="0">
              <a:latin typeface="Wingdings"/>
            </a:endParaRPr>
          </a:p>
          <a:p>
            <a:pPr lvl="2"/>
            <a:r>
              <a:rPr lang="en-US" dirty="0" smtClean="0"/>
              <a:t>bandwidth</a:t>
            </a:r>
            <a:r>
              <a:rPr lang="en-US" dirty="0"/>
              <a:t>, CPU power, storage space, </a:t>
            </a:r>
            <a:r>
              <a:rPr lang="en-US" dirty="0" smtClean="0"/>
              <a:t>…</a:t>
            </a:r>
            <a:endParaRPr lang="en-US" dirty="0"/>
          </a:p>
          <a:p>
            <a:pPr lvl="2"/>
            <a:r>
              <a:rPr lang="en-US" dirty="0" smtClean="0"/>
              <a:t>quality </a:t>
            </a:r>
            <a:r>
              <a:rPr lang="en-US" dirty="0"/>
              <a:t>depends on device / connectivity </a:t>
            </a:r>
          </a:p>
          <a:p>
            <a:pPr lvl="1"/>
            <a:r>
              <a:rPr lang="en-US" dirty="0" smtClean="0"/>
              <a:t>Distributed </a:t>
            </a:r>
            <a:r>
              <a:rPr lang="en-US" dirty="0"/>
              <a:t>resource </a:t>
            </a:r>
            <a:r>
              <a:rPr lang="en-US" dirty="0" smtClean="0"/>
              <a:t>location</a:t>
            </a:r>
            <a:endParaRPr lang="en-US" dirty="0"/>
          </a:p>
          <a:p>
            <a:pPr lvl="2"/>
            <a:r>
              <a:rPr lang="en-US" dirty="0" smtClean="0"/>
              <a:t>widely spread: requires </a:t>
            </a:r>
            <a:r>
              <a:rPr lang="en-US" dirty="0"/>
              <a:t>proper mechanism to </a:t>
            </a:r>
            <a:r>
              <a:rPr lang="en-US" u="sng" dirty="0"/>
              <a:t>find</a:t>
            </a:r>
            <a:r>
              <a:rPr lang="en-US" dirty="0"/>
              <a:t> and use </a:t>
            </a:r>
          </a:p>
        </p:txBody>
      </p:sp>
    </p:spTree>
    <p:extLst>
      <p:ext uri="{BB962C8B-B14F-4D97-AF65-F5344CB8AC3E}">
        <p14:creationId xmlns:p14="http://schemas.microsoft.com/office/powerpoint/2010/main" val="150931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Distributed System Architectures</a:t>
            </a:r>
          </a:p>
          <a:p>
            <a:pPr marL="514350" indent="-514350">
              <a:buFont typeface="+mj-lt"/>
              <a:buAutoNum type="arabicPeriod"/>
            </a:pPr>
            <a:r>
              <a:rPr lang="en-US" dirty="0" smtClean="0"/>
              <a:t>P2P - Overview</a:t>
            </a:r>
          </a:p>
          <a:p>
            <a:pPr marL="514350" indent="-514350">
              <a:buFont typeface="+mj-lt"/>
              <a:buAutoNum type="arabicPeriod"/>
            </a:pPr>
            <a:r>
              <a:rPr lang="en-US" dirty="0" smtClean="0"/>
              <a:t>Overlay Networks</a:t>
            </a:r>
          </a:p>
          <a:p>
            <a:pPr marL="514350" indent="-514350">
              <a:buFont typeface="+mj-lt"/>
              <a:buAutoNum type="arabicPeriod"/>
            </a:pPr>
            <a:r>
              <a:rPr lang="en-US" dirty="0" smtClean="0"/>
              <a:t>Unstructured P2P</a:t>
            </a:r>
          </a:p>
          <a:p>
            <a:pPr marL="514350" indent="-514350">
              <a:buFont typeface="+mj-lt"/>
              <a:buAutoNum type="arabicPeriod"/>
            </a:pPr>
            <a:r>
              <a:rPr lang="en-US" dirty="0"/>
              <a:t>Structured P2P – Chord</a:t>
            </a:r>
          </a:p>
          <a:p>
            <a:pPr marL="0" indent="0">
              <a:buNone/>
            </a:pPr>
            <a:endParaRPr lang="en-US" dirty="0" smtClean="0"/>
          </a:p>
        </p:txBody>
      </p:sp>
    </p:spTree>
    <p:extLst>
      <p:ext uri="{BB962C8B-B14F-4D97-AF65-F5344CB8AC3E}">
        <p14:creationId xmlns:p14="http://schemas.microsoft.com/office/powerpoint/2010/main" val="386230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smtClean="0"/>
              <a:t>Networking</a:t>
            </a:r>
          </a:p>
          <a:p>
            <a:pPr lvl="1"/>
            <a:r>
              <a:rPr lang="en-US" dirty="0" smtClean="0"/>
              <a:t>High churn rate (ratio of peers joining/leaving a service over time)</a:t>
            </a:r>
            <a:endParaRPr lang="en-US" dirty="0"/>
          </a:p>
          <a:p>
            <a:pPr lvl="2"/>
            <a:r>
              <a:rPr lang="en-US" dirty="0" smtClean="0"/>
              <a:t>peers </a:t>
            </a:r>
            <a:r>
              <a:rPr lang="en-US" dirty="0"/>
              <a:t>are online for a limited </a:t>
            </a:r>
            <a:r>
              <a:rPr lang="en-US" dirty="0" smtClean="0"/>
              <a:t>time</a:t>
            </a:r>
            <a:endParaRPr lang="en-US" dirty="0"/>
          </a:p>
          <a:p>
            <a:pPr lvl="2"/>
            <a:r>
              <a:rPr lang="en-US" dirty="0" smtClean="0"/>
              <a:t>very unpredictable</a:t>
            </a:r>
            <a:endParaRPr lang="en-US" dirty="0"/>
          </a:p>
          <a:p>
            <a:pPr lvl="2"/>
            <a:r>
              <a:rPr lang="en-US" dirty="0" smtClean="0"/>
              <a:t>heterogeneous </a:t>
            </a:r>
            <a:r>
              <a:rPr lang="en-US" dirty="0"/>
              <a:t>connection </a:t>
            </a:r>
            <a:r>
              <a:rPr lang="en-US" dirty="0" smtClean="0"/>
              <a:t>types</a:t>
            </a:r>
          </a:p>
          <a:p>
            <a:pPr lvl="2"/>
            <a:r>
              <a:rPr lang="en-US" dirty="0" smtClean="0"/>
              <a:t>often operating behind firewalls or NAT gateways</a:t>
            </a:r>
          </a:p>
          <a:p>
            <a:pPr lvl="2"/>
            <a:endParaRPr lang="en-US" dirty="0"/>
          </a:p>
          <a:p>
            <a:pPr lvl="2"/>
            <a:endParaRPr lang="en-US" dirty="0" smtClean="0"/>
          </a:p>
          <a:p>
            <a:endParaRPr lang="en-US" dirty="0" smtClean="0"/>
          </a:p>
        </p:txBody>
      </p:sp>
    </p:spTree>
    <p:extLst>
      <p:ext uri="{BB962C8B-B14F-4D97-AF65-F5344CB8AC3E}">
        <p14:creationId xmlns:p14="http://schemas.microsoft.com/office/powerpoint/2010/main" val="989650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smtClean="0"/>
              <a:t>Interactions among peers</a:t>
            </a:r>
          </a:p>
          <a:p>
            <a:pPr lvl="1"/>
            <a:r>
              <a:rPr lang="en-US" dirty="0"/>
              <a:t>Combined client and server functionality </a:t>
            </a:r>
          </a:p>
          <a:p>
            <a:pPr lvl="2"/>
            <a:r>
              <a:rPr lang="en-US" dirty="0" smtClean="0"/>
              <a:t>“</a:t>
            </a:r>
            <a:r>
              <a:rPr lang="en-US" dirty="0" err="1"/>
              <a:t>SERVer</a:t>
            </a:r>
            <a:r>
              <a:rPr lang="en-US" dirty="0"/>
              <a:t> + </a:t>
            </a:r>
            <a:r>
              <a:rPr lang="en-US" dirty="0" err="1"/>
              <a:t>cliENT</a:t>
            </a:r>
            <a:r>
              <a:rPr lang="en-US" dirty="0"/>
              <a:t> = SERVENT</a:t>
            </a:r>
            <a:r>
              <a:rPr lang="en-US" dirty="0" smtClean="0"/>
              <a:t>”</a:t>
            </a:r>
            <a:endParaRPr lang="en-US" dirty="0"/>
          </a:p>
          <a:p>
            <a:pPr lvl="2"/>
            <a:r>
              <a:rPr lang="en-US" dirty="0" smtClean="0"/>
              <a:t>services </a:t>
            </a:r>
            <a:r>
              <a:rPr lang="en-US" dirty="0"/>
              <a:t>provided by end </a:t>
            </a:r>
            <a:r>
              <a:rPr lang="en-US" dirty="0" smtClean="0"/>
              <a:t>systems</a:t>
            </a:r>
            <a:endParaRPr lang="en-US" dirty="0"/>
          </a:p>
          <a:p>
            <a:pPr lvl="2"/>
            <a:r>
              <a:rPr lang="en-US" dirty="0" smtClean="0"/>
              <a:t>underlay </a:t>
            </a:r>
            <a:r>
              <a:rPr lang="en-US" dirty="0"/>
              <a:t>only used for message transfers </a:t>
            </a:r>
            <a:endParaRPr lang="en-US" dirty="0" smtClean="0"/>
          </a:p>
          <a:p>
            <a:pPr lvl="1"/>
            <a:r>
              <a:rPr lang="en-US" dirty="0"/>
              <a:t>Direct interaction (provision of services, e.g. file transfer) between peers (= “peer to peer”) </a:t>
            </a:r>
          </a:p>
          <a:p>
            <a:pPr marL="457200" lvl="1" indent="0">
              <a:buNone/>
            </a:pPr>
            <a:endParaRPr lang="en-US" dirty="0"/>
          </a:p>
          <a:p>
            <a:endParaRPr lang="en-US" dirty="0" smtClean="0"/>
          </a:p>
        </p:txBody>
      </p:sp>
    </p:spTree>
    <p:extLst>
      <p:ext uri="{BB962C8B-B14F-4D97-AF65-F5344CB8AC3E}">
        <p14:creationId xmlns:p14="http://schemas.microsoft.com/office/powerpoint/2010/main" val="2268443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smtClean="0"/>
              <a:t>Coordination</a:t>
            </a:r>
          </a:p>
          <a:p>
            <a:pPr lvl="1"/>
            <a:r>
              <a:rPr lang="en-US" dirty="0"/>
              <a:t>Peers have significant autonomy </a:t>
            </a:r>
            <a:r>
              <a:rPr lang="en-US" dirty="0">
                <a:latin typeface="Wingdings"/>
              </a:rPr>
              <a:t> </a:t>
            </a:r>
            <a:endParaRPr lang="en-US" dirty="0" smtClean="0">
              <a:latin typeface="Wingdings"/>
            </a:endParaRPr>
          </a:p>
          <a:p>
            <a:pPr lvl="2"/>
            <a:r>
              <a:rPr lang="en-US" dirty="0" smtClean="0"/>
              <a:t>Mostly </a:t>
            </a:r>
            <a:r>
              <a:rPr lang="en-US" dirty="0"/>
              <a:t>similar </a:t>
            </a:r>
            <a:r>
              <a:rPr lang="en-US" dirty="0" smtClean="0"/>
              <a:t>rights</a:t>
            </a:r>
            <a:endParaRPr lang="en-US" dirty="0"/>
          </a:p>
          <a:p>
            <a:pPr lvl="2"/>
            <a:r>
              <a:rPr lang="en-US" dirty="0" smtClean="0"/>
              <a:t>Roles </a:t>
            </a:r>
            <a:r>
              <a:rPr lang="en-US" dirty="0"/>
              <a:t>based on capabilities </a:t>
            </a:r>
            <a:endParaRPr lang="en-US" dirty="0" smtClean="0"/>
          </a:p>
          <a:p>
            <a:r>
              <a:rPr lang="en-US" u="sng" dirty="0"/>
              <a:t>Self-organizing system </a:t>
            </a:r>
            <a:endParaRPr lang="en-US" u="sng" dirty="0" smtClean="0"/>
          </a:p>
          <a:p>
            <a:pPr lvl="1"/>
            <a:r>
              <a:rPr lang="en-US" dirty="0" smtClean="0"/>
              <a:t>Relevant </a:t>
            </a:r>
            <a:r>
              <a:rPr lang="en-US" dirty="0"/>
              <a:t>mechanisms performed by peers in the network </a:t>
            </a:r>
          </a:p>
          <a:p>
            <a:pPr lvl="2"/>
            <a:r>
              <a:rPr lang="en-US" dirty="0" smtClean="0"/>
              <a:t>Resource </a:t>
            </a:r>
            <a:r>
              <a:rPr lang="en-US" dirty="0"/>
              <a:t>search, allocation and </a:t>
            </a:r>
            <a:r>
              <a:rPr lang="en-US" dirty="0" smtClean="0"/>
              <a:t>scheduling</a:t>
            </a:r>
            <a:endParaRPr lang="en-US" dirty="0"/>
          </a:p>
          <a:p>
            <a:pPr lvl="2"/>
            <a:r>
              <a:rPr lang="en-US" dirty="0" smtClean="0"/>
              <a:t>No </a:t>
            </a:r>
            <a:r>
              <a:rPr lang="en-US" dirty="0"/>
              <a:t>central </a:t>
            </a:r>
            <a:r>
              <a:rPr lang="en-US" dirty="0" smtClean="0"/>
              <a:t>control</a:t>
            </a:r>
            <a:endParaRPr lang="en-US" dirty="0"/>
          </a:p>
          <a:p>
            <a:pPr lvl="2"/>
            <a:r>
              <a:rPr lang="en-US" dirty="0" smtClean="0"/>
              <a:t>No </a:t>
            </a:r>
            <a:r>
              <a:rPr lang="en-US" dirty="0"/>
              <a:t>centralized usage/provisioning of a service </a:t>
            </a:r>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462882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err="1" smtClean="0"/>
              <a:t>vs</a:t>
            </a:r>
            <a:r>
              <a:rPr lang="en-US" b="1" dirty="0" smtClean="0"/>
              <a:t> Grid Computing</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A </a:t>
            </a:r>
            <a:r>
              <a:rPr lang="en-US" dirty="0" smtClean="0"/>
              <a:t>computing paradigm to </a:t>
            </a:r>
            <a:r>
              <a:rPr lang="en-US" dirty="0"/>
              <a:t>interconnect the existing data processing centers to </a:t>
            </a:r>
            <a:r>
              <a:rPr lang="en-US" i="1" dirty="0"/>
              <a:t>Virtual </a:t>
            </a:r>
            <a:r>
              <a:rPr lang="en-US" i="1" dirty="0" smtClean="0"/>
              <a:t>Organizations</a:t>
            </a:r>
            <a:r>
              <a:rPr lang="en-US" dirty="0" smtClean="0"/>
              <a:t> and operate on data in a distributed way.</a:t>
            </a:r>
          </a:p>
          <a:p>
            <a:r>
              <a:rPr lang="en-US" dirty="0" smtClean="0"/>
              <a:t>Commonly in commercial applications</a:t>
            </a:r>
          </a:p>
          <a:p>
            <a:r>
              <a:rPr lang="en-US" dirty="0" smtClean="0"/>
              <a:t>Still some centralized components</a:t>
            </a:r>
            <a:endParaRPr lang="en-US" dirty="0" smtClean="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3259201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err="1"/>
              <a:t>vs</a:t>
            </a:r>
            <a:r>
              <a:rPr lang="en-US" b="1" dirty="0"/>
              <a:t> </a:t>
            </a:r>
            <a:r>
              <a:rPr lang="en-US" b="1" dirty="0" smtClean="0"/>
              <a:t>Cloud Computing</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sz="2400" dirty="0"/>
              <a:t>A computing paradigm to access distributed pools of resources.</a:t>
            </a:r>
          </a:p>
          <a:p>
            <a:pPr lvl="1"/>
            <a:r>
              <a:rPr lang="en-US" sz="1800" dirty="0" smtClean="0"/>
              <a:t>Resources: storage, bandwidth, CPU</a:t>
            </a:r>
          </a:p>
          <a:p>
            <a:r>
              <a:rPr lang="en-US" sz="2400" dirty="0" smtClean="0"/>
              <a:t>Resource providers: typically companies</a:t>
            </a:r>
          </a:p>
          <a:p>
            <a:r>
              <a:rPr lang="en-US" sz="2400" u="sng" dirty="0" smtClean="0"/>
              <a:t>Controlled environment</a:t>
            </a:r>
          </a:p>
          <a:p>
            <a:pPr lvl="1"/>
            <a:r>
              <a:rPr lang="en-US" sz="2000" dirty="0" smtClean="0"/>
              <a:t>No malicious users</a:t>
            </a:r>
          </a:p>
          <a:p>
            <a:pPr lvl="1"/>
            <a:r>
              <a:rPr lang="en-US" sz="2000" dirty="0" smtClean="0"/>
              <a:t>No (very little) churns</a:t>
            </a:r>
          </a:p>
          <a:p>
            <a:pPr lvl="1"/>
            <a:r>
              <a:rPr lang="en-US" sz="2000" dirty="0" smtClean="0"/>
              <a:t>Homogeneous devices</a:t>
            </a:r>
          </a:p>
          <a:p>
            <a:r>
              <a:rPr lang="en-US" sz="2400" dirty="0" smtClean="0"/>
              <a:t>Parts of the architecture are </a:t>
            </a:r>
            <a:r>
              <a:rPr lang="en-US" sz="2400" dirty="0" smtClean="0"/>
              <a:t>centralized</a:t>
            </a:r>
          </a:p>
          <a:p>
            <a:r>
              <a:rPr lang="en-US" sz="2400" dirty="0" smtClean="0"/>
              <a:t>Different goal</a:t>
            </a:r>
            <a:endParaRPr lang="en-US" sz="2400" dirty="0" smtClean="0"/>
          </a:p>
          <a:p>
            <a:pPr lvl="1"/>
            <a:r>
              <a:rPr lang="en-US" sz="2000" dirty="0"/>
              <a:t>Software as a </a:t>
            </a:r>
            <a:r>
              <a:rPr lang="en-US" sz="2000" dirty="0" smtClean="0"/>
              <a:t>service (e.g. </a:t>
            </a:r>
            <a:r>
              <a:rPr lang="en-US" sz="1800" dirty="0" smtClean="0"/>
              <a:t>Google docs)</a:t>
            </a:r>
            <a:endParaRPr lang="en-US" sz="1800" dirty="0"/>
          </a:p>
          <a:p>
            <a:pPr lvl="1"/>
            <a:r>
              <a:rPr lang="en-US" sz="2000" dirty="0"/>
              <a:t>Platform as a </a:t>
            </a:r>
            <a:r>
              <a:rPr lang="en-US" sz="2000" dirty="0" smtClean="0"/>
              <a:t>service (e.g. </a:t>
            </a:r>
            <a:r>
              <a:rPr lang="en-US" sz="1800" dirty="0" smtClean="0"/>
              <a:t>Google </a:t>
            </a:r>
            <a:r>
              <a:rPr lang="en-US" sz="1800" dirty="0"/>
              <a:t>app engine, Windows </a:t>
            </a:r>
            <a:r>
              <a:rPr lang="en-US" sz="1800" dirty="0" smtClean="0"/>
              <a:t>Azure)</a:t>
            </a:r>
            <a:endParaRPr lang="en-US" sz="1800" dirty="0"/>
          </a:p>
          <a:p>
            <a:pPr lvl="1"/>
            <a:r>
              <a:rPr lang="en-US" sz="2000" dirty="0"/>
              <a:t>Infrastructure as a </a:t>
            </a:r>
            <a:r>
              <a:rPr lang="en-US" sz="2000" dirty="0" smtClean="0"/>
              <a:t>service (e.g. </a:t>
            </a:r>
            <a:r>
              <a:rPr lang="en-US" sz="1800" dirty="0" smtClean="0"/>
              <a:t>Amazon EC2)</a:t>
            </a:r>
            <a:endParaRPr lang="en-US" sz="2000" dirty="0"/>
          </a:p>
        </p:txBody>
      </p:sp>
      <p:pic>
        <p:nvPicPr>
          <p:cNvPr id="4" name="Picture 3"/>
          <p:cNvPicPr>
            <a:picLocks noChangeAspect="1"/>
          </p:cNvPicPr>
          <p:nvPr/>
        </p:nvPicPr>
        <p:blipFill>
          <a:blip r:embed="rId2"/>
          <a:stretch>
            <a:fillRect/>
          </a:stretch>
        </p:blipFill>
        <p:spPr>
          <a:xfrm>
            <a:off x="5940136" y="5194233"/>
            <a:ext cx="3136900" cy="558800"/>
          </a:xfrm>
          <a:prstGeom prst="rect">
            <a:avLst/>
          </a:prstGeom>
        </p:spPr>
      </p:pic>
    </p:spTree>
    <p:extLst>
      <p:ext uri="{BB962C8B-B14F-4D97-AF65-F5344CB8AC3E}">
        <p14:creationId xmlns:p14="http://schemas.microsoft.com/office/powerpoint/2010/main" val="2451390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Popular systems</a:t>
            </a:r>
            <a:endParaRPr lang="en-US" dirty="0"/>
          </a:p>
        </p:txBody>
      </p:sp>
      <p:pic>
        <p:nvPicPr>
          <p:cNvPr id="7" name="Picture 6"/>
          <p:cNvPicPr>
            <a:picLocks noChangeAspect="1"/>
          </p:cNvPicPr>
          <p:nvPr/>
        </p:nvPicPr>
        <p:blipFill>
          <a:blip r:embed="rId2"/>
          <a:stretch>
            <a:fillRect/>
          </a:stretch>
        </p:blipFill>
        <p:spPr>
          <a:xfrm>
            <a:off x="215900" y="2755119"/>
            <a:ext cx="8712200" cy="2933700"/>
          </a:xfrm>
          <a:prstGeom prst="rect">
            <a:avLst/>
          </a:prstGeom>
        </p:spPr>
      </p:pic>
      <p:sp>
        <p:nvSpPr>
          <p:cNvPr id="3" name="Multiply 2"/>
          <p:cNvSpPr/>
          <p:nvPr/>
        </p:nvSpPr>
        <p:spPr>
          <a:xfrm>
            <a:off x="3295778" y="2466508"/>
            <a:ext cx="1337481" cy="1337481"/>
          </a:xfrm>
          <a:prstGeom prst="mathMultiply">
            <a:avLst>
              <a:gd name="adj1" fmla="val 821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184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Traffic</a:t>
            </a:r>
            <a:endParaRPr lang="en-US" dirty="0"/>
          </a:p>
        </p:txBody>
      </p:sp>
      <p:pic>
        <p:nvPicPr>
          <p:cNvPr id="11266" name="Picture 2" descr="http://www.exfo.com/PageFiles/37706/Robert%20Fitts_Cisco%20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067" y="1451311"/>
            <a:ext cx="6570924" cy="4434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2321" y="6026190"/>
            <a:ext cx="6400800" cy="307777"/>
          </a:xfrm>
          <a:prstGeom prst="rect">
            <a:avLst/>
          </a:prstGeom>
          <a:noFill/>
        </p:spPr>
        <p:txBody>
          <a:bodyPr wrap="square" rtlCol="0">
            <a:spAutoFit/>
          </a:bodyPr>
          <a:lstStyle/>
          <a:p>
            <a:r>
              <a:rPr lang="en-US" sz="1400" dirty="0"/>
              <a:t>http://www.exfo.com/PageFiles/37706/Robert%20Fitts_Cisco%20Graph.jpg</a:t>
            </a:r>
          </a:p>
        </p:txBody>
      </p:sp>
    </p:spTree>
    <p:extLst>
      <p:ext uri="{BB962C8B-B14F-4D97-AF65-F5344CB8AC3E}">
        <p14:creationId xmlns:p14="http://schemas.microsoft.com/office/powerpoint/2010/main" val="785592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Traffic</a:t>
            </a:r>
            <a:endParaRPr lang="en-US"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Since 2003 P2P traffic is more than 50% of the total Internet traffic</a:t>
            </a:r>
          </a:p>
          <a:p>
            <a:pPr lvl="1"/>
            <a:r>
              <a:rPr lang="en-US" dirty="0" smtClean="0"/>
              <a:t>Guess why ? </a:t>
            </a:r>
            <a:r>
              <a:rPr lang="en-US" dirty="0" smtClean="0">
                <a:sym typeface="Wingdings"/>
              </a:rPr>
              <a:t></a:t>
            </a:r>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3913376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fontScale="92500"/>
          </a:bodyPr>
          <a:lstStyle/>
          <a:p>
            <a:endParaRPr lang="en-US" dirty="0" smtClean="0"/>
          </a:p>
          <a:p>
            <a:r>
              <a:rPr lang="en-US" dirty="0" smtClean="0"/>
              <a:t>The </a:t>
            </a:r>
            <a:r>
              <a:rPr lang="en-US" dirty="0" smtClean="0"/>
              <a:t>overlay is constructed by a </a:t>
            </a:r>
            <a:r>
              <a:rPr lang="en-US" i="1" dirty="0" smtClean="0"/>
              <a:t>deterministic</a:t>
            </a:r>
            <a:r>
              <a:rPr lang="en-US" dirty="0" smtClean="0"/>
              <a:t> procedure.</a:t>
            </a:r>
          </a:p>
          <a:p>
            <a:r>
              <a:rPr lang="en-US" dirty="0" smtClean="0"/>
              <a:t>Distributed </a:t>
            </a:r>
            <a:r>
              <a:rPr lang="en-US" dirty="0" smtClean="0"/>
              <a:t>Hash Tables (DHTs) are commonly used to organize </a:t>
            </a:r>
            <a:r>
              <a:rPr lang="en-US" dirty="0" smtClean="0"/>
              <a:t>data.</a:t>
            </a:r>
            <a:endParaRPr lang="en-US" dirty="0" smtClean="0"/>
          </a:p>
          <a:p>
            <a:r>
              <a:rPr lang="en-US" dirty="0" smtClean="0"/>
              <a:t>DHTs:	</a:t>
            </a:r>
          </a:p>
          <a:p>
            <a:pPr lvl="1"/>
            <a:r>
              <a:rPr lang="en-US" dirty="0" smtClean="0"/>
              <a:t>Each data item is assigned a </a:t>
            </a:r>
            <a:r>
              <a:rPr lang="en-US" i="1" dirty="0" smtClean="0"/>
              <a:t>key </a:t>
            </a:r>
            <a:r>
              <a:rPr lang="en-US" dirty="0" smtClean="0"/>
              <a:t>in a </a:t>
            </a:r>
            <a:r>
              <a:rPr lang="en-US" i="1" dirty="0" smtClean="0"/>
              <a:t>key space.</a:t>
            </a:r>
          </a:p>
          <a:p>
            <a:pPr lvl="1"/>
            <a:r>
              <a:rPr lang="en-US" dirty="0" smtClean="0"/>
              <a:t>Each </a:t>
            </a:r>
            <a:r>
              <a:rPr lang="en-US" i="1" dirty="0" smtClean="0"/>
              <a:t>node</a:t>
            </a:r>
            <a:r>
              <a:rPr lang="en-US" dirty="0" smtClean="0"/>
              <a:t> is assigned a </a:t>
            </a:r>
            <a:r>
              <a:rPr lang="en-US" i="1" dirty="0" smtClean="0"/>
              <a:t>key</a:t>
            </a:r>
            <a:r>
              <a:rPr lang="en-US" dirty="0" smtClean="0"/>
              <a:t> in the same way.</a:t>
            </a:r>
          </a:p>
          <a:p>
            <a:pPr lvl="1"/>
            <a:r>
              <a:rPr lang="en-US" b="1" dirty="0" smtClean="0"/>
              <a:t>Idea</a:t>
            </a:r>
            <a:r>
              <a:rPr lang="en-US" dirty="0" smtClean="0"/>
              <a:t>: map the key of a data item to a unique node key. The mapping is done by using a distance metric</a:t>
            </a:r>
            <a:endParaRPr lang="en-US" dirty="0"/>
          </a:p>
          <a:p>
            <a:pPr lvl="1"/>
            <a:endParaRPr lang="en-US" dirty="0" smtClean="0"/>
          </a:p>
          <a:p>
            <a:pPr lvl="1"/>
            <a:endParaRPr lang="en-US" dirty="0"/>
          </a:p>
        </p:txBody>
      </p:sp>
    </p:spTree>
    <p:extLst>
      <p:ext uri="{BB962C8B-B14F-4D97-AF65-F5344CB8AC3E}">
        <p14:creationId xmlns:p14="http://schemas.microsoft.com/office/powerpoint/2010/main" val="273264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smtClean="0"/>
              <a:t>When </a:t>
            </a:r>
            <a:r>
              <a:rPr lang="en-US" dirty="0" smtClean="0"/>
              <a:t>looking for a piece of data, it is important to return the </a:t>
            </a:r>
            <a:r>
              <a:rPr lang="en-US" b="1" i="1" dirty="0" smtClean="0"/>
              <a:t>id of the node </a:t>
            </a:r>
            <a:r>
              <a:rPr lang="en-US" dirty="0" smtClean="0"/>
              <a:t>responsible for that piece of data.</a:t>
            </a:r>
          </a:p>
          <a:p>
            <a:r>
              <a:rPr lang="en-US" dirty="0" smtClean="0"/>
              <a:t>This is achieved by performing routing of the request from the node that originated the request to the node responsible for the key associated to the data one is looking for.</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07710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4045"/>
            <a:ext cx="8229600" cy="1143000"/>
          </a:xfrm>
        </p:spPr>
        <p:txBody>
          <a:bodyPr>
            <a:normAutofit fontScale="90000"/>
          </a:bodyPr>
          <a:lstStyle/>
          <a:p>
            <a:r>
              <a:rPr lang="en-US" b="1" dirty="0" smtClean="0"/>
              <a:t>1. (Distributed) System Architectures</a:t>
            </a:r>
            <a:endParaRPr lang="en-US" dirty="0"/>
          </a:p>
        </p:txBody>
      </p:sp>
    </p:spTree>
    <p:extLst>
      <p:ext uri="{BB962C8B-B14F-4D97-AF65-F5344CB8AC3E}">
        <p14:creationId xmlns:p14="http://schemas.microsoft.com/office/powerpoint/2010/main" val="747113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 - Chord</a:t>
            </a:r>
            <a:r>
              <a:rPr lang="en-US" b="1" dirty="0" smtClean="0"/>
              <a:t/>
            </a:r>
            <a:br>
              <a:rPr lang="en-US" b="1" dirty="0" smtClean="0"/>
            </a:br>
            <a:endParaRPr lang="en-US" i="1" dirty="0"/>
          </a:p>
        </p:txBody>
      </p:sp>
      <p:sp>
        <p:nvSpPr>
          <p:cNvPr id="3" name="Content Placeholder 2"/>
          <p:cNvSpPr>
            <a:spLocks noGrp="1"/>
          </p:cNvSpPr>
          <p:nvPr>
            <p:ph idx="1"/>
          </p:nvPr>
        </p:nvSpPr>
        <p:spPr>
          <a:xfrm>
            <a:off x="457199" y="1430872"/>
            <a:ext cx="8328891" cy="5300128"/>
          </a:xfrm>
        </p:spPr>
        <p:txBody>
          <a:bodyPr>
            <a:normAutofit/>
          </a:bodyPr>
          <a:lstStyle/>
          <a:p>
            <a:endParaRPr lang="en-US" dirty="0" smtClean="0"/>
          </a:p>
          <a:p>
            <a:r>
              <a:rPr lang="en-US" dirty="0" smtClean="0"/>
              <a:t>Nodes </a:t>
            </a:r>
            <a:r>
              <a:rPr lang="en-US" dirty="0" smtClean="0"/>
              <a:t>are logically organized in a ring.</a:t>
            </a:r>
          </a:p>
          <a:p>
            <a:pPr marL="342900" lvl="1" indent="-342900">
              <a:buFont typeface="Arial"/>
              <a:buChar char="•"/>
            </a:pPr>
            <a:r>
              <a:rPr lang="en-US" sz="3200" dirty="0"/>
              <a:t>Node </a:t>
            </a:r>
            <a:r>
              <a:rPr lang="en-US" sz="3200" b="1" dirty="0"/>
              <a:t>ids</a:t>
            </a:r>
            <a:r>
              <a:rPr lang="en-US" sz="3200" dirty="0"/>
              <a:t> can be </a:t>
            </a:r>
            <a:r>
              <a:rPr lang="en-US" sz="3200" dirty="0" smtClean="0"/>
              <a:t>obtained e.g.,  by hashing </a:t>
            </a:r>
            <a:r>
              <a:rPr lang="en-US" sz="3200" dirty="0"/>
              <a:t>the IP </a:t>
            </a:r>
            <a:r>
              <a:rPr lang="en-US" sz="3200" dirty="0" smtClean="0"/>
              <a:t>address of the node.</a:t>
            </a:r>
            <a:endParaRPr lang="en-US" sz="3200" dirty="0"/>
          </a:p>
          <a:p>
            <a:r>
              <a:rPr lang="en-US" dirty="0" smtClean="0"/>
              <a:t>A piece of data having key </a:t>
            </a:r>
            <a:r>
              <a:rPr lang="en-US" b="1" dirty="0" smtClean="0"/>
              <a:t>k</a:t>
            </a:r>
            <a:r>
              <a:rPr lang="en-US" dirty="0" smtClean="0"/>
              <a:t> is assigned to a node having </a:t>
            </a:r>
            <a:r>
              <a:rPr lang="en-US" b="1" dirty="0" smtClean="0"/>
              <a:t>id&gt;k</a:t>
            </a:r>
            <a:r>
              <a:rPr lang="en-US" dirty="0" smtClean="0"/>
              <a:t>.</a:t>
            </a:r>
          </a:p>
          <a:p>
            <a:pPr lvl="1"/>
            <a:r>
              <a:rPr lang="en-US" dirty="0" smtClean="0"/>
              <a:t>This node is called </a:t>
            </a:r>
            <a:r>
              <a:rPr lang="en-US" b="1" i="1" dirty="0" smtClean="0"/>
              <a:t>successor</a:t>
            </a:r>
            <a:r>
              <a:rPr lang="en-US" dirty="0" smtClean="0"/>
              <a:t> of </a:t>
            </a:r>
            <a:r>
              <a:rPr lang="en-US" b="1" dirty="0" smtClean="0"/>
              <a:t>k</a:t>
            </a:r>
            <a:r>
              <a:rPr lang="en-US" dirty="0" smtClean="0"/>
              <a:t> denoted by </a:t>
            </a:r>
            <a:r>
              <a:rPr lang="en-US" i="1" dirty="0" err="1" smtClean="0"/>
              <a:t>succ</a:t>
            </a:r>
            <a:r>
              <a:rPr lang="en-US" i="1" dirty="0" smtClean="0"/>
              <a:t>(k)</a:t>
            </a:r>
            <a:r>
              <a:rPr lang="en-US" dirty="0" smtClean="0"/>
              <a:t>.</a:t>
            </a:r>
          </a:p>
          <a:p>
            <a:pPr lvl="1"/>
            <a:endParaRPr lang="en-US" dirty="0"/>
          </a:p>
        </p:txBody>
      </p:sp>
    </p:spTree>
    <p:extLst>
      <p:ext uri="{BB962C8B-B14F-4D97-AF65-F5344CB8AC3E}">
        <p14:creationId xmlns:p14="http://schemas.microsoft.com/office/powerpoint/2010/main" val="1001668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AutoShape 6"/>
          <p:cNvSpPr>
            <a:spLocks noChangeArrowheads="1"/>
          </p:cNvSpPr>
          <p:nvPr/>
        </p:nvSpPr>
        <p:spPr bwMode="auto">
          <a:xfrm rot="-660000">
            <a:off x="2667295" y="1998368"/>
            <a:ext cx="4000500" cy="4102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573 h 21600"/>
            </a:gdLst>
            <a:ahLst/>
            <a:cxnLst>
              <a:cxn ang="T8">
                <a:pos x="T0" y="T1"/>
              </a:cxn>
              <a:cxn ang="T9">
                <a:pos x="T2" y="T3"/>
              </a:cxn>
              <a:cxn ang="T10">
                <a:pos x="T4" y="T5"/>
              </a:cxn>
              <a:cxn ang="T11">
                <a:pos x="T6" y="T7"/>
              </a:cxn>
            </a:cxnLst>
            <a:rect l="T12" t="T13" r="T14" b="T15"/>
            <a:pathLst>
              <a:path w="21600" h="21600">
                <a:moveTo>
                  <a:pt x="12662" y="20140"/>
                </a:moveTo>
                <a:cubicBezTo>
                  <a:pt x="12049" y="20262"/>
                  <a:pt x="11425" y="20323"/>
                  <a:pt x="10800" y="20324"/>
                </a:cubicBezTo>
                <a:cubicBezTo>
                  <a:pt x="10174" y="20324"/>
                  <a:pt x="9550" y="20262"/>
                  <a:pt x="8937" y="20140"/>
                </a:cubicBezTo>
                <a:lnTo>
                  <a:pt x="8687" y="21391"/>
                </a:lnTo>
                <a:cubicBezTo>
                  <a:pt x="9383" y="21530"/>
                  <a:pt x="10090" y="21600"/>
                  <a:pt x="10800" y="21600"/>
                </a:cubicBezTo>
                <a:cubicBezTo>
                  <a:pt x="11509" y="21599"/>
                  <a:pt x="12216" y="21530"/>
                  <a:pt x="12912" y="21391"/>
                </a:cubicBezTo>
                <a:close/>
              </a:path>
            </a:pathLst>
          </a:custGeom>
          <a:solidFill>
            <a:srgbClr val="CCCCFF"/>
          </a:solidFill>
          <a:ln w="28440">
            <a:solidFill>
              <a:srgbClr val="000000"/>
            </a:solidFill>
            <a:miter lim="800000"/>
            <a:headEnd/>
            <a:tailEnd/>
          </a:ln>
        </p:spPr>
        <p:txBody>
          <a:bodyPr wrap="none" anchor="ctr"/>
          <a:lstStyle/>
          <a:p>
            <a:endParaRPr lang="en-US"/>
          </a:p>
        </p:txBody>
      </p:sp>
      <p:sp>
        <p:nvSpPr>
          <p:cNvPr id="10247" name="AutoShape 7"/>
          <p:cNvSpPr>
            <a:spLocks/>
          </p:cNvSpPr>
          <p:nvPr/>
        </p:nvSpPr>
        <p:spPr bwMode="auto">
          <a:xfrm>
            <a:off x="3295945" y="3328693"/>
            <a:ext cx="2865438"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AutoShape 8"/>
          <p:cNvSpPr>
            <a:spLocks/>
          </p:cNvSpPr>
          <p:nvPr/>
        </p:nvSpPr>
        <p:spPr bwMode="auto">
          <a:xfrm>
            <a:off x="3268958" y="3328693"/>
            <a:ext cx="2865437"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Oval 9"/>
          <p:cNvSpPr>
            <a:spLocks noChangeArrowheads="1"/>
          </p:cNvSpPr>
          <p:nvPr/>
        </p:nvSpPr>
        <p:spPr bwMode="auto">
          <a:xfrm>
            <a:off x="2768895" y="2085680"/>
            <a:ext cx="3767138" cy="3908425"/>
          </a:xfrm>
          <a:prstGeom prst="ellipse">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10"/>
          <p:cNvSpPr>
            <a:spLocks noChangeArrowheads="1"/>
          </p:cNvSpPr>
          <p:nvPr/>
        </p:nvSpPr>
        <p:spPr bwMode="auto">
          <a:xfrm>
            <a:off x="2816520" y="4800305"/>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N42</a:t>
            </a:r>
          </a:p>
        </p:txBody>
      </p:sp>
      <p:sp>
        <p:nvSpPr>
          <p:cNvPr id="10251" name="Oval 11"/>
          <p:cNvSpPr>
            <a:spLocks noChangeArrowheads="1"/>
          </p:cNvSpPr>
          <p:nvPr/>
        </p:nvSpPr>
        <p:spPr bwMode="auto">
          <a:xfrm>
            <a:off x="5373983" y="5481343"/>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N27</a:t>
            </a:r>
          </a:p>
        </p:txBody>
      </p:sp>
      <p:sp>
        <p:nvSpPr>
          <p:cNvPr id="10252" name="Oval 12"/>
          <p:cNvSpPr>
            <a:spLocks noChangeArrowheads="1"/>
          </p:cNvSpPr>
          <p:nvPr/>
        </p:nvSpPr>
        <p:spPr bwMode="auto">
          <a:xfrm>
            <a:off x="6135983" y="2919118"/>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rPr>
              <a:t>N11</a:t>
            </a:r>
          </a:p>
        </p:txBody>
      </p:sp>
      <p:sp>
        <p:nvSpPr>
          <p:cNvPr id="11283" name="Oval 54"/>
          <p:cNvSpPr>
            <a:spLocks noChangeArrowheads="1"/>
          </p:cNvSpPr>
          <p:nvPr/>
        </p:nvSpPr>
        <p:spPr bwMode="auto">
          <a:xfrm>
            <a:off x="4953295" y="190153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N2</a:t>
            </a:r>
          </a:p>
        </p:txBody>
      </p:sp>
      <p:sp>
        <p:nvSpPr>
          <p:cNvPr id="11284" name="Oval 55"/>
          <p:cNvSpPr>
            <a:spLocks noChangeArrowheads="1"/>
          </p:cNvSpPr>
          <p:nvPr/>
        </p:nvSpPr>
        <p:spPr bwMode="auto">
          <a:xfrm>
            <a:off x="3027658" y="2442868"/>
            <a:ext cx="519112" cy="539750"/>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N56</a:t>
            </a:r>
          </a:p>
        </p:txBody>
      </p:sp>
      <p:sp>
        <p:nvSpPr>
          <p:cNvPr id="11285" name="Oval 56"/>
          <p:cNvSpPr>
            <a:spLocks noChangeArrowheads="1"/>
          </p:cNvSpPr>
          <p:nvPr/>
        </p:nvSpPr>
        <p:spPr bwMode="auto">
          <a:xfrm>
            <a:off x="2591095" y="3265193"/>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N50</a:t>
            </a:r>
          </a:p>
        </p:txBody>
      </p:sp>
      <p:sp>
        <p:nvSpPr>
          <p:cNvPr id="11286" name="Oval 57"/>
          <p:cNvSpPr>
            <a:spLocks noChangeArrowheads="1"/>
          </p:cNvSpPr>
          <p:nvPr/>
        </p:nvSpPr>
        <p:spPr bwMode="auto">
          <a:xfrm>
            <a:off x="6264570" y="39271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N17</a:t>
            </a:r>
          </a:p>
        </p:txBody>
      </p:sp>
      <p:sp>
        <p:nvSpPr>
          <p:cNvPr id="11287" name="Oval 58"/>
          <p:cNvSpPr>
            <a:spLocks noChangeArrowheads="1"/>
          </p:cNvSpPr>
          <p:nvPr/>
        </p:nvSpPr>
        <p:spPr bwMode="auto">
          <a:xfrm>
            <a:off x="4218283" y="18570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N63</a:t>
            </a:r>
          </a:p>
        </p:txBody>
      </p:sp>
      <p:sp>
        <p:nvSpPr>
          <p:cNvPr id="11288" name="Oval 59"/>
          <p:cNvSpPr>
            <a:spLocks noChangeArrowheads="1"/>
          </p:cNvSpPr>
          <p:nvPr/>
        </p:nvSpPr>
        <p:spPr bwMode="auto">
          <a:xfrm>
            <a:off x="2514895" y="38128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N48</a:t>
            </a:r>
          </a:p>
        </p:txBody>
      </p:sp>
      <p:sp>
        <p:nvSpPr>
          <p:cNvPr id="11289" name="Oval 60"/>
          <p:cNvSpPr>
            <a:spLocks noChangeArrowheads="1"/>
          </p:cNvSpPr>
          <p:nvPr/>
        </p:nvSpPr>
        <p:spPr bwMode="auto">
          <a:xfrm>
            <a:off x="5667670" y="229523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N6</a:t>
            </a:r>
          </a:p>
        </p:txBody>
      </p:sp>
      <p:sp>
        <p:nvSpPr>
          <p:cNvPr id="10301" name="Oval 61"/>
          <p:cNvSpPr>
            <a:spLocks noChangeArrowheads="1"/>
          </p:cNvSpPr>
          <p:nvPr/>
        </p:nvSpPr>
        <p:spPr bwMode="auto">
          <a:xfrm>
            <a:off x="4142083" y="5711530"/>
            <a:ext cx="519112" cy="539750"/>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N33</a:t>
            </a:r>
          </a:p>
        </p:txBody>
      </p:sp>
      <p:sp>
        <p:nvSpPr>
          <p:cNvPr id="11291" name="AutoShape 62"/>
          <p:cNvSpPr>
            <a:spLocks/>
          </p:cNvSpPr>
          <p:nvPr/>
        </p:nvSpPr>
        <p:spPr bwMode="auto">
          <a:xfrm>
            <a:off x="2975270" y="4273255"/>
            <a:ext cx="117475" cy="514350"/>
          </a:xfrm>
          <a:custGeom>
            <a:avLst/>
            <a:gdLst>
              <a:gd name="T0" fmla="*/ 2147483647 w 74"/>
              <a:gd name="T1" fmla="*/ 2147483647 h 324"/>
              <a:gd name="T2" fmla="*/ 2147483647 w 74"/>
              <a:gd name="T3" fmla="*/ 2147483647 h 324"/>
              <a:gd name="T4" fmla="*/ 0 w 74"/>
              <a:gd name="T5" fmla="*/ 0 h 324"/>
              <a:gd name="T6" fmla="*/ 0 60000 65536"/>
              <a:gd name="T7" fmla="*/ 0 60000 65536"/>
              <a:gd name="T8" fmla="*/ 0 60000 65536"/>
              <a:gd name="T9" fmla="*/ 0 w 74"/>
              <a:gd name="T10" fmla="*/ 0 h 324"/>
              <a:gd name="T11" fmla="*/ 74 w 74"/>
              <a:gd name="T12" fmla="*/ 324 h 324"/>
            </a:gdLst>
            <a:ahLst/>
            <a:cxnLst>
              <a:cxn ang="T6">
                <a:pos x="T0" y="T1"/>
              </a:cxn>
              <a:cxn ang="T7">
                <a:pos x="T2" y="T3"/>
              </a:cxn>
              <a:cxn ang="T8">
                <a:pos x="T4" y="T5"/>
              </a:cxn>
            </a:cxnLst>
            <a:rect l="T9" t="T10" r="T11" b="T12"/>
            <a:pathLst>
              <a:path w="74" h="324">
                <a:moveTo>
                  <a:pt x="54" y="324"/>
                </a:moveTo>
                <a:cubicBezTo>
                  <a:pt x="56" y="299"/>
                  <a:pt x="74" y="242"/>
                  <a:pt x="66" y="172"/>
                </a:cubicBezTo>
                <a:cubicBezTo>
                  <a:pt x="58" y="102"/>
                  <a:pt x="14" y="3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2" name="AutoShape 63"/>
          <p:cNvSpPr>
            <a:spLocks/>
          </p:cNvSpPr>
          <p:nvPr/>
        </p:nvSpPr>
        <p:spPr bwMode="auto">
          <a:xfrm>
            <a:off x="3045120" y="3727155"/>
            <a:ext cx="220663" cy="1069975"/>
          </a:xfrm>
          <a:custGeom>
            <a:avLst/>
            <a:gdLst>
              <a:gd name="T0" fmla="*/ 2147483647 w 139"/>
              <a:gd name="T1" fmla="*/ 2147483647 h 674"/>
              <a:gd name="T2" fmla="*/ 2147483647 w 139"/>
              <a:gd name="T3" fmla="*/ 2147483647 h 674"/>
              <a:gd name="T4" fmla="*/ 0 w 139"/>
              <a:gd name="T5" fmla="*/ 0 h 674"/>
              <a:gd name="T6" fmla="*/ 0 60000 65536"/>
              <a:gd name="T7" fmla="*/ 0 60000 65536"/>
              <a:gd name="T8" fmla="*/ 0 60000 65536"/>
              <a:gd name="T9" fmla="*/ 0 w 139"/>
              <a:gd name="T10" fmla="*/ 0 h 674"/>
              <a:gd name="T11" fmla="*/ 139 w 139"/>
              <a:gd name="T12" fmla="*/ 674 h 674"/>
            </a:gdLst>
            <a:ahLst/>
            <a:cxnLst>
              <a:cxn ang="T6">
                <a:pos x="T0" y="T1"/>
              </a:cxn>
              <a:cxn ang="T7">
                <a:pos x="T2" y="T3"/>
              </a:cxn>
              <a:cxn ang="T8">
                <a:pos x="T4" y="T5"/>
              </a:cxn>
            </a:cxnLst>
            <a:rect l="T9" t="T10" r="T11" b="T12"/>
            <a:pathLst>
              <a:path w="139" h="674">
                <a:moveTo>
                  <a:pt x="56" y="674"/>
                </a:moveTo>
                <a:cubicBezTo>
                  <a:pt x="68" y="614"/>
                  <a:pt x="139" y="426"/>
                  <a:pt x="130" y="314"/>
                </a:cubicBezTo>
                <a:cubicBezTo>
                  <a:pt x="118" y="187"/>
                  <a:pt x="27" y="6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3" name="AutoShape 64"/>
          <p:cNvSpPr>
            <a:spLocks/>
          </p:cNvSpPr>
          <p:nvPr/>
        </p:nvSpPr>
        <p:spPr bwMode="auto">
          <a:xfrm>
            <a:off x="3216570" y="2393655"/>
            <a:ext cx="1190625" cy="2447925"/>
          </a:xfrm>
          <a:custGeom>
            <a:avLst/>
            <a:gdLst>
              <a:gd name="T0" fmla="*/ 0 w 750"/>
              <a:gd name="T1" fmla="*/ 2147483647 h 1542"/>
              <a:gd name="T2" fmla="*/ 2147483647 w 750"/>
              <a:gd name="T3" fmla="*/ 2147483647 h 1542"/>
              <a:gd name="T4" fmla="*/ 2147483647 w 750"/>
              <a:gd name="T5" fmla="*/ 0 h 1542"/>
              <a:gd name="T6" fmla="*/ 0 60000 65536"/>
              <a:gd name="T7" fmla="*/ 0 60000 65536"/>
              <a:gd name="T8" fmla="*/ 0 60000 65536"/>
              <a:gd name="T9" fmla="*/ 0 w 750"/>
              <a:gd name="T10" fmla="*/ 0 h 1542"/>
              <a:gd name="T11" fmla="*/ 750 w 750"/>
              <a:gd name="T12" fmla="*/ 1542 h 1542"/>
            </a:gdLst>
            <a:ahLst/>
            <a:cxnLst>
              <a:cxn ang="T6">
                <a:pos x="T0" y="T1"/>
              </a:cxn>
              <a:cxn ang="T7">
                <a:pos x="T2" y="T3"/>
              </a:cxn>
              <a:cxn ang="T8">
                <a:pos x="T4" y="T5"/>
              </a:cxn>
            </a:cxnLst>
            <a:rect l="T9" t="T10" r="T11" b="T12"/>
            <a:pathLst>
              <a:path w="750" h="1542">
                <a:moveTo>
                  <a:pt x="0" y="1542"/>
                </a:moveTo>
                <a:cubicBezTo>
                  <a:pt x="91" y="1420"/>
                  <a:pt x="422" y="1067"/>
                  <a:pt x="547" y="810"/>
                </a:cubicBezTo>
                <a:cubicBezTo>
                  <a:pt x="676" y="536"/>
                  <a:pt x="708" y="169"/>
                  <a:pt x="75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5" name="AutoShape 65"/>
          <p:cNvSpPr>
            <a:spLocks/>
          </p:cNvSpPr>
          <p:nvPr/>
        </p:nvSpPr>
        <p:spPr bwMode="auto">
          <a:xfrm>
            <a:off x="5637508" y="3416005"/>
            <a:ext cx="585787" cy="2046288"/>
          </a:xfrm>
          <a:custGeom>
            <a:avLst/>
            <a:gdLst>
              <a:gd name="T0" fmla="*/ 2147483647 w 369"/>
              <a:gd name="T1" fmla="*/ 0 h 1289"/>
              <a:gd name="T2" fmla="*/ 2147483647 w 369"/>
              <a:gd name="T3" fmla="*/ 2147483647 h 1289"/>
              <a:gd name="T4" fmla="*/ 2147483647 w 369"/>
              <a:gd name="T5" fmla="*/ 2147483647 h 1289"/>
              <a:gd name="T6" fmla="*/ 0 60000 65536"/>
              <a:gd name="T7" fmla="*/ 0 60000 65536"/>
              <a:gd name="T8" fmla="*/ 0 60000 65536"/>
              <a:gd name="T9" fmla="*/ 0 w 369"/>
              <a:gd name="T10" fmla="*/ 0 h 1289"/>
              <a:gd name="T11" fmla="*/ 369 w 369"/>
              <a:gd name="T12" fmla="*/ 1289 h 1289"/>
            </a:gdLst>
            <a:ahLst/>
            <a:cxnLst>
              <a:cxn ang="T6">
                <a:pos x="T0" y="T1"/>
              </a:cxn>
              <a:cxn ang="T7">
                <a:pos x="T2" y="T3"/>
              </a:cxn>
              <a:cxn ang="T8">
                <a:pos x="T4" y="T5"/>
              </a:cxn>
            </a:cxnLst>
            <a:rect l="T9" t="T10" r="T11" b="T12"/>
            <a:pathLst>
              <a:path w="369" h="1289">
                <a:moveTo>
                  <a:pt x="369" y="0"/>
                </a:moveTo>
                <a:cubicBezTo>
                  <a:pt x="318" y="99"/>
                  <a:pt x="120" y="380"/>
                  <a:pt x="62" y="595"/>
                </a:cubicBezTo>
                <a:cubicBezTo>
                  <a:pt x="0" y="815"/>
                  <a:pt x="31" y="1145"/>
                  <a:pt x="23" y="1289"/>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6" name="AutoShape 66"/>
          <p:cNvSpPr>
            <a:spLocks/>
          </p:cNvSpPr>
          <p:nvPr/>
        </p:nvSpPr>
        <p:spPr bwMode="auto">
          <a:xfrm>
            <a:off x="4597695" y="5570243"/>
            <a:ext cx="777875" cy="211137"/>
          </a:xfrm>
          <a:custGeom>
            <a:avLst/>
            <a:gdLst>
              <a:gd name="T0" fmla="*/ 2147483647 w 490"/>
              <a:gd name="T1" fmla="*/ 2147483647 h 133"/>
              <a:gd name="T2" fmla="*/ 2147483647 w 490"/>
              <a:gd name="T3" fmla="*/ 2147483647 h 133"/>
              <a:gd name="T4" fmla="*/ 0 w 490"/>
              <a:gd name="T5" fmla="*/ 2147483647 h 133"/>
              <a:gd name="T6" fmla="*/ 0 60000 65536"/>
              <a:gd name="T7" fmla="*/ 0 60000 65536"/>
              <a:gd name="T8" fmla="*/ 0 60000 65536"/>
              <a:gd name="T9" fmla="*/ 0 w 490"/>
              <a:gd name="T10" fmla="*/ 0 h 133"/>
              <a:gd name="T11" fmla="*/ 490 w 490"/>
              <a:gd name="T12" fmla="*/ 133 h 133"/>
            </a:gdLst>
            <a:ahLst/>
            <a:cxnLst>
              <a:cxn ang="T6">
                <a:pos x="T0" y="T1"/>
              </a:cxn>
              <a:cxn ang="T7">
                <a:pos x="T2" y="T3"/>
              </a:cxn>
              <a:cxn ang="T8">
                <a:pos x="T4" y="T5"/>
              </a:cxn>
            </a:cxnLst>
            <a:rect l="T9" t="T10" r="T11" b="T12"/>
            <a:pathLst>
              <a:path w="490" h="133">
                <a:moveTo>
                  <a:pt x="490" y="63"/>
                </a:moveTo>
                <a:cubicBezTo>
                  <a:pt x="451" y="54"/>
                  <a:pt x="378" y="0"/>
                  <a:pt x="255" y="9"/>
                </a:cubicBezTo>
                <a:cubicBezTo>
                  <a:pt x="132" y="18"/>
                  <a:pt x="53" y="107"/>
                  <a:pt x="0" y="133"/>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2" name="AutoShape 73"/>
          <p:cNvSpPr>
            <a:spLocks noChangeArrowheads="1"/>
          </p:cNvSpPr>
          <p:nvPr/>
        </p:nvSpPr>
        <p:spPr bwMode="auto">
          <a:xfrm>
            <a:off x="3341983" y="5992518"/>
            <a:ext cx="468312" cy="473075"/>
          </a:xfrm>
          <a:prstGeom prst="wedgeRectCallout">
            <a:avLst>
              <a:gd name="adj1" fmla="val 136440"/>
              <a:gd name="adj2" fmla="val -40940"/>
            </a:avLst>
          </a:prstGeom>
          <a:solidFill>
            <a:srgbClr val="FFFFFF"/>
          </a:solidFill>
          <a:ln w="9360">
            <a:solidFill>
              <a:srgbClr val="000000"/>
            </a:solidFill>
            <a:miter lim="800000"/>
            <a:headEnd/>
            <a:tailEnd/>
          </a:ln>
        </p:spPr>
        <p:txBody>
          <a:bodyPr lIns="90000" tIns="46800" rIns="90000" bIns="46800"/>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cs typeface="ＭＳ Ｐゴシック" charset="0"/>
              </a:rPr>
              <a:t>…</a:t>
            </a:r>
          </a:p>
        </p:txBody>
      </p:sp>
      <p:grpSp>
        <p:nvGrpSpPr>
          <p:cNvPr id="3" name="Group 74"/>
          <p:cNvGrpSpPr>
            <a:grpSpLocks/>
          </p:cNvGrpSpPr>
          <p:nvPr/>
        </p:nvGrpSpPr>
        <p:grpSpPr bwMode="auto">
          <a:xfrm>
            <a:off x="3484858" y="3784305"/>
            <a:ext cx="2482850" cy="703263"/>
            <a:chOff x="2297" y="2282"/>
            <a:chExt cx="1564" cy="443"/>
          </a:xfrm>
        </p:grpSpPr>
        <p:sp>
          <p:nvSpPr>
            <p:cNvPr id="11402" name="AutoShape 75"/>
            <p:cNvSpPr>
              <a:spLocks noChangeArrowheads="1"/>
            </p:cNvSpPr>
            <p:nvPr/>
          </p:nvSpPr>
          <p:spPr bwMode="auto">
            <a:xfrm>
              <a:off x="2297" y="2312"/>
              <a:ext cx="1565" cy="409"/>
            </a:xfrm>
            <a:prstGeom prst="roundRect">
              <a:avLst>
                <a:gd name="adj" fmla="val 16667"/>
              </a:avLst>
            </a:prstGeom>
            <a:solidFill>
              <a:srgbClr val="FFCCCC"/>
            </a:solidFill>
            <a:ln w="28440">
              <a:solidFill>
                <a:srgbClr val="000000"/>
              </a:solidFill>
              <a:miter lim="800000"/>
              <a:headEnd/>
              <a:tailEnd/>
            </a:ln>
          </p:spPr>
          <p:txBody>
            <a:bodyPr wrap="none" anchor="ctr"/>
            <a:lstStyle/>
            <a:p>
              <a:endParaRPr lang="en-US"/>
            </a:p>
          </p:txBody>
        </p:sp>
        <p:sp>
          <p:nvSpPr>
            <p:cNvPr id="11403" name="Rectangle 76"/>
            <p:cNvSpPr>
              <a:spLocks noChangeArrowheads="1"/>
            </p:cNvSpPr>
            <p:nvPr/>
          </p:nvSpPr>
          <p:spPr bwMode="auto">
            <a:xfrm>
              <a:off x="2388" y="2282"/>
              <a:ext cx="112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a:solidFill>
                    <a:srgbClr val="000000"/>
                  </a:solidFill>
                  <a:cs typeface="ＭＳ Ｐゴシック" charset="0"/>
                </a:rPr>
                <a:t>put </a:t>
              </a:r>
              <a:r>
                <a:rPr lang="en-GB" sz="2000" b="1">
                  <a:solidFill>
                    <a:srgbClr val="000000"/>
                  </a:solidFill>
                  <a:cs typeface="ＭＳ Ｐゴシック" charset="0"/>
                </a:rPr>
                <a:t>( 28, </a:t>
              </a:r>
              <a:r>
                <a:rPr lang="en-GB" sz="2000">
                  <a:solidFill>
                    <a:srgbClr val="000000"/>
                  </a:solidFill>
                  <a:latin typeface="Arial" charset="0"/>
                  <a:cs typeface="ＭＳ Ｐゴシック" charset="0"/>
                </a:rPr>
                <a:t>A </a:t>
              </a:r>
              <a:r>
                <a:rPr lang="en-GB" sz="2000" b="1">
                  <a:solidFill>
                    <a:srgbClr val="000000"/>
                  </a:solidFill>
                  <a:cs typeface="ＭＳ Ｐゴシック" charset="0"/>
                </a:rPr>
                <a:t>)</a:t>
              </a:r>
              <a:r>
                <a:rPr lang="ar-SA" sz="2000" b="1">
                  <a:solidFill>
                    <a:srgbClr val="000000"/>
                  </a:solidFill>
                  <a:cs typeface="Arial" charset="0"/>
                </a:rPr>
                <a:t>‏</a:t>
              </a:r>
              <a:endParaRPr lang="en-GB" sz="2000" b="1">
                <a:solidFill>
                  <a:srgbClr val="000000"/>
                </a:solidFill>
                <a:cs typeface="ＭＳ Ｐゴシック" charset="0"/>
              </a:endParaRPr>
            </a:p>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charset="0"/>
                  <a:cs typeface="ＭＳ Ｐゴシック" charset="0"/>
                </a:rPr>
                <a:t>performed on</a:t>
              </a:r>
              <a:r>
                <a:rPr lang="en-GB" sz="2000" b="1">
                  <a:solidFill>
                    <a:srgbClr val="000000"/>
                  </a:solidFill>
                  <a:latin typeface="Arial" charset="0"/>
                  <a:cs typeface="ＭＳ Ｐゴシック" charset="0"/>
                </a:rPr>
                <a:t> </a:t>
              </a:r>
            </a:p>
          </p:txBody>
        </p:sp>
        <p:sp>
          <p:nvSpPr>
            <p:cNvPr id="11404" name="Oval 77"/>
            <p:cNvSpPr>
              <a:spLocks noChangeArrowheads="1"/>
            </p:cNvSpPr>
            <p:nvPr/>
          </p:nvSpPr>
          <p:spPr bwMode="auto">
            <a:xfrm>
              <a:off x="3510" y="2374"/>
              <a:ext cx="284" cy="295"/>
            </a:xfrm>
            <a:prstGeom prst="ellipse">
              <a:avLst/>
            </a:prstGeom>
            <a:solidFill>
              <a:srgbClr val="CCCC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grpSp>
      <p:sp>
        <p:nvSpPr>
          <p:cNvPr id="10403" name="AutoShape 163"/>
          <p:cNvSpPr>
            <a:spLocks/>
          </p:cNvSpPr>
          <p:nvPr/>
        </p:nvSpPr>
        <p:spPr bwMode="auto">
          <a:xfrm>
            <a:off x="2819695" y="6367168"/>
            <a:ext cx="2178050" cy="338137"/>
          </a:xfrm>
          <a:prstGeom prst="borderCallout2">
            <a:avLst>
              <a:gd name="adj1" fmla="val 31306"/>
              <a:gd name="adj2" fmla="val 103444"/>
              <a:gd name="adj3" fmla="val 31306"/>
              <a:gd name="adj4" fmla="val 105523"/>
              <a:gd name="adj5" fmla="val -93282"/>
              <a:gd name="adj6" fmla="val 106495"/>
            </a:avLst>
          </a:prstGeom>
          <a:solidFill>
            <a:srgbClr val="CCCC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N33 is the target node</a:t>
            </a:r>
          </a:p>
        </p:txBody>
      </p:sp>
      <p:sp>
        <p:nvSpPr>
          <p:cNvPr id="10405" name="Rectangle 165"/>
          <p:cNvSpPr>
            <a:spLocks noChangeArrowheads="1"/>
          </p:cNvSpPr>
          <p:nvPr/>
        </p:nvSpPr>
        <p:spPr bwMode="auto">
          <a:xfrm>
            <a:off x="5177133" y="5822655"/>
            <a:ext cx="147637" cy="152400"/>
          </a:xfrm>
          <a:prstGeom prst="rect">
            <a:avLst/>
          </a:prstGeom>
          <a:solidFill>
            <a:srgbClr val="FF0000"/>
          </a:solidFill>
          <a:ln w="9360">
            <a:solidFill>
              <a:srgbClr val="000000"/>
            </a:solidFill>
            <a:miter lim="800000"/>
            <a:headEnd/>
            <a:tailEnd/>
          </a:ln>
        </p:spPr>
        <p:txBody>
          <a:bodyPr wrap="none" anchor="ctr"/>
          <a:lstStyle/>
          <a:p>
            <a:endParaRPr lang="en-US"/>
          </a:p>
        </p:txBody>
      </p:sp>
      <p:sp>
        <p:nvSpPr>
          <p:cNvPr id="10406" name="AutoShape 166"/>
          <p:cNvSpPr>
            <a:spLocks noChangeArrowheads="1"/>
          </p:cNvSpPr>
          <p:nvPr/>
        </p:nvSpPr>
        <p:spPr bwMode="auto">
          <a:xfrm>
            <a:off x="4457995" y="5020968"/>
            <a:ext cx="914400" cy="465137"/>
          </a:xfrm>
          <a:prstGeom prst="wedgeRoundRectCallout">
            <a:avLst>
              <a:gd name="adj1" fmla="val 39759"/>
              <a:gd name="adj2" fmla="val 134301"/>
              <a:gd name="adj3" fmla="val 16667"/>
            </a:avLst>
          </a:prstGeom>
          <a:solidFill>
            <a:srgbClr val="FF0000"/>
          </a:solidFill>
          <a:ln w="9360">
            <a:solidFill>
              <a:srgbClr val="000000"/>
            </a:solidFill>
            <a:miter lim="800000"/>
            <a:headEnd/>
            <a:tailEnd/>
          </a:ln>
        </p:spPr>
        <p:txBody>
          <a:bodyPr lIns="90000" tIns="46800" rIns="90000" bIns="46800" anchor="ct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Key </a:t>
            </a:r>
            <a:r>
              <a:rPr lang="en-GB" sz="1600">
                <a:solidFill>
                  <a:srgbClr val="000000"/>
                </a:solidFill>
                <a:cs typeface="ＭＳ Ｐゴシック" charset="0"/>
              </a:rPr>
              <a:t>28</a:t>
            </a:r>
          </a:p>
        </p:txBody>
      </p:sp>
      <p:grpSp>
        <p:nvGrpSpPr>
          <p:cNvPr id="8" name="Group 167"/>
          <p:cNvGrpSpPr>
            <a:grpSpLocks/>
          </p:cNvGrpSpPr>
          <p:nvPr/>
        </p:nvGrpSpPr>
        <p:grpSpPr bwMode="auto">
          <a:xfrm>
            <a:off x="1884368" y="1324835"/>
            <a:ext cx="7092950" cy="5538788"/>
            <a:chOff x="1267" y="740"/>
            <a:chExt cx="4468" cy="3489"/>
          </a:xfrm>
        </p:grpSpPr>
        <p:sp>
          <p:nvSpPr>
            <p:cNvPr id="11320" name="AutoShape 168"/>
            <p:cNvSpPr>
              <a:spLocks noChangeArrowheads="1"/>
            </p:cNvSpPr>
            <p:nvPr/>
          </p:nvSpPr>
          <p:spPr bwMode="auto">
            <a:xfrm rot="-3540000">
              <a:off x="1762" y="1193"/>
              <a:ext cx="2520" cy="25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282 h 21600"/>
              </a:gdLst>
              <a:ahLst/>
              <a:cxnLst>
                <a:cxn ang="T8">
                  <a:pos x="T0" y="T1"/>
                </a:cxn>
                <a:cxn ang="T9">
                  <a:pos x="T2" y="T3"/>
                </a:cxn>
                <a:cxn ang="T10">
                  <a:pos x="T4" y="T5"/>
                </a:cxn>
                <a:cxn ang="T11">
                  <a:pos x="T6" y="T7"/>
                </a:cxn>
              </a:cxnLst>
              <a:rect l="T12" t="T13" r="T14" b="T15"/>
              <a:pathLst>
                <a:path w="21600" h="21600">
                  <a:moveTo>
                    <a:pt x="14033" y="19491"/>
                  </a:moveTo>
                  <a:cubicBezTo>
                    <a:pt x="12999" y="19876"/>
                    <a:pt x="11904" y="20073"/>
                    <a:pt x="10800" y="20074"/>
                  </a:cubicBezTo>
                  <a:cubicBezTo>
                    <a:pt x="9695" y="20074"/>
                    <a:pt x="8600" y="19876"/>
                    <a:pt x="7566" y="19491"/>
                  </a:cubicBezTo>
                  <a:lnTo>
                    <a:pt x="7033" y="20922"/>
                  </a:lnTo>
                  <a:cubicBezTo>
                    <a:pt x="8238" y="21370"/>
                    <a:pt x="9514" y="21600"/>
                    <a:pt x="10800" y="21600"/>
                  </a:cubicBezTo>
                  <a:cubicBezTo>
                    <a:pt x="12085" y="21599"/>
                    <a:pt x="13361" y="21370"/>
                    <a:pt x="14566" y="20922"/>
                  </a:cubicBezTo>
                  <a:close/>
                </a:path>
              </a:pathLst>
            </a:custGeom>
            <a:noFill/>
            <a:ln w="284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1" name="AutoShape 169"/>
            <p:cNvSpPr>
              <a:spLocks/>
            </p:cNvSpPr>
            <p:nvPr/>
          </p:nvSpPr>
          <p:spPr bwMode="auto">
            <a:xfrm>
              <a:off x="4379" y="3177"/>
              <a:ext cx="1358" cy="366"/>
            </a:xfrm>
            <a:prstGeom prst="borderCallout1">
              <a:avLst>
                <a:gd name="adj1" fmla="val 18519"/>
                <a:gd name="adj2" fmla="val -3481"/>
                <a:gd name="adj3" fmla="val -8611"/>
                <a:gd name="adj4" fmla="val -17713"/>
              </a:avLst>
            </a:prstGeom>
            <a:solidFill>
              <a:srgbClr val="FFFFFF"/>
            </a:solidFill>
            <a:ln w="28440">
              <a:solidFill>
                <a:srgbClr val="000000"/>
              </a:solidFill>
              <a:miter lim="800000"/>
              <a:headEnd/>
              <a:tailEnd type="triangle" w="med" len="me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Data in this area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is stored into Node 27</a:t>
              </a:r>
            </a:p>
          </p:txBody>
        </p:sp>
      </p:grpSp>
      <p:grpSp>
        <p:nvGrpSpPr>
          <p:cNvPr id="9" name="Group 170"/>
          <p:cNvGrpSpPr>
            <a:grpSpLocks/>
          </p:cNvGrpSpPr>
          <p:nvPr/>
        </p:nvGrpSpPr>
        <p:grpSpPr bwMode="auto">
          <a:xfrm>
            <a:off x="92370" y="2265068"/>
            <a:ext cx="5459413" cy="2359025"/>
            <a:chOff x="160" y="1325"/>
            <a:chExt cx="3439" cy="1486"/>
          </a:xfrm>
        </p:grpSpPr>
        <p:sp>
          <p:nvSpPr>
            <p:cNvPr id="11315" name="Rectangle 171"/>
            <p:cNvSpPr>
              <a:spLocks noChangeArrowheads="1"/>
            </p:cNvSpPr>
            <p:nvPr/>
          </p:nvSpPr>
          <p:spPr bwMode="auto">
            <a:xfrm>
              <a:off x="160" y="1325"/>
              <a:ext cx="1699" cy="366"/>
            </a:xfrm>
            <a:prstGeom prst="rect">
              <a:avLst/>
            </a:prstGeom>
            <a:solidFill>
              <a:srgbClr val="FFFF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The distance to peer nodes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increases exponentially.</a:t>
              </a:r>
            </a:p>
          </p:txBody>
        </p:sp>
        <p:sp>
          <p:nvSpPr>
            <p:cNvPr id="11316" name="AutoShape 172"/>
            <p:cNvSpPr>
              <a:spLocks/>
            </p:cNvSpPr>
            <p:nvPr/>
          </p:nvSpPr>
          <p:spPr bwMode="auto">
            <a:xfrm>
              <a:off x="1832" y="1558"/>
              <a:ext cx="1768" cy="674"/>
            </a:xfrm>
            <a:custGeom>
              <a:avLst/>
              <a:gdLst>
                <a:gd name="T0" fmla="*/ 0 w 1768"/>
                <a:gd name="T1" fmla="*/ 0 h 674"/>
                <a:gd name="T2" fmla="*/ 1768 w 1768"/>
                <a:gd name="T3" fmla="*/ 674 h 674"/>
                <a:gd name="T4" fmla="*/ 0 60000 65536"/>
                <a:gd name="T5" fmla="*/ 0 60000 65536"/>
                <a:gd name="T6" fmla="*/ 0 w 1768"/>
                <a:gd name="T7" fmla="*/ 0 h 674"/>
                <a:gd name="T8" fmla="*/ 1768 w 1768"/>
                <a:gd name="T9" fmla="*/ 674 h 674"/>
              </a:gdLst>
              <a:ahLst/>
              <a:cxnLst>
                <a:cxn ang="T4">
                  <a:pos x="T0" y="T1"/>
                </a:cxn>
                <a:cxn ang="T5">
                  <a:pos x="T2" y="T3"/>
                </a:cxn>
              </a:cxnLst>
              <a:rect l="T6" t="T7" r="T8" b="T9"/>
              <a:pathLst>
                <a:path w="1768" h="674">
                  <a:moveTo>
                    <a:pt x="0" y="0"/>
                  </a:moveTo>
                  <a:lnTo>
                    <a:pt x="1768" y="674"/>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7" name="AutoShape 173"/>
            <p:cNvSpPr>
              <a:spLocks/>
            </p:cNvSpPr>
            <p:nvPr/>
          </p:nvSpPr>
          <p:spPr bwMode="auto">
            <a:xfrm>
              <a:off x="1834" y="1652"/>
              <a:ext cx="844" cy="546"/>
            </a:xfrm>
            <a:custGeom>
              <a:avLst/>
              <a:gdLst>
                <a:gd name="T0" fmla="*/ 0 w 844"/>
                <a:gd name="T1" fmla="*/ 0 h 546"/>
                <a:gd name="T2" fmla="*/ 844 w 844"/>
                <a:gd name="T3" fmla="*/ 546 h 546"/>
                <a:gd name="T4" fmla="*/ 0 60000 65536"/>
                <a:gd name="T5" fmla="*/ 0 60000 65536"/>
                <a:gd name="T6" fmla="*/ 0 w 844"/>
                <a:gd name="T7" fmla="*/ 0 h 546"/>
                <a:gd name="T8" fmla="*/ 844 w 844"/>
                <a:gd name="T9" fmla="*/ 546 h 546"/>
              </a:gdLst>
              <a:ahLst/>
              <a:cxnLst>
                <a:cxn ang="T4">
                  <a:pos x="T0" y="T1"/>
                </a:cxn>
                <a:cxn ang="T5">
                  <a:pos x="T2" y="T3"/>
                </a:cxn>
              </a:cxnLst>
              <a:rect l="T6" t="T7" r="T8" b="T9"/>
              <a:pathLst>
                <a:path w="844" h="546">
                  <a:moveTo>
                    <a:pt x="0" y="0"/>
                  </a:moveTo>
                  <a:lnTo>
                    <a:pt x="844" y="546"/>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8" name="AutoShape 174"/>
            <p:cNvSpPr>
              <a:spLocks/>
            </p:cNvSpPr>
            <p:nvPr/>
          </p:nvSpPr>
          <p:spPr bwMode="auto">
            <a:xfrm>
              <a:off x="1240" y="1704"/>
              <a:ext cx="810" cy="1108"/>
            </a:xfrm>
            <a:custGeom>
              <a:avLst/>
              <a:gdLst>
                <a:gd name="T0" fmla="*/ 0 w 810"/>
                <a:gd name="T1" fmla="*/ 0 h 1108"/>
                <a:gd name="T2" fmla="*/ 377 w 810"/>
                <a:gd name="T3" fmla="*/ 848 h 1108"/>
                <a:gd name="T4" fmla="*/ 810 w 810"/>
                <a:gd name="T5" fmla="*/ 1108 h 1108"/>
                <a:gd name="T6" fmla="*/ 0 60000 65536"/>
                <a:gd name="T7" fmla="*/ 0 60000 65536"/>
                <a:gd name="T8" fmla="*/ 0 60000 65536"/>
                <a:gd name="T9" fmla="*/ 0 w 810"/>
                <a:gd name="T10" fmla="*/ 0 h 1108"/>
                <a:gd name="T11" fmla="*/ 810 w 810"/>
                <a:gd name="T12" fmla="*/ 1108 h 1108"/>
              </a:gdLst>
              <a:ahLst/>
              <a:cxnLst>
                <a:cxn ang="T6">
                  <a:pos x="T0" y="T1"/>
                </a:cxn>
                <a:cxn ang="T7">
                  <a:pos x="T2" y="T3"/>
                </a:cxn>
                <a:cxn ang="T8">
                  <a:pos x="T4" y="T5"/>
                </a:cxn>
              </a:cxnLst>
              <a:rect l="T9" t="T10" r="T11" b="T12"/>
              <a:pathLst>
                <a:path w="810" h="1108">
                  <a:moveTo>
                    <a:pt x="0" y="0"/>
                  </a:moveTo>
                  <a:cubicBezTo>
                    <a:pt x="63" y="141"/>
                    <a:pt x="242" y="663"/>
                    <a:pt x="377" y="848"/>
                  </a:cubicBezTo>
                  <a:cubicBezTo>
                    <a:pt x="509" y="1030"/>
                    <a:pt x="720" y="1054"/>
                    <a:pt x="810" y="1108"/>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9" name="AutoShape 175"/>
            <p:cNvSpPr>
              <a:spLocks/>
            </p:cNvSpPr>
            <p:nvPr/>
          </p:nvSpPr>
          <p:spPr bwMode="auto">
            <a:xfrm>
              <a:off x="1428" y="1698"/>
              <a:ext cx="680" cy="714"/>
            </a:xfrm>
            <a:custGeom>
              <a:avLst/>
              <a:gdLst>
                <a:gd name="T0" fmla="*/ 0 w 680"/>
                <a:gd name="T1" fmla="*/ 0 h 714"/>
                <a:gd name="T2" fmla="*/ 342 w 680"/>
                <a:gd name="T3" fmla="*/ 578 h 714"/>
                <a:gd name="T4" fmla="*/ 680 w 680"/>
                <a:gd name="T5" fmla="*/ 714 h 714"/>
                <a:gd name="T6" fmla="*/ 0 60000 65536"/>
                <a:gd name="T7" fmla="*/ 0 60000 65536"/>
                <a:gd name="T8" fmla="*/ 0 60000 65536"/>
                <a:gd name="T9" fmla="*/ 0 w 680"/>
                <a:gd name="T10" fmla="*/ 0 h 714"/>
                <a:gd name="T11" fmla="*/ 680 w 680"/>
                <a:gd name="T12" fmla="*/ 714 h 714"/>
              </a:gdLst>
              <a:ahLst/>
              <a:cxnLst>
                <a:cxn ang="T6">
                  <a:pos x="T0" y="T1"/>
                </a:cxn>
                <a:cxn ang="T7">
                  <a:pos x="T2" y="T3"/>
                </a:cxn>
                <a:cxn ang="T8">
                  <a:pos x="T4" y="T5"/>
                </a:cxn>
              </a:cxnLst>
              <a:rect l="T9" t="T10" r="T11" b="T12"/>
              <a:pathLst>
                <a:path w="680" h="714">
                  <a:moveTo>
                    <a:pt x="0" y="0"/>
                  </a:moveTo>
                  <a:cubicBezTo>
                    <a:pt x="57" y="96"/>
                    <a:pt x="229" y="459"/>
                    <a:pt x="342" y="578"/>
                  </a:cubicBezTo>
                  <a:cubicBezTo>
                    <a:pt x="455" y="697"/>
                    <a:pt x="610" y="686"/>
                    <a:pt x="680" y="714"/>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9" name="Title 1"/>
          <p:cNvSpPr txBox="1">
            <a:spLocks/>
          </p:cNvSpPr>
          <p:nvPr/>
        </p:nvSpPr>
        <p:spPr>
          <a:xfrm>
            <a:off x="612277" y="196726"/>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System architectures</a:t>
            </a:r>
            <a:br>
              <a:rPr lang="en-US" sz="4000" b="1" dirty="0" smtClean="0"/>
            </a:br>
            <a:r>
              <a:rPr lang="en-US" sz="4000" i="1" dirty="0" smtClean="0"/>
              <a:t>Structured P2P architectures- Chord</a:t>
            </a:r>
            <a:r>
              <a:rPr lang="en-US" sz="4000" b="1" dirty="0" smtClean="0"/>
              <a:t/>
            </a:r>
            <a:br>
              <a:rPr lang="en-US" sz="4000" b="1" dirty="0" smtClean="0"/>
            </a:br>
            <a:endParaRPr lang="en-US" sz="4000" i="1" dirty="0"/>
          </a:p>
        </p:txBody>
      </p:sp>
    </p:spTree>
    <p:extLst>
      <p:ext uri="{BB962C8B-B14F-4D97-AF65-F5344CB8AC3E}">
        <p14:creationId xmlns:p14="http://schemas.microsoft.com/office/powerpoint/2010/main" val="10222502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10403"/>
                                        </p:tgtEl>
                                        <p:attrNameLst>
                                          <p:attrName>style.visibility</p:attrName>
                                        </p:attrNameLst>
                                      </p:cBhvr>
                                      <p:to>
                                        <p:strVal val="visible"/>
                                      </p:to>
                                    </p:set>
                                  </p:childTnLst>
                                </p:cTn>
                              </p:par>
                              <p:par>
                                <p:cTn id="23" presetID="1" presetClass="entr"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childTnLst>
                                </p:cTn>
                              </p:par>
                              <p:par>
                                <p:cTn id="25" presetID="1" presetClass="entr" fill="hold" grpId="0" nodeType="withEffect">
                                  <p:stCondLst>
                                    <p:cond delay="0"/>
                                  </p:stCondLst>
                                  <p:childTnLst>
                                    <p:set>
                                      <p:cBhvr>
                                        <p:cTn id="26" dur="1" fill="hold">
                                          <p:stCondLst>
                                            <p:cond delay="0"/>
                                          </p:stCondLst>
                                        </p:cTn>
                                        <p:tgtEl>
                                          <p:spTgt spid="10405"/>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406"/>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masterRel="sameClick"/>
                                        <p:tgtEl>
                                          <p:spTgt spid="10301"/>
                                        </p:tgtEl>
                                        <p:attrNameLst>
                                          <p:attrName>fillColor</p:attrName>
                                        </p:attrNameLst>
                                      </p:cBhvr>
                                      <p:to>
                                        <a:srgbClr val="000000"/>
                                      </p:to>
                                    </p:animClr>
                                    <p:set>
                                      <p:cBhvr>
                                        <p:cTn id="31" dur="500" fill="hold"/>
                                        <p:tgtEl>
                                          <p:spTgt spid="10301"/>
                                        </p:tgtEl>
                                        <p:attrNameLst>
                                          <p:attrName>fill.type</p:attrName>
                                        </p:attrNameLst>
                                      </p:cBhvr>
                                      <p:to>
                                        <p:strVal val="solid"/>
                                      </p:to>
                                    </p:set>
                                  </p:childTnLst>
                                </p:cTn>
                              </p:par>
                              <p:par>
                                <p:cTn id="32" presetID="3" presetClass="emph" presetSubtype="2" fill="hold" nodeType="withEffect">
                                  <p:stCondLst>
                                    <p:cond delay="0"/>
                                  </p:stCondLst>
                                  <p:childTnLst>
                                    <p:animClr clrSpc="rgb" dir="cw">
                                      <p:cBhvr>
                                        <p:cTn id="33" dur="500" fill="hold" masterRel="sameClick"/>
                                        <p:tgtEl>
                                          <p:spTgt spid="10301">
                                            <p:txEl>
                                              <p:pRg st="0" end="0"/>
                                            </p:txEl>
                                          </p:spTgt>
                                        </p:tgtEl>
                                        <p:attrNameLst>
                                          <p:attrName>style.color</p:attrName>
                                        </p:attrNameLst>
                                      </p:cBhvr>
                                      <p:to>
                                        <a:srgbClr val="003333"/>
                                      </p:to>
                                    </p:animClr>
                                  </p:childTnLst>
                                </p:cTn>
                              </p:par>
                              <p:par>
                                <p:cTn id="34" presetID="1" presetClass="emph" presetSubtype="2" fill="hold" nodeType="withEffect">
                                  <p:stCondLst>
                                    <p:cond delay="0"/>
                                  </p:stCondLst>
                                  <p:childTnLst>
                                    <p:animClr clrSpc="rgb" dir="cw">
                                      <p:cBhvr>
                                        <p:cTn id="35" dur="500" fill="hold" masterRel="sameClick"/>
                                        <p:tgtEl>
                                          <p:spTgt spid="10250"/>
                                        </p:tgtEl>
                                        <p:attrNameLst>
                                          <p:attrName>fillColor</p:attrName>
                                        </p:attrNameLst>
                                      </p:cBhvr>
                                      <p:to>
                                        <a:srgbClr val="008080"/>
                                      </p:to>
                                    </p:animClr>
                                    <p:set>
                                      <p:cBhvr>
                                        <p:cTn id="36" dur="500" fill="hold"/>
                                        <p:tgtEl>
                                          <p:spTgt spid="10250"/>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247"/>
                                        </p:tgtEl>
                                        <p:attrNameLst>
                                          <p:attrName>style.visibility</p:attrName>
                                        </p:attrNameLst>
                                      </p:cBhvr>
                                      <p:to>
                                        <p:strVal val="visible"/>
                                      </p:to>
                                    </p:set>
                                    <p:animEffect transition="in" filter="wipe(left)">
                                      <p:cBhvr>
                                        <p:cTn id="41" dur="2000"/>
                                        <p:tgtEl>
                                          <p:spTgt spid="10247"/>
                                        </p:tgtEl>
                                      </p:cBhvr>
                                    </p:animEffect>
                                  </p:childTnLst>
                                </p:cTn>
                              </p:par>
                            </p:childTnLst>
                          </p:cTn>
                        </p:par>
                        <p:par>
                          <p:cTn id="42" fill="hold" nodeType="afterGroup">
                            <p:stCondLst>
                              <p:cond delay="2000"/>
                            </p:stCondLst>
                            <p:childTnLst>
                              <p:par>
                                <p:cTn id="43" presetID="1" presetClass="emph" presetSubtype="2" fill="hold" nodeType="afterEffect">
                                  <p:stCondLst>
                                    <p:cond delay="0"/>
                                  </p:stCondLst>
                                  <p:childTnLst>
                                    <p:animClr clrSpc="rgb" dir="cw">
                                      <p:cBhvr>
                                        <p:cTn id="44" dur="500" fill="hold" masterRel="sameClick"/>
                                        <p:tgtEl>
                                          <p:spTgt spid="10252"/>
                                        </p:tgtEl>
                                        <p:attrNameLst>
                                          <p:attrName>fillColor</p:attrName>
                                        </p:attrNameLst>
                                      </p:cBhvr>
                                      <p:to>
                                        <a:srgbClr val="008080"/>
                                      </p:to>
                                    </p:animClr>
                                    <p:set>
                                      <p:cBhvr>
                                        <p:cTn id="45" dur="500" fill="hold"/>
                                        <p:tgtEl>
                                          <p:spTgt spid="10252"/>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0305"/>
                                        </p:tgtEl>
                                        <p:attrNameLst>
                                          <p:attrName>style.visibility</p:attrName>
                                        </p:attrNameLst>
                                      </p:cBhvr>
                                      <p:to>
                                        <p:strVal val="visible"/>
                                      </p:to>
                                    </p:set>
                                    <p:animEffect transition="in" filter="wipe(up)">
                                      <p:cBhvr>
                                        <p:cTn id="50" dur="2000"/>
                                        <p:tgtEl>
                                          <p:spTgt spid="10305"/>
                                        </p:tgtEl>
                                      </p:cBhvr>
                                    </p:animEffect>
                                  </p:childTnLst>
                                </p:cTn>
                              </p:par>
                            </p:childTnLst>
                          </p:cTn>
                        </p:par>
                        <p:par>
                          <p:cTn id="51" fill="hold" nodeType="afterGroup">
                            <p:stCondLst>
                              <p:cond delay="2000"/>
                            </p:stCondLst>
                            <p:childTnLst>
                              <p:par>
                                <p:cTn id="52" presetID="1" presetClass="emph" presetSubtype="2" fill="hold" nodeType="afterEffect">
                                  <p:stCondLst>
                                    <p:cond delay="0"/>
                                  </p:stCondLst>
                                  <p:childTnLst>
                                    <p:animClr clrSpc="rgb" dir="cw">
                                      <p:cBhvr>
                                        <p:cTn id="53" dur="500" fill="hold" masterRel="sameClick"/>
                                        <p:tgtEl>
                                          <p:spTgt spid="10251"/>
                                        </p:tgtEl>
                                        <p:attrNameLst>
                                          <p:attrName>fillColor</p:attrName>
                                        </p:attrNameLst>
                                      </p:cBhvr>
                                      <p:to>
                                        <a:srgbClr val="008080"/>
                                      </p:to>
                                    </p:animClr>
                                    <p:set>
                                      <p:cBhvr>
                                        <p:cTn id="54" dur="500" fill="hold"/>
                                        <p:tgtEl>
                                          <p:spTgt spid="10251"/>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0306"/>
                                        </p:tgtEl>
                                        <p:attrNameLst>
                                          <p:attrName>style.visibility</p:attrName>
                                        </p:attrNameLst>
                                      </p:cBhvr>
                                      <p:to>
                                        <p:strVal val="visible"/>
                                      </p:to>
                                    </p:set>
                                    <p:animEffect transition="in" filter="wipe(right)">
                                      <p:cBhvr>
                                        <p:cTn id="59" dur="1000"/>
                                        <p:tgtEl>
                                          <p:spTgt spid="10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305" grpId="0" animBg="1"/>
      <p:bldP spid="10306" grpId="0" animBg="1"/>
      <p:bldP spid="1040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Unstructured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The network looks like a </a:t>
            </a:r>
            <a:r>
              <a:rPr lang="en-US" i="1" dirty="0" smtClean="0"/>
              <a:t>random graph</a:t>
            </a:r>
            <a:r>
              <a:rPr lang="en-US" dirty="0" smtClean="0"/>
              <a:t>.</a:t>
            </a:r>
          </a:p>
          <a:p>
            <a:r>
              <a:rPr lang="en-US" dirty="0" smtClean="0"/>
              <a:t>Each node maintains a list of neighbors.</a:t>
            </a:r>
          </a:p>
          <a:p>
            <a:pPr lvl="1"/>
            <a:r>
              <a:rPr lang="en-US" dirty="0" smtClean="0"/>
              <a:t>How to construct this list ?</a:t>
            </a:r>
          </a:p>
          <a:p>
            <a:pPr lvl="2"/>
            <a:r>
              <a:rPr lang="en-US" dirty="0"/>
              <a:t>e</a:t>
            </a:r>
            <a:r>
              <a:rPr lang="en-US" dirty="0" smtClean="0"/>
              <a:t>.g., by contacting popular nodes.</a:t>
            </a:r>
          </a:p>
          <a:p>
            <a:r>
              <a:rPr lang="en-US" dirty="0"/>
              <a:t>Each node </a:t>
            </a:r>
            <a:r>
              <a:rPr lang="en-US" dirty="0" smtClean="0"/>
              <a:t>has a </a:t>
            </a:r>
            <a:r>
              <a:rPr lang="en-US" i="1" dirty="0"/>
              <a:t>partial view</a:t>
            </a:r>
            <a:r>
              <a:rPr lang="en-US" dirty="0"/>
              <a:t> of the whole network</a:t>
            </a:r>
            <a:r>
              <a:rPr lang="en-US" dirty="0" smtClean="0"/>
              <a:t>.</a:t>
            </a:r>
          </a:p>
          <a:p>
            <a:r>
              <a:rPr lang="en-US" dirty="0" smtClean="0"/>
              <a:t>When a piece of data has to be found the network will be </a:t>
            </a:r>
            <a:r>
              <a:rPr lang="en-US" i="1" dirty="0" smtClean="0"/>
              <a:t>flooded</a:t>
            </a:r>
            <a:r>
              <a:rPr lang="en-US" dirty="0" smtClean="0"/>
              <a:t>.</a:t>
            </a:r>
          </a:p>
          <a:p>
            <a:pPr lvl="1"/>
            <a:r>
              <a:rPr lang="en-US" dirty="0" smtClean="0"/>
              <a:t>Each node contacts its neighbors and so forth.</a:t>
            </a:r>
          </a:p>
          <a:p>
            <a:pPr lvl="1"/>
            <a:endParaRPr lang="en-US" dirty="0" smtClean="0"/>
          </a:p>
          <a:p>
            <a:pPr lvl="1"/>
            <a:endParaRPr lang="en-US" dirty="0"/>
          </a:p>
        </p:txBody>
      </p:sp>
    </p:spTree>
    <p:extLst>
      <p:ext uri="{BB962C8B-B14F-4D97-AF65-F5344CB8AC3E}">
        <p14:creationId xmlns:p14="http://schemas.microsoft.com/office/powerpoint/2010/main" val="1068205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Unstructured</a:t>
            </a:r>
            <a:r>
              <a:rPr lang="en-US" dirty="0"/>
              <a:t> </a:t>
            </a:r>
            <a:r>
              <a:rPr lang="en-US" i="1" dirty="0" smtClean="0"/>
              <a:t>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pPr lvl="1"/>
            <a:endParaRPr lang="en-US" dirty="0" smtClean="0"/>
          </a:p>
          <a:p>
            <a:pPr lvl="1"/>
            <a:endParaRPr lang="en-US" dirty="0"/>
          </a:p>
          <a:p>
            <a:pPr lvl="1"/>
            <a:endParaRPr lang="en-US" dirty="0" smtClean="0"/>
          </a:p>
          <a:p>
            <a:pPr lvl="1"/>
            <a:endParaRPr lang="en-US" dirty="0"/>
          </a:p>
          <a:p>
            <a:endParaRPr lang="en-US" dirty="0" smtClean="0"/>
          </a:p>
          <a:p>
            <a:endParaRPr lang="en-US" dirty="0"/>
          </a:p>
          <a:p>
            <a:endParaRPr lang="en-US" dirty="0" smtClean="0"/>
          </a:p>
          <a:p>
            <a:r>
              <a:rPr lang="en-US" dirty="0" smtClean="0"/>
              <a:t>Centralized P2P</a:t>
            </a:r>
          </a:p>
          <a:p>
            <a:pPr lvl="1"/>
            <a:r>
              <a:rPr lang="en-US" dirty="0"/>
              <a:t>e</a:t>
            </a:r>
            <a:r>
              <a:rPr lang="en-US" dirty="0" smtClean="0"/>
              <a:t>.g., Napster</a:t>
            </a:r>
            <a:endParaRPr lang="en-US" dirty="0"/>
          </a:p>
          <a:p>
            <a:endParaRPr lang="en-US" dirty="0" smtClean="0"/>
          </a:p>
          <a:p>
            <a:pPr lvl="1"/>
            <a:endParaRPr lang="en-US" dirty="0"/>
          </a:p>
        </p:txBody>
      </p:sp>
      <p:grpSp>
        <p:nvGrpSpPr>
          <p:cNvPr id="37" name="组合 58"/>
          <p:cNvGrpSpPr>
            <a:grpSpLocks noChangeAspect="1"/>
          </p:cNvGrpSpPr>
          <p:nvPr/>
        </p:nvGrpSpPr>
        <p:grpSpPr bwMode="auto">
          <a:xfrm>
            <a:off x="2355274" y="1363451"/>
            <a:ext cx="4017340" cy="3592105"/>
            <a:chOff x="1357290" y="642918"/>
            <a:chExt cx="6391265" cy="5712540"/>
          </a:xfrm>
        </p:grpSpPr>
        <p:sp>
          <p:nvSpPr>
            <p:cNvPr id="38" name="tower"/>
            <p:cNvSpPr>
              <a:spLocks noChangeAspect="1" noEditPoints="1" noChangeArrowheads="1"/>
            </p:cNvSpPr>
            <p:nvPr/>
          </p:nvSpPr>
          <p:spPr bwMode="auto">
            <a:xfrm>
              <a:off x="3902473" y="2839360"/>
              <a:ext cx="904873" cy="1809748"/>
            </a:xfrm>
            <a:custGeom>
              <a:avLst/>
              <a:gdLst>
                <a:gd name="T0" fmla="*/ 0 w 21600"/>
                <a:gd name="T1" fmla="*/ 182986 h 21600"/>
                <a:gd name="T2" fmla="*/ 279170 w 21600"/>
                <a:gd name="T3" fmla="*/ 0 h 21600"/>
                <a:gd name="T4" fmla="*/ 452436 w 21600"/>
                <a:gd name="T5" fmla="*/ 0 h 21600"/>
                <a:gd name="T6" fmla="*/ 904873 w 21600"/>
                <a:gd name="T7" fmla="*/ 0 h 21600"/>
                <a:gd name="T8" fmla="*/ 904873 w 21600"/>
                <a:gd name="T9" fmla="*/ 976007 h 21600"/>
                <a:gd name="T10" fmla="*/ 904873 w 21600"/>
                <a:gd name="T11" fmla="*/ 1626762 h 21600"/>
                <a:gd name="T12" fmla="*/ 635338 w 21600"/>
                <a:gd name="T13" fmla="*/ 1809748 h 21600"/>
                <a:gd name="T14" fmla="*/ 442801 w 21600"/>
                <a:gd name="T15" fmla="*/ 1809748 h 21600"/>
                <a:gd name="T16" fmla="*/ 0 w 21600"/>
                <a:gd name="T17" fmla="*/ 1809748 h 21600"/>
                <a:gd name="T18" fmla="*/ 0 w 21600"/>
                <a:gd name="T19" fmla="*/ 96586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39" name="computr2"/>
            <p:cNvSpPr>
              <a:spLocks noChangeAspect="1" noEditPoints="1" noChangeArrowheads="1"/>
            </p:cNvSpPr>
            <p:nvPr/>
          </p:nvSpPr>
          <p:spPr bwMode="auto">
            <a:xfrm>
              <a:off x="5891574" y="1170819"/>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0" name="computr2"/>
            <p:cNvSpPr>
              <a:spLocks noChangeAspect="1" noEditPoints="1" noChangeArrowheads="1"/>
            </p:cNvSpPr>
            <p:nvPr/>
          </p:nvSpPr>
          <p:spPr bwMode="auto">
            <a:xfrm>
              <a:off x="4439849" y="642918"/>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1" name="computr2"/>
            <p:cNvSpPr>
              <a:spLocks noChangeAspect="1" noEditPoints="1" noChangeArrowheads="1"/>
            </p:cNvSpPr>
            <p:nvPr/>
          </p:nvSpPr>
          <p:spPr bwMode="auto">
            <a:xfrm>
              <a:off x="2695893" y="690052"/>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2" name="computr2"/>
            <p:cNvSpPr>
              <a:spLocks noChangeAspect="1" noEditPoints="1" noChangeArrowheads="1"/>
            </p:cNvSpPr>
            <p:nvPr/>
          </p:nvSpPr>
          <p:spPr bwMode="auto">
            <a:xfrm>
              <a:off x="1526972" y="2085218"/>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3" name="computr2"/>
            <p:cNvSpPr>
              <a:spLocks noChangeAspect="1" noEditPoints="1" noChangeArrowheads="1"/>
            </p:cNvSpPr>
            <p:nvPr/>
          </p:nvSpPr>
          <p:spPr bwMode="auto">
            <a:xfrm>
              <a:off x="1357290" y="3914016"/>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4" name="computr2"/>
            <p:cNvSpPr>
              <a:spLocks noChangeAspect="1" noEditPoints="1" noChangeArrowheads="1"/>
            </p:cNvSpPr>
            <p:nvPr/>
          </p:nvSpPr>
          <p:spPr bwMode="auto">
            <a:xfrm>
              <a:off x="2705321" y="5412877"/>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5" name="computr2"/>
            <p:cNvSpPr>
              <a:spLocks noChangeAspect="1" noEditPoints="1" noChangeArrowheads="1"/>
            </p:cNvSpPr>
            <p:nvPr/>
          </p:nvSpPr>
          <p:spPr bwMode="auto">
            <a:xfrm>
              <a:off x="4458704" y="5450584"/>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6" name="computr2"/>
            <p:cNvSpPr>
              <a:spLocks noChangeAspect="1" noEditPoints="1" noChangeArrowheads="1"/>
            </p:cNvSpPr>
            <p:nvPr/>
          </p:nvSpPr>
          <p:spPr bwMode="auto">
            <a:xfrm>
              <a:off x="6051831" y="5158353"/>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7" name="computr2"/>
            <p:cNvSpPr>
              <a:spLocks noChangeAspect="1" noEditPoints="1" noChangeArrowheads="1"/>
            </p:cNvSpPr>
            <p:nvPr/>
          </p:nvSpPr>
          <p:spPr bwMode="auto">
            <a:xfrm>
              <a:off x="6843682" y="3810321"/>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8" name="computr2"/>
            <p:cNvSpPr>
              <a:spLocks noChangeAspect="1" noEditPoints="1" noChangeArrowheads="1"/>
            </p:cNvSpPr>
            <p:nvPr/>
          </p:nvSpPr>
          <p:spPr bwMode="auto">
            <a:xfrm>
              <a:off x="6815401" y="2292607"/>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49" name="直接连接符 189"/>
            <p:cNvCxnSpPr>
              <a:stCxn id="40" idx="1"/>
            </p:cNvCxnSpPr>
            <p:nvPr/>
          </p:nvCxnSpPr>
          <p:spPr>
            <a:xfrm flipH="1">
              <a:off x="4548025" y="1547404"/>
              <a:ext cx="341300" cy="1277385"/>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190"/>
            <p:cNvCxnSpPr>
              <a:stCxn id="39" idx="1"/>
            </p:cNvCxnSpPr>
            <p:nvPr/>
          </p:nvCxnSpPr>
          <p:spPr>
            <a:xfrm flipH="1">
              <a:off x="4809954" y="2078985"/>
              <a:ext cx="1531868" cy="1055236"/>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191"/>
            <p:cNvCxnSpPr>
              <a:stCxn id="48" idx="9"/>
            </p:cNvCxnSpPr>
            <p:nvPr/>
          </p:nvCxnSpPr>
          <p:spPr>
            <a:xfrm flipH="1">
              <a:off x="4809954" y="2951734"/>
              <a:ext cx="2119217" cy="523649"/>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192"/>
            <p:cNvCxnSpPr>
              <a:stCxn id="47" idx="4"/>
              <a:endCxn id="38" idx="4"/>
            </p:cNvCxnSpPr>
            <p:nvPr/>
          </p:nvCxnSpPr>
          <p:spPr>
            <a:xfrm flipH="1" flipV="1">
              <a:off x="4809954" y="3816551"/>
              <a:ext cx="2214463" cy="483977"/>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193"/>
            <p:cNvCxnSpPr>
              <a:stCxn id="46" idx="3"/>
            </p:cNvCxnSpPr>
            <p:nvPr/>
          </p:nvCxnSpPr>
          <p:spPr>
            <a:xfrm flipH="1" flipV="1">
              <a:off x="4794079" y="4244992"/>
              <a:ext cx="1436622" cy="912417"/>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194"/>
            <p:cNvCxnSpPr>
              <a:stCxn id="45" idx="0"/>
              <a:endCxn id="38" idx="6"/>
            </p:cNvCxnSpPr>
            <p:nvPr/>
          </p:nvCxnSpPr>
          <p:spPr>
            <a:xfrm flipH="1" flipV="1">
              <a:off x="4540091" y="4649628"/>
              <a:ext cx="373044" cy="801345"/>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5" name="直接连接符 195"/>
            <p:cNvCxnSpPr>
              <a:stCxn id="44" idx="2"/>
              <a:endCxn id="38" idx="8"/>
            </p:cNvCxnSpPr>
            <p:nvPr/>
          </p:nvCxnSpPr>
          <p:spPr>
            <a:xfrm flipV="1">
              <a:off x="3428889" y="4649628"/>
              <a:ext cx="476229" cy="761672"/>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196"/>
            <p:cNvCxnSpPr>
              <a:stCxn id="43" idx="7"/>
            </p:cNvCxnSpPr>
            <p:nvPr/>
          </p:nvCxnSpPr>
          <p:spPr>
            <a:xfrm>
              <a:off x="2079573" y="4157714"/>
              <a:ext cx="1801731" cy="47604"/>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197"/>
            <p:cNvCxnSpPr>
              <a:stCxn id="42" idx="8"/>
            </p:cNvCxnSpPr>
            <p:nvPr/>
          </p:nvCxnSpPr>
          <p:spPr>
            <a:xfrm>
              <a:off x="2317688" y="2745448"/>
              <a:ext cx="1603305" cy="777540"/>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198"/>
            <p:cNvCxnSpPr>
              <a:stCxn id="41" idx="1"/>
            </p:cNvCxnSpPr>
            <p:nvPr/>
          </p:nvCxnSpPr>
          <p:spPr>
            <a:xfrm>
              <a:off x="3151086" y="1595008"/>
              <a:ext cx="841338" cy="1340858"/>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199"/>
            <p:cNvCxnSpPr>
              <a:stCxn id="42" idx="8"/>
              <a:endCxn id="41" idx="1"/>
            </p:cNvCxnSpPr>
            <p:nvPr/>
          </p:nvCxnSpPr>
          <p:spPr>
            <a:xfrm flipV="1">
              <a:off x="2317688" y="1595008"/>
              <a:ext cx="833398" cy="115044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接连接符 200"/>
            <p:cNvCxnSpPr>
              <a:stCxn id="42" idx="8"/>
              <a:endCxn id="40" idx="1"/>
            </p:cNvCxnSpPr>
            <p:nvPr/>
          </p:nvCxnSpPr>
          <p:spPr>
            <a:xfrm flipV="1">
              <a:off x="2317688" y="1547404"/>
              <a:ext cx="2571637" cy="119804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接连接符 201"/>
            <p:cNvCxnSpPr>
              <a:stCxn id="42" idx="8"/>
              <a:endCxn id="43" idx="7"/>
            </p:cNvCxnSpPr>
            <p:nvPr/>
          </p:nvCxnSpPr>
          <p:spPr>
            <a:xfrm flipH="1">
              <a:off x="2079573" y="2745448"/>
              <a:ext cx="238115" cy="1412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直接连接符 202"/>
            <p:cNvCxnSpPr>
              <a:stCxn id="42" idx="8"/>
              <a:endCxn id="44" idx="2"/>
            </p:cNvCxnSpPr>
            <p:nvPr/>
          </p:nvCxnSpPr>
          <p:spPr>
            <a:xfrm>
              <a:off x="2317688" y="2745448"/>
              <a:ext cx="1111201" cy="266585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直接连接符 203"/>
            <p:cNvCxnSpPr>
              <a:stCxn id="41" idx="1"/>
              <a:endCxn id="40" idx="1"/>
            </p:cNvCxnSpPr>
            <p:nvPr/>
          </p:nvCxnSpPr>
          <p:spPr>
            <a:xfrm flipV="1">
              <a:off x="3151086" y="1547404"/>
              <a:ext cx="1738239" cy="4760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直接连接符 204"/>
            <p:cNvCxnSpPr>
              <a:stCxn id="41" idx="1"/>
              <a:endCxn id="39" idx="1"/>
            </p:cNvCxnSpPr>
            <p:nvPr/>
          </p:nvCxnSpPr>
          <p:spPr>
            <a:xfrm>
              <a:off x="3151086" y="1595008"/>
              <a:ext cx="3190735" cy="48397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直接连接符 205"/>
            <p:cNvCxnSpPr>
              <a:stCxn id="40" idx="1"/>
              <a:endCxn id="39" idx="1"/>
            </p:cNvCxnSpPr>
            <p:nvPr/>
          </p:nvCxnSpPr>
          <p:spPr>
            <a:xfrm>
              <a:off x="4889325" y="1547404"/>
              <a:ext cx="1452496" cy="53158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直接连接符 206"/>
            <p:cNvCxnSpPr>
              <a:endCxn id="48" idx="9"/>
            </p:cNvCxnSpPr>
            <p:nvPr/>
          </p:nvCxnSpPr>
          <p:spPr>
            <a:xfrm>
              <a:off x="4857577" y="1571203"/>
              <a:ext cx="2071594" cy="138053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接连接符 207"/>
            <p:cNvCxnSpPr>
              <a:stCxn id="39" idx="1"/>
              <a:endCxn id="47" idx="4"/>
            </p:cNvCxnSpPr>
            <p:nvPr/>
          </p:nvCxnSpPr>
          <p:spPr>
            <a:xfrm>
              <a:off x="6341822" y="2078985"/>
              <a:ext cx="682595" cy="2221543"/>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208"/>
            <p:cNvCxnSpPr>
              <a:stCxn id="48" idx="9"/>
              <a:endCxn id="46" idx="3"/>
            </p:cNvCxnSpPr>
            <p:nvPr/>
          </p:nvCxnSpPr>
          <p:spPr>
            <a:xfrm flipH="1">
              <a:off x="6230701" y="2951734"/>
              <a:ext cx="698469" cy="220567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直接连接符 209"/>
            <p:cNvCxnSpPr>
              <a:stCxn id="47" idx="4"/>
              <a:endCxn id="45" idx="0"/>
            </p:cNvCxnSpPr>
            <p:nvPr/>
          </p:nvCxnSpPr>
          <p:spPr>
            <a:xfrm flipH="1">
              <a:off x="4913134" y="4300528"/>
              <a:ext cx="2111283" cy="115044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直接连接符 210"/>
            <p:cNvCxnSpPr>
              <a:stCxn id="43" idx="7"/>
              <a:endCxn id="44" idx="2"/>
            </p:cNvCxnSpPr>
            <p:nvPr/>
          </p:nvCxnSpPr>
          <p:spPr>
            <a:xfrm>
              <a:off x="2079573" y="4157714"/>
              <a:ext cx="1349316" cy="125358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211"/>
            <p:cNvCxnSpPr>
              <a:stCxn id="43" idx="7"/>
              <a:endCxn id="45" idx="0"/>
            </p:cNvCxnSpPr>
            <p:nvPr/>
          </p:nvCxnSpPr>
          <p:spPr>
            <a:xfrm>
              <a:off x="2079573" y="4157714"/>
              <a:ext cx="2833561" cy="129325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212"/>
            <p:cNvCxnSpPr>
              <a:stCxn id="44" idx="2"/>
              <a:endCxn id="46" idx="3"/>
            </p:cNvCxnSpPr>
            <p:nvPr/>
          </p:nvCxnSpPr>
          <p:spPr>
            <a:xfrm flipV="1">
              <a:off x="3428889" y="5157409"/>
              <a:ext cx="2801812" cy="25389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2"/>
          <a:stretch>
            <a:fillRect/>
          </a:stretch>
        </p:blipFill>
        <p:spPr>
          <a:xfrm>
            <a:off x="3293404" y="5873167"/>
            <a:ext cx="1734422" cy="445630"/>
          </a:xfrm>
          <a:prstGeom prst="rect">
            <a:avLst/>
          </a:prstGeom>
        </p:spPr>
      </p:pic>
    </p:spTree>
    <p:extLst>
      <p:ext uri="{BB962C8B-B14F-4D97-AF65-F5344CB8AC3E}">
        <p14:creationId xmlns:p14="http://schemas.microsoft.com/office/powerpoint/2010/main" val="2131025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Unstructured</a:t>
            </a:r>
            <a:r>
              <a:rPr lang="en-US" dirty="0"/>
              <a:t> </a:t>
            </a:r>
            <a:r>
              <a:rPr lang="en-US" i="1" dirty="0" smtClean="0"/>
              <a:t>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pPr lvl="1"/>
            <a:endParaRPr lang="en-US" dirty="0" smtClean="0"/>
          </a:p>
          <a:p>
            <a:pPr lvl="1"/>
            <a:endParaRPr lang="en-US" dirty="0"/>
          </a:p>
          <a:p>
            <a:pPr lvl="1"/>
            <a:endParaRPr lang="en-US" dirty="0" smtClean="0"/>
          </a:p>
          <a:p>
            <a:pPr lvl="1"/>
            <a:endParaRPr lang="en-US" dirty="0"/>
          </a:p>
          <a:p>
            <a:endParaRPr lang="en-US" dirty="0" smtClean="0"/>
          </a:p>
          <a:p>
            <a:endParaRPr lang="en-US" dirty="0"/>
          </a:p>
          <a:p>
            <a:endParaRPr lang="en-US" dirty="0" smtClean="0"/>
          </a:p>
          <a:p>
            <a:r>
              <a:rPr lang="en-US" dirty="0" smtClean="0"/>
              <a:t>Fully decentralized</a:t>
            </a:r>
          </a:p>
          <a:p>
            <a:pPr lvl="1"/>
            <a:r>
              <a:rPr lang="en-US" dirty="0"/>
              <a:t>e</a:t>
            </a:r>
            <a:r>
              <a:rPr lang="en-US" dirty="0" smtClean="0"/>
              <a:t>.g., Gnutella </a:t>
            </a:r>
            <a:r>
              <a:rPr lang="en-US" b="1" dirty="0" smtClean="0"/>
              <a:t>0.2</a:t>
            </a:r>
            <a:endParaRPr lang="en-US" b="1" dirty="0"/>
          </a:p>
          <a:p>
            <a:endParaRPr lang="en-US" dirty="0" smtClean="0"/>
          </a:p>
          <a:p>
            <a:pPr lvl="1"/>
            <a:endParaRPr lang="en-US" dirty="0"/>
          </a:p>
        </p:txBody>
      </p:sp>
      <p:grpSp>
        <p:nvGrpSpPr>
          <p:cNvPr id="6" name="组合 89"/>
          <p:cNvGrpSpPr>
            <a:grpSpLocks noChangeAspect="1"/>
          </p:cNvGrpSpPr>
          <p:nvPr/>
        </p:nvGrpSpPr>
        <p:grpSpPr bwMode="auto">
          <a:xfrm>
            <a:off x="2410862" y="1292368"/>
            <a:ext cx="4050046" cy="3619176"/>
            <a:chOff x="1357290" y="1142984"/>
            <a:chExt cx="4929222" cy="4405760"/>
          </a:xfrm>
        </p:grpSpPr>
        <p:sp>
          <p:nvSpPr>
            <p:cNvPr id="7" name="computr2"/>
            <p:cNvSpPr>
              <a:spLocks noChangeAspect="1" noEditPoints="1" noChangeArrowheads="1"/>
            </p:cNvSpPr>
            <p:nvPr/>
          </p:nvSpPr>
          <p:spPr bwMode="auto">
            <a:xfrm>
              <a:off x="4854328" y="155012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8" name="computr2"/>
            <p:cNvSpPr>
              <a:spLocks noChangeAspect="1" noEditPoints="1" noChangeArrowheads="1"/>
            </p:cNvSpPr>
            <p:nvPr/>
          </p:nvSpPr>
          <p:spPr bwMode="auto">
            <a:xfrm>
              <a:off x="3734694" y="11429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9" name="computr2"/>
            <p:cNvSpPr>
              <a:spLocks noChangeAspect="1" noEditPoints="1" noChangeArrowheads="1"/>
            </p:cNvSpPr>
            <p:nvPr/>
          </p:nvSpPr>
          <p:spPr bwMode="auto">
            <a:xfrm>
              <a:off x="2389679" y="117933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0" name="computr2"/>
            <p:cNvSpPr>
              <a:spLocks noChangeAspect="1" noEditPoints="1" noChangeArrowheads="1"/>
            </p:cNvSpPr>
            <p:nvPr/>
          </p:nvSpPr>
          <p:spPr bwMode="auto">
            <a:xfrm>
              <a:off x="1488156" y="2255348"/>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1" name="computr2"/>
            <p:cNvSpPr>
              <a:spLocks noChangeAspect="1" noEditPoints="1" noChangeArrowheads="1"/>
            </p:cNvSpPr>
            <p:nvPr/>
          </p:nvSpPr>
          <p:spPr bwMode="auto">
            <a:xfrm>
              <a:off x="1357290" y="3665798"/>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2" name="computr2"/>
            <p:cNvSpPr>
              <a:spLocks noChangeAspect="1" noEditPoints="1" noChangeArrowheads="1"/>
            </p:cNvSpPr>
            <p:nvPr/>
          </p:nvSpPr>
          <p:spPr bwMode="auto">
            <a:xfrm>
              <a:off x="2396950" y="48217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3" name="computr2"/>
            <p:cNvSpPr>
              <a:spLocks noChangeAspect="1" noEditPoints="1" noChangeArrowheads="1"/>
            </p:cNvSpPr>
            <p:nvPr/>
          </p:nvSpPr>
          <p:spPr bwMode="auto">
            <a:xfrm>
              <a:off x="3749235" y="485086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4" name="computr2"/>
            <p:cNvSpPr>
              <a:spLocks noChangeAspect="1" noEditPoints="1" noChangeArrowheads="1"/>
            </p:cNvSpPr>
            <p:nvPr/>
          </p:nvSpPr>
          <p:spPr bwMode="auto">
            <a:xfrm>
              <a:off x="4977924" y="46254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5" name="computr2"/>
            <p:cNvSpPr>
              <a:spLocks noChangeAspect="1" noEditPoints="1" noChangeArrowheads="1"/>
            </p:cNvSpPr>
            <p:nvPr/>
          </p:nvSpPr>
          <p:spPr bwMode="auto">
            <a:xfrm>
              <a:off x="5588634" y="358582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6" name="computr2"/>
            <p:cNvSpPr>
              <a:spLocks noChangeAspect="1" noEditPoints="1" noChangeArrowheads="1"/>
            </p:cNvSpPr>
            <p:nvPr/>
          </p:nvSpPr>
          <p:spPr bwMode="auto">
            <a:xfrm>
              <a:off x="5566823" y="241529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17" name="直接连接符 100"/>
            <p:cNvCxnSpPr>
              <a:stCxn id="8" idx="1"/>
              <a:endCxn id="12" idx="2"/>
            </p:cNvCxnSpPr>
            <p:nvPr/>
          </p:nvCxnSpPr>
          <p:spPr>
            <a:xfrm flipH="1">
              <a:off x="2960562" y="1840653"/>
              <a:ext cx="1119118" cy="29770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01"/>
            <p:cNvCxnSpPr>
              <a:stCxn id="7" idx="1"/>
              <a:endCxn id="11" idx="8"/>
            </p:cNvCxnSpPr>
            <p:nvPr/>
          </p:nvCxnSpPr>
          <p:spPr>
            <a:xfrm flipH="1">
              <a:off x="1968441" y="2245528"/>
              <a:ext cx="3238291" cy="19290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02"/>
            <p:cNvCxnSpPr>
              <a:stCxn id="16" idx="9"/>
              <a:endCxn id="11" idx="8"/>
            </p:cNvCxnSpPr>
            <p:nvPr/>
          </p:nvCxnSpPr>
          <p:spPr>
            <a:xfrm flipH="1">
              <a:off x="1968441" y="2928254"/>
              <a:ext cx="3690697" cy="12463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03"/>
            <p:cNvCxnSpPr>
              <a:stCxn id="15" idx="4"/>
              <a:endCxn id="10" idx="8"/>
            </p:cNvCxnSpPr>
            <p:nvPr/>
          </p:nvCxnSpPr>
          <p:spPr>
            <a:xfrm flipH="1" flipV="1">
              <a:off x="2095432" y="2761540"/>
              <a:ext cx="3627201" cy="119874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104"/>
            <p:cNvCxnSpPr>
              <a:stCxn id="14" idx="3"/>
              <a:endCxn id="10" idx="8"/>
            </p:cNvCxnSpPr>
            <p:nvPr/>
          </p:nvCxnSpPr>
          <p:spPr>
            <a:xfrm flipH="1" flipV="1">
              <a:off x="2095432" y="2761540"/>
              <a:ext cx="3023990" cy="18655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105"/>
            <p:cNvCxnSpPr>
              <a:stCxn id="13" idx="0"/>
              <a:endCxn id="8" idx="1"/>
            </p:cNvCxnSpPr>
            <p:nvPr/>
          </p:nvCxnSpPr>
          <p:spPr>
            <a:xfrm flipH="1" flipV="1">
              <a:off x="4079679" y="1840653"/>
              <a:ext cx="15874" cy="300876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106"/>
            <p:cNvCxnSpPr>
              <a:stCxn id="12" idx="2"/>
              <a:endCxn id="7" idx="1"/>
            </p:cNvCxnSpPr>
            <p:nvPr/>
          </p:nvCxnSpPr>
          <p:spPr>
            <a:xfrm flipV="1">
              <a:off x="2960562" y="2245528"/>
              <a:ext cx="2246170" cy="25721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107"/>
            <p:cNvCxnSpPr>
              <a:stCxn id="11" idx="8"/>
              <a:endCxn id="15" idx="4"/>
            </p:cNvCxnSpPr>
            <p:nvPr/>
          </p:nvCxnSpPr>
          <p:spPr>
            <a:xfrm flipV="1">
              <a:off x="1968441" y="3960283"/>
              <a:ext cx="3754193" cy="21434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直接连接符 108"/>
            <p:cNvCxnSpPr>
              <a:stCxn id="10" idx="8"/>
              <a:endCxn id="13" idx="0"/>
            </p:cNvCxnSpPr>
            <p:nvPr/>
          </p:nvCxnSpPr>
          <p:spPr>
            <a:xfrm>
              <a:off x="2095432" y="2761540"/>
              <a:ext cx="2000121" cy="208787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直接连接符 109"/>
            <p:cNvCxnSpPr>
              <a:stCxn id="9" idx="1"/>
              <a:endCxn id="14" idx="3"/>
            </p:cNvCxnSpPr>
            <p:nvPr/>
          </p:nvCxnSpPr>
          <p:spPr>
            <a:xfrm>
              <a:off x="2738326" y="1872407"/>
              <a:ext cx="2381096" cy="275472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110"/>
            <p:cNvCxnSpPr>
              <a:stCxn id="9" idx="1"/>
              <a:endCxn id="12" idx="2"/>
            </p:cNvCxnSpPr>
            <p:nvPr/>
          </p:nvCxnSpPr>
          <p:spPr>
            <a:xfrm>
              <a:off x="2738326" y="1872407"/>
              <a:ext cx="222236" cy="294525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111"/>
            <p:cNvCxnSpPr>
              <a:stCxn id="10" idx="8"/>
              <a:endCxn id="7" idx="1"/>
            </p:cNvCxnSpPr>
            <p:nvPr/>
          </p:nvCxnSpPr>
          <p:spPr>
            <a:xfrm flipV="1">
              <a:off x="2095432" y="2245528"/>
              <a:ext cx="3111299" cy="51601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112"/>
            <p:cNvCxnSpPr>
              <a:stCxn id="10" idx="8"/>
              <a:endCxn id="16" idx="9"/>
            </p:cNvCxnSpPr>
            <p:nvPr/>
          </p:nvCxnSpPr>
          <p:spPr>
            <a:xfrm>
              <a:off x="2095432" y="2761540"/>
              <a:ext cx="3563705" cy="166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113"/>
            <p:cNvCxnSpPr>
              <a:stCxn id="9" idx="1"/>
              <a:endCxn id="16" idx="9"/>
            </p:cNvCxnSpPr>
            <p:nvPr/>
          </p:nvCxnSpPr>
          <p:spPr>
            <a:xfrm>
              <a:off x="2738326" y="1872407"/>
              <a:ext cx="2920812" cy="105584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114"/>
            <p:cNvCxnSpPr>
              <a:stCxn id="8" idx="1"/>
              <a:endCxn id="15" idx="4"/>
            </p:cNvCxnSpPr>
            <p:nvPr/>
          </p:nvCxnSpPr>
          <p:spPr>
            <a:xfrm>
              <a:off x="4079679" y="1840653"/>
              <a:ext cx="1642954" cy="211963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115"/>
            <p:cNvCxnSpPr>
              <a:stCxn id="7" idx="1"/>
              <a:endCxn id="14" idx="3"/>
            </p:cNvCxnSpPr>
            <p:nvPr/>
          </p:nvCxnSpPr>
          <p:spPr>
            <a:xfrm flipH="1">
              <a:off x="5119422" y="2245528"/>
              <a:ext cx="87309" cy="238160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116"/>
            <p:cNvCxnSpPr>
              <a:stCxn id="14" idx="3"/>
              <a:endCxn id="11" idx="8"/>
            </p:cNvCxnSpPr>
            <p:nvPr/>
          </p:nvCxnSpPr>
          <p:spPr>
            <a:xfrm flipH="1" flipV="1">
              <a:off x="1968441" y="4174625"/>
              <a:ext cx="3150982" cy="4525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117"/>
            <p:cNvCxnSpPr>
              <a:stCxn id="13" idx="0"/>
              <a:endCxn id="15" idx="4"/>
            </p:cNvCxnSpPr>
            <p:nvPr/>
          </p:nvCxnSpPr>
          <p:spPr>
            <a:xfrm flipV="1">
              <a:off x="4095553" y="3960283"/>
              <a:ext cx="1627080" cy="8891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36" name="Picture 35"/>
          <p:cNvPicPr>
            <a:picLocks noChangeAspect="1"/>
          </p:cNvPicPr>
          <p:nvPr/>
        </p:nvPicPr>
        <p:blipFill>
          <a:blip r:embed="rId2"/>
          <a:stretch>
            <a:fillRect/>
          </a:stretch>
        </p:blipFill>
        <p:spPr>
          <a:xfrm>
            <a:off x="3961230" y="5778090"/>
            <a:ext cx="988354" cy="976000"/>
          </a:xfrm>
          <a:prstGeom prst="rect">
            <a:avLst/>
          </a:prstGeom>
        </p:spPr>
      </p:pic>
    </p:spTree>
    <p:extLst>
      <p:ext uri="{BB962C8B-B14F-4D97-AF65-F5344CB8AC3E}">
        <p14:creationId xmlns:p14="http://schemas.microsoft.com/office/powerpoint/2010/main" val="2072318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Super-peer-based P2P </a:t>
            </a:r>
            <a:r>
              <a:rPr lang="en-US" i="1" dirty="0" smtClean="0"/>
              <a:t>architectures</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smtClean="0"/>
              <a:t>Some nodes will act as </a:t>
            </a:r>
            <a:r>
              <a:rPr lang="en-US" i="1" dirty="0" smtClean="0"/>
              <a:t>servers</a:t>
            </a:r>
            <a:r>
              <a:rPr lang="en-US" dirty="0" smtClean="0"/>
              <a:t> for a subset of peers.</a:t>
            </a:r>
          </a:p>
          <a:p>
            <a:pPr lvl="1"/>
            <a:r>
              <a:rPr lang="en-US" dirty="0" smtClean="0"/>
              <a:t>These nodes are called super-peers (SPs).</a:t>
            </a:r>
          </a:p>
          <a:p>
            <a:r>
              <a:rPr lang="en-US" dirty="0" smtClean="0"/>
              <a:t>SPs are organized in a P2P way.</a:t>
            </a:r>
          </a:p>
          <a:p>
            <a:r>
              <a:rPr lang="en-US" dirty="0" smtClean="0"/>
              <a:t>Problems:</a:t>
            </a:r>
          </a:p>
          <a:p>
            <a:pPr lvl="1"/>
            <a:r>
              <a:rPr lang="en-US" dirty="0" smtClean="0"/>
              <a:t>Leader election (i.e., which nodes are good candidates for being SPs ?)</a:t>
            </a:r>
            <a:endParaRPr lang="en-US" dirty="0"/>
          </a:p>
          <a:p>
            <a:pPr lvl="1"/>
            <a:endParaRPr lang="en-US" dirty="0" smtClean="0"/>
          </a:p>
          <a:p>
            <a:pPr lvl="1"/>
            <a:endParaRPr lang="en-US" dirty="0"/>
          </a:p>
        </p:txBody>
      </p:sp>
    </p:spTree>
    <p:extLst>
      <p:ext uri="{BB962C8B-B14F-4D97-AF65-F5344CB8AC3E}">
        <p14:creationId xmlns:p14="http://schemas.microsoft.com/office/powerpoint/2010/main" val="2302404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Super-peer-based P2P </a:t>
            </a:r>
            <a:r>
              <a:rPr lang="en-US" i="1" dirty="0" smtClean="0"/>
              <a:t>architectures</a:t>
            </a:r>
            <a:endParaRPr lang="en-US" i="1" dirty="0"/>
          </a:p>
        </p:txBody>
      </p:sp>
      <p:sp>
        <p:nvSpPr>
          <p:cNvPr id="3" name="Content Placeholder 2"/>
          <p:cNvSpPr>
            <a:spLocks noGrp="1"/>
          </p:cNvSpPr>
          <p:nvPr>
            <p:ph idx="1"/>
          </p:nvPr>
        </p:nvSpPr>
        <p:spPr>
          <a:xfrm>
            <a:off x="457200" y="1430872"/>
            <a:ext cx="8229600" cy="5003800"/>
          </a:xfrm>
        </p:spPr>
        <p:txBody>
          <a:bodyPr>
            <a:normAutofit fontScale="92500" lnSpcReduction="10000"/>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Combine centralized and decentralized aspects</a:t>
            </a:r>
          </a:p>
          <a:p>
            <a:pPr lvl="1"/>
            <a:r>
              <a:rPr lang="en-US" dirty="0"/>
              <a:t>e</a:t>
            </a:r>
            <a:r>
              <a:rPr lang="en-US" dirty="0" smtClean="0"/>
              <a:t>.g., </a:t>
            </a:r>
            <a:r>
              <a:rPr lang="en-US" dirty="0" err="1" smtClean="0"/>
              <a:t>KaZaa</a:t>
            </a:r>
            <a:endParaRPr lang="en-US" dirty="0" smtClean="0"/>
          </a:p>
          <a:p>
            <a:pPr lvl="1"/>
            <a:endParaRPr lang="en-US" dirty="0"/>
          </a:p>
        </p:txBody>
      </p:sp>
      <p:grpSp>
        <p:nvGrpSpPr>
          <p:cNvPr id="4" name="组合 183"/>
          <p:cNvGrpSpPr>
            <a:grpSpLocks noChangeAspect="1"/>
          </p:cNvGrpSpPr>
          <p:nvPr/>
        </p:nvGrpSpPr>
        <p:grpSpPr bwMode="auto">
          <a:xfrm>
            <a:off x="2698352" y="1568068"/>
            <a:ext cx="4175530" cy="3814263"/>
            <a:chOff x="714348" y="1500174"/>
            <a:chExt cx="4970586" cy="4541958"/>
          </a:xfrm>
        </p:grpSpPr>
        <p:sp>
          <p:nvSpPr>
            <p:cNvPr id="5" name="computr2"/>
            <p:cNvSpPr>
              <a:spLocks noChangeAspect="1" noEditPoints="1" noChangeArrowheads="1"/>
            </p:cNvSpPr>
            <p:nvPr/>
          </p:nvSpPr>
          <p:spPr bwMode="auto">
            <a:xfrm>
              <a:off x="3929058" y="2357430"/>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6" name="computr2"/>
            <p:cNvSpPr>
              <a:spLocks noChangeAspect="1" noEditPoints="1" noChangeArrowheads="1"/>
            </p:cNvSpPr>
            <p:nvPr/>
          </p:nvSpPr>
          <p:spPr bwMode="auto">
            <a:xfrm>
              <a:off x="3929058" y="192880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7" name="computr2"/>
            <p:cNvSpPr>
              <a:spLocks noChangeAspect="1" noEditPoints="1" noChangeArrowheads="1"/>
            </p:cNvSpPr>
            <p:nvPr/>
          </p:nvSpPr>
          <p:spPr bwMode="auto">
            <a:xfrm>
              <a:off x="1928794" y="228599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8" name="computr2"/>
            <p:cNvSpPr>
              <a:spLocks noChangeAspect="1" noEditPoints="1" noChangeArrowheads="1"/>
            </p:cNvSpPr>
            <p:nvPr/>
          </p:nvSpPr>
          <p:spPr bwMode="auto">
            <a:xfrm>
              <a:off x="1500166" y="371475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9" name="computr2"/>
            <p:cNvSpPr>
              <a:spLocks noChangeAspect="1" noEditPoints="1" noChangeArrowheads="1"/>
            </p:cNvSpPr>
            <p:nvPr/>
          </p:nvSpPr>
          <p:spPr bwMode="auto">
            <a:xfrm>
              <a:off x="2985095" y="4680794"/>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0" name="computr2"/>
            <p:cNvSpPr>
              <a:spLocks noChangeAspect="1" noEditPoints="1" noChangeArrowheads="1"/>
            </p:cNvSpPr>
            <p:nvPr/>
          </p:nvSpPr>
          <p:spPr bwMode="auto">
            <a:xfrm>
              <a:off x="4357686" y="371475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1" name="computr2"/>
            <p:cNvSpPr>
              <a:spLocks noChangeAspect="1" noEditPoints="1" noChangeArrowheads="1"/>
            </p:cNvSpPr>
            <p:nvPr/>
          </p:nvSpPr>
          <p:spPr bwMode="auto">
            <a:xfrm>
              <a:off x="4786314" y="207167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2" name="computr2"/>
            <p:cNvSpPr>
              <a:spLocks noChangeAspect="1" noEditPoints="1" noChangeArrowheads="1"/>
            </p:cNvSpPr>
            <p:nvPr/>
          </p:nvSpPr>
          <p:spPr bwMode="auto">
            <a:xfrm>
              <a:off x="4429124" y="185736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3" name="computr2"/>
            <p:cNvSpPr>
              <a:spLocks noChangeAspect="1" noEditPoints="1" noChangeArrowheads="1"/>
            </p:cNvSpPr>
            <p:nvPr/>
          </p:nvSpPr>
          <p:spPr bwMode="auto">
            <a:xfrm>
              <a:off x="4929190" y="242886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4" name="computr2"/>
            <p:cNvSpPr>
              <a:spLocks noChangeAspect="1" noEditPoints="1" noChangeArrowheads="1"/>
            </p:cNvSpPr>
            <p:nvPr/>
          </p:nvSpPr>
          <p:spPr bwMode="auto">
            <a:xfrm>
              <a:off x="1714480" y="157161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5" name="computr2"/>
            <p:cNvSpPr>
              <a:spLocks noChangeAspect="1" noEditPoints="1" noChangeArrowheads="1"/>
            </p:cNvSpPr>
            <p:nvPr/>
          </p:nvSpPr>
          <p:spPr bwMode="auto">
            <a:xfrm>
              <a:off x="2571736" y="171448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6" name="computr2"/>
            <p:cNvSpPr>
              <a:spLocks noChangeAspect="1" noEditPoints="1" noChangeArrowheads="1"/>
            </p:cNvSpPr>
            <p:nvPr/>
          </p:nvSpPr>
          <p:spPr bwMode="auto">
            <a:xfrm>
              <a:off x="2214546" y="150017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7" name="computr2"/>
            <p:cNvSpPr>
              <a:spLocks noChangeAspect="1" noEditPoints="1" noChangeArrowheads="1"/>
            </p:cNvSpPr>
            <p:nvPr/>
          </p:nvSpPr>
          <p:spPr bwMode="auto">
            <a:xfrm>
              <a:off x="1357290" y="207167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8" name="computr2"/>
            <p:cNvSpPr>
              <a:spLocks noChangeAspect="1" noEditPoints="1" noChangeArrowheads="1"/>
            </p:cNvSpPr>
            <p:nvPr/>
          </p:nvSpPr>
          <p:spPr bwMode="auto">
            <a:xfrm>
              <a:off x="714348" y="400050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9" name="computr2"/>
            <p:cNvSpPr>
              <a:spLocks noChangeAspect="1" noEditPoints="1" noChangeArrowheads="1"/>
            </p:cNvSpPr>
            <p:nvPr/>
          </p:nvSpPr>
          <p:spPr bwMode="auto">
            <a:xfrm>
              <a:off x="1071538" y="4857760"/>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0" name="computr2"/>
            <p:cNvSpPr>
              <a:spLocks noChangeAspect="1" noEditPoints="1" noChangeArrowheads="1"/>
            </p:cNvSpPr>
            <p:nvPr/>
          </p:nvSpPr>
          <p:spPr bwMode="auto">
            <a:xfrm>
              <a:off x="785786" y="4500570"/>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1" name="computr2"/>
            <p:cNvSpPr>
              <a:spLocks noChangeAspect="1" noEditPoints="1" noChangeArrowheads="1"/>
            </p:cNvSpPr>
            <p:nvPr/>
          </p:nvSpPr>
          <p:spPr bwMode="auto">
            <a:xfrm>
              <a:off x="1571604" y="478632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2" name="computr2"/>
            <p:cNvSpPr>
              <a:spLocks noChangeAspect="1" noEditPoints="1" noChangeArrowheads="1"/>
            </p:cNvSpPr>
            <p:nvPr/>
          </p:nvSpPr>
          <p:spPr bwMode="auto">
            <a:xfrm>
              <a:off x="2357422" y="542926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3" name="computr2"/>
            <p:cNvSpPr>
              <a:spLocks noChangeAspect="1" noEditPoints="1" noChangeArrowheads="1"/>
            </p:cNvSpPr>
            <p:nvPr/>
          </p:nvSpPr>
          <p:spPr bwMode="auto">
            <a:xfrm>
              <a:off x="3071802" y="585789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4" name="computr2"/>
            <p:cNvSpPr>
              <a:spLocks noChangeAspect="1" noEditPoints="1" noChangeArrowheads="1"/>
            </p:cNvSpPr>
            <p:nvPr/>
          </p:nvSpPr>
          <p:spPr bwMode="auto">
            <a:xfrm>
              <a:off x="2643174" y="5715016"/>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5" name="computr2"/>
            <p:cNvSpPr>
              <a:spLocks noChangeAspect="1" noEditPoints="1" noChangeArrowheads="1"/>
            </p:cNvSpPr>
            <p:nvPr/>
          </p:nvSpPr>
          <p:spPr bwMode="auto">
            <a:xfrm>
              <a:off x="3500430" y="5715016"/>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6" name="computr2"/>
            <p:cNvSpPr>
              <a:spLocks noChangeAspect="1" noEditPoints="1" noChangeArrowheads="1"/>
            </p:cNvSpPr>
            <p:nvPr/>
          </p:nvSpPr>
          <p:spPr bwMode="auto">
            <a:xfrm>
              <a:off x="4714876" y="478632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7" name="computr2"/>
            <p:cNvSpPr>
              <a:spLocks noChangeAspect="1" noEditPoints="1" noChangeArrowheads="1"/>
            </p:cNvSpPr>
            <p:nvPr/>
          </p:nvSpPr>
          <p:spPr bwMode="auto">
            <a:xfrm>
              <a:off x="5429256" y="435769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8" name="computr2"/>
            <p:cNvSpPr>
              <a:spLocks noChangeAspect="1" noEditPoints="1" noChangeArrowheads="1"/>
            </p:cNvSpPr>
            <p:nvPr/>
          </p:nvSpPr>
          <p:spPr bwMode="auto">
            <a:xfrm>
              <a:off x="5143504" y="471488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9" name="computr2"/>
            <p:cNvSpPr>
              <a:spLocks noChangeAspect="1" noEditPoints="1" noChangeArrowheads="1"/>
            </p:cNvSpPr>
            <p:nvPr/>
          </p:nvSpPr>
          <p:spPr bwMode="auto">
            <a:xfrm>
              <a:off x="5500694" y="385762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30" name="直接连接符 241"/>
            <p:cNvCxnSpPr>
              <a:stCxn id="7" idx="1"/>
              <a:endCxn id="5" idx="1"/>
            </p:cNvCxnSpPr>
            <p:nvPr/>
          </p:nvCxnSpPr>
          <p:spPr>
            <a:xfrm>
              <a:off x="2206350" y="2846559"/>
              <a:ext cx="1999912" cy="6986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242"/>
            <p:cNvCxnSpPr>
              <a:stCxn id="5" idx="1"/>
              <a:endCxn id="10" idx="9"/>
            </p:cNvCxnSpPr>
            <p:nvPr/>
          </p:nvCxnSpPr>
          <p:spPr>
            <a:xfrm>
              <a:off x="4206262" y="2916422"/>
              <a:ext cx="222215" cy="120667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243"/>
            <p:cNvCxnSpPr>
              <a:stCxn id="10" idx="9"/>
              <a:endCxn id="9" idx="0"/>
            </p:cNvCxnSpPr>
            <p:nvPr/>
          </p:nvCxnSpPr>
          <p:spPr>
            <a:xfrm flipH="1">
              <a:off x="3266620" y="4123099"/>
              <a:ext cx="1161857" cy="55888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244"/>
            <p:cNvCxnSpPr>
              <a:stCxn id="9" idx="0"/>
              <a:endCxn id="8" idx="5"/>
            </p:cNvCxnSpPr>
            <p:nvPr/>
          </p:nvCxnSpPr>
          <p:spPr>
            <a:xfrm flipH="1" flipV="1">
              <a:off x="1946041" y="4015131"/>
              <a:ext cx="1320578" cy="66685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245"/>
            <p:cNvCxnSpPr>
              <a:stCxn id="8" idx="5"/>
            </p:cNvCxnSpPr>
            <p:nvPr/>
          </p:nvCxnSpPr>
          <p:spPr>
            <a:xfrm flipV="1">
              <a:off x="1946041" y="2859261"/>
              <a:ext cx="552359" cy="115586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246"/>
            <p:cNvCxnSpPr>
              <a:endCxn id="10" idx="9"/>
            </p:cNvCxnSpPr>
            <p:nvPr/>
          </p:nvCxnSpPr>
          <p:spPr>
            <a:xfrm>
              <a:off x="2498401" y="2859261"/>
              <a:ext cx="1930076" cy="126383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247"/>
            <p:cNvCxnSpPr>
              <a:stCxn id="10" idx="9"/>
            </p:cNvCxnSpPr>
            <p:nvPr/>
          </p:nvCxnSpPr>
          <p:spPr>
            <a:xfrm flipH="1" flipV="1">
              <a:off x="2003184" y="4002429"/>
              <a:ext cx="2425293" cy="12067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248"/>
            <p:cNvCxnSpPr>
              <a:endCxn id="9" idx="0"/>
            </p:cNvCxnSpPr>
            <p:nvPr/>
          </p:nvCxnSpPr>
          <p:spPr>
            <a:xfrm rot="16200000" flipH="1">
              <a:off x="1971151" y="3386511"/>
              <a:ext cx="1822719" cy="76821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249"/>
            <p:cNvCxnSpPr>
              <a:stCxn id="8" idx="5"/>
            </p:cNvCxnSpPr>
            <p:nvPr/>
          </p:nvCxnSpPr>
          <p:spPr>
            <a:xfrm flipV="1">
              <a:off x="1946041" y="2929124"/>
              <a:ext cx="2266572" cy="108600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直接连接符 250"/>
            <p:cNvCxnSpPr>
              <a:stCxn id="5" idx="1"/>
              <a:endCxn id="9" idx="0"/>
            </p:cNvCxnSpPr>
            <p:nvPr/>
          </p:nvCxnSpPr>
          <p:spPr>
            <a:xfrm flipH="1">
              <a:off x="3266620" y="2916422"/>
              <a:ext cx="939642" cy="176555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251"/>
            <p:cNvCxnSpPr>
              <a:stCxn id="17" idx="1"/>
              <a:endCxn id="7" idx="3"/>
            </p:cNvCxnSpPr>
            <p:nvPr/>
          </p:nvCxnSpPr>
          <p:spPr>
            <a:xfrm>
              <a:off x="1450824" y="2255925"/>
              <a:ext cx="590453" cy="31753"/>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252"/>
            <p:cNvCxnSpPr>
              <a:stCxn id="14" idx="1"/>
              <a:endCxn id="7" idx="3"/>
            </p:cNvCxnSpPr>
            <p:nvPr/>
          </p:nvCxnSpPr>
          <p:spPr>
            <a:xfrm>
              <a:off x="1806365" y="1754199"/>
              <a:ext cx="234913" cy="53347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253"/>
            <p:cNvCxnSpPr>
              <a:stCxn id="16" idx="1"/>
              <a:endCxn id="7" idx="3"/>
            </p:cNvCxnSpPr>
            <p:nvPr/>
          </p:nvCxnSpPr>
          <p:spPr>
            <a:xfrm flipH="1">
              <a:off x="2041277" y="1684341"/>
              <a:ext cx="266655" cy="60333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接连接符 254"/>
            <p:cNvCxnSpPr>
              <a:stCxn id="15" idx="1"/>
              <a:endCxn id="7" idx="3"/>
            </p:cNvCxnSpPr>
            <p:nvPr/>
          </p:nvCxnSpPr>
          <p:spPr>
            <a:xfrm flipH="1">
              <a:off x="2041277" y="1900273"/>
              <a:ext cx="622196" cy="38740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255"/>
            <p:cNvCxnSpPr>
              <a:stCxn id="6" idx="1"/>
              <a:endCxn id="5" idx="2"/>
            </p:cNvCxnSpPr>
            <p:nvPr/>
          </p:nvCxnSpPr>
          <p:spPr>
            <a:xfrm>
              <a:off x="4022145" y="2109851"/>
              <a:ext cx="355540" cy="24768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256"/>
            <p:cNvCxnSpPr>
              <a:stCxn id="12" idx="1"/>
              <a:endCxn id="5" idx="2"/>
            </p:cNvCxnSpPr>
            <p:nvPr/>
          </p:nvCxnSpPr>
          <p:spPr>
            <a:xfrm flipH="1">
              <a:off x="4377685" y="2039993"/>
              <a:ext cx="146023" cy="31754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257"/>
            <p:cNvCxnSpPr>
              <a:stCxn id="11" idx="9"/>
              <a:endCxn id="5" idx="2"/>
            </p:cNvCxnSpPr>
            <p:nvPr/>
          </p:nvCxnSpPr>
          <p:spPr>
            <a:xfrm flipH="1">
              <a:off x="4377685" y="2205117"/>
              <a:ext cx="431728" cy="15242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258"/>
            <p:cNvCxnSpPr>
              <a:stCxn id="13" idx="9"/>
              <a:endCxn id="5" idx="2"/>
            </p:cNvCxnSpPr>
            <p:nvPr/>
          </p:nvCxnSpPr>
          <p:spPr>
            <a:xfrm flipH="1" flipV="1">
              <a:off x="4377685" y="2357540"/>
              <a:ext cx="577751" cy="20323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259"/>
            <p:cNvCxnSpPr>
              <a:stCxn id="18" idx="7"/>
            </p:cNvCxnSpPr>
            <p:nvPr/>
          </p:nvCxnSpPr>
          <p:spPr>
            <a:xfrm>
              <a:off x="860375" y="4046887"/>
              <a:ext cx="641240" cy="24133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260"/>
            <p:cNvCxnSpPr>
              <a:stCxn id="20" idx="8"/>
            </p:cNvCxnSpPr>
            <p:nvPr/>
          </p:nvCxnSpPr>
          <p:spPr>
            <a:xfrm flipV="1">
              <a:off x="949261" y="4288223"/>
              <a:ext cx="622196" cy="34929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261"/>
            <p:cNvCxnSpPr>
              <a:stCxn id="19" idx="2"/>
            </p:cNvCxnSpPr>
            <p:nvPr/>
          </p:nvCxnSpPr>
          <p:spPr>
            <a:xfrm flipV="1">
              <a:off x="1222263" y="4288223"/>
              <a:ext cx="349193" cy="57158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262"/>
            <p:cNvCxnSpPr>
              <a:endCxn id="21" idx="0"/>
            </p:cNvCxnSpPr>
            <p:nvPr/>
          </p:nvCxnSpPr>
          <p:spPr>
            <a:xfrm rot="16200000" flipH="1">
              <a:off x="1371384" y="4488295"/>
              <a:ext cx="495373" cy="9523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263"/>
            <p:cNvCxnSpPr>
              <a:stCxn id="9" idx="1"/>
              <a:endCxn id="22" idx="8"/>
            </p:cNvCxnSpPr>
            <p:nvPr/>
          </p:nvCxnSpPr>
          <p:spPr>
            <a:xfrm flipH="1">
              <a:off x="2517445" y="5240863"/>
              <a:ext cx="749174" cy="32389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264"/>
            <p:cNvCxnSpPr>
              <a:stCxn id="9" idx="1"/>
              <a:endCxn id="24" idx="7"/>
            </p:cNvCxnSpPr>
            <p:nvPr/>
          </p:nvCxnSpPr>
          <p:spPr>
            <a:xfrm flipH="1">
              <a:off x="2790452" y="5240863"/>
              <a:ext cx="476168" cy="52077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265"/>
            <p:cNvCxnSpPr>
              <a:stCxn id="9" idx="1"/>
              <a:endCxn id="23" idx="0"/>
            </p:cNvCxnSpPr>
            <p:nvPr/>
          </p:nvCxnSpPr>
          <p:spPr>
            <a:xfrm flipH="1">
              <a:off x="3165037" y="5240863"/>
              <a:ext cx="101583" cy="61603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直接连接符 266"/>
            <p:cNvCxnSpPr>
              <a:stCxn id="9" idx="1"/>
              <a:endCxn id="25" idx="3"/>
            </p:cNvCxnSpPr>
            <p:nvPr/>
          </p:nvCxnSpPr>
          <p:spPr>
            <a:xfrm>
              <a:off x="3266620" y="5240863"/>
              <a:ext cx="273006" cy="47631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267"/>
            <p:cNvCxnSpPr>
              <a:endCxn id="26" idx="3"/>
            </p:cNvCxnSpPr>
            <p:nvPr/>
          </p:nvCxnSpPr>
          <p:spPr>
            <a:xfrm rot="5400000">
              <a:off x="4558549" y="4481944"/>
              <a:ext cx="495373" cy="10793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268"/>
            <p:cNvCxnSpPr>
              <a:endCxn id="28" idx="3"/>
            </p:cNvCxnSpPr>
            <p:nvPr/>
          </p:nvCxnSpPr>
          <p:spPr>
            <a:xfrm rot="16200000" flipH="1">
              <a:off x="4806175" y="4342253"/>
              <a:ext cx="425510" cy="31744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269"/>
            <p:cNvCxnSpPr>
              <a:stCxn id="29" idx="9"/>
            </p:cNvCxnSpPr>
            <p:nvPr/>
          </p:nvCxnSpPr>
          <p:spPr>
            <a:xfrm flipH="1">
              <a:off x="4860204" y="3989727"/>
              <a:ext cx="666636" cy="29849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270"/>
            <p:cNvCxnSpPr>
              <a:endCxn id="27" idx="6"/>
            </p:cNvCxnSpPr>
            <p:nvPr/>
          </p:nvCxnSpPr>
          <p:spPr>
            <a:xfrm>
              <a:off x="4860204" y="4288223"/>
              <a:ext cx="603147" cy="12066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0" name="Picture 59"/>
          <p:cNvPicPr>
            <a:picLocks noChangeAspect="1"/>
          </p:cNvPicPr>
          <p:nvPr/>
        </p:nvPicPr>
        <p:blipFill>
          <a:blip r:embed="rId2"/>
          <a:stretch>
            <a:fillRect/>
          </a:stretch>
        </p:blipFill>
        <p:spPr>
          <a:xfrm>
            <a:off x="2877894" y="5848582"/>
            <a:ext cx="1176594" cy="597635"/>
          </a:xfrm>
          <a:prstGeom prst="rect">
            <a:avLst/>
          </a:prstGeom>
        </p:spPr>
      </p:pic>
    </p:spTree>
    <p:extLst>
      <p:ext uri="{BB962C8B-B14F-4D97-AF65-F5344CB8AC3E}">
        <p14:creationId xmlns:p14="http://schemas.microsoft.com/office/powerpoint/2010/main" val="1665041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Overlay Networks</a:t>
            </a:r>
            <a:br>
              <a:rPr lang="en-US" b="1" dirty="0" smtClean="0"/>
            </a:br>
            <a:r>
              <a:rPr lang="en-US" i="1" dirty="0" smtClean="0"/>
              <a:t>Types of queries</a:t>
            </a:r>
            <a:endParaRPr lang="en-US" i="1" dirty="0"/>
          </a:p>
        </p:txBody>
      </p:sp>
      <p:sp>
        <p:nvSpPr>
          <p:cNvPr id="4" name="Content Placeholder 2"/>
          <p:cNvSpPr>
            <a:spLocks noGrp="1"/>
          </p:cNvSpPr>
          <p:nvPr>
            <p:ph idx="1"/>
          </p:nvPr>
        </p:nvSpPr>
        <p:spPr>
          <a:xfrm>
            <a:off x="457200" y="1061432"/>
            <a:ext cx="8229600" cy="5003800"/>
          </a:xfrm>
        </p:spPr>
        <p:txBody>
          <a:bodyPr>
            <a:noAutofit/>
          </a:bodyPr>
          <a:lstStyle/>
          <a:p>
            <a:endParaRPr lang="en-US" sz="3000" b="1" dirty="0" smtClean="0"/>
          </a:p>
          <a:p>
            <a:r>
              <a:rPr lang="en-US" sz="3000" b="1" dirty="0" smtClean="0"/>
              <a:t>Lookup</a:t>
            </a:r>
            <a:endParaRPr lang="en-US" sz="3000" b="1" dirty="0" smtClean="0"/>
          </a:p>
          <a:p>
            <a:pPr lvl="1"/>
            <a:r>
              <a:rPr lang="en-US" sz="2600" dirty="0"/>
              <a:t>Key-value as in the case of hash tables</a:t>
            </a:r>
          </a:p>
          <a:p>
            <a:pPr lvl="2"/>
            <a:r>
              <a:rPr lang="en-US" dirty="0" smtClean="0"/>
              <a:t>Given a key, returns a single </a:t>
            </a:r>
            <a:r>
              <a:rPr lang="en-US" dirty="0" smtClean="0"/>
              <a:t>values/file</a:t>
            </a:r>
            <a:endParaRPr lang="en-US" dirty="0" smtClean="0"/>
          </a:p>
          <a:p>
            <a:r>
              <a:rPr lang="en-US" sz="3000" b="1" dirty="0" smtClean="0"/>
              <a:t>Match</a:t>
            </a:r>
            <a:endParaRPr lang="en-US" sz="3000" b="1" dirty="0"/>
          </a:p>
          <a:p>
            <a:pPr lvl="1"/>
            <a:r>
              <a:rPr lang="en-US" sz="2600" dirty="0"/>
              <a:t>Given a sequence of </a:t>
            </a:r>
            <a:r>
              <a:rPr lang="en-US" sz="2600" dirty="0" smtClean="0"/>
              <a:t>keywords</a:t>
            </a:r>
            <a:endParaRPr lang="en-US" sz="2600" dirty="0"/>
          </a:p>
          <a:p>
            <a:pPr lvl="2"/>
            <a:r>
              <a:rPr lang="en-US" dirty="0" smtClean="0"/>
              <a:t>Return all documents matching the </a:t>
            </a:r>
            <a:r>
              <a:rPr lang="en-US" dirty="0" smtClean="0"/>
              <a:t>terms</a:t>
            </a:r>
          </a:p>
          <a:p>
            <a:endParaRPr lang="en-US" sz="2400" dirty="0" smtClean="0"/>
          </a:p>
          <a:p>
            <a:r>
              <a:rPr lang="en-US" sz="2400" dirty="0" smtClean="0"/>
              <a:t>Structured </a:t>
            </a:r>
            <a:r>
              <a:rPr lang="en-US" sz="2400" dirty="0"/>
              <a:t>networks have 100% probability of </a:t>
            </a:r>
            <a:r>
              <a:rPr lang="en-US" sz="2400" dirty="0" smtClean="0"/>
              <a:t>success for Lookup</a:t>
            </a:r>
            <a:endParaRPr lang="en-US" sz="2400" dirty="0"/>
          </a:p>
          <a:p>
            <a:r>
              <a:rPr lang="en-US" sz="2400" dirty="0"/>
              <a:t>Unstructured networks do not have the same guarantee</a:t>
            </a:r>
          </a:p>
          <a:p>
            <a:endParaRPr lang="en-US" dirty="0" smtClean="0"/>
          </a:p>
          <a:p>
            <a:pPr lvl="1"/>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1359944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25818" y="1375462"/>
            <a:ext cx="4525817" cy="5003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      Unstructured</a:t>
            </a:r>
          </a:p>
          <a:p>
            <a:endParaRPr lang="en-US" dirty="0" smtClean="0"/>
          </a:p>
          <a:p>
            <a:r>
              <a:rPr lang="en-US" sz="2800" dirty="0" smtClean="0"/>
              <a:t>Object IDs not assigned to peers</a:t>
            </a:r>
          </a:p>
          <a:p>
            <a:pPr lvl="1"/>
            <a:r>
              <a:rPr lang="en-US" sz="2400" dirty="0" smtClean="0"/>
              <a:t>Object hosted by </a:t>
            </a:r>
            <a:r>
              <a:rPr lang="en-US" sz="2400" dirty="0" err="1" smtClean="0"/>
              <a:t>uploaders</a:t>
            </a:r>
            <a:r>
              <a:rPr lang="en-US" sz="2400" dirty="0" smtClean="0"/>
              <a:t> directly</a:t>
            </a:r>
          </a:p>
          <a:p>
            <a:pPr lvl="1"/>
            <a:r>
              <a:rPr lang="en-US" sz="2400" dirty="0" smtClean="0"/>
              <a:t>Only search possible</a:t>
            </a:r>
          </a:p>
          <a:p>
            <a:r>
              <a:rPr lang="en-US" sz="2800" dirty="0"/>
              <a:t>Objects have no special IDs</a:t>
            </a:r>
          </a:p>
          <a:p>
            <a:r>
              <a:rPr lang="en-US" sz="2800" dirty="0"/>
              <a:t>Each </a:t>
            </a:r>
            <a:r>
              <a:rPr lang="en-US" sz="2800" dirty="0" smtClean="0"/>
              <a:t>peer is responsible for its </a:t>
            </a:r>
            <a:r>
              <a:rPr lang="en-US" sz="2800" dirty="0" smtClean="0"/>
              <a:t>objects</a:t>
            </a:r>
          </a:p>
          <a:p>
            <a:r>
              <a:rPr lang="en-US" sz="2800" dirty="0" smtClean="0"/>
              <a:t>Easier organization</a:t>
            </a:r>
            <a:endParaRPr lang="en-US" sz="2800" dirty="0"/>
          </a:p>
        </p:txBody>
      </p:sp>
      <p:pic>
        <p:nvPicPr>
          <p:cNvPr id="6" name="Picture 5"/>
          <p:cNvPicPr>
            <a:picLocks noChangeAspect="1"/>
          </p:cNvPicPr>
          <p:nvPr/>
        </p:nvPicPr>
        <p:blipFill>
          <a:blip r:embed="rId2"/>
          <a:stretch>
            <a:fillRect/>
          </a:stretch>
        </p:blipFill>
        <p:spPr>
          <a:xfrm>
            <a:off x="4600875" y="1294647"/>
            <a:ext cx="1397000" cy="1168400"/>
          </a:xfrm>
          <a:prstGeom prst="rect">
            <a:avLst/>
          </a:prstGeom>
        </p:spPr>
      </p:pic>
      <p:pic>
        <p:nvPicPr>
          <p:cNvPr id="3" name="Picture 2"/>
          <p:cNvPicPr>
            <a:picLocks noChangeAspect="1"/>
          </p:cNvPicPr>
          <p:nvPr/>
        </p:nvPicPr>
        <p:blipFill>
          <a:blip r:embed="rId3"/>
          <a:stretch>
            <a:fillRect/>
          </a:stretch>
        </p:blipFill>
        <p:spPr>
          <a:xfrm>
            <a:off x="95827" y="1155700"/>
            <a:ext cx="1689100" cy="1511300"/>
          </a:xfrm>
          <a:prstGeom prst="rect">
            <a:avLst/>
          </a:prstGeom>
        </p:spPr>
      </p:pic>
      <p:sp>
        <p:nvSpPr>
          <p:cNvPr id="2" name="Title 1"/>
          <p:cNvSpPr>
            <a:spLocks noGrp="1"/>
          </p:cNvSpPr>
          <p:nvPr>
            <p:ph type="title"/>
          </p:nvPr>
        </p:nvSpPr>
        <p:spPr/>
        <p:txBody>
          <a:bodyPr>
            <a:normAutofit fontScale="90000"/>
          </a:bodyPr>
          <a:lstStyle/>
          <a:p>
            <a:r>
              <a:rPr lang="en-US" b="1" dirty="0" smtClean="0"/>
              <a:t>Structured vs. Unstructured Overlays </a:t>
            </a:r>
            <a:endParaRPr lang="en-US" dirty="0"/>
          </a:p>
        </p:txBody>
      </p:sp>
      <p:sp>
        <p:nvSpPr>
          <p:cNvPr id="4" name="Content Placeholder 2"/>
          <p:cNvSpPr>
            <a:spLocks noGrp="1"/>
          </p:cNvSpPr>
          <p:nvPr>
            <p:ph idx="1"/>
          </p:nvPr>
        </p:nvSpPr>
        <p:spPr>
          <a:xfrm>
            <a:off x="237843" y="1430872"/>
            <a:ext cx="4380339" cy="5003800"/>
          </a:xfrm>
        </p:spPr>
        <p:txBody>
          <a:bodyPr>
            <a:noAutofit/>
          </a:bodyPr>
          <a:lstStyle/>
          <a:p>
            <a:pPr marL="0" indent="0" algn="ctr">
              <a:buNone/>
            </a:pPr>
            <a:r>
              <a:rPr lang="en-US" dirty="0" smtClean="0"/>
              <a:t>Structured</a:t>
            </a:r>
            <a:endParaRPr lang="en-US" dirty="0"/>
          </a:p>
          <a:p>
            <a:pPr marL="457200" lvl="1" indent="0">
              <a:buNone/>
            </a:pPr>
            <a:endParaRPr lang="en-US" dirty="0"/>
          </a:p>
          <a:p>
            <a:r>
              <a:rPr lang="en-US" sz="2800" dirty="0" smtClean="0"/>
              <a:t>Object IDs and peer IDs share the same space</a:t>
            </a:r>
          </a:p>
          <a:p>
            <a:pPr lvl="1"/>
            <a:r>
              <a:rPr lang="en-US" sz="2400" dirty="0" smtClean="0"/>
              <a:t>Every object is assigned to a peer</a:t>
            </a:r>
          </a:p>
          <a:p>
            <a:pPr lvl="1"/>
            <a:r>
              <a:rPr lang="en-US" sz="2400" dirty="0" smtClean="0"/>
              <a:t>Lookup of data items</a:t>
            </a:r>
          </a:p>
          <a:p>
            <a:r>
              <a:rPr lang="en-US" sz="2800" dirty="0" smtClean="0"/>
              <a:t>Objects are stored at peers according to their </a:t>
            </a:r>
            <a:r>
              <a:rPr lang="en-US" sz="2800" dirty="0" smtClean="0"/>
              <a:t>IDs</a:t>
            </a:r>
          </a:p>
          <a:p>
            <a:r>
              <a:rPr lang="en-US" sz="2800" dirty="0" smtClean="0"/>
              <a:t>Easy Lookup</a:t>
            </a:r>
            <a:endParaRPr lang="en-US" sz="2800" dirty="0" smtClean="0"/>
          </a:p>
        </p:txBody>
      </p:sp>
    </p:spTree>
    <p:extLst>
      <p:ext uri="{BB962C8B-B14F-4D97-AF65-F5344CB8AC3E}">
        <p14:creationId xmlns:p14="http://schemas.microsoft.com/office/powerpoint/2010/main" val="4009411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Networks</a:t>
            </a:r>
            <a:br>
              <a:rPr lang="en-US" b="1" dirty="0"/>
            </a:br>
            <a:r>
              <a:rPr lang="en-US" i="1" dirty="0" smtClean="0"/>
              <a:t>Classification</a:t>
            </a:r>
            <a:endParaRPr lang="en-US" dirty="0"/>
          </a:p>
        </p:txBody>
      </p:sp>
      <p:pic>
        <p:nvPicPr>
          <p:cNvPr id="4" name="Picture 3"/>
          <p:cNvPicPr>
            <a:picLocks noChangeAspect="1"/>
          </p:cNvPicPr>
          <p:nvPr/>
        </p:nvPicPr>
        <p:blipFill>
          <a:blip r:embed="rId2"/>
          <a:stretch>
            <a:fillRect/>
          </a:stretch>
        </p:blipFill>
        <p:spPr>
          <a:xfrm>
            <a:off x="391400" y="808183"/>
            <a:ext cx="8687042" cy="6015182"/>
          </a:xfrm>
          <a:prstGeom prst="rect">
            <a:avLst/>
          </a:prstGeom>
        </p:spPr>
      </p:pic>
    </p:spTree>
    <p:extLst>
      <p:ext uri="{BB962C8B-B14F-4D97-AF65-F5344CB8AC3E}">
        <p14:creationId xmlns:p14="http://schemas.microsoft.com/office/powerpoint/2010/main" val="366094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Reminder</a:t>
            </a:r>
            <a:endParaRPr lang="en-US" dirty="0"/>
          </a:p>
        </p:txBody>
      </p:sp>
      <p:sp>
        <p:nvSpPr>
          <p:cNvPr id="3" name="Content Placeholder 2"/>
          <p:cNvSpPr>
            <a:spLocks noGrp="1"/>
          </p:cNvSpPr>
          <p:nvPr>
            <p:ph idx="1"/>
          </p:nvPr>
        </p:nvSpPr>
        <p:spPr>
          <a:xfrm>
            <a:off x="457200" y="1430872"/>
            <a:ext cx="8229600" cy="5300128"/>
          </a:xfrm>
        </p:spPr>
        <p:txBody>
          <a:bodyPr>
            <a:normAutofit fontScale="92500" lnSpcReduction="10000"/>
          </a:bodyPr>
          <a:lstStyle/>
          <a:p>
            <a:r>
              <a:rPr lang="en-US" dirty="0" smtClean="0"/>
              <a:t>In general Distributed Systems (DS) are designed to share </a:t>
            </a:r>
            <a:r>
              <a:rPr lang="en-US" i="1" dirty="0" smtClean="0"/>
              <a:t>resources</a:t>
            </a:r>
            <a:r>
              <a:rPr lang="en-US" dirty="0" smtClean="0"/>
              <a:t>.</a:t>
            </a:r>
          </a:p>
          <a:p>
            <a:r>
              <a:rPr lang="en-US" dirty="0" smtClean="0"/>
              <a:t>What is a resource?</a:t>
            </a:r>
          </a:p>
          <a:p>
            <a:pPr lvl="1"/>
            <a:r>
              <a:rPr lang="en-US" dirty="0" smtClean="0"/>
              <a:t>e.g., programs, data, CPUs</a:t>
            </a:r>
          </a:p>
          <a:p>
            <a:r>
              <a:rPr lang="en-US" dirty="0" smtClean="0"/>
              <a:t>Advantages of DS</a:t>
            </a:r>
          </a:p>
          <a:p>
            <a:pPr lvl="1"/>
            <a:r>
              <a:rPr lang="en-US" dirty="0" smtClean="0"/>
              <a:t>Fault tolerance</a:t>
            </a:r>
          </a:p>
          <a:p>
            <a:pPr lvl="1"/>
            <a:r>
              <a:rPr lang="en-US" dirty="0" smtClean="0"/>
              <a:t>Cost reduction (e.g., by pooling resources)</a:t>
            </a:r>
          </a:p>
          <a:p>
            <a:pPr lvl="1"/>
            <a:r>
              <a:rPr lang="en-US" dirty="0" smtClean="0"/>
              <a:t>Scalability</a:t>
            </a:r>
          </a:p>
          <a:p>
            <a:pPr lvl="1"/>
            <a:r>
              <a:rPr lang="en-US" dirty="0" smtClean="0"/>
              <a:t>Load Balancing</a:t>
            </a:r>
          </a:p>
          <a:p>
            <a:pPr lvl="1"/>
            <a:r>
              <a:rPr lang="en-US" dirty="0" smtClean="0"/>
              <a:t>…</a:t>
            </a:r>
          </a:p>
          <a:p>
            <a:r>
              <a:rPr lang="en-US" dirty="0" smtClean="0"/>
              <a:t>Disadvantages?</a:t>
            </a:r>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041234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73" y="2237362"/>
            <a:ext cx="8229600" cy="1143000"/>
          </a:xfrm>
        </p:spPr>
        <p:txBody>
          <a:bodyPr>
            <a:noAutofit/>
          </a:bodyPr>
          <a:lstStyle/>
          <a:p>
            <a:r>
              <a:rPr lang="en-US" sz="5000" b="1" dirty="0"/>
              <a:t>4</a:t>
            </a:r>
            <a:r>
              <a:rPr lang="en-US" sz="5000" b="1" dirty="0" smtClean="0"/>
              <a:t>. Unstructured P2P</a:t>
            </a:r>
            <a:endParaRPr lang="en-US" sz="5000" dirty="0"/>
          </a:p>
        </p:txBody>
      </p:sp>
    </p:spTree>
    <p:extLst>
      <p:ext uri="{BB962C8B-B14F-4D97-AF65-F5344CB8AC3E}">
        <p14:creationId xmlns:p14="http://schemas.microsoft.com/office/powerpoint/2010/main" val="3768488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Types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b="1" dirty="0" smtClean="0"/>
          </a:p>
          <a:p>
            <a:r>
              <a:rPr lang="en-US" b="1" dirty="0" smtClean="0"/>
              <a:t>Homogeneous</a:t>
            </a:r>
            <a:r>
              <a:rPr lang="en-US" dirty="0" smtClean="0"/>
              <a:t> </a:t>
            </a:r>
            <a:r>
              <a:rPr lang="en-US" i="1" dirty="0" smtClean="0"/>
              <a:t>(</a:t>
            </a:r>
            <a:r>
              <a:rPr lang="en-US" i="1" dirty="0"/>
              <a:t>a</a:t>
            </a:r>
            <a:r>
              <a:rPr lang="en-US" i="1" dirty="0" smtClean="0"/>
              <a:t>ll </a:t>
            </a:r>
            <a:r>
              <a:rPr lang="en-US" i="1" dirty="0"/>
              <a:t>nodes are </a:t>
            </a:r>
            <a:r>
              <a:rPr lang="en-US" i="1" dirty="0" smtClean="0"/>
              <a:t>assumed equal)</a:t>
            </a:r>
          </a:p>
          <a:p>
            <a:r>
              <a:rPr lang="en-US" b="1" dirty="0" smtClean="0"/>
              <a:t>Heterogeneous</a:t>
            </a:r>
            <a:r>
              <a:rPr lang="en-US" dirty="0" smtClean="0"/>
              <a:t> </a:t>
            </a:r>
            <a:r>
              <a:rPr lang="en-US" i="1" dirty="0" smtClean="0"/>
              <a:t>(nodes have various roles)</a:t>
            </a:r>
            <a:endParaRPr lang="en-US" dirty="0" smtClean="0"/>
          </a:p>
          <a:p>
            <a:pPr lvl="1"/>
            <a:r>
              <a:rPr lang="en-US" dirty="0" smtClean="0"/>
              <a:t>Decentralized File Sharing with Distributed Servers</a:t>
            </a:r>
          </a:p>
          <a:p>
            <a:pPr lvl="1"/>
            <a:r>
              <a:rPr lang="en-US" dirty="0" smtClean="0"/>
              <a:t>Decentralized file Sharing with Super Nodes</a:t>
            </a:r>
          </a:p>
          <a:p>
            <a:r>
              <a:rPr lang="en-US" b="1" dirty="0" smtClean="0"/>
              <a:t>Flat</a:t>
            </a:r>
            <a:r>
              <a:rPr lang="en-US" dirty="0" smtClean="0"/>
              <a:t>: all nodes are in one overlay</a:t>
            </a:r>
          </a:p>
          <a:p>
            <a:r>
              <a:rPr lang="en-US" b="1" dirty="0" smtClean="0"/>
              <a:t>Hierarchical</a:t>
            </a:r>
            <a:r>
              <a:rPr lang="en-US" dirty="0" smtClean="0"/>
              <a:t>: more than one overlay exists</a:t>
            </a:r>
          </a:p>
        </p:txBody>
      </p:sp>
    </p:spTree>
    <p:extLst>
      <p:ext uri="{BB962C8B-B14F-4D97-AF65-F5344CB8AC3E}">
        <p14:creationId xmlns:p14="http://schemas.microsoft.com/office/powerpoint/2010/main" val="1865379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b="1" dirty="0" smtClean="0"/>
              <a:t>Central index </a:t>
            </a:r>
            <a:r>
              <a:rPr lang="en-US" dirty="0" smtClean="0"/>
              <a:t>maintaining information about</a:t>
            </a:r>
          </a:p>
          <a:p>
            <a:pPr lvl="1"/>
            <a:r>
              <a:rPr lang="en-US" dirty="0"/>
              <a:t>s</a:t>
            </a:r>
            <a:r>
              <a:rPr lang="en-US" dirty="0" smtClean="0"/>
              <a:t>hared object (e.g., file name)</a:t>
            </a:r>
          </a:p>
          <a:p>
            <a:pPr lvl="1"/>
            <a:r>
              <a:rPr lang="en-US" dirty="0"/>
              <a:t>l</a:t>
            </a:r>
            <a:r>
              <a:rPr lang="en-US" dirty="0" smtClean="0"/>
              <a:t>ocation (IP address where the object is located)</a:t>
            </a:r>
          </a:p>
          <a:p>
            <a:r>
              <a:rPr lang="en-US" b="1" dirty="0" smtClean="0"/>
              <a:t>Normal peers </a:t>
            </a:r>
            <a:r>
              <a:rPr lang="en-US" dirty="0" smtClean="0"/>
              <a:t>maintain the objects</a:t>
            </a:r>
          </a:p>
          <a:p>
            <a:pPr lvl="1"/>
            <a:r>
              <a:rPr lang="en-US" dirty="0"/>
              <a:t>e</a:t>
            </a:r>
            <a:r>
              <a:rPr lang="en-US" dirty="0" smtClean="0"/>
              <a:t>ach peer maintains its own objects</a:t>
            </a:r>
          </a:p>
          <a:p>
            <a:pPr lvl="1"/>
            <a:r>
              <a:rPr lang="en-US" dirty="0"/>
              <a:t>d</a:t>
            </a:r>
            <a:r>
              <a:rPr lang="en-US" dirty="0" smtClean="0"/>
              <a:t>ecentralized storage</a:t>
            </a:r>
          </a:p>
          <a:p>
            <a:pPr lvl="1"/>
            <a:r>
              <a:rPr lang="en-US" dirty="0" smtClean="0"/>
              <a:t>file transfer between peers</a:t>
            </a:r>
          </a:p>
          <a:p>
            <a:r>
              <a:rPr lang="en-US" b="1" dirty="0" smtClean="0"/>
              <a:t>Issues:</a:t>
            </a:r>
          </a:p>
          <a:p>
            <a:pPr lvl="1"/>
            <a:r>
              <a:rPr lang="en-US" dirty="0" smtClean="0"/>
              <a:t>Central point of failure</a:t>
            </a:r>
          </a:p>
          <a:p>
            <a:pPr lvl="1"/>
            <a:r>
              <a:rPr lang="en-US" dirty="0" smtClean="0"/>
              <a:t>Unbalanced cost: the server is a bottleneck</a:t>
            </a:r>
          </a:p>
          <a:p>
            <a:pPr lvl="1"/>
            <a:endParaRPr lang="en-US" dirty="0" smtClean="0"/>
          </a:p>
          <a:p>
            <a:pPr lvl="1"/>
            <a:endParaRPr lang="en-US" b="1" dirty="0" smtClean="0"/>
          </a:p>
          <a:p>
            <a:pPr lvl="1"/>
            <a:endParaRPr lang="en-US" dirty="0" smtClean="0"/>
          </a:p>
        </p:txBody>
      </p:sp>
      <p:pic>
        <p:nvPicPr>
          <p:cNvPr id="3" name="Picture 2"/>
          <p:cNvPicPr>
            <a:picLocks noChangeAspect="1"/>
          </p:cNvPicPr>
          <p:nvPr/>
        </p:nvPicPr>
        <p:blipFill>
          <a:blip r:embed="rId2"/>
          <a:stretch>
            <a:fillRect/>
          </a:stretch>
        </p:blipFill>
        <p:spPr>
          <a:xfrm>
            <a:off x="6547427" y="3534059"/>
            <a:ext cx="2501900" cy="2768600"/>
          </a:xfrm>
          <a:prstGeom prst="rect">
            <a:avLst/>
          </a:prstGeom>
        </p:spPr>
      </p:pic>
    </p:spTree>
    <p:extLst>
      <p:ext uri="{BB962C8B-B14F-4D97-AF65-F5344CB8AC3E}">
        <p14:creationId xmlns:p14="http://schemas.microsoft.com/office/powerpoint/2010/main" val="2456350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grpSp>
        <p:nvGrpSpPr>
          <p:cNvPr id="8" name="Group 7"/>
          <p:cNvGrpSpPr/>
          <p:nvPr/>
        </p:nvGrpSpPr>
        <p:grpSpPr>
          <a:xfrm>
            <a:off x="929409" y="2378486"/>
            <a:ext cx="1033318" cy="808059"/>
            <a:chOff x="929409" y="2378486"/>
            <a:chExt cx="1033318" cy="808059"/>
          </a:xfrm>
        </p:grpSpPr>
        <p:sp>
          <p:nvSpPr>
            <p:cNvPr id="6" name="Oval 5"/>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29409" y="2378486"/>
              <a:ext cx="935182" cy="369332"/>
            </a:xfrm>
            <a:prstGeom prst="rect">
              <a:avLst/>
            </a:prstGeom>
            <a:noFill/>
          </p:spPr>
          <p:txBody>
            <a:bodyPr wrap="square" rtlCol="0">
              <a:spAutoFit/>
            </a:bodyPr>
            <a:lstStyle/>
            <a:p>
              <a:r>
                <a:rPr lang="en-US" dirty="0" smtClean="0"/>
                <a:t>Node A</a:t>
              </a:r>
              <a:endParaRPr lang="en-US" dirty="0"/>
            </a:p>
          </p:txBody>
        </p:sp>
      </p:grpSp>
      <p:grpSp>
        <p:nvGrpSpPr>
          <p:cNvPr id="9" name="Group 8"/>
          <p:cNvGrpSpPr/>
          <p:nvPr/>
        </p:nvGrpSpPr>
        <p:grpSpPr>
          <a:xfrm>
            <a:off x="3820969" y="3999455"/>
            <a:ext cx="1033318" cy="808059"/>
            <a:chOff x="929409" y="2378486"/>
            <a:chExt cx="1033318" cy="808059"/>
          </a:xfrm>
        </p:grpSpPr>
        <p:sp>
          <p:nvSpPr>
            <p:cNvPr id="10" name="Oval 9"/>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29409" y="2378486"/>
              <a:ext cx="935182" cy="369332"/>
            </a:xfrm>
            <a:prstGeom prst="rect">
              <a:avLst/>
            </a:prstGeom>
            <a:noFill/>
          </p:spPr>
          <p:txBody>
            <a:bodyPr wrap="square" rtlCol="0">
              <a:spAutoFit/>
            </a:bodyPr>
            <a:lstStyle/>
            <a:p>
              <a:r>
                <a:rPr lang="en-US" dirty="0" smtClean="0"/>
                <a:t>Node D</a:t>
              </a:r>
              <a:endParaRPr lang="en-US" dirty="0"/>
            </a:p>
          </p:txBody>
        </p:sp>
      </p:grpSp>
      <p:grpSp>
        <p:nvGrpSpPr>
          <p:cNvPr id="12" name="Group 11"/>
          <p:cNvGrpSpPr/>
          <p:nvPr/>
        </p:nvGrpSpPr>
        <p:grpSpPr>
          <a:xfrm>
            <a:off x="1039091" y="5073132"/>
            <a:ext cx="1033318" cy="808059"/>
            <a:chOff x="929409" y="2378486"/>
            <a:chExt cx="1033318" cy="808059"/>
          </a:xfrm>
        </p:grpSpPr>
        <p:sp>
          <p:nvSpPr>
            <p:cNvPr id="13" name="Oval 12"/>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29409" y="2378486"/>
              <a:ext cx="935182" cy="369332"/>
            </a:xfrm>
            <a:prstGeom prst="rect">
              <a:avLst/>
            </a:prstGeom>
            <a:noFill/>
          </p:spPr>
          <p:txBody>
            <a:bodyPr wrap="square" rtlCol="0">
              <a:spAutoFit/>
            </a:bodyPr>
            <a:lstStyle/>
            <a:p>
              <a:r>
                <a:rPr lang="en-US" dirty="0" smtClean="0"/>
                <a:t>Node B</a:t>
              </a:r>
              <a:endParaRPr lang="en-US" dirty="0"/>
            </a:p>
          </p:txBody>
        </p:sp>
      </p:grpSp>
      <p:grpSp>
        <p:nvGrpSpPr>
          <p:cNvPr id="15" name="Group 14"/>
          <p:cNvGrpSpPr/>
          <p:nvPr/>
        </p:nvGrpSpPr>
        <p:grpSpPr>
          <a:xfrm>
            <a:off x="3870037" y="5477161"/>
            <a:ext cx="1033318" cy="808059"/>
            <a:chOff x="929409" y="2378486"/>
            <a:chExt cx="1033318" cy="808059"/>
          </a:xfrm>
        </p:grpSpPr>
        <p:sp>
          <p:nvSpPr>
            <p:cNvPr id="16" name="Oval 15"/>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929409" y="2378486"/>
              <a:ext cx="935182" cy="369332"/>
            </a:xfrm>
            <a:prstGeom prst="rect">
              <a:avLst/>
            </a:prstGeom>
            <a:noFill/>
          </p:spPr>
          <p:txBody>
            <a:bodyPr wrap="square" rtlCol="0">
              <a:spAutoFit/>
            </a:bodyPr>
            <a:lstStyle/>
            <a:p>
              <a:r>
                <a:rPr lang="en-US" dirty="0" smtClean="0"/>
                <a:t>Node C</a:t>
              </a:r>
              <a:endParaRPr lang="en-US" dirty="0"/>
            </a:p>
          </p:txBody>
        </p:sp>
      </p:grpSp>
      <p:grpSp>
        <p:nvGrpSpPr>
          <p:cNvPr id="18" name="Group 17"/>
          <p:cNvGrpSpPr/>
          <p:nvPr/>
        </p:nvGrpSpPr>
        <p:grpSpPr>
          <a:xfrm>
            <a:off x="6430242" y="5435474"/>
            <a:ext cx="1500909" cy="561061"/>
            <a:chOff x="1397000" y="2713182"/>
            <a:chExt cx="1500909" cy="561061"/>
          </a:xfrm>
        </p:grpSpPr>
        <p:sp>
          <p:nvSpPr>
            <p:cNvPr id="19" name="Oval 18"/>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962727" y="2904911"/>
              <a:ext cx="935182" cy="369332"/>
            </a:xfrm>
            <a:prstGeom prst="rect">
              <a:avLst/>
            </a:prstGeom>
            <a:noFill/>
          </p:spPr>
          <p:txBody>
            <a:bodyPr wrap="square" rtlCol="0">
              <a:spAutoFit/>
            </a:bodyPr>
            <a:lstStyle/>
            <a:p>
              <a:r>
                <a:rPr lang="en-US" dirty="0" smtClean="0"/>
                <a:t>Node F</a:t>
              </a:r>
              <a:endParaRPr lang="en-US" dirty="0"/>
            </a:p>
          </p:txBody>
        </p:sp>
      </p:grpSp>
      <p:grpSp>
        <p:nvGrpSpPr>
          <p:cNvPr id="21" name="Group 20"/>
          <p:cNvGrpSpPr/>
          <p:nvPr/>
        </p:nvGrpSpPr>
        <p:grpSpPr>
          <a:xfrm>
            <a:off x="7385053" y="3985613"/>
            <a:ext cx="1033318" cy="808059"/>
            <a:chOff x="929409" y="2378486"/>
            <a:chExt cx="1033318" cy="808059"/>
          </a:xfrm>
        </p:grpSpPr>
        <p:sp>
          <p:nvSpPr>
            <p:cNvPr id="22" name="Oval 21"/>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929409" y="2378486"/>
              <a:ext cx="935182" cy="369332"/>
            </a:xfrm>
            <a:prstGeom prst="rect">
              <a:avLst/>
            </a:prstGeom>
            <a:noFill/>
          </p:spPr>
          <p:txBody>
            <a:bodyPr wrap="square" rtlCol="0">
              <a:spAutoFit/>
            </a:bodyPr>
            <a:lstStyle/>
            <a:p>
              <a:r>
                <a:rPr lang="en-US" dirty="0" smtClean="0"/>
                <a:t>Node E</a:t>
              </a:r>
              <a:endParaRPr lang="en-US" dirty="0"/>
            </a:p>
          </p:txBody>
        </p:sp>
      </p:grpSp>
      <p:grpSp>
        <p:nvGrpSpPr>
          <p:cNvPr id="26" name="Group 25"/>
          <p:cNvGrpSpPr/>
          <p:nvPr/>
        </p:nvGrpSpPr>
        <p:grpSpPr>
          <a:xfrm>
            <a:off x="3954318" y="1634898"/>
            <a:ext cx="949037" cy="978932"/>
            <a:chOff x="3105727" y="1768886"/>
            <a:chExt cx="949037" cy="978932"/>
          </a:xfrm>
        </p:grpSpPr>
        <p:sp>
          <p:nvSpPr>
            <p:cNvPr id="24" name="Rectangle 23"/>
            <p:cNvSpPr/>
            <p:nvPr/>
          </p:nvSpPr>
          <p:spPr>
            <a:xfrm>
              <a:off x="3105727" y="2124364"/>
              <a:ext cx="949037" cy="6234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119582" y="1768886"/>
              <a:ext cx="935182" cy="369332"/>
            </a:xfrm>
            <a:prstGeom prst="rect">
              <a:avLst/>
            </a:prstGeom>
            <a:noFill/>
          </p:spPr>
          <p:txBody>
            <a:bodyPr wrap="square" rtlCol="0">
              <a:spAutoFit/>
            </a:bodyPr>
            <a:lstStyle/>
            <a:p>
              <a:r>
                <a:rPr lang="en-US" dirty="0" smtClean="0"/>
                <a:t>SERVER</a:t>
              </a:r>
              <a:endParaRPr lang="en-US" dirty="0"/>
            </a:p>
          </p:txBody>
        </p:sp>
      </p:grpSp>
      <p:grpSp>
        <p:nvGrpSpPr>
          <p:cNvPr id="27" name="Group 26"/>
          <p:cNvGrpSpPr/>
          <p:nvPr/>
        </p:nvGrpSpPr>
        <p:grpSpPr>
          <a:xfrm>
            <a:off x="6621325" y="1790762"/>
            <a:ext cx="1033318" cy="808059"/>
            <a:chOff x="929409" y="2378486"/>
            <a:chExt cx="1033318" cy="808059"/>
          </a:xfrm>
        </p:grpSpPr>
        <p:sp>
          <p:nvSpPr>
            <p:cNvPr id="28" name="Oval 27"/>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929409" y="2378486"/>
              <a:ext cx="935182" cy="369332"/>
            </a:xfrm>
            <a:prstGeom prst="rect">
              <a:avLst/>
            </a:prstGeom>
            <a:noFill/>
          </p:spPr>
          <p:txBody>
            <a:bodyPr wrap="square" rtlCol="0">
              <a:spAutoFit/>
            </a:bodyPr>
            <a:lstStyle/>
            <a:p>
              <a:r>
                <a:rPr lang="en-US" dirty="0" smtClean="0"/>
                <a:t>Node G</a:t>
              </a:r>
              <a:endParaRPr lang="en-US" dirty="0"/>
            </a:p>
          </p:txBody>
        </p:sp>
      </p:grpSp>
      <p:cxnSp>
        <p:nvCxnSpPr>
          <p:cNvPr id="31" name="Straight Connector 30"/>
          <p:cNvCxnSpPr>
            <a:stCxn id="6" idx="4"/>
            <a:endCxn id="13" idx="7"/>
          </p:cNvCxnSpPr>
          <p:nvPr/>
        </p:nvCxnSpPr>
        <p:spPr>
          <a:xfrm>
            <a:off x="1679864" y="3186545"/>
            <a:ext cx="309696" cy="2290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3" idx="7"/>
            <a:endCxn id="16" idx="2"/>
          </p:cNvCxnSpPr>
          <p:nvPr/>
        </p:nvCxnSpPr>
        <p:spPr>
          <a:xfrm>
            <a:off x="1989560" y="5477150"/>
            <a:ext cx="2348068" cy="571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9" idx="2"/>
            <a:endCxn id="10" idx="5"/>
          </p:cNvCxnSpPr>
          <p:nvPr/>
        </p:nvCxnSpPr>
        <p:spPr>
          <a:xfrm flipH="1" flipV="1">
            <a:off x="4771438" y="4738192"/>
            <a:ext cx="1658804" cy="933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6" idx="6"/>
            <a:endCxn id="19" idx="3"/>
          </p:cNvCxnSpPr>
          <p:nvPr/>
        </p:nvCxnSpPr>
        <p:spPr>
          <a:xfrm flipV="1">
            <a:off x="4903355" y="5839515"/>
            <a:ext cx="1609736" cy="209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2" idx="4"/>
            <a:endCxn id="19" idx="7"/>
          </p:cNvCxnSpPr>
          <p:nvPr/>
        </p:nvCxnSpPr>
        <p:spPr>
          <a:xfrm flipH="1">
            <a:off x="6913120" y="4793672"/>
            <a:ext cx="1222388" cy="7111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8" idx="5"/>
            <a:endCxn id="22" idx="7"/>
          </p:cNvCxnSpPr>
          <p:nvPr/>
        </p:nvCxnSpPr>
        <p:spPr>
          <a:xfrm>
            <a:off x="7571794" y="2529499"/>
            <a:ext cx="763728" cy="18601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4" idx="1"/>
            <a:endCxn id="6" idx="7"/>
          </p:cNvCxnSpPr>
          <p:nvPr/>
        </p:nvCxnSpPr>
        <p:spPr>
          <a:xfrm flipH="1">
            <a:off x="1879878" y="2302103"/>
            <a:ext cx="2074440" cy="480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24" idx="3"/>
            <a:endCxn id="28" idx="2"/>
          </p:cNvCxnSpPr>
          <p:nvPr/>
        </p:nvCxnSpPr>
        <p:spPr>
          <a:xfrm>
            <a:off x="4903355" y="2302103"/>
            <a:ext cx="2185561" cy="60037"/>
          </a:xfrm>
          <a:prstGeom prst="line">
            <a:avLst/>
          </a:prstGeom>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1239123" y="5875364"/>
            <a:ext cx="577273" cy="486188"/>
            <a:chOff x="1666288" y="6048539"/>
            <a:chExt cx="577273" cy="486188"/>
          </a:xfrm>
        </p:grpSpPr>
        <p:sp>
          <p:nvSpPr>
            <p:cNvPr id="56" name="Folded Corner 55"/>
            <p:cNvSpPr/>
            <p:nvPr/>
          </p:nvSpPr>
          <p:spPr>
            <a:xfrm>
              <a:off x="1679864" y="6048539"/>
              <a:ext cx="392545" cy="486188"/>
            </a:xfrm>
            <a:prstGeom prst="foldedCorne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666288" y="6089009"/>
              <a:ext cx="577273" cy="369332"/>
            </a:xfrm>
            <a:prstGeom prst="rect">
              <a:avLst/>
            </a:prstGeom>
            <a:noFill/>
          </p:spPr>
          <p:txBody>
            <a:bodyPr wrap="square" rtlCol="0">
              <a:spAutoFit/>
            </a:bodyPr>
            <a:lstStyle/>
            <a:p>
              <a:r>
                <a:rPr lang="en-US" dirty="0" smtClean="0"/>
                <a:t>d1</a:t>
              </a:r>
              <a:endParaRPr lang="en-US" dirty="0"/>
            </a:p>
          </p:txBody>
        </p:sp>
      </p:grpSp>
      <p:cxnSp>
        <p:nvCxnSpPr>
          <p:cNvPr id="60" name="Straight Arrow Connector 59"/>
          <p:cNvCxnSpPr>
            <a:stCxn id="13" idx="7"/>
            <a:endCxn id="24" idx="2"/>
          </p:cNvCxnSpPr>
          <p:nvPr/>
        </p:nvCxnSpPr>
        <p:spPr>
          <a:xfrm flipV="1">
            <a:off x="1989560" y="2613830"/>
            <a:ext cx="2439277" cy="286332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rot="18646677">
            <a:off x="2151201" y="3706091"/>
            <a:ext cx="1718836" cy="369332"/>
          </a:xfrm>
          <a:prstGeom prst="rect">
            <a:avLst/>
          </a:prstGeom>
          <a:noFill/>
        </p:spPr>
        <p:txBody>
          <a:bodyPr wrap="square" rtlCol="0">
            <a:spAutoFit/>
          </a:bodyPr>
          <a:lstStyle/>
          <a:p>
            <a:r>
              <a:rPr lang="en-US" dirty="0" smtClean="0"/>
              <a:t>B publishes d1</a:t>
            </a:r>
            <a:endParaRPr lang="en-US" dirty="0"/>
          </a:p>
        </p:txBody>
      </p:sp>
      <p:sp>
        <p:nvSpPr>
          <p:cNvPr id="62" name="TextBox 61"/>
          <p:cNvSpPr txBox="1"/>
          <p:nvPr/>
        </p:nvSpPr>
        <p:spPr>
          <a:xfrm>
            <a:off x="4070929" y="2117437"/>
            <a:ext cx="770081" cy="369332"/>
          </a:xfrm>
          <a:prstGeom prst="rect">
            <a:avLst/>
          </a:prstGeom>
          <a:noFill/>
        </p:spPr>
        <p:txBody>
          <a:bodyPr wrap="square" rtlCol="0">
            <a:spAutoFit/>
          </a:bodyPr>
          <a:lstStyle/>
          <a:p>
            <a:r>
              <a:rPr lang="en-US" dirty="0"/>
              <a:t>d</a:t>
            </a:r>
            <a:r>
              <a:rPr lang="en-US" dirty="0" smtClean="0"/>
              <a:t>1, B</a:t>
            </a:r>
            <a:endParaRPr lang="en-US" dirty="0"/>
          </a:p>
        </p:txBody>
      </p:sp>
      <p:cxnSp>
        <p:nvCxnSpPr>
          <p:cNvPr id="63" name="Straight Arrow Connector 62"/>
          <p:cNvCxnSpPr>
            <a:stCxn id="19" idx="7"/>
            <a:endCxn id="24" idx="3"/>
          </p:cNvCxnSpPr>
          <p:nvPr/>
        </p:nvCxnSpPr>
        <p:spPr>
          <a:xfrm rot="16200000" flipV="1">
            <a:off x="4306892" y="2898567"/>
            <a:ext cx="3202693" cy="2009765"/>
          </a:xfrm>
          <a:prstGeom prst="curvedConnector2">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rot="3376786">
            <a:off x="5311316" y="3282860"/>
            <a:ext cx="1718836" cy="369332"/>
          </a:xfrm>
          <a:prstGeom prst="rect">
            <a:avLst/>
          </a:prstGeom>
          <a:noFill/>
        </p:spPr>
        <p:txBody>
          <a:bodyPr wrap="square" rtlCol="0">
            <a:spAutoFit/>
          </a:bodyPr>
          <a:lstStyle/>
          <a:p>
            <a:r>
              <a:rPr lang="en-US" dirty="0" smtClean="0"/>
              <a:t>Where is d1 ?</a:t>
            </a:r>
            <a:endParaRPr lang="en-US" dirty="0"/>
          </a:p>
        </p:txBody>
      </p:sp>
      <p:cxnSp>
        <p:nvCxnSpPr>
          <p:cNvPr id="69" name="Straight Arrow Connector 62"/>
          <p:cNvCxnSpPr>
            <a:stCxn id="24" idx="2"/>
            <a:endCxn id="19" idx="0"/>
          </p:cNvCxnSpPr>
          <p:nvPr/>
        </p:nvCxnSpPr>
        <p:spPr>
          <a:xfrm>
            <a:off x="4428837" y="2613830"/>
            <a:ext cx="2284269" cy="2821644"/>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rot="3181751">
            <a:off x="4634641" y="3575425"/>
            <a:ext cx="1896297" cy="369332"/>
          </a:xfrm>
          <a:prstGeom prst="rect">
            <a:avLst/>
          </a:prstGeom>
          <a:noFill/>
        </p:spPr>
        <p:txBody>
          <a:bodyPr wrap="square" rtlCol="0">
            <a:spAutoFit/>
          </a:bodyPr>
          <a:lstStyle/>
          <a:p>
            <a:r>
              <a:rPr lang="en-US" dirty="0"/>
              <a:t>d</a:t>
            </a:r>
            <a:r>
              <a:rPr lang="en-US" dirty="0" smtClean="0"/>
              <a:t>1 is stored at B</a:t>
            </a:r>
            <a:endParaRPr lang="en-US" dirty="0"/>
          </a:p>
        </p:txBody>
      </p:sp>
      <p:cxnSp>
        <p:nvCxnSpPr>
          <p:cNvPr id="74" name="Straight Arrow Connector 62"/>
          <p:cNvCxnSpPr>
            <a:stCxn id="19" idx="3"/>
            <a:endCxn id="13" idx="5"/>
          </p:cNvCxnSpPr>
          <p:nvPr/>
        </p:nvCxnSpPr>
        <p:spPr>
          <a:xfrm rot="5400000" flipH="1">
            <a:off x="4237503" y="3563927"/>
            <a:ext cx="27646" cy="4523531"/>
          </a:xfrm>
          <a:prstGeom prst="curvedConnector3">
            <a:avLst>
              <a:gd name="adj1" fmla="val -2163445"/>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62"/>
          <p:cNvCxnSpPr>
            <a:stCxn id="13" idx="4"/>
            <a:endCxn id="19" idx="5"/>
          </p:cNvCxnSpPr>
          <p:nvPr/>
        </p:nvCxnSpPr>
        <p:spPr>
          <a:xfrm rot="5400000" flipH="1" flipV="1">
            <a:off x="4330495" y="3298566"/>
            <a:ext cx="41676" cy="5123574"/>
          </a:xfrm>
          <a:prstGeom prst="curvedConnector3">
            <a:avLst>
              <a:gd name="adj1" fmla="val -1944592"/>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711768" y="6322649"/>
            <a:ext cx="1945506" cy="477054"/>
          </a:xfrm>
          <a:prstGeom prst="rect">
            <a:avLst/>
          </a:prstGeom>
          <a:solidFill>
            <a:schemeClr val="bg1"/>
          </a:solidFill>
        </p:spPr>
        <p:txBody>
          <a:bodyPr wrap="square" rtlCol="0">
            <a:spAutoFit/>
          </a:bodyPr>
          <a:lstStyle/>
          <a:p>
            <a:r>
              <a:rPr lang="en-US" sz="2500" dirty="0"/>
              <a:t>t</a:t>
            </a:r>
            <a:r>
              <a:rPr lang="en-US" sz="2500" dirty="0" smtClean="0"/>
              <a:t>ransfer of d1</a:t>
            </a:r>
            <a:endParaRPr lang="en-US" sz="2500" dirty="0"/>
          </a:p>
        </p:txBody>
      </p:sp>
    </p:spTree>
    <p:extLst>
      <p:ext uri="{BB962C8B-B14F-4D97-AF65-F5344CB8AC3E}">
        <p14:creationId xmlns:p14="http://schemas.microsoft.com/office/powerpoint/2010/main" val="17131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1"/>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linds(horizontal)">
                                      <p:cBhvr>
                                        <p:cTn id="18" dur="500"/>
                                        <p:tgtEl>
                                          <p:spTgt spid="63"/>
                                        </p:tgtEl>
                                      </p:cBhvr>
                                    </p:animEffec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blinds(horizontal)">
                                      <p:cBhvr>
                                        <p:cTn id="26" dur="500"/>
                                        <p:tgtEl>
                                          <p:spTgt spid="69"/>
                                        </p:tgtEl>
                                      </p:cBhvr>
                                    </p:animEffect>
                                  </p:childTnLst>
                                </p:cTn>
                              </p:par>
                            </p:childTnLst>
                          </p:cTn>
                        </p:par>
                        <p:par>
                          <p:cTn id="27" fill="hold">
                            <p:stCondLst>
                              <p:cond delay="500"/>
                            </p:stCondLst>
                            <p:childTnLst>
                              <p:par>
                                <p:cTn id="28" presetID="1" presetClass="entr" presetSubtype="0" fill="hold" grpId="0" nodeType="afterEffect">
                                  <p:stCondLst>
                                    <p:cond delay="500"/>
                                  </p:stCondLst>
                                  <p:childTnLst>
                                    <p:set>
                                      <p:cBhvr>
                                        <p:cTn id="29" dur="1" fill="hold">
                                          <p:stCondLst>
                                            <p:cond delay="0"/>
                                          </p:stCondLst>
                                        </p:cTn>
                                        <p:tgtEl>
                                          <p:spTgt spid="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linds(horizontal)">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blinds(horizontal)">
                                      <p:cBhvr>
                                        <p:cTn id="39" dur="500"/>
                                        <p:tgtEl>
                                          <p:spTgt spid="8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8" grpId="0"/>
      <p:bldP spid="73" grpId="0"/>
      <p:bldP spid="8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b="1" dirty="0" smtClean="0"/>
              <a:t>Advantages?</a:t>
            </a:r>
          </a:p>
          <a:p>
            <a:pPr lvl="1"/>
            <a:r>
              <a:rPr lang="en-US" dirty="0" smtClean="0"/>
              <a:t>Search complexity O(1)</a:t>
            </a:r>
          </a:p>
          <a:p>
            <a:pPr lvl="1"/>
            <a:r>
              <a:rPr lang="en-US" dirty="0" smtClean="0"/>
              <a:t>Simple and fast</a:t>
            </a:r>
          </a:p>
          <a:p>
            <a:r>
              <a:rPr lang="en-US" b="1" dirty="0" smtClean="0"/>
              <a:t>Disadvantages?</a:t>
            </a:r>
          </a:p>
          <a:p>
            <a:pPr lvl="1"/>
            <a:r>
              <a:rPr lang="en-US" dirty="0" smtClean="0"/>
              <a:t>No intrinsic scalability</a:t>
            </a:r>
          </a:p>
          <a:p>
            <a:pPr lvl="1"/>
            <a:r>
              <a:rPr lang="en-US" dirty="0" smtClean="0"/>
              <a:t>Single point of failure/attack</a:t>
            </a:r>
          </a:p>
          <a:p>
            <a:pPr lvl="1"/>
            <a:r>
              <a:rPr lang="en-US" dirty="0" smtClean="0"/>
              <a:t>Complex queries difficult</a:t>
            </a:r>
          </a:p>
          <a:p>
            <a:pPr lvl="1"/>
            <a:r>
              <a:rPr lang="en-US" dirty="0" smtClean="0"/>
              <a:t>A single server cannot handle a large number of peers</a:t>
            </a:r>
          </a:p>
        </p:txBody>
      </p:sp>
    </p:spTree>
    <p:extLst>
      <p:ext uri="{BB962C8B-B14F-4D97-AF65-F5344CB8AC3E}">
        <p14:creationId xmlns:p14="http://schemas.microsoft.com/office/powerpoint/2010/main" val="192253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All peers play the same role</a:t>
            </a:r>
          </a:p>
          <a:p>
            <a:r>
              <a:rPr lang="en-US" dirty="0" smtClean="0"/>
              <a:t>Search is carried out by a cooperation among peers</a:t>
            </a:r>
          </a:p>
          <a:p>
            <a:r>
              <a:rPr lang="en-US" dirty="0" smtClean="0"/>
              <a:t>Each peer has a local view of the network</a:t>
            </a:r>
          </a:p>
          <a:p>
            <a:r>
              <a:rPr lang="en-US" dirty="0" smtClean="0"/>
              <a:t>Main motivation</a:t>
            </a:r>
          </a:p>
          <a:p>
            <a:pPr lvl="1"/>
            <a:r>
              <a:rPr lang="en-US" dirty="0" smtClean="0"/>
              <a:t>Provide robustness</a:t>
            </a:r>
          </a:p>
          <a:p>
            <a:pPr lvl="1"/>
            <a:r>
              <a:rPr lang="en-US" dirty="0" smtClean="0"/>
              <a:t>No single point of failure</a:t>
            </a:r>
          </a:p>
          <a:p>
            <a:pPr lvl="1"/>
            <a:r>
              <a:rPr lang="en-US" dirty="0" smtClean="0"/>
              <a:t>Scalability</a:t>
            </a:r>
          </a:p>
        </p:txBody>
      </p:sp>
    </p:spTree>
    <p:extLst>
      <p:ext uri="{BB962C8B-B14F-4D97-AF65-F5344CB8AC3E}">
        <p14:creationId xmlns:p14="http://schemas.microsoft.com/office/powerpoint/2010/main" val="2142822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Challenges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sz="2800" dirty="0" smtClean="0"/>
              <a:t>How to join the network ?</a:t>
            </a:r>
          </a:p>
          <a:p>
            <a:pPr lvl="1"/>
            <a:r>
              <a:rPr lang="en-US" sz="2400" dirty="0" smtClean="0"/>
              <a:t>No central index</a:t>
            </a:r>
          </a:p>
          <a:p>
            <a:pPr lvl="2"/>
            <a:r>
              <a:rPr lang="en-US" sz="2000" dirty="0" smtClean="0"/>
              <a:t>Knowing at lest 1 node that already is in the network</a:t>
            </a:r>
          </a:p>
          <a:p>
            <a:pPr lvl="1"/>
            <a:r>
              <a:rPr lang="en-US" sz="2400" dirty="0" smtClean="0"/>
              <a:t>Constructing the local view of the network</a:t>
            </a:r>
          </a:p>
          <a:p>
            <a:r>
              <a:rPr lang="en-US" sz="2800" dirty="0" smtClean="0"/>
              <a:t>How to perform search ?</a:t>
            </a:r>
          </a:p>
          <a:p>
            <a:pPr lvl="1"/>
            <a:r>
              <a:rPr lang="en-US" sz="2400" dirty="0"/>
              <a:t>F</a:t>
            </a:r>
            <a:r>
              <a:rPr lang="en-US" sz="2400" dirty="0" smtClean="0"/>
              <a:t>looding</a:t>
            </a:r>
          </a:p>
          <a:p>
            <a:pPr lvl="1"/>
            <a:r>
              <a:rPr lang="en-US" sz="2400" dirty="0" smtClean="0"/>
              <a:t>Random walk</a:t>
            </a:r>
          </a:p>
          <a:p>
            <a:pPr lvl="1"/>
            <a:r>
              <a:rPr lang="en-US" sz="2400" dirty="0" smtClean="0"/>
              <a:t>..</a:t>
            </a:r>
          </a:p>
          <a:p>
            <a:r>
              <a:rPr lang="en-US" sz="2800" dirty="0" smtClean="0"/>
              <a:t>How to deliver contents?</a:t>
            </a:r>
          </a:p>
          <a:p>
            <a:pPr lvl="1"/>
            <a:r>
              <a:rPr lang="en-US" sz="2400" dirty="0" smtClean="0"/>
              <a:t>Peer to Peer communication</a:t>
            </a:r>
          </a:p>
          <a:p>
            <a:pPr lvl="1"/>
            <a:endParaRPr lang="en-US" dirty="0" smtClean="0"/>
          </a:p>
          <a:p>
            <a:endParaRPr lang="en-US" dirty="0" smtClean="0"/>
          </a:p>
        </p:txBody>
      </p:sp>
    </p:spTree>
    <p:extLst>
      <p:ext uri="{BB962C8B-B14F-4D97-AF65-F5344CB8AC3E}">
        <p14:creationId xmlns:p14="http://schemas.microsoft.com/office/powerpoint/2010/main" val="3565995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PROs?</a:t>
            </a:r>
          </a:p>
          <a:p>
            <a:pPr lvl="1"/>
            <a:r>
              <a:rPr lang="en-US" dirty="0" smtClean="0"/>
              <a:t>Each peer can fail/leave the network</a:t>
            </a:r>
          </a:p>
          <a:p>
            <a:pPr lvl="1"/>
            <a:r>
              <a:rPr lang="en-US" dirty="0" smtClean="0"/>
              <a:t>Scalable</a:t>
            </a:r>
          </a:p>
          <a:p>
            <a:r>
              <a:rPr lang="en-US" dirty="0" smtClean="0"/>
              <a:t>CONs</a:t>
            </a:r>
            <a:r>
              <a:rPr lang="en-US" dirty="0"/>
              <a:t>?</a:t>
            </a:r>
            <a:endParaRPr lang="en-US" dirty="0" smtClean="0"/>
          </a:p>
          <a:p>
            <a:pPr lvl="1"/>
            <a:r>
              <a:rPr lang="en-US" dirty="0" smtClean="0"/>
              <a:t>Slow and expensive search</a:t>
            </a:r>
          </a:p>
          <a:p>
            <a:pPr lvl="1"/>
            <a:r>
              <a:rPr lang="en-US" dirty="0" smtClean="0"/>
              <a:t>No guarantee of completeness (i.e., finding ALL the objects that satisfy a request)</a:t>
            </a:r>
          </a:p>
          <a:p>
            <a:pPr lvl="1"/>
            <a:endParaRPr lang="en-US" dirty="0" smtClean="0"/>
          </a:p>
          <a:p>
            <a:endParaRPr lang="en-US" dirty="0" smtClean="0"/>
          </a:p>
        </p:txBody>
      </p:sp>
    </p:spTree>
    <p:extLst>
      <p:ext uri="{BB962C8B-B14F-4D97-AF65-F5344CB8AC3E}">
        <p14:creationId xmlns:p14="http://schemas.microsoft.com/office/powerpoint/2010/main" val="35292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Flooding (Breadth First Search)</a:t>
            </a:r>
          </a:p>
          <a:p>
            <a:pPr lvl="1"/>
            <a:r>
              <a:rPr lang="en-US" dirty="0" smtClean="0"/>
              <a:t>Send the message to all neighbor peers apart from the peer that delivered the message</a:t>
            </a:r>
          </a:p>
          <a:p>
            <a:pPr lvl="1"/>
            <a:r>
              <a:rPr lang="en-US" dirty="0" smtClean="0"/>
              <a:t>Keep track of the messages processed to avoid cycles</a:t>
            </a:r>
          </a:p>
          <a:p>
            <a:pPr lvl="1"/>
            <a:endParaRPr lang="en-US" dirty="0" smtClean="0"/>
          </a:p>
          <a:p>
            <a:endParaRPr lang="en-US" dirty="0" smtClean="0"/>
          </a:p>
        </p:txBody>
      </p:sp>
      <p:sp>
        <p:nvSpPr>
          <p:cNvPr id="6" name="Oval 5"/>
          <p:cNvSpPr/>
          <p:nvPr/>
        </p:nvSpPr>
        <p:spPr>
          <a:xfrm>
            <a:off x="4410364" y="5010728"/>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925128" y="5007264"/>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981037" y="5007264"/>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10364" y="3910446"/>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410364" y="6123706"/>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4976091" y="5243946"/>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4693228" y="4383809"/>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3546764" y="5243946"/>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4693228" y="5484091"/>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031510" y="4826062"/>
            <a:ext cx="893618" cy="369332"/>
          </a:xfrm>
          <a:prstGeom prst="rect">
            <a:avLst/>
          </a:prstGeom>
          <a:noFill/>
        </p:spPr>
        <p:txBody>
          <a:bodyPr wrap="square" rtlCol="0">
            <a:spAutoFit/>
          </a:bodyPr>
          <a:lstStyle/>
          <a:p>
            <a:r>
              <a:rPr lang="en-US" dirty="0" smtClean="0"/>
              <a:t>Query</a:t>
            </a:r>
            <a:endParaRPr lang="en-US" dirty="0"/>
          </a:p>
        </p:txBody>
      </p:sp>
    </p:spTree>
    <p:extLst>
      <p:ext uri="{BB962C8B-B14F-4D97-AF65-F5344CB8AC3E}">
        <p14:creationId xmlns:p14="http://schemas.microsoft.com/office/powerpoint/2010/main" val="14929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blinds(horizontal)">
                                      <p:cBhvr>
                                        <p:cTn id="9" dur="500"/>
                                        <p:tgtEl>
                                          <p:spTgt spid="17"/>
                                        </p:tgtEl>
                                      </p:cBhvr>
                                    </p:animEffect>
                                  </p:childTnLst>
                                </p:cTn>
                              </p:par>
                              <p:par>
                                <p:cTn id="10" presetID="1" presetClass="emph" presetSubtype="2" fill="hold" nodeType="withEffect">
                                  <p:stCondLst>
                                    <p:cond delay="0"/>
                                  </p:stCondLst>
                                  <p:childTnLst>
                                    <p:animClr clrSpc="rgb" dir="cw">
                                      <p:cBhvr>
                                        <p:cTn id="11" dur="2000" fill="hold"/>
                                        <p:tgtEl>
                                          <p:spTgt spid="6"/>
                                        </p:tgtEl>
                                        <p:attrNameLst>
                                          <p:attrName>fillcolor</p:attrName>
                                        </p:attrNameLst>
                                      </p:cBhvr>
                                      <p:to>
                                        <a:schemeClr val="accent2"/>
                                      </p:to>
                                    </p:animClr>
                                    <p:set>
                                      <p:cBhvr>
                                        <p:cTn id="12" dur="2000" fill="hold"/>
                                        <p:tgtEl>
                                          <p:spTgt spid="6"/>
                                        </p:tgtEl>
                                        <p:attrNameLst>
                                          <p:attrName>fill.type</p:attrName>
                                        </p:attrNameLst>
                                      </p:cBhvr>
                                      <p:to>
                                        <p:strVal val="solid"/>
                                      </p:to>
                                    </p:set>
                                    <p:set>
                                      <p:cBhvr>
                                        <p:cTn id="13" dur="2000" fill="hold"/>
                                        <p:tgtEl>
                                          <p:spTgt spid="6"/>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Flooding</a:t>
            </a:r>
            <a:endParaRPr lang="en-US" i="1" dirty="0"/>
          </a:p>
        </p:txBody>
      </p:sp>
      <p:sp>
        <p:nvSpPr>
          <p:cNvPr id="6" name="Oval 5"/>
          <p:cNvSpPr/>
          <p:nvPr/>
        </p:nvSpPr>
        <p:spPr>
          <a:xfrm>
            <a:off x="6448138" y="2661233"/>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962902" y="2657769"/>
            <a:ext cx="565727" cy="4733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018811" y="26577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448138" y="156095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48138" y="377421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7013865" y="2894451"/>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6731002" y="2034314"/>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5584538" y="2894451"/>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6731002" y="3134596"/>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158182" y="5530273"/>
            <a:ext cx="184666" cy="369332"/>
          </a:xfrm>
          <a:prstGeom prst="rect">
            <a:avLst/>
          </a:prstGeom>
          <a:noFill/>
        </p:spPr>
        <p:txBody>
          <a:bodyPr wrap="none" rtlCol="0">
            <a:spAutoFit/>
          </a:bodyPr>
          <a:lstStyle/>
          <a:p>
            <a:endParaRPr lang="en-US" dirty="0"/>
          </a:p>
        </p:txBody>
      </p:sp>
      <p:sp>
        <p:nvSpPr>
          <p:cNvPr id="43" name="Oval 42"/>
          <p:cNvSpPr/>
          <p:nvPr/>
        </p:nvSpPr>
        <p:spPr>
          <a:xfrm>
            <a:off x="1560945" y="3088929"/>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44" name="Oval 43"/>
          <p:cNvSpPr/>
          <p:nvPr/>
        </p:nvSpPr>
        <p:spPr>
          <a:xfrm>
            <a:off x="3075709" y="3085465"/>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a:stCxn id="44" idx="2"/>
            <a:endCxn id="43" idx="6"/>
          </p:cNvCxnSpPr>
          <p:nvPr/>
        </p:nvCxnSpPr>
        <p:spPr>
          <a:xfrm flipH="1">
            <a:off x="2126672" y="3322147"/>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2507672"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022436"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078345"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507672" y="6207929"/>
            <a:ext cx="565727" cy="473363"/>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5" idx="2"/>
            <a:endCxn id="54" idx="6"/>
          </p:cNvCxnSpPr>
          <p:nvPr/>
        </p:nvCxnSpPr>
        <p:spPr>
          <a:xfrm flipH="1">
            <a:off x="3073399"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2"/>
            <a:endCxn id="56" idx="6"/>
          </p:cNvCxnSpPr>
          <p:nvPr/>
        </p:nvCxnSpPr>
        <p:spPr>
          <a:xfrm flipH="1" flipV="1">
            <a:off x="1644072" y="5328169"/>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4"/>
            <a:endCxn id="58" idx="0"/>
          </p:cNvCxnSpPr>
          <p:nvPr/>
        </p:nvCxnSpPr>
        <p:spPr>
          <a:xfrm>
            <a:off x="2790536"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443685"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958449"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443685" y="39946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443685" y="620792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a:stCxn id="66" idx="2"/>
            <a:endCxn id="65" idx="6"/>
          </p:cNvCxnSpPr>
          <p:nvPr/>
        </p:nvCxnSpPr>
        <p:spPr>
          <a:xfrm flipH="1">
            <a:off x="6009412"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5" idx="0"/>
            <a:endCxn id="68" idx="4"/>
          </p:cNvCxnSpPr>
          <p:nvPr/>
        </p:nvCxnSpPr>
        <p:spPr>
          <a:xfrm flipV="1">
            <a:off x="5726549" y="4468032"/>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5" idx="2"/>
            <a:endCxn id="55" idx="6"/>
          </p:cNvCxnSpPr>
          <p:nvPr/>
        </p:nvCxnSpPr>
        <p:spPr>
          <a:xfrm flipH="1" flipV="1">
            <a:off x="4588163" y="5328169"/>
            <a:ext cx="855522"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5" idx="4"/>
            <a:endCxn id="69" idx="0"/>
          </p:cNvCxnSpPr>
          <p:nvPr/>
        </p:nvCxnSpPr>
        <p:spPr>
          <a:xfrm>
            <a:off x="5726549"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4" idx="2"/>
            <a:endCxn id="44" idx="6"/>
          </p:cNvCxnSpPr>
          <p:nvPr/>
        </p:nvCxnSpPr>
        <p:spPr>
          <a:xfrm flipH="1">
            <a:off x="3641436" y="2894451"/>
            <a:ext cx="1377375" cy="4276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4" idx="4"/>
            <a:endCxn id="55" idx="7"/>
          </p:cNvCxnSpPr>
          <p:nvPr/>
        </p:nvCxnSpPr>
        <p:spPr>
          <a:xfrm flipH="1">
            <a:off x="4505314" y="3131132"/>
            <a:ext cx="796361"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1" idx="4"/>
            <a:endCxn id="66" idx="7"/>
          </p:cNvCxnSpPr>
          <p:nvPr/>
        </p:nvCxnSpPr>
        <p:spPr>
          <a:xfrm flipH="1">
            <a:off x="7441327" y="3131132"/>
            <a:ext cx="804439"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701974" y="1988647"/>
            <a:ext cx="1087584" cy="646331"/>
          </a:xfrm>
          <a:prstGeom prst="rect">
            <a:avLst/>
          </a:prstGeom>
          <a:noFill/>
        </p:spPr>
        <p:txBody>
          <a:bodyPr wrap="square" rtlCol="0">
            <a:spAutoFit/>
          </a:bodyPr>
          <a:lstStyle/>
          <a:p>
            <a:pPr algn="ctr"/>
            <a:r>
              <a:rPr lang="en-US" dirty="0" smtClean="0"/>
              <a:t>Source node</a:t>
            </a:r>
            <a:endParaRPr lang="en-US" dirty="0"/>
          </a:p>
        </p:txBody>
      </p:sp>
      <p:sp>
        <p:nvSpPr>
          <p:cNvPr id="81" name="TextBox 80"/>
          <p:cNvSpPr txBox="1"/>
          <p:nvPr/>
        </p:nvSpPr>
        <p:spPr>
          <a:xfrm>
            <a:off x="6546273" y="5807364"/>
            <a:ext cx="2140527" cy="369332"/>
          </a:xfrm>
          <a:prstGeom prst="rect">
            <a:avLst/>
          </a:prstGeom>
          <a:noFill/>
        </p:spPr>
        <p:txBody>
          <a:bodyPr wrap="square" rtlCol="0">
            <a:spAutoFit/>
          </a:bodyPr>
          <a:lstStyle/>
          <a:p>
            <a:r>
              <a:rPr lang="en-US" dirty="0" smtClean="0"/>
              <a:t>Message Count</a:t>
            </a:r>
            <a:endParaRPr lang="en-US" dirty="0"/>
          </a:p>
        </p:txBody>
      </p:sp>
      <p:sp>
        <p:nvSpPr>
          <p:cNvPr id="82" name="TextBox 81"/>
          <p:cNvSpPr txBox="1"/>
          <p:nvPr/>
        </p:nvSpPr>
        <p:spPr>
          <a:xfrm>
            <a:off x="7071304" y="6144430"/>
            <a:ext cx="347516" cy="400110"/>
          </a:xfrm>
          <a:prstGeom prst="rect">
            <a:avLst/>
          </a:prstGeom>
          <a:noFill/>
        </p:spPr>
        <p:txBody>
          <a:bodyPr wrap="square" rtlCol="0">
            <a:spAutoFit/>
          </a:bodyPr>
          <a:lstStyle/>
          <a:p>
            <a:r>
              <a:rPr lang="en-US" sz="2000" b="1" dirty="0" smtClean="0"/>
              <a:t>2</a:t>
            </a:r>
            <a:endParaRPr lang="en-US" sz="2000" b="1" dirty="0"/>
          </a:p>
        </p:txBody>
      </p:sp>
      <p:sp>
        <p:nvSpPr>
          <p:cNvPr id="83" name="TextBox 82"/>
          <p:cNvSpPr txBox="1"/>
          <p:nvPr/>
        </p:nvSpPr>
        <p:spPr>
          <a:xfrm>
            <a:off x="7076784" y="6151299"/>
            <a:ext cx="347516" cy="400110"/>
          </a:xfrm>
          <a:prstGeom prst="rect">
            <a:avLst/>
          </a:prstGeom>
          <a:noFill/>
        </p:spPr>
        <p:txBody>
          <a:bodyPr wrap="square" rtlCol="0">
            <a:spAutoFit/>
          </a:bodyPr>
          <a:lstStyle/>
          <a:p>
            <a:r>
              <a:rPr lang="en-US" sz="2000" b="1" dirty="0"/>
              <a:t>6</a:t>
            </a:r>
          </a:p>
        </p:txBody>
      </p:sp>
      <p:sp>
        <p:nvSpPr>
          <p:cNvPr id="84" name="TextBox 83"/>
          <p:cNvSpPr txBox="1"/>
          <p:nvPr/>
        </p:nvSpPr>
        <p:spPr>
          <a:xfrm>
            <a:off x="7062354" y="6153428"/>
            <a:ext cx="733718" cy="400110"/>
          </a:xfrm>
          <a:prstGeom prst="rect">
            <a:avLst/>
          </a:prstGeom>
          <a:noFill/>
        </p:spPr>
        <p:txBody>
          <a:bodyPr wrap="square" rtlCol="0">
            <a:spAutoFit/>
          </a:bodyPr>
          <a:lstStyle/>
          <a:p>
            <a:r>
              <a:rPr lang="en-US" sz="2000" b="1" dirty="0" smtClean="0"/>
              <a:t>11</a:t>
            </a:r>
            <a:endParaRPr lang="en-US" sz="2000" b="1" dirty="0"/>
          </a:p>
        </p:txBody>
      </p:sp>
      <p:sp>
        <p:nvSpPr>
          <p:cNvPr id="85" name="TextBox 84"/>
          <p:cNvSpPr txBox="1"/>
          <p:nvPr/>
        </p:nvSpPr>
        <p:spPr>
          <a:xfrm>
            <a:off x="7071304" y="6149905"/>
            <a:ext cx="733718" cy="400110"/>
          </a:xfrm>
          <a:prstGeom prst="rect">
            <a:avLst/>
          </a:prstGeom>
          <a:noFill/>
        </p:spPr>
        <p:txBody>
          <a:bodyPr wrap="square" rtlCol="0">
            <a:spAutoFit/>
          </a:bodyPr>
          <a:lstStyle/>
          <a:p>
            <a:r>
              <a:rPr lang="en-US" sz="2000" b="1" dirty="0" smtClean="0"/>
              <a:t>13</a:t>
            </a:r>
            <a:endParaRPr lang="en-US" sz="2000" b="1" dirty="0"/>
          </a:p>
        </p:txBody>
      </p:sp>
      <p:sp>
        <p:nvSpPr>
          <p:cNvPr id="86" name="TextBox 85"/>
          <p:cNvSpPr txBox="1"/>
          <p:nvPr/>
        </p:nvSpPr>
        <p:spPr>
          <a:xfrm>
            <a:off x="7100457" y="6144430"/>
            <a:ext cx="733718" cy="400110"/>
          </a:xfrm>
          <a:prstGeom prst="rect">
            <a:avLst/>
          </a:prstGeom>
          <a:noFill/>
        </p:spPr>
        <p:txBody>
          <a:bodyPr wrap="square" rtlCol="0">
            <a:spAutoFit/>
          </a:bodyPr>
          <a:lstStyle/>
          <a:p>
            <a:r>
              <a:rPr lang="en-US" sz="2000" b="1" dirty="0" smtClean="0"/>
              <a:t>15</a:t>
            </a:r>
            <a:endParaRPr lang="en-US" sz="2000" b="1" dirty="0"/>
          </a:p>
        </p:txBody>
      </p:sp>
      <p:sp>
        <p:nvSpPr>
          <p:cNvPr id="87" name="TextBox 86"/>
          <p:cNvSpPr txBox="1"/>
          <p:nvPr/>
        </p:nvSpPr>
        <p:spPr>
          <a:xfrm>
            <a:off x="8081" y="5913460"/>
            <a:ext cx="2140527" cy="677108"/>
          </a:xfrm>
          <a:prstGeom prst="rect">
            <a:avLst/>
          </a:prstGeom>
          <a:noFill/>
        </p:spPr>
        <p:txBody>
          <a:bodyPr wrap="square" rtlCol="0">
            <a:spAutoFit/>
          </a:bodyPr>
          <a:lstStyle/>
          <a:p>
            <a:pPr algn="ctr"/>
            <a:r>
              <a:rPr lang="en-US" dirty="0" smtClean="0"/>
              <a:t>Length of the path</a:t>
            </a:r>
          </a:p>
          <a:p>
            <a:pPr algn="ctr"/>
            <a:r>
              <a:rPr lang="en-US" sz="2000" b="1" dirty="0"/>
              <a:t>5</a:t>
            </a:r>
          </a:p>
        </p:txBody>
      </p:sp>
      <p:sp>
        <p:nvSpPr>
          <p:cNvPr id="89" name="TextBox 88"/>
          <p:cNvSpPr txBox="1"/>
          <p:nvPr/>
        </p:nvSpPr>
        <p:spPr>
          <a:xfrm>
            <a:off x="3109197" y="6168516"/>
            <a:ext cx="1087584" cy="646331"/>
          </a:xfrm>
          <a:prstGeom prst="rect">
            <a:avLst/>
          </a:prstGeom>
          <a:noFill/>
        </p:spPr>
        <p:txBody>
          <a:bodyPr wrap="square" rtlCol="0">
            <a:spAutoFit/>
          </a:bodyPr>
          <a:lstStyle/>
          <a:p>
            <a:pPr algn="ctr"/>
            <a:r>
              <a:rPr lang="en-US" dirty="0" smtClean="0"/>
              <a:t>Target</a:t>
            </a:r>
          </a:p>
          <a:p>
            <a:pPr algn="ctr"/>
            <a:r>
              <a:rPr lang="en-US" dirty="0" smtClean="0"/>
              <a:t>node</a:t>
            </a:r>
            <a:endParaRPr lang="en-US" dirty="0"/>
          </a:p>
        </p:txBody>
      </p:sp>
    </p:spTree>
    <p:extLst>
      <p:ext uri="{BB962C8B-B14F-4D97-AF65-F5344CB8AC3E}">
        <p14:creationId xmlns:p14="http://schemas.microsoft.com/office/powerpoint/2010/main" val="29683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77"/>
                                        </p:tgtEl>
                                      </p:cBhvr>
                                    </p:animEffect>
                                    <p:animScale>
                                      <p:cBhvr>
                                        <p:cTn id="10" dur="250" autoRev="1" fill="hold"/>
                                        <p:tgtEl>
                                          <p:spTgt spid="77"/>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8"/>
                                        </p:tgtEl>
                                      </p:cBhvr>
                                    </p:animEffect>
                                    <p:animScale>
                                      <p:cBhvr>
                                        <p:cTn id="17" dur="250" autoRev="1" fill="hold"/>
                                        <p:tgtEl>
                                          <p:spTgt spid="18"/>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21"/>
                                        </p:tgtEl>
                                      </p:cBhvr>
                                    </p:animEffect>
                                    <p:animScale>
                                      <p:cBhvr>
                                        <p:cTn id="20" dur="250" autoRev="1" fill="hold"/>
                                        <p:tgtEl>
                                          <p:spTgt spid="21"/>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24"/>
                                        </p:tgtEl>
                                      </p:cBhvr>
                                    </p:animEffect>
                                    <p:animScale>
                                      <p:cBhvr>
                                        <p:cTn id="23" dur="250" autoRev="1" fill="hold"/>
                                        <p:tgtEl>
                                          <p:spTgt spid="24"/>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70"/>
                                        </p:tgtEl>
                                      </p:cBhvr>
                                    </p:animEffect>
                                    <p:animScale>
                                      <p:cBhvr>
                                        <p:cTn id="26" dur="250" autoRev="1" fill="hold"/>
                                        <p:tgtEl>
                                          <p:spTgt spid="70"/>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82"/>
                                        </p:tgtEl>
                                      </p:cBhvr>
                                    </p:animEffect>
                                    <p:set>
                                      <p:cBhvr>
                                        <p:cTn id="31" dur="1" fill="hold">
                                          <p:stCondLst>
                                            <p:cond delay="499"/>
                                          </p:stCondLst>
                                        </p:cTn>
                                        <p:tgtEl>
                                          <p:spTgt spid="8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73"/>
                                        </p:tgtEl>
                                      </p:cBhvr>
                                    </p:animEffect>
                                    <p:animScale>
                                      <p:cBhvr>
                                        <p:cTn id="38" dur="250" autoRev="1" fill="hold"/>
                                        <p:tgtEl>
                                          <p:spTgt spid="73"/>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71"/>
                                        </p:tgtEl>
                                      </p:cBhvr>
                                    </p:animEffect>
                                    <p:animScale>
                                      <p:cBhvr>
                                        <p:cTn id="41" dur="250" autoRev="1" fill="hold"/>
                                        <p:tgtEl>
                                          <p:spTgt spid="71"/>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72"/>
                                        </p:tgtEl>
                                      </p:cBhvr>
                                    </p:animEffect>
                                    <p:animScale>
                                      <p:cBhvr>
                                        <p:cTn id="44" dur="250" autoRev="1" fill="hold"/>
                                        <p:tgtEl>
                                          <p:spTgt spid="72"/>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76"/>
                                        </p:tgtEl>
                                      </p:cBhvr>
                                    </p:animEffect>
                                    <p:animScale>
                                      <p:cBhvr>
                                        <p:cTn id="47" dur="250" autoRev="1" fill="hold"/>
                                        <p:tgtEl>
                                          <p:spTgt spid="76"/>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5"/>
                                        </p:tgtEl>
                                      </p:cBhvr>
                                    </p:animEffect>
                                    <p:animScale>
                                      <p:cBhvr>
                                        <p:cTn id="50" dur="250" autoRev="1" fill="hold"/>
                                        <p:tgtEl>
                                          <p:spTgt spid="75"/>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83"/>
                                        </p:tgtEl>
                                      </p:cBhvr>
                                    </p:animEffect>
                                    <p:set>
                                      <p:cBhvr>
                                        <p:cTn id="55" dur="1" fill="hold">
                                          <p:stCondLst>
                                            <p:cond delay="499"/>
                                          </p:stCondLst>
                                        </p:cTn>
                                        <p:tgtEl>
                                          <p:spTgt spid="83"/>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84"/>
                                        </p:tgtEl>
                                      </p:cBhvr>
                                    </p:animEffect>
                                    <p:set>
                                      <p:cBhvr>
                                        <p:cTn id="62" dur="1" fill="hold">
                                          <p:stCondLst>
                                            <p:cond delay="499"/>
                                          </p:stCondLst>
                                        </p:cTn>
                                        <p:tgtEl>
                                          <p:spTgt spid="8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8"/>
                                        </p:tgtEl>
                                      </p:cBhvr>
                                    </p:animEffect>
                                    <p:animScale>
                                      <p:cBhvr>
                                        <p:cTn id="67" dur="250" autoRev="1" fill="hold"/>
                                        <p:tgtEl>
                                          <p:spTgt spid="48"/>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59"/>
                                        </p:tgtEl>
                                      </p:cBhvr>
                                    </p:animEffect>
                                    <p:animScale>
                                      <p:cBhvr>
                                        <p:cTn id="70" dur="250" autoRev="1" fill="hold"/>
                                        <p:tgtEl>
                                          <p:spTgt spid="59"/>
                                        </p:tgtEl>
                                      </p:cBhvr>
                                      <p:by x="105000" y="105000"/>
                                    </p:animScale>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61"/>
                                        </p:tgtEl>
                                      </p:cBhvr>
                                    </p:animEffect>
                                    <p:animScale>
                                      <p:cBhvr>
                                        <p:cTn id="77" dur="250" autoRev="1" fill="hold"/>
                                        <p:tgtEl>
                                          <p:spTgt spid="61"/>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5" presetClass="emph" presetSubtype="0" fill="hold" nodeType="clickEffect">
                                  <p:stCondLst>
                                    <p:cond delay="0"/>
                                  </p:stCondLst>
                                  <p:childTnLst>
                                    <p:animClr clrSpc="hsl" dir="cw">
                                      <p:cBhvr override="childStyle">
                                        <p:cTn id="81" dur="500" fill="hold"/>
                                        <p:tgtEl>
                                          <p:spTgt spid="62"/>
                                        </p:tgtEl>
                                        <p:attrNameLst>
                                          <p:attrName>style.color</p:attrName>
                                        </p:attrNameLst>
                                      </p:cBhvr>
                                      <p:by>
                                        <p:hsl h="0" s="-70588" l="0"/>
                                      </p:by>
                                    </p:animClr>
                                    <p:animClr clrSpc="hsl" dir="cw">
                                      <p:cBhvr>
                                        <p:cTn id="82" dur="500" fill="hold"/>
                                        <p:tgtEl>
                                          <p:spTgt spid="62"/>
                                        </p:tgtEl>
                                        <p:attrNameLst>
                                          <p:attrName>fillcolor</p:attrName>
                                        </p:attrNameLst>
                                      </p:cBhvr>
                                      <p:by>
                                        <p:hsl h="0" s="-70588" l="0"/>
                                      </p:by>
                                    </p:animClr>
                                    <p:animClr clrSpc="hsl" dir="cw">
                                      <p:cBhvr>
                                        <p:cTn id="83" dur="500" fill="hold"/>
                                        <p:tgtEl>
                                          <p:spTgt spid="62"/>
                                        </p:tgtEl>
                                        <p:attrNameLst>
                                          <p:attrName>stroke.color</p:attrName>
                                        </p:attrNameLst>
                                      </p:cBhvr>
                                      <p:by>
                                        <p:hsl h="0" s="-70588" l="0"/>
                                      </p:by>
                                    </p:animClr>
                                    <p:set>
                                      <p:cBhvr>
                                        <p:cTn id="84" dur="500" fill="hold"/>
                                        <p:tgtEl>
                                          <p:spTgt spid="62"/>
                                        </p:tgtEl>
                                        <p:attrNameLst>
                                          <p:attrName>fill.type</p:attrName>
                                        </p:attrNameLst>
                                      </p:cBhvr>
                                      <p:to>
                                        <p:strVal val="solid"/>
                                      </p:to>
                                    </p:set>
                                  </p:childTnLst>
                                </p:cTn>
                              </p:par>
                              <p:par>
                                <p:cTn id="85" presetID="3" presetClass="exit" presetSubtype="10" fill="hold" grpId="1" nodeType="withEffect">
                                  <p:stCondLst>
                                    <p:cond delay="0"/>
                                  </p:stCondLst>
                                  <p:childTnLst>
                                    <p:animEffect transition="out" filter="blinds(horizontal)">
                                      <p:cBhvr>
                                        <p:cTn id="86" dur="500"/>
                                        <p:tgtEl>
                                          <p:spTgt spid="85"/>
                                        </p:tgtEl>
                                      </p:cBhvr>
                                    </p:animEffect>
                                    <p:set>
                                      <p:cBhvr>
                                        <p:cTn id="87" dur="1" fill="hold">
                                          <p:stCondLst>
                                            <p:cond delay="499"/>
                                          </p:stCondLst>
                                        </p:cTn>
                                        <p:tgtEl>
                                          <p:spTgt spid="85"/>
                                        </p:tgtEl>
                                        <p:attrNameLst>
                                          <p:attrName>style.visibility</p:attrName>
                                        </p:attrNameLst>
                                      </p:cBhvr>
                                      <p:to>
                                        <p:strVal val="hidden"/>
                                      </p:to>
                                    </p:set>
                                  </p:childTnLst>
                                </p:cTn>
                              </p:par>
                              <p:par>
                                <p:cTn id="88" presetID="1" presetClass="entr" presetSubtype="0" fill="hold" grpId="0" nodeType="withEffect">
                                  <p:stCondLst>
                                    <p:cond delay="0"/>
                                  </p:stCondLst>
                                  <p:childTnLst>
                                    <p:set>
                                      <p:cBhvr>
                                        <p:cTn id="89" dur="1" fill="hold">
                                          <p:stCondLst>
                                            <p:cond delay="0"/>
                                          </p:stCondLst>
                                        </p:cTn>
                                        <p:tgtEl>
                                          <p:spTgt spid="8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P spid="83" grpId="1"/>
      <p:bldP spid="84" grpId="0"/>
      <p:bldP spid="84" grpId="1"/>
      <p:bldP spid="85" grpId="0"/>
      <p:bldP spid="85" grpId="1"/>
      <p:bldP spid="86" grpId="0"/>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Architectures</a:t>
            </a:r>
            <a:endParaRPr lang="en-US"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DS are software architectures.</a:t>
            </a:r>
          </a:p>
          <a:p>
            <a:pPr lvl="1"/>
            <a:r>
              <a:rPr lang="en-US" dirty="0" smtClean="0"/>
              <a:t>It is important to </a:t>
            </a:r>
            <a:r>
              <a:rPr lang="en-US" i="1" dirty="0" smtClean="0"/>
              <a:t>organize</a:t>
            </a:r>
            <a:r>
              <a:rPr lang="en-US" dirty="0" smtClean="0"/>
              <a:t> the various software </a:t>
            </a:r>
            <a:r>
              <a:rPr lang="en-US" i="1" dirty="0" smtClean="0"/>
              <a:t>modules</a:t>
            </a:r>
            <a:r>
              <a:rPr lang="en-US" dirty="0" smtClean="0"/>
              <a:t>.</a:t>
            </a:r>
          </a:p>
          <a:p>
            <a:r>
              <a:rPr lang="en-US" dirty="0" smtClean="0"/>
              <a:t>Software </a:t>
            </a:r>
            <a:r>
              <a:rPr lang="en-US" i="1" dirty="0" smtClean="0"/>
              <a:t>modules</a:t>
            </a:r>
            <a:r>
              <a:rPr lang="en-US" dirty="0" smtClean="0"/>
              <a:t> have to be deployed on physical machines.</a:t>
            </a:r>
          </a:p>
          <a:p>
            <a:pPr lvl="1"/>
            <a:r>
              <a:rPr lang="en-US" dirty="0" smtClean="0"/>
              <a:t>According to the way software </a:t>
            </a:r>
            <a:r>
              <a:rPr lang="en-US" i="1" dirty="0" smtClean="0"/>
              <a:t>modules</a:t>
            </a:r>
            <a:r>
              <a:rPr lang="en-US" dirty="0" smtClean="0"/>
              <a:t> are placed on physical machines, we obtain different </a:t>
            </a:r>
            <a:r>
              <a:rPr lang="en-US" i="1" dirty="0" smtClean="0"/>
              <a:t>system architectures.</a:t>
            </a:r>
          </a:p>
          <a:p>
            <a:pPr lvl="1"/>
            <a:r>
              <a:rPr lang="en-US" dirty="0" smtClean="0"/>
              <a:t>This can generate different </a:t>
            </a:r>
            <a:r>
              <a:rPr lang="en-US" i="1" dirty="0" smtClean="0"/>
              <a:t>architectural styles.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86917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Expanding Ring</a:t>
            </a:r>
          </a:p>
          <a:p>
            <a:pPr lvl="1"/>
            <a:r>
              <a:rPr lang="en-US" dirty="0"/>
              <a:t>Successive floods with increasing </a:t>
            </a:r>
            <a:r>
              <a:rPr lang="en-US" dirty="0" smtClean="0"/>
              <a:t>TTL</a:t>
            </a:r>
          </a:p>
          <a:p>
            <a:pPr lvl="2"/>
            <a:r>
              <a:rPr lang="en-US" dirty="0" smtClean="0"/>
              <a:t>Start with small TTLs, if no success, then increase it</a:t>
            </a:r>
          </a:p>
          <a:p>
            <a:pPr lvl="1"/>
            <a:r>
              <a:rPr lang="en-US" dirty="0" smtClean="0"/>
              <a:t>A.k.a. iterative deepening (e.g. games)</a:t>
            </a:r>
          </a:p>
          <a:p>
            <a:r>
              <a:rPr lang="en-US" dirty="0" smtClean="0"/>
              <a:t>Properties</a:t>
            </a:r>
          </a:p>
          <a:p>
            <a:pPr lvl="1"/>
            <a:r>
              <a:rPr lang="en-US" dirty="0" smtClean="0"/>
              <a:t>Improved performance</a:t>
            </a:r>
          </a:p>
          <a:p>
            <a:pPr lvl="2"/>
            <a:r>
              <a:rPr lang="en-US" dirty="0" smtClean="0"/>
              <a:t>If content follow a </a:t>
            </a:r>
            <a:r>
              <a:rPr lang="en-US" dirty="0" err="1" smtClean="0"/>
              <a:t>Zipf</a:t>
            </a:r>
            <a:r>
              <a:rPr lang="en-US" dirty="0" smtClean="0"/>
              <a:t> distribution</a:t>
            </a:r>
          </a:p>
          <a:p>
            <a:pPr lvl="1"/>
            <a:r>
              <a:rPr lang="en-US" dirty="0" smtClean="0"/>
              <a:t>Message overhead is high</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287213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Random walk</a:t>
            </a:r>
          </a:p>
          <a:p>
            <a:pPr lvl="1"/>
            <a:r>
              <a:rPr lang="en-US" dirty="0"/>
              <a:t>Forward the query to a randomly selected </a:t>
            </a:r>
            <a:r>
              <a:rPr lang="en-US" dirty="0" smtClean="0"/>
              <a:t>neighbor</a:t>
            </a:r>
          </a:p>
          <a:p>
            <a:pPr lvl="2"/>
            <a:r>
              <a:rPr lang="en-US" dirty="0" smtClean="0"/>
              <a:t>Message </a:t>
            </a:r>
            <a:r>
              <a:rPr lang="en-US" dirty="0"/>
              <a:t>overhead is reduced </a:t>
            </a:r>
            <a:r>
              <a:rPr lang="en-US" dirty="0" smtClean="0"/>
              <a:t>significantly</a:t>
            </a:r>
            <a:endParaRPr lang="en-US" dirty="0"/>
          </a:p>
          <a:p>
            <a:pPr lvl="2"/>
            <a:r>
              <a:rPr lang="en-US" dirty="0" smtClean="0"/>
              <a:t>Increased </a:t>
            </a:r>
            <a:r>
              <a:rPr lang="en-US" dirty="0"/>
              <a:t>latency </a:t>
            </a:r>
            <a:endParaRPr lang="en-US" dirty="0" smtClean="0"/>
          </a:p>
          <a:p>
            <a:r>
              <a:rPr lang="en-US" dirty="0" smtClean="0"/>
              <a:t>Multiple </a:t>
            </a:r>
            <a:r>
              <a:rPr lang="en-US" dirty="0"/>
              <a:t>random walks </a:t>
            </a:r>
            <a:endParaRPr lang="en-US" dirty="0" smtClean="0"/>
          </a:p>
          <a:p>
            <a:pPr lvl="1"/>
            <a:r>
              <a:rPr lang="en-US" dirty="0" smtClean="0"/>
              <a:t>Reduce latency</a:t>
            </a:r>
          </a:p>
          <a:p>
            <a:pPr lvl="1"/>
            <a:r>
              <a:rPr lang="en-US" dirty="0" smtClean="0"/>
              <a:t>Generate more load</a:t>
            </a:r>
          </a:p>
          <a:p>
            <a:r>
              <a:rPr lang="en-US" dirty="0" smtClean="0"/>
              <a:t>Termination mechanism</a:t>
            </a:r>
          </a:p>
          <a:p>
            <a:pPr lvl="1"/>
            <a:r>
              <a:rPr lang="en-US" dirty="0" smtClean="0"/>
              <a:t>TTL based</a:t>
            </a:r>
          </a:p>
          <a:p>
            <a:pPr lvl="1"/>
            <a:endParaRPr lang="en-US" dirty="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870660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Random walk</a:t>
            </a:r>
            <a:endParaRPr lang="en-US" i="1" dirty="0"/>
          </a:p>
        </p:txBody>
      </p:sp>
      <p:sp>
        <p:nvSpPr>
          <p:cNvPr id="6" name="Oval 5"/>
          <p:cNvSpPr/>
          <p:nvPr/>
        </p:nvSpPr>
        <p:spPr>
          <a:xfrm>
            <a:off x="6448138" y="2661233"/>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962902" y="2657769"/>
            <a:ext cx="565727" cy="4733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018811" y="26577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448138" y="156095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48138" y="377421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7013865" y="2894451"/>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6731002" y="2034314"/>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5584538" y="2894451"/>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6731002" y="3134596"/>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158182" y="5530273"/>
            <a:ext cx="184666" cy="369332"/>
          </a:xfrm>
          <a:prstGeom prst="rect">
            <a:avLst/>
          </a:prstGeom>
          <a:noFill/>
        </p:spPr>
        <p:txBody>
          <a:bodyPr wrap="none" rtlCol="0">
            <a:spAutoFit/>
          </a:bodyPr>
          <a:lstStyle/>
          <a:p>
            <a:endParaRPr lang="en-US" dirty="0"/>
          </a:p>
        </p:txBody>
      </p:sp>
      <p:sp>
        <p:nvSpPr>
          <p:cNvPr id="43" name="Oval 42"/>
          <p:cNvSpPr/>
          <p:nvPr/>
        </p:nvSpPr>
        <p:spPr>
          <a:xfrm>
            <a:off x="1560945" y="3088929"/>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44" name="Oval 43"/>
          <p:cNvSpPr/>
          <p:nvPr/>
        </p:nvSpPr>
        <p:spPr>
          <a:xfrm>
            <a:off x="3075709" y="3085465"/>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a:stCxn id="44" idx="2"/>
            <a:endCxn id="43" idx="6"/>
          </p:cNvCxnSpPr>
          <p:nvPr/>
        </p:nvCxnSpPr>
        <p:spPr>
          <a:xfrm flipH="1">
            <a:off x="2126672" y="3322147"/>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2507672"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022436"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078345"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507672" y="6207929"/>
            <a:ext cx="565727" cy="473363"/>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5" idx="2"/>
            <a:endCxn id="54" idx="6"/>
          </p:cNvCxnSpPr>
          <p:nvPr/>
        </p:nvCxnSpPr>
        <p:spPr>
          <a:xfrm flipH="1">
            <a:off x="3073399"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2"/>
            <a:endCxn id="56" idx="6"/>
          </p:cNvCxnSpPr>
          <p:nvPr/>
        </p:nvCxnSpPr>
        <p:spPr>
          <a:xfrm flipH="1" flipV="1">
            <a:off x="1644072" y="5328169"/>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4"/>
            <a:endCxn id="58" idx="0"/>
          </p:cNvCxnSpPr>
          <p:nvPr/>
        </p:nvCxnSpPr>
        <p:spPr>
          <a:xfrm>
            <a:off x="2790536"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443685"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958449"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443685" y="39946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443685" y="620792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a:stCxn id="66" idx="2"/>
            <a:endCxn id="65" idx="6"/>
          </p:cNvCxnSpPr>
          <p:nvPr/>
        </p:nvCxnSpPr>
        <p:spPr>
          <a:xfrm flipH="1">
            <a:off x="6009412"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5" idx="0"/>
            <a:endCxn id="68" idx="4"/>
          </p:cNvCxnSpPr>
          <p:nvPr/>
        </p:nvCxnSpPr>
        <p:spPr>
          <a:xfrm flipV="1">
            <a:off x="5726549" y="4468032"/>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5" idx="2"/>
            <a:endCxn id="55" idx="6"/>
          </p:cNvCxnSpPr>
          <p:nvPr/>
        </p:nvCxnSpPr>
        <p:spPr>
          <a:xfrm flipH="1" flipV="1">
            <a:off x="4588163" y="5328169"/>
            <a:ext cx="855522"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5" idx="4"/>
            <a:endCxn id="69" idx="0"/>
          </p:cNvCxnSpPr>
          <p:nvPr/>
        </p:nvCxnSpPr>
        <p:spPr>
          <a:xfrm>
            <a:off x="5726549"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4" idx="2"/>
            <a:endCxn id="44" idx="6"/>
          </p:cNvCxnSpPr>
          <p:nvPr/>
        </p:nvCxnSpPr>
        <p:spPr>
          <a:xfrm flipH="1">
            <a:off x="3641436" y="2894451"/>
            <a:ext cx="1377375" cy="4276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4" idx="4"/>
            <a:endCxn id="55" idx="7"/>
          </p:cNvCxnSpPr>
          <p:nvPr/>
        </p:nvCxnSpPr>
        <p:spPr>
          <a:xfrm flipH="1">
            <a:off x="4505314" y="3131132"/>
            <a:ext cx="796361"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1" idx="4"/>
            <a:endCxn id="66" idx="7"/>
          </p:cNvCxnSpPr>
          <p:nvPr/>
        </p:nvCxnSpPr>
        <p:spPr>
          <a:xfrm flipH="1">
            <a:off x="7441327" y="3131132"/>
            <a:ext cx="804439"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701974" y="1988647"/>
            <a:ext cx="1087584" cy="646331"/>
          </a:xfrm>
          <a:prstGeom prst="rect">
            <a:avLst/>
          </a:prstGeom>
          <a:noFill/>
        </p:spPr>
        <p:txBody>
          <a:bodyPr wrap="square" rtlCol="0">
            <a:spAutoFit/>
          </a:bodyPr>
          <a:lstStyle/>
          <a:p>
            <a:pPr algn="ctr"/>
            <a:r>
              <a:rPr lang="en-US" dirty="0" smtClean="0"/>
              <a:t>Source node</a:t>
            </a:r>
            <a:endParaRPr lang="en-US" dirty="0"/>
          </a:p>
        </p:txBody>
      </p:sp>
      <p:sp>
        <p:nvSpPr>
          <p:cNvPr id="89" name="TextBox 88"/>
          <p:cNvSpPr txBox="1"/>
          <p:nvPr/>
        </p:nvSpPr>
        <p:spPr>
          <a:xfrm>
            <a:off x="3109197" y="6168516"/>
            <a:ext cx="1087584" cy="646331"/>
          </a:xfrm>
          <a:prstGeom prst="rect">
            <a:avLst/>
          </a:prstGeom>
          <a:noFill/>
        </p:spPr>
        <p:txBody>
          <a:bodyPr wrap="square" rtlCol="0">
            <a:spAutoFit/>
          </a:bodyPr>
          <a:lstStyle/>
          <a:p>
            <a:pPr algn="ctr"/>
            <a:r>
              <a:rPr lang="en-US" dirty="0" smtClean="0"/>
              <a:t>Target</a:t>
            </a:r>
          </a:p>
          <a:p>
            <a:pPr algn="ctr"/>
            <a:r>
              <a:rPr lang="en-US" dirty="0" smtClean="0"/>
              <a:t>node</a:t>
            </a:r>
            <a:endParaRPr lang="en-US" dirty="0"/>
          </a:p>
        </p:txBody>
      </p:sp>
      <p:sp>
        <p:nvSpPr>
          <p:cNvPr id="4" name="TextBox 3"/>
          <p:cNvSpPr txBox="1"/>
          <p:nvPr/>
        </p:nvSpPr>
        <p:spPr>
          <a:xfrm>
            <a:off x="457200" y="1731818"/>
            <a:ext cx="4561611" cy="954107"/>
          </a:xfrm>
          <a:prstGeom prst="rect">
            <a:avLst/>
          </a:prstGeom>
          <a:noFill/>
        </p:spPr>
        <p:txBody>
          <a:bodyPr wrap="square" rtlCol="0">
            <a:spAutoFit/>
          </a:bodyPr>
          <a:lstStyle/>
          <a:p>
            <a:r>
              <a:rPr lang="en-US" sz="2800" dirty="0" smtClean="0"/>
              <a:t>Assume k=2, each message is sent to only 2 neighbors</a:t>
            </a:r>
            <a:endParaRPr lang="en-US" sz="2800" dirty="0"/>
          </a:p>
        </p:txBody>
      </p:sp>
    </p:spTree>
    <p:extLst>
      <p:ext uri="{BB962C8B-B14F-4D97-AF65-F5344CB8AC3E}">
        <p14:creationId xmlns:p14="http://schemas.microsoft.com/office/powerpoint/2010/main" val="1519218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728"/>
            <a:ext cx="8229600" cy="1143000"/>
          </a:xfrm>
        </p:spPr>
        <p:txBody>
          <a:bodyPr>
            <a:normAutofit/>
          </a:bodyPr>
          <a:lstStyle/>
          <a:p>
            <a:r>
              <a:rPr lang="en-US" b="1" dirty="0" smtClean="0"/>
              <a:t>Gnutella Protocol 0.4</a:t>
            </a:r>
            <a:endParaRPr lang="en-US" i="1" dirty="0"/>
          </a:p>
        </p:txBody>
      </p:sp>
    </p:spTree>
    <p:extLst>
      <p:ext uri="{BB962C8B-B14F-4D97-AF65-F5344CB8AC3E}">
        <p14:creationId xmlns:p14="http://schemas.microsoft.com/office/powerpoint/2010/main" val="21418884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protocol</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sz="2800" dirty="0" smtClean="0"/>
              <a:t>Messages have a GUID (globally unique identifier) to avoid loops</a:t>
            </a:r>
          </a:p>
          <a:p>
            <a:r>
              <a:rPr lang="en-US" sz="2800" dirty="0" smtClean="0"/>
              <a:t>TTL max. equal to 7</a:t>
            </a:r>
          </a:p>
          <a:p>
            <a:r>
              <a:rPr lang="en-US" sz="2800" dirty="0" smtClean="0"/>
              <a:t>Phases:</a:t>
            </a:r>
          </a:p>
          <a:p>
            <a:pPr lvl="1"/>
            <a:r>
              <a:rPr lang="en-US" sz="2400" dirty="0" smtClean="0"/>
              <a:t>Connecting</a:t>
            </a:r>
          </a:p>
          <a:p>
            <a:pPr lvl="2"/>
            <a:r>
              <a:rPr lang="en-US" sz="2000" dirty="0" smtClean="0"/>
              <a:t>PING</a:t>
            </a:r>
          </a:p>
          <a:p>
            <a:pPr lvl="2"/>
            <a:r>
              <a:rPr lang="en-US" sz="2000" dirty="0" smtClean="0"/>
              <a:t>PONG</a:t>
            </a:r>
          </a:p>
          <a:p>
            <a:pPr lvl="1"/>
            <a:r>
              <a:rPr lang="en-US" sz="2400" dirty="0" smtClean="0"/>
              <a:t>Querying</a:t>
            </a:r>
          </a:p>
          <a:p>
            <a:pPr lvl="2"/>
            <a:r>
              <a:rPr lang="en-US" sz="2000" dirty="0" smtClean="0"/>
              <a:t>QUERY</a:t>
            </a:r>
          </a:p>
          <a:p>
            <a:pPr lvl="2"/>
            <a:r>
              <a:rPr lang="en-US" sz="2000" dirty="0" smtClean="0"/>
              <a:t>QUERY HIT</a:t>
            </a:r>
          </a:p>
          <a:p>
            <a:pPr lvl="1"/>
            <a:r>
              <a:rPr lang="en-US" sz="2400" dirty="0" smtClean="0"/>
              <a:t>Transfer</a:t>
            </a:r>
          </a:p>
          <a:p>
            <a:pPr lvl="2"/>
            <a:r>
              <a:rPr lang="en-US" sz="2000" dirty="0" smtClean="0"/>
              <a:t>HTTP GET or PUSH (in case of firewall)</a:t>
            </a:r>
          </a:p>
        </p:txBody>
      </p:sp>
    </p:spTree>
    <p:extLst>
      <p:ext uri="{BB962C8B-B14F-4D97-AF65-F5344CB8AC3E}">
        <p14:creationId xmlns:p14="http://schemas.microsoft.com/office/powerpoint/2010/main" val="1019358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protocol – Phase 1</a:t>
            </a:r>
            <a:endParaRPr lang="en-US" i="1" dirty="0"/>
          </a:p>
        </p:txBody>
      </p:sp>
      <p:sp>
        <p:nvSpPr>
          <p:cNvPr id="4" name="Content Placeholder 2"/>
          <p:cNvSpPr>
            <a:spLocks noGrp="1"/>
          </p:cNvSpPr>
          <p:nvPr>
            <p:ph idx="1"/>
          </p:nvPr>
        </p:nvSpPr>
        <p:spPr>
          <a:xfrm>
            <a:off x="457200" y="1269242"/>
            <a:ext cx="8229600" cy="5003800"/>
          </a:xfrm>
        </p:spPr>
        <p:txBody>
          <a:bodyPr>
            <a:noAutofit/>
          </a:bodyPr>
          <a:lstStyle/>
          <a:p>
            <a:endParaRPr lang="en-US" sz="2800" dirty="0" smtClean="0"/>
          </a:p>
          <a:p>
            <a:r>
              <a:rPr lang="en-US" sz="2800" dirty="0" smtClean="0"/>
              <a:t>To </a:t>
            </a:r>
            <a:r>
              <a:rPr lang="en-US" sz="2800" dirty="0"/>
              <a:t>connect to a Gnutella network, peer must initially know </a:t>
            </a:r>
            <a:endParaRPr lang="en-US" sz="2800" dirty="0" smtClean="0"/>
          </a:p>
          <a:p>
            <a:pPr lvl="1"/>
            <a:r>
              <a:rPr lang="en-US" sz="2400" dirty="0" smtClean="0"/>
              <a:t>(</a:t>
            </a:r>
            <a:r>
              <a:rPr lang="en-US" sz="2400" dirty="0"/>
              <a:t>at least) one member node of the network and connect to it </a:t>
            </a:r>
          </a:p>
          <a:p>
            <a:r>
              <a:rPr lang="en-US" sz="2800" dirty="0"/>
              <a:t>This/these first member node(s) must be found by other means </a:t>
            </a:r>
            <a:r>
              <a:rPr lang="en-US" sz="2800" dirty="0">
                <a:latin typeface="Wingdings"/>
              </a:rPr>
              <a:t> </a:t>
            </a:r>
            <a:endParaRPr lang="en-US" sz="2800" dirty="0" smtClean="0">
              <a:latin typeface="Wingdings"/>
            </a:endParaRPr>
          </a:p>
          <a:p>
            <a:pPr lvl="1"/>
            <a:r>
              <a:rPr lang="en-US" sz="2400" dirty="0" smtClean="0"/>
              <a:t>find </a:t>
            </a:r>
            <a:r>
              <a:rPr lang="en-US" sz="2400" dirty="0"/>
              <a:t>first member using other medium (Web, </a:t>
            </a:r>
            <a:r>
              <a:rPr lang="en-US" sz="2400" dirty="0" smtClean="0"/>
              <a:t>chat, ...)</a:t>
            </a:r>
            <a:endParaRPr lang="en-US" sz="2400" dirty="0"/>
          </a:p>
          <a:p>
            <a:pPr lvl="1"/>
            <a:r>
              <a:rPr lang="en-US" sz="2400" dirty="0" smtClean="0"/>
              <a:t>nowadays </a:t>
            </a:r>
            <a:r>
              <a:rPr lang="en-US" sz="2400" dirty="0"/>
              <a:t>host caches are usually used </a:t>
            </a:r>
          </a:p>
          <a:p>
            <a:r>
              <a:rPr lang="en-US" sz="2800" dirty="0" err="1"/>
              <a:t>Servent</a:t>
            </a:r>
            <a:r>
              <a:rPr lang="en-US" sz="2800" dirty="0"/>
              <a:t> connects to a number of nodes </a:t>
            </a:r>
            <a:endParaRPr lang="en-US" sz="2800" dirty="0" smtClean="0"/>
          </a:p>
          <a:p>
            <a:pPr lvl="1"/>
            <a:r>
              <a:rPr lang="en-US" sz="2400" dirty="0" smtClean="0"/>
              <a:t>thus </a:t>
            </a:r>
            <a:r>
              <a:rPr lang="en-US" sz="2400" dirty="0"/>
              <a:t>it becomes part of the Gnutella network </a:t>
            </a:r>
          </a:p>
          <a:p>
            <a:pPr lvl="1"/>
            <a:endParaRPr lang="en-US" dirty="0" smtClean="0"/>
          </a:p>
          <a:p>
            <a:endParaRPr lang="en-US" dirty="0" smtClean="0"/>
          </a:p>
        </p:txBody>
      </p:sp>
    </p:spTree>
    <p:extLst>
      <p:ext uri="{BB962C8B-B14F-4D97-AF65-F5344CB8AC3E}">
        <p14:creationId xmlns:p14="http://schemas.microsoft.com/office/powerpoint/2010/main" val="51386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Phase 2</a:t>
            </a:r>
            <a:endParaRPr lang="en-US" i="1" dirty="0"/>
          </a:p>
        </p:txBody>
      </p:sp>
      <p:sp>
        <p:nvSpPr>
          <p:cNvPr id="4" name="Content Placeholder 2"/>
          <p:cNvSpPr>
            <a:spLocks noGrp="1"/>
          </p:cNvSpPr>
          <p:nvPr>
            <p:ph idx="1"/>
          </p:nvPr>
        </p:nvSpPr>
        <p:spPr>
          <a:xfrm>
            <a:off x="457200" y="1269242"/>
            <a:ext cx="8229600" cy="5003800"/>
          </a:xfrm>
        </p:spPr>
        <p:txBody>
          <a:bodyPr>
            <a:noAutofit/>
          </a:bodyPr>
          <a:lstStyle/>
          <a:p>
            <a:endParaRPr lang="en-US" sz="2800" dirty="0" smtClean="0"/>
          </a:p>
          <a:p>
            <a:r>
              <a:rPr lang="en-US" sz="2800" dirty="0" smtClean="0"/>
              <a:t>A </a:t>
            </a:r>
            <a:r>
              <a:rPr lang="en-US" sz="2800" dirty="0"/>
              <a:t>node that receives a QUERY </a:t>
            </a:r>
            <a:r>
              <a:rPr lang="en-US" sz="2800" dirty="0" smtClean="0"/>
              <a:t>message</a:t>
            </a:r>
          </a:p>
          <a:p>
            <a:pPr lvl="1"/>
            <a:r>
              <a:rPr lang="en-US" sz="2400" dirty="0" smtClean="0"/>
              <a:t>increases </a:t>
            </a:r>
            <a:r>
              <a:rPr lang="en-US" sz="2400" dirty="0"/>
              <a:t>the HOP count field of the message and </a:t>
            </a:r>
            <a:endParaRPr lang="en-US" sz="2400" dirty="0" smtClean="0"/>
          </a:p>
          <a:p>
            <a:pPr lvl="2"/>
            <a:r>
              <a:rPr lang="en-US" dirty="0" smtClean="0"/>
              <a:t>IF(</a:t>
            </a:r>
            <a:r>
              <a:rPr lang="en-US" sz="2000" dirty="0" smtClean="0"/>
              <a:t>HOP </a:t>
            </a:r>
            <a:r>
              <a:rPr lang="en-US" sz="2000" dirty="0"/>
              <a:t>&lt;= </a:t>
            </a:r>
            <a:r>
              <a:rPr lang="en-US" sz="2000" dirty="0" smtClean="0"/>
              <a:t>TTL &amp;&amp; ! QUERY.GUID already received)</a:t>
            </a:r>
            <a:r>
              <a:rPr lang="en-US" sz="2000" dirty="0" smtClean="0">
                <a:latin typeface="Wingdings"/>
              </a:rPr>
              <a:t> </a:t>
            </a:r>
            <a:r>
              <a:rPr lang="en-US" sz="2000" dirty="0"/>
              <a:t>THEN forwards it to all </a:t>
            </a:r>
            <a:r>
              <a:rPr lang="en-US" sz="2000" dirty="0" smtClean="0"/>
              <a:t>nodes</a:t>
            </a:r>
            <a:r>
              <a:rPr lang="en-US" sz="2000" dirty="0"/>
              <a:t> </a:t>
            </a:r>
            <a:r>
              <a:rPr lang="en-US" sz="2000" dirty="0" smtClean="0"/>
              <a:t>except </a:t>
            </a:r>
            <a:r>
              <a:rPr lang="en-US" sz="2000" dirty="0"/>
              <a:t>the one </a:t>
            </a:r>
            <a:r>
              <a:rPr lang="en-US" sz="2000" dirty="0" smtClean="0"/>
              <a:t>the peer received </a:t>
            </a:r>
            <a:r>
              <a:rPr lang="en-US" sz="2000" dirty="0"/>
              <a:t>it from </a:t>
            </a:r>
            <a:endParaRPr lang="en-US" sz="2000" dirty="0" smtClean="0"/>
          </a:p>
          <a:p>
            <a:pPr lvl="1"/>
            <a:r>
              <a:rPr lang="en-US" sz="2400" dirty="0" smtClean="0"/>
              <a:t>Nodes also checks whether they can answer and in case</a:t>
            </a:r>
          </a:p>
          <a:p>
            <a:pPr lvl="2"/>
            <a:r>
              <a:rPr lang="en-US" sz="2000" dirty="0" smtClean="0"/>
              <a:t>Send a QUERY HIT message to the requestor</a:t>
            </a:r>
          </a:p>
          <a:p>
            <a:pPr lvl="1"/>
            <a:r>
              <a:rPr lang="en-US" sz="2400" dirty="0" smtClean="0"/>
              <a:t>QUERY HIT messages contain </a:t>
            </a:r>
          </a:p>
          <a:p>
            <a:pPr lvl="2"/>
            <a:r>
              <a:rPr lang="en-US" sz="2000" dirty="0" smtClean="0"/>
              <a:t>The IP address of the sender</a:t>
            </a:r>
          </a:p>
          <a:p>
            <a:pPr lvl="2"/>
            <a:r>
              <a:rPr lang="en-US" sz="2000" dirty="0" smtClean="0"/>
              <a:t>The message is routed through the same path it arrived</a:t>
            </a:r>
            <a:endParaRPr lang="en-US" sz="2000" dirty="0"/>
          </a:p>
          <a:p>
            <a:pPr lvl="1"/>
            <a:endParaRPr lang="en-US" dirty="0" smtClean="0"/>
          </a:p>
          <a:p>
            <a:endParaRPr lang="en-US" dirty="0" smtClean="0"/>
          </a:p>
        </p:txBody>
      </p:sp>
    </p:spTree>
    <p:extLst>
      <p:ext uri="{BB962C8B-B14F-4D97-AF65-F5344CB8AC3E}">
        <p14:creationId xmlns:p14="http://schemas.microsoft.com/office/powerpoint/2010/main" val="1585241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Phase 3</a:t>
            </a:r>
            <a:endParaRPr lang="en-US" i="1" dirty="0"/>
          </a:p>
        </p:txBody>
      </p:sp>
      <p:sp>
        <p:nvSpPr>
          <p:cNvPr id="4" name="Content Placeholder 2"/>
          <p:cNvSpPr>
            <a:spLocks noGrp="1"/>
          </p:cNvSpPr>
          <p:nvPr>
            <p:ph idx="1"/>
          </p:nvPr>
        </p:nvSpPr>
        <p:spPr>
          <a:xfrm>
            <a:off x="457200" y="1326967"/>
            <a:ext cx="8229600" cy="5003800"/>
          </a:xfrm>
        </p:spPr>
        <p:txBody>
          <a:bodyPr>
            <a:noAutofit/>
          </a:bodyPr>
          <a:lstStyle/>
          <a:p>
            <a:endParaRPr lang="en-US" sz="2800" dirty="0" smtClean="0"/>
          </a:p>
          <a:p>
            <a:r>
              <a:rPr lang="en-US" sz="2800" dirty="0" smtClean="0"/>
              <a:t>A peer sets </a:t>
            </a:r>
            <a:r>
              <a:rPr lang="en-US" sz="2800" dirty="0"/>
              <a:t>up a HTTP </a:t>
            </a:r>
            <a:r>
              <a:rPr lang="en-US" sz="2800" dirty="0" smtClean="0"/>
              <a:t>connection</a:t>
            </a:r>
          </a:p>
          <a:p>
            <a:pPr lvl="1"/>
            <a:r>
              <a:rPr lang="en-US" sz="2400" dirty="0"/>
              <a:t>actual data transfer is not part of the Gnutella protocol </a:t>
            </a:r>
            <a:r>
              <a:rPr lang="en-US" sz="2400" dirty="0">
                <a:latin typeface="Wingdings"/>
              </a:rPr>
              <a:t> </a:t>
            </a:r>
            <a:endParaRPr lang="en-US" sz="2400" dirty="0" smtClean="0">
              <a:latin typeface="Wingdings"/>
            </a:endParaRPr>
          </a:p>
          <a:p>
            <a:pPr lvl="1"/>
            <a:r>
              <a:rPr lang="en-US" sz="2400" dirty="0" smtClean="0"/>
              <a:t>HTTP </a:t>
            </a:r>
            <a:r>
              <a:rPr lang="en-US" sz="2400" dirty="0"/>
              <a:t>GET is used </a:t>
            </a:r>
            <a:endParaRPr lang="en-US" sz="2400" dirty="0" smtClean="0"/>
          </a:p>
          <a:p>
            <a:r>
              <a:rPr lang="en-US" sz="2800" dirty="0"/>
              <a:t>Special case: peer with the file located behind a firewall/NAT gateway the downloading </a:t>
            </a:r>
            <a:r>
              <a:rPr lang="en-US" sz="2800" dirty="0" smtClean="0"/>
              <a:t>peer</a:t>
            </a:r>
            <a:endParaRPr lang="en-US" sz="2800" dirty="0"/>
          </a:p>
          <a:p>
            <a:pPr lvl="1"/>
            <a:r>
              <a:rPr lang="en-US" sz="2400" dirty="0" smtClean="0"/>
              <a:t>cannot </a:t>
            </a:r>
            <a:r>
              <a:rPr lang="en-US" sz="2400" dirty="0"/>
              <a:t>initiate a TCP/HTTP connection </a:t>
            </a:r>
          </a:p>
          <a:p>
            <a:pPr lvl="2"/>
            <a:r>
              <a:rPr lang="en-US" sz="2000" dirty="0" smtClean="0"/>
              <a:t>can </a:t>
            </a:r>
            <a:r>
              <a:rPr lang="en-US" sz="2000" dirty="0"/>
              <a:t>instead send the PUSH message asking the other peer to initiate a TCP/HTTP connection to it and </a:t>
            </a:r>
            <a:r>
              <a:rPr lang="en-US" sz="2000" dirty="0" smtClean="0"/>
              <a:t>then </a:t>
            </a:r>
            <a:r>
              <a:rPr lang="en-US" sz="2000" dirty="0"/>
              <a:t>transfer (push) the file via </a:t>
            </a:r>
            <a:r>
              <a:rPr lang="en-US" sz="2000" dirty="0" smtClean="0"/>
              <a:t>it</a:t>
            </a:r>
            <a:endParaRPr lang="en-US" sz="2000" dirty="0"/>
          </a:p>
          <a:p>
            <a:pPr lvl="2"/>
            <a:r>
              <a:rPr lang="en-US" sz="2000" dirty="0" smtClean="0"/>
              <a:t>does </a:t>
            </a:r>
            <a:r>
              <a:rPr lang="en-US" sz="2000" dirty="0"/>
              <a:t>not work if both peers are behind firewalls </a:t>
            </a:r>
          </a:p>
          <a:p>
            <a:pPr lvl="1"/>
            <a:endParaRPr lang="en-US" sz="2400" dirty="0"/>
          </a:p>
          <a:p>
            <a:pPr lvl="1"/>
            <a:endParaRPr lang="en-US" sz="2400" dirty="0" smtClean="0"/>
          </a:p>
          <a:p>
            <a:endParaRPr lang="en-US" sz="2800" dirty="0" smtClean="0"/>
          </a:p>
        </p:txBody>
      </p:sp>
    </p:spTree>
    <p:extLst>
      <p:ext uri="{BB962C8B-B14F-4D97-AF65-F5344CB8AC3E}">
        <p14:creationId xmlns:p14="http://schemas.microsoft.com/office/powerpoint/2010/main" val="802541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Scalability</a:t>
            </a:r>
            <a:endParaRPr lang="en-US" i="1" dirty="0"/>
          </a:p>
        </p:txBody>
      </p:sp>
      <p:sp>
        <p:nvSpPr>
          <p:cNvPr id="4" name="Content Placeholder 2"/>
          <p:cNvSpPr>
            <a:spLocks noGrp="1"/>
          </p:cNvSpPr>
          <p:nvPr>
            <p:ph idx="1"/>
          </p:nvPr>
        </p:nvSpPr>
        <p:spPr>
          <a:xfrm>
            <a:off x="457200" y="1326967"/>
            <a:ext cx="8229600" cy="5003800"/>
          </a:xfrm>
        </p:spPr>
        <p:txBody>
          <a:bodyPr>
            <a:noAutofit/>
          </a:bodyPr>
          <a:lstStyle/>
          <a:p>
            <a:endParaRPr lang="en-US" sz="2800" dirty="0" smtClean="0"/>
          </a:p>
          <a:p>
            <a:r>
              <a:rPr lang="en-US" sz="2800" dirty="0" smtClean="0"/>
              <a:t>A </a:t>
            </a:r>
            <a:r>
              <a:rPr lang="en-US" sz="2800" dirty="0"/>
              <a:t>TTL (Time To Live) of 4 hops for the PING messages </a:t>
            </a:r>
            <a:r>
              <a:rPr lang="en-US" sz="2800" dirty="0" smtClean="0"/>
              <a:t>leads </a:t>
            </a:r>
            <a:r>
              <a:rPr lang="en-US" sz="2800" dirty="0"/>
              <a:t>to a known topology of roughly 8000 </a:t>
            </a:r>
            <a:r>
              <a:rPr lang="en-US" sz="2800" dirty="0" smtClean="0"/>
              <a:t>nodes</a:t>
            </a:r>
            <a:endParaRPr lang="en-US" sz="2800" dirty="0"/>
          </a:p>
          <a:p>
            <a:pPr lvl="1"/>
            <a:r>
              <a:rPr lang="en-US" sz="2400" dirty="0" smtClean="0"/>
              <a:t>TTL </a:t>
            </a:r>
            <a:r>
              <a:rPr lang="en-US" sz="2400" dirty="0"/>
              <a:t>in the original Gnutella client was 7 (not 4) </a:t>
            </a:r>
            <a:endParaRPr lang="en-US" sz="2400" dirty="0" smtClean="0"/>
          </a:p>
          <a:p>
            <a:r>
              <a:rPr lang="en-US" sz="2800" dirty="0"/>
              <a:t>Gnutella in its original version (V 0.4) suffers from a range of scalability issues </a:t>
            </a:r>
            <a:r>
              <a:rPr lang="en-US" sz="2800" dirty="0" smtClean="0"/>
              <a:t>due </a:t>
            </a:r>
            <a:r>
              <a:rPr lang="en-US" sz="2800" dirty="0"/>
              <a:t>to </a:t>
            </a:r>
            <a:endParaRPr lang="en-US" sz="2800" dirty="0" smtClean="0"/>
          </a:p>
          <a:p>
            <a:pPr lvl="1"/>
            <a:r>
              <a:rPr lang="en-US" sz="2400" dirty="0" smtClean="0"/>
              <a:t>fully </a:t>
            </a:r>
            <a:r>
              <a:rPr lang="en-US" sz="2400" dirty="0"/>
              <a:t>decentralized approach </a:t>
            </a:r>
          </a:p>
          <a:p>
            <a:pPr lvl="1"/>
            <a:r>
              <a:rPr lang="en-US" sz="2400" dirty="0" smtClean="0"/>
              <a:t>flooding </a:t>
            </a:r>
            <a:r>
              <a:rPr lang="en-US" sz="2400" dirty="0"/>
              <a:t>of messages </a:t>
            </a:r>
          </a:p>
          <a:p>
            <a:pPr lvl="1"/>
            <a:endParaRPr lang="en-US" sz="2400" dirty="0" smtClean="0"/>
          </a:p>
          <a:p>
            <a:endParaRPr lang="en-US" sz="2800" dirty="0" smtClean="0"/>
          </a:p>
        </p:txBody>
      </p:sp>
    </p:spTree>
    <p:extLst>
      <p:ext uri="{BB962C8B-B14F-4D97-AF65-F5344CB8AC3E}">
        <p14:creationId xmlns:p14="http://schemas.microsoft.com/office/powerpoint/2010/main" val="825492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Scalability</a:t>
            </a:r>
            <a:endParaRPr lang="en-US" i="1" dirty="0"/>
          </a:p>
        </p:txBody>
      </p:sp>
      <p:sp>
        <p:nvSpPr>
          <p:cNvPr id="4" name="Content Placeholder 2"/>
          <p:cNvSpPr>
            <a:spLocks noGrp="1"/>
          </p:cNvSpPr>
          <p:nvPr>
            <p:ph idx="1"/>
          </p:nvPr>
        </p:nvSpPr>
        <p:spPr>
          <a:xfrm>
            <a:off x="457200" y="1326967"/>
            <a:ext cx="8229600" cy="5003800"/>
          </a:xfrm>
        </p:spPr>
        <p:txBody>
          <a:bodyPr>
            <a:noAutofit/>
          </a:bodyPr>
          <a:lstStyle/>
          <a:p>
            <a:endParaRPr lang="en-US" dirty="0" smtClean="0"/>
          </a:p>
          <a:p>
            <a:r>
              <a:rPr lang="en-US" dirty="0" smtClean="0"/>
              <a:t>Portman et. </a:t>
            </a:r>
            <a:r>
              <a:rPr lang="en-US" dirty="0" smtClean="0"/>
              <a:t>al </a:t>
            </a:r>
            <a:r>
              <a:rPr lang="en-US" dirty="0" smtClean="0"/>
              <a:t>did some experiments about the frequency of messages</a:t>
            </a:r>
            <a:endParaRPr lang="en-US" dirty="0"/>
          </a:p>
          <a:p>
            <a:endParaRPr lang="en-US" dirty="0"/>
          </a:p>
          <a:p>
            <a:endParaRPr lang="en-US" dirty="0"/>
          </a:p>
          <a:p>
            <a:pPr lvl="1"/>
            <a:endParaRPr lang="en-US" dirty="0"/>
          </a:p>
          <a:p>
            <a:pPr lvl="1"/>
            <a:endParaRPr lang="en-US" dirty="0" smtClean="0"/>
          </a:p>
          <a:p>
            <a:endParaRPr lang="en-US" dirty="0" smtClean="0"/>
          </a:p>
        </p:txBody>
      </p:sp>
      <p:pic>
        <p:nvPicPr>
          <p:cNvPr id="3" name="Picture 2"/>
          <p:cNvPicPr>
            <a:picLocks noChangeAspect="1"/>
          </p:cNvPicPr>
          <p:nvPr/>
        </p:nvPicPr>
        <p:blipFill>
          <a:blip r:embed="rId2"/>
          <a:stretch>
            <a:fillRect/>
          </a:stretch>
        </p:blipFill>
        <p:spPr>
          <a:xfrm>
            <a:off x="2789385" y="3439711"/>
            <a:ext cx="3390900" cy="2273300"/>
          </a:xfrm>
          <a:prstGeom prst="rect">
            <a:avLst/>
          </a:prstGeom>
        </p:spPr>
      </p:pic>
    </p:spTree>
    <p:extLst>
      <p:ext uri="{BB962C8B-B14F-4D97-AF65-F5344CB8AC3E}">
        <p14:creationId xmlns:p14="http://schemas.microsoft.com/office/powerpoint/2010/main" val="3736586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Architectural Styles</a:t>
            </a:r>
            <a:endParaRPr lang="en-US"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Layered architectures</a:t>
            </a:r>
          </a:p>
          <a:p>
            <a:r>
              <a:rPr lang="en-US" dirty="0" smtClean="0"/>
              <a:t>Object-</a:t>
            </a:r>
            <a:r>
              <a:rPr lang="en-US" dirty="0"/>
              <a:t>based </a:t>
            </a:r>
            <a:r>
              <a:rPr lang="en-US" dirty="0" smtClean="0"/>
              <a:t>architectures </a:t>
            </a:r>
          </a:p>
          <a:p>
            <a:r>
              <a:rPr lang="en-US" dirty="0" smtClean="0"/>
              <a:t>Data-centric architectures</a:t>
            </a:r>
          </a:p>
          <a:p>
            <a:r>
              <a:rPr lang="en-US" dirty="0" smtClean="0"/>
              <a:t>Event-based architectures</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0986695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Scalability</a:t>
            </a:r>
            <a:endParaRPr lang="en-US" i="1" dirty="0"/>
          </a:p>
        </p:txBody>
      </p:sp>
      <p:sp>
        <p:nvSpPr>
          <p:cNvPr id="4" name="Content Placeholder 2"/>
          <p:cNvSpPr>
            <a:spLocks noGrp="1"/>
          </p:cNvSpPr>
          <p:nvPr>
            <p:ph idx="1"/>
          </p:nvPr>
        </p:nvSpPr>
        <p:spPr>
          <a:xfrm>
            <a:off x="457199" y="1326967"/>
            <a:ext cx="8571345" cy="5003800"/>
          </a:xfrm>
        </p:spPr>
        <p:txBody>
          <a:bodyPr>
            <a:noAutofit/>
          </a:bodyPr>
          <a:lstStyle/>
          <a:p>
            <a:endParaRPr lang="en-US" sz="2800" dirty="0" smtClean="0"/>
          </a:p>
          <a:p>
            <a:r>
              <a:rPr lang="en-US" sz="2800" dirty="0" smtClean="0"/>
              <a:t>How to overcome scalability issues?</a:t>
            </a:r>
          </a:p>
          <a:p>
            <a:pPr lvl="1"/>
            <a:r>
              <a:rPr lang="en-US" sz="2400" dirty="0" smtClean="0"/>
              <a:t>Optimization </a:t>
            </a:r>
            <a:r>
              <a:rPr lang="en-US" sz="2400" dirty="0"/>
              <a:t>of connection </a:t>
            </a:r>
            <a:r>
              <a:rPr lang="en-US" sz="2400" dirty="0" smtClean="0"/>
              <a:t>parameters (e.g., #hops) </a:t>
            </a:r>
          </a:p>
          <a:p>
            <a:pPr lvl="1"/>
            <a:r>
              <a:rPr lang="en-US" sz="2400" dirty="0" smtClean="0"/>
              <a:t>PING</a:t>
            </a:r>
            <a:r>
              <a:rPr lang="en-US" sz="2400" dirty="0"/>
              <a:t>/PONG </a:t>
            </a:r>
            <a:r>
              <a:rPr lang="en-US" sz="2400" dirty="0" smtClean="0"/>
              <a:t>optimization</a:t>
            </a:r>
            <a:endParaRPr lang="en-US" sz="2400" dirty="0"/>
          </a:p>
          <a:p>
            <a:pPr lvl="2"/>
            <a:r>
              <a:rPr lang="en-US" sz="2000" dirty="0" smtClean="0"/>
              <a:t> </a:t>
            </a:r>
            <a:r>
              <a:rPr lang="en-US" sz="2000" dirty="0"/>
              <a:t>e.g. C. </a:t>
            </a:r>
            <a:r>
              <a:rPr lang="en-US" sz="2000" dirty="0" err="1"/>
              <a:t>Rohrs</a:t>
            </a:r>
            <a:r>
              <a:rPr lang="en-US" sz="2000" dirty="0"/>
              <a:t> und V. Falco. </a:t>
            </a:r>
            <a:r>
              <a:rPr lang="en-US" sz="2000" dirty="0" err="1"/>
              <a:t>Limewire</a:t>
            </a:r>
            <a:r>
              <a:rPr lang="en-US" sz="2000" dirty="0"/>
              <a:t>: Ping Pong Scheme, April 2001. </a:t>
            </a:r>
            <a:endParaRPr lang="en-US" sz="2000" dirty="0" smtClean="0"/>
          </a:p>
          <a:p>
            <a:pPr lvl="1"/>
            <a:r>
              <a:rPr lang="en-US" sz="2400" dirty="0" smtClean="0"/>
              <a:t>Dropping </a:t>
            </a:r>
            <a:r>
              <a:rPr lang="en-US" sz="2400" dirty="0"/>
              <a:t>of low-bandwidth connections </a:t>
            </a:r>
            <a:endParaRPr lang="en-US" sz="2400" dirty="0" smtClean="0"/>
          </a:p>
          <a:p>
            <a:pPr lvl="1"/>
            <a:r>
              <a:rPr lang="en-US" sz="2400" dirty="0" smtClean="0"/>
              <a:t>Ultra</a:t>
            </a:r>
            <a:r>
              <a:rPr lang="en-US" sz="2400" dirty="0"/>
              <a:t>-Peers </a:t>
            </a:r>
            <a:r>
              <a:rPr lang="en-US" sz="2400" dirty="0" smtClean="0"/>
              <a:t>similar </a:t>
            </a:r>
            <a:r>
              <a:rPr lang="en-US" sz="2400" dirty="0"/>
              <a:t>to </a:t>
            </a:r>
            <a:r>
              <a:rPr lang="en-US" sz="2400" dirty="0" err="1"/>
              <a:t>KaZaA</a:t>
            </a:r>
            <a:r>
              <a:rPr lang="en-US" sz="2400" dirty="0"/>
              <a:t> super nodes </a:t>
            </a:r>
            <a:r>
              <a:rPr lang="en-US" sz="2400" dirty="0">
                <a:latin typeface="Wingdings"/>
              </a:rPr>
              <a:t> </a:t>
            </a:r>
            <a:endParaRPr lang="en-US" sz="2400" dirty="0" smtClean="0">
              <a:latin typeface="Wingdings"/>
            </a:endParaRPr>
          </a:p>
          <a:p>
            <a:pPr lvl="1"/>
            <a:r>
              <a:rPr lang="en-US" sz="2400" dirty="0" smtClean="0"/>
              <a:t>File </a:t>
            </a:r>
            <a:r>
              <a:rPr lang="en-US" sz="2400" dirty="0"/>
              <a:t>Hashes to identify </a:t>
            </a:r>
            <a:r>
              <a:rPr lang="en-US" sz="2400" dirty="0" smtClean="0"/>
              <a:t>files, similar </a:t>
            </a:r>
            <a:r>
              <a:rPr lang="en-US" sz="2400" dirty="0"/>
              <a:t>to </a:t>
            </a:r>
            <a:r>
              <a:rPr lang="en-US" sz="2400" dirty="0" err="1"/>
              <a:t>eDonkey</a:t>
            </a:r>
            <a:r>
              <a:rPr lang="en-US" sz="2400" dirty="0"/>
              <a:t> </a:t>
            </a:r>
            <a:endParaRPr lang="en-US" sz="2400" dirty="0" smtClean="0"/>
          </a:p>
          <a:p>
            <a:r>
              <a:rPr lang="en-US" sz="2800" dirty="0"/>
              <a:t>Chosen solution: Hierarchy (Gnutella v. 0.6</a:t>
            </a:r>
            <a:r>
              <a:rPr lang="en-US" sz="2800" dirty="0" smtClean="0"/>
              <a:t>)</a:t>
            </a:r>
            <a:endParaRPr lang="en-US" sz="2800" dirty="0"/>
          </a:p>
          <a:p>
            <a:pPr lvl="1"/>
            <a:r>
              <a:rPr lang="en-US" sz="2400" dirty="0" smtClean="0"/>
              <a:t>SUPERPEERS </a:t>
            </a:r>
            <a:r>
              <a:rPr lang="en-US" sz="2400" dirty="0"/>
              <a:t>to cope with load of low bandwidth peers </a:t>
            </a:r>
            <a:r>
              <a:rPr lang="en-US" sz="2400" dirty="0" smtClean="0"/>
              <a:t>(which otherwise might get congested)</a:t>
            </a:r>
            <a:endParaRPr lang="en-US" sz="2400" dirty="0"/>
          </a:p>
          <a:p>
            <a:endParaRPr lang="en-US" dirty="0"/>
          </a:p>
          <a:p>
            <a:endParaRPr lang="en-US" dirty="0"/>
          </a:p>
          <a:p>
            <a:pPr lvl="1"/>
            <a:endParaRPr lang="en-US" dirty="0"/>
          </a:p>
          <a:p>
            <a:pPr lvl="1"/>
            <a:endParaRPr lang="en-US" dirty="0" smtClean="0"/>
          </a:p>
          <a:p>
            <a:endParaRPr lang="en-US" dirty="0" smtClean="0"/>
          </a:p>
        </p:txBody>
      </p:sp>
    </p:spTree>
    <p:extLst>
      <p:ext uri="{BB962C8B-B14F-4D97-AF65-F5344CB8AC3E}">
        <p14:creationId xmlns:p14="http://schemas.microsoft.com/office/powerpoint/2010/main" val="41456691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free riders</a:t>
            </a:r>
            <a:endParaRPr lang="en-US" i="1" dirty="0"/>
          </a:p>
        </p:txBody>
      </p:sp>
      <p:sp>
        <p:nvSpPr>
          <p:cNvPr id="4" name="Content Placeholder 2"/>
          <p:cNvSpPr>
            <a:spLocks noGrp="1"/>
          </p:cNvSpPr>
          <p:nvPr>
            <p:ph idx="1"/>
          </p:nvPr>
        </p:nvSpPr>
        <p:spPr>
          <a:xfrm>
            <a:off x="457199" y="1384692"/>
            <a:ext cx="8571345" cy="5003800"/>
          </a:xfrm>
        </p:spPr>
        <p:txBody>
          <a:bodyPr>
            <a:noAutofit/>
          </a:bodyPr>
          <a:lstStyle/>
          <a:p>
            <a:endParaRPr lang="en-US" dirty="0" smtClean="0"/>
          </a:p>
          <a:p>
            <a:r>
              <a:rPr lang="en-US" sz="2800" dirty="0" smtClean="0"/>
              <a:t>Study </a:t>
            </a:r>
            <a:r>
              <a:rPr lang="en-US" sz="2800" dirty="0"/>
              <a:t>results (since e.g. Adar/</a:t>
            </a:r>
            <a:r>
              <a:rPr lang="en-US" sz="2800" dirty="0" err="1"/>
              <a:t>Hubermann</a:t>
            </a:r>
            <a:r>
              <a:rPr lang="en-US" sz="2800" dirty="0"/>
              <a:t> 2000)</a:t>
            </a:r>
            <a:r>
              <a:rPr lang="en-US" sz="2800" dirty="0" smtClean="0"/>
              <a:t>:</a:t>
            </a:r>
          </a:p>
          <a:p>
            <a:pPr lvl="1"/>
            <a:r>
              <a:rPr lang="en-US" sz="2400" dirty="0" smtClean="0"/>
              <a:t> 70</a:t>
            </a:r>
            <a:r>
              <a:rPr lang="en-US" sz="2400" dirty="0"/>
              <a:t>% of the Gnutella users share no </a:t>
            </a:r>
            <a:r>
              <a:rPr lang="en-US" sz="2400" dirty="0" smtClean="0"/>
              <a:t>files</a:t>
            </a:r>
            <a:endParaRPr lang="en-US" sz="2400" dirty="0"/>
          </a:p>
          <a:p>
            <a:pPr lvl="1"/>
            <a:r>
              <a:rPr lang="en-US" sz="2400" dirty="0" smtClean="0"/>
              <a:t> 90</a:t>
            </a:r>
            <a:r>
              <a:rPr lang="en-US" sz="2400" dirty="0"/>
              <a:t>% </a:t>
            </a:r>
            <a:r>
              <a:rPr lang="en-US" sz="2400" dirty="0" smtClean="0"/>
              <a:t>do not answer to queries </a:t>
            </a:r>
          </a:p>
          <a:p>
            <a:r>
              <a:rPr lang="en-US" sz="2800" dirty="0" smtClean="0"/>
              <a:t>Some solutions</a:t>
            </a:r>
          </a:p>
          <a:p>
            <a:pPr lvl="1"/>
            <a:r>
              <a:rPr lang="en-US" sz="2400" dirty="0"/>
              <a:t>i</a:t>
            </a:r>
            <a:r>
              <a:rPr lang="en-US" sz="2400" dirty="0" smtClean="0"/>
              <a:t>ncentives </a:t>
            </a:r>
            <a:r>
              <a:rPr lang="en-US" sz="2400" dirty="0"/>
              <a:t>for </a:t>
            </a:r>
            <a:r>
              <a:rPr lang="en-US" sz="2400" dirty="0" smtClean="0"/>
              <a:t>sharing</a:t>
            </a:r>
            <a:r>
              <a:rPr lang="en-US" sz="2400" dirty="0"/>
              <a:t>:</a:t>
            </a:r>
            <a:r>
              <a:rPr lang="en-US" sz="2400" dirty="0" smtClean="0"/>
              <a:t> </a:t>
            </a:r>
            <a:r>
              <a:rPr lang="en-US" sz="2400" dirty="0"/>
              <a:t>peers only accept connections / forward messages </a:t>
            </a:r>
            <a:r>
              <a:rPr lang="en-US" sz="2400" dirty="0" smtClean="0"/>
              <a:t>from </a:t>
            </a:r>
            <a:r>
              <a:rPr lang="en-US" sz="2400" dirty="0"/>
              <a:t>peers that share </a:t>
            </a:r>
            <a:r>
              <a:rPr lang="en-US" sz="2400" dirty="0" smtClean="0"/>
              <a:t>contents</a:t>
            </a:r>
          </a:p>
          <a:p>
            <a:pPr lvl="1"/>
            <a:r>
              <a:rPr lang="en-US" sz="2400" dirty="0" smtClean="0"/>
              <a:t>Micro-payment (e.g., Mojo Nation)</a:t>
            </a:r>
            <a:endParaRPr lang="en-US" sz="2400" dirty="0"/>
          </a:p>
          <a:p>
            <a:pPr lvl="1"/>
            <a:endParaRPr lang="en-US" dirty="0"/>
          </a:p>
          <a:p>
            <a:endParaRPr lang="en-US" dirty="0"/>
          </a:p>
          <a:p>
            <a:endParaRPr lang="en-US" dirty="0"/>
          </a:p>
          <a:p>
            <a:pPr lvl="1"/>
            <a:endParaRPr lang="en-US" dirty="0"/>
          </a:p>
          <a:p>
            <a:pPr lvl="1"/>
            <a:endParaRPr lang="en-US" dirty="0" smtClean="0"/>
          </a:p>
          <a:p>
            <a:endParaRPr lang="en-US" dirty="0" smtClean="0"/>
          </a:p>
        </p:txBody>
      </p:sp>
      <p:sp>
        <p:nvSpPr>
          <p:cNvPr id="3" name="TextBox 2"/>
          <p:cNvSpPr txBox="1"/>
          <p:nvPr/>
        </p:nvSpPr>
        <p:spPr>
          <a:xfrm>
            <a:off x="-3105727" y="785091"/>
            <a:ext cx="184666" cy="923330"/>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4895234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Bittorrent</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err="1" smtClean="0"/>
              <a:t>BitTorrent</a:t>
            </a:r>
            <a:r>
              <a:rPr lang="en-US" dirty="0" smtClean="0"/>
              <a:t> is a system for downloading files.</a:t>
            </a:r>
          </a:p>
          <a:p>
            <a:r>
              <a:rPr lang="en-US" dirty="0" smtClean="0"/>
              <a:t>It does not provide all the functionalities of a typical P2P system (e.g., search).</a:t>
            </a:r>
          </a:p>
          <a:p>
            <a:r>
              <a:rPr lang="en-US" dirty="0" smtClean="0"/>
              <a:t>To share a content a user create a .</a:t>
            </a:r>
            <a:r>
              <a:rPr lang="en-US" b="1" dirty="0" smtClean="0"/>
              <a:t>torrent</a:t>
            </a:r>
            <a:r>
              <a:rPr lang="en-US" dirty="0" smtClean="0"/>
              <a:t> file containing:</a:t>
            </a:r>
          </a:p>
          <a:p>
            <a:pPr lvl="1"/>
            <a:r>
              <a:rPr lang="en-US" dirty="0" smtClean="0"/>
              <a:t>Metadata about the content to be shared</a:t>
            </a:r>
          </a:p>
          <a:p>
            <a:pPr lvl="1"/>
            <a:r>
              <a:rPr lang="en-US" dirty="0" smtClean="0"/>
              <a:t>Information about the </a:t>
            </a:r>
            <a:r>
              <a:rPr lang="en-US" i="1" dirty="0" smtClean="0"/>
              <a:t>tracker</a:t>
            </a:r>
            <a:r>
              <a:rPr lang="en-US" dirty="0" smtClean="0"/>
              <a:t>, that is, the node that coordinates the distribution</a:t>
            </a:r>
          </a:p>
        </p:txBody>
      </p:sp>
    </p:spTree>
    <p:extLst>
      <p:ext uri="{BB962C8B-B14F-4D97-AF65-F5344CB8AC3E}">
        <p14:creationId xmlns:p14="http://schemas.microsoft.com/office/powerpoint/2010/main" val="10144364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2417"/>
            <a:ext cx="8229600" cy="5003800"/>
          </a:xfrm>
        </p:spPr>
        <p:txBody>
          <a:bodyPr>
            <a:normAutofit/>
          </a:bodyPr>
          <a:lstStyle/>
          <a:p>
            <a:endParaRPr lang="en-US" dirty="0" smtClean="0"/>
          </a:p>
          <a:p>
            <a:r>
              <a:rPr lang="en-US" dirty="0" smtClean="0"/>
              <a:t>The user that provides the file chops it into pieces of size between 64K and 1 MB.</a:t>
            </a:r>
          </a:p>
          <a:p>
            <a:r>
              <a:rPr lang="en-US" dirty="0"/>
              <a:t>When a client is looking for a file it locates the .</a:t>
            </a:r>
            <a:r>
              <a:rPr lang="en-US" i="1" dirty="0"/>
              <a:t>torrent</a:t>
            </a:r>
            <a:r>
              <a:rPr lang="en-US" dirty="0"/>
              <a:t> file pointing to the </a:t>
            </a:r>
            <a:r>
              <a:rPr lang="en-US" i="1" dirty="0"/>
              <a:t>tracker</a:t>
            </a:r>
            <a:r>
              <a:rPr lang="en-US" dirty="0" smtClean="0"/>
              <a:t>.</a:t>
            </a:r>
          </a:p>
          <a:p>
            <a:r>
              <a:rPr lang="en-US" dirty="0"/>
              <a:t>The </a:t>
            </a:r>
            <a:r>
              <a:rPr lang="en-US" i="1" dirty="0"/>
              <a:t>tracker</a:t>
            </a:r>
            <a:r>
              <a:rPr lang="en-US" dirty="0"/>
              <a:t> tells which other peers (called </a:t>
            </a:r>
            <a:r>
              <a:rPr lang="en-US" i="1" dirty="0" err="1"/>
              <a:t>leechers</a:t>
            </a:r>
            <a:r>
              <a:rPr lang="en-US" dirty="0"/>
              <a:t>) are downloading the file</a:t>
            </a:r>
            <a:r>
              <a:rPr lang="en-US" dirty="0" smtClean="0"/>
              <a:t>.</a:t>
            </a:r>
            <a:endParaRPr lang="en-US" dirty="0"/>
          </a:p>
          <a:p>
            <a:pPr marL="0" indent="0">
              <a:buNone/>
            </a:pPr>
            <a:endParaRPr lang="en-US" dirty="0"/>
          </a:p>
          <a:p>
            <a:endParaRPr lang="en-US" dirty="0"/>
          </a:p>
          <a:p>
            <a:endParaRPr lang="en-US" dirty="0" smtClean="0"/>
          </a:p>
          <a:p>
            <a:pPr lvl="1"/>
            <a:endParaRPr lang="en-US"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Bittorrent</a:t>
            </a:r>
            <a:endParaRPr lang="en-US" i="1" dirty="0"/>
          </a:p>
        </p:txBody>
      </p:sp>
    </p:spTree>
    <p:extLst>
      <p:ext uri="{BB962C8B-B14F-4D97-AF65-F5344CB8AC3E}">
        <p14:creationId xmlns:p14="http://schemas.microsoft.com/office/powerpoint/2010/main" val="37323703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872"/>
            <a:ext cx="8229600" cy="5003800"/>
          </a:xfrm>
        </p:spPr>
        <p:txBody>
          <a:bodyPr>
            <a:normAutofit fontScale="85000" lnSpcReduction="10000"/>
          </a:bodyPr>
          <a:lstStyle/>
          <a:p>
            <a:endParaRPr lang="en-US" dirty="0" smtClean="0"/>
          </a:p>
          <a:p>
            <a:r>
              <a:rPr lang="en-US" dirty="0" smtClean="0"/>
              <a:t>Replicas </a:t>
            </a:r>
            <a:r>
              <a:rPr lang="en-US" dirty="0"/>
              <a:t>of the downloaded parts are created.</a:t>
            </a:r>
          </a:p>
          <a:p>
            <a:pPr lvl="1"/>
            <a:r>
              <a:rPr lang="en-US" dirty="0"/>
              <a:t>More </a:t>
            </a:r>
            <a:r>
              <a:rPr lang="en-US" dirty="0" err="1"/>
              <a:t>leechers</a:t>
            </a:r>
            <a:r>
              <a:rPr lang="en-US" dirty="0"/>
              <a:t> downloading more replicas.</a:t>
            </a:r>
          </a:p>
          <a:p>
            <a:pPr lvl="1"/>
            <a:r>
              <a:rPr lang="en-US" dirty="0"/>
              <a:t>As soon as the </a:t>
            </a:r>
            <a:r>
              <a:rPr lang="en-US" dirty="0" err="1"/>
              <a:t>leecher</a:t>
            </a:r>
            <a:r>
              <a:rPr lang="en-US" dirty="0"/>
              <a:t> has completed a piece, it can share it with others</a:t>
            </a:r>
            <a:r>
              <a:rPr lang="en-US" dirty="0" smtClean="0"/>
              <a:t>.</a:t>
            </a:r>
          </a:p>
          <a:p>
            <a:r>
              <a:rPr lang="en-US" dirty="0" smtClean="0"/>
              <a:t>All </a:t>
            </a:r>
            <a:r>
              <a:rPr lang="en-US" dirty="0"/>
              <a:t>the pieces are put together to assemble the file.</a:t>
            </a:r>
          </a:p>
          <a:p>
            <a:r>
              <a:rPr lang="en-US" dirty="0"/>
              <a:t>The main objective of </a:t>
            </a:r>
            <a:r>
              <a:rPr lang="en-US" dirty="0" err="1"/>
              <a:t>BitTorrrent</a:t>
            </a:r>
            <a:r>
              <a:rPr lang="en-US" dirty="0"/>
              <a:t> is to guarantee cooperation.</a:t>
            </a:r>
          </a:p>
          <a:p>
            <a:pPr lvl="1"/>
            <a:r>
              <a:rPr lang="en-US" sz="3200" dirty="0"/>
              <a:t>Avoiding free riding (i.e., nodes that only download and do not provide contents</a:t>
            </a:r>
            <a:r>
              <a:rPr lang="en-US" sz="3200" dirty="0" smtClean="0"/>
              <a:t>)</a:t>
            </a:r>
          </a:p>
          <a:p>
            <a:pPr lvl="1"/>
            <a:r>
              <a:rPr lang="en-US" sz="3200" dirty="0" smtClean="0"/>
              <a:t>Tracker hands addresses of pieces only to peers that share received pieces</a:t>
            </a:r>
            <a:endParaRPr lang="en-US" sz="3200" dirty="0"/>
          </a:p>
          <a:p>
            <a:pPr lvl="1"/>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b="1" dirty="0" err="1" smtClean="0"/>
              <a:t>Bittorrent</a:t>
            </a:r>
            <a:endParaRPr lang="en-US" i="1" dirty="0"/>
          </a:p>
        </p:txBody>
      </p:sp>
    </p:spTree>
    <p:extLst>
      <p:ext uri="{BB962C8B-B14F-4D97-AF65-F5344CB8AC3E}">
        <p14:creationId xmlns:p14="http://schemas.microsoft.com/office/powerpoint/2010/main" val="31219629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1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88572"/>
            <a:ext cx="8481630" cy="2529609"/>
          </a:xfrm>
          <a:prstGeom prst="rect">
            <a:avLst/>
          </a:prstGeom>
        </p:spPr>
      </p:pic>
      <p:sp>
        <p:nvSpPr>
          <p:cNvPr id="5" name="Title 1"/>
          <p:cNvSpPr>
            <a:spLocks noGrp="1"/>
          </p:cNvSpPr>
          <p:nvPr>
            <p:ph type="title"/>
          </p:nvPr>
        </p:nvSpPr>
        <p:spPr>
          <a:xfrm>
            <a:off x="457200" y="274638"/>
            <a:ext cx="8229600" cy="1143000"/>
          </a:xfrm>
        </p:spPr>
        <p:txBody>
          <a:bodyPr>
            <a:normAutofit/>
          </a:bodyPr>
          <a:lstStyle/>
          <a:p>
            <a:r>
              <a:rPr lang="en-US" b="1" dirty="0" err="1" smtClean="0"/>
              <a:t>Bittorrent</a:t>
            </a:r>
            <a:endParaRPr lang="en-US" i="1" dirty="0"/>
          </a:p>
        </p:txBody>
      </p:sp>
    </p:spTree>
    <p:extLst>
      <p:ext uri="{BB962C8B-B14F-4D97-AF65-F5344CB8AC3E}">
        <p14:creationId xmlns:p14="http://schemas.microsoft.com/office/powerpoint/2010/main" val="3849375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118" y="2206247"/>
            <a:ext cx="3402013"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Bittorrent</a:t>
            </a:r>
            <a:endParaRPr lang="en-US" dirty="0"/>
          </a:p>
        </p:txBody>
      </p:sp>
      <p:sp>
        <p:nvSpPr>
          <p:cNvPr id="3" name="Content Placeholder 2"/>
          <p:cNvSpPr>
            <a:spLocks noGrp="1"/>
          </p:cNvSpPr>
          <p:nvPr>
            <p:ph idx="1"/>
          </p:nvPr>
        </p:nvSpPr>
        <p:spPr/>
        <p:txBody>
          <a:bodyPr/>
          <a:lstStyle/>
          <a:p>
            <a:pPr marL="0" indent="0">
              <a:buNone/>
            </a:pPr>
            <a:r>
              <a:rPr lang="en-US" dirty="0" smtClean="0"/>
              <a:t>(click)</a:t>
            </a:r>
            <a:endParaRPr lang="en-US" dirty="0"/>
          </a:p>
        </p:txBody>
      </p:sp>
      <p:pic>
        <p:nvPicPr>
          <p:cNvPr id="8194" name="Picture 2" descr="http://upload.wikimedia.org/wikipedia/commons/3/3d/Torrentcomp_smal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685" y="2207834"/>
            <a:ext cx="34004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5</a:t>
            </a:r>
            <a:r>
              <a:rPr lang="en-US" dirty="0" smtClean="0"/>
              <a:t>. Structured P2P Networks - Chord</a:t>
            </a:r>
            <a:endParaRPr lang="en-US" dirty="0"/>
          </a:p>
        </p:txBody>
      </p:sp>
    </p:spTree>
    <p:extLst>
      <p:ext uri="{BB962C8B-B14F-4D97-AF65-F5344CB8AC3E}">
        <p14:creationId xmlns:p14="http://schemas.microsoft.com/office/powerpoint/2010/main" val="39739393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smtClean="0"/>
              <a:t>The overlay is constructed by a </a:t>
            </a:r>
            <a:r>
              <a:rPr lang="en-US" i="1" dirty="0" smtClean="0"/>
              <a:t>deterministic</a:t>
            </a:r>
            <a:r>
              <a:rPr lang="en-US" dirty="0" smtClean="0"/>
              <a:t> procedure.</a:t>
            </a:r>
          </a:p>
          <a:p>
            <a:r>
              <a:rPr lang="en-US" dirty="0" smtClean="0"/>
              <a:t>Distributed </a:t>
            </a:r>
            <a:r>
              <a:rPr lang="en-US" dirty="0" smtClean="0"/>
              <a:t>Hash Tables (DHTs):	</a:t>
            </a:r>
          </a:p>
          <a:p>
            <a:pPr lvl="1"/>
            <a:r>
              <a:rPr lang="en-US" dirty="0" smtClean="0"/>
              <a:t>Each data item is assigned a </a:t>
            </a:r>
            <a:r>
              <a:rPr lang="en-US" i="1" dirty="0" smtClean="0"/>
              <a:t>key </a:t>
            </a:r>
            <a:r>
              <a:rPr lang="en-US" dirty="0" smtClean="0"/>
              <a:t>in a </a:t>
            </a:r>
            <a:r>
              <a:rPr lang="en-US" i="1" dirty="0" smtClean="0"/>
              <a:t>key space.</a:t>
            </a:r>
          </a:p>
          <a:p>
            <a:pPr lvl="1"/>
            <a:r>
              <a:rPr lang="en-US" dirty="0" smtClean="0"/>
              <a:t>Each </a:t>
            </a:r>
            <a:r>
              <a:rPr lang="en-US" i="1" dirty="0" smtClean="0"/>
              <a:t>node</a:t>
            </a:r>
            <a:r>
              <a:rPr lang="en-US" dirty="0" smtClean="0"/>
              <a:t> is assigned a </a:t>
            </a:r>
            <a:r>
              <a:rPr lang="en-US" i="1" dirty="0" smtClean="0"/>
              <a:t>key</a:t>
            </a:r>
            <a:r>
              <a:rPr lang="en-US" dirty="0" smtClean="0"/>
              <a:t> in the same way.</a:t>
            </a:r>
          </a:p>
          <a:p>
            <a:pPr lvl="1"/>
            <a:r>
              <a:rPr lang="en-US" b="1" dirty="0" smtClean="0"/>
              <a:t>Idea</a:t>
            </a:r>
            <a:r>
              <a:rPr lang="en-US" dirty="0" smtClean="0"/>
              <a:t>: map the key of a data item to a unique node key. The mapping is done by using a distance metric</a:t>
            </a:r>
            <a:endParaRPr lang="en-US" dirty="0"/>
          </a:p>
          <a:p>
            <a:pPr lvl="1"/>
            <a:endParaRPr lang="en-US" dirty="0" smtClean="0"/>
          </a:p>
          <a:p>
            <a:pPr lvl="1"/>
            <a:endParaRPr lang="en-US" dirty="0"/>
          </a:p>
        </p:txBody>
      </p:sp>
    </p:spTree>
    <p:extLst>
      <p:ext uri="{BB962C8B-B14F-4D97-AF65-F5344CB8AC3E}">
        <p14:creationId xmlns:p14="http://schemas.microsoft.com/office/powerpoint/2010/main" val="21260227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Structured P2P architectures</a:t>
            </a:r>
            <a:br>
              <a:rPr lang="en-US" b="1" dirty="0"/>
            </a:br>
            <a:r>
              <a:rPr lang="en-US" i="1" dirty="0" smtClean="0"/>
              <a:t>Chord</a:t>
            </a:r>
            <a:endParaRPr lang="en-US" i="1" dirty="0"/>
          </a:p>
        </p:txBody>
      </p:sp>
      <p:sp>
        <p:nvSpPr>
          <p:cNvPr id="3" name="Content Placeholder 2"/>
          <p:cNvSpPr>
            <a:spLocks noGrp="1"/>
          </p:cNvSpPr>
          <p:nvPr>
            <p:ph idx="1"/>
          </p:nvPr>
        </p:nvSpPr>
        <p:spPr>
          <a:xfrm>
            <a:off x="457199" y="1430872"/>
            <a:ext cx="8328891" cy="5300128"/>
          </a:xfrm>
        </p:spPr>
        <p:txBody>
          <a:bodyPr>
            <a:normAutofit lnSpcReduction="10000"/>
          </a:bodyPr>
          <a:lstStyle/>
          <a:p>
            <a:pPr>
              <a:defRPr/>
            </a:pPr>
            <a:r>
              <a:rPr lang="en-GB" dirty="0" smtClean="0"/>
              <a:t>Developed in </a:t>
            </a:r>
            <a:r>
              <a:rPr lang="en-GB" dirty="0"/>
              <a:t>2001 </a:t>
            </a:r>
            <a:r>
              <a:rPr lang="en-GB" dirty="0" smtClean="0"/>
              <a:t>at </a:t>
            </a:r>
            <a:r>
              <a:rPr lang="en-GB" dirty="0"/>
              <a:t>MIT</a:t>
            </a:r>
            <a:endParaRPr lang="en-US" dirty="0" smtClean="0"/>
          </a:p>
          <a:p>
            <a:pPr>
              <a:defRPr/>
            </a:pPr>
            <a:r>
              <a:rPr lang="en-US" dirty="0" smtClean="0"/>
              <a:t>Efficient node localization</a:t>
            </a:r>
          </a:p>
          <a:p>
            <a:pPr lvl="1">
              <a:defRPr/>
            </a:pPr>
            <a:r>
              <a:rPr lang="en-US" dirty="0" smtClean="0"/>
              <a:t>provable </a:t>
            </a:r>
            <a:r>
              <a:rPr lang="en-US" dirty="0"/>
              <a:t>performance, proven </a:t>
            </a:r>
            <a:r>
              <a:rPr lang="en-US" dirty="0" smtClean="0"/>
              <a:t>correctness</a:t>
            </a:r>
          </a:p>
          <a:p>
            <a:pPr>
              <a:defRPr/>
            </a:pPr>
            <a:r>
              <a:rPr lang="en-US" dirty="0" smtClean="0"/>
              <a:t>Chord is a </a:t>
            </a:r>
            <a:r>
              <a:rPr lang="en-US" i="1" dirty="0" smtClean="0"/>
              <a:t>distributed</a:t>
            </a:r>
            <a:r>
              <a:rPr lang="en-US" dirty="0" smtClean="0"/>
              <a:t> lookup protocol</a:t>
            </a:r>
          </a:p>
          <a:p>
            <a:pPr lvl="1">
              <a:defRPr/>
            </a:pPr>
            <a:r>
              <a:rPr lang="en-US" dirty="0" smtClean="0"/>
              <a:t>Distributed version of traditional hash tables</a:t>
            </a:r>
          </a:p>
          <a:p>
            <a:pPr>
              <a:defRPr/>
            </a:pPr>
            <a:r>
              <a:rPr lang="en-US" dirty="0" smtClean="0"/>
              <a:t>Support of just one operation:</a:t>
            </a:r>
          </a:p>
          <a:p>
            <a:pPr lvl="1">
              <a:defRPr/>
            </a:pPr>
            <a:r>
              <a:rPr lang="en-US" dirty="0" smtClean="0"/>
              <a:t>given a key, Chord maps the key onto a node</a:t>
            </a:r>
          </a:p>
          <a:p>
            <a:pPr>
              <a:defRPr/>
            </a:pPr>
            <a:r>
              <a:rPr lang="en-US" dirty="0" smtClean="0"/>
              <a:t>More concretely</a:t>
            </a:r>
          </a:p>
          <a:p>
            <a:pPr lvl="1">
              <a:defRPr/>
            </a:pPr>
            <a:r>
              <a:rPr lang="en-US" dirty="0" smtClean="0"/>
              <a:t>Chord provides the IP address of the node responsible for the sought key</a:t>
            </a:r>
          </a:p>
          <a:p>
            <a:pPr lvl="1"/>
            <a:endParaRPr lang="en-US" dirty="0"/>
          </a:p>
        </p:txBody>
      </p:sp>
    </p:spTree>
    <p:extLst>
      <p:ext uri="{BB962C8B-B14F-4D97-AF65-F5344CB8AC3E}">
        <p14:creationId xmlns:p14="http://schemas.microsoft.com/office/powerpoint/2010/main" val="2460146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Layered</a:t>
            </a:r>
            <a:r>
              <a:rPr lang="en-US" b="1" dirty="0" smtClean="0"/>
              <a:t> </a:t>
            </a:r>
            <a:r>
              <a:rPr lang="en-US" i="1" dirty="0" smtClean="0"/>
              <a:t>architectures</a:t>
            </a:r>
            <a:endParaRPr lang="en-US" i="1" dirty="0"/>
          </a:p>
        </p:txBody>
      </p:sp>
      <p:sp>
        <p:nvSpPr>
          <p:cNvPr id="3" name="Content Placeholder 2"/>
          <p:cNvSpPr>
            <a:spLocks noGrp="1"/>
          </p:cNvSpPr>
          <p:nvPr>
            <p:ph idx="1"/>
          </p:nvPr>
        </p:nvSpPr>
        <p:spPr>
          <a:xfrm>
            <a:off x="457200" y="1430871"/>
            <a:ext cx="8229600" cy="5310711"/>
          </a:xfrm>
        </p:spPr>
        <p:txBody>
          <a:bodyPr>
            <a:normAutofit fontScale="92500" lnSpcReduction="20000"/>
          </a:bodyPr>
          <a:lstStyle/>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endParaRPr lang="en-US" dirty="0" smtClean="0"/>
          </a:p>
          <a:p>
            <a:endParaRPr lang="en-US" dirty="0" smtClean="0"/>
          </a:p>
          <a:p>
            <a:r>
              <a:rPr lang="en-US" dirty="0" smtClean="0"/>
              <a:t>Example: TCP/IP protocol stack</a:t>
            </a:r>
            <a:endParaRPr lang="en-US" dirty="0"/>
          </a:p>
        </p:txBody>
      </p:sp>
      <p:pic>
        <p:nvPicPr>
          <p:cNvPr id="4" name="Picture 3"/>
          <p:cNvPicPr>
            <a:picLocks noChangeAspect="1"/>
          </p:cNvPicPr>
          <p:nvPr/>
        </p:nvPicPr>
        <p:blipFill>
          <a:blip r:embed="rId2"/>
          <a:stretch>
            <a:fillRect/>
          </a:stretch>
        </p:blipFill>
        <p:spPr>
          <a:xfrm>
            <a:off x="1883721" y="1600007"/>
            <a:ext cx="5171153" cy="4212263"/>
          </a:xfrm>
          <a:prstGeom prst="rect">
            <a:avLst/>
          </a:prstGeom>
        </p:spPr>
      </p:pic>
    </p:spTree>
    <p:extLst>
      <p:ext uri="{BB962C8B-B14F-4D97-AF65-F5344CB8AC3E}">
        <p14:creationId xmlns:p14="http://schemas.microsoft.com/office/powerpoint/2010/main" val="247500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consistent hashing</a:t>
            </a:r>
            <a:endParaRPr lang="en-US" i="1" dirty="0"/>
          </a:p>
        </p:txBody>
      </p:sp>
      <p:sp>
        <p:nvSpPr>
          <p:cNvPr id="3" name="Content Placeholder 2"/>
          <p:cNvSpPr>
            <a:spLocks noGrp="1"/>
          </p:cNvSpPr>
          <p:nvPr>
            <p:ph idx="1"/>
          </p:nvPr>
        </p:nvSpPr>
        <p:spPr>
          <a:xfrm>
            <a:off x="457199" y="1430872"/>
            <a:ext cx="8328891" cy="5300128"/>
          </a:xfrm>
        </p:spPr>
        <p:txBody>
          <a:bodyPr>
            <a:normAutofit fontScale="92500" lnSpcReduction="10000"/>
          </a:bodyPr>
          <a:lstStyle/>
          <a:p>
            <a:endParaRPr lang="en-US" dirty="0" smtClean="0"/>
          </a:p>
          <a:p>
            <a:r>
              <a:rPr lang="en-US" dirty="0" smtClean="0"/>
              <a:t>The Hash </a:t>
            </a:r>
            <a:r>
              <a:rPr lang="en-US" dirty="0"/>
              <a:t>function assigns each node and key an </a:t>
            </a:r>
            <a:r>
              <a:rPr lang="en-US" b="1" dirty="0" smtClean="0"/>
              <a:t>m</a:t>
            </a:r>
            <a:r>
              <a:rPr lang="en-US" b="1" dirty="0"/>
              <a:t>-bit </a:t>
            </a:r>
            <a:r>
              <a:rPr lang="en-US" dirty="0"/>
              <a:t>identifier using a base hash function such as </a:t>
            </a:r>
            <a:r>
              <a:rPr lang="en-US" i="1" dirty="0"/>
              <a:t>SHA-</a:t>
            </a:r>
            <a:r>
              <a:rPr lang="en-US" i="1" dirty="0" smtClean="0"/>
              <a:t>1 </a:t>
            </a:r>
            <a:r>
              <a:rPr lang="en-US" dirty="0" smtClean="0"/>
              <a:t>(Secure </a:t>
            </a:r>
            <a:r>
              <a:rPr lang="en-US" dirty="0"/>
              <a:t>H</a:t>
            </a:r>
            <a:r>
              <a:rPr lang="en-US" dirty="0" smtClean="0"/>
              <a:t>ash Standard)</a:t>
            </a:r>
            <a:endParaRPr lang="en-US" dirty="0"/>
          </a:p>
          <a:p>
            <a:pPr lvl="1"/>
            <a:r>
              <a:rPr lang="en-US" dirty="0"/>
              <a:t>ID(node) = </a:t>
            </a:r>
            <a:r>
              <a:rPr lang="en-US" i="1" dirty="0"/>
              <a:t>hash</a:t>
            </a:r>
            <a:r>
              <a:rPr lang="en-US" dirty="0"/>
              <a:t>(IP, Port)</a:t>
            </a:r>
          </a:p>
          <a:p>
            <a:pPr lvl="1"/>
            <a:r>
              <a:rPr lang="en-US" dirty="0"/>
              <a:t>ID(key) = </a:t>
            </a:r>
            <a:r>
              <a:rPr lang="en-US" i="1" dirty="0"/>
              <a:t>hash</a:t>
            </a:r>
            <a:r>
              <a:rPr lang="en-US" dirty="0"/>
              <a:t>(key)</a:t>
            </a:r>
          </a:p>
          <a:p>
            <a:r>
              <a:rPr lang="en-US" dirty="0"/>
              <a:t>Properties of consistent hashing:</a:t>
            </a:r>
          </a:p>
          <a:p>
            <a:pPr lvl="1"/>
            <a:r>
              <a:rPr lang="en-US" b="1" dirty="0" smtClean="0"/>
              <a:t>Load balance</a:t>
            </a:r>
            <a:r>
              <a:rPr lang="en-US" dirty="0" smtClean="0"/>
              <a:t>: </a:t>
            </a:r>
            <a:r>
              <a:rPr lang="en-US" dirty="0"/>
              <a:t>all nodes receive roughly the same number of keys </a:t>
            </a:r>
            <a:endParaRPr lang="en-US" dirty="0" smtClean="0"/>
          </a:p>
          <a:p>
            <a:pPr lvl="1"/>
            <a:r>
              <a:rPr lang="en-US" dirty="0" smtClean="0"/>
              <a:t>When </a:t>
            </a:r>
            <a:r>
              <a:rPr lang="en-US" dirty="0"/>
              <a:t>an </a:t>
            </a:r>
            <a:r>
              <a:rPr lang="en-US" i="1" dirty="0"/>
              <a:t>n</a:t>
            </a:r>
            <a:r>
              <a:rPr lang="en-US" i="1" dirty="0" smtClean="0"/>
              <a:t>-</a:t>
            </a:r>
            <a:r>
              <a:rPr lang="en-US" i="1" dirty="0" err="1" smtClean="0"/>
              <a:t>th</a:t>
            </a:r>
            <a:r>
              <a:rPr lang="en-US" dirty="0" smtClean="0"/>
              <a:t> </a:t>
            </a:r>
            <a:r>
              <a:rPr lang="en-US" dirty="0"/>
              <a:t>node joins (or leaves) the network, only an </a:t>
            </a:r>
            <a:r>
              <a:rPr lang="en-US" i="1" dirty="0"/>
              <a:t>O(1/N) </a:t>
            </a:r>
            <a:r>
              <a:rPr lang="en-US" dirty="0"/>
              <a:t>fraction of the keys are moved to a different </a:t>
            </a:r>
            <a:r>
              <a:rPr lang="en-US" dirty="0" smtClean="0"/>
              <a:t>location</a:t>
            </a:r>
            <a:endParaRPr lang="en-US" dirty="0"/>
          </a:p>
          <a:p>
            <a:endParaRPr lang="en-US" dirty="0" smtClean="0"/>
          </a:p>
          <a:p>
            <a:pPr lvl="1"/>
            <a:endParaRPr lang="en-US" dirty="0"/>
          </a:p>
        </p:txBody>
      </p:sp>
    </p:spTree>
    <p:extLst>
      <p:ext uri="{BB962C8B-B14F-4D97-AF65-F5344CB8AC3E}">
        <p14:creationId xmlns:p14="http://schemas.microsoft.com/office/powerpoint/2010/main" val="11561578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consistent hashing</a:t>
            </a:r>
            <a:endParaRPr lang="en-US" i="1" dirty="0"/>
          </a:p>
        </p:txBody>
      </p:sp>
      <p:sp>
        <p:nvSpPr>
          <p:cNvPr id="3" name="Content Placeholder 2"/>
          <p:cNvSpPr>
            <a:spLocks noGrp="1"/>
          </p:cNvSpPr>
          <p:nvPr>
            <p:ph idx="1"/>
          </p:nvPr>
        </p:nvSpPr>
        <p:spPr>
          <a:xfrm>
            <a:off x="457199" y="1430872"/>
            <a:ext cx="8328891" cy="5300128"/>
          </a:xfrm>
        </p:spPr>
        <p:txBody>
          <a:bodyPr>
            <a:normAutofit lnSpcReduction="10000"/>
          </a:bodyPr>
          <a:lstStyle/>
          <a:p>
            <a:endParaRPr lang="en-US" dirty="0" smtClean="0"/>
          </a:p>
          <a:p>
            <a:r>
              <a:rPr lang="en-US" dirty="0" smtClean="0"/>
              <a:t>In an m-bit space there are 2</a:t>
            </a:r>
            <a:r>
              <a:rPr lang="en-US" baseline="30000" dirty="0" smtClean="0"/>
              <a:t>m</a:t>
            </a:r>
            <a:r>
              <a:rPr lang="en-US" dirty="0" smtClean="0"/>
              <a:t> identifiers</a:t>
            </a:r>
          </a:p>
          <a:p>
            <a:r>
              <a:rPr lang="en-US" dirty="0" smtClean="0"/>
              <a:t>How to build the </a:t>
            </a:r>
            <a:r>
              <a:rPr lang="en-US" dirty="0" smtClean="0"/>
              <a:t>ring?</a:t>
            </a:r>
            <a:endParaRPr lang="en-US" dirty="0" smtClean="0"/>
          </a:p>
          <a:p>
            <a:pPr lvl="1"/>
            <a:r>
              <a:rPr lang="en-US" dirty="0" smtClean="0"/>
              <a:t>Identifiers are ordered in an identifier </a:t>
            </a:r>
            <a:r>
              <a:rPr lang="en-US" i="1" dirty="0" smtClean="0"/>
              <a:t>circle</a:t>
            </a:r>
            <a:r>
              <a:rPr lang="en-US" dirty="0" smtClean="0"/>
              <a:t> modulo 2</a:t>
            </a:r>
            <a:r>
              <a:rPr lang="en-US" baseline="30000" dirty="0" smtClean="0"/>
              <a:t>m</a:t>
            </a:r>
          </a:p>
          <a:p>
            <a:pPr lvl="1"/>
            <a:r>
              <a:rPr lang="en-US" dirty="0" smtClean="0"/>
              <a:t>The circle is called Chord</a:t>
            </a:r>
          </a:p>
          <a:p>
            <a:r>
              <a:rPr lang="en-US" dirty="0" smtClean="0"/>
              <a:t>The key </a:t>
            </a:r>
            <a:r>
              <a:rPr lang="en-US" i="1" dirty="0" smtClean="0"/>
              <a:t>k</a:t>
            </a:r>
            <a:r>
              <a:rPr lang="en-US" dirty="0" smtClean="0"/>
              <a:t> is assigned to the node whose identifiers is equal to or follows </a:t>
            </a:r>
            <a:r>
              <a:rPr lang="en-US" i="1" dirty="0" smtClean="0"/>
              <a:t>k</a:t>
            </a:r>
            <a:r>
              <a:rPr lang="en-US" dirty="0" smtClean="0"/>
              <a:t> in the identifier space</a:t>
            </a:r>
          </a:p>
          <a:p>
            <a:r>
              <a:rPr lang="en-US" dirty="0" smtClean="0"/>
              <a:t>This node is called the </a:t>
            </a:r>
            <a:r>
              <a:rPr lang="en-US" i="1" dirty="0" smtClean="0"/>
              <a:t>successor</a:t>
            </a:r>
            <a:r>
              <a:rPr lang="en-US" dirty="0" smtClean="0"/>
              <a:t> of </a:t>
            </a:r>
            <a:r>
              <a:rPr lang="en-US" i="1" dirty="0" smtClean="0"/>
              <a:t>k</a:t>
            </a:r>
            <a:endParaRPr lang="en-US" i="1" dirty="0"/>
          </a:p>
          <a:p>
            <a:endParaRPr lang="en-US" dirty="0" smtClean="0"/>
          </a:p>
          <a:p>
            <a:pPr lvl="1"/>
            <a:endParaRPr lang="en-US" dirty="0"/>
          </a:p>
        </p:txBody>
      </p:sp>
    </p:spTree>
    <p:extLst>
      <p:ext uri="{BB962C8B-B14F-4D97-AF65-F5344CB8AC3E}">
        <p14:creationId xmlns:p14="http://schemas.microsoft.com/office/powerpoint/2010/main" val="35383663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2128838" y="2420938"/>
            <a:ext cx="1939925" cy="1954212"/>
            <a:chOff x="1885" y="1525"/>
            <a:chExt cx="1221" cy="1231"/>
          </a:xfrm>
        </p:grpSpPr>
        <p:sp>
          <p:nvSpPr>
            <p:cNvPr id="84995" name="Arc 3"/>
            <p:cNvSpPr>
              <a:spLocks/>
            </p:cNvSpPr>
            <p:nvPr/>
          </p:nvSpPr>
          <p:spPr bwMode="auto">
            <a:xfrm rot="16200000">
              <a:off x="1888" y="1623"/>
              <a:ext cx="1130" cy="1135"/>
            </a:xfrm>
            <a:custGeom>
              <a:avLst/>
              <a:gdLst>
                <a:gd name="G0" fmla="+- 0 0 0"/>
                <a:gd name="G1" fmla="+- 21600 0 0"/>
                <a:gd name="G2" fmla="+- 21600 0 0"/>
                <a:gd name="T0" fmla="*/ 0 w 21519"/>
                <a:gd name="T1" fmla="*/ 0 h 21600"/>
                <a:gd name="T2" fmla="*/ 21519 w 21519"/>
                <a:gd name="T3" fmla="*/ 19735 h 21600"/>
                <a:gd name="T4" fmla="*/ 0 w 21519"/>
                <a:gd name="T5" fmla="*/ 21600 h 21600"/>
              </a:gdLst>
              <a:ahLst/>
              <a:cxnLst>
                <a:cxn ang="0">
                  <a:pos x="T0" y="T1"/>
                </a:cxn>
                <a:cxn ang="0">
                  <a:pos x="T2" y="T3"/>
                </a:cxn>
                <a:cxn ang="0">
                  <a:pos x="T4" y="T5"/>
                </a:cxn>
              </a:cxnLst>
              <a:rect l="0" t="0" r="r" b="b"/>
              <a:pathLst>
                <a:path w="21519" h="21600" fill="none" extrusionOk="0">
                  <a:moveTo>
                    <a:pt x="0" y="-1"/>
                  </a:moveTo>
                  <a:cubicBezTo>
                    <a:pt x="11206" y="-1"/>
                    <a:pt x="20551" y="8570"/>
                    <a:pt x="21519" y="19734"/>
                  </a:cubicBezTo>
                </a:path>
                <a:path w="21519" h="21600" stroke="0" extrusionOk="0">
                  <a:moveTo>
                    <a:pt x="0" y="-1"/>
                  </a:moveTo>
                  <a:cubicBezTo>
                    <a:pt x="11206" y="-1"/>
                    <a:pt x="20551" y="8570"/>
                    <a:pt x="21519" y="19734"/>
                  </a:cubicBezTo>
                  <a:lnTo>
                    <a:pt x="0" y="2160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4996" name="Rectangle 4"/>
            <p:cNvSpPr>
              <a:spLocks noChangeArrowheads="1"/>
            </p:cNvSpPr>
            <p:nvPr/>
          </p:nvSpPr>
          <p:spPr bwMode="auto">
            <a:xfrm>
              <a:off x="2925" y="1525"/>
              <a:ext cx="181"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grpSp>
      <p:sp>
        <p:nvSpPr>
          <p:cNvPr id="84997" name="Rectangle 5"/>
          <p:cNvSpPr>
            <a:spLocks noChangeArrowheads="1"/>
          </p:cNvSpPr>
          <p:nvPr/>
        </p:nvSpPr>
        <p:spPr bwMode="auto">
          <a:xfrm>
            <a:off x="5062538" y="28813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grpSp>
        <p:nvGrpSpPr>
          <p:cNvPr id="84998" name="Group 6"/>
          <p:cNvGrpSpPr>
            <a:grpSpLocks/>
          </p:cNvGrpSpPr>
          <p:nvPr/>
        </p:nvGrpSpPr>
        <p:grpSpPr bwMode="auto">
          <a:xfrm>
            <a:off x="3859213" y="4365625"/>
            <a:ext cx="1803400" cy="1360488"/>
            <a:chOff x="2975" y="2754"/>
            <a:chExt cx="1135" cy="857"/>
          </a:xfrm>
        </p:grpSpPr>
        <p:sp>
          <p:nvSpPr>
            <p:cNvPr id="84999" name="Arc 7"/>
            <p:cNvSpPr>
              <a:spLocks/>
            </p:cNvSpPr>
            <p:nvPr/>
          </p:nvSpPr>
          <p:spPr bwMode="auto">
            <a:xfrm rot="5400000">
              <a:off x="3191" y="2538"/>
              <a:ext cx="704" cy="1135"/>
            </a:xfrm>
            <a:custGeom>
              <a:avLst/>
              <a:gdLst>
                <a:gd name="G0" fmla="+- 0 0 0"/>
                <a:gd name="G1" fmla="+- 21600 0 0"/>
                <a:gd name="G2" fmla="+- 21600 0 0"/>
                <a:gd name="T0" fmla="*/ 0 w 13404"/>
                <a:gd name="T1" fmla="*/ 0 h 21600"/>
                <a:gd name="T2" fmla="*/ 13404 w 13404"/>
                <a:gd name="T3" fmla="*/ 4662 h 21600"/>
                <a:gd name="T4" fmla="*/ 0 w 13404"/>
                <a:gd name="T5" fmla="*/ 21600 h 21600"/>
              </a:gdLst>
              <a:ahLst/>
              <a:cxnLst>
                <a:cxn ang="0">
                  <a:pos x="T0" y="T1"/>
                </a:cxn>
                <a:cxn ang="0">
                  <a:pos x="T2" y="T3"/>
                </a:cxn>
                <a:cxn ang="0">
                  <a:pos x="T4" y="T5"/>
                </a:cxn>
              </a:cxnLst>
              <a:rect l="0" t="0" r="r" b="b"/>
              <a:pathLst>
                <a:path w="13404" h="21600" fill="none" extrusionOk="0">
                  <a:moveTo>
                    <a:pt x="0" y="-1"/>
                  </a:moveTo>
                  <a:cubicBezTo>
                    <a:pt x="4865" y="-1"/>
                    <a:pt x="9588" y="1642"/>
                    <a:pt x="13403" y="4662"/>
                  </a:cubicBezTo>
                </a:path>
                <a:path w="13404" h="21600" stroke="0" extrusionOk="0">
                  <a:moveTo>
                    <a:pt x="0" y="-1"/>
                  </a:moveTo>
                  <a:cubicBezTo>
                    <a:pt x="4865" y="-1"/>
                    <a:pt x="9588" y="1642"/>
                    <a:pt x="13403" y="4662"/>
                  </a:cubicBezTo>
                  <a:lnTo>
                    <a:pt x="0" y="2160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00" name="Rectangle 8"/>
            <p:cNvSpPr>
              <a:spLocks noChangeArrowheads="1"/>
            </p:cNvSpPr>
            <p:nvPr/>
          </p:nvSpPr>
          <p:spPr bwMode="auto">
            <a:xfrm>
              <a:off x="3697" y="3430"/>
              <a:ext cx="181"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grpSp>
      <p:sp>
        <p:nvSpPr>
          <p:cNvPr id="85001" name="Line 9"/>
          <p:cNvSpPr>
            <a:spLocks noChangeShapeType="1"/>
          </p:cNvSpPr>
          <p:nvPr/>
        </p:nvSpPr>
        <p:spPr bwMode="auto">
          <a:xfrm flipH="1">
            <a:off x="2151063" y="436562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5002" name="Rectangle 10"/>
          <p:cNvSpPr>
            <a:spLocks noChangeArrowheads="1"/>
          </p:cNvSpPr>
          <p:nvPr/>
        </p:nvSpPr>
        <p:spPr bwMode="auto">
          <a:xfrm>
            <a:off x="1981200" y="4221163"/>
            <a:ext cx="287338"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grpSp>
        <p:nvGrpSpPr>
          <p:cNvPr id="85003" name="Group 11"/>
          <p:cNvGrpSpPr>
            <a:grpSpLocks/>
          </p:cNvGrpSpPr>
          <p:nvPr/>
        </p:nvGrpSpPr>
        <p:grpSpPr bwMode="auto">
          <a:xfrm>
            <a:off x="2451100" y="2909888"/>
            <a:ext cx="2887663" cy="2857500"/>
            <a:chOff x="2088" y="1833"/>
            <a:chExt cx="1819" cy="1800"/>
          </a:xfrm>
        </p:grpSpPr>
        <p:grpSp>
          <p:nvGrpSpPr>
            <p:cNvPr id="10265" name="Group 12"/>
            <p:cNvGrpSpPr>
              <a:grpSpLocks/>
            </p:cNvGrpSpPr>
            <p:nvPr/>
          </p:nvGrpSpPr>
          <p:grpSpPr bwMode="auto">
            <a:xfrm>
              <a:off x="2109" y="1851"/>
              <a:ext cx="1769" cy="1769"/>
              <a:chOff x="2109" y="1843"/>
              <a:chExt cx="1769" cy="1769"/>
            </a:xfrm>
          </p:grpSpPr>
          <p:sp>
            <p:nvSpPr>
              <p:cNvPr id="85005" name="Oval 13"/>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06" name="Rectangle 14"/>
              <p:cNvSpPr>
                <a:spLocks noChangeArrowheads="1"/>
              </p:cNvSpPr>
              <p:nvPr/>
            </p:nvSpPr>
            <p:spPr bwMode="auto">
              <a:xfrm>
                <a:off x="2925" y="197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5007" name="Rectangle 15"/>
              <p:cNvSpPr>
                <a:spLocks noChangeArrowheads="1"/>
              </p:cNvSpPr>
              <p:nvPr/>
            </p:nvSpPr>
            <p:spPr bwMode="auto">
              <a:xfrm>
                <a:off x="2925" y="333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5008" name="Rectangle 16"/>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5009" name="Rectangle 17"/>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5010" name="Rectangle 18"/>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5011" name="Rectangle 19"/>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5012" name="Rectangle 20"/>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5013" name="Rectangle 21"/>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5014" name="Oval 22"/>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5" name="Oval 23"/>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6" name="Oval 24"/>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7" name="Oval 25"/>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8" name="Oval 26"/>
            <p:cNvSpPr>
              <a:spLocks noChangeArrowheads="1"/>
            </p:cNvSpPr>
            <p:nvPr/>
          </p:nvSpPr>
          <p:spPr bwMode="auto">
            <a:xfrm>
              <a:off x="2995" y="3587"/>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9" name="Oval 27"/>
            <p:cNvSpPr>
              <a:spLocks noChangeArrowheads="1"/>
            </p:cNvSpPr>
            <p:nvPr/>
          </p:nvSpPr>
          <p:spPr bwMode="auto">
            <a:xfrm>
              <a:off x="2988" y="1833"/>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0" name="Oval 28"/>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1" name="Oval 29"/>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5022" name="Oval 30"/>
          <p:cNvSpPr>
            <a:spLocks noChangeArrowheads="1"/>
          </p:cNvSpPr>
          <p:nvPr/>
        </p:nvSpPr>
        <p:spPr bwMode="auto">
          <a:xfrm>
            <a:off x="3808413" y="282416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3" name="Line 31"/>
          <p:cNvSpPr>
            <a:spLocks noChangeShapeType="1"/>
          </p:cNvSpPr>
          <p:nvPr/>
        </p:nvSpPr>
        <p:spPr bwMode="auto">
          <a:xfrm flipH="1">
            <a:off x="5364163" y="43656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5024" name="Rectangle 32"/>
          <p:cNvSpPr>
            <a:spLocks noChangeArrowheads="1"/>
          </p:cNvSpPr>
          <p:nvPr/>
        </p:nvSpPr>
        <p:spPr bwMode="auto">
          <a:xfrm>
            <a:off x="5510213" y="4221163"/>
            <a:ext cx="285750"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5025" name="Rectangle 33"/>
          <p:cNvSpPr>
            <a:spLocks noChangeArrowheads="1"/>
          </p:cNvSpPr>
          <p:nvPr/>
        </p:nvSpPr>
        <p:spPr bwMode="auto">
          <a:xfrm>
            <a:off x="3348038" y="4005263"/>
            <a:ext cx="11525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identifier</a:t>
            </a:r>
          </a:p>
          <a:p>
            <a:pPr algn="ctr" eaLnBrk="1" hangingPunct="1">
              <a:defRPr/>
            </a:pPr>
            <a:r>
              <a:rPr lang="en-US">
                <a:latin typeface="Verdana" charset="0"/>
                <a:cs typeface="+mn-cs"/>
              </a:rPr>
              <a:t>circle</a:t>
            </a:r>
          </a:p>
        </p:txBody>
      </p:sp>
      <p:sp>
        <p:nvSpPr>
          <p:cNvPr id="85026" name="Oval 34"/>
          <p:cNvSpPr>
            <a:spLocks noChangeArrowheads="1"/>
          </p:cNvSpPr>
          <p:nvPr/>
        </p:nvSpPr>
        <p:spPr bwMode="auto">
          <a:xfrm>
            <a:off x="4787900" y="328453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7" name="Oval 35"/>
          <p:cNvSpPr>
            <a:spLocks noChangeArrowheads="1"/>
          </p:cNvSpPr>
          <p:nvPr/>
        </p:nvSpPr>
        <p:spPr bwMode="auto">
          <a:xfrm>
            <a:off x="4787900" y="5229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253" name="Group 36"/>
          <p:cNvGrpSpPr>
            <a:grpSpLocks/>
          </p:cNvGrpSpPr>
          <p:nvPr/>
        </p:nvGrpSpPr>
        <p:grpSpPr bwMode="auto">
          <a:xfrm>
            <a:off x="6227763" y="1700213"/>
            <a:ext cx="2160587" cy="1441450"/>
            <a:chOff x="3923" y="1071"/>
            <a:chExt cx="1361" cy="908"/>
          </a:xfrm>
        </p:grpSpPr>
        <p:sp>
          <p:nvSpPr>
            <p:cNvPr id="85029" name="Rectangle 37"/>
            <p:cNvSpPr>
              <a:spLocks noChangeArrowheads="1"/>
            </p:cNvSpPr>
            <p:nvPr/>
          </p:nvSpPr>
          <p:spPr bwMode="auto">
            <a:xfrm>
              <a:off x="3923" y="1071"/>
              <a:ext cx="1361" cy="9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30" name="Oval 38"/>
            <p:cNvSpPr>
              <a:spLocks noChangeArrowheads="1"/>
            </p:cNvSpPr>
            <p:nvPr/>
          </p:nvSpPr>
          <p:spPr bwMode="auto">
            <a:xfrm>
              <a:off x="4132" y="1225"/>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31" name="Rectangle 39"/>
            <p:cNvSpPr>
              <a:spLocks noChangeArrowheads="1"/>
            </p:cNvSpPr>
            <p:nvPr/>
          </p:nvSpPr>
          <p:spPr bwMode="auto">
            <a:xfrm>
              <a:off x="4350" y="1162"/>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identifier</a:t>
              </a:r>
            </a:p>
          </p:txBody>
        </p:sp>
        <p:sp>
          <p:nvSpPr>
            <p:cNvPr id="85032" name="Rectangle 40"/>
            <p:cNvSpPr>
              <a:spLocks noChangeArrowheads="1"/>
            </p:cNvSpPr>
            <p:nvPr/>
          </p:nvSpPr>
          <p:spPr bwMode="auto">
            <a:xfrm>
              <a:off x="4331" y="1389"/>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r>
                <a:rPr lang="en-US">
                  <a:latin typeface="Verdana" charset="0"/>
                  <a:cs typeface="+mn-cs"/>
                </a:rPr>
                <a:t>node</a:t>
              </a:r>
            </a:p>
          </p:txBody>
        </p:sp>
        <p:sp>
          <p:nvSpPr>
            <p:cNvPr id="85033" name="Rectangle 41"/>
            <p:cNvSpPr>
              <a:spLocks noChangeArrowheads="1"/>
            </p:cNvSpPr>
            <p:nvPr/>
          </p:nvSpPr>
          <p:spPr bwMode="auto">
            <a:xfrm>
              <a:off x="4060" y="1661"/>
              <a:ext cx="181"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X</a:t>
              </a:r>
            </a:p>
          </p:txBody>
        </p:sp>
        <p:sp>
          <p:nvSpPr>
            <p:cNvPr id="85034" name="Rectangle 42"/>
            <p:cNvSpPr>
              <a:spLocks noChangeArrowheads="1"/>
            </p:cNvSpPr>
            <p:nvPr/>
          </p:nvSpPr>
          <p:spPr bwMode="auto">
            <a:xfrm>
              <a:off x="4331" y="1661"/>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r>
                <a:rPr lang="en-US">
                  <a:latin typeface="Verdana" charset="0"/>
                  <a:cs typeface="+mn-cs"/>
                </a:rPr>
                <a:t>key</a:t>
              </a:r>
            </a:p>
          </p:txBody>
        </p:sp>
        <p:sp>
          <p:nvSpPr>
            <p:cNvPr id="85035" name="Oval 43"/>
            <p:cNvSpPr>
              <a:spLocks noChangeArrowheads="1"/>
            </p:cNvSpPr>
            <p:nvPr/>
          </p:nvSpPr>
          <p:spPr bwMode="auto">
            <a:xfrm>
              <a:off x="4083" y="1405"/>
              <a:ext cx="136" cy="1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5036" name="Rectangle 44"/>
          <p:cNvSpPr>
            <a:spLocks noChangeArrowheads="1"/>
          </p:cNvSpPr>
          <p:nvPr/>
        </p:nvSpPr>
        <p:spPr bwMode="auto">
          <a:xfrm>
            <a:off x="900113" y="301625"/>
            <a:ext cx="77851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eaLnBrk="1" hangingPunct="1">
              <a:defRPr/>
            </a:pPr>
            <a:endParaRPr lang="en-US" sz="3500" dirty="0">
              <a:solidFill>
                <a:schemeClr val="tx2"/>
              </a:solidFill>
              <a:latin typeface="Times New Roman" charset="0"/>
              <a:cs typeface="+mn-cs"/>
            </a:endParaRPr>
          </a:p>
        </p:txBody>
      </p:sp>
      <p:sp>
        <p:nvSpPr>
          <p:cNvPr id="85037" name="Rectangle 45"/>
          <p:cNvSpPr>
            <a:spLocks noChangeArrowheads="1"/>
          </p:cNvSpPr>
          <p:nvPr/>
        </p:nvSpPr>
        <p:spPr bwMode="auto">
          <a:xfrm>
            <a:off x="5148263" y="3213100"/>
            <a:ext cx="15843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successor(1) = 1</a:t>
            </a:r>
          </a:p>
        </p:txBody>
      </p:sp>
      <p:sp>
        <p:nvSpPr>
          <p:cNvPr id="85038" name="Rectangle 46"/>
          <p:cNvSpPr>
            <a:spLocks noChangeArrowheads="1"/>
          </p:cNvSpPr>
          <p:nvPr/>
        </p:nvSpPr>
        <p:spPr bwMode="auto">
          <a:xfrm>
            <a:off x="5942013" y="4221163"/>
            <a:ext cx="15827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successor(2) = 3</a:t>
            </a:r>
          </a:p>
        </p:txBody>
      </p:sp>
      <p:sp>
        <p:nvSpPr>
          <p:cNvPr id="85039" name="Rectangle 47"/>
          <p:cNvSpPr>
            <a:spLocks noChangeArrowheads="1"/>
          </p:cNvSpPr>
          <p:nvPr/>
        </p:nvSpPr>
        <p:spPr bwMode="auto">
          <a:xfrm>
            <a:off x="252413" y="4221163"/>
            <a:ext cx="15827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successor(6) = 0</a:t>
            </a:r>
          </a:p>
        </p:txBody>
      </p:sp>
      <p:sp>
        <p:nvSpPr>
          <p:cNvPr id="48"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Structured P2P architectures</a:t>
            </a:r>
            <a:br>
              <a:rPr lang="en-US" b="1" smtClean="0"/>
            </a:br>
            <a:r>
              <a:rPr lang="en-US" i="1" smtClean="0"/>
              <a:t>Chord –</a:t>
            </a:r>
            <a:r>
              <a:rPr lang="en-US" b="1" smtClean="0"/>
              <a:t> </a:t>
            </a:r>
            <a:r>
              <a:rPr lang="en-US" i="1" smtClean="0"/>
              <a:t>consistent hashing</a:t>
            </a:r>
            <a:endParaRPr lang="en-US" i="1" dirty="0"/>
          </a:p>
        </p:txBody>
      </p:sp>
    </p:spTree>
    <p:extLst>
      <p:ext uri="{BB962C8B-B14F-4D97-AF65-F5344CB8AC3E}">
        <p14:creationId xmlns:p14="http://schemas.microsoft.com/office/powerpoint/2010/main" val="3564020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003"/>
                                        </p:tgtEl>
                                        <p:attrNameLst>
                                          <p:attrName>style.visibility</p:attrName>
                                        </p:attrNameLst>
                                      </p:cBhvr>
                                      <p:to>
                                        <p:strVal val="visible"/>
                                      </p:to>
                                    </p:set>
                                    <p:animEffect transition="in" filter="blinds(horizontal)">
                                      <p:cBhvr>
                                        <p:cTn id="7" dur="500"/>
                                        <p:tgtEl>
                                          <p:spTgt spid="850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5025"/>
                                        </p:tgtEl>
                                        <p:attrNameLst>
                                          <p:attrName>style.visibility</p:attrName>
                                        </p:attrNameLst>
                                      </p:cBhvr>
                                      <p:to>
                                        <p:strVal val="visible"/>
                                      </p:to>
                                    </p:set>
                                    <p:animEffect transition="in" filter="blinds(horizontal)">
                                      <p:cBhvr>
                                        <p:cTn id="10" dur="500"/>
                                        <p:tgtEl>
                                          <p:spTgt spid="850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5022"/>
                                        </p:tgtEl>
                                        <p:attrNameLst>
                                          <p:attrName>style.visibility</p:attrName>
                                        </p:attrNameLst>
                                      </p:cBhvr>
                                      <p:to>
                                        <p:strVal val="visible"/>
                                      </p:to>
                                    </p:set>
                                    <p:animEffect transition="in" filter="blinds(horizontal)">
                                      <p:cBhvr>
                                        <p:cTn id="15" dur="500"/>
                                        <p:tgtEl>
                                          <p:spTgt spid="850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5026"/>
                                        </p:tgtEl>
                                        <p:attrNameLst>
                                          <p:attrName>style.visibility</p:attrName>
                                        </p:attrNameLst>
                                      </p:cBhvr>
                                      <p:to>
                                        <p:strVal val="visible"/>
                                      </p:to>
                                    </p:set>
                                    <p:animEffect transition="in" filter="blinds(horizontal)">
                                      <p:cBhvr>
                                        <p:cTn id="18" dur="500"/>
                                        <p:tgtEl>
                                          <p:spTgt spid="850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27"/>
                                        </p:tgtEl>
                                        <p:attrNameLst>
                                          <p:attrName>style.visibility</p:attrName>
                                        </p:attrNameLst>
                                      </p:cBhvr>
                                      <p:to>
                                        <p:strVal val="visible"/>
                                      </p:to>
                                    </p:set>
                                    <p:animEffect transition="in" filter="blinds(horizontal)">
                                      <p:cBhvr>
                                        <p:cTn id="21" dur="500"/>
                                        <p:tgtEl>
                                          <p:spTgt spid="850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4997"/>
                                        </p:tgtEl>
                                        <p:attrNameLst>
                                          <p:attrName>style.visibility</p:attrName>
                                        </p:attrNameLst>
                                      </p:cBhvr>
                                      <p:to>
                                        <p:strVal val="visible"/>
                                      </p:to>
                                    </p:set>
                                    <p:animEffect transition="in" filter="blinds(horizontal)">
                                      <p:cBhvr>
                                        <p:cTn id="26" dur="500"/>
                                        <p:tgtEl>
                                          <p:spTgt spid="84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5037"/>
                                        </p:tgtEl>
                                        <p:attrNameLst>
                                          <p:attrName>style.visibility</p:attrName>
                                        </p:attrNameLst>
                                      </p:cBhvr>
                                      <p:to>
                                        <p:strVal val="visible"/>
                                      </p:to>
                                    </p:set>
                                    <p:animEffect transition="in" filter="blinds(horizontal)">
                                      <p:cBhvr>
                                        <p:cTn id="31" dur="500"/>
                                        <p:tgtEl>
                                          <p:spTgt spid="850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5023"/>
                                        </p:tgtEl>
                                        <p:attrNameLst>
                                          <p:attrName>style.visibility</p:attrName>
                                        </p:attrNameLst>
                                      </p:cBhvr>
                                      <p:to>
                                        <p:strVal val="visible"/>
                                      </p:to>
                                    </p:set>
                                    <p:animEffect transition="in" filter="blinds(horizontal)">
                                      <p:cBhvr>
                                        <p:cTn id="36" dur="500"/>
                                        <p:tgtEl>
                                          <p:spTgt spid="8502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5024"/>
                                        </p:tgtEl>
                                        <p:attrNameLst>
                                          <p:attrName>style.visibility</p:attrName>
                                        </p:attrNameLst>
                                      </p:cBhvr>
                                      <p:to>
                                        <p:strVal val="visible"/>
                                      </p:to>
                                    </p:set>
                                    <p:animEffect transition="in" filter="blinds(horizontal)">
                                      <p:cBhvr>
                                        <p:cTn id="39" dur="500"/>
                                        <p:tgtEl>
                                          <p:spTgt spid="850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5038"/>
                                        </p:tgtEl>
                                        <p:attrNameLst>
                                          <p:attrName>style.visibility</p:attrName>
                                        </p:attrNameLst>
                                      </p:cBhvr>
                                      <p:to>
                                        <p:strVal val="visible"/>
                                      </p:to>
                                    </p:set>
                                    <p:animEffect transition="in" filter="blinds(horizontal)">
                                      <p:cBhvr>
                                        <p:cTn id="44" dur="500"/>
                                        <p:tgtEl>
                                          <p:spTgt spid="8503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grpId="1" nodeType="clickEffect">
                                  <p:stCondLst>
                                    <p:cond delay="0"/>
                                  </p:stCondLst>
                                  <p:childTnLst>
                                    <p:animEffect transition="out" filter="blinds(horizontal)">
                                      <p:cBhvr>
                                        <p:cTn id="48" dur="500"/>
                                        <p:tgtEl>
                                          <p:spTgt spid="85024"/>
                                        </p:tgtEl>
                                      </p:cBhvr>
                                    </p:animEffect>
                                    <p:set>
                                      <p:cBhvr>
                                        <p:cTn id="49" dur="1" fill="hold">
                                          <p:stCondLst>
                                            <p:cond delay="499"/>
                                          </p:stCondLst>
                                        </p:cTn>
                                        <p:tgtEl>
                                          <p:spTgt spid="85024"/>
                                        </p:tgtEl>
                                        <p:attrNameLst>
                                          <p:attrName>style.visibility</p:attrName>
                                        </p:attrNameLst>
                                      </p:cBhvr>
                                      <p:to>
                                        <p:strVal val="hidden"/>
                                      </p:to>
                                    </p:set>
                                  </p:childTnLst>
                                </p:cTn>
                              </p:par>
                              <p:par>
                                <p:cTn id="50" presetID="3" presetClass="entr" presetSubtype="10" fill="hold" nodeType="withEffect">
                                  <p:stCondLst>
                                    <p:cond delay="0"/>
                                  </p:stCondLst>
                                  <p:childTnLst>
                                    <p:set>
                                      <p:cBhvr>
                                        <p:cTn id="51" dur="1" fill="hold">
                                          <p:stCondLst>
                                            <p:cond delay="0"/>
                                          </p:stCondLst>
                                        </p:cTn>
                                        <p:tgtEl>
                                          <p:spTgt spid="84998"/>
                                        </p:tgtEl>
                                        <p:attrNameLst>
                                          <p:attrName>style.visibility</p:attrName>
                                        </p:attrNameLst>
                                      </p:cBhvr>
                                      <p:to>
                                        <p:strVal val="visible"/>
                                      </p:to>
                                    </p:set>
                                    <p:animEffect transition="in" filter="blinds(horizontal)">
                                      <p:cBhvr>
                                        <p:cTn id="52" dur="500"/>
                                        <p:tgtEl>
                                          <p:spTgt spid="849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85001"/>
                                        </p:tgtEl>
                                        <p:attrNameLst>
                                          <p:attrName>style.visibility</p:attrName>
                                        </p:attrNameLst>
                                      </p:cBhvr>
                                      <p:to>
                                        <p:strVal val="visible"/>
                                      </p:to>
                                    </p:set>
                                    <p:animEffect transition="in" filter="blinds(horizontal)">
                                      <p:cBhvr>
                                        <p:cTn id="57" dur="500"/>
                                        <p:tgtEl>
                                          <p:spTgt spid="8500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85002"/>
                                        </p:tgtEl>
                                        <p:attrNameLst>
                                          <p:attrName>style.visibility</p:attrName>
                                        </p:attrNameLst>
                                      </p:cBhvr>
                                      <p:to>
                                        <p:strVal val="visible"/>
                                      </p:to>
                                    </p:set>
                                    <p:animEffect transition="in" filter="blinds(horizontal)">
                                      <p:cBhvr>
                                        <p:cTn id="60" dur="500"/>
                                        <p:tgtEl>
                                          <p:spTgt spid="8500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5039"/>
                                        </p:tgtEl>
                                        <p:attrNameLst>
                                          <p:attrName>style.visibility</p:attrName>
                                        </p:attrNameLst>
                                      </p:cBhvr>
                                      <p:to>
                                        <p:strVal val="visible"/>
                                      </p:to>
                                    </p:set>
                                    <p:animEffect transition="in" filter="blinds(horizontal)">
                                      <p:cBhvr>
                                        <p:cTn id="65" dur="500"/>
                                        <p:tgtEl>
                                          <p:spTgt spid="8503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grpId="1" nodeType="clickEffect">
                                  <p:stCondLst>
                                    <p:cond delay="0"/>
                                  </p:stCondLst>
                                  <p:childTnLst>
                                    <p:animEffect transition="out" filter="blinds(horizontal)">
                                      <p:cBhvr>
                                        <p:cTn id="69" dur="500"/>
                                        <p:tgtEl>
                                          <p:spTgt spid="85002"/>
                                        </p:tgtEl>
                                      </p:cBhvr>
                                    </p:animEffect>
                                    <p:set>
                                      <p:cBhvr>
                                        <p:cTn id="70" dur="1" fill="hold">
                                          <p:stCondLst>
                                            <p:cond delay="499"/>
                                          </p:stCondLst>
                                        </p:cTn>
                                        <p:tgtEl>
                                          <p:spTgt spid="85002"/>
                                        </p:tgtEl>
                                        <p:attrNameLst>
                                          <p:attrName>style.visibility</p:attrName>
                                        </p:attrNameLst>
                                      </p:cBhvr>
                                      <p:to>
                                        <p:strVal val="hidden"/>
                                      </p:to>
                                    </p:set>
                                  </p:childTnLst>
                                </p:cTn>
                              </p:par>
                              <p:par>
                                <p:cTn id="71" presetID="3" presetClass="entr" presetSubtype="10" fill="hold" nodeType="withEffect">
                                  <p:stCondLst>
                                    <p:cond delay="0"/>
                                  </p:stCondLst>
                                  <p:childTnLst>
                                    <p:set>
                                      <p:cBhvr>
                                        <p:cTn id="72" dur="1" fill="hold">
                                          <p:stCondLst>
                                            <p:cond delay="0"/>
                                          </p:stCondLst>
                                        </p:cTn>
                                        <p:tgtEl>
                                          <p:spTgt spid="84994"/>
                                        </p:tgtEl>
                                        <p:attrNameLst>
                                          <p:attrName>style.visibility</p:attrName>
                                        </p:attrNameLst>
                                      </p:cBhvr>
                                      <p:to>
                                        <p:strVal val="visible"/>
                                      </p:to>
                                    </p:set>
                                    <p:animEffect transition="in" filter="blinds(horizontal)">
                                      <p:cBhvr>
                                        <p:cTn id="73" dur="5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5002" grpId="0" animBg="1"/>
      <p:bldP spid="85002" grpId="1" animBg="1"/>
      <p:bldP spid="85022" grpId="0" animBg="1"/>
      <p:bldP spid="85024" grpId="0" animBg="1"/>
      <p:bldP spid="85024" grpId="1" animBg="1"/>
      <p:bldP spid="85025" grpId="0"/>
      <p:bldP spid="85026" grpId="0" animBg="1"/>
      <p:bldP spid="85027" grpId="0" animBg="1"/>
      <p:bldP spid="85037" grpId="0"/>
      <p:bldP spid="85038" grpId="0"/>
      <p:bldP spid="8503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node join and departure</a:t>
            </a:r>
            <a:endParaRPr lang="en-US" i="1" dirty="0"/>
          </a:p>
        </p:txBody>
      </p:sp>
      <p:sp>
        <p:nvSpPr>
          <p:cNvPr id="3" name="Content Placeholder 2"/>
          <p:cNvSpPr>
            <a:spLocks noGrp="1"/>
          </p:cNvSpPr>
          <p:nvPr>
            <p:ph idx="1"/>
          </p:nvPr>
        </p:nvSpPr>
        <p:spPr>
          <a:xfrm>
            <a:off x="457199" y="1430872"/>
            <a:ext cx="8328891" cy="5300128"/>
          </a:xfrm>
        </p:spPr>
        <p:txBody>
          <a:bodyPr>
            <a:normAutofit/>
          </a:bodyPr>
          <a:lstStyle/>
          <a:p>
            <a:r>
              <a:rPr lang="en-US" dirty="0" smtClean="0"/>
              <a:t>When a node </a:t>
            </a:r>
            <a:r>
              <a:rPr lang="en-US" i="1" dirty="0" smtClean="0"/>
              <a:t>n joins </a:t>
            </a:r>
            <a:r>
              <a:rPr lang="en-US" dirty="0" smtClean="0"/>
              <a:t>the network</a:t>
            </a:r>
          </a:p>
          <a:p>
            <a:pPr lvl="1"/>
            <a:r>
              <a:rPr lang="en-US" dirty="0" smtClean="0"/>
              <a:t>certain keys assigned to </a:t>
            </a:r>
            <a:r>
              <a:rPr lang="en-US" i="1" dirty="0" smtClean="0"/>
              <a:t>n’s successor </a:t>
            </a:r>
            <a:r>
              <a:rPr lang="en-US" dirty="0" smtClean="0"/>
              <a:t>now become </a:t>
            </a:r>
            <a:r>
              <a:rPr lang="en-US" i="1" dirty="0" smtClean="0"/>
              <a:t>assigned to n</a:t>
            </a:r>
          </a:p>
          <a:p>
            <a:r>
              <a:rPr lang="en-US" dirty="0"/>
              <a:t>When node </a:t>
            </a:r>
            <a:r>
              <a:rPr lang="en-US" i="1" dirty="0"/>
              <a:t>n leaves </a:t>
            </a:r>
            <a:r>
              <a:rPr lang="en-US" dirty="0"/>
              <a:t>the </a:t>
            </a:r>
            <a:r>
              <a:rPr lang="en-US" dirty="0" smtClean="0"/>
              <a:t>network</a:t>
            </a:r>
            <a:endParaRPr lang="en-US" dirty="0"/>
          </a:p>
          <a:p>
            <a:pPr lvl="1"/>
            <a:r>
              <a:rPr lang="en-US" dirty="0" smtClean="0"/>
              <a:t>all </a:t>
            </a:r>
            <a:r>
              <a:rPr lang="en-US" dirty="0"/>
              <a:t>of its assigned keys are</a:t>
            </a:r>
            <a:r>
              <a:rPr lang="tr-TR" dirty="0"/>
              <a:t> </a:t>
            </a:r>
            <a:r>
              <a:rPr lang="en-US" i="1" dirty="0"/>
              <a:t>reassigned</a:t>
            </a:r>
            <a:r>
              <a:rPr lang="en-US" dirty="0"/>
              <a:t> to </a:t>
            </a:r>
            <a:r>
              <a:rPr lang="en-US" i="1" dirty="0"/>
              <a:t>n</a:t>
            </a:r>
            <a:r>
              <a:rPr lang="ja-JP" altLang="en-US" i="1" dirty="0">
                <a:latin typeface="Arial"/>
              </a:rPr>
              <a:t>’</a:t>
            </a:r>
            <a:r>
              <a:rPr lang="en-US" i="1" dirty="0"/>
              <a:t>s successor</a:t>
            </a:r>
            <a:r>
              <a:rPr lang="en-US" dirty="0"/>
              <a:t>.</a:t>
            </a:r>
          </a:p>
          <a:p>
            <a:pPr marL="0" indent="0">
              <a:buNone/>
            </a:pPr>
            <a:endParaRPr lang="en-US" b="1" i="1" dirty="0"/>
          </a:p>
          <a:p>
            <a:endParaRPr lang="en-US" dirty="0" smtClean="0"/>
          </a:p>
          <a:p>
            <a:pPr lvl="1"/>
            <a:endParaRPr lang="en-US" dirty="0"/>
          </a:p>
        </p:txBody>
      </p:sp>
    </p:spTree>
    <p:extLst>
      <p:ext uri="{BB962C8B-B14F-4D97-AF65-F5344CB8AC3E}">
        <p14:creationId xmlns:p14="http://schemas.microsoft.com/office/powerpoint/2010/main" val="42368223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3059113" y="3155950"/>
            <a:ext cx="2889250" cy="2857500"/>
            <a:chOff x="2088" y="1833"/>
            <a:chExt cx="1819" cy="1800"/>
          </a:xfrm>
        </p:grpSpPr>
        <p:grpSp>
          <p:nvGrpSpPr>
            <p:cNvPr id="13331" name="Group 5"/>
            <p:cNvGrpSpPr>
              <a:grpSpLocks/>
            </p:cNvGrpSpPr>
            <p:nvPr/>
          </p:nvGrpSpPr>
          <p:grpSpPr bwMode="auto">
            <a:xfrm>
              <a:off x="2109" y="1851"/>
              <a:ext cx="1769" cy="1769"/>
              <a:chOff x="2109" y="1843"/>
              <a:chExt cx="1769" cy="1769"/>
            </a:xfrm>
          </p:grpSpPr>
          <p:sp>
            <p:nvSpPr>
              <p:cNvPr id="80902" name="Oval 6"/>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03" name="Rectangle 7"/>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0904" name="Rectangle 8"/>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0905" name="Rectangle 9"/>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0906" name="Rectangle 10"/>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0907" name="Rectangle 11"/>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0908" name="Rectangle 12"/>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0909" name="Rectangle 13"/>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0910" name="Rectangle 14"/>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0911" name="Oval 15"/>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2" name="Oval 16"/>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3" name="Oval 17"/>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4" name="Oval 18"/>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5" name="Oval 19"/>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6" name="Oval 20"/>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7" name="Oval 21"/>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8" name="Oval 22"/>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0919" name="Oval 23"/>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0" name="Oval 24"/>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1" name="Oval 25"/>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6" name="AutoShape 30"/>
          <p:cNvSpPr>
            <a:spLocks noChangeArrowheads="1"/>
          </p:cNvSpPr>
          <p:nvPr/>
        </p:nvSpPr>
        <p:spPr bwMode="auto">
          <a:xfrm>
            <a:off x="6011863" y="3286125"/>
            <a:ext cx="576262" cy="1150938"/>
          </a:xfrm>
          <a:prstGeom prst="wedgeRectCallout">
            <a:avLst>
              <a:gd name="adj1" fmla="val -117218"/>
              <a:gd name="adj2" fmla="val -21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31" name="Rectangle 35"/>
          <p:cNvSpPr>
            <a:spLocks noChangeArrowheads="1"/>
          </p:cNvSpPr>
          <p:nvPr/>
        </p:nvSpPr>
        <p:spPr bwMode="auto">
          <a:xfrm>
            <a:off x="6084888"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32" name="Rectangle 36"/>
          <p:cNvSpPr>
            <a:spLocks noChangeArrowheads="1"/>
          </p:cNvSpPr>
          <p:nvPr/>
        </p:nvSpPr>
        <p:spPr bwMode="auto">
          <a:xfrm>
            <a:off x="6084888"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0936" name="AutoShape 40"/>
          <p:cNvSpPr>
            <a:spLocks noChangeArrowheads="1"/>
          </p:cNvSpPr>
          <p:nvPr/>
        </p:nvSpPr>
        <p:spPr bwMode="auto">
          <a:xfrm>
            <a:off x="6011863" y="5013325"/>
            <a:ext cx="576262" cy="1152525"/>
          </a:xfrm>
          <a:prstGeom prst="wedgeRectCallout">
            <a:avLst>
              <a:gd name="adj1" fmla="val -119699"/>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41" name="Rectangle 45"/>
          <p:cNvSpPr>
            <a:spLocks noChangeArrowheads="1"/>
          </p:cNvSpPr>
          <p:nvPr/>
        </p:nvSpPr>
        <p:spPr bwMode="auto">
          <a:xfrm>
            <a:off x="6084888"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42" name="Rectangle 46"/>
          <p:cNvSpPr>
            <a:spLocks noChangeArrowheads="1"/>
          </p:cNvSpPr>
          <p:nvPr/>
        </p:nvSpPr>
        <p:spPr bwMode="auto">
          <a:xfrm>
            <a:off x="6084888"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0946" name="AutoShape 50"/>
          <p:cNvSpPr>
            <a:spLocks noChangeArrowheads="1"/>
          </p:cNvSpPr>
          <p:nvPr/>
        </p:nvSpPr>
        <p:spPr bwMode="auto">
          <a:xfrm>
            <a:off x="4787900" y="1844675"/>
            <a:ext cx="576263" cy="115252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51" name="Rectangle 55"/>
          <p:cNvSpPr>
            <a:spLocks noChangeArrowheads="1"/>
          </p:cNvSpPr>
          <p:nvPr/>
        </p:nvSpPr>
        <p:spPr bwMode="auto">
          <a:xfrm>
            <a:off x="4859338" y="184467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55" name="Oval 59"/>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58" name="AutoShape 62"/>
          <p:cNvSpPr>
            <a:spLocks noChangeArrowheads="1"/>
          </p:cNvSpPr>
          <p:nvPr/>
        </p:nvSpPr>
        <p:spPr bwMode="auto">
          <a:xfrm>
            <a:off x="2124075" y="4221163"/>
            <a:ext cx="576263" cy="1152525"/>
          </a:xfrm>
          <a:prstGeom prst="wedgeRectCallout">
            <a:avLst>
              <a:gd name="adj1" fmla="val 115565"/>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63" name="Rectangle 67"/>
          <p:cNvSpPr>
            <a:spLocks noChangeArrowheads="1"/>
          </p:cNvSpPr>
          <p:nvPr/>
        </p:nvSpPr>
        <p:spPr bwMode="auto">
          <a:xfrm>
            <a:off x="2198688" y="422116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72" name="Rectangle 76"/>
          <p:cNvSpPr>
            <a:spLocks noChangeArrowheads="1"/>
          </p:cNvSpPr>
          <p:nvPr/>
        </p:nvSpPr>
        <p:spPr bwMode="auto">
          <a:xfrm>
            <a:off x="4859338" y="2420938"/>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sp>
        <p:nvSpPr>
          <p:cNvPr id="80973" name="Rectangle 77"/>
          <p:cNvSpPr>
            <a:spLocks noChangeArrowheads="1"/>
          </p:cNvSpPr>
          <p:nvPr/>
        </p:nvSpPr>
        <p:spPr bwMode="auto">
          <a:xfrm>
            <a:off x="485933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5</a:t>
            </a:r>
            <a:endParaRPr lang="en-US" sz="1200">
              <a:latin typeface="Verdana" charset="0"/>
              <a:cs typeface="+mn-cs"/>
            </a:endParaRPr>
          </a:p>
        </p:txBody>
      </p:sp>
      <p:sp>
        <p:nvSpPr>
          <p:cNvPr id="39"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node join</a:t>
            </a:r>
            <a:endParaRPr lang="en-US" i="1" dirty="0"/>
          </a:p>
        </p:txBody>
      </p:sp>
      <p:sp>
        <p:nvSpPr>
          <p:cNvPr id="3" name="TextBox 2"/>
          <p:cNvSpPr txBox="1"/>
          <p:nvPr/>
        </p:nvSpPr>
        <p:spPr>
          <a:xfrm>
            <a:off x="247649" y="3200698"/>
            <a:ext cx="2593975" cy="923330"/>
          </a:xfrm>
          <a:prstGeom prst="rect">
            <a:avLst/>
          </a:prstGeom>
          <a:noFill/>
        </p:spPr>
        <p:txBody>
          <a:bodyPr wrap="square" rtlCol="0">
            <a:spAutoFit/>
          </a:bodyPr>
          <a:lstStyle/>
          <a:p>
            <a:r>
              <a:rPr lang="en-US" dirty="0" smtClean="0"/>
              <a:t>Certain keys assigned to </a:t>
            </a:r>
            <a:r>
              <a:rPr lang="en-US" i="1" dirty="0" err="1" smtClean="0"/>
              <a:t>succ</a:t>
            </a:r>
            <a:r>
              <a:rPr lang="en-US" i="1" dirty="0" smtClean="0"/>
              <a:t>(6) (i.e., 0) </a:t>
            </a:r>
            <a:r>
              <a:rPr lang="en-US" dirty="0" smtClean="0"/>
              <a:t>now are assigned to 6</a:t>
            </a:r>
            <a:endParaRPr lang="en-US" dirty="0"/>
          </a:p>
        </p:txBody>
      </p:sp>
    </p:spTree>
    <p:extLst>
      <p:ext uri="{BB962C8B-B14F-4D97-AF65-F5344CB8AC3E}">
        <p14:creationId xmlns:p14="http://schemas.microsoft.com/office/powerpoint/2010/main" val="8805881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55"/>
                                        </p:tgtEl>
                                        <p:attrNameLst>
                                          <p:attrName>style.visibility</p:attrName>
                                        </p:attrNameLst>
                                      </p:cBhvr>
                                      <p:to>
                                        <p:strVal val="visible"/>
                                      </p:to>
                                    </p:set>
                                    <p:animEffect transition="in" filter="blinds(horizontal)">
                                      <p:cBhvr>
                                        <p:cTn id="7" dur="500"/>
                                        <p:tgtEl>
                                          <p:spTgt spid="809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958"/>
                                        </p:tgtEl>
                                        <p:attrNameLst>
                                          <p:attrName>style.visibility</p:attrName>
                                        </p:attrNameLst>
                                      </p:cBhvr>
                                      <p:to>
                                        <p:strVal val="visible"/>
                                      </p:to>
                                    </p:set>
                                    <p:animEffect transition="in" filter="blinds(horizontal)">
                                      <p:cBhvr>
                                        <p:cTn id="10" dur="500"/>
                                        <p:tgtEl>
                                          <p:spTgt spid="809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963"/>
                                        </p:tgtEl>
                                        <p:attrNameLst>
                                          <p:attrName>style.visibility</p:attrName>
                                        </p:attrNameLst>
                                      </p:cBhvr>
                                      <p:to>
                                        <p:strVal val="visible"/>
                                      </p:to>
                                    </p:set>
                                    <p:animEffect transition="in" filter="blinds(horizontal)">
                                      <p:cBhvr>
                                        <p:cTn id="13" dur="500"/>
                                        <p:tgtEl>
                                          <p:spTgt spid="8096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66667E-6 -4.08744E-6 L -0.29149 0.33588 " pathEditMode="relative" rAng="0" ptsTypes="AA">
                                      <p:cBhvr>
                                        <p:cTn id="19" dur="2000" fill="hold"/>
                                        <p:tgtEl>
                                          <p:spTgt spid="80973"/>
                                        </p:tgtEl>
                                        <p:attrNameLst>
                                          <p:attrName>ppt_x</p:attrName>
                                          <p:attrName>ppt_y</p:attrName>
                                        </p:attrNameLst>
                                      </p:cBhvr>
                                      <p:rCtr x="-14583" y="16794"/>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1.11111E-6 -3.91858E-6 L 0.00035 -0.05251 " pathEditMode="relative" rAng="0" ptsTypes="AA">
                                      <p:cBhvr>
                                        <p:cTn id="23" dur="2000" fill="hold"/>
                                        <p:tgtEl>
                                          <p:spTgt spid="80972"/>
                                        </p:tgtEl>
                                        <p:attrNameLst>
                                          <p:attrName>ppt_x</p:attrName>
                                          <p:attrName>ppt_y</p:attrName>
                                        </p:attrNameLst>
                                      </p:cBhvr>
                                      <p:rCtr x="17" y="-2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55" grpId="0" animBg="1"/>
      <p:bldP spid="80958" grpId="0" animBg="1"/>
      <p:bldP spid="80963" grpId="0"/>
      <p:bldP spid="80972" grpId="0" animBg="1"/>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3059113" y="3155950"/>
            <a:ext cx="2889250" cy="2857500"/>
            <a:chOff x="2088" y="1833"/>
            <a:chExt cx="1819" cy="1800"/>
          </a:xfrm>
        </p:grpSpPr>
        <p:grpSp>
          <p:nvGrpSpPr>
            <p:cNvPr id="14356" name="Group 4"/>
            <p:cNvGrpSpPr>
              <a:grpSpLocks/>
            </p:cNvGrpSpPr>
            <p:nvPr/>
          </p:nvGrpSpPr>
          <p:grpSpPr bwMode="auto">
            <a:xfrm>
              <a:off x="2109" y="1851"/>
              <a:ext cx="1769" cy="1769"/>
              <a:chOff x="2109" y="1843"/>
              <a:chExt cx="1769" cy="1769"/>
            </a:xfrm>
          </p:grpSpPr>
          <p:sp>
            <p:nvSpPr>
              <p:cNvPr id="81925"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26"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1927"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1928"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1929"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1930"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1931"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1932"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1933"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1934"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5"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6"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7"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8"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9"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0"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1"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1942" name="Oval 22"/>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3" name="Oval 23"/>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4" name="Oval 24"/>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8" name="AutoShape 28"/>
          <p:cNvSpPr>
            <a:spLocks noChangeArrowheads="1"/>
          </p:cNvSpPr>
          <p:nvPr/>
        </p:nvSpPr>
        <p:spPr bwMode="auto">
          <a:xfrm>
            <a:off x="6011863" y="3286125"/>
            <a:ext cx="576262" cy="1152525"/>
          </a:xfrm>
          <a:prstGeom prst="wedgeRectCallout">
            <a:avLst>
              <a:gd name="adj1" fmla="val -117218"/>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53" name="Rectangle 33"/>
          <p:cNvSpPr>
            <a:spLocks noChangeArrowheads="1"/>
          </p:cNvSpPr>
          <p:nvPr/>
        </p:nvSpPr>
        <p:spPr bwMode="auto">
          <a:xfrm>
            <a:off x="6084888"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54" name="Rectangle 34"/>
          <p:cNvSpPr>
            <a:spLocks noChangeArrowheads="1"/>
          </p:cNvSpPr>
          <p:nvPr/>
        </p:nvSpPr>
        <p:spPr bwMode="auto">
          <a:xfrm>
            <a:off x="6084888"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1958" name="AutoShape 38"/>
          <p:cNvSpPr>
            <a:spLocks noChangeArrowheads="1"/>
          </p:cNvSpPr>
          <p:nvPr/>
        </p:nvSpPr>
        <p:spPr bwMode="auto">
          <a:xfrm>
            <a:off x="6011863" y="5013325"/>
            <a:ext cx="576262" cy="1152525"/>
          </a:xfrm>
          <a:prstGeom prst="wedgeRectCallout">
            <a:avLst>
              <a:gd name="adj1" fmla="val -119699"/>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63" name="Rectangle 43"/>
          <p:cNvSpPr>
            <a:spLocks noChangeArrowheads="1"/>
          </p:cNvSpPr>
          <p:nvPr/>
        </p:nvSpPr>
        <p:spPr bwMode="auto">
          <a:xfrm>
            <a:off x="6084888"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64" name="Rectangle 44"/>
          <p:cNvSpPr>
            <a:spLocks noChangeArrowheads="1"/>
          </p:cNvSpPr>
          <p:nvPr/>
        </p:nvSpPr>
        <p:spPr bwMode="auto">
          <a:xfrm>
            <a:off x="6084888"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1968" name="AutoShape 48"/>
          <p:cNvSpPr>
            <a:spLocks noChangeArrowheads="1"/>
          </p:cNvSpPr>
          <p:nvPr/>
        </p:nvSpPr>
        <p:spPr bwMode="auto">
          <a:xfrm>
            <a:off x="4787900" y="1916113"/>
            <a:ext cx="576263" cy="115252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73" name="Rectangle 53"/>
          <p:cNvSpPr>
            <a:spLocks noChangeArrowheads="1"/>
          </p:cNvSpPr>
          <p:nvPr/>
        </p:nvSpPr>
        <p:spPr bwMode="auto">
          <a:xfrm>
            <a:off x="4859338"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latin typeface="Verdana" charset="0"/>
                <a:cs typeface="+mn-cs"/>
              </a:rPr>
              <a:t>keys</a:t>
            </a:r>
          </a:p>
        </p:txBody>
      </p:sp>
      <p:sp>
        <p:nvSpPr>
          <p:cNvPr id="81977" name="Oval 57"/>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78" name="AutoShape 58"/>
          <p:cNvSpPr>
            <a:spLocks noChangeArrowheads="1"/>
          </p:cNvSpPr>
          <p:nvPr/>
        </p:nvSpPr>
        <p:spPr bwMode="auto">
          <a:xfrm>
            <a:off x="2051050" y="4292600"/>
            <a:ext cx="576263" cy="1152525"/>
          </a:xfrm>
          <a:prstGeom prst="wedgeRectCallout">
            <a:avLst>
              <a:gd name="adj1" fmla="val 115565"/>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83" name="Rectangle 63"/>
          <p:cNvSpPr>
            <a:spLocks noChangeArrowheads="1"/>
          </p:cNvSpPr>
          <p:nvPr/>
        </p:nvSpPr>
        <p:spPr bwMode="auto">
          <a:xfrm>
            <a:off x="2125663" y="42926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84" name="Rectangle 64"/>
          <p:cNvSpPr>
            <a:spLocks noChangeArrowheads="1"/>
          </p:cNvSpPr>
          <p:nvPr/>
        </p:nvSpPr>
        <p:spPr bwMode="auto">
          <a:xfrm>
            <a:off x="2125663" y="45085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fr-FR" sz="1200">
              <a:latin typeface="Verdana" charset="0"/>
              <a:cs typeface="+mn-cs"/>
            </a:endParaRPr>
          </a:p>
        </p:txBody>
      </p:sp>
      <p:sp>
        <p:nvSpPr>
          <p:cNvPr id="81988" name="Rectangle 68"/>
          <p:cNvSpPr>
            <a:spLocks noChangeArrowheads="1"/>
          </p:cNvSpPr>
          <p:nvPr/>
        </p:nvSpPr>
        <p:spPr bwMode="auto">
          <a:xfrm>
            <a:off x="2125663" y="45085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6</a:t>
            </a:r>
          </a:p>
        </p:txBody>
      </p:sp>
      <p:sp>
        <p:nvSpPr>
          <p:cNvPr id="81994" name="Rectangle 74"/>
          <p:cNvSpPr>
            <a:spLocks noChangeArrowheads="1"/>
          </p:cNvSpPr>
          <p:nvPr/>
        </p:nvSpPr>
        <p:spPr bwMode="auto">
          <a:xfrm>
            <a:off x="485933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sp>
        <p:nvSpPr>
          <p:cNvPr id="40"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node departure</a:t>
            </a:r>
            <a:endParaRPr lang="en-US" i="1" dirty="0"/>
          </a:p>
        </p:txBody>
      </p:sp>
      <p:sp>
        <p:nvSpPr>
          <p:cNvPr id="41" name="TextBox 40"/>
          <p:cNvSpPr txBox="1"/>
          <p:nvPr/>
        </p:nvSpPr>
        <p:spPr>
          <a:xfrm>
            <a:off x="6446836" y="2372320"/>
            <a:ext cx="2593975" cy="923330"/>
          </a:xfrm>
          <a:prstGeom prst="rect">
            <a:avLst/>
          </a:prstGeom>
          <a:noFill/>
        </p:spPr>
        <p:txBody>
          <a:bodyPr wrap="square" rtlCol="0">
            <a:spAutoFit/>
          </a:bodyPr>
          <a:lstStyle/>
          <a:p>
            <a:r>
              <a:rPr lang="en-US" dirty="0" smtClean="0"/>
              <a:t>Certain keys are assigned to </a:t>
            </a:r>
            <a:r>
              <a:rPr lang="en-US" i="1" dirty="0" err="1" smtClean="0"/>
              <a:t>succ</a:t>
            </a:r>
            <a:r>
              <a:rPr lang="en-US" i="1" dirty="0" smtClean="0"/>
              <a:t>(1) (i.e., 3) </a:t>
            </a:r>
            <a:r>
              <a:rPr lang="en-US" dirty="0" smtClean="0"/>
              <a:t>when 1 leaves</a:t>
            </a:r>
            <a:endParaRPr lang="en-US" dirty="0"/>
          </a:p>
        </p:txBody>
      </p:sp>
    </p:spTree>
    <p:extLst>
      <p:ext uri="{BB962C8B-B14F-4D97-AF65-F5344CB8AC3E}">
        <p14:creationId xmlns:p14="http://schemas.microsoft.com/office/powerpoint/2010/main" val="3453301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11022E-16 0.00532 L 1.11022E-16 0.25185 " pathEditMode="relative" rAng="0" ptsTypes="AA">
                                      <p:cBhvr>
                                        <p:cTn id="6" dur="2000" fill="hold"/>
                                        <p:tgtEl>
                                          <p:spTgt spid="81954"/>
                                        </p:tgtEl>
                                        <p:attrNameLst>
                                          <p:attrName>ppt_x</p:attrName>
                                          <p:attrName>ppt_y</p:attrName>
                                        </p:attrNameLst>
                                      </p:cBhvr>
                                      <p:rCtr x="0" y="12315"/>
                                    </p:animMotion>
                                  </p:childTnLst>
                                </p:cTn>
                              </p:par>
                              <p:par>
                                <p:cTn id="7" presetID="42" presetClass="path" presetSubtype="0" accel="50000" decel="50000" fill="hold" grpId="0" nodeType="withEffect">
                                  <p:stCondLst>
                                    <p:cond delay="0"/>
                                  </p:stCondLst>
                                  <p:childTnLst>
                                    <p:animMotion origin="layout" path="M 1.11022E-16 -2.96296E-6 L 1.11022E-16 0.03148 " pathEditMode="relative" rAng="0" ptsTypes="AA">
                                      <p:cBhvr>
                                        <p:cTn id="8" dur="2000" fill="hold"/>
                                        <p:tgtEl>
                                          <p:spTgt spid="81964"/>
                                        </p:tgtEl>
                                        <p:attrNameLst>
                                          <p:attrName>ppt_x</p:attrName>
                                          <p:attrName>ppt_y</p:attrName>
                                        </p:attrNameLst>
                                      </p:cBhvr>
                                      <p:rCtr x="0" y="1574"/>
                                    </p:animMotion>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81948"/>
                                        </p:tgtEl>
                                      </p:cBhvr>
                                    </p:animEffect>
                                    <p:set>
                                      <p:cBhvr>
                                        <p:cTn id="15" dur="1" fill="hold">
                                          <p:stCondLst>
                                            <p:cond delay="499"/>
                                          </p:stCondLst>
                                        </p:cTn>
                                        <p:tgtEl>
                                          <p:spTgt spid="81948"/>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81953"/>
                                        </p:tgtEl>
                                      </p:cBhvr>
                                    </p:animEffect>
                                    <p:set>
                                      <p:cBhvr>
                                        <p:cTn id="18" dur="1" fill="hold">
                                          <p:stCondLst>
                                            <p:cond delay="499"/>
                                          </p:stCondLst>
                                        </p:cTn>
                                        <p:tgtEl>
                                          <p:spTgt spid="81953"/>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81943"/>
                                        </p:tgtEl>
                                      </p:cBhvr>
                                    </p:animEffect>
                                    <p:set>
                                      <p:cBhvr>
                                        <p:cTn id="21" dur="1" fill="hold">
                                          <p:stCondLst>
                                            <p:cond delay="499"/>
                                          </p:stCondLst>
                                        </p:cTn>
                                        <p:tgtEl>
                                          <p:spTgt spid="819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3" grpId="0" animBg="1"/>
      <p:bldP spid="81948" grpId="0" animBg="1"/>
      <p:bldP spid="81953" grpId="0"/>
      <p:bldP spid="81954" grpId="0" animBg="1"/>
      <p:bldP spid="81964" grpId="0" animBg="1"/>
      <p:bldP spid="4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sp>
        <p:nvSpPr>
          <p:cNvPr id="3" name="Content Placeholder 2"/>
          <p:cNvSpPr>
            <a:spLocks noGrp="1"/>
          </p:cNvSpPr>
          <p:nvPr>
            <p:ph idx="1"/>
          </p:nvPr>
        </p:nvSpPr>
        <p:spPr>
          <a:xfrm>
            <a:off x="457199" y="1430872"/>
            <a:ext cx="8328891" cy="5300128"/>
          </a:xfrm>
        </p:spPr>
        <p:txBody>
          <a:bodyPr>
            <a:normAutofit fontScale="92500" lnSpcReduction="10000"/>
          </a:bodyPr>
          <a:lstStyle/>
          <a:p>
            <a:pPr>
              <a:lnSpc>
                <a:spcPct val="90000"/>
              </a:lnSpc>
              <a:spcBef>
                <a:spcPct val="50000"/>
              </a:spcBef>
              <a:spcAft>
                <a:spcPct val="50000"/>
              </a:spcAft>
              <a:defRPr/>
            </a:pPr>
            <a:endParaRPr lang="en-US" dirty="0" smtClean="0"/>
          </a:p>
          <a:p>
            <a:pPr>
              <a:lnSpc>
                <a:spcPct val="90000"/>
              </a:lnSpc>
              <a:spcBef>
                <a:spcPct val="50000"/>
              </a:spcBef>
              <a:spcAft>
                <a:spcPct val="50000"/>
              </a:spcAft>
              <a:defRPr/>
            </a:pPr>
            <a:r>
              <a:rPr lang="en-US" dirty="0" smtClean="0"/>
              <a:t>A very small amount of routing information suffices to implement </a:t>
            </a:r>
            <a:r>
              <a:rPr lang="en-US" i="1" dirty="0" smtClean="0"/>
              <a:t>consistent hashing </a:t>
            </a:r>
            <a:r>
              <a:rPr lang="en-US" dirty="0" smtClean="0"/>
              <a:t>in a distributed environment</a:t>
            </a:r>
          </a:p>
          <a:p>
            <a:pPr>
              <a:lnSpc>
                <a:spcPct val="90000"/>
              </a:lnSpc>
              <a:defRPr/>
            </a:pPr>
            <a:r>
              <a:rPr lang="en-US" dirty="0" smtClean="0"/>
              <a:t>If each node knows </a:t>
            </a:r>
            <a:r>
              <a:rPr lang="en-US" i="1" dirty="0" smtClean="0"/>
              <a:t>only how to contact its current successor node </a:t>
            </a:r>
            <a:r>
              <a:rPr lang="en-US" dirty="0" smtClean="0"/>
              <a:t>on the identifier circle, all node can be visited in linear order.</a:t>
            </a:r>
          </a:p>
          <a:p>
            <a:pPr>
              <a:lnSpc>
                <a:spcPct val="90000"/>
              </a:lnSpc>
              <a:defRPr/>
            </a:pPr>
            <a:r>
              <a:rPr lang="en-US" dirty="0" smtClean="0"/>
              <a:t>Queries for a given identifier could be passed around the circle via these successor pointers until they encounter the node that contains the key.</a:t>
            </a:r>
          </a:p>
          <a:p>
            <a:pPr lvl="1">
              <a:lnSpc>
                <a:spcPct val="90000"/>
              </a:lnSpc>
              <a:defRPr/>
            </a:pPr>
            <a:r>
              <a:rPr lang="en-US" dirty="0" smtClean="0"/>
              <a:t>Is this </a:t>
            </a:r>
            <a:r>
              <a:rPr lang="en-US" dirty="0" err="1" smtClean="0"/>
              <a:t>efficent</a:t>
            </a:r>
            <a:r>
              <a:rPr lang="en-US" dirty="0" smtClean="0"/>
              <a:t> ?</a:t>
            </a:r>
            <a:endParaRPr lang="en-US" b="1" i="1" dirty="0" smtClean="0"/>
          </a:p>
          <a:p>
            <a:endParaRPr lang="en-US" dirty="0" smtClean="0"/>
          </a:p>
          <a:p>
            <a:pPr lvl="1"/>
            <a:endParaRPr lang="en-US" dirty="0"/>
          </a:p>
        </p:txBody>
      </p:sp>
    </p:spTree>
    <p:extLst>
      <p:ext uri="{BB962C8B-B14F-4D97-AF65-F5344CB8AC3E}">
        <p14:creationId xmlns:p14="http://schemas.microsoft.com/office/powerpoint/2010/main" val="15504305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003800"/>
          </a:xfrm>
        </p:spPr>
        <p:txBody>
          <a:bodyPr/>
          <a:lstStyle/>
          <a:p>
            <a:pPr eaLnBrk="1" hangingPunct="1">
              <a:defRPr/>
            </a:pPr>
            <a:r>
              <a:rPr lang="tr-TR" dirty="0" err="1" smtClean="0">
                <a:cs typeface="+mn-cs"/>
              </a:rPr>
              <a:t>Pseudo</a:t>
            </a:r>
            <a:r>
              <a:rPr lang="tr-TR" dirty="0" smtClean="0">
                <a:cs typeface="+mn-cs"/>
              </a:rPr>
              <a:t> </a:t>
            </a:r>
            <a:r>
              <a:rPr lang="tr-TR" dirty="0" err="1" smtClean="0">
                <a:cs typeface="+mn-cs"/>
              </a:rPr>
              <a:t>code</a:t>
            </a:r>
            <a:r>
              <a:rPr lang="en-US" dirty="0" smtClean="0">
                <a:cs typeface="+mn-cs"/>
              </a:rPr>
              <a:t> for finding the successor</a:t>
            </a:r>
            <a:r>
              <a:rPr lang="tr-TR" dirty="0" smtClean="0">
                <a:cs typeface="+mn-cs"/>
              </a:rPr>
              <a:t>:</a:t>
            </a:r>
          </a:p>
          <a:p>
            <a:pPr eaLnBrk="1" hangingPunct="1">
              <a:buFont typeface="Wingdings" charset="0"/>
              <a:buNone/>
              <a:defRPr/>
            </a:pPr>
            <a:r>
              <a:rPr lang="tr-TR" sz="2000" i="1" dirty="0" smtClean="0">
                <a:cs typeface="+mn-cs"/>
              </a:rPr>
              <a:t>	</a:t>
            </a:r>
          </a:p>
          <a:p>
            <a:pPr eaLnBrk="1" hangingPunct="1">
              <a:buFont typeface="Wingdings" charset="0"/>
              <a:buNone/>
              <a:defRPr/>
            </a:pPr>
            <a:r>
              <a:rPr lang="tr-TR" sz="2000" i="1" dirty="0"/>
              <a:t> </a:t>
            </a:r>
            <a:r>
              <a:rPr lang="tr-TR" sz="2000" i="1" dirty="0" smtClean="0"/>
              <a:t>    </a:t>
            </a:r>
            <a:r>
              <a:rPr lang="en-US" sz="2400" i="1" dirty="0" smtClean="0">
                <a:cs typeface="+mn-cs"/>
              </a:rPr>
              <a:t>// ask node </a:t>
            </a:r>
            <a:r>
              <a:rPr lang="en-US" sz="2400" dirty="0" smtClean="0">
                <a:cs typeface="+mn-cs"/>
              </a:rPr>
              <a:t>n </a:t>
            </a:r>
            <a:r>
              <a:rPr lang="en-US" sz="2400" i="1" dirty="0" smtClean="0">
                <a:cs typeface="+mn-cs"/>
              </a:rPr>
              <a:t>to find the successor of </a:t>
            </a:r>
            <a:r>
              <a:rPr lang="en-US" sz="2400" dirty="0" smtClean="0">
                <a:cs typeface="+mn-cs"/>
              </a:rPr>
              <a:t>id</a:t>
            </a:r>
          </a:p>
          <a:p>
            <a:pPr eaLnBrk="1" hangingPunct="1">
              <a:buFont typeface="Wingdings" charset="0"/>
              <a:buNone/>
              <a:defRPr/>
            </a:pPr>
            <a:r>
              <a:rPr lang="tr-TR" sz="2400" dirty="0" smtClean="0">
                <a:cs typeface="+mn-cs"/>
              </a:rPr>
              <a:t>	</a:t>
            </a:r>
            <a:r>
              <a:rPr lang="en-US" sz="2400" dirty="0" smtClean="0">
                <a:cs typeface="+mn-cs"/>
              </a:rPr>
              <a:t>n</a:t>
            </a:r>
            <a:r>
              <a:rPr lang="tr-TR" sz="2400" dirty="0" smtClean="0">
                <a:cs typeface="+mn-cs"/>
              </a:rPr>
              <a:t>.fi</a:t>
            </a:r>
            <a:r>
              <a:rPr lang="en-US" sz="2400" dirty="0" err="1" smtClean="0">
                <a:cs typeface="+mn-cs"/>
              </a:rPr>
              <a:t>nd</a:t>
            </a:r>
            <a:r>
              <a:rPr lang="tr-TR" sz="2400" dirty="0" smtClean="0">
                <a:cs typeface="+mn-cs"/>
              </a:rPr>
              <a:t>_</a:t>
            </a:r>
            <a:r>
              <a:rPr lang="en-US" sz="2400" dirty="0" smtClean="0">
                <a:cs typeface="+mn-cs"/>
              </a:rPr>
              <a:t>successor(id)</a:t>
            </a:r>
          </a:p>
          <a:p>
            <a:pPr eaLnBrk="1" hangingPunct="1">
              <a:buFont typeface="Wingdings" charset="0"/>
              <a:buNone/>
              <a:defRPr/>
            </a:pPr>
            <a:r>
              <a:rPr lang="tr-TR" sz="2400" b="1" dirty="0" smtClean="0">
                <a:cs typeface="+mn-cs"/>
              </a:rPr>
              <a:t>		</a:t>
            </a:r>
            <a:r>
              <a:rPr lang="en-US" sz="2400" b="1" dirty="0" smtClean="0">
                <a:cs typeface="+mn-cs"/>
              </a:rPr>
              <a:t>if </a:t>
            </a:r>
            <a:r>
              <a:rPr lang="en-US" sz="2400" dirty="0" smtClean="0">
                <a:cs typeface="+mn-cs"/>
              </a:rPr>
              <a:t>(id </a:t>
            </a:r>
            <a:r>
              <a:rPr lang="en-US" sz="2400" b="1" dirty="0" smtClean="0">
                <a:cs typeface="+mn-cs"/>
                <a:sym typeface="Symbol" charset="0"/>
              </a:rPr>
              <a:t></a:t>
            </a:r>
            <a:r>
              <a:rPr lang="en-US" sz="2400" dirty="0" smtClean="0">
                <a:cs typeface="+mn-cs"/>
              </a:rPr>
              <a:t> (n</a:t>
            </a:r>
            <a:r>
              <a:rPr lang="tr-TR" sz="2400" dirty="0" smtClean="0">
                <a:cs typeface="+mn-cs"/>
              </a:rPr>
              <a:t>,</a:t>
            </a:r>
            <a:r>
              <a:rPr lang="en-US" sz="2400" dirty="0" smtClean="0">
                <a:cs typeface="+mn-cs"/>
              </a:rPr>
              <a:t> </a:t>
            </a:r>
            <a:r>
              <a:rPr lang="en-US" sz="2400" i="1" dirty="0" smtClean="0">
                <a:cs typeface="+mn-cs"/>
              </a:rPr>
              <a:t>successor</a:t>
            </a:r>
            <a:r>
              <a:rPr lang="en-US" sz="2400" dirty="0" smtClean="0">
                <a:cs typeface="+mn-cs"/>
              </a:rPr>
              <a:t>])</a:t>
            </a:r>
          </a:p>
          <a:p>
            <a:pPr eaLnBrk="1" hangingPunct="1">
              <a:buFont typeface="Wingdings" charset="0"/>
              <a:buNone/>
              <a:defRPr/>
            </a:pPr>
            <a:r>
              <a:rPr lang="tr-TR" sz="2400" b="1" dirty="0" smtClean="0">
                <a:cs typeface="+mn-cs"/>
              </a:rPr>
              <a:t>			</a:t>
            </a:r>
            <a:r>
              <a:rPr lang="en-US" sz="2400" b="1" dirty="0" smtClean="0">
                <a:cs typeface="+mn-cs"/>
              </a:rPr>
              <a:t>return </a:t>
            </a:r>
            <a:r>
              <a:rPr lang="en-US" sz="2400" i="1" dirty="0" smtClean="0">
                <a:cs typeface="+mn-cs"/>
              </a:rPr>
              <a:t>successor</a:t>
            </a:r>
            <a:r>
              <a:rPr lang="en-US" sz="2400" dirty="0" smtClean="0">
                <a:cs typeface="+mn-cs"/>
              </a:rPr>
              <a:t>;</a:t>
            </a:r>
          </a:p>
          <a:p>
            <a:pPr eaLnBrk="1" hangingPunct="1">
              <a:buFont typeface="Wingdings" charset="0"/>
              <a:buNone/>
              <a:defRPr/>
            </a:pPr>
            <a:r>
              <a:rPr lang="tr-TR" sz="2400" b="1" dirty="0" smtClean="0">
                <a:cs typeface="+mn-cs"/>
              </a:rPr>
              <a:t>		</a:t>
            </a:r>
            <a:r>
              <a:rPr lang="en-US" sz="2400" b="1" dirty="0" smtClean="0">
                <a:cs typeface="+mn-cs"/>
              </a:rPr>
              <a:t>else</a:t>
            </a:r>
          </a:p>
          <a:p>
            <a:pPr eaLnBrk="1" hangingPunct="1">
              <a:buFont typeface="Wingdings" charset="0"/>
              <a:buNone/>
              <a:defRPr/>
            </a:pPr>
            <a:r>
              <a:rPr lang="tr-TR" sz="2400" i="1" dirty="0" smtClean="0">
                <a:cs typeface="+mn-cs"/>
              </a:rPr>
              <a:t>			</a:t>
            </a:r>
            <a:r>
              <a:rPr lang="en-US" sz="2400" i="1" dirty="0" smtClean="0">
                <a:cs typeface="+mn-cs"/>
              </a:rPr>
              <a:t>// forward the query around the circle</a:t>
            </a:r>
          </a:p>
          <a:p>
            <a:pPr eaLnBrk="1" hangingPunct="1">
              <a:buFont typeface="Wingdings" charset="0"/>
              <a:buNone/>
              <a:defRPr/>
            </a:pPr>
            <a:r>
              <a:rPr lang="tr-TR" sz="2400" b="1" dirty="0" smtClean="0">
                <a:cs typeface="+mn-cs"/>
              </a:rPr>
              <a:t>			</a:t>
            </a:r>
            <a:r>
              <a:rPr lang="en-US" sz="2400" b="1" dirty="0" smtClean="0">
                <a:cs typeface="+mn-cs"/>
              </a:rPr>
              <a:t>return </a:t>
            </a:r>
            <a:r>
              <a:rPr lang="tr-TR" sz="2400" dirty="0" smtClean="0">
                <a:cs typeface="+mn-cs"/>
              </a:rPr>
              <a:t>s</a:t>
            </a:r>
            <a:r>
              <a:rPr lang="en-US" sz="2400" i="1" dirty="0" err="1" smtClean="0">
                <a:cs typeface="+mn-cs"/>
              </a:rPr>
              <a:t>uccessor</a:t>
            </a:r>
            <a:r>
              <a:rPr lang="tr-TR" sz="2400" dirty="0" smtClean="0">
                <a:cs typeface="+mn-cs"/>
              </a:rPr>
              <a:t>.</a:t>
            </a:r>
            <a:r>
              <a:rPr lang="en-US" sz="2400" i="1" dirty="0" smtClean="0">
                <a:cs typeface="+mn-cs"/>
              </a:rPr>
              <a:t>find</a:t>
            </a:r>
            <a:r>
              <a:rPr lang="tr-TR" sz="2400" i="1" dirty="0" smtClean="0">
                <a:cs typeface="+mn-cs"/>
              </a:rPr>
              <a:t>_</a:t>
            </a:r>
            <a:r>
              <a:rPr lang="en-US" sz="2400" i="1" dirty="0" smtClean="0">
                <a:cs typeface="+mn-cs"/>
              </a:rPr>
              <a:t>successor</a:t>
            </a:r>
            <a:r>
              <a:rPr lang="en-US" sz="2400" dirty="0" smtClean="0">
                <a:cs typeface="+mn-cs"/>
              </a:rPr>
              <a:t>(id);</a:t>
            </a: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spTree>
    <p:extLst>
      <p:ext uri="{BB962C8B-B14F-4D97-AF65-F5344CB8AC3E}">
        <p14:creationId xmlns:p14="http://schemas.microsoft.com/office/powerpoint/2010/main" val="32311862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body" idx="1"/>
          </p:nvPr>
        </p:nvSpPr>
        <p:spPr/>
        <p:txBody>
          <a:bodyPr/>
          <a:lstStyle/>
          <a:p>
            <a:pPr eaLnBrk="1" hangingPunct="1">
              <a:defRPr/>
            </a:pPr>
            <a:r>
              <a:rPr lang="en-US" dirty="0" smtClean="0">
                <a:cs typeface="+mn-cs"/>
              </a:rPr>
              <a:t>The path taken by a query from node 1 for key 7:</a:t>
            </a:r>
          </a:p>
        </p:txBody>
      </p:sp>
      <p:sp>
        <p:nvSpPr>
          <p:cNvPr id="6"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grpSp>
        <p:nvGrpSpPr>
          <p:cNvPr id="7" name="Group 3"/>
          <p:cNvGrpSpPr>
            <a:grpSpLocks/>
          </p:cNvGrpSpPr>
          <p:nvPr/>
        </p:nvGrpSpPr>
        <p:grpSpPr bwMode="auto">
          <a:xfrm>
            <a:off x="3059113" y="3155950"/>
            <a:ext cx="2889250" cy="2857500"/>
            <a:chOff x="2088" y="1833"/>
            <a:chExt cx="1819" cy="1800"/>
          </a:xfrm>
        </p:grpSpPr>
        <p:grpSp>
          <p:nvGrpSpPr>
            <p:cNvPr id="8" name="Group 4"/>
            <p:cNvGrpSpPr>
              <a:grpSpLocks/>
            </p:cNvGrpSpPr>
            <p:nvPr/>
          </p:nvGrpSpPr>
          <p:grpSpPr bwMode="auto">
            <a:xfrm>
              <a:off x="2109" y="1851"/>
              <a:ext cx="1769" cy="1769"/>
              <a:chOff x="2109" y="1843"/>
              <a:chExt cx="1769" cy="1769"/>
            </a:xfrm>
          </p:grpSpPr>
          <p:sp>
            <p:nvSpPr>
              <p:cNvPr id="17"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19"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20"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dirty="0">
                    <a:latin typeface="Verdana" charset="0"/>
                    <a:cs typeface="+mn-cs"/>
                  </a:rPr>
                  <a:t>2</a:t>
                </a:r>
              </a:p>
            </p:txBody>
          </p:sp>
          <p:sp>
            <p:nvSpPr>
              <p:cNvPr id="21"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22"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23"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24"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25"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9"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6" name="Oval 30"/>
          <p:cNvSpPr>
            <a:spLocks noChangeArrowheads="1"/>
          </p:cNvSpPr>
          <p:nvPr/>
        </p:nvSpPr>
        <p:spPr bwMode="auto">
          <a:xfrm>
            <a:off x="4411701" y="3086117"/>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Oval 30"/>
          <p:cNvSpPr>
            <a:spLocks noChangeArrowheads="1"/>
          </p:cNvSpPr>
          <p:nvPr/>
        </p:nvSpPr>
        <p:spPr bwMode="auto">
          <a:xfrm>
            <a:off x="5390848" y="3489326"/>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Oval 30"/>
          <p:cNvSpPr>
            <a:spLocks noChangeArrowheads="1"/>
          </p:cNvSpPr>
          <p:nvPr/>
        </p:nvSpPr>
        <p:spPr bwMode="auto">
          <a:xfrm>
            <a:off x="5397198" y="5451492"/>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Oval 30"/>
          <p:cNvSpPr>
            <a:spLocks noChangeArrowheads="1"/>
          </p:cNvSpPr>
          <p:nvPr/>
        </p:nvSpPr>
        <p:spPr bwMode="auto">
          <a:xfrm>
            <a:off x="4439579" y="586581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Oval 30"/>
          <p:cNvSpPr>
            <a:spLocks noChangeArrowheads="1"/>
          </p:cNvSpPr>
          <p:nvPr/>
        </p:nvSpPr>
        <p:spPr bwMode="auto">
          <a:xfrm>
            <a:off x="3332372" y="5418137"/>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Oval 30"/>
          <p:cNvSpPr>
            <a:spLocks noChangeArrowheads="1"/>
          </p:cNvSpPr>
          <p:nvPr/>
        </p:nvSpPr>
        <p:spPr bwMode="auto">
          <a:xfrm>
            <a:off x="2984519" y="449103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4" name="Straight Arrow Connector 3"/>
          <p:cNvCxnSpPr>
            <a:stCxn id="27" idx="4"/>
          </p:cNvCxnSpPr>
          <p:nvPr/>
        </p:nvCxnSpPr>
        <p:spPr>
          <a:xfrm rot="5400000">
            <a:off x="4593036" y="4577348"/>
            <a:ext cx="1777884" cy="33640"/>
          </a:xfrm>
          <a:prstGeom prst="curvedConnector3">
            <a:avLst>
              <a:gd name="adj1" fmla="val 47321"/>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
          <p:cNvCxnSpPr>
            <a:stCxn id="28" idx="2"/>
            <a:endCxn id="29" idx="7"/>
          </p:cNvCxnSpPr>
          <p:nvPr/>
        </p:nvCxnSpPr>
        <p:spPr>
          <a:xfrm rot="10800000" flipV="1">
            <a:off x="4623862" y="5559441"/>
            <a:ext cx="773337" cy="337989"/>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3"/>
          <p:cNvCxnSpPr>
            <a:stCxn id="29" idx="1"/>
            <a:endCxn id="30" idx="6"/>
          </p:cNvCxnSpPr>
          <p:nvPr/>
        </p:nvCxnSpPr>
        <p:spPr>
          <a:xfrm rot="16200000" flipV="1">
            <a:off x="3824063" y="5250296"/>
            <a:ext cx="371344" cy="922925"/>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3"/>
          <p:cNvCxnSpPr>
            <a:stCxn id="30" idx="0"/>
            <a:endCxn id="31" idx="6"/>
          </p:cNvCxnSpPr>
          <p:nvPr/>
        </p:nvCxnSpPr>
        <p:spPr>
          <a:xfrm rot="16200000" flipV="1">
            <a:off x="2910797" y="4888611"/>
            <a:ext cx="819149" cy="239903"/>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3"/>
          <p:cNvCxnSpPr>
            <a:stCxn id="31" idx="7"/>
            <a:endCxn id="26" idx="2"/>
          </p:cNvCxnSpPr>
          <p:nvPr/>
        </p:nvCxnSpPr>
        <p:spPr>
          <a:xfrm rot="5400000" flipH="1" flipV="1">
            <a:off x="3125957" y="3236912"/>
            <a:ext cx="1328589" cy="1242900"/>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5" name="AutoShape 48"/>
          <p:cNvSpPr>
            <a:spLocks noChangeArrowheads="1"/>
          </p:cNvSpPr>
          <p:nvPr/>
        </p:nvSpPr>
        <p:spPr bwMode="auto">
          <a:xfrm>
            <a:off x="4814585" y="2559056"/>
            <a:ext cx="576263" cy="58419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56" name="Rectangle 53"/>
          <p:cNvSpPr>
            <a:spLocks noChangeArrowheads="1"/>
          </p:cNvSpPr>
          <p:nvPr/>
        </p:nvSpPr>
        <p:spPr bwMode="auto">
          <a:xfrm>
            <a:off x="4886023" y="2559056"/>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latin typeface="Verdana" charset="0"/>
                <a:cs typeface="+mn-cs"/>
              </a:rPr>
              <a:t>keys</a:t>
            </a:r>
          </a:p>
        </p:txBody>
      </p:sp>
      <p:sp>
        <p:nvSpPr>
          <p:cNvPr id="57" name="Rectangle 74"/>
          <p:cNvSpPr>
            <a:spLocks noChangeArrowheads="1"/>
          </p:cNvSpPr>
          <p:nvPr/>
        </p:nvSpPr>
        <p:spPr bwMode="auto">
          <a:xfrm>
            <a:off x="4886023" y="2776543"/>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grpSp>
        <p:nvGrpSpPr>
          <p:cNvPr id="28691" name="Group 28690"/>
          <p:cNvGrpSpPr/>
          <p:nvPr/>
        </p:nvGrpSpPr>
        <p:grpSpPr>
          <a:xfrm>
            <a:off x="5948363" y="3204131"/>
            <a:ext cx="1182510" cy="369332"/>
            <a:chOff x="5948363" y="3204131"/>
            <a:chExt cx="1182510" cy="369332"/>
          </a:xfrm>
        </p:grpSpPr>
        <p:sp>
          <p:nvSpPr>
            <p:cNvPr id="58" name="AutoShape 48"/>
            <p:cNvSpPr>
              <a:spLocks noChangeArrowheads="1"/>
            </p:cNvSpPr>
            <p:nvPr/>
          </p:nvSpPr>
          <p:spPr bwMode="auto">
            <a:xfrm>
              <a:off x="5948363" y="3219450"/>
              <a:ext cx="1065516" cy="344488"/>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28690" name="TextBox 28689"/>
            <p:cNvSpPr txBox="1"/>
            <p:nvPr/>
          </p:nvSpPr>
          <p:spPr>
            <a:xfrm>
              <a:off x="5948363" y="3204131"/>
              <a:ext cx="1182510" cy="369332"/>
            </a:xfrm>
            <a:prstGeom prst="rect">
              <a:avLst/>
            </a:prstGeom>
            <a:noFill/>
          </p:spPr>
          <p:txBody>
            <a:bodyPr wrap="none" rtlCol="0">
              <a:spAutoFit/>
            </a:bodyPr>
            <a:lstStyle/>
            <a:p>
              <a:r>
                <a:rPr lang="en-US" i="1" dirty="0"/>
                <a:t>l</a:t>
              </a:r>
              <a:r>
                <a:rPr lang="en-US" i="1" dirty="0" smtClean="0"/>
                <a:t>ookup (7)</a:t>
              </a:r>
              <a:endParaRPr lang="en-US" i="1" dirty="0"/>
            </a:p>
          </p:txBody>
        </p:sp>
      </p:grpSp>
    </p:spTree>
    <p:extLst>
      <p:ext uri="{BB962C8B-B14F-4D97-AF65-F5344CB8AC3E}">
        <p14:creationId xmlns:p14="http://schemas.microsoft.com/office/powerpoint/2010/main" val="1213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linds(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linds(horizontal)">
                                      <p:cBhvr>
                                        <p:cTn id="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r>
              <a:rPr lang="en-US" dirty="0"/>
              <a:t>To accelerate</a:t>
            </a:r>
            <a:r>
              <a:rPr lang="tr-TR" dirty="0"/>
              <a:t> </a:t>
            </a:r>
            <a:r>
              <a:rPr lang="en-US" dirty="0"/>
              <a:t>lookups, </a:t>
            </a:r>
            <a:r>
              <a:rPr lang="en-US" dirty="0" smtClean="0"/>
              <a:t>each Chord node maintains </a:t>
            </a:r>
            <a:r>
              <a:rPr lang="en-US" b="1" dirty="0"/>
              <a:t>additional</a:t>
            </a:r>
            <a:r>
              <a:rPr lang="en-US" dirty="0"/>
              <a:t> routing </a:t>
            </a:r>
            <a:r>
              <a:rPr lang="en-US" dirty="0" smtClean="0"/>
              <a:t>information</a:t>
            </a:r>
          </a:p>
          <a:p>
            <a:pPr>
              <a:defRPr/>
            </a:pPr>
            <a:r>
              <a:rPr lang="en-US" dirty="0" smtClean="0"/>
              <a:t>Each </a:t>
            </a:r>
            <a:r>
              <a:rPr lang="en-US" dirty="0"/>
              <a:t>node maintains a </a:t>
            </a:r>
            <a:r>
              <a:rPr lang="en-US" i="1" dirty="0"/>
              <a:t>routing table </a:t>
            </a:r>
            <a:r>
              <a:rPr lang="en-US" dirty="0"/>
              <a:t>with (at most) </a:t>
            </a:r>
            <a:r>
              <a:rPr lang="en-US" b="1" i="1" dirty="0"/>
              <a:t>m</a:t>
            </a:r>
            <a:r>
              <a:rPr lang="en-US" b="1" dirty="0"/>
              <a:t> entries </a:t>
            </a:r>
            <a:r>
              <a:rPr lang="en-US" dirty="0"/>
              <a:t>(where N=2</a:t>
            </a:r>
            <a:r>
              <a:rPr lang="en-US" baseline="30000" dirty="0"/>
              <a:t>m</a:t>
            </a:r>
            <a:r>
              <a:rPr lang="en-US" dirty="0"/>
              <a:t>) called the </a:t>
            </a:r>
            <a:r>
              <a:rPr lang="en-US" b="1" dirty="0"/>
              <a:t>finger </a:t>
            </a:r>
            <a:r>
              <a:rPr lang="en-US" b="1" dirty="0" smtClean="0"/>
              <a:t>table</a:t>
            </a:r>
            <a:endParaRPr lang="en-US" dirty="0" smtClean="0"/>
          </a:p>
          <a:p>
            <a:pPr>
              <a:defRPr/>
            </a:pPr>
            <a:r>
              <a:rPr lang="en-US" dirty="0" smtClean="0"/>
              <a:t>The</a:t>
            </a:r>
            <a:r>
              <a:rPr lang="en-US" i="1" dirty="0" smtClean="0"/>
              <a:t> </a:t>
            </a:r>
            <a:r>
              <a:rPr lang="en-US" i="1" dirty="0" err="1" smtClean="0"/>
              <a:t>i</a:t>
            </a:r>
            <a:r>
              <a:rPr lang="en-US" i="1" baseline="30000" dirty="0" err="1" smtClean="0"/>
              <a:t>th</a:t>
            </a:r>
            <a:r>
              <a:rPr lang="en-US" i="1" dirty="0" smtClean="0"/>
              <a:t> </a:t>
            </a:r>
            <a:r>
              <a:rPr lang="en-US" dirty="0"/>
              <a:t>entry in the table at node </a:t>
            </a:r>
            <a:r>
              <a:rPr lang="en-US" i="1" dirty="0"/>
              <a:t>n</a:t>
            </a:r>
            <a:r>
              <a:rPr lang="en-US" dirty="0"/>
              <a:t> </a:t>
            </a:r>
            <a:r>
              <a:rPr lang="en-US" dirty="0" smtClean="0"/>
              <a:t>will be:</a:t>
            </a:r>
          </a:p>
          <a:p>
            <a:pPr marL="0" indent="0" algn="ctr">
              <a:buNone/>
              <a:defRPr/>
            </a:pPr>
            <a:r>
              <a:rPr lang="en-US" b="1" dirty="0" err="1" smtClean="0">
                <a:solidFill>
                  <a:srgbClr val="FF0000"/>
                </a:solidFill>
              </a:rPr>
              <a:t>FT</a:t>
            </a:r>
            <a:r>
              <a:rPr lang="en-US" b="1" baseline="-25000" dirty="0" err="1" smtClean="0">
                <a:solidFill>
                  <a:srgbClr val="FF0000"/>
                </a:solidFill>
              </a:rPr>
              <a:t>n</a:t>
            </a:r>
            <a:r>
              <a:rPr lang="en-US" b="1" dirty="0" smtClean="0">
                <a:solidFill>
                  <a:srgbClr val="FF0000"/>
                </a:solidFill>
              </a:rPr>
              <a:t>[</a:t>
            </a:r>
            <a:r>
              <a:rPr lang="en-US" b="1" dirty="0" err="1" smtClean="0">
                <a:solidFill>
                  <a:srgbClr val="FF0000"/>
                </a:solidFill>
              </a:rPr>
              <a:t>i</a:t>
            </a:r>
            <a:r>
              <a:rPr lang="en-US" b="1" dirty="0" smtClean="0">
                <a:solidFill>
                  <a:srgbClr val="FF0000"/>
                </a:solidFill>
              </a:rPr>
              <a:t>]=</a:t>
            </a:r>
            <a:r>
              <a:rPr lang="en-US" b="1" i="1" dirty="0" smtClean="0">
                <a:solidFill>
                  <a:srgbClr val="FF0000"/>
                </a:solidFill>
              </a:rPr>
              <a:t>successor</a:t>
            </a:r>
            <a:r>
              <a:rPr lang="en-US" b="1" dirty="0" smtClean="0">
                <a:solidFill>
                  <a:srgbClr val="FF0000"/>
                </a:solidFill>
              </a:rPr>
              <a:t>(n+2</a:t>
            </a:r>
            <a:r>
              <a:rPr lang="en-US" b="1" baseline="30000" dirty="0" smtClean="0">
                <a:solidFill>
                  <a:srgbClr val="FF0000"/>
                </a:solidFill>
              </a:rPr>
              <a:t>i-1</a:t>
            </a:r>
            <a:r>
              <a:rPr lang="en-US" b="1" dirty="0" smtClean="0">
                <a:solidFill>
                  <a:srgbClr val="FF0000"/>
                </a:solidFill>
              </a:rPr>
              <a:t>)</a:t>
            </a:r>
          </a:p>
          <a:p>
            <a:pPr lvl="1">
              <a:defRPr/>
            </a:pPr>
            <a:r>
              <a:rPr lang="en-US" b="1" dirty="0" smtClean="0">
                <a:solidFill>
                  <a:srgbClr val="000000"/>
                </a:solidFill>
              </a:rPr>
              <a:t>The distance from </a:t>
            </a:r>
            <a:r>
              <a:rPr lang="en-US" b="1" i="1" dirty="0" smtClean="0">
                <a:solidFill>
                  <a:srgbClr val="000000"/>
                </a:solidFill>
              </a:rPr>
              <a:t>n</a:t>
            </a:r>
            <a:r>
              <a:rPr lang="en-US" b="1" dirty="0" smtClean="0">
                <a:solidFill>
                  <a:srgbClr val="000000"/>
                </a:solidFill>
              </a:rPr>
              <a:t> increases </a:t>
            </a:r>
            <a:r>
              <a:rPr lang="en-US" b="1" i="1" dirty="0" smtClean="0">
                <a:solidFill>
                  <a:srgbClr val="000000"/>
                </a:solidFill>
              </a:rPr>
              <a:t>exponentially</a:t>
            </a:r>
            <a:endParaRPr lang="tr-TR" b="1" i="1" dirty="0">
              <a:solidFill>
                <a:srgbClr val="000000"/>
              </a:solidFill>
            </a:endParaRPr>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efficient lookup</a:t>
            </a:r>
            <a:endParaRPr lang="en-US" i="1" dirty="0"/>
          </a:p>
        </p:txBody>
      </p:sp>
    </p:spTree>
    <p:extLst>
      <p:ext uri="{BB962C8B-B14F-4D97-AF65-F5344CB8AC3E}">
        <p14:creationId xmlns:p14="http://schemas.microsoft.com/office/powerpoint/2010/main" val="2988202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Object-based architectures</a:t>
            </a:r>
            <a:endParaRPr lang="en-US" i="1" dirty="0"/>
          </a:p>
        </p:txBody>
      </p:sp>
      <p:sp>
        <p:nvSpPr>
          <p:cNvPr id="3" name="Content Placeholder 2"/>
          <p:cNvSpPr>
            <a:spLocks noGrp="1"/>
          </p:cNvSpPr>
          <p:nvPr>
            <p:ph idx="1"/>
          </p:nvPr>
        </p:nvSpPr>
        <p:spPr>
          <a:xfrm>
            <a:off x="457200" y="1430871"/>
            <a:ext cx="8229600" cy="5342461"/>
          </a:xfrm>
        </p:spPr>
        <p:txBody>
          <a:bodyPr>
            <a:normAutofit fontScale="92500" lnSpcReduction="20000"/>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Components are connected in a </a:t>
            </a:r>
            <a:r>
              <a:rPr lang="en-US" i="1" dirty="0" smtClean="0"/>
              <a:t>RPC</a:t>
            </a:r>
            <a:r>
              <a:rPr lang="en-US" dirty="0" smtClean="0"/>
              <a:t> style</a:t>
            </a:r>
          </a:p>
          <a:p>
            <a:r>
              <a:rPr lang="en-US" dirty="0" smtClean="0"/>
              <a:t>Example:</a:t>
            </a:r>
          </a:p>
          <a:p>
            <a:pPr lvl="1"/>
            <a:r>
              <a:rPr lang="en-US" dirty="0" smtClean="0"/>
              <a:t>Client-Server architecture, Java RMI</a:t>
            </a:r>
          </a:p>
          <a:p>
            <a:pPr lvl="1"/>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1833032" y="1574805"/>
            <a:ext cx="4527551" cy="3418762"/>
          </a:xfrm>
          <a:prstGeom prst="rect">
            <a:avLst/>
          </a:prstGeom>
        </p:spPr>
      </p:pic>
    </p:spTree>
    <p:extLst>
      <p:ext uri="{BB962C8B-B14F-4D97-AF65-F5344CB8AC3E}">
        <p14:creationId xmlns:p14="http://schemas.microsoft.com/office/powerpoint/2010/main" val="1799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p:cNvGrpSpPr>
            <a:grpSpLocks/>
          </p:cNvGrpSpPr>
          <p:nvPr/>
        </p:nvGrpSpPr>
        <p:grpSpPr bwMode="auto">
          <a:xfrm>
            <a:off x="1979613" y="3155950"/>
            <a:ext cx="2889250" cy="2857500"/>
            <a:chOff x="2088" y="1833"/>
            <a:chExt cx="1819" cy="1800"/>
          </a:xfrm>
        </p:grpSpPr>
        <p:grpSp>
          <p:nvGrpSpPr>
            <p:cNvPr id="21545" name="Group 4"/>
            <p:cNvGrpSpPr>
              <a:grpSpLocks/>
            </p:cNvGrpSpPr>
            <p:nvPr/>
          </p:nvGrpSpPr>
          <p:grpSpPr bwMode="auto">
            <a:xfrm>
              <a:off x="2109" y="1851"/>
              <a:ext cx="1769" cy="1769"/>
              <a:chOff x="2109" y="1843"/>
              <a:chExt cx="1769" cy="1769"/>
            </a:xfrm>
          </p:grpSpPr>
          <p:sp>
            <p:nvSpPr>
              <p:cNvPr id="86021"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22"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6023"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6024"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6025"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6026"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6027"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6028"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6029"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6030"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1"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2"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3"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4"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5"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6"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7"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6038" name="Oval 22"/>
          <p:cNvSpPr>
            <a:spLocks noChangeArrowheads="1"/>
          </p:cNvSpPr>
          <p:nvPr/>
        </p:nvSpPr>
        <p:spPr bwMode="auto">
          <a:xfrm>
            <a:off x="33385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9" name="Oval 23"/>
          <p:cNvSpPr>
            <a:spLocks noChangeArrowheads="1"/>
          </p:cNvSpPr>
          <p:nvPr/>
        </p:nvSpPr>
        <p:spPr bwMode="auto">
          <a:xfrm>
            <a:off x="43164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40" name="Oval 24"/>
          <p:cNvSpPr>
            <a:spLocks noChangeArrowheads="1"/>
          </p:cNvSpPr>
          <p:nvPr/>
        </p:nvSpPr>
        <p:spPr bwMode="auto">
          <a:xfrm>
            <a:off x="43164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41" name="Rectangle 25"/>
          <p:cNvSpPr>
            <a:spLocks noChangeArrowheads="1"/>
          </p:cNvSpPr>
          <p:nvPr/>
        </p:nvSpPr>
        <p:spPr bwMode="auto">
          <a:xfrm>
            <a:off x="4352925" y="2349500"/>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a:p>
            <a:pPr algn="ctr" eaLnBrk="1" hangingPunct="1">
              <a:defRPr/>
            </a:pPr>
            <a:r>
              <a:rPr lang="en-US" sz="1200">
                <a:latin typeface="Verdana" charset="0"/>
                <a:cs typeface="+mn-cs"/>
              </a:rPr>
              <a:t>2</a:t>
            </a:r>
          </a:p>
          <a:p>
            <a:pPr algn="ctr" eaLnBrk="1" hangingPunct="1">
              <a:defRPr/>
            </a:pPr>
            <a:r>
              <a:rPr lang="en-US" sz="1200">
                <a:latin typeface="Verdana" charset="0"/>
                <a:cs typeface="+mn-cs"/>
              </a:rPr>
              <a:t>4</a:t>
            </a:r>
          </a:p>
        </p:txBody>
      </p:sp>
      <p:sp>
        <p:nvSpPr>
          <p:cNvPr id="86043" name="Rectangle 27"/>
          <p:cNvSpPr>
            <a:spLocks noChangeArrowheads="1"/>
          </p:cNvSpPr>
          <p:nvPr/>
        </p:nvSpPr>
        <p:spPr bwMode="auto">
          <a:xfrm>
            <a:off x="4929188" y="2349500"/>
            <a:ext cx="5064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0</a:t>
            </a:r>
          </a:p>
        </p:txBody>
      </p:sp>
      <p:sp>
        <p:nvSpPr>
          <p:cNvPr id="86045" name="AutoShape 29"/>
          <p:cNvSpPr>
            <a:spLocks noChangeArrowheads="1"/>
          </p:cNvSpPr>
          <p:nvPr/>
        </p:nvSpPr>
        <p:spPr bwMode="auto">
          <a:xfrm>
            <a:off x="4932363" y="3286125"/>
            <a:ext cx="2376487" cy="1152525"/>
          </a:xfrm>
          <a:prstGeom prst="wedgeRectCallout">
            <a:avLst>
              <a:gd name="adj1" fmla="val -66301"/>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46" name="Rectangle 30"/>
          <p:cNvSpPr>
            <a:spLocks noChangeArrowheads="1"/>
          </p:cNvSpPr>
          <p:nvPr/>
        </p:nvSpPr>
        <p:spPr bwMode="auto">
          <a:xfrm>
            <a:off x="5003800" y="32861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47" name="Rectangle 31"/>
          <p:cNvSpPr>
            <a:spLocks noChangeArrowheads="1"/>
          </p:cNvSpPr>
          <p:nvPr/>
        </p:nvSpPr>
        <p:spPr bwMode="auto">
          <a:xfrm>
            <a:off x="5578475" y="35020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49" name="Rectangle 33"/>
          <p:cNvSpPr>
            <a:spLocks noChangeArrowheads="1"/>
          </p:cNvSpPr>
          <p:nvPr/>
        </p:nvSpPr>
        <p:spPr bwMode="auto">
          <a:xfrm>
            <a:off x="6154738" y="35020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50" name="Rectangle 34"/>
          <p:cNvSpPr>
            <a:spLocks noChangeArrowheads="1"/>
          </p:cNvSpPr>
          <p:nvPr/>
        </p:nvSpPr>
        <p:spPr bwMode="auto">
          <a:xfrm>
            <a:off x="6804025"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51" name="Rectangle 35"/>
          <p:cNvSpPr>
            <a:spLocks noChangeArrowheads="1"/>
          </p:cNvSpPr>
          <p:nvPr/>
        </p:nvSpPr>
        <p:spPr bwMode="auto">
          <a:xfrm>
            <a:off x="6804025"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6052" name="Rectangle 36"/>
          <p:cNvSpPr>
            <a:spLocks noChangeArrowheads="1"/>
          </p:cNvSpPr>
          <p:nvPr/>
        </p:nvSpPr>
        <p:spPr bwMode="auto">
          <a:xfrm>
            <a:off x="5578475"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5</a:t>
            </a:r>
          </a:p>
        </p:txBody>
      </p:sp>
      <p:sp>
        <p:nvSpPr>
          <p:cNvPr id="86054" name="Rectangle 38"/>
          <p:cNvSpPr>
            <a:spLocks noChangeArrowheads="1"/>
          </p:cNvSpPr>
          <p:nvPr/>
        </p:nvSpPr>
        <p:spPr bwMode="auto">
          <a:xfrm>
            <a:off x="6154738"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3</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0</a:t>
            </a:r>
          </a:p>
        </p:txBody>
      </p:sp>
      <p:sp>
        <p:nvSpPr>
          <p:cNvPr id="86056" name="AutoShape 40"/>
          <p:cNvSpPr>
            <a:spLocks noChangeArrowheads="1"/>
          </p:cNvSpPr>
          <p:nvPr/>
        </p:nvSpPr>
        <p:spPr bwMode="auto">
          <a:xfrm>
            <a:off x="4932363" y="5013325"/>
            <a:ext cx="2376487" cy="1152525"/>
          </a:xfrm>
          <a:prstGeom prst="wedgeRectCallout">
            <a:avLst>
              <a:gd name="adj1" fmla="val -66903"/>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57" name="Rectangle 41"/>
          <p:cNvSpPr>
            <a:spLocks noChangeArrowheads="1"/>
          </p:cNvSpPr>
          <p:nvPr/>
        </p:nvSpPr>
        <p:spPr bwMode="auto">
          <a:xfrm>
            <a:off x="5003800" y="50133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58" name="Rectangle 42"/>
          <p:cNvSpPr>
            <a:spLocks noChangeArrowheads="1"/>
          </p:cNvSpPr>
          <p:nvPr/>
        </p:nvSpPr>
        <p:spPr bwMode="auto">
          <a:xfrm>
            <a:off x="5578475"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60" name="Rectangle 44"/>
          <p:cNvSpPr>
            <a:spLocks noChangeArrowheads="1"/>
          </p:cNvSpPr>
          <p:nvPr/>
        </p:nvSpPr>
        <p:spPr bwMode="auto">
          <a:xfrm>
            <a:off x="6154738"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61" name="Rectangle 45"/>
          <p:cNvSpPr>
            <a:spLocks noChangeArrowheads="1"/>
          </p:cNvSpPr>
          <p:nvPr/>
        </p:nvSpPr>
        <p:spPr bwMode="auto">
          <a:xfrm>
            <a:off x="6804025"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62" name="Rectangle 46"/>
          <p:cNvSpPr>
            <a:spLocks noChangeArrowheads="1"/>
          </p:cNvSpPr>
          <p:nvPr/>
        </p:nvSpPr>
        <p:spPr bwMode="auto">
          <a:xfrm>
            <a:off x="6804025"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6063" name="Rectangle 47"/>
          <p:cNvSpPr>
            <a:spLocks noChangeArrowheads="1"/>
          </p:cNvSpPr>
          <p:nvPr/>
        </p:nvSpPr>
        <p:spPr bwMode="auto">
          <a:xfrm>
            <a:off x="5578475"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4</a:t>
            </a:r>
          </a:p>
          <a:p>
            <a:pPr algn="ctr" eaLnBrk="1" hangingPunct="1">
              <a:defRPr/>
            </a:pPr>
            <a:r>
              <a:rPr lang="en-US" sz="1200">
                <a:latin typeface="Verdana" charset="0"/>
                <a:cs typeface="+mn-cs"/>
              </a:rPr>
              <a:t>5</a:t>
            </a:r>
          </a:p>
          <a:p>
            <a:pPr algn="ctr" eaLnBrk="1" hangingPunct="1">
              <a:defRPr/>
            </a:pPr>
            <a:r>
              <a:rPr lang="en-US" sz="1200">
                <a:latin typeface="Verdana" charset="0"/>
                <a:cs typeface="+mn-cs"/>
              </a:rPr>
              <a:t>7</a:t>
            </a:r>
          </a:p>
        </p:txBody>
      </p:sp>
      <p:sp>
        <p:nvSpPr>
          <p:cNvPr id="86065" name="Rectangle 49"/>
          <p:cNvSpPr>
            <a:spLocks noChangeArrowheads="1"/>
          </p:cNvSpPr>
          <p:nvPr/>
        </p:nvSpPr>
        <p:spPr bwMode="auto">
          <a:xfrm>
            <a:off x="6154738"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0</a:t>
            </a:r>
          </a:p>
          <a:p>
            <a:pPr algn="ctr" eaLnBrk="1" hangingPunct="1">
              <a:defRPr/>
            </a:pPr>
            <a:r>
              <a:rPr lang="en-US" sz="1200">
                <a:latin typeface="Verdana" charset="0"/>
                <a:cs typeface="+mn-cs"/>
              </a:rPr>
              <a:t>0</a:t>
            </a:r>
          </a:p>
          <a:p>
            <a:pPr algn="ctr" eaLnBrk="1" hangingPunct="1">
              <a:defRPr/>
            </a:pPr>
            <a:r>
              <a:rPr lang="en-US" sz="1200">
                <a:latin typeface="Verdana" charset="0"/>
                <a:cs typeface="+mn-cs"/>
              </a:rPr>
              <a:t>0</a:t>
            </a:r>
          </a:p>
        </p:txBody>
      </p:sp>
      <p:sp>
        <p:nvSpPr>
          <p:cNvPr id="86068" name="AutoShape 52"/>
          <p:cNvSpPr>
            <a:spLocks noChangeArrowheads="1"/>
          </p:cNvSpPr>
          <p:nvPr/>
        </p:nvSpPr>
        <p:spPr bwMode="auto">
          <a:xfrm>
            <a:off x="3708400" y="1916113"/>
            <a:ext cx="2376488" cy="1152525"/>
          </a:xfrm>
          <a:prstGeom prst="wedgeRectCallout">
            <a:avLst>
              <a:gd name="adj1" fmla="val -58148"/>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69" name="Rectangle 53"/>
          <p:cNvSpPr>
            <a:spLocks noChangeArrowheads="1"/>
          </p:cNvSpPr>
          <p:nvPr/>
        </p:nvSpPr>
        <p:spPr bwMode="auto">
          <a:xfrm>
            <a:off x="3779838" y="1916113"/>
            <a:ext cx="1514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70" name="Rectangle 54"/>
          <p:cNvSpPr>
            <a:spLocks noChangeArrowheads="1"/>
          </p:cNvSpPr>
          <p:nvPr/>
        </p:nvSpPr>
        <p:spPr bwMode="auto">
          <a:xfrm>
            <a:off x="4352925" y="2132013"/>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72" name="Rectangle 56"/>
          <p:cNvSpPr>
            <a:spLocks noChangeArrowheads="1"/>
          </p:cNvSpPr>
          <p:nvPr/>
        </p:nvSpPr>
        <p:spPr bwMode="auto">
          <a:xfrm>
            <a:off x="4929188" y="2132013"/>
            <a:ext cx="506412"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73" name="Rectangle 57"/>
          <p:cNvSpPr>
            <a:spLocks noChangeArrowheads="1"/>
          </p:cNvSpPr>
          <p:nvPr/>
        </p:nvSpPr>
        <p:spPr bwMode="auto">
          <a:xfrm>
            <a:off x="5580063"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74" name="Rectangle 58"/>
          <p:cNvSpPr>
            <a:spLocks noChangeArrowheads="1"/>
          </p:cNvSpPr>
          <p:nvPr/>
        </p:nvSpPr>
        <p:spPr bwMode="auto">
          <a:xfrm>
            <a:off x="5580063" y="2132013"/>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6</a:t>
            </a:r>
          </a:p>
        </p:txBody>
      </p:sp>
      <p:sp>
        <p:nvSpPr>
          <p:cNvPr id="86075" name="Rectangle 59"/>
          <p:cNvSpPr>
            <a:spLocks noChangeArrowheads="1"/>
          </p:cNvSpPr>
          <p:nvPr/>
        </p:nvSpPr>
        <p:spPr bwMode="auto">
          <a:xfrm>
            <a:off x="4352925"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77" name="Rectangle 61"/>
          <p:cNvSpPr>
            <a:spLocks noChangeArrowheads="1"/>
          </p:cNvSpPr>
          <p:nvPr/>
        </p:nvSpPr>
        <p:spPr bwMode="auto">
          <a:xfrm>
            <a:off x="4930775" y="2349500"/>
            <a:ext cx="50641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fr-FR" sz="1200">
              <a:latin typeface="Verdana" charset="0"/>
              <a:cs typeface="+mn-cs"/>
            </a:endParaRPr>
          </a:p>
        </p:txBody>
      </p:sp>
      <p:sp>
        <p:nvSpPr>
          <p:cNvPr id="86080" name="Rectangle 64"/>
          <p:cNvSpPr>
            <a:spLocks noChangeArrowheads="1"/>
          </p:cNvSpPr>
          <p:nvPr/>
        </p:nvSpPr>
        <p:spPr bwMode="auto">
          <a:xfrm>
            <a:off x="3779838" y="2351088"/>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0+2</a:t>
            </a:r>
            <a:r>
              <a:rPr lang="en-US" sz="1200" baseline="40000">
                <a:latin typeface="Verdana" charset="0"/>
                <a:cs typeface="+mn-cs"/>
              </a:rPr>
              <a:t>0</a:t>
            </a:r>
          </a:p>
          <a:p>
            <a:pPr algn="ctr" eaLnBrk="1" hangingPunct="1">
              <a:defRPr/>
            </a:pPr>
            <a:r>
              <a:rPr lang="en-US" sz="1200">
                <a:latin typeface="Verdana" charset="0"/>
                <a:cs typeface="+mn-cs"/>
              </a:rPr>
              <a:t>0+2</a:t>
            </a:r>
            <a:r>
              <a:rPr lang="en-US" sz="1200" baseline="40000">
                <a:latin typeface="Verdana" charset="0"/>
                <a:cs typeface="+mn-cs"/>
              </a:rPr>
              <a:t>1</a:t>
            </a:r>
          </a:p>
          <a:p>
            <a:pPr algn="ctr" eaLnBrk="1" hangingPunct="1">
              <a:defRPr/>
            </a:pPr>
            <a:r>
              <a:rPr lang="en-US" sz="1200">
                <a:latin typeface="Verdana" charset="0"/>
                <a:cs typeface="+mn-cs"/>
              </a:rPr>
              <a:t>0+2</a:t>
            </a:r>
            <a:r>
              <a:rPr lang="en-US" sz="1200" baseline="40000">
                <a:latin typeface="Verdana" charset="0"/>
                <a:cs typeface="+mn-cs"/>
              </a:rPr>
              <a:t>2</a:t>
            </a:r>
          </a:p>
        </p:txBody>
      </p:sp>
      <p:sp>
        <p:nvSpPr>
          <p:cNvPr id="86081" name="Rectangle 65"/>
          <p:cNvSpPr>
            <a:spLocks noChangeArrowheads="1"/>
          </p:cNvSpPr>
          <p:nvPr/>
        </p:nvSpPr>
        <p:spPr bwMode="auto">
          <a:xfrm>
            <a:off x="3779838" y="2133600"/>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2" name="Rectangle 66"/>
          <p:cNvSpPr>
            <a:spLocks noChangeArrowheads="1"/>
          </p:cNvSpPr>
          <p:nvPr/>
        </p:nvSpPr>
        <p:spPr bwMode="auto">
          <a:xfrm>
            <a:off x="3779838" y="2351088"/>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83" name="Rectangle 67"/>
          <p:cNvSpPr>
            <a:spLocks noChangeArrowheads="1"/>
          </p:cNvSpPr>
          <p:nvPr/>
        </p:nvSpPr>
        <p:spPr bwMode="auto">
          <a:xfrm>
            <a:off x="5003800" y="3717925"/>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1+2</a:t>
            </a:r>
            <a:r>
              <a:rPr lang="en-US" sz="1200" baseline="40000">
                <a:latin typeface="Verdana" charset="0"/>
                <a:cs typeface="+mn-cs"/>
              </a:rPr>
              <a:t>0</a:t>
            </a:r>
          </a:p>
          <a:p>
            <a:pPr algn="ctr" eaLnBrk="1" hangingPunct="1">
              <a:defRPr/>
            </a:pPr>
            <a:r>
              <a:rPr lang="en-US" sz="1200">
                <a:latin typeface="Verdana" charset="0"/>
                <a:cs typeface="+mn-cs"/>
              </a:rPr>
              <a:t>1+2</a:t>
            </a:r>
            <a:r>
              <a:rPr lang="en-US" sz="1200" baseline="40000">
                <a:latin typeface="Verdana" charset="0"/>
                <a:cs typeface="+mn-cs"/>
              </a:rPr>
              <a:t>1</a:t>
            </a:r>
          </a:p>
          <a:p>
            <a:pPr algn="ctr" eaLnBrk="1" hangingPunct="1">
              <a:defRPr/>
            </a:pPr>
            <a:r>
              <a:rPr lang="en-US" sz="1200">
                <a:latin typeface="Verdana" charset="0"/>
                <a:cs typeface="+mn-cs"/>
              </a:rPr>
              <a:t>1+2</a:t>
            </a:r>
            <a:r>
              <a:rPr lang="en-US" sz="1200" baseline="40000">
                <a:latin typeface="Verdana" charset="0"/>
                <a:cs typeface="+mn-cs"/>
              </a:rPr>
              <a:t>2</a:t>
            </a:r>
          </a:p>
        </p:txBody>
      </p:sp>
      <p:sp>
        <p:nvSpPr>
          <p:cNvPr id="86084" name="Rectangle 68"/>
          <p:cNvSpPr>
            <a:spLocks noChangeArrowheads="1"/>
          </p:cNvSpPr>
          <p:nvPr/>
        </p:nvSpPr>
        <p:spPr bwMode="auto">
          <a:xfrm>
            <a:off x="5003800" y="3500438"/>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5" name="Rectangle 69"/>
          <p:cNvSpPr>
            <a:spLocks noChangeArrowheads="1"/>
          </p:cNvSpPr>
          <p:nvPr/>
        </p:nvSpPr>
        <p:spPr bwMode="auto">
          <a:xfrm>
            <a:off x="5003800"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86" name="Rectangle 70"/>
          <p:cNvSpPr>
            <a:spLocks noChangeArrowheads="1"/>
          </p:cNvSpPr>
          <p:nvPr/>
        </p:nvSpPr>
        <p:spPr bwMode="auto">
          <a:xfrm>
            <a:off x="5003800" y="5446713"/>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3+2</a:t>
            </a:r>
            <a:r>
              <a:rPr lang="en-US" sz="1200" baseline="40000">
                <a:latin typeface="Verdana" charset="0"/>
                <a:cs typeface="+mn-cs"/>
              </a:rPr>
              <a:t>0</a:t>
            </a:r>
          </a:p>
          <a:p>
            <a:pPr algn="ctr" eaLnBrk="1" hangingPunct="1">
              <a:defRPr/>
            </a:pPr>
            <a:r>
              <a:rPr lang="en-US" sz="1200">
                <a:latin typeface="Verdana" charset="0"/>
                <a:cs typeface="+mn-cs"/>
              </a:rPr>
              <a:t>3+2</a:t>
            </a:r>
            <a:r>
              <a:rPr lang="en-US" sz="1200" baseline="40000">
                <a:latin typeface="Verdana" charset="0"/>
                <a:cs typeface="+mn-cs"/>
              </a:rPr>
              <a:t>1</a:t>
            </a:r>
          </a:p>
          <a:p>
            <a:pPr algn="ctr" eaLnBrk="1" hangingPunct="1">
              <a:defRPr/>
            </a:pPr>
            <a:r>
              <a:rPr lang="en-US" sz="1200">
                <a:latin typeface="Verdana" charset="0"/>
                <a:cs typeface="+mn-cs"/>
              </a:rPr>
              <a:t>3+2</a:t>
            </a:r>
            <a:r>
              <a:rPr lang="en-US" sz="1200" baseline="40000">
                <a:latin typeface="Verdana" charset="0"/>
                <a:cs typeface="+mn-cs"/>
              </a:rPr>
              <a:t>2</a:t>
            </a:r>
          </a:p>
        </p:txBody>
      </p:sp>
      <p:sp>
        <p:nvSpPr>
          <p:cNvPr id="86087" name="Rectangle 71"/>
          <p:cNvSpPr>
            <a:spLocks noChangeArrowheads="1"/>
          </p:cNvSpPr>
          <p:nvPr/>
        </p:nvSpPr>
        <p:spPr bwMode="auto">
          <a:xfrm>
            <a:off x="5003800"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8" name="Rectangle 72"/>
          <p:cNvSpPr>
            <a:spLocks noChangeArrowheads="1"/>
          </p:cNvSpPr>
          <p:nvPr/>
        </p:nvSpPr>
        <p:spPr bwMode="auto">
          <a:xfrm>
            <a:off x="5003800" y="5446713"/>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61"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152134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6080">
                                            <p:txEl>
                                              <p:pRg st="0" end="0"/>
                                            </p:txEl>
                                          </p:spTgt>
                                        </p:tgtEl>
                                        <p:attrNameLst>
                                          <p:attrName>style.visibility</p:attrName>
                                        </p:attrNameLst>
                                      </p:cBhvr>
                                      <p:to>
                                        <p:strVal val="visible"/>
                                      </p:to>
                                    </p:set>
                                    <p:animEffect transition="in" filter="box(in)">
                                      <p:cBhvr>
                                        <p:cTn id="7" dur="500"/>
                                        <p:tgtEl>
                                          <p:spTgt spid="860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6041">
                                            <p:txEl>
                                              <p:pRg st="0" end="0"/>
                                            </p:txEl>
                                          </p:spTgt>
                                        </p:tgtEl>
                                        <p:attrNameLst>
                                          <p:attrName>style.visibility</p:attrName>
                                        </p:attrNameLst>
                                      </p:cBhvr>
                                      <p:to>
                                        <p:strVal val="visible"/>
                                      </p:to>
                                    </p:set>
                                    <p:animEffect transition="in" filter="box(in)">
                                      <p:cBhvr>
                                        <p:cTn id="12" dur="500"/>
                                        <p:tgtEl>
                                          <p:spTgt spid="860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6043">
                                            <p:txEl>
                                              <p:pRg st="0" end="0"/>
                                            </p:txEl>
                                          </p:spTgt>
                                        </p:tgtEl>
                                        <p:attrNameLst>
                                          <p:attrName>style.visibility</p:attrName>
                                        </p:attrNameLst>
                                      </p:cBhvr>
                                      <p:to>
                                        <p:strVal val="visible"/>
                                      </p:to>
                                    </p:set>
                                    <p:animEffect transition="in" filter="box(in)">
                                      <p:cBhvr>
                                        <p:cTn id="17" dur="500"/>
                                        <p:tgtEl>
                                          <p:spTgt spid="8604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6080">
                                            <p:txEl>
                                              <p:pRg st="1" end="1"/>
                                            </p:txEl>
                                          </p:spTgt>
                                        </p:tgtEl>
                                        <p:attrNameLst>
                                          <p:attrName>style.visibility</p:attrName>
                                        </p:attrNameLst>
                                      </p:cBhvr>
                                      <p:to>
                                        <p:strVal val="visible"/>
                                      </p:to>
                                    </p:set>
                                    <p:animEffect transition="in" filter="box(in)">
                                      <p:cBhvr>
                                        <p:cTn id="22" dur="500"/>
                                        <p:tgtEl>
                                          <p:spTgt spid="8608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6041">
                                            <p:txEl>
                                              <p:pRg st="1" end="1"/>
                                            </p:txEl>
                                          </p:spTgt>
                                        </p:tgtEl>
                                        <p:attrNameLst>
                                          <p:attrName>style.visibility</p:attrName>
                                        </p:attrNameLst>
                                      </p:cBhvr>
                                      <p:to>
                                        <p:strVal val="visible"/>
                                      </p:to>
                                    </p:set>
                                    <p:animEffect transition="in" filter="box(in)">
                                      <p:cBhvr>
                                        <p:cTn id="27" dur="500"/>
                                        <p:tgtEl>
                                          <p:spTgt spid="8604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6043">
                                            <p:txEl>
                                              <p:pRg st="1" end="1"/>
                                            </p:txEl>
                                          </p:spTgt>
                                        </p:tgtEl>
                                        <p:attrNameLst>
                                          <p:attrName>style.visibility</p:attrName>
                                        </p:attrNameLst>
                                      </p:cBhvr>
                                      <p:to>
                                        <p:strVal val="visible"/>
                                      </p:to>
                                    </p:set>
                                    <p:animEffect transition="in" filter="box(in)">
                                      <p:cBhvr>
                                        <p:cTn id="32" dur="500"/>
                                        <p:tgtEl>
                                          <p:spTgt spid="8604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86080">
                                            <p:txEl>
                                              <p:pRg st="2" end="2"/>
                                            </p:txEl>
                                          </p:spTgt>
                                        </p:tgtEl>
                                        <p:attrNameLst>
                                          <p:attrName>style.visibility</p:attrName>
                                        </p:attrNameLst>
                                      </p:cBhvr>
                                      <p:to>
                                        <p:strVal val="visible"/>
                                      </p:to>
                                    </p:set>
                                    <p:animEffect transition="in" filter="box(in)">
                                      <p:cBhvr>
                                        <p:cTn id="37" dur="500"/>
                                        <p:tgtEl>
                                          <p:spTgt spid="8608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86041">
                                            <p:txEl>
                                              <p:pRg st="2" end="2"/>
                                            </p:txEl>
                                          </p:spTgt>
                                        </p:tgtEl>
                                        <p:attrNameLst>
                                          <p:attrName>style.visibility</p:attrName>
                                        </p:attrNameLst>
                                      </p:cBhvr>
                                      <p:to>
                                        <p:strVal val="visible"/>
                                      </p:to>
                                    </p:set>
                                    <p:animEffect transition="in" filter="box(in)">
                                      <p:cBhvr>
                                        <p:cTn id="42" dur="500"/>
                                        <p:tgtEl>
                                          <p:spTgt spid="86041">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6043">
                                            <p:txEl>
                                              <p:pRg st="2" end="2"/>
                                            </p:txEl>
                                          </p:spTgt>
                                        </p:tgtEl>
                                        <p:attrNameLst>
                                          <p:attrName>style.visibility</p:attrName>
                                        </p:attrNameLst>
                                      </p:cBhvr>
                                      <p:to>
                                        <p:strVal val="visible"/>
                                      </p:to>
                                    </p:set>
                                    <p:animEffect transition="in" filter="box(in)">
                                      <p:cBhvr>
                                        <p:cTn id="47" dur="500"/>
                                        <p:tgtEl>
                                          <p:spTgt spid="86043">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6045"/>
                                        </p:tgtEl>
                                        <p:attrNameLst>
                                          <p:attrName>style.visibility</p:attrName>
                                        </p:attrNameLst>
                                      </p:cBhvr>
                                      <p:to>
                                        <p:strVal val="visible"/>
                                      </p:to>
                                    </p:set>
                                    <p:animEffect transition="in" filter="box(in)">
                                      <p:cBhvr>
                                        <p:cTn id="52" dur="500"/>
                                        <p:tgtEl>
                                          <p:spTgt spid="8604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6046"/>
                                        </p:tgtEl>
                                        <p:attrNameLst>
                                          <p:attrName>style.visibility</p:attrName>
                                        </p:attrNameLst>
                                      </p:cBhvr>
                                      <p:to>
                                        <p:strVal val="visible"/>
                                      </p:to>
                                    </p:set>
                                    <p:animEffect transition="in" filter="box(in)">
                                      <p:cBhvr>
                                        <p:cTn id="55" dur="500"/>
                                        <p:tgtEl>
                                          <p:spTgt spid="86046"/>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86047"/>
                                        </p:tgtEl>
                                        <p:attrNameLst>
                                          <p:attrName>style.visibility</p:attrName>
                                        </p:attrNameLst>
                                      </p:cBhvr>
                                      <p:to>
                                        <p:strVal val="visible"/>
                                      </p:to>
                                    </p:set>
                                    <p:animEffect transition="in" filter="box(in)">
                                      <p:cBhvr>
                                        <p:cTn id="58" dur="500"/>
                                        <p:tgtEl>
                                          <p:spTgt spid="8604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86049"/>
                                        </p:tgtEl>
                                        <p:attrNameLst>
                                          <p:attrName>style.visibility</p:attrName>
                                        </p:attrNameLst>
                                      </p:cBhvr>
                                      <p:to>
                                        <p:strVal val="visible"/>
                                      </p:to>
                                    </p:set>
                                    <p:animEffect transition="in" filter="box(in)">
                                      <p:cBhvr>
                                        <p:cTn id="61" dur="500"/>
                                        <p:tgtEl>
                                          <p:spTgt spid="86049"/>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86050"/>
                                        </p:tgtEl>
                                        <p:attrNameLst>
                                          <p:attrName>style.visibility</p:attrName>
                                        </p:attrNameLst>
                                      </p:cBhvr>
                                      <p:to>
                                        <p:strVal val="visible"/>
                                      </p:to>
                                    </p:set>
                                    <p:animEffect transition="in" filter="box(in)">
                                      <p:cBhvr>
                                        <p:cTn id="64" dur="500"/>
                                        <p:tgtEl>
                                          <p:spTgt spid="86050"/>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86051"/>
                                        </p:tgtEl>
                                        <p:attrNameLst>
                                          <p:attrName>style.visibility</p:attrName>
                                        </p:attrNameLst>
                                      </p:cBhvr>
                                      <p:to>
                                        <p:strVal val="visible"/>
                                      </p:to>
                                    </p:set>
                                    <p:animEffect transition="in" filter="box(in)">
                                      <p:cBhvr>
                                        <p:cTn id="67" dur="500"/>
                                        <p:tgtEl>
                                          <p:spTgt spid="86051"/>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86052"/>
                                        </p:tgtEl>
                                        <p:attrNameLst>
                                          <p:attrName>style.visibility</p:attrName>
                                        </p:attrNameLst>
                                      </p:cBhvr>
                                      <p:to>
                                        <p:strVal val="visible"/>
                                      </p:to>
                                    </p:set>
                                    <p:animEffect transition="in" filter="box(in)">
                                      <p:cBhvr>
                                        <p:cTn id="70" dur="500"/>
                                        <p:tgtEl>
                                          <p:spTgt spid="86052"/>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86054"/>
                                        </p:tgtEl>
                                        <p:attrNameLst>
                                          <p:attrName>style.visibility</p:attrName>
                                        </p:attrNameLst>
                                      </p:cBhvr>
                                      <p:to>
                                        <p:strVal val="visible"/>
                                      </p:to>
                                    </p:set>
                                    <p:animEffect transition="in" filter="box(in)">
                                      <p:cBhvr>
                                        <p:cTn id="73" dur="500"/>
                                        <p:tgtEl>
                                          <p:spTgt spid="86054"/>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86083"/>
                                        </p:tgtEl>
                                        <p:attrNameLst>
                                          <p:attrName>style.visibility</p:attrName>
                                        </p:attrNameLst>
                                      </p:cBhvr>
                                      <p:to>
                                        <p:strVal val="visible"/>
                                      </p:to>
                                    </p:set>
                                    <p:animEffect transition="in" filter="box(in)">
                                      <p:cBhvr>
                                        <p:cTn id="76" dur="500"/>
                                        <p:tgtEl>
                                          <p:spTgt spid="86083"/>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86084"/>
                                        </p:tgtEl>
                                        <p:attrNameLst>
                                          <p:attrName>style.visibility</p:attrName>
                                        </p:attrNameLst>
                                      </p:cBhvr>
                                      <p:to>
                                        <p:strVal val="visible"/>
                                      </p:to>
                                    </p:set>
                                    <p:animEffect transition="in" filter="box(in)">
                                      <p:cBhvr>
                                        <p:cTn id="79" dur="500"/>
                                        <p:tgtEl>
                                          <p:spTgt spid="86084"/>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86085"/>
                                        </p:tgtEl>
                                        <p:attrNameLst>
                                          <p:attrName>style.visibility</p:attrName>
                                        </p:attrNameLst>
                                      </p:cBhvr>
                                      <p:to>
                                        <p:strVal val="visible"/>
                                      </p:to>
                                    </p:set>
                                    <p:animEffect transition="in" filter="box(in)">
                                      <p:cBhvr>
                                        <p:cTn id="82" dur="500"/>
                                        <p:tgtEl>
                                          <p:spTgt spid="8608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86056"/>
                                        </p:tgtEl>
                                        <p:attrNameLst>
                                          <p:attrName>style.visibility</p:attrName>
                                        </p:attrNameLst>
                                      </p:cBhvr>
                                      <p:to>
                                        <p:strVal val="visible"/>
                                      </p:to>
                                    </p:set>
                                    <p:animEffect transition="in" filter="box(in)">
                                      <p:cBhvr>
                                        <p:cTn id="87" dur="500"/>
                                        <p:tgtEl>
                                          <p:spTgt spid="86056"/>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86057"/>
                                        </p:tgtEl>
                                        <p:attrNameLst>
                                          <p:attrName>style.visibility</p:attrName>
                                        </p:attrNameLst>
                                      </p:cBhvr>
                                      <p:to>
                                        <p:strVal val="visible"/>
                                      </p:to>
                                    </p:set>
                                    <p:animEffect transition="in" filter="box(in)">
                                      <p:cBhvr>
                                        <p:cTn id="90" dur="500"/>
                                        <p:tgtEl>
                                          <p:spTgt spid="86057"/>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86058"/>
                                        </p:tgtEl>
                                        <p:attrNameLst>
                                          <p:attrName>style.visibility</p:attrName>
                                        </p:attrNameLst>
                                      </p:cBhvr>
                                      <p:to>
                                        <p:strVal val="visible"/>
                                      </p:to>
                                    </p:set>
                                    <p:animEffect transition="in" filter="box(in)">
                                      <p:cBhvr>
                                        <p:cTn id="93" dur="500"/>
                                        <p:tgtEl>
                                          <p:spTgt spid="86058"/>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86060"/>
                                        </p:tgtEl>
                                        <p:attrNameLst>
                                          <p:attrName>style.visibility</p:attrName>
                                        </p:attrNameLst>
                                      </p:cBhvr>
                                      <p:to>
                                        <p:strVal val="visible"/>
                                      </p:to>
                                    </p:set>
                                    <p:animEffect transition="in" filter="box(in)">
                                      <p:cBhvr>
                                        <p:cTn id="96" dur="500"/>
                                        <p:tgtEl>
                                          <p:spTgt spid="86060"/>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86061"/>
                                        </p:tgtEl>
                                        <p:attrNameLst>
                                          <p:attrName>style.visibility</p:attrName>
                                        </p:attrNameLst>
                                      </p:cBhvr>
                                      <p:to>
                                        <p:strVal val="visible"/>
                                      </p:to>
                                    </p:set>
                                    <p:animEffect transition="in" filter="box(in)">
                                      <p:cBhvr>
                                        <p:cTn id="99" dur="500"/>
                                        <p:tgtEl>
                                          <p:spTgt spid="86061"/>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86062"/>
                                        </p:tgtEl>
                                        <p:attrNameLst>
                                          <p:attrName>style.visibility</p:attrName>
                                        </p:attrNameLst>
                                      </p:cBhvr>
                                      <p:to>
                                        <p:strVal val="visible"/>
                                      </p:to>
                                    </p:set>
                                    <p:animEffect transition="in" filter="box(in)">
                                      <p:cBhvr>
                                        <p:cTn id="102" dur="500"/>
                                        <p:tgtEl>
                                          <p:spTgt spid="86062"/>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86063"/>
                                        </p:tgtEl>
                                        <p:attrNameLst>
                                          <p:attrName>style.visibility</p:attrName>
                                        </p:attrNameLst>
                                      </p:cBhvr>
                                      <p:to>
                                        <p:strVal val="visible"/>
                                      </p:to>
                                    </p:set>
                                    <p:animEffect transition="in" filter="box(in)">
                                      <p:cBhvr>
                                        <p:cTn id="105" dur="500"/>
                                        <p:tgtEl>
                                          <p:spTgt spid="86063"/>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86065"/>
                                        </p:tgtEl>
                                        <p:attrNameLst>
                                          <p:attrName>style.visibility</p:attrName>
                                        </p:attrNameLst>
                                      </p:cBhvr>
                                      <p:to>
                                        <p:strVal val="visible"/>
                                      </p:to>
                                    </p:set>
                                    <p:animEffect transition="in" filter="box(in)">
                                      <p:cBhvr>
                                        <p:cTn id="108" dur="500"/>
                                        <p:tgtEl>
                                          <p:spTgt spid="86065"/>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86086"/>
                                        </p:tgtEl>
                                        <p:attrNameLst>
                                          <p:attrName>style.visibility</p:attrName>
                                        </p:attrNameLst>
                                      </p:cBhvr>
                                      <p:to>
                                        <p:strVal val="visible"/>
                                      </p:to>
                                    </p:set>
                                    <p:animEffect transition="in" filter="box(in)">
                                      <p:cBhvr>
                                        <p:cTn id="111" dur="500"/>
                                        <p:tgtEl>
                                          <p:spTgt spid="86086"/>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86087"/>
                                        </p:tgtEl>
                                        <p:attrNameLst>
                                          <p:attrName>style.visibility</p:attrName>
                                        </p:attrNameLst>
                                      </p:cBhvr>
                                      <p:to>
                                        <p:strVal val="visible"/>
                                      </p:to>
                                    </p:set>
                                    <p:animEffect transition="in" filter="box(in)">
                                      <p:cBhvr>
                                        <p:cTn id="114" dur="500"/>
                                        <p:tgtEl>
                                          <p:spTgt spid="86087"/>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86088"/>
                                        </p:tgtEl>
                                        <p:attrNameLst>
                                          <p:attrName>style.visibility</p:attrName>
                                        </p:attrNameLst>
                                      </p:cBhvr>
                                      <p:to>
                                        <p:strVal val="visible"/>
                                      </p:to>
                                    </p:set>
                                    <p:animEffect transition="in" filter="box(in)">
                                      <p:cBhvr>
                                        <p:cTn id="117" dur="500"/>
                                        <p:tgtEl>
                                          <p:spTgt spid="8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5" grpId="0" animBg="1"/>
      <p:bldP spid="86046" grpId="0"/>
      <p:bldP spid="86047" grpId="0" animBg="1"/>
      <p:bldP spid="86049" grpId="0" animBg="1"/>
      <p:bldP spid="86050" grpId="0"/>
      <p:bldP spid="86051" grpId="0" animBg="1"/>
      <p:bldP spid="86052" grpId="0" animBg="1"/>
      <p:bldP spid="86054" grpId="0" animBg="1"/>
      <p:bldP spid="86056" grpId="0" animBg="1"/>
      <p:bldP spid="86057" grpId="0"/>
      <p:bldP spid="86058" grpId="0" animBg="1"/>
      <p:bldP spid="86060" grpId="0" animBg="1"/>
      <p:bldP spid="86061" grpId="0"/>
      <p:bldP spid="86062" grpId="0" animBg="1"/>
      <p:bldP spid="86063" grpId="0" animBg="1"/>
      <p:bldP spid="86065" grpId="0" animBg="1"/>
      <p:bldP spid="86083" grpId="0"/>
      <p:bldP spid="86084" grpId="0" animBg="1"/>
      <p:bldP spid="86085" grpId="0" animBg="1"/>
      <p:bldP spid="86086" grpId="0"/>
      <p:bldP spid="86087" grpId="0" animBg="1"/>
      <p:bldP spid="8608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fontScale="85000" lnSpcReduction="10000"/>
          </a:bodyPr>
          <a:lstStyle/>
          <a:p>
            <a:pPr>
              <a:spcBef>
                <a:spcPct val="50000"/>
              </a:spcBef>
              <a:spcAft>
                <a:spcPct val="50000"/>
              </a:spcAft>
              <a:defRPr/>
            </a:pPr>
            <a:r>
              <a:rPr lang="en-US" dirty="0"/>
              <a:t>Each node stores information </a:t>
            </a:r>
            <a:r>
              <a:rPr lang="en-US" dirty="0" smtClean="0"/>
              <a:t>about:</a:t>
            </a:r>
          </a:p>
          <a:p>
            <a:pPr lvl="1">
              <a:lnSpc>
                <a:spcPct val="70000"/>
              </a:lnSpc>
              <a:spcBef>
                <a:spcPct val="50000"/>
              </a:spcBef>
              <a:spcAft>
                <a:spcPct val="50000"/>
              </a:spcAft>
              <a:defRPr/>
            </a:pPr>
            <a:r>
              <a:rPr lang="en-US" dirty="0" smtClean="0"/>
              <a:t>only </a:t>
            </a:r>
            <a:r>
              <a:rPr lang="en-US" dirty="0"/>
              <a:t>a small </a:t>
            </a:r>
            <a:r>
              <a:rPr lang="en-US" dirty="0" smtClean="0"/>
              <a:t>number of </a:t>
            </a:r>
            <a:r>
              <a:rPr lang="en-US" dirty="0"/>
              <a:t>other </a:t>
            </a:r>
            <a:r>
              <a:rPr lang="en-US" dirty="0" smtClean="0"/>
              <a:t>nodes</a:t>
            </a:r>
            <a:endParaRPr lang="en-US" dirty="0"/>
          </a:p>
          <a:p>
            <a:pPr lvl="1">
              <a:spcBef>
                <a:spcPct val="50000"/>
              </a:spcBef>
              <a:spcAft>
                <a:spcPct val="50000"/>
              </a:spcAft>
              <a:defRPr/>
            </a:pPr>
            <a:r>
              <a:rPr lang="en-US" dirty="0" smtClean="0"/>
              <a:t>knows </a:t>
            </a:r>
            <a:r>
              <a:rPr lang="en-US" dirty="0"/>
              <a:t>more about nodes </a:t>
            </a:r>
            <a:r>
              <a:rPr lang="en-US" i="1" dirty="0"/>
              <a:t>closely</a:t>
            </a:r>
            <a:r>
              <a:rPr lang="en-US" dirty="0"/>
              <a:t> following it than about nodes </a:t>
            </a:r>
            <a:r>
              <a:rPr lang="en-US" i="1" dirty="0"/>
              <a:t>farther</a:t>
            </a:r>
            <a:r>
              <a:rPr lang="en-US" dirty="0"/>
              <a:t> </a:t>
            </a:r>
            <a:r>
              <a:rPr lang="en-US" i="1" dirty="0"/>
              <a:t>away</a:t>
            </a:r>
          </a:p>
          <a:p>
            <a:pPr>
              <a:spcBef>
                <a:spcPct val="50000"/>
              </a:spcBef>
              <a:spcAft>
                <a:spcPct val="50000"/>
              </a:spcAft>
              <a:defRPr/>
            </a:pPr>
            <a:r>
              <a:rPr lang="en-US" dirty="0"/>
              <a:t>A node’s finger table generally </a:t>
            </a:r>
            <a:r>
              <a:rPr lang="en-US" u="sng" dirty="0"/>
              <a:t>does not contain enough information</a:t>
            </a:r>
            <a:r>
              <a:rPr lang="en-US" dirty="0"/>
              <a:t> to determine the successor of an arbitrary key </a:t>
            </a:r>
            <a:r>
              <a:rPr lang="en-US" i="1" dirty="0"/>
              <a:t>k</a:t>
            </a:r>
          </a:p>
          <a:p>
            <a:pPr>
              <a:spcBef>
                <a:spcPct val="50000"/>
              </a:spcBef>
              <a:spcAft>
                <a:spcPct val="50000"/>
              </a:spcAft>
              <a:defRPr/>
            </a:pPr>
            <a:r>
              <a:rPr lang="en-US" dirty="0"/>
              <a:t>Repetitive queries to nodes that </a:t>
            </a:r>
            <a:r>
              <a:rPr lang="en-US" u="sng" dirty="0"/>
              <a:t>immediately precede </a:t>
            </a:r>
            <a:r>
              <a:rPr lang="en-US" dirty="0"/>
              <a:t>the given key will lead to the key’s successor </a:t>
            </a:r>
            <a:r>
              <a:rPr lang="en-US" dirty="0" smtClean="0"/>
              <a:t>eventually</a:t>
            </a:r>
          </a:p>
          <a:p>
            <a:pPr>
              <a:spcBef>
                <a:spcPct val="50000"/>
              </a:spcBef>
              <a:spcAft>
                <a:spcPct val="50000"/>
              </a:spcAft>
              <a:defRPr/>
            </a:pPr>
            <a:endParaRPr lang="en-US" dirty="0" smtClean="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28052996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endParaRPr lang="en-US" dirty="0" smtClean="0"/>
          </a:p>
          <a:p>
            <a:pPr>
              <a:defRPr/>
            </a:pPr>
            <a:r>
              <a:rPr lang="en-US" dirty="0" smtClean="0"/>
              <a:t>How to perform lookup by exploiting the finger table?</a:t>
            </a:r>
          </a:p>
          <a:p>
            <a:pPr lvl="1">
              <a:defRPr/>
            </a:pPr>
            <a:r>
              <a:rPr lang="en-US" dirty="0" smtClean="0"/>
              <a:t>Search in finger table for the highest node q that precedes </a:t>
            </a:r>
            <a:r>
              <a:rPr lang="en-US" i="1" dirty="0" smtClean="0"/>
              <a:t>id</a:t>
            </a:r>
          </a:p>
          <a:p>
            <a:pPr marL="457200" lvl="1" indent="0" algn="ctr">
              <a:buNone/>
              <a:defRPr/>
            </a:pPr>
            <a:r>
              <a:rPr lang="en-US" dirty="0" smtClean="0">
                <a:solidFill>
                  <a:srgbClr val="FF0000"/>
                </a:solidFill>
              </a:rPr>
              <a:t>q=MAX(</a:t>
            </a:r>
            <a:r>
              <a:rPr lang="en-US" dirty="0" err="1" smtClean="0">
                <a:solidFill>
                  <a:srgbClr val="FF0000"/>
                </a:solidFill>
              </a:rPr>
              <a:t>FT≤id</a:t>
            </a:r>
            <a:r>
              <a:rPr lang="en-US" dirty="0" smtClean="0">
                <a:solidFill>
                  <a:srgbClr val="FF0000"/>
                </a:solidFill>
              </a:rPr>
              <a:t>)</a:t>
            </a:r>
          </a:p>
          <a:p>
            <a:pPr lvl="1">
              <a:defRPr/>
            </a:pPr>
            <a:r>
              <a:rPr lang="en-US" dirty="0" smtClean="0"/>
              <a:t>Invoke </a:t>
            </a:r>
            <a:r>
              <a:rPr lang="en-US" i="1" dirty="0" err="1" smtClean="0"/>
              <a:t>find_successor</a:t>
            </a:r>
            <a:r>
              <a:rPr lang="en-US" dirty="0" smtClean="0"/>
              <a:t> from that node q</a:t>
            </a:r>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lookup with finger table</a:t>
            </a:r>
            <a:endParaRPr lang="en-US" i="1" dirty="0"/>
          </a:p>
        </p:txBody>
      </p:sp>
      <p:sp>
        <p:nvSpPr>
          <p:cNvPr id="4" name="Rectangle 9"/>
          <p:cNvSpPr>
            <a:spLocks noChangeArrowheads="1"/>
          </p:cNvSpPr>
          <p:nvPr/>
        </p:nvSpPr>
        <p:spPr bwMode="auto">
          <a:xfrm>
            <a:off x="684212" y="5423713"/>
            <a:ext cx="7864475"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chemeClr val="tx2"/>
              </a:buClr>
              <a:buSzPct val="70000"/>
              <a:buFont typeface="Wingdings" charset="0"/>
              <a:buNone/>
              <a:defRPr/>
            </a:pPr>
            <a:r>
              <a:rPr lang="de-DE" sz="2400" b="1" dirty="0">
                <a:cs typeface="+mn-cs"/>
              </a:rPr>
              <a:t>=&gt; </a:t>
            </a:r>
            <a:r>
              <a:rPr lang="de-DE" sz="2400" b="1" dirty="0" err="1">
                <a:cs typeface="+mn-cs"/>
              </a:rPr>
              <a:t>Number</a:t>
            </a:r>
            <a:r>
              <a:rPr lang="de-DE" sz="2400" b="1" dirty="0">
                <a:cs typeface="+mn-cs"/>
              </a:rPr>
              <a:t> </a:t>
            </a:r>
            <a:r>
              <a:rPr lang="de-DE" sz="2400" b="1" dirty="0" err="1">
                <a:cs typeface="+mn-cs"/>
              </a:rPr>
              <a:t>of</a:t>
            </a:r>
            <a:r>
              <a:rPr lang="de-DE" sz="2400" b="1" dirty="0">
                <a:cs typeface="+mn-cs"/>
              </a:rPr>
              <a:t> </a:t>
            </a:r>
            <a:r>
              <a:rPr lang="de-DE" sz="2400" b="1" dirty="0" err="1">
                <a:cs typeface="+mn-cs"/>
              </a:rPr>
              <a:t>messages</a:t>
            </a:r>
            <a:r>
              <a:rPr lang="de-DE" sz="2400" b="1" dirty="0">
                <a:cs typeface="+mn-cs"/>
              </a:rPr>
              <a:t> O(log N)!</a:t>
            </a:r>
          </a:p>
          <a:p>
            <a:pPr marL="342900" indent="-342900">
              <a:spcBef>
                <a:spcPct val="20000"/>
              </a:spcBef>
              <a:buClr>
                <a:schemeClr val="tx2"/>
              </a:buClr>
              <a:buSzPct val="70000"/>
              <a:buFont typeface="Wingdings" charset="0"/>
              <a:buNone/>
              <a:defRPr/>
            </a:pPr>
            <a:endParaRPr lang="de-DE" sz="2400" b="1" dirty="0">
              <a:cs typeface="+mn-cs"/>
            </a:endParaRPr>
          </a:p>
        </p:txBody>
      </p:sp>
    </p:spTree>
    <p:extLst>
      <p:ext uri="{BB962C8B-B14F-4D97-AF65-F5344CB8AC3E}">
        <p14:creationId xmlns:p14="http://schemas.microsoft.com/office/powerpoint/2010/main" val="8468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3"/>
          <p:cNvSpPr txBox="1">
            <a:spLocks noChangeArrowheads="1"/>
          </p:cNvSpPr>
          <p:nvPr/>
        </p:nvSpPr>
        <p:spPr bwMode="auto">
          <a:xfrm>
            <a:off x="838200" y="19050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bg1"/>
                </a:solidFill>
                <a:latin typeface="Times New Roman" charset="0"/>
                <a:ea typeface="ＭＳ Ｐゴシック" charset="0"/>
                <a:cs typeface="Arial Unicode MS" charset="0"/>
              </a:defRPr>
            </a:lvl1pPr>
            <a:lvl2pPr marL="742950" indent="-285750">
              <a:defRPr sz="2800">
                <a:solidFill>
                  <a:schemeClr val="bg1"/>
                </a:solidFill>
                <a:latin typeface="Times New Roman" charset="0"/>
                <a:ea typeface="Arial Unicode MS" charset="0"/>
                <a:cs typeface="Arial Unicode MS" charset="0"/>
              </a:defRPr>
            </a:lvl2pPr>
            <a:lvl3pPr marL="1143000" indent="-228600">
              <a:defRPr sz="2800">
                <a:solidFill>
                  <a:schemeClr val="bg1"/>
                </a:solidFill>
                <a:latin typeface="Times New Roman" charset="0"/>
                <a:ea typeface="Arial Unicode MS" charset="0"/>
                <a:cs typeface="Arial Unicode MS" charset="0"/>
              </a:defRPr>
            </a:lvl3pPr>
            <a:lvl4pPr marL="1600200" indent="-228600">
              <a:defRPr sz="2800">
                <a:solidFill>
                  <a:schemeClr val="bg1"/>
                </a:solidFill>
                <a:latin typeface="Times New Roman" charset="0"/>
                <a:ea typeface="Arial Unicode MS" charset="0"/>
                <a:cs typeface="Arial Unicode MS" charset="0"/>
              </a:defRPr>
            </a:lvl4pPr>
            <a:lvl5pPr marL="2057400" indent="-228600">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9pPr>
          </a:lstStyle>
          <a:p>
            <a:endParaRPr lang="en-US"/>
          </a:p>
        </p:txBody>
      </p:sp>
      <p:sp>
        <p:nvSpPr>
          <p:cNvPr id="11270" name="Text Box 5"/>
          <p:cNvSpPr txBox="1">
            <a:spLocks noChangeArrowheads="1"/>
          </p:cNvSpPr>
          <p:nvPr/>
        </p:nvSpPr>
        <p:spPr bwMode="auto">
          <a:xfrm>
            <a:off x="8534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ＭＳ Ｐゴシック"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9pPr>
          </a:lstStyle>
          <a:p>
            <a:pPr algn="r" eaLnBrk="1" hangingPunct="1">
              <a:lnSpc>
                <a:spcPct val="100000"/>
              </a:lnSpc>
              <a:buFont typeface="Arial" charset="0"/>
              <a:buNone/>
            </a:pPr>
            <a:fld id="{119BC8EB-6C9D-6542-BD17-6DC191B0C135}" type="slidenum">
              <a:rPr lang="en-GB" sz="1400">
                <a:solidFill>
                  <a:srgbClr val="FFFFFF"/>
                </a:solidFill>
                <a:latin typeface="Arial" charset="0"/>
              </a:rPr>
              <a:pPr algn="r" eaLnBrk="1" hangingPunct="1">
                <a:lnSpc>
                  <a:spcPct val="100000"/>
                </a:lnSpc>
                <a:buFont typeface="Arial" charset="0"/>
                <a:buNone/>
              </a:pPr>
              <a:t>83</a:t>
            </a:fld>
            <a:endParaRPr lang="en-GB" sz="1400">
              <a:solidFill>
                <a:srgbClr val="FFFFFF"/>
              </a:solidFill>
              <a:latin typeface="Arial" charset="0"/>
            </a:endParaRPr>
          </a:p>
        </p:txBody>
      </p:sp>
      <p:sp>
        <p:nvSpPr>
          <p:cNvPr id="10246" name="AutoShape 6"/>
          <p:cNvSpPr>
            <a:spLocks noChangeArrowheads="1"/>
          </p:cNvSpPr>
          <p:nvPr/>
        </p:nvSpPr>
        <p:spPr bwMode="auto">
          <a:xfrm rot="-660000">
            <a:off x="2828925" y="1836738"/>
            <a:ext cx="4000500" cy="4102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573 h 21600"/>
            </a:gdLst>
            <a:ahLst/>
            <a:cxnLst>
              <a:cxn ang="T8">
                <a:pos x="T0" y="T1"/>
              </a:cxn>
              <a:cxn ang="T9">
                <a:pos x="T2" y="T3"/>
              </a:cxn>
              <a:cxn ang="T10">
                <a:pos x="T4" y="T5"/>
              </a:cxn>
              <a:cxn ang="T11">
                <a:pos x="T6" y="T7"/>
              </a:cxn>
            </a:cxnLst>
            <a:rect l="T12" t="T13" r="T14" b="T15"/>
            <a:pathLst>
              <a:path w="21600" h="21600">
                <a:moveTo>
                  <a:pt x="12662" y="20140"/>
                </a:moveTo>
                <a:cubicBezTo>
                  <a:pt x="12049" y="20262"/>
                  <a:pt x="11425" y="20323"/>
                  <a:pt x="10800" y="20324"/>
                </a:cubicBezTo>
                <a:cubicBezTo>
                  <a:pt x="10174" y="20324"/>
                  <a:pt x="9550" y="20262"/>
                  <a:pt x="8937" y="20140"/>
                </a:cubicBezTo>
                <a:lnTo>
                  <a:pt x="8687" y="21391"/>
                </a:lnTo>
                <a:cubicBezTo>
                  <a:pt x="9383" y="21530"/>
                  <a:pt x="10090" y="21600"/>
                  <a:pt x="10800" y="21600"/>
                </a:cubicBezTo>
                <a:cubicBezTo>
                  <a:pt x="11509" y="21599"/>
                  <a:pt x="12216" y="21530"/>
                  <a:pt x="12912" y="21391"/>
                </a:cubicBezTo>
                <a:close/>
              </a:path>
            </a:pathLst>
          </a:custGeom>
          <a:solidFill>
            <a:srgbClr val="CCCCFF"/>
          </a:solidFill>
          <a:ln w="28440">
            <a:solidFill>
              <a:srgbClr val="000000"/>
            </a:solidFill>
            <a:miter lim="800000"/>
            <a:headEnd/>
            <a:tailEnd/>
          </a:ln>
        </p:spPr>
        <p:txBody>
          <a:bodyPr wrap="none" anchor="ctr"/>
          <a:lstStyle/>
          <a:p>
            <a:endParaRPr lang="en-US"/>
          </a:p>
        </p:txBody>
      </p:sp>
      <p:sp>
        <p:nvSpPr>
          <p:cNvPr id="10247" name="AutoShape 7"/>
          <p:cNvSpPr>
            <a:spLocks/>
          </p:cNvSpPr>
          <p:nvPr/>
        </p:nvSpPr>
        <p:spPr bwMode="auto">
          <a:xfrm>
            <a:off x="3457575" y="3167063"/>
            <a:ext cx="2865438"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AutoShape 8"/>
          <p:cNvSpPr>
            <a:spLocks/>
          </p:cNvSpPr>
          <p:nvPr/>
        </p:nvSpPr>
        <p:spPr bwMode="auto">
          <a:xfrm>
            <a:off x="3430588" y="3167063"/>
            <a:ext cx="2865437"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Oval 9"/>
          <p:cNvSpPr>
            <a:spLocks noChangeArrowheads="1"/>
          </p:cNvSpPr>
          <p:nvPr/>
        </p:nvSpPr>
        <p:spPr bwMode="auto">
          <a:xfrm>
            <a:off x="2930525" y="1924050"/>
            <a:ext cx="3767138" cy="3908425"/>
          </a:xfrm>
          <a:prstGeom prst="ellipse">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10"/>
          <p:cNvSpPr>
            <a:spLocks noChangeArrowheads="1"/>
          </p:cNvSpPr>
          <p:nvPr/>
        </p:nvSpPr>
        <p:spPr bwMode="auto">
          <a:xfrm>
            <a:off x="2978150" y="4638675"/>
            <a:ext cx="517525" cy="536575"/>
          </a:xfrm>
          <a:prstGeom prst="ellipse">
            <a:avLst/>
          </a:prstGeom>
          <a:solidFill>
            <a:schemeClr val="accent6"/>
          </a:solidFill>
          <a:ln w="9525">
            <a:solidFill>
              <a:schemeClr val="tx1"/>
            </a:solidFill>
            <a:round/>
            <a:headEnd/>
            <a:tailEnd/>
          </a:ln>
          <a:effectLst/>
          <a:extLst/>
        </p:spPr>
        <p:txBody>
          <a:bodyPr wrap="none" anchor="ctr"/>
          <a:lstStyle/>
          <a:p>
            <a:r>
              <a:rPr lang="en-GB" dirty="0" smtClean="0"/>
              <a:t>42</a:t>
            </a:r>
            <a:endParaRPr lang="en-GB" dirty="0"/>
          </a:p>
        </p:txBody>
      </p:sp>
      <p:sp>
        <p:nvSpPr>
          <p:cNvPr id="10251" name="Oval 11"/>
          <p:cNvSpPr>
            <a:spLocks noChangeArrowheads="1"/>
          </p:cNvSpPr>
          <p:nvPr/>
        </p:nvSpPr>
        <p:spPr bwMode="auto">
          <a:xfrm>
            <a:off x="5535613" y="5311775"/>
            <a:ext cx="517525" cy="536575"/>
          </a:xfrm>
          <a:prstGeom prst="ellipse">
            <a:avLst/>
          </a:prstGeom>
          <a:solidFill>
            <a:srgbClr val="FF6600"/>
          </a:solidFill>
          <a:ln w="9525">
            <a:solidFill>
              <a:schemeClr val="tx1"/>
            </a:solidFill>
            <a:round/>
            <a:headEnd/>
            <a:tailEnd/>
          </a:ln>
          <a:effectLst/>
          <a:extLst/>
        </p:spPr>
        <p:txBody>
          <a:bodyPr wrap="none" anchor="ctr"/>
          <a:lstStyle/>
          <a:p>
            <a:r>
              <a:rPr lang="en-GB" dirty="0" smtClean="0"/>
              <a:t>27</a:t>
            </a:r>
            <a:endParaRPr lang="en-GB" dirty="0"/>
          </a:p>
        </p:txBody>
      </p:sp>
      <p:sp>
        <p:nvSpPr>
          <p:cNvPr id="10252" name="Oval 12"/>
          <p:cNvSpPr>
            <a:spLocks noChangeArrowheads="1"/>
          </p:cNvSpPr>
          <p:nvPr/>
        </p:nvSpPr>
        <p:spPr bwMode="auto">
          <a:xfrm>
            <a:off x="6297613" y="2757488"/>
            <a:ext cx="517525" cy="536575"/>
          </a:xfrm>
          <a:prstGeom prst="ellipse">
            <a:avLst/>
          </a:prstGeom>
          <a:solidFill>
            <a:schemeClr val="accent6"/>
          </a:solidFill>
          <a:ln w="9525">
            <a:solidFill>
              <a:schemeClr val="tx1"/>
            </a:solidFill>
            <a:round/>
            <a:headEnd/>
            <a:tailEnd/>
          </a:ln>
          <a:effectLst/>
          <a:extLst/>
        </p:spPr>
        <p:txBody>
          <a:bodyPr wrap="none" anchor="ctr"/>
          <a:lstStyle/>
          <a:p>
            <a:r>
              <a:rPr lang="en-GB" dirty="0" smtClean="0"/>
              <a:t>11</a:t>
            </a:r>
            <a:endParaRPr lang="en-GB" dirty="0"/>
          </a:p>
        </p:txBody>
      </p:sp>
      <p:sp>
        <p:nvSpPr>
          <p:cNvPr id="10255" name="Rectangle 15"/>
          <p:cNvSpPr>
            <a:spLocks noChangeArrowheads="1"/>
          </p:cNvSpPr>
          <p:nvPr/>
        </p:nvSpPr>
        <p:spPr bwMode="auto">
          <a:xfrm>
            <a:off x="1239826" y="5872163"/>
            <a:ext cx="1314172" cy="2444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N11</a:t>
            </a:r>
          </a:p>
        </p:txBody>
      </p:sp>
      <p:sp>
        <p:nvSpPr>
          <p:cNvPr id="10256" name="Rectangle 16"/>
          <p:cNvSpPr>
            <a:spLocks noChangeArrowheads="1"/>
          </p:cNvSpPr>
          <p:nvPr/>
        </p:nvSpPr>
        <p:spPr bwMode="auto">
          <a:xfrm>
            <a:off x="355580" y="5872163"/>
            <a:ext cx="883066" cy="2444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N42</a:t>
            </a:r>
            <a:r>
              <a:rPr lang="en-GB" sz="1600" dirty="0">
                <a:solidFill>
                  <a:srgbClr val="000000"/>
                </a:solidFill>
                <a:cs typeface="ＭＳ Ｐゴシック" charset="0"/>
              </a:rPr>
              <a:t>+32</a:t>
            </a:r>
          </a:p>
        </p:txBody>
      </p:sp>
      <p:grpSp>
        <p:nvGrpSpPr>
          <p:cNvPr id="11282" name="Group 17"/>
          <p:cNvGrpSpPr>
            <a:grpSpLocks/>
          </p:cNvGrpSpPr>
          <p:nvPr/>
        </p:nvGrpSpPr>
        <p:grpSpPr bwMode="auto">
          <a:xfrm>
            <a:off x="254000" y="3922713"/>
            <a:ext cx="2475628" cy="2201862"/>
            <a:chOff x="378" y="2471"/>
            <a:chExt cx="1325" cy="1387"/>
          </a:xfrm>
        </p:grpSpPr>
        <p:sp>
          <p:nvSpPr>
            <p:cNvPr id="11405" name="Rectangle 18"/>
            <p:cNvSpPr>
              <a:spLocks noChangeArrowheads="1"/>
            </p:cNvSpPr>
            <p:nvPr/>
          </p:nvSpPr>
          <p:spPr bwMode="auto">
            <a:xfrm>
              <a:off x="1257" y="277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06" name="Rectangle 19"/>
            <p:cNvSpPr>
              <a:spLocks noChangeArrowheads="1"/>
            </p:cNvSpPr>
            <p:nvPr/>
          </p:nvSpPr>
          <p:spPr bwMode="auto">
            <a:xfrm>
              <a:off x="905" y="277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sp>
          <p:nvSpPr>
            <p:cNvPr id="11407" name="Rectangle 20"/>
            <p:cNvSpPr>
              <a:spLocks noChangeArrowheads="1"/>
            </p:cNvSpPr>
            <p:nvPr/>
          </p:nvSpPr>
          <p:spPr bwMode="auto">
            <a:xfrm>
              <a:off x="438" y="2779"/>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+0</a:t>
              </a:r>
            </a:p>
          </p:txBody>
        </p:sp>
        <p:sp>
          <p:nvSpPr>
            <p:cNvPr id="11408" name="Rectangle 21"/>
            <p:cNvSpPr>
              <a:spLocks noChangeArrowheads="1"/>
            </p:cNvSpPr>
            <p:nvPr/>
          </p:nvSpPr>
          <p:spPr bwMode="auto">
            <a:xfrm>
              <a:off x="1161" y="2625"/>
              <a:ext cx="54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09" name="Rectangle 22"/>
            <p:cNvSpPr>
              <a:spLocks noChangeArrowheads="1"/>
            </p:cNvSpPr>
            <p:nvPr/>
          </p:nvSpPr>
          <p:spPr bwMode="auto">
            <a:xfrm>
              <a:off x="905" y="262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410" name="Rectangle 23"/>
            <p:cNvSpPr>
              <a:spLocks noChangeArrowheads="1"/>
            </p:cNvSpPr>
            <p:nvPr/>
          </p:nvSpPr>
          <p:spPr bwMode="auto">
            <a:xfrm>
              <a:off x="378" y="2625"/>
              <a:ext cx="568"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rgbClr val="000000"/>
                  </a:solidFill>
                  <a:cs typeface="ＭＳ Ｐゴシック" charset="0"/>
                </a:rPr>
                <a:t>Distance</a:t>
              </a:r>
              <a:endParaRPr lang="en-GB" sz="1600" dirty="0">
                <a:solidFill>
                  <a:srgbClr val="000000"/>
                </a:solidFill>
                <a:cs typeface="ＭＳ Ｐゴシック" charset="0"/>
              </a:endParaRPr>
            </a:p>
          </p:txBody>
        </p:sp>
        <p:sp>
          <p:nvSpPr>
            <p:cNvPr id="11411" name="Rectangle 24"/>
            <p:cNvSpPr>
              <a:spLocks noChangeArrowheads="1"/>
            </p:cNvSpPr>
            <p:nvPr/>
          </p:nvSpPr>
          <p:spPr bwMode="auto">
            <a:xfrm>
              <a:off x="1257" y="354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2" name="Rectangle 25"/>
            <p:cNvSpPr>
              <a:spLocks noChangeArrowheads="1"/>
            </p:cNvSpPr>
            <p:nvPr/>
          </p:nvSpPr>
          <p:spPr bwMode="auto">
            <a:xfrm>
              <a:off x="1257" y="339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3" name="Rectangle 26"/>
            <p:cNvSpPr>
              <a:spLocks noChangeArrowheads="1"/>
            </p:cNvSpPr>
            <p:nvPr/>
          </p:nvSpPr>
          <p:spPr bwMode="auto">
            <a:xfrm>
              <a:off x="1257" y="3241"/>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4" name="Rectangle 27"/>
            <p:cNvSpPr>
              <a:spLocks noChangeArrowheads="1"/>
            </p:cNvSpPr>
            <p:nvPr/>
          </p:nvSpPr>
          <p:spPr bwMode="auto">
            <a:xfrm>
              <a:off x="1257" y="3087"/>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5" name="Rectangle 28"/>
            <p:cNvSpPr>
              <a:spLocks noChangeArrowheads="1"/>
            </p:cNvSpPr>
            <p:nvPr/>
          </p:nvSpPr>
          <p:spPr bwMode="auto">
            <a:xfrm>
              <a:off x="1257" y="2933"/>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6" name="Rectangle 29"/>
            <p:cNvSpPr>
              <a:spLocks noChangeArrowheads="1"/>
            </p:cNvSpPr>
            <p:nvPr/>
          </p:nvSpPr>
          <p:spPr bwMode="auto">
            <a:xfrm>
              <a:off x="905" y="354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N63</a:t>
              </a:r>
            </a:p>
          </p:txBody>
        </p:sp>
        <p:sp>
          <p:nvSpPr>
            <p:cNvPr id="11417" name="Rectangle 30"/>
            <p:cNvSpPr>
              <a:spLocks noChangeArrowheads="1"/>
            </p:cNvSpPr>
            <p:nvPr/>
          </p:nvSpPr>
          <p:spPr bwMode="auto">
            <a:xfrm>
              <a:off x="905" y="339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N50</a:t>
              </a:r>
            </a:p>
          </p:txBody>
        </p:sp>
        <p:sp>
          <p:nvSpPr>
            <p:cNvPr id="11418" name="Rectangle 31"/>
            <p:cNvSpPr>
              <a:spLocks noChangeArrowheads="1"/>
            </p:cNvSpPr>
            <p:nvPr/>
          </p:nvSpPr>
          <p:spPr bwMode="auto">
            <a:xfrm>
              <a:off x="905" y="3241"/>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419" name="Rectangle 32"/>
            <p:cNvSpPr>
              <a:spLocks noChangeArrowheads="1"/>
            </p:cNvSpPr>
            <p:nvPr/>
          </p:nvSpPr>
          <p:spPr bwMode="auto">
            <a:xfrm>
              <a:off x="905" y="3087"/>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420" name="Rectangle 33"/>
            <p:cNvSpPr>
              <a:spLocks noChangeArrowheads="1"/>
            </p:cNvSpPr>
            <p:nvPr/>
          </p:nvSpPr>
          <p:spPr bwMode="auto">
            <a:xfrm>
              <a:off x="905" y="2933"/>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421" name="Rectangle 34"/>
            <p:cNvSpPr>
              <a:spLocks noChangeArrowheads="1"/>
            </p:cNvSpPr>
            <p:nvPr/>
          </p:nvSpPr>
          <p:spPr bwMode="auto">
            <a:xfrm>
              <a:off x="438" y="3241"/>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+4</a:t>
              </a:r>
            </a:p>
          </p:txBody>
        </p:sp>
        <p:sp>
          <p:nvSpPr>
            <p:cNvPr id="11422" name="Rectangle 35"/>
            <p:cNvSpPr>
              <a:spLocks noChangeArrowheads="1"/>
            </p:cNvSpPr>
            <p:nvPr/>
          </p:nvSpPr>
          <p:spPr bwMode="auto">
            <a:xfrm>
              <a:off x="438" y="3087"/>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+2</a:t>
              </a:r>
            </a:p>
          </p:txBody>
        </p:sp>
        <p:sp>
          <p:nvSpPr>
            <p:cNvPr id="11423" name="Rectangle 36"/>
            <p:cNvSpPr>
              <a:spLocks noChangeArrowheads="1"/>
            </p:cNvSpPr>
            <p:nvPr/>
          </p:nvSpPr>
          <p:spPr bwMode="auto">
            <a:xfrm>
              <a:off x="438" y="2933"/>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+1</a:t>
              </a:r>
            </a:p>
          </p:txBody>
        </p:sp>
        <p:sp>
          <p:nvSpPr>
            <p:cNvPr id="11424" name="Rectangle 37"/>
            <p:cNvSpPr>
              <a:spLocks noChangeArrowheads="1"/>
            </p:cNvSpPr>
            <p:nvPr/>
          </p:nvSpPr>
          <p:spPr bwMode="auto">
            <a:xfrm>
              <a:off x="438" y="3549"/>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+16</a:t>
              </a:r>
            </a:p>
          </p:txBody>
        </p:sp>
        <p:sp>
          <p:nvSpPr>
            <p:cNvPr id="11425" name="Rectangle 38"/>
            <p:cNvSpPr>
              <a:spLocks noChangeArrowheads="1"/>
            </p:cNvSpPr>
            <p:nvPr/>
          </p:nvSpPr>
          <p:spPr bwMode="auto">
            <a:xfrm>
              <a:off x="438" y="3395"/>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+8</a:t>
              </a:r>
            </a:p>
          </p:txBody>
        </p:sp>
        <p:sp>
          <p:nvSpPr>
            <p:cNvPr id="11426" name="Rectangle 39"/>
            <p:cNvSpPr>
              <a:spLocks noChangeArrowheads="1"/>
            </p:cNvSpPr>
            <p:nvPr/>
          </p:nvSpPr>
          <p:spPr bwMode="auto">
            <a:xfrm>
              <a:off x="438" y="2471"/>
              <a:ext cx="1171"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000"/>
                  </a:solidFill>
                  <a:cs typeface="ＭＳ Ｐゴシック" charset="0"/>
                </a:rPr>
                <a:t>finger table</a:t>
              </a:r>
            </a:p>
          </p:txBody>
        </p:sp>
        <p:sp>
          <p:nvSpPr>
            <p:cNvPr id="11427" name="Line 40"/>
            <p:cNvSpPr>
              <a:spLocks noChangeShapeType="1"/>
            </p:cNvSpPr>
            <p:nvPr/>
          </p:nvSpPr>
          <p:spPr bwMode="auto">
            <a:xfrm>
              <a:off x="438" y="2471"/>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28" name="Line 41"/>
            <p:cNvSpPr>
              <a:spLocks noChangeShapeType="1"/>
            </p:cNvSpPr>
            <p:nvPr/>
          </p:nvSpPr>
          <p:spPr bwMode="auto">
            <a:xfrm>
              <a:off x="438" y="2625"/>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29" name="Line 42"/>
            <p:cNvSpPr>
              <a:spLocks noChangeShapeType="1"/>
            </p:cNvSpPr>
            <p:nvPr/>
          </p:nvSpPr>
          <p:spPr bwMode="auto">
            <a:xfrm>
              <a:off x="438" y="3549"/>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0" name="Line 43"/>
            <p:cNvSpPr>
              <a:spLocks noChangeShapeType="1"/>
            </p:cNvSpPr>
            <p:nvPr/>
          </p:nvSpPr>
          <p:spPr bwMode="auto">
            <a:xfrm>
              <a:off x="438" y="3857"/>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1" name="Line 44"/>
            <p:cNvSpPr>
              <a:spLocks noChangeShapeType="1"/>
            </p:cNvSpPr>
            <p:nvPr/>
          </p:nvSpPr>
          <p:spPr bwMode="auto">
            <a:xfrm>
              <a:off x="438" y="3703"/>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2" name="Line 45"/>
            <p:cNvSpPr>
              <a:spLocks noChangeShapeType="1"/>
            </p:cNvSpPr>
            <p:nvPr/>
          </p:nvSpPr>
          <p:spPr bwMode="auto">
            <a:xfrm>
              <a:off x="438" y="3087"/>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3" name="Line 46"/>
            <p:cNvSpPr>
              <a:spLocks noChangeShapeType="1"/>
            </p:cNvSpPr>
            <p:nvPr/>
          </p:nvSpPr>
          <p:spPr bwMode="auto">
            <a:xfrm>
              <a:off x="438" y="3241"/>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4" name="Line 47"/>
            <p:cNvSpPr>
              <a:spLocks noChangeShapeType="1"/>
            </p:cNvSpPr>
            <p:nvPr/>
          </p:nvSpPr>
          <p:spPr bwMode="auto">
            <a:xfrm>
              <a:off x="438" y="3395"/>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5" name="Line 48"/>
            <p:cNvSpPr>
              <a:spLocks noChangeShapeType="1"/>
            </p:cNvSpPr>
            <p:nvPr/>
          </p:nvSpPr>
          <p:spPr bwMode="auto">
            <a:xfrm>
              <a:off x="438" y="2471"/>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6" name="Line 49"/>
            <p:cNvSpPr>
              <a:spLocks noChangeShapeType="1"/>
            </p:cNvSpPr>
            <p:nvPr/>
          </p:nvSpPr>
          <p:spPr bwMode="auto">
            <a:xfrm>
              <a:off x="1609" y="2471"/>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7" name="Line 50"/>
            <p:cNvSpPr>
              <a:spLocks noChangeShapeType="1"/>
            </p:cNvSpPr>
            <p:nvPr/>
          </p:nvSpPr>
          <p:spPr bwMode="auto">
            <a:xfrm>
              <a:off x="905" y="2625"/>
              <a:ext cx="1"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9" name="Line 52"/>
            <p:cNvSpPr>
              <a:spLocks noChangeShapeType="1"/>
            </p:cNvSpPr>
            <p:nvPr/>
          </p:nvSpPr>
          <p:spPr bwMode="auto">
            <a:xfrm>
              <a:off x="438" y="2779"/>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40" name="Line 53"/>
            <p:cNvSpPr>
              <a:spLocks noChangeShapeType="1"/>
            </p:cNvSpPr>
            <p:nvPr/>
          </p:nvSpPr>
          <p:spPr bwMode="auto">
            <a:xfrm>
              <a:off x="438" y="2933"/>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11283" name="Oval 54"/>
          <p:cNvSpPr>
            <a:spLocks noChangeArrowheads="1"/>
          </p:cNvSpPr>
          <p:nvPr/>
        </p:nvSpPr>
        <p:spPr bwMode="auto">
          <a:xfrm>
            <a:off x="5114925" y="173990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2</a:t>
            </a:r>
          </a:p>
        </p:txBody>
      </p:sp>
      <p:sp>
        <p:nvSpPr>
          <p:cNvPr id="11284" name="Oval 55"/>
          <p:cNvSpPr>
            <a:spLocks noChangeArrowheads="1"/>
          </p:cNvSpPr>
          <p:nvPr/>
        </p:nvSpPr>
        <p:spPr bwMode="auto">
          <a:xfrm>
            <a:off x="3189288" y="2281238"/>
            <a:ext cx="519112" cy="53975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56</a:t>
            </a:r>
            <a:endParaRPr lang="en-GB" dirty="0"/>
          </a:p>
        </p:txBody>
      </p:sp>
      <p:sp>
        <p:nvSpPr>
          <p:cNvPr id="11285" name="Oval 56"/>
          <p:cNvSpPr>
            <a:spLocks noChangeArrowheads="1"/>
          </p:cNvSpPr>
          <p:nvPr/>
        </p:nvSpPr>
        <p:spPr bwMode="auto">
          <a:xfrm>
            <a:off x="2752725" y="3103563"/>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50</a:t>
            </a:r>
            <a:endParaRPr lang="en-GB" dirty="0"/>
          </a:p>
        </p:txBody>
      </p:sp>
      <p:sp>
        <p:nvSpPr>
          <p:cNvPr id="11286" name="Oval 57"/>
          <p:cNvSpPr>
            <a:spLocks noChangeArrowheads="1"/>
          </p:cNvSpPr>
          <p:nvPr/>
        </p:nvSpPr>
        <p:spPr bwMode="auto">
          <a:xfrm>
            <a:off x="6426200" y="37655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17</a:t>
            </a:r>
            <a:endParaRPr lang="en-GB" dirty="0"/>
          </a:p>
        </p:txBody>
      </p:sp>
      <p:sp>
        <p:nvSpPr>
          <p:cNvPr id="11287" name="Oval 58"/>
          <p:cNvSpPr>
            <a:spLocks noChangeArrowheads="1"/>
          </p:cNvSpPr>
          <p:nvPr/>
        </p:nvSpPr>
        <p:spPr bwMode="auto">
          <a:xfrm>
            <a:off x="4379913" y="16954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63</a:t>
            </a:r>
          </a:p>
        </p:txBody>
      </p:sp>
      <p:sp>
        <p:nvSpPr>
          <p:cNvPr id="11288" name="Oval 59"/>
          <p:cNvSpPr>
            <a:spLocks noChangeArrowheads="1"/>
          </p:cNvSpPr>
          <p:nvPr/>
        </p:nvSpPr>
        <p:spPr bwMode="auto">
          <a:xfrm>
            <a:off x="2676525" y="36512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48</a:t>
            </a:r>
            <a:endParaRPr lang="en-GB" dirty="0"/>
          </a:p>
        </p:txBody>
      </p:sp>
      <p:sp>
        <p:nvSpPr>
          <p:cNvPr id="11289" name="Oval 60"/>
          <p:cNvSpPr>
            <a:spLocks noChangeArrowheads="1"/>
          </p:cNvSpPr>
          <p:nvPr/>
        </p:nvSpPr>
        <p:spPr bwMode="auto">
          <a:xfrm>
            <a:off x="5829300" y="213360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6</a:t>
            </a:r>
          </a:p>
        </p:txBody>
      </p:sp>
      <p:sp>
        <p:nvSpPr>
          <p:cNvPr id="10301" name="Oval 61"/>
          <p:cNvSpPr>
            <a:spLocks noChangeArrowheads="1"/>
          </p:cNvSpPr>
          <p:nvPr/>
        </p:nvSpPr>
        <p:spPr bwMode="auto">
          <a:xfrm>
            <a:off x="4303713" y="5549900"/>
            <a:ext cx="519112" cy="539750"/>
          </a:xfrm>
          <a:prstGeom prst="ellipse">
            <a:avLst/>
          </a:prstGeom>
          <a:solidFill>
            <a:schemeClr val="accent6">
              <a:lumMod val="75000"/>
            </a:schemeClr>
          </a:solidFill>
          <a:ln w="9525">
            <a:solidFill>
              <a:schemeClr val="tx1"/>
            </a:solidFill>
            <a:round/>
            <a:headEnd/>
            <a:tailEnd/>
          </a:ln>
          <a:effectLst/>
          <a:extLst/>
        </p:spPr>
        <p:txBody>
          <a:bodyPr wrap="none" anchor="ctr"/>
          <a:lstStyle/>
          <a:p>
            <a:r>
              <a:rPr lang="en-GB" dirty="0" smtClean="0"/>
              <a:t>33</a:t>
            </a:r>
            <a:endParaRPr lang="en-GB" dirty="0"/>
          </a:p>
        </p:txBody>
      </p:sp>
      <p:sp>
        <p:nvSpPr>
          <p:cNvPr id="11291" name="AutoShape 62"/>
          <p:cNvSpPr>
            <a:spLocks/>
          </p:cNvSpPr>
          <p:nvPr/>
        </p:nvSpPr>
        <p:spPr bwMode="auto">
          <a:xfrm>
            <a:off x="3136900" y="4111625"/>
            <a:ext cx="117475" cy="514350"/>
          </a:xfrm>
          <a:custGeom>
            <a:avLst/>
            <a:gdLst>
              <a:gd name="T0" fmla="*/ 2147483647 w 74"/>
              <a:gd name="T1" fmla="*/ 2147483647 h 324"/>
              <a:gd name="T2" fmla="*/ 2147483647 w 74"/>
              <a:gd name="T3" fmla="*/ 2147483647 h 324"/>
              <a:gd name="T4" fmla="*/ 0 w 74"/>
              <a:gd name="T5" fmla="*/ 0 h 324"/>
              <a:gd name="T6" fmla="*/ 0 60000 65536"/>
              <a:gd name="T7" fmla="*/ 0 60000 65536"/>
              <a:gd name="T8" fmla="*/ 0 60000 65536"/>
              <a:gd name="T9" fmla="*/ 0 w 74"/>
              <a:gd name="T10" fmla="*/ 0 h 324"/>
              <a:gd name="T11" fmla="*/ 74 w 74"/>
              <a:gd name="T12" fmla="*/ 324 h 324"/>
            </a:gdLst>
            <a:ahLst/>
            <a:cxnLst>
              <a:cxn ang="T6">
                <a:pos x="T0" y="T1"/>
              </a:cxn>
              <a:cxn ang="T7">
                <a:pos x="T2" y="T3"/>
              </a:cxn>
              <a:cxn ang="T8">
                <a:pos x="T4" y="T5"/>
              </a:cxn>
            </a:cxnLst>
            <a:rect l="T9" t="T10" r="T11" b="T12"/>
            <a:pathLst>
              <a:path w="74" h="324">
                <a:moveTo>
                  <a:pt x="54" y="324"/>
                </a:moveTo>
                <a:cubicBezTo>
                  <a:pt x="56" y="299"/>
                  <a:pt x="74" y="242"/>
                  <a:pt x="66" y="172"/>
                </a:cubicBezTo>
                <a:cubicBezTo>
                  <a:pt x="58" y="102"/>
                  <a:pt x="14" y="3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2" name="AutoShape 63"/>
          <p:cNvSpPr>
            <a:spLocks/>
          </p:cNvSpPr>
          <p:nvPr/>
        </p:nvSpPr>
        <p:spPr bwMode="auto">
          <a:xfrm>
            <a:off x="3206750" y="3565525"/>
            <a:ext cx="220663" cy="1069975"/>
          </a:xfrm>
          <a:custGeom>
            <a:avLst/>
            <a:gdLst>
              <a:gd name="T0" fmla="*/ 2147483647 w 139"/>
              <a:gd name="T1" fmla="*/ 2147483647 h 674"/>
              <a:gd name="T2" fmla="*/ 2147483647 w 139"/>
              <a:gd name="T3" fmla="*/ 2147483647 h 674"/>
              <a:gd name="T4" fmla="*/ 0 w 139"/>
              <a:gd name="T5" fmla="*/ 0 h 674"/>
              <a:gd name="T6" fmla="*/ 0 60000 65536"/>
              <a:gd name="T7" fmla="*/ 0 60000 65536"/>
              <a:gd name="T8" fmla="*/ 0 60000 65536"/>
              <a:gd name="T9" fmla="*/ 0 w 139"/>
              <a:gd name="T10" fmla="*/ 0 h 674"/>
              <a:gd name="T11" fmla="*/ 139 w 139"/>
              <a:gd name="T12" fmla="*/ 674 h 674"/>
            </a:gdLst>
            <a:ahLst/>
            <a:cxnLst>
              <a:cxn ang="T6">
                <a:pos x="T0" y="T1"/>
              </a:cxn>
              <a:cxn ang="T7">
                <a:pos x="T2" y="T3"/>
              </a:cxn>
              <a:cxn ang="T8">
                <a:pos x="T4" y="T5"/>
              </a:cxn>
            </a:cxnLst>
            <a:rect l="T9" t="T10" r="T11" b="T12"/>
            <a:pathLst>
              <a:path w="139" h="674">
                <a:moveTo>
                  <a:pt x="56" y="674"/>
                </a:moveTo>
                <a:cubicBezTo>
                  <a:pt x="68" y="614"/>
                  <a:pt x="139" y="426"/>
                  <a:pt x="130" y="314"/>
                </a:cubicBezTo>
                <a:cubicBezTo>
                  <a:pt x="118" y="187"/>
                  <a:pt x="27" y="6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3" name="AutoShape 64"/>
          <p:cNvSpPr>
            <a:spLocks/>
          </p:cNvSpPr>
          <p:nvPr/>
        </p:nvSpPr>
        <p:spPr bwMode="auto">
          <a:xfrm>
            <a:off x="3378200" y="2232025"/>
            <a:ext cx="1190625" cy="2447925"/>
          </a:xfrm>
          <a:custGeom>
            <a:avLst/>
            <a:gdLst>
              <a:gd name="T0" fmla="*/ 0 w 750"/>
              <a:gd name="T1" fmla="*/ 2147483647 h 1542"/>
              <a:gd name="T2" fmla="*/ 2147483647 w 750"/>
              <a:gd name="T3" fmla="*/ 2147483647 h 1542"/>
              <a:gd name="T4" fmla="*/ 2147483647 w 750"/>
              <a:gd name="T5" fmla="*/ 0 h 1542"/>
              <a:gd name="T6" fmla="*/ 0 60000 65536"/>
              <a:gd name="T7" fmla="*/ 0 60000 65536"/>
              <a:gd name="T8" fmla="*/ 0 60000 65536"/>
              <a:gd name="T9" fmla="*/ 0 w 750"/>
              <a:gd name="T10" fmla="*/ 0 h 1542"/>
              <a:gd name="T11" fmla="*/ 750 w 750"/>
              <a:gd name="T12" fmla="*/ 1542 h 1542"/>
            </a:gdLst>
            <a:ahLst/>
            <a:cxnLst>
              <a:cxn ang="T6">
                <a:pos x="T0" y="T1"/>
              </a:cxn>
              <a:cxn ang="T7">
                <a:pos x="T2" y="T3"/>
              </a:cxn>
              <a:cxn ang="T8">
                <a:pos x="T4" y="T5"/>
              </a:cxn>
            </a:cxnLst>
            <a:rect l="T9" t="T10" r="T11" b="T12"/>
            <a:pathLst>
              <a:path w="750" h="1542">
                <a:moveTo>
                  <a:pt x="0" y="1542"/>
                </a:moveTo>
                <a:cubicBezTo>
                  <a:pt x="91" y="1420"/>
                  <a:pt x="422" y="1067"/>
                  <a:pt x="547" y="810"/>
                </a:cubicBezTo>
                <a:cubicBezTo>
                  <a:pt x="676" y="536"/>
                  <a:pt x="708" y="169"/>
                  <a:pt x="75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5" name="AutoShape 65"/>
          <p:cNvSpPr>
            <a:spLocks/>
          </p:cNvSpPr>
          <p:nvPr/>
        </p:nvSpPr>
        <p:spPr bwMode="auto">
          <a:xfrm>
            <a:off x="5799138" y="3254375"/>
            <a:ext cx="585787" cy="2046288"/>
          </a:xfrm>
          <a:custGeom>
            <a:avLst/>
            <a:gdLst>
              <a:gd name="T0" fmla="*/ 2147483647 w 369"/>
              <a:gd name="T1" fmla="*/ 0 h 1289"/>
              <a:gd name="T2" fmla="*/ 2147483647 w 369"/>
              <a:gd name="T3" fmla="*/ 2147483647 h 1289"/>
              <a:gd name="T4" fmla="*/ 2147483647 w 369"/>
              <a:gd name="T5" fmla="*/ 2147483647 h 1289"/>
              <a:gd name="T6" fmla="*/ 0 60000 65536"/>
              <a:gd name="T7" fmla="*/ 0 60000 65536"/>
              <a:gd name="T8" fmla="*/ 0 60000 65536"/>
              <a:gd name="T9" fmla="*/ 0 w 369"/>
              <a:gd name="T10" fmla="*/ 0 h 1289"/>
              <a:gd name="T11" fmla="*/ 369 w 369"/>
              <a:gd name="T12" fmla="*/ 1289 h 1289"/>
            </a:gdLst>
            <a:ahLst/>
            <a:cxnLst>
              <a:cxn ang="T6">
                <a:pos x="T0" y="T1"/>
              </a:cxn>
              <a:cxn ang="T7">
                <a:pos x="T2" y="T3"/>
              </a:cxn>
              <a:cxn ang="T8">
                <a:pos x="T4" y="T5"/>
              </a:cxn>
            </a:cxnLst>
            <a:rect l="T9" t="T10" r="T11" b="T12"/>
            <a:pathLst>
              <a:path w="369" h="1289">
                <a:moveTo>
                  <a:pt x="369" y="0"/>
                </a:moveTo>
                <a:cubicBezTo>
                  <a:pt x="318" y="99"/>
                  <a:pt x="120" y="380"/>
                  <a:pt x="62" y="595"/>
                </a:cubicBezTo>
                <a:cubicBezTo>
                  <a:pt x="0" y="815"/>
                  <a:pt x="31" y="1145"/>
                  <a:pt x="23" y="1289"/>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6" name="AutoShape 66"/>
          <p:cNvSpPr>
            <a:spLocks/>
          </p:cNvSpPr>
          <p:nvPr/>
        </p:nvSpPr>
        <p:spPr bwMode="auto">
          <a:xfrm>
            <a:off x="4759325" y="5408613"/>
            <a:ext cx="777875" cy="211137"/>
          </a:xfrm>
          <a:custGeom>
            <a:avLst/>
            <a:gdLst>
              <a:gd name="T0" fmla="*/ 2147483647 w 490"/>
              <a:gd name="T1" fmla="*/ 2147483647 h 133"/>
              <a:gd name="T2" fmla="*/ 2147483647 w 490"/>
              <a:gd name="T3" fmla="*/ 2147483647 h 133"/>
              <a:gd name="T4" fmla="*/ 0 w 490"/>
              <a:gd name="T5" fmla="*/ 2147483647 h 133"/>
              <a:gd name="T6" fmla="*/ 0 60000 65536"/>
              <a:gd name="T7" fmla="*/ 0 60000 65536"/>
              <a:gd name="T8" fmla="*/ 0 60000 65536"/>
              <a:gd name="T9" fmla="*/ 0 w 490"/>
              <a:gd name="T10" fmla="*/ 0 h 133"/>
              <a:gd name="T11" fmla="*/ 490 w 490"/>
              <a:gd name="T12" fmla="*/ 133 h 133"/>
            </a:gdLst>
            <a:ahLst/>
            <a:cxnLst>
              <a:cxn ang="T6">
                <a:pos x="T0" y="T1"/>
              </a:cxn>
              <a:cxn ang="T7">
                <a:pos x="T2" y="T3"/>
              </a:cxn>
              <a:cxn ang="T8">
                <a:pos x="T4" y="T5"/>
              </a:cxn>
            </a:cxnLst>
            <a:rect l="T9" t="T10" r="T11" b="T12"/>
            <a:pathLst>
              <a:path w="490" h="133">
                <a:moveTo>
                  <a:pt x="490" y="63"/>
                </a:moveTo>
                <a:cubicBezTo>
                  <a:pt x="451" y="54"/>
                  <a:pt x="378" y="0"/>
                  <a:pt x="255" y="9"/>
                </a:cubicBezTo>
                <a:cubicBezTo>
                  <a:pt x="132" y="18"/>
                  <a:pt x="53" y="107"/>
                  <a:pt x="0" y="133"/>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74"/>
          <p:cNvGrpSpPr>
            <a:grpSpLocks/>
          </p:cNvGrpSpPr>
          <p:nvPr/>
        </p:nvGrpSpPr>
        <p:grpSpPr bwMode="auto">
          <a:xfrm>
            <a:off x="3646489" y="3622675"/>
            <a:ext cx="2484438" cy="709613"/>
            <a:chOff x="2297" y="2282"/>
            <a:chExt cx="1565" cy="447"/>
          </a:xfrm>
        </p:grpSpPr>
        <p:sp>
          <p:nvSpPr>
            <p:cNvPr id="11402" name="AutoShape 75"/>
            <p:cNvSpPr>
              <a:spLocks noChangeArrowheads="1"/>
            </p:cNvSpPr>
            <p:nvPr/>
          </p:nvSpPr>
          <p:spPr bwMode="auto">
            <a:xfrm>
              <a:off x="2297" y="2312"/>
              <a:ext cx="1565" cy="409"/>
            </a:xfrm>
            <a:prstGeom prst="roundRect">
              <a:avLst>
                <a:gd name="adj" fmla="val 16667"/>
              </a:avLst>
            </a:prstGeom>
            <a:solidFill>
              <a:srgbClr val="FFCCCC"/>
            </a:solidFill>
            <a:ln w="28440">
              <a:solidFill>
                <a:srgbClr val="000000"/>
              </a:solidFill>
              <a:miter lim="800000"/>
              <a:headEnd/>
              <a:tailEnd/>
            </a:ln>
          </p:spPr>
          <p:txBody>
            <a:bodyPr wrap="none" anchor="ctr"/>
            <a:lstStyle/>
            <a:p>
              <a:endParaRPr lang="en-US"/>
            </a:p>
          </p:txBody>
        </p:sp>
        <p:sp>
          <p:nvSpPr>
            <p:cNvPr id="11403" name="Rectangle 76"/>
            <p:cNvSpPr>
              <a:spLocks noChangeArrowheads="1"/>
            </p:cNvSpPr>
            <p:nvPr/>
          </p:nvSpPr>
          <p:spPr bwMode="auto">
            <a:xfrm>
              <a:off x="2388" y="2282"/>
              <a:ext cx="1084"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solidFill>
                    <a:srgbClr val="000000"/>
                  </a:solidFill>
                  <a:cs typeface="ＭＳ Ｐゴシック" charset="0"/>
                </a:rPr>
                <a:t>get</a:t>
              </a:r>
              <a:r>
                <a:rPr lang="en-GB" sz="2000" b="1" dirty="0" smtClean="0">
                  <a:solidFill>
                    <a:srgbClr val="000000"/>
                  </a:solidFill>
                  <a:cs typeface="ＭＳ Ｐゴシック" charset="0"/>
                </a:rPr>
                <a:t>( 28)</a:t>
              </a:r>
              <a:r>
                <a:rPr lang="ar-SA" sz="2000" b="1" dirty="0" smtClean="0">
                  <a:solidFill>
                    <a:srgbClr val="000000"/>
                  </a:solidFill>
                  <a:cs typeface="Arial" charset="0"/>
                </a:rPr>
                <a:t>‏</a:t>
              </a:r>
              <a:endParaRPr lang="en-GB" sz="2000" b="1" dirty="0">
                <a:solidFill>
                  <a:srgbClr val="000000"/>
                </a:solidFill>
                <a:cs typeface="ＭＳ Ｐゴシック" charset="0"/>
              </a:endParaRPr>
            </a:p>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Arial" charset="0"/>
                  <a:cs typeface="ＭＳ Ｐゴシック" charset="0"/>
                </a:rPr>
                <a:t>performed on</a:t>
              </a:r>
              <a:r>
                <a:rPr lang="en-GB" sz="2000" b="1" dirty="0">
                  <a:solidFill>
                    <a:srgbClr val="000000"/>
                  </a:solidFill>
                  <a:latin typeface="Arial" charset="0"/>
                  <a:cs typeface="ＭＳ Ｐゴシック" charset="0"/>
                </a:rPr>
                <a:t> </a:t>
              </a:r>
            </a:p>
          </p:txBody>
        </p:sp>
        <p:sp>
          <p:nvSpPr>
            <p:cNvPr id="11404" name="Oval 77"/>
            <p:cNvSpPr>
              <a:spLocks noChangeArrowheads="1"/>
            </p:cNvSpPr>
            <p:nvPr/>
          </p:nvSpPr>
          <p:spPr bwMode="auto">
            <a:xfrm>
              <a:off x="3510" y="2374"/>
              <a:ext cx="284" cy="295"/>
            </a:xfrm>
            <a:prstGeom prst="ellipse">
              <a:avLst/>
            </a:prstGeom>
            <a:solidFill>
              <a:srgbClr val="CCCC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grpSp>
      <p:sp>
        <p:nvSpPr>
          <p:cNvPr id="10318" name="AutoShape 78"/>
          <p:cNvSpPr>
            <a:spLocks/>
          </p:cNvSpPr>
          <p:nvPr/>
        </p:nvSpPr>
        <p:spPr bwMode="auto">
          <a:xfrm>
            <a:off x="254000" y="5078413"/>
            <a:ext cx="2789238" cy="581025"/>
          </a:xfrm>
          <a:prstGeom prst="borderCallout3">
            <a:avLst>
              <a:gd name="adj1" fmla="val 18519"/>
              <a:gd name="adj2" fmla="val 102699"/>
              <a:gd name="adj3" fmla="val 18750"/>
              <a:gd name="adj4" fmla="val 103546"/>
              <a:gd name="adj5" fmla="val 123440"/>
              <a:gd name="adj6" fmla="val 103546"/>
              <a:gd name="adj7" fmla="val 155726"/>
              <a:gd name="adj8" fmla="val 51419"/>
            </a:avLst>
          </a:prstGeom>
          <a:solidFill>
            <a:srgbClr val="CCCCFF"/>
          </a:solidFill>
          <a:ln w="28440">
            <a:solidFill>
              <a:srgbClr val="000000"/>
            </a:solidFill>
            <a:miter lim="800000"/>
            <a:headEnd/>
            <a:tailEnd type="triangle" w="med" len="me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The node that is responsible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for the key 28 is N11</a:t>
            </a:r>
          </a:p>
        </p:txBody>
      </p:sp>
      <p:grpSp>
        <p:nvGrpSpPr>
          <p:cNvPr id="4" name="Group 80"/>
          <p:cNvGrpSpPr>
            <a:grpSpLocks/>
          </p:cNvGrpSpPr>
          <p:nvPr/>
        </p:nvGrpSpPr>
        <p:grpSpPr bwMode="auto">
          <a:xfrm>
            <a:off x="6943725" y="1358956"/>
            <a:ext cx="2307411" cy="2201863"/>
            <a:chOff x="4316" y="876"/>
            <a:chExt cx="1265" cy="1387"/>
          </a:xfrm>
        </p:grpSpPr>
        <p:sp>
          <p:nvSpPr>
            <p:cNvPr id="11362" name="Rectangle 81"/>
            <p:cNvSpPr>
              <a:spLocks noChangeArrowheads="1"/>
            </p:cNvSpPr>
            <p:nvPr/>
          </p:nvSpPr>
          <p:spPr bwMode="auto">
            <a:xfrm>
              <a:off x="5135" y="1954"/>
              <a:ext cx="352"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63" name="Rectangle 82"/>
            <p:cNvSpPr>
              <a:spLocks noChangeArrowheads="1"/>
            </p:cNvSpPr>
            <p:nvPr/>
          </p:nvSpPr>
          <p:spPr bwMode="auto">
            <a:xfrm>
              <a:off x="4783" y="1954"/>
              <a:ext cx="352"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p>
          </p:txBody>
        </p:sp>
        <p:sp>
          <p:nvSpPr>
            <p:cNvPr id="11364" name="Rectangle 83"/>
            <p:cNvSpPr>
              <a:spLocks noChangeArrowheads="1"/>
            </p:cNvSpPr>
            <p:nvPr/>
          </p:nvSpPr>
          <p:spPr bwMode="auto">
            <a:xfrm>
              <a:off x="4316" y="1954"/>
              <a:ext cx="467"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+16</a:t>
              </a:r>
            </a:p>
          </p:txBody>
        </p:sp>
        <p:grpSp>
          <p:nvGrpSpPr>
            <p:cNvPr id="11365" name="Group 84"/>
            <p:cNvGrpSpPr>
              <a:grpSpLocks/>
            </p:cNvGrpSpPr>
            <p:nvPr/>
          </p:nvGrpSpPr>
          <p:grpSpPr bwMode="auto">
            <a:xfrm>
              <a:off x="4316" y="876"/>
              <a:ext cx="1265" cy="1387"/>
              <a:chOff x="4316" y="876"/>
              <a:chExt cx="1265" cy="1387"/>
            </a:xfrm>
          </p:grpSpPr>
          <p:sp>
            <p:nvSpPr>
              <p:cNvPr id="11366" name="Rectangle 85"/>
              <p:cNvSpPr>
                <a:spLocks noChangeArrowheads="1"/>
              </p:cNvSpPr>
              <p:nvPr/>
            </p:nvSpPr>
            <p:spPr bwMode="auto">
              <a:xfrm>
                <a:off x="5135" y="1184"/>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67" name="Rectangle 86"/>
              <p:cNvSpPr>
                <a:spLocks noChangeArrowheads="1"/>
              </p:cNvSpPr>
              <p:nvPr/>
            </p:nvSpPr>
            <p:spPr bwMode="auto">
              <a:xfrm>
                <a:off x="4783" y="1184"/>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p>
            </p:txBody>
          </p:sp>
          <p:sp>
            <p:nvSpPr>
              <p:cNvPr id="11368" name="Rectangle 87"/>
              <p:cNvSpPr>
                <a:spLocks noChangeArrowheads="1"/>
              </p:cNvSpPr>
              <p:nvPr/>
            </p:nvSpPr>
            <p:spPr bwMode="auto">
              <a:xfrm>
                <a:off x="4316" y="1184"/>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+0</a:t>
                </a:r>
              </a:p>
            </p:txBody>
          </p:sp>
          <p:sp>
            <p:nvSpPr>
              <p:cNvPr id="11369" name="Rectangle 88"/>
              <p:cNvSpPr>
                <a:spLocks noChangeArrowheads="1"/>
              </p:cNvSpPr>
              <p:nvPr/>
            </p:nvSpPr>
            <p:spPr bwMode="auto">
              <a:xfrm>
                <a:off x="5051" y="1030"/>
                <a:ext cx="53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0" name="Rectangle 89"/>
              <p:cNvSpPr>
                <a:spLocks noChangeArrowheads="1"/>
              </p:cNvSpPr>
              <p:nvPr/>
            </p:nvSpPr>
            <p:spPr bwMode="auto">
              <a:xfrm>
                <a:off x="4783" y="103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371" name="Rectangle 90"/>
              <p:cNvSpPr>
                <a:spLocks noChangeArrowheads="1"/>
              </p:cNvSpPr>
              <p:nvPr/>
            </p:nvSpPr>
            <p:spPr bwMode="auto">
              <a:xfrm>
                <a:off x="4316" y="103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distance</a:t>
                </a:r>
              </a:p>
            </p:txBody>
          </p:sp>
          <p:sp>
            <p:nvSpPr>
              <p:cNvPr id="11372" name="Rectangle 91"/>
              <p:cNvSpPr>
                <a:spLocks noChangeArrowheads="1"/>
              </p:cNvSpPr>
              <p:nvPr/>
            </p:nvSpPr>
            <p:spPr bwMode="auto">
              <a:xfrm>
                <a:off x="5135" y="210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3" name="Rectangle 92"/>
              <p:cNvSpPr>
                <a:spLocks noChangeArrowheads="1"/>
              </p:cNvSpPr>
              <p:nvPr/>
            </p:nvSpPr>
            <p:spPr bwMode="auto">
              <a:xfrm>
                <a:off x="5135" y="180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4" name="Rectangle 93"/>
              <p:cNvSpPr>
                <a:spLocks noChangeArrowheads="1"/>
              </p:cNvSpPr>
              <p:nvPr/>
            </p:nvSpPr>
            <p:spPr bwMode="auto">
              <a:xfrm>
                <a:off x="5135" y="1646"/>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5" name="Rectangle 94"/>
              <p:cNvSpPr>
                <a:spLocks noChangeArrowheads="1"/>
              </p:cNvSpPr>
              <p:nvPr/>
            </p:nvSpPr>
            <p:spPr bwMode="auto">
              <a:xfrm>
                <a:off x="5135" y="1492"/>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6" name="Rectangle 95"/>
              <p:cNvSpPr>
                <a:spLocks noChangeArrowheads="1"/>
              </p:cNvSpPr>
              <p:nvPr/>
            </p:nvSpPr>
            <p:spPr bwMode="auto">
              <a:xfrm>
                <a:off x="5135" y="133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7" name="Rectangle 96"/>
              <p:cNvSpPr>
                <a:spLocks noChangeArrowheads="1"/>
              </p:cNvSpPr>
              <p:nvPr/>
            </p:nvSpPr>
            <p:spPr bwMode="auto">
              <a:xfrm>
                <a:off x="4783" y="1646"/>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N17</a:t>
                </a:r>
              </a:p>
            </p:txBody>
          </p:sp>
          <p:sp>
            <p:nvSpPr>
              <p:cNvPr id="11378" name="Rectangle 97"/>
              <p:cNvSpPr>
                <a:spLocks noChangeArrowheads="1"/>
              </p:cNvSpPr>
              <p:nvPr/>
            </p:nvSpPr>
            <p:spPr bwMode="auto">
              <a:xfrm>
                <a:off x="4316" y="1646"/>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+4</a:t>
                </a:r>
              </a:p>
            </p:txBody>
          </p:sp>
          <p:sp>
            <p:nvSpPr>
              <p:cNvPr id="11379" name="Rectangle 98"/>
              <p:cNvSpPr>
                <a:spLocks noChangeArrowheads="1"/>
              </p:cNvSpPr>
              <p:nvPr/>
            </p:nvSpPr>
            <p:spPr bwMode="auto">
              <a:xfrm>
                <a:off x="4783" y="1492"/>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N17</a:t>
                </a:r>
              </a:p>
            </p:txBody>
          </p:sp>
          <p:sp>
            <p:nvSpPr>
              <p:cNvPr id="11380" name="Rectangle 99"/>
              <p:cNvSpPr>
                <a:spLocks noChangeArrowheads="1"/>
              </p:cNvSpPr>
              <p:nvPr/>
            </p:nvSpPr>
            <p:spPr bwMode="auto">
              <a:xfrm>
                <a:off x="4316" y="1492"/>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+2</a:t>
                </a:r>
              </a:p>
            </p:txBody>
          </p:sp>
          <p:sp>
            <p:nvSpPr>
              <p:cNvPr id="11381" name="Rectangle 100"/>
              <p:cNvSpPr>
                <a:spLocks noChangeArrowheads="1"/>
              </p:cNvSpPr>
              <p:nvPr/>
            </p:nvSpPr>
            <p:spPr bwMode="auto">
              <a:xfrm>
                <a:off x="4783" y="133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N17</a:t>
                </a:r>
              </a:p>
            </p:txBody>
          </p:sp>
          <p:sp>
            <p:nvSpPr>
              <p:cNvPr id="11382" name="Rectangle 101"/>
              <p:cNvSpPr>
                <a:spLocks noChangeArrowheads="1"/>
              </p:cNvSpPr>
              <p:nvPr/>
            </p:nvSpPr>
            <p:spPr bwMode="auto">
              <a:xfrm>
                <a:off x="4316" y="1338"/>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+1</a:t>
                </a:r>
              </a:p>
            </p:txBody>
          </p:sp>
          <p:sp>
            <p:nvSpPr>
              <p:cNvPr id="11383" name="Rectangle 102"/>
              <p:cNvSpPr>
                <a:spLocks noChangeArrowheads="1"/>
              </p:cNvSpPr>
              <p:nvPr/>
            </p:nvSpPr>
            <p:spPr bwMode="auto">
              <a:xfrm>
                <a:off x="4783" y="210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384" name="Rectangle 103"/>
              <p:cNvSpPr>
                <a:spLocks noChangeArrowheads="1"/>
              </p:cNvSpPr>
              <p:nvPr/>
            </p:nvSpPr>
            <p:spPr bwMode="auto">
              <a:xfrm>
                <a:off x="4316" y="2108"/>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+32</a:t>
                </a:r>
              </a:p>
            </p:txBody>
          </p:sp>
          <p:sp>
            <p:nvSpPr>
              <p:cNvPr id="11385" name="Rectangle 104"/>
              <p:cNvSpPr>
                <a:spLocks noChangeArrowheads="1"/>
              </p:cNvSpPr>
              <p:nvPr/>
            </p:nvSpPr>
            <p:spPr bwMode="auto">
              <a:xfrm>
                <a:off x="4783" y="180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p>
            </p:txBody>
          </p:sp>
          <p:sp>
            <p:nvSpPr>
              <p:cNvPr id="11386" name="Rectangle 105"/>
              <p:cNvSpPr>
                <a:spLocks noChangeArrowheads="1"/>
              </p:cNvSpPr>
              <p:nvPr/>
            </p:nvSpPr>
            <p:spPr bwMode="auto">
              <a:xfrm>
                <a:off x="4316" y="180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+8</a:t>
                </a:r>
              </a:p>
            </p:txBody>
          </p:sp>
          <p:sp>
            <p:nvSpPr>
              <p:cNvPr id="11387" name="Rectangle 106"/>
              <p:cNvSpPr>
                <a:spLocks noChangeArrowheads="1"/>
              </p:cNvSpPr>
              <p:nvPr/>
            </p:nvSpPr>
            <p:spPr bwMode="auto">
              <a:xfrm>
                <a:off x="4316" y="876"/>
                <a:ext cx="1171"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cs typeface="ＭＳ Ｐゴシック" charset="0"/>
                  </a:rPr>
                  <a:t>finger table</a:t>
                </a:r>
              </a:p>
            </p:txBody>
          </p:sp>
          <p:sp>
            <p:nvSpPr>
              <p:cNvPr id="11388" name="Line 107"/>
              <p:cNvSpPr>
                <a:spLocks noChangeShapeType="1"/>
              </p:cNvSpPr>
              <p:nvPr/>
            </p:nvSpPr>
            <p:spPr bwMode="auto">
              <a:xfrm>
                <a:off x="4316" y="876"/>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89" name="Line 108"/>
              <p:cNvSpPr>
                <a:spLocks noChangeShapeType="1"/>
              </p:cNvSpPr>
              <p:nvPr/>
            </p:nvSpPr>
            <p:spPr bwMode="auto">
              <a:xfrm>
                <a:off x="4316" y="1030"/>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0" name="Line 109"/>
              <p:cNvSpPr>
                <a:spLocks noChangeShapeType="1"/>
              </p:cNvSpPr>
              <p:nvPr/>
            </p:nvSpPr>
            <p:spPr bwMode="auto">
              <a:xfrm>
                <a:off x="4316" y="1954"/>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1" name="Line 110"/>
              <p:cNvSpPr>
                <a:spLocks noChangeShapeType="1"/>
              </p:cNvSpPr>
              <p:nvPr/>
            </p:nvSpPr>
            <p:spPr bwMode="auto">
              <a:xfrm>
                <a:off x="4316" y="2262"/>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2" name="Line 111"/>
              <p:cNvSpPr>
                <a:spLocks noChangeShapeType="1"/>
              </p:cNvSpPr>
              <p:nvPr/>
            </p:nvSpPr>
            <p:spPr bwMode="auto">
              <a:xfrm>
                <a:off x="4783" y="1030"/>
                <a:ext cx="1"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3" name="Line 112"/>
              <p:cNvSpPr>
                <a:spLocks noChangeShapeType="1"/>
              </p:cNvSpPr>
              <p:nvPr/>
            </p:nvSpPr>
            <p:spPr bwMode="auto">
              <a:xfrm>
                <a:off x="4316" y="2108"/>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4" name="Line 113"/>
              <p:cNvSpPr>
                <a:spLocks noChangeShapeType="1"/>
              </p:cNvSpPr>
              <p:nvPr/>
            </p:nvSpPr>
            <p:spPr bwMode="auto">
              <a:xfrm>
                <a:off x="4316" y="1492"/>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5" name="Line 114"/>
              <p:cNvSpPr>
                <a:spLocks noChangeShapeType="1"/>
              </p:cNvSpPr>
              <p:nvPr/>
            </p:nvSpPr>
            <p:spPr bwMode="auto">
              <a:xfrm>
                <a:off x="4316" y="1646"/>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6" name="Line 115"/>
              <p:cNvSpPr>
                <a:spLocks noChangeShapeType="1"/>
              </p:cNvSpPr>
              <p:nvPr/>
            </p:nvSpPr>
            <p:spPr bwMode="auto">
              <a:xfrm>
                <a:off x="4316" y="1800"/>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7" name="Line 116"/>
              <p:cNvSpPr>
                <a:spLocks noChangeShapeType="1"/>
              </p:cNvSpPr>
              <p:nvPr/>
            </p:nvSpPr>
            <p:spPr bwMode="auto">
              <a:xfrm>
                <a:off x="4316" y="876"/>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8" name="Line 117"/>
              <p:cNvSpPr>
                <a:spLocks noChangeShapeType="1"/>
              </p:cNvSpPr>
              <p:nvPr/>
            </p:nvSpPr>
            <p:spPr bwMode="auto">
              <a:xfrm>
                <a:off x="5487" y="876"/>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1400" name="Line 119"/>
              <p:cNvSpPr>
                <a:spLocks noChangeShapeType="1"/>
              </p:cNvSpPr>
              <p:nvPr/>
            </p:nvSpPr>
            <p:spPr bwMode="auto">
              <a:xfrm>
                <a:off x="4316" y="1184"/>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01" name="Line 120"/>
              <p:cNvSpPr>
                <a:spLocks noChangeShapeType="1"/>
              </p:cNvSpPr>
              <p:nvPr/>
            </p:nvSpPr>
            <p:spPr bwMode="auto">
              <a:xfrm>
                <a:off x="4316" y="1338"/>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122"/>
          <p:cNvGrpSpPr>
            <a:grpSpLocks/>
          </p:cNvGrpSpPr>
          <p:nvPr/>
        </p:nvGrpSpPr>
        <p:grpSpPr bwMode="auto">
          <a:xfrm>
            <a:off x="6715174" y="4581525"/>
            <a:ext cx="2146300" cy="2201863"/>
            <a:chOff x="3908" y="2886"/>
            <a:chExt cx="1194" cy="1387"/>
          </a:xfrm>
        </p:grpSpPr>
        <p:sp>
          <p:nvSpPr>
            <p:cNvPr id="11322" name="Rectangle 123"/>
            <p:cNvSpPr>
              <a:spLocks noChangeArrowheads="1"/>
            </p:cNvSpPr>
            <p:nvPr/>
          </p:nvSpPr>
          <p:spPr bwMode="auto">
            <a:xfrm>
              <a:off x="4681" y="3348"/>
              <a:ext cx="420"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23" name="Rectangle 124"/>
            <p:cNvSpPr>
              <a:spLocks noChangeArrowheads="1"/>
            </p:cNvSpPr>
            <p:nvPr/>
          </p:nvSpPr>
          <p:spPr bwMode="auto">
            <a:xfrm>
              <a:off x="4375" y="3348"/>
              <a:ext cx="306"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24" name="Rectangle 125"/>
            <p:cNvSpPr>
              <a:spLocks noChangeArrowheads="1"/>
            </p:cNvSpPr>
            <p:nvPr/>
          </p:nvSpPr>
          <p:spPr bwMode="auto">
            <a:xfrm>
              <a:off x="3908" y="3348"/>
              <a:ext cx="467"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+1</a:t>
              </a:r>
            </a:p>
          </p:txBody>
        </p:sp>
        <p:grpSp>
          <p:nvGrpSpPr>
            <p:cNvPr id="11325" name="Group 126"/>
            <p:cNvGrpSpPr>
              <a:grpSpLocks/>
            </p:cNvGrpSpPr>
            <p:nvPr/>
          </p:nvGrpSpPr>
          <p:grpSpPr bwMode="auto">
            <a:xfrm>
              <a:off x="3908" y="2886"/>
              <a:ext cx="1194" cy="1387"/>
              <a:chOff x="3908" y="2886"/>
              <a:chExt cx="1194" cy="1387"/>
            </a:xfrm>
          </p:grpSpPr>
          <p:sp>
            <p:nvSpPr>
              <p:cNvPr id="11326" name="Rectangle 127"/>
              <p:cNvSpPr>
                <a:spLocks noChangeArrowheads="1"/>
              </p:cNvSpPr>
              <p:nvPr/>
            </p:nvSpPr>
            <p:spPr bwMode="auto">
              <a:xfrm>
                <a:off x="4681" y="3194"/>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27" name="Rectangle 128"/>
              <p:cNvSpPr>
                <a:spLocks noChangeArrowheads="1"/>
              </p:cNvSpPr>
              <p:nvPr/>
            </p:nvSpPr>
            <p:spPr bwMode="auto">
              <a:xfrm>
                <a:off x="4375" y="3194"/>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p>
            </p:txBody>
          </p:sp>
          <p:sp>
            <p:nvSpPr>
              <p:cNvPr id="11328" name="Rectangle 129"/>
              <p:cNvSpPr>
                <a:spLocks noChangeArrowheads="1"/>
              </p:cNvSpPr>
              <p:nvPr/>
            </p:nvSpPr>
            <p:spPr bwMode="auto">
              <a:xfrm>
                <a:off x="3908" y="3194"/>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+0</a:t>
                </a:r>
              </a:p>
            </p:txBody>
          </p:sp>
          <p:sp>
            <p:nvSpPr>
              <p:cNvPr id="11329" name="Rectangle 130"/>
              <p:cNvSpPr>
                <a:spLocks noChangeArrowheads="1"/>
              </p:cNvSpPr>
              <p:nvPr/>
            </p:nvSpPr>
            <p:spPr bwMode="auto">
              <a:xfrm>
                <a:off x="4681" y="3040"/>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0" name="Rectangle 131"/>
              <p:cNvSpPr>
                <a:spLocks noChangeArrowheads="1"/>
              </p:cNvSpPr>
              <p:nvPr/>
            </p:nvSpPr>
            <p:spPr bwMode="auto">
              <a:xfrm>
                <a:off x="4375" y="3040"/>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331" name="Rectangle 132"/>
              <p:cNvSpPr>
                <a:spLocks noChangeArrowheads="1"/>
              </p:cNvSpPr>
              <p:nvPr/>
            </p:nvSpPr>
            <p:spPr bwMode="auto">
              <a:xfrm>
                <a:off x="3908" y="304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distance</a:t>
                </a:r>
              </a:p>
            </p:txBody>
          </p:sp>
          <p:sp>
            <p:nvSpPr>
              <p:cNvPr id="11332" name="Rectangle 133"/>
              <p:cNvSpPr>
                <a:spLocks noChangeArrowheads="1"/>
              </p:cNvSpPr>
              <p:nvPr/>
            </p:nvSpPr>
            <p:spPr bwMode="auto">
              <a:xfrm>
                <a:off x="4681" y="4118"/>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3" name="Rectangle 134"/>
              <p:cNvSpPr>
                <a:spLocks noChangeArrowheads="1"/>
              </p:cNvSpPr>
              <p:nvPr/>
            </p:nvSpPr>
            <p:spPr bwMode="auto">
              <a:xfrm>
                <a:off x="4681" y="3964"/>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4" name="Rectangle 135"/>
              <p:cNvSpPr>
                <a:spLocks noChangeArrowheads="1"/>
              </p:cNvSpPr>
              <p:nvPr/>
            </p:nvSpPr>
            <p:spPr bwMode="auto">
              <a:xfrm>
                <a:off x="4681" y="3810"/>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5" name="Rectangle 136"/>
              <p:cNvSpPr>
                <a:spLocks noChangeArrowheads="1"/>
              </p:cNvSpPr>
              <p:nvPr/>
            </p:nvSpPr>
            <p:spPr bwMode="auto">
              <a:xfrm>
                <a:off x="4681" y="3656"/>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6" name="Rectangle 137"/>
              <p:cNvSpPr>
                <a:spLocks noChangeArrowheads="1"/>
              </p:cNvSpPr>
              <p:nvPr/>
            </p:nvSpPr>
            <p:spPr bwMode="auto">
              <a:xfrm>
                <a:off x="4681" y="3502"/>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7" name="Rectangle 138"/>
              <p:cNvSpPr>
                <a:spLocks noChangeArrowheads="1"/>
              </p:cNvSpPr>
              <p:nvPr/>
            </p:nvSpPr>
            <p:spPr bwMode="auto">
              <a:xfrm>
                <a:off x="4375" y="4118"/>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N63</a:t>
                </a:r>
              </a:p>
            </p:txBody>
          </p:sp>
          <p:sp>
            <p:nvSpPr>
              <p:cNvPr id="11338" name="Rectangle 139"/>
              <p:cNvSpPr>
                <a:spLocks noChangeArrowheads="1"/>
              </p:cNvSpPr>
              <p:nvPr/>
            </p:nvSpPr>
            <p:spPr bwMode="auto">
              <a:xfrm>
                <a:off x="4375" y="3964"/>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339" name="Rectangle 140"/>
              <p:cNvSpPr>
                <a:spLocks noChangeArrowheads="1"/>
              </p:cNvSpPr>
              <p:nvPr/>
            </p:nvSpPr>
            <p:spPr bwMode="auto">
              <a:xfrm>
                <a:off x="4375" y="3810"/>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sp>
            <p:nvSpPr>
              <p:cNvPr id="11340" name="Rectangle 141"/>
              <p:cNvSpPr>
                <a:spLocks noChangeArrowheads="1"/>
              </p:cNvSpPr>
              <p:nvPr/>
            </p:nvSpPr>
            <p:spPr bwMode="auto">
              <a:xfrm>
                <a:off x="4375" y="3656"/>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41" name="Rectangle 142"/>
              <p:cNvSpPr>
                <a:spLocks noChangeArrowheads="1"/>
              </p:cNvSpPr>
              <p:nvPr/>
            </p:nvSpPr>
            <p:spPr bwMode="auto">
              <a:xfrm>
                <a:off x="4375" y="3502"/>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42" name="Rectangle 143"/>
              <p:cNvSpPr>
                <a:spLocks noChangeArrowheads="1"/>
              </p:cNvSpPr>
              <p:nvPr/>
            </p:nvSpPr>
            <p:spPr bwMode="auto">
              <a:xfrm>
                <a:off x="3908" y="3656"/>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+4</a:t>
                </a:r>
              </a:p>
            </p:txBody>
          </p:sp>
          <p:sp>
            <p:nvSpPr>
              <p:cNvPr id="11343" name="Rectangle 144"/>
              <p:cNvSpPr>
                <a:spLocks noChangeArrowheads="1"/>
              </p:cNvSpPr>
              <p:nvPr/>
            </p:nvSpPr>
            <p:spPr bwMode="auto">
              <a:xfrm>
                <a:off x="3908" y="3502"/>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+2</a:t>
                </a:r>
              </a:p>
            </p:txBody>
          </p:sp>
          <p:sp>
            <p:nvSpPr>
              <p:cNvPr id="11344" name="Rectangle 145"/>
              <p:cNvSpPr>
                <a:spLocks noChangeArrowheads="1"/>
              </p:cNvSpPr>
              <p:nvPr/>
            </p:nvSpPr>
            <p:spPr bwMode="auto">
              <a:xfrm>
                <a:off x="3908" y="3964"/>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+16</a:t>
                </a:r>
              </a:p>
            </p:txBody>
          </p:sp>
          <p:sp>
            <p:nvSpPr>
              <p:cNvPr id="11345" name="Rectangle 146"/>
              <p:cNvSpPr>
                <a:spLocks noChangeArrowheads="1"/>
              </p:cNvSpPr>
              <p:nvPr/>
            </p:nvSpPr>
            <p:spPr bwMode="auto">
              <a:xfrm>
                <a:off x="3908" y="4118"/>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+32</a:t>
                </a:r>
              </a:p>
            </p:txBody>
          </p:sp>
          <p:sp>
            <p:nvSpPr>
              <p:cNvPr id="11346" name="Rectangle 147"/>
              <p:cNvSpPr>
                <a:spLocks noChangeArrowheads="1"/>
              </p:cNvSpPr>
              <p:nvPr/>
            </p:nvSpPr>
            <p:spPr bwMode="auto">
              <a:xfrm>
                <a:off x="3908" y="381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+8</a:t>
                </a:r>
              </a:p>
            </p:txBody>
          </p:sp>
          <p:sp>
            <p:nvSpPr>
              <p:cNvPr id="11347" name="Rectangle 148"/>
              <p:cNvSpPr>
                <a:spLocks noChangeArrowheads="1"/>
              </p:cNvSpPr>
              <p:nvPr/>
            </p:nvSpPr>
            <p:spPr bwMode="auto">
              <a:xfrm>
                <a:off x="3908" y="2886"/>
                <a:ext cx="1193"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cs typeface="ＭＳ Ｐゴシック" charset="0"/>
                  </a:rPr>
                  <a:t>finger table</a:t>
                </a:r>
              </a:p>
            </p:txBody>
          </p:sp>
          <p:sp>
            <p:nvSpPr>
              <p:cNvPr id="11348" name="Line 149"/>
              <p:cNvSpPr>
                <a:spLocks noChangeShapeType="1"/>
              </p:cNvSpPr>
              <p:nvPr/>
            </p:nvSpPr>
            <p:spPr bwMode="auto">
              <a:xfrm>
                <a:off x="3908" y="2886"/>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49" name="Line 150"/>
              <p:cNvSpPr>
                <a:spLocks noChangeShapeType="1"/>
              </p:cNvSpPr>
              <p:nvPr/>
            </p:nvSpPr>
            <p:spPr bwMode="auto">
              <a:xfrm>
                <a:off x="3908" y="3040"/>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0" name="Line 151"/>
              <p:cNvSpPr>
                <a:spLocks noChangeShapeType="1"/>
              </p:cNvSpPr>
              <p:nvPr/>
            </p:nvSpPr>
            <p:spPr bwMode="auto">
              <a:xfrm>
                <a:off x="3908" y="3964"/>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1" name="Line 152"/>
              <p:cNvSpPr>
                <a:spLocks noChangeShapeType="1"/>
              </p:cNvSpPr>
              <p:nvPr/>
            </p:nvSpPr>
            <p:spPr bwMode="auto">
              <a:xfrm>
                <a:off x="3908" y="4272"/>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2" name="Line 153"/>
              <p:cNvSpPr>
                <a:spLocks noChangeShapeType="1"/>
              </p:cNvSpPr>
              <p:nvPr/>
            </p:nvSpPr>
            <p:spPr bwMode="auto">
              <a:xfrm>
                <a:off x="3908" y="4118"/>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3" name="Line 154"/>
              <p:cNvSpPr>
                <a:spLocks noChangeShapeType="1"/>
              </p:cNvSpPr>
              <p:nvPr/>
            </p:nvSpPr>
            <p:spPr bwMode="auto">
              <a:xfrm>
                <a:off x="3908" y="3502"/>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4" name="Line 155"/>
              <p:cNvSpPr>
                <a:spLocks noChangeShapeType="1"/>
              </p:cNvSpPr>
              <p:nvPr/>
            </p:nvSpPr>
            <p:spPr bwMode="auto">
              <a:xfrm>
                <a:off x="3908" y="3656"/>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5" name="Line 156"/>
              <p:cNvSpPr>
                <a:spLocks noChangeShapeType="1"/>
              </p:cNvSpPr>
              <p:nvPr/>
            </p:nvSpPr>
            <p:spPr bwMode="auto">
              <a:xfrm>
                <a:off x="3908" y="3810"/>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6" name="Line 157"/>
              <p:cNvSpPr>
                <a:spLocks noChangeShapeType="1"/>
              </p:cNvSpPr>
              <p:nvPr/>
            </p:nvSpPr>
            <p:spPr bwMode="auto">
              <a:xfrm>
                <a:off x="3908" y="2886"/>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7" name="Line 158"/>
              <p:cNvSpPr>
                <a:spLocks noChangeShapeType="1"/>
              </p:cNvSpPr>
              <p:nvPr/>
            </p:nvSpPr>
            <p:spPr bwMode="auto">
              <a:xfrm>
                <a:off x="5101" y="2886"/>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8" name="Line 159"/>
              <p:cNvSpPr>
                <a:spLocks noChangeShapeType="1"/>
              </p:cNvSpPr>
              <p:nvPr/>
            </p:nvSpPr>
            <p:spPr bwMode="auto">
              <a:xfrm>
                <a:off x="4375" y="3040"/>
                <a:ext cx="1"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60" name="Line 161"/>
              <p:cNvSpPr>
                <a:spLocks noChangeShapeType="1"/>
              </p:cNvSpPr>
              <p:nvPr/>
            </p:nvSpPr>
            <p:spPr bwMode="auto">
              <a:xfrm>
                <a:off x="3908" y="3194"/>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61" name="Line 162"/>
              <p:cNvSpPr>
                <a:spLocks noChangeShapeType="1"/>
              </p:cNvSpPr>
              <p:nvPr/>
            </p:nvSpPr>
            <p:spPr bwMode="auto">
              <a:xfrm>
                <a:off x="3908" y="3348"/>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403" name="AutoShape 163"/>
          <p:cNvSpPr>
            <a:spLocks/>
          </p:cNvSpPr>
          <p:nvPr/>
        </p:nvSpPr>
        <p:spPr bwMode="auto">
          <a:xfrm>
            <a:off x="2981325" y="6205538"/>
            <a:ext cx="2178050" cy="338137"/>
          </a:xfrm>
          <a:prstGeom prst="borderCallout2">
            <a:avLst>
              <a:gd name="adj1" fmla="val 31306"/>
              <a:gd name="adj2" fmla="val 103444"/>
              <a:gd name="adj3" fmla="val 31306"/>
              <a:gd name="adj4" fmla="val 105523"/>
              <a:gd name="adj5" fmla="val -93282"/>
              <a:gd name="adj6" fmla="val 106495"/>
            </a:avLst>
          </a:prstGeom>
          <a:solidFill>
            <a:srgbClr val="CCCC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N33 is the target node</a:t>
            </a:r>
          </a:p>
        </p:txBody>
      </p:sp>
      <p:sp>
        <p:nvSpPr>
          <p:cNvPr id="10405" name="Rectangle 165"/>
          <p:cNvSpPr>
            <a:spLocks noChangeArrowheads="1"/>
          </p:cNvSpPr>
          <p:nvPr/>
        </p:nvSpPr>
        <p:spPr bwMode="auto">
          <a:xfrm>
            <a:off x="5338763" y="5661025"/>
            <a:ext cx="147637" cy="152400"/>
          </a:xfrm>
          <a:prstGeom prst="rect">
            <a:avLst/>
          </a:prstGeom>
          <a:solidFill>
            <a:srgbClr val="FF0000"/>
          </a:solidFill>
          <a:ln w="9360">
            <a:solidFill>
              <a:srgbClr val="000000"/>
            </a:solidFill>
            <a:miter lim="800000"/>
            <a:headEnd/>
            <a:tailEnd/>
          </a:ln>
        </p:spPr>
        <p:txBody>
          <a:bodyPr wrap="none" anchor="ctr"/>
          <a:lstStyle/>
          <a:p>
            <a:endParaRPr lang="en-US"/>
          </a:p>
        </p:txBody>
      </p:sp>
      <p:sp>
        <p:nvSpPr>
          <p:cNvPr id="10406" name="AutoShape 166"/>
          <p:cNvSpPr>
            <a:spLocks noChangeArrowheads="1"/>
          </p:cNvSpPr>
          <p:nvPr/>
        </p:nvSpPr>
        <p:spPr bwMode="auto">
          <a:xfrm>
            <a:off x="4619625" y="4859338"/>
            <a:ext cx="914400" cy="465137"/>
          </a:xfrm>
          <a:prstGeom prst="wedgeRoundRectCallout">
            <a:avLst>
              <a:gd name="adj1" fmla="val 39759"/>
              <a:gd name="adj2" fmla="val 134301"/>
              <a:gd name="adj3" fmla="val 16667"/>
            </a:avLst>
          </a:prstGeom>
          <a:solidFill>
            <a:srgbClr val="FF0000"/>
          </a:solidFill>
          <a:ln w="9360">
            <a:solidFill>
              <a:srgbClr val="000000"/>
            </a:solidFill>
            <a:miter lim="800000"/>
            <a:headEnd/>
            <a:tailEnd/>
          </a:ln>
        </p:spPr>
        <p:txBody>
          <a:bodyPr lIns="90000" tIns="46800" rIns="90000" bIns="46800" anchor="ct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Key </a:t>
            </a:r>
            <a:r>
              <a:rPr lang="en-GB" sz="1600">
                <a:solidFill>
                  <a:srgbClr val="000000"/>
                </a:solidFill>
                <a:cs typeface="ＭＳ Ｐゴシック" charset="0"/>
              </a:rPr>
              <a:t>28</a:t>
            </a:r>
          </a:p>
        </p:txBody>
      </p:sp>
      <p:grpSp>
        <p:nvGrpSpPr>
          <p:cNvPr id="8" name="Group 167"/>
          <p:cNvGrpSpPr>
            <a:grpSpLocks/>
          </p:cNvGrpSpPr>
          <p:nvPr/>
        </p:nvGrpSpPr>
        <p:grpSpPr bwMode="auto">
          <a:xfrm>
            <a:off x="2746376" y="1944687"/>
            <a:ext cx="6361113" cy="4000500"/>
            <a:chOff x="1730" y="1225"/>
            <a:chExt cx="4007" cy="2520"/>
          </a:xfrm>
        </p:grpSpPr>
        <p:sp>
          <p:nvSpPr>
            <p:cNvPr id="11320" name="AutoShape 168"/>
            <p:cNvSpPr>
              <a:spLocks noChangeArrowheads="1"/>
            </p:cNvSpPr>
            <p:nvPr/>
          </p:nvSpPr>
          <p:spPr bwMode="auto">
            <a:xfrm rot="-3540000">
              <a:off x="1762" y="1193"/>
              <a:ext cx="2520" cy="25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282 h 21600"/>
              </a:gdLst>
              <a:ahLst/>
              <a:cxnLst>
                <a:cxn ang="T8">
                  <a:pos x="T0" y="T1"/>
                </a:cxn>
                <a:cxn ang="T9">
                  <a:pos x="T2" y="T3"/>
                </a:cxn>
                <a:cxn ang="T10">
                  <a:pos x="T4" y="T5"/>
                </a:cxn>
                <a:cxn ang="T11">
                  <a:pos x="T6" y="T7"/>
                </a:cxn>
              </a:cxnLst>
              <a:rect l="T12" t="T13" r="T14" b="T15"/>
              <a:pathLst>
                <a:path w="21600" h="21600">
                  <a:moveTo>
                    <a:pt x="14033" y="19491"/>
                  </a:moveTo>
                  <a:cubicBezTo>
                    <a:pt x="12999" y="19876"/>
                    <a:pt x="11904" y="20073"/>
                    <a:pt x="10800" y="20074"/>
                  </a:cubicBezTo>
                  <a:cubicBezTo>
                    <a:pt x="9695" y="20074"/>
                    <a:pt x="8600" y="19876"/>
                    <a:pt x="7566" y="19491"/>
                  </a:cubicBezTo>
                  <a:lnTo>
                    <a:pt x="7033" y="20922"/>
                  </a:lnTo>
                  <a:cubicBezTo>
                    <a:pt x="8238" y="21370"/>
                    <a:pt x="9514" y="21600"/>
                    <a:pt x="10800" y="21600"/>
                  </a:cubicBezTo>
                  <a:cubicBezTo>
                    <a:pt x="12085" y="21599"/>
                    <a:pt x="13361" y="21370"/>
                    <a:pt x="14566" y="20922"/>
                  </a:cubicBezTo>
                  <a:close/>
                </a:path>
              </a:pathLst>
            </a:custGeom>
            <a:noFill/>
            <a:ln w="284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1" name="AutoShape 169"/>
            <p:cNvSpPr>
              <a:spLocks/>
            </p:cNvSpPr>
            <p:nvPr/>
          </p:nvSpPr>
          <p:spPr bwMode="auto">
            <a:xfrm>
              <a:off x="4379" y="3197"/>
              <a:ext cx="1358" cy="366"/>
            </a:xfrm>
            <a:prstGeom prst="borderCallout1">
              <a:avLst>
                <a:gd name="adj1" fmla="val 18519"/>
                <a:gd name="adj2" fmla="val -3481"/>
                <a:gd name="adj3" fmla="val -8611"/>
                <a:gd name="adj4" fmla="val -17713"/>
              </a:avLst>
            </a:prstGeom>
            <a:solidFill>
              <a:srgbClr val="FFFFFF"/>
            </a:solidFill>
            <a:ln w="28440">
              <a:solidFill>
                <a:srgbClr val="000000"/>
              </a:solidFill>
              <a:miter lim="800000"/>
              <a:headEnd/>
              <a:tailEnd type="triangle" w="med" len="me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Data in this area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is stored into Node 27</a:t>
              </a:r>
            </a:p>
          </p:txBody>
        </p:sp>
      </p:grpSp>
      <p:grpSp>
        <p:nvGrpSpPr>
          <p:cNvPr id="9" name="Group 170"/>
          <p:cNvGrpSpPr>
            <a:grpSpLocks/>
          </p:cNvGrpSpPr>
          <p:nvPr/>
        </p:nvGrpSpPr>
        <p:grpSpPr bwMode="auto">
          <a:xfrm>
            <a:off x="254000" y="2103438"/>
            <a:ext cx="5459413" cy="2359025"/>
            <a:chOff x="160" y="1325"/>
            <a:chExt cx="3439" cy="1486"/>
          </a:xfrm>
        </p:grpSpPr>
        <p:sp>
          <p:nvSpPr>
            <p:cNvPr id="11315" name="Rectangle 171"/>
            <p:cNvSpPr>
              <a:spLocks noChangeArrowheads="1"/>
            </p:cNvSpPr>
            <p:nvPr/>
          </p:nvSpPr>
          <p:spPr bwMode="auto">
            <a:xfrm>
              <a:off x="160" y="1325"/>
              <a:ext cx="1699" cy="366"/>
            </a:xfrm>
            <a:prstGeom prst="rect">
              <a:avLst/>
            </a:prstGeom>
            <a:solidFill>
              <a:srgbClr val="FFFF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The distance to peer nodes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increases exponentially.</a:t>
              </a:r>
            </a:p>
          </p:txBody>
        </p:sp>
        <p:sp>
          <p:nvSpPr>
            <p:cNvPr id="11316" name="AutoShape 172"/>
            <p:cNvSpPr>
              <a:spLocks/>
            </p:cNvSpPr>
            <p:nvPr/>
          </p:nvSpPr>
          <p:spPr bwMode="auto">
            <a:xfrm>
              <a:off x="1832" y="1558"/>
              <a:ext cx="1768" cy="674"/>
            </a:xfrm>
            <a:custGeom>
              <a:avLst/>
              <a:gdLst>
                <a:gd name="T0" fmla="*/ 0 w 1768"/>
                <a:gd name="T1" fmla="*/ 0 h 674"/>
                <a:gd name="T2" fmla="*/ 1768 w 1768"/>
                <a:gd name="T3" fmla="*/ 674 h 674"/>
                <a:gd name="T4" fmla="*/ 0 60000 65536"/>
                <a:gd name="T5" fmla="*/ 0 60000 65536"/>
                <a:gd name="T6" fmla="*/ 0 w 1768"/>
                <a:gd name="T7" fmla="*/ 0 h 674"/>
                <a:gd name="T8" fmla="*/ 1768 w 1768"/>
                <a:gd name="T9" fmla="*/ 674 h 674"/>
              </a:gdLst>
              <a:ahLst/>
              <a:cxnLst>
                <a:cxn ang="T4">
                  <a:pos x="T0" y="T1"/>
                </a:cxn>
                <a:cxn ang="T5">
                  <a:pos x="T2" y="T3"/>
                </a:cxn>
              </a:cxnLst>
              <a:rect l="T6" t="T7" r="T8" b="T9"/>
              <a:pathLst>
                <a:path w="1768" h="674">
                  <a:moveTo>
                    <a:pt x="0" y="0"/>
                  </a:moveTo>
                  <a:lnTo>
                    <a:pt x="1768" y="674"/>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7" name="AutoShape 173"/>
            <p:cNvSpPr>
              <a:spLocks/>
            </p:cNvSpPr>
            <p:nvPr/>
          </p:nvSpPr>
          <p:spPr bwMode="auto">
            <a:xfrm>
              <a:off x="1834" y="1652"/>
              <a:ext cx="844" cy="546"/>
            </a:xfrm>
            <a:custGeom>
              <a:avLst/>
              <a:gdLst>
                <a:gd name="T0" fmla="*/ 0 w 844"/>
                <a:gd name="T1" fmla="*/ 0 h 546"/>
                <a:gd name="T2" fmla="*/ 844 w 844"/>
                <a:gd name="T3" fmla="*/ 546 h 546"/>
                <a:gd name="T4" fmla="*/ 0 60000 65536"/>
                <a:gd name="T5" fmla="*/ 0 60000 65536"/>
                <a:gd name="T6" fmla="*/ 0 w 844"/>
                <a:gd name="T7" fmla="*/ 0 h 546"/>
                <a:gd name="T8" fmla="*/ 844 w 844"/>
                <a:gd name="T9" fmla="*/ 546 h 546"/>
              </a:gdLst>
              <a:ahLst/>
              <a:cxnLst>
                <a:cxn ang="T4">
                  <a:pos x="T0" y="T1"/>
                </a:cxn>
                <a:cxn ang="T5">
                  <a:pos x="T2" y="T3"/>
                </a:cxn>
              </a:cxnLst>
              <a:rect l="T6" t="T7" r="T8" b="T9"/>
              <a:pathLst>
                <a:path w="844" h="546">
                  <a:moveTo>
                    <a:pt x="0" y="0"/>
                  </a:moveTo>
                  <a:lnTo>
                    <a:pt x="844" y="546"/>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8" name="AutoShape 174"/>
            <p:cNvSpPr>
              <a:spLocks/>
            </p:cNvSpPr>
            <p:nvPr/>
          </p:nvSpPr>
          <p:spPr bwMode="auto">
            <a:xfrm>
              <a:off x="1240" y="1704"/>
              <a:ext cx="810" cy="1108"/>
            </a:xfrm>
            <a:custGeom>
              <a:avLst/>
              <a:gdLst>
                <a:gd name="T0" fmla="*/ 0 w 810"/>
                <a:gd name="T1" fmla="*/ 0 h 1108"/>
                <a:gd name="T2" fmla="*/ 377 w 810"/>
                <a:gd name="T3" fmla="*/ 848 h 1108"/>
                <a:gd name="T4" fmla="*/ 810 w 810"/>
                <a:gd name="T5" fmla="*/ 1108 h 1108"/>
                <a:gd name="T6" fmla="*/ 0 60000 65536"/>
                <a:gd name="T7" fmla="*/ 0 60000 65536"/>
                <a:gd name="T8" fmla="*/ 0 60000 65536"/>
                <a:gd name="T9" fmla="*/ 0 w 810"/>
                <a:gd name="T10" fmla="*/ 0 h 1108"/>
                <a:gd name="T11" fmla="*/ 810 w 810"/>
                <a:gd name="T12" fmla="*/ 1108 h 1108"/>
              </a:gdLst>
              <a:ahLst/>
              <a:cxnLst>
                <a:cxn ang="T6">
                  <a:pos x="T0" y="T1"/>
                </a:cxn>
                <a:cxn ang="T7">
                  <a:pos x="T2" y="T3"/>
                </a:cxn>
                <a:cxn ang="T8">
                  <a:pos x="T4" y="T5"/>
                </a:cxn>
              </a:cxnLst>
              <a:rect l="T9" t="T10" r="T11" b="T12"/>
              <a:pathLst>
                <a:path w="810" h="1108">
                  <a:moveTo>
                    <a:pt x="0" y="0"/>
                  </a:moveTo>
                  <a:cubicBezTo>
                    <a:pt x="63" y="141"/>
                    <a:pt x="242" y="663"/>
                    <a:pt x="377" y="848"/>
                  </a:cubicBezTo>
                  <a:cubicBezTo>
                    <a:pt x="509" y="1030"/>
                    <a:pt x="720" y="1054"/>
                    <a:pt x="810" y="1108"/>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9" name="AutoShape 175"/>
            <p:cNvSpPr>
              <a:spLocks/>
            </p:cNvSpPr>
            <p:nvPr/>
          </p:nvSpPr>
          <p:spPr bwMode="auto">
            <a:xfrm>
              <a:off x="1428" y="1698"/>
              <a:ext cx="680" cy="714"/>
            </a:xfrm>
            <a:custGeom>
              <a:avLst/>
              <a:gdLst>
                <a:gd name="T0" fmla="*/ 0 w 680"/>
                <a:gd name="T1" fmla="*/ 0 h 714"/>
                <a:gd name="T2" fmla="*/ 342 w 680"/>
                <a:gd name="T3" fmla="*/ 578 h 714"/>
                <a:gd name="T4" fmla="*/ 680 w 680"/>
                <a:gd name="T5" fmla="*/ 714 h 714"/>
                <a:gd name="T6" fmla="*/ 0 60000 65536"/>
                <a:gd name="T7" fmla="*/ 0 60000 65536"/>
                <a:gd name="T8" fmla="*/ 0 60000 65536"/>
                <a:gd name="T9" fmla="*/ 0 w 680"/>
                <a:gd name="T10" fmla="*/ 0 h 714"/>
                <a:gd name="T11" fmla="*/ 680 w 680"/>
                <a:gd name="T12" fmla="*/ 714 h 714"/>
              </a:gdLst>
              <a:ahLst/>
              <a:cxnLst>
                <a:cxn ang="T6">
                  <a:pos x="T0" y="T1"/>
                </a:cxn>
                <a:cxn ang="T7">
                  <a:pos x="T2" y="T3"/>
                </a:cxn>
                <a:cxn ang="T8">
                  <a:pos x="T4" y="T5"/>
                </a:cxn>
              </a:cxnLst>
              <a:rect l="T9" t="T10" r="T11" b="T12"/>
              <a:pathLst>
                <a:path w="680" h="714">
                  <a:moveTo>
                    <a:pt x="0" y="0"/>
                  </a:moveTo>
                  <a:cubicBezTo>
                    <a:pt x="57" y="96"/>
                    <a:pt x="229" y="459"/>
                    <a:pt x="342" y="578"/>
                  </a:cubicBezTo>
                  <a:cubicBezTo>
                    <a:pt x="455" y="697"/>
                    <a:pt x="610" y="686"/>
                    <a:pt x="680" y="714"/>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7"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9953166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10403"/>
                                        </p:tgtEl>
                                        <p:attrNameLst>
                                          <p:attrName>style.visibility</p:attrName>
                                        </p:attrNameLst>
                                      </p:cBhvr>
                                      <p:to>
                                        <p:strVal val="visible"/>
                                      </p:to>
                                    </p:set>
                                  </p:childTnLst>
                                </p:cTn>
                              </p:par>
                              <p:par>
                                <p:cTn id="23" presetID="1" presetClass="entr"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childTnLst>
                                </p:cTn>
                              </p:par>
                              <p:par>
                                <p:cTn id="25" presetID="1" presetClass="entr" fill="hold" grpId="0" nodeType="withEffect">
                                  <p:stCondLst>
                                    <p:cond delay="0"/>
                                  </p:stCondLst>
                                  <p:childTnLst>
                                    <p:set>
                                      <p:cBhvr>
                                        <p:cTn id="26" dur="1" fill="hold">
                                          <p:stCondLst>
                                            <p:cond delay="0"/>
                                          </p:stCondLst>
                                        </p:cTn>
                                        <p:tgtEl>
                                          <p:spTgt spid="10405"/>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406"/>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masterRel="sameClick"/>
                                        <p:tgtEl>
                                          <p:spTgt spid="10301"/>
                                        </p:tgtEl>
                                        <p:attrNameLst>
                                          <p:attrName>fillColor</p:attrName>
                                        </p:attrNameLst>
                                      </p:cBhvr>
                                      <p:to>
                                        <a:srgbClr val="000000"/>
                                      </p:to>
                                    </p:animClr>
                                    <p:set>
                                      <p:cBhvr>
                                        <p:cTn id="31" dur="500" fill="hold"/>
                                        <p:tgtEl>
                                          <p:spTgt spid="10301"/>
                                        </p:tgtEl>
                                        <p:attrNameLst>
                                          <p:attrName>fill.type</p:attrName>
                                        </p:attrNameLst>
                                      </p:cBhvr>
                                      <p:to>
                                        <p:strVal val="solid"/>
                                      </p:to>
                                    </p:set>
                                  </p:childTnLst>
                                </p:cTn>
                              </p:par>
                              <p:par>
                                <p:cTn id="32" presetID="3" presetClass="emph" presetSubtype="2" fill="hold" nodeType="withEffect">
                                  <p:stCondLst>
                                    <p:cond delay="0"/>
                                  </p:stCondLst>
                                  <p:childTnLst>
                                    <p:animClr clrSpc="rgb" dir="cw">
                                      <p:cBhvr>
                                        <p:cTn id="33" dur="500" fill="hold" masterRel="sameClick"/>
                                        <p:tgtEl>
                                          <p:spTgt spid="10301">
                                            <p:txEl>
                                              <p:pRg st="0" end="0"/>
                                            </p:txEl>
                                          </p:spTgt>
                                        </p:tgtEl>
                                        <p:attrNameLst>
                                          <p:attrName>style.color</p:attrName>
                                        </p:attrNameLst>
                                      </p:cBhvr>
                                      <p:to>
                                        <a:srgbClr val="003333"/>
                                      </p:to>
                                    </p:animClr>
                                  </p:childTnLst>
                                </p:cTn>
                              </p:par>
                              <p:par>
                                <p:cTn id="34" presetID="1" presetClass="emph" presetSubtype="2" fill="hold" nodeType="withEffect">
                                  <p:stCondLst>
                                    <p:cond delay="0"/>
                                  </p:stCondLst>
                                  <p:childTnLst>
                                    <p:animClr clrSpc="rgb" dir="cw">
                                      <p:cBhvr>
                                        <p:cTn id="35" dur="500" fill="hold" masterRel="sameClick"/>
                                        <p:tgtEl>
                                          <p:spTgt spid="10250"/>
                                        </p:tgtEl>
                                        <p:attrNameLst>
                                          <p:attrName>fillColor</p:attrName>
                                        </p:attrNameLst>
                                      </p:cBhvr>
                                      <p:to>
                                        <a:srgbClr val="008080"/>
                                      </p:to>
                                    </p:animClr>
                                    <p:set>
                                      <p:cBhvr>
                                        <p:cTn id="36" dur="500" fill="hold"/>
                                        <p:tgtEl>
                                          <p:spTgt spid="10250"/>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decel="100000" fill="hold" nodeType="clickEffect">
                                  <p:stCondLst>
                                    <p:cond delay="0"/>
                                  </p:stCondLst>
                                  <p:childTnLst>
                                    <p:set>
                                      <p:cBhvr>
                                        <p:cTn id="40" dur="1" fill="hold">
                                          <p:stCondLst>
                                            <p:cond delay="0"/>
                                          </p:stCondLst>
                                        </p:cTn>
                                        <p:tgtEl>
                                          <p:spTgt spid="10318"/>
                                        </p:tgtEl>
                                        <p:attrNameLst>
                                          <p:attrName>style.visibility</p:attrName>
                                        </p:attrNameLst>
                                      </p:cBhvr>
                                      <p:to>
                                        <p:strVal val="visible"/>
                                      </p:to>
                                    </p:set>
                                    <p:anim calcmode="lin" valueType="num">
                                      <p:cBhvr>
                                        <p:cTn id="41" dur="1000" fill="hold"/>
                                        <p:tgtEl>
                                          <p:spTgt spid="10318"/>
                                        </p:tgtEl>
                                        <p:attrNameLst>
                                          <p:attrName>ppt_w</p:attrName>
                                        </p:attrNameLst>
                                      </p:cBhvr>
                                      <p:tavLst>
                                        <p:tav tm="100000">
                                          <p:val>
                                            <p:strVal val="#ppt_w+.3"/>
                                          </p:val>
                                        </p:tav>
                                        <p:tav>
                                          <p:val>
                                            <p:strVal val="#ppt_w"/>
                                          </p:val>
                                        </p:tav>
                                      </p:tavLst>
                                    </p:anim>
                                    <p:anim calcmode="lin" valueType="num">
                                      <p:cBhvr>
                                        <p:cTn id="42" dur="1000" fill="hold"/>
                                        <p:tgtEl>
                                          <p:spTgt spid="10318"/>
                                        </p:tgtEl>
                                        <p:attrNameLst>
                                          <p:attrName>ppt_h</p:attrName>
                                        </p:attrNameLst>
                                      </p:cBhvr>
                                      <p:tavLst>
                                        <p:tav tm="100000">
                                          <p:val>
                                            <p:strVal val="#ppt_h"/>
                                          </p:val>
                                        </p:tav>
                                        <p:tav>
                                          <p:val>
                                            <p:strVal val="#ppt_h"/>
                                          </p:val>
                                        </p:tav>
                                      </p:tavLst>
                                    </p:anim>
                                    <p:animEffect transition="in" filter="fade">
                                      <p:cBhvr>
                                        <p:cTn id="43" dur="1000"/>
                                        <p:tgtEl>
                                          <p:spTgt spid="10318"/>
                                        </p:tgtEl>
                                      </p:cBhvr>
                                    </p:animEffect>
                                  </p:childTnLst>
                                </p:cTn>
                              </p:par>
                              <p:par>
                                <p:cTn id="44" presetID="1" presetClass="emph" presetSubtype="2" fill="hold" nodeType="withEffect">
                                  <p:stCondLst>
                                    <p:cond delay="0"/>
                                  </p:stCondLst>
                                  <p:childTnLst>
                                    <p:animClr clrSpc="rgb" dir="cw">
                                      <p:cBhvr>
                                        <p:cTn id="45" dur="500" fill="hold" masterRel="sameClick"/>
                                        <p:tgtEl>
                                          <p:spTgt spid="10256"/>
                                        </p:tgtEl>
                                        <p:attrNameLst>
                                          <p:attrName>fillColor</p:attrName>
                                        </p:attrNameLst>
                                      </p:cBhvr>
                                      <p:to>
                                        <a:srgbClr val="008080"/>
                                      </p:to>
                                    </p:animClr>
                                    <p:set>
                                      <p:cBhvr>
                                        <p:cTn id="46" dur="500" fill="hold"/>
                                        <p:tgtEl>
                                          <p:spTgt spid="10256"/>
                                        </p:tgtEl>
                                        <p:attrNameLst>
                                          <p:attrName>fill.type</p:attrName>
                                        </p:attrNameLst>
                                      </p:cBhvr>
                                      <p:to>
                                        <p:strVal val="solid"/>
                                      </p:to>
                                    </p:set>
                                  </p:childTnLst>
                                </p:cTn>
                              </p:par>
                              <p:par>
                                <p:cTn id="47" presetID="1" presetClass="emph" presetSubtype="2" fill="hold" nodeType="withEffect">
                                  <p:stCondLst>
                                    <p:cond delay="0"/>
                                  </p:stCondLst>
                                  <p:childTnLst>
                                    <p:animClr clrSpc="rgb" dir="cw">
                                      <p:cBhvr>
                                        <p:cTn id="48" dur="500" fill="hold" masterRel="sameClick"/>
                                        <p:tgtEl>
                                          <p:spTgt spid="10255"/>
                                        </p:tgtEl>
                                        <p:attrNameLst>
                                          <p:attrName>fillColor</p:attrName>
                                        </p:attrNameLst>
                                      </p:cBhvr>
                                      <p:to>
                                        <a:srgbClr val="008080"/>
                                      </p:to>
                                    </p:animClr>
                                    <p:set>
                                      <p:cBhvr>
                                        <p:cTn id="49" dur="500" fill="hold"/>
                                        <p:tgtEl>
                                          <p:spTgt spid="10255"/>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247"/>
                                        </p:tgtEl>
                                        <p:attrNameLst>
                                          <p:attrName>style.visibility</p:attrName>
                                        </p:attrNameLst>
                                      </p:cBhvr>
                                      <p:to>
                                        <p:strVal val="visible"/>
                                      </p:to>
                                    </p:set>
                                    <p:animEffect transition="in" filter="wipe(left)">
                                      <p:cBhvr>
                                        <p:cTn id="54" dur="2000"/>
                                        <p:tgtEl>
                                          <p:spTgt spid="10247"/>
                                        </p:tgtEl>
                                      </p:cBhvr>
                                    </p:animEffect>
                                  </p:childTnLst>
                                </p:cTn>
                              </p:par>
                            </p:childTnLst>
                          </p:cTn>
                        </p:par>
                        <p:par>
                          <p:cTn id="55" fill="hold" nodeType="afterGroup">
                            <p:stCondLst>
                              <p:cond delay="2000"/>
                            </p:stCondLst>
                            <p:childTnLst>
                              <p:par>
                                <p:cTn id="56" presetID="1" presetClass="emph" presetSubtype="2" fill="hold" nodeType="afterEffect">
                                  <p:stCondLst>
                                    <p:cond delay="0"/>
                                  </p:stCondLst>
                                  <p:childTnLst>
                                    <p:animClr clrSpc="rgb" dir="cw">
                                      <p:cBhvr>
                                        <p:cTn id="57" dur="500" fill="hold" masterRel="sameClick"/>
                                        <p:tgtEl>
                                          <p:spTgt spid="10252"/>
                                        </p:tgtEl>
                                        <p:attrNameLst>
                                          <p:attrName>fillColor</p:attrName>
                                        </p:attrNameLst>
                                      </p:cBhvr>
                                      <p:to>
                                        <a:srgbClr val="008080"/>
                                      </p:to>
                                    </p:animClr>
                                    <p:set>
                                      <p:cBhvr>
                                        <p:cTn id="58" dur="500" fill="hold"/>
                                        <p:tgtEl>
                                          <p:spTgt spid="10252"/>
                                        </p:tgtEl>
                                        <p:attrNameLst>
                                          <p:attrName>fill.type</p:attrName>
                                        </p:attrNameLst>
                                      </p:cBhvr>
                                      <p:to>
                                        <p:strVal val="solid"/>
                                      </p:to>
                                    </p:set>
                                  </p:childTnLst>
                                </p:cTn>
                              </p:par>
                            </p:childTnLst>
                          </p:cTn>
                        </p:par>
                        <p:par>
                          <p:cTn id="59" fill="hold" nodeType="afterGroup">
                            <p:stCondLst>
                              <p:cond delay="2500"/>
                            </p:stCondLst>
                            <p:childTnLst>
                              <p:par>
                                <p:cTn id="60" presetID="2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100000">
                                          <p:val>
                                            <p:fltVal val="0"/>
                                          </p:val>
                                        </p:tav>
                                        <p:tav>
                                          <p:val>
                                            <p:strVal val="#ppt_w"/>
                                          </p:val>
                                        </p:tav>
                                      </p:tavLst>
                                    </p:anim>
                                    <p:anim calcmode="lin" valueType="num">
                                      <p:cBhvr>
                                        <p:cTn id="63" dur="500" fill="hold"/>
                                        <p:tgtEl>
                                          <p:spTgt spid="4"/>
                                        </p:tgtEl>
                                        <p:attrNameLst>
                                          <p:attrName>ppt_h</p:attrName>
                                        </p:attrNameLst>
                                      </p:cBhvr>
                                      <p:tavLst>
                                        <p:tav tm="100000">
                                          <p:val>
                                            <p:fltVal val="0"/>
                                          </p:val>
                                        </p:tav>
                                        <p:tav>
                                          <p:val>
                                            <p:strVal val="#ppt_h"/>
                                          </p:val>
                                        </p:tav>
                                      </p:tavLst>
                                    </p:anim>
                                  </p:childTnLst>
                                </p:cTn>
                              </p:par>
                            </p:childTnLst>
                          </p:cTn>
                        </p:par>
                        <p:par>
                          <p:cTn id="64" fill="hold" nodeType="afterGroup">
                            <p:stCondLst>
                              <p:cond delay="3000"/>
                            </p:stCondLst>
                            <p:childTnLst>
                              <p:par>
                                <p:cTn id="65" presetID="1" presetClass="emph" presetSubtype="2" fill="hold" nodeType="afterEffect">
                                  <p:stCondLst>
                                    <p:cond delay="0"/>
                                  </p:stCondLst>
                                  <p:childTnLst>
                                    <p:animClr clrSpc="rgb" dir="cw">
                                      <p:cBhvr>
                                        <p:cTn id="66" dur="500" fill="hold" masterRel="sameClick"/>
                                        <p:tgtEl>
                                          <p:spTgt spid="10251"/>
                                        </p:tgtEl>
                                        <p:attrNameLst>
                                          <p:attrName>fillColor</p:attrName>
                                        </p:attrNameLst>
                                      </p:cBhvr>
                                      <p:to>
                                        <a:srgbClr val="008080"/>
                                      </p:to>
                                    </p:animClr>
                                    <p:set>
                                      <p:cBhvr>
                                        <p:cTn id="67" dur="500" fill="hold"/>
                                        <p:tgtEl>
                                          <p:spTgt spid="10251"/>
                                        </p:tgtEl>
                                        <p:attrNameLst>
                                          <p:attrName>fill.type</p:attrName>
                                        </p:attrNameLst>
                                      </p:cBhvr>
                                      <p:to>
                                        <p:strVal val="solid"/>
                                      </p:to>
                                    </p:set>
                                  </p:childTnLst>
                                </p:cTn>
                              </p:par>
                              <p:par>
                                <p:cTn id="68" presetID="1" presetClass="entr" presetSubtype="0" fill="hold" grpId="0" nodeType="withEffect">
                                  <p:stCondLst>
                                    <p:cond delay="2000"/>
                                  </p:stCondLst>
                                  <p:childTnLst>
                                    <p:set>
                                      <p:cBhvr>
                                        <p:cTn id="69" dur="1" fill="hold">
                                          <p:stCondLst>
                                            <p:cond delay="0"/>
                                          </p:stCondLst>
                                        </p:cTn>
                                        <p:tgtEl>
                                          <p:spTgt spid="10305"/>
                                        </p:tgtEl>
                                        <p:attrNameLst>
                                          <p:attrName>style.visibility</p:attrName>
                                        </p:attrNameLst>
                                      </p:cBhvr>
                                      <p:to>
                                        <p:strVal val="visible"/>
                                      </p:to>
                                    </p:set>
                                  </p:childTnLst>
                                </p:cTn>
                              </p:par>
                            </p:childTnLst>
                          </p:cTn>
                        </p:par>
                        <p:par>
                          <p:cTn id="70" fill="hold">
                            <p:stCondLst>
                              <p:cond delay="5000"/>
                            </p:stCondLst>
                            <p:childTnLst>
                              <p:par>
                                <p:cTn id="71" presetID="23" presetClass="entr" presetSubtype="16"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100000">
                                          <p:val>
                                            <p:fltVal val="0"/>
                                          </p:val>
                                        </p:tav>
                                        <p:tav>
                                          <p:val>
                                            <p:strVal val="#ppt_w"/>
                                          </p:val>
                                        </p:tav>
                                      </p:tavLst>
                                    </p:anim>
                                    <p:anim calcmode="lin" valueType="num">
                                      <p:cBhvr>
                                        <p:cTn id="74" dur="500" fill="hold"/>
                                        <p:tgtEl>
                                          <p:spTgt spid="6"/>
                                        </p:tgtEl>
                                        <p:attrNameLst>
                                          <p:attrName>ppt_h</p:attrName>
                                        </p:attrNameLst>
                                      </p:cBhvr>
                                      <p:tavLst>
                                        <p:tav tm="100000">
                                          <p:val>
                                            <p:fltVal val="0"/>
                                          </p:val>
                                        </p:tav>
                                        <p:tav>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10306"/>
                                        </p:tgtEl>
                                        <p:attrNameLst>
                                          <p:attrName>style.visibility</p:attrName>
                                        </p:attrNameLst>
                                      </p:cBhvr>
                                      <p:to>
                                        <p:strVal val="visible"/>
                                      </p:to>
                                    </p:set>
                                    <p:animEffect transition="in" filter="wipe(right)">
                                      <p:cBhvr>
                                        <p:cTn id="79" dur="1000"/>
                                        <p:tgtEl>
                                          <p:spTgt spid="10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305" grpId="0" animBg="1"/>
      <p:bldP spid="10306" grpId="0" animBg="1"/>
      <p:bldP spid="1040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5"/>
          <p:cNvSpPr>
            <a:spLocks noGrp="1"/>
          </p:cNvSpPr>
          <p:nvPr>
            <p:ph type="sldNum" sz="quarter" idx="12"/>
          </p:nvPr>
        </p:nvSpPr>
        <p:spPr/>
        <p:txBody>
          <a:bodyPr/>
          <a:lstStyle/>
          <a:p>
            <a:pPr>
              <a:defRPr/>
            </a:pPr>
            <a:fld id="{8856D449-E8A5-9B45-9CAF-939EE9121D0B}" type="slidenum">
              <a:rPr lang="de-DE"/>
              <a:pPr>
                <a:defRPr/>
              </a:pPr>
              <a:t>84</a:t>
            </a:fld>
            <a:endParaRPr lang="de-DE"/>
          </a:p>
        </p:txBody>
      </p:sp>
      <p:sp>
        <p:nvSpPr>
          <p:cNvPr id="120919" name="Rectangle 87"/>
          <p:cNvSpPr>
            <a:spLocks noChangeArrowheads="1"/>
          </p:cNvSpPr>
          <p:nvPr/>
        </p:nvSpPr>
        <p:spPr bwMode="auto">
          <a:xfrm>
            <a:off x="651668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grpSp>
        <p:nvGrpSpPr>
          <p:cNvPr id="29700" name="Group 4"/>
          <p:cNvGrpSpPr>
            <a:grpSpLocks/>
          </p:cNvGrpSpPr>
          <p:nvPr/>
        </p:nvGrpSpPr>
        <p:grpSpPr bwMode="auto">
          <a:xfrm>
            <a:off x="3059113" y="3155950"/>
            <a:ext cx="2889250" cy="2857500"/>
            <a:chOff x="2088" y="1833"/>
            <a:chExt cx="1819" cy="1800"/>
          </a:xfrm>
        </p:grpSpPr>
        <p:grpSp>
          <p:nvGrpSpPr>
            <p:cNvPr id="29754" name="Group 5"/>
            <p:cNvGrpSpPr>
              <a:grpSpLocks/>
            </p:cNvGrpSpPr>
            <p:nvPr/>
          </p:nvGrpSpPr>
          <p:grpSpPr bwMode="auto">
            <a:xfrm>
              <a:off x="2109" y="1851"/>
              <a:ext cx="1769" cy="1769"/>
              <a:chOff x="2109" y="1843"/>
              <a:chExt cx="1769" cy="1769"/>
            </a:xfrm>
          </p:grpSpPr>
          <p:sp>
            <p:nvSpPr>
              <p:cNvPr id="120838" name="Oval 6"/>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39" name="Rectangle 7"/>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dirty="0">
                    <a:cs typeface="+mn-cs"/>
                  </a:rPr>
                  <a:t>0</a:t>
                </a:r>
              </a:p>
            </p:txBody>
          </p:sp>
          <p:sp>
            <p:nvSpPr>
              <p:cNvPr id="120840" name="Rectangle 8"/>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4</a:t>
                </a:r>
              </a:p>
            </p:txBody>
          </p:sp>
          <p:sp>
            <p:nvSpPr>
              <p:cNvPr id="120841" name="Rectangle 9"/>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2</a:t>
                </a:r>
              </a:p>
            </p:txBody>
          </p:sp>
          <p:sp>
            <p:nvSpPr>
              <p:cNvPr id="120842" name="Rectangle 10"/>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6</a:t>
                </a:r>
              </a:p>
            </p:txBody>
          </p:sp>
          <p:sp>
            <p:nvSpPr>
              <p:cNvPr id="120843" name="Rectangle 11"/>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5</a:t>
                </a:r>
              </a:p>
            </p:txBody>
          </p:sp>
          <p:sp>
            <p:nvSpPr>
              <p:cNvPr id="120844" name="Rectangle 12"/>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1</a:t>
                </a:r>
              </a:p>
            </p:txBody>
          </p:sp>
          <p:sp>
            <p:nvSpPr>
              <p:cNvPr id="120845" name="Rectangle 13"/>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3</a:t>
                </a:r>
              </a:p>
            </p:txBody>
          </p:sp>
          <p:sp>
            <p:nvSpPr>
              <p:cNvPr id="120846" name="Rectangle 14"/>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7</a:t>
                </a:r>
              </a:p>
            </p:txBody>
          </p:sp>
        </p:grpSp>
        <p:sp>
          <p:nvSpPr>
            <p:cNvPr id="120847" name="Oval 15"/>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48" name="Oval 16"/>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49" name="Oval 17"/>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0" name="Oval 18"/>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1" name="Oval 19"/>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2" name="Oval 20"/>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3" name="Oval 21"/>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4" name="Oval 22"/>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0855" name="Oval 23"/>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6" name="Oval 24"/>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7" name="Oval 25"/>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8" name="Rectangle 26"/>
          <p:cNvSpPr>
            <a:spLocks noChangeArrowheads="1"/>
          </p:cNvSpPr>
          <p:nvPr/>
        </p:nvSpPr>
        <p:spPr bwMode="auto">
          <a:xfrm>
            <a:off x="5471565" y="2349500"/>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dirty="0">
                <a:cs typeface="+mn-cs"/>
              </a:rPr>
              <a:t>1</a:t>
            </a:r>
          </a:p>
          <a:p>
            <a:pPr>
              <a:defRPr/>
            </a:pPr>
            <a:r>
              <a:rPr lang="en-US" sz="1200" dirty="0">
                <a:cs typeface="+mn-cs"/>
              </a:rPr>
              <a:t>2</a:t>
            </a:r>
          </a:p>
          <a:p>
            <a:pPr>
              <a:defRPr/>
            </a:pPr>
            <a:r>
              <a:rPr lang="en-US" sz="1200" dirty="0">
                <a:cs typeface="+mn-cs"/>
              </a:rPr>
              <a:t>4</a:t>
            </a:r>
          </a:p>
        </p:txBody>
      </p:sp>
      <p:sp>
        <p:nvSpPr>
          <p:cNvPr id="120860" name="Rectangle 28"/>
          <p:cNvSpPr>
            <a:spLocks noChangeArrowheads="1"/>
          </p:cNvSpPr>
          <p:nvPr/>
        </p:nvSpPr>
        <p:spPr bwMode="auto">
          <a:xfrm>
            <a:off x="5867400" y="2349500"/>
            <a:ext cx="5064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a:p>
            <a:pPr>
              <a:defRPr/>
            </a:pPr>
            <a:r>
              <a:rPr lang="en-US" sz="1200">
                <a:cs typeface="+mn-cs"/>
              </a:rPr>
              <a:t>3</a:t>
            </a:r>
          </a:p>
          <a:p>
            <a:pPr>
              <a:defRPr/>
            </a:pPr>
            <a:r>
              <a:rPr lang="en-US" sz="1200">
                <a:cs typeface="+mn-cs"/>
              </a:rPr>
              <a:t>0</a:t>
            </a:r>
          </a:p>
        </p:txBody>
      </p:sp>
      <p:grpSp>
        <p:nvGrpSpPr>
          <p:cNvPr id="29707" name="Group 29"/>
          <p:cNvGrpSpPr>
            <a:grpSpLocks/>
          </p:cNvGrpSpPr>
          <p:nvPr/>
        </p:nvGrpSpPr>
        <p:grpSpPr bwMode="auto">
          <a:xfrm>
            <a:off x="6011863" y="3286125"/>
            <a:ext cx="2232025" cy="1152525"/>
            <a:chOff x="3107" y="2070"/>
            <a:chExt cx="1406" cy="726"/>
          </a:xfrm>
        </p:grpSpPr>
        <p:sp>
          <p:nvSpPr>
            <p:cNvPr id="120862" name="AutoShape 30"/>
            <p:cNvSpPr>
              <a:spLocks noChangeArrowheads="1"/>
            </p:cNvSpPr>
            <p:nvPr/>
          </p:nvSpPr>
          <p:spPr bwMode="auto">
            <a:xfrm>
              <a:off x="3107" y="2070"/>
              <a:ext cx="1406" cy="726"/>
            </a:xfrm>
            <a:prstGeom prst="wedgeRectCallout">
              <a:avLst>
                <a:gd name="adj1" fmla="val -67356"/>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863" name="Rectangle 31"/>
            <p:cNvSpPr>
              <a:spLocks noChangeArrowheads="1"/>
            </p:cNvSpPr>
            <p:nvPr/>
          </p:nvSpPr>
          <p:spPr bwMode="auto">
            <a:xfrm>
              <a:off x="3152" y="2070"/>
              <a:ext cx="95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0864" name="Rectangle 32"/>
            <p:cNvSpPr>
              <a:spLocks noChangeArrowheads="1"/>
            </p:cNvSpPr>
            <p:nvPr/>
          </p:nvSpPr>
          <p:spPr bwMode="auto">
            <a:xfrm>
              <a:off x="3472" y="2206"/>
              <a:ext cx="318"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0866" name="Rectangle 34"/>
            <p:cNvSpPr>
              <a:spLocks noChangeArrowheads="1"/>
            </p:cNvSpPr>
            <p:nvPr/>
          </p:nvSpPr>
          <p:spPr bwMode="auto">
            <a:xfrm>
              <a:off x="3787" y="2206"/>
              <a:ext cx="318"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0867" name="Rectangle 35"/>
            <p:cNvSpPr>
              <a:spLocks noChangeArrowheads="1"/>
            </p:cNvSpPr>
            <p:nvPr/>
          </p:nvSpPr>
          <p:spPr bwMode="auto">
            <a:xfrm>
              <a:off x="4196" y="2070"/>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0868" name="Rectangle 36"/>
            <p:cNvSpPr>
              <a:spLocks noChangeArrowheads="1"/>
            </p:cNvSpPr>
            <p:nvPr/>
          </p:nvSpPr>
          <p:spPr bwMode="auto">
            <a:xfrm>
              <a:off x="4196" y="2206"/>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p:txBody>
        </p:sp>
        <p:sp>
          <p:nvSpPr>
            <p:cNvPr id="120869" name="Rectangle 37"/>
            <p:cNvSpPr>
              <a:spLocks noChangeArrowheads="1"/>
            </p:cNvSpPr>
            <p:nvPr/>
          </p:nvSpPr>
          <p:spPr bwMode="auto">
            <a:xfrm>
              <a:off x="3472" y="2342"/>
              <a:ext cx="318"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2</a:t>
              </a:r>
            </a:p>
            <a:p>
              <a:pPr>
                <a:defRPr/>
              </a:pPr>
              <a:r>
                <a:rPr lang="en-US" sz="1200">
                  <a:cs typeface="+mn-cs"/>
                </a:rPr>
                <a:t>3</a:t>
              </a:r>
            </a:p>
            <a:p>
              <a:pPr>
                <a:defRPr/>
              </a:pPr>
              <a:r>
                <a:rPr lang="en-US" sz="1200">
                  <a:cs typeface="+mn-cs"/>
                </a:rPr>
                <a:t>5</a:t>
              </a:r>
            </a:p>
          </p:txBody>
        </p:sp>
        <p:sp>
          <p:nvSpPr>
            <p:cNvPr id="120871" name="Rectangle 39"/>
            <p:cNvSpPr>
              <a:spLocks noChangeArrowheads="1"/>
            </p:cNvSpPr>
            <p:nvPr/>
          </p:nvSpPr>
          <p:spPr bwMode="auto">
            <a:xfrm>
              <a:off x="3787" y="2342"/>
              <a:ext cx="318"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3</a:t>
              </a:r>
            </a:p>
            <a:p>
              <a:pPr>
                <a:defRPr/>
              </a:pPr>
              <a:r>
                <a:rPr lang="en-US" sz="1200">
                  <a:cs typeface="+mn-cs"/>
                </a:rPr>
                <a:t>3</a:t>
              </a:r>
            </a:p>
            <a:p>
              <a:pPr>
                <a:defRPr/>
              </a:pPr>
              <a:r>
                <a:rPr lang="en-US" sz="1200">
                  <a:cs typeface="+mn-cs"/>
                </a:rPr>
                <a:t>0</a:t>
              </a:r>
            </a:p>
          </p:txBody>
        </p:sp>
      </p:grpSp>
      <p:sp>
        <p:nvSpPr>
          <p:cNvPr id="120873" name="AutoShape 41"/>
          <p:cNvSpPr>
            <a:spLocks noChangeArrowheads="1"/>
          </p:cNvSpPr>
          <p:nvPr/>
        </p:nvSpPr>
        <p:spPr bwMode="auto">
          <a:xfrm>
            <a:off x="6011863" y="5013325"/>
            <a:ext cx="2232025" cy="1152525"/>
          </a:xfrm>
          <a:prstGeom prst="wedgeRectCallout">
            <a:avLst>
              <a:gd name="adj1" fmla="val -67995"/>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874" name="Rectangle 42"/>
          <p:cNvSpPr>
            <a:spLocks noChangeArrowheads="1"/>
          </p:cNvSpPr>
          <p:nvPr/>
        </p:nvSpPr>
        <p:spPr bwMode="auto">
          <a:xfrm>
            <a:off x="6083300" y="50133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0875" name="Rectangle 43"/>
          <p:cNvSpPr>
            <a:spLocks noChangeArrowheads="1"/>
          </p:cNvSpPr>
          <p:nvPr/>
        </p:nvSpPr>
        <p:spPr bwMode="auto">
          <a:xfrm>
            <a:off x="6584213"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0877" name="Rectangle 45"/>
          <p:cNvSpPr>
            <a:spLocks noChangeArrowheads="1"/>
          </p:cNvSpPr>
          <p:nvPr/>
        </p:nvSpPr>
        <p:spPr bwMode="auto">
          <a:xfrm>
            <a:off x="7091363"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0878" name="Rectangle 46"/>
          <p:cNvSpPr>
            <a:spLocks noChangeArrowheads="1"/>
          </p:cNvSpPr>
          <p:nvPr/>
        </p:nvSpPr>
        <p:spPr bwMode="auto">
          <a:xfrm>
            <a:off x="7740650"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0879" name="Rectangle 47"/>
          <p:cNvSpPr>
            <a:spLocks noChangeArrowheads="1"/>
          </p:cNvSpPr>
          <p:nvPr/>
        </p:nvSpPr>
        <p:spPr bwMode="auto">
          <a:xfrm>
            <a:off x="7740650"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2</a:t>
            </a:r>
          </a:p>
        </p:txBody>
      </p:sp>
      <p:sp>
        <p:nvSpPr>
          <p:cNvPr id="120880" name="Rectangle 48"/>
          <p:cNvSpPr>
            <a:spLocks noChangeArrowheads="1"/>
          </p:cNvSpPr>
          <p:nvPr/>
        </p:nvSpPr>
        <p:spPr bwMode="auto">
          <a:xfrm>
            <a:off x="6584213"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4</a:t>
            </a:r>
          </a:p>
          <a:p>
            <a:pPr>
              <a:defRPr/>
            </a:pPr>
            <a:r>
              <a:rPr lang="en-US" sz="1200">
                <a:cs typeface="+mn-cs"/>
              </a:rPr>
              <a:t>5</a:t>
            </a:r>
          </a:p>
          <a:p>
            <a:pPr>
              <a:defRPr/>
            </a:pPr>
            <a:r>
              <a:rPr lang="en-US" sz="1200">
                <a:cs typeface="+mn-cs"/>
              </a:rPr>
              <a:t>7</a:t>
            </a:r>
          </a:p>
        </p:txBody>
      </p:sp>
      <p:sp>
        <p:nvSpPr>
          <p:cNvPr id="120882" name="Rectangle 50"/>
          <p:cNvSpPr>
            <a:spLocks noChangeArrowheads="1"/>
          </p:cNvSpPr>
          <p:nvPr/>
        </p:nvSpPr>
        <p:spPr bwMode="auto">
          <a:xfrm>
            <a:off x="7091363"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0</a:t>
            </a:r>
          </a:p>
          <a:p>
            <a:pPr>
              <a:defRPr/>
            </a:pPr>
            <a:r>
              <a:rPr lang="en-US" sz="1200">
                <a:cs typeface="+mn-cs"/>
              </a:rPr>
              <a:t>0</a:t>
            </a:r>
          </a:p>
          <a:p>
            <a:pPr>
              <a:defRPr/>
            </a:pPr>
            <a:r>
              <a:rPr lang="en-US" sz="1200">
                <a:cs typeface="+mn-cs"/>
              </a:rPr>
              <a:t>0</a:t>
            </a:r>
          </a:p>
        </p:txBody>
      </p:sp>
      <p:sp>
        <p:nvSpPr>
          <p:cNvPr id="120885" name="AutoShape 53"/>
          <p:cNvSpPr>
            <a:spLocks noChangeArrowheads="1"/>
          </p:cNvSpPr>
          <p:nvPr/>
        </p:nvSpPr>
        <p:spPr bwMode="auto">
          <a:xfrm>
            <a:off x="4787900" y="1916113"/>
            <a:ext cx="2233613" cy="1152525"/>
          </a:xfrm>
          <a:prstGeom prst="wedgeRectCallout">
            <a:avLst>
              <a:gd name="adj1" fmla="val -58676"/>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886" name="Rectangle 54"/>
          <p:cNvSpPr>
            <a:spLocks noChangeArrowheads="1"/>
          </p:cNvSpPr>
          <p:nvPr/>
        </p:nvSpPr>
        <p:spPr bwMode="auto">
          <a:xfrm>
            <a:off x="4859338" y="1916113"/>
            <a:ext cx="1514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0887" name="Rectangle 55"/>
          <p:cNvSpPr>
            <a:spLocks noChangeArrowheads="1"/>
          </p:cNvSpPr>
          <p:nvPr/>
        </p:nvSpPr>
        <p:spPr bwMode="auto">
          <a:xfrm>
            <a:off x="5360251" y="2132013"/>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dirty="0">
                <a:cs typeface="+mn-cs"/>
              </a:rPr>
              <a:t>start</a:t>
            </a:r>
          </a:p>
        </p:txBody>
      </p:sp>
      <p:sp>
        <p:nvSpPr>
          <p:cNvPr id="120889" name="Rectangle 57"/>
          <p:cNvSpPr>
            <a:spLocks noChangeArrowheads="1"/>
          </p:cNvSpPr>
          <p:nvPr/>
        </p:nvSpPr>
        <p:spPr bwMode="auto">
          <a:xfrm>
            <a:off x="5867400" y="2132013"/>
            <a:ext cx="506413"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0890" name="Rectangle 58"/>
          <p:cNvSpPr>
            <a:spLocks noChangeArrowheads="1"/>
          </p:cNvSpPr>
          <p:nvPr/>
        </p:nvSpPr>
        <p:spPr bwMode="auto">
          <a:xfrm>
            <a:off x="6516688"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0892" name="Rectangle 60"/>
          <p:cNvSpPr>
            <a:spLocks noChangeArrowheads="1"/>
          </p:cNvSpPr>
          <p:nvPr/>
        </p:nvSpPr>
        <p:spPr bwMode="auto">
          <a:xfrm>
            <a:off x="5360251"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a:p>
            <a:pPr>
              <a:defRPr/>
            </a:pPr>
            <a:endParaRPr lang="en-US" sz="1200">
              <a:cs typeface="+mn-cs"/>
            </a:endParaRPr>
          </a:p>
        </p:txBody>
      </p:sp>
      <p:sp>
        <p:nvSpPr>
          <p:cNvPr id="120894" name="Rectangle 62"/>
          <p:cNvSpPr>
            <a:spLocks noChangeArrowheads="1"/>
          </p:cNvSpPr>
          <p:nvPr/>
        </p:nvSpPr>
        <p:spPr bwMode="auto">
          <a:xfrm>
            <a:off x="5868988"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0895" name="Oval 63"/>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20922" name="Group 90"/>
          <p:cNvGrpSpPr>
            <a:grpSpLocks/>
          </p:cNvGrpSpPr>
          <p:nvPr/>
        </p:nvGrpSpPr>
        <p:grpSpPr bwMode="auto">
          <a:xfrm>
            <a:off x="395288" y="4292600"/>
            <a:ext cx="2232025" cy="1152525"/>
            <a:chOff x="249" y="2704"/>
            <a:chExt cx="1406" cy="726"/>
          </a:xfrm>
        </p:grpSpPr>
        <p:sp>
          <p:nvSpPr>
            <p:cNvPr id="120921" name="Rectangle 89"/>
            <p:cNvSpPr>
              <a:spLocks noChangeArrowheads="1"/>
            </p:cNvSpPr>
            <p:nvPr/>
          </p:nvSpPr>
          <p:spPr bwMode="auto">
            <a:xfrm>
              <a:off x="1338" y="2840"/>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0897" name="AutoShape 65"/>
            <p:cNvSpPr>
              <a:spLocks noChangeArrowheads="1"/>
            </p:cNvSpPr>
            <p:nvPr/>
          </p:nvSpPr>
          <p:spPr bwMode="auto">
            <a:xfrm>
              <a:off x="249" y="2704"/>
              <a:ext cx="1406" cy="726"/>
            </a:xfrm>
            <a:prstGeom prst="wedgeRectCallout">
              <a:avLst>
                <a:gd name="adj1" fmla="val 66926"/>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898" name="Rectangle 66"/>
            <p:cNvSpPr>
              <a:spLocks noChangeArrowheads="1"/>
            </p:cNvSpPr>
            <p:nvPr/>
          </p:nvSpPr>
          <p:spPr bwMode="auto">
            <a:xfrm>
              <a:off x="295" y="2704"/>
              <a:ext cx="95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l">
                <a:defRPr/>
              </a:pPr>
              <a:r>
                <a:rPr lang="en-US" sz="1200">
                  <a:cs typeface="+mn-cs"/>
                </a:rPr>
                <a:t>finger table</a:t>
              </a:r>
            </a:p>
          </p:txBody>
        </p:sp>
        <p:sp>
          <p:nvSpPr>
            <p:cNvPr id="120899" name="Rectangle 67"/>
            <p:cNvSpPr>
              <a:spLocks noChangeArrowheads="1"/>
            </p:cNvSpPr>
            <p:nvPr/>
          </p:nvSpPr>
          <p:spPr bwMode="auto">
            <a:xfrm>
              <a:off x="610" y="2840"/>
              <a:ext cx="317"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0901" name="Rectangle 69"/>
            <p:cNvSpPr>
              <a:spLocks noChangeArrowheads="1"/>
            </p:cNvSpPr>
            <p:nvPr/>
          </p:nvSpPr>
          <p:spPr bwMode="auto">
            <a:xfrm>
              <a:off x="929" y="2840"/>
              <a:ext cx="318"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0902" name="Rectangle 70"/>
            <p:cNvSpPr>
              <a:spLocks noChangeArrowheads="1"/>
            </p:cNvSpPr>
            <p:nvPr/>
          </p:nvSpPr>
          <p:spPr bwMode="auto">
            <a:xfrm>
              <a:off x="1339" y="2704"/>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0904" name="Rectangle 72"/>
            <p:cNvSpPr>
              <a:spLocks noChangeArrowheads="1"/>
            </p:cNvSpPr>
            <p:nvPr/>
          </p:nvSpPr>
          <p:spPr bwMode="auto">
            <a:xfrm>
              <a:off x="610" y="2976"/>
              <a:ext cx="317"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7</a:t>
              </a:r>
            </a:p>
            <a:p>
              <a:pPr>
                <a:defRPr/>
              </a:pPr>
              <a:r>
                <a:rPr lang="en-US" sz="1200">
                  <a:cs typeface="+mn-cs"/>
                </a:rPr>
                <a:t>0</a:t>
              </a:r>
            </a:p>
            <a:p>
              <a:pPr>
                <a:defRPr/>
              </a:pPr>
              <a:r>
                <a:rPr lang="en-US" sz="1200">
                  <a:cs typeface="+mn-cs"/>
                </a:rPr>
                <a:t>2</a:t>
              </a:r>
            </a:p>
          </p:txBody>
        </p:sp>
        <p:sp>
          <p:nvSpPr>
            <p:cNvPr id="120906" name="Rectangle 74"/>
            <p:cNvSpPr>
              <a:spLocks noChangeArrowheads="1"/>
            </p:cNvSpPr>
            <p:nvPr/>
          </p:nvSpPr>
          <p:spPr bwMode="auto">
            <a:xfrm>
              <a:off x="929" y="2976"/>
              <a:ext cx="318"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0</a:t>
              </a:r>
            </a:p>
            <a:p>
              <a:pPr>
                <a:defRPr/>
              </a:pPr>
              <a:r>
                <a:rPr lang="en-US" sz="1200">
                  <a:cs typeface="+mn-cs"/>
                </a:rPr>
                <a:t>0</a:t>
              </a:r>
            </a:p>
            <a:p>
              <a:pPr>
                <a:defRPr/>
              </a:pPr>
              <a:r>
                <a:rPr lang="en-US" sz="1200">
                  <a:cs typeface="+mn-cs"/>
                </a:rPr>
                <a:t>3</a:t>
              </a:r>
            </a:p>
          </p:txBody>
        </p:sp>
      </p:grpSp>
      <p:sp>
        <p:nvSpPr>
          <p:cNvPr id="120908" name="Rectangle 76"/>
          <p:cNvSpPr>
            <a:spLocks noChangeArrowheads="1"/>
          </p:cNvSpPr>
          <p:nvPr/>
        </p:nvSpPr>
        <p:spPr bwMode="auto">
          <a:xfrm>
            <a:off x="5892796" y="2751138"/>
            <a:ext cx="142877"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6</a:t>
            </a:r>
          </a:p>
        </p:txBody>
      </p:sp>
      <p:sp>
        <p:nvSpPr>
          <p:cNvPr id="120909" name="Rectangle 77"/>
          <p:cNvSpPr>
            <a:spLocks noChangeArrowheads="1"/>
          </p:cNvSpPr>
          <p:nvPr/>
        </p:nvSpPr>
        <p:spPr bwMode="auto">
          <a:xfrm>
            <a:off x="7107240" y="4121150"/>
            <a:ext cx="354006"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6</a:t>
            </a:r>
          </a:p>
        </p:txBody>
      </p:sp>
      <p:sp>
        <p:nvSpPr>
          <p:cNvPr id="120910" name="Rectangle 78"/>
          <p:cNvSpPr>
            <a:spLocks noChangeArrowheads="1"/>
          </p:cNvSpPr>
          <p:nvPr/>
        </p:nvSpPr>
        <p:spPr bwMode="auto">
          <a:xfrm>
            <a:off x="7107240" y="5473700"/>
            <a:ext cx="338130"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6</a:t>
            </a:r>
          </a:p>
        </p:txBody>
      </p:sp>
      <p:sp>
        <p:nvSpPr>
          <p:cNvPr id="120911" name="Rectangle 79"/>
          <p:cNvSpPr>
            <a:spLocks noChangeArrowheads="1"/>
          </p:cNvSpPr>
          <p:nvPr/>
        </p:nvSpPr>
        <p:spPr bwMode="auto">
          <a:xfrm>
            <a:off x="7104058" y="5661025"/>
            <a:ext cx="277807"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6</a:t>
            </a:r>
          </a:p>
        </p:txBody>
      </p:sp>
      <p:sp>
        <p:nvSpPr>
          <p:cNvPr id="120920" name="Rectangle 88"/>
          <p:cNvSpPr>
            <a:spLocks noChangeArrowheads="1"/>
          </p:cNvSpPr>
          <p:nvPr/>
        </p:nvSpPr>
        <p:spPr bwMode="auto">
          <a:xfrm>
            <a:off x="651668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6</a:t>
            </a:r>
          </a:p>
        </p:txBody>
      </p:sp>
      <p:sp>
        <p:nvSpPr>
          <p:cNvPr id="78"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a:t>node join with </a:t>
            </a:r>
            <a:r>
              <a:rPr lang="en-US" i="1" dirty="0" smtClean="0"/>
              <a:t>finger table</a:t>
            </a:r>
            <a:endParaRPr lang="en-US" i="1" dirty="0"/>
          </a:p>
        </p:txBody>
      </p:sp>
      <p:sp>
        <p:nvSpPr>
          <p:cNvPr id="98" name="TextBox 97"/>
          <p:cNvSpPr txBox="1"/>
          <p:nvPr/>
        </p:nvSpPr>
        <p:spPr>
          <a:xfrm>
            <a:off x="206377" y="2009080"/>
            <a:ext cx="2593975" cy="923330"/>
          </a:xfrm>
          <a:prstGeom prst="rect">
            <a:avLst/>
          </a:prstGeom>
          <a:noFill/>
        </p:spPr>
        <p:txBody>
          <a:bodyPr wrap="square" rtlCol="0">
            <a:spAutoFit/>
          </a:bodyPr>
          <a:lstStyle/>
          <a:p>
            <a:r>
              <a:rPr lang="en-US" dirty="0" smtClean="0"/>
              <a:t>Certain keys assigned to </a:t>
            </a:r>
            <a:r>
              <a:rPr lang="en-US" i="1" dirty="0" err="1" smtClean="0"/>
              <a:t>succ</a:t>
            </a:r>
            <a:r>
              <a:rPr lang="en-US" i="1" dirty="0" smtClean="0"/>
              <a:t>(6) (i.e., 0) </a:t>
            </a:r>
            <a:r>
              <a:rPr lang="en-US" dirty="0" smtClean="0"/>
              <a:t>now are assigned to 6</a:t>
            </a:r>
          </a:p>
        </p:txBody>
      </p:sp>
      <p:sp>
        <p:nvSpPr>
          <p:cNvPr id="99" name="TextBox 98"/>
          <p:cNvSpPr txBox="1"/>
          <p:nvPr/>
        </p:nvSpPr>
        <p:spPr>
          <a:xfrm>
            <a:off x="177800" y="3286125"/>
            <a:ext cx="2593975" cy="369332"/>
          </a:xfrm>
          <a:prstGeom prst="rect">
            <a:avLst/>
          </a:prstGeom>
          <a:noFill/>
        </p:spPr>
        <p:txBody>
          <a:bodyPr wrap="square" rtlCol="0">
            <a:spAutoFit/>
          </a:bodyPr>
          <a:lstStyle/>
          <a:p>
            <a:r>
              <a:rPr lang="en-US" b="1" dirty="0" smtClean="0"/>
              <a:t>Update the finger tables!</a:t>
            </a:r>
            <a:endParaRPr lang="en-US" b="1" dirty="0"/>
          </a:p>
        </p:txBody>
      </p:sp>
    </p:spTree>
    <p:extLst>
      <p:ext uri="{BB962C8B-B14F-4D97-AF65-F5344CB8AC3E}">
        <p14:creationId xmlns:p14="http://schemas.microsoft.com/office/powerpoint/2010/main" val="48931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95"/>
                                        </p:tgtEl>
                                        <p:attrNameLst>
                                          <p:attrName>style.visibility</p:attrName>
                                        </p:attrNameLst>
                                      </p:cBhvr>
                                      <p:to>
                                        <p:strVal val="visible"/>
                                      </p:to>
                                    </p:set>
                                    <p:animEffect transition="in" filter="blinds(horizontal)">
                                      <p:cBhvr>
                                        <p:cTn id="7" dur="500"/>
                                        <p:tgtEl>
                                          <p:spTgt spid="12089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20922"/>
                                        </p:tgtEl>
                                        <p:attrNameLst>
                                          <p:attrName>style.visibility</p:attrName>
                                        </p:attrNameLst>
                                      </p:cBhvr>
                                      <p:to>
                                        <p:strVal val="visible"/>
                                      </p:to>
                                    </p:set>
                                    <p:animEffect transition="in" filter="blinds(horizontal)">
                                      <p:cBhvr>
                                        <p:cTn id="14" dur="500"/>
                                        <p:tgtEl>
                                          <p:spTgt spid="120922"/>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4.72222E-6 -1.85185E-6 L -0.4802 0.34792 " pathEditMode="relative" rAng="0" ptsTypes="AA">
                                      <p:cBhvr>
                                        <p:cTn id="18" dur="2000" fill="hold"/>
                                        <p:tgtEl>
                                          <p:spTgt spid="120920"/>
                                        </p:tgtEl>
                                        <p:attrNameLst>
                                          <p:attrName>ppt_x</p:attrName>
                                          <p:attrName>ppt_y</p:attrName>
                                        </p:attrNameLst>
                                      </p:cBhvr>
                                      <p:rCtr x="-24010" y="17384"/>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20908"/>
                                        </p:tgtEl>
                                        <p:attrNameLst>
                                          <p:attrName>style.visibility</p:attrName>
                                        </p:attrNameLst>
                                      </p:cBhvr>
                                      <p:to>
                                        <p:strVal val="visible"/>
                                      </p:to>
                                    </p:set>
                                    <p:anim calcmode="lin" valueType="num">
                                      <p:cBhvr additive="base">
                                        <p:cTn id="27" dur="500" fill="hold"/>
                                        <p:tgtEl>
                                          <p:spTgt spid="120908"/>
                                        </p:tgtEl>
                                        <p:attrNameLst>
                                          <p:attrName>ppt_x</p:attrName>
                                        </p:attrNameLst>
                                      </p:cBhvr>
                                      <p:tavLst>
                                        <p:tav tm="0">
                                          <p:val>
                                            <p:strVal val="1+#ppt_w/2"/>
                                          </p:val>
                                        </p:tav>
                                        <p:tav tm="100000">
                                          <p:val>
                                            <p:strVal val="#ppt_x"/>
                                          </p:val>
                                        </p:tav>
                                      </p:tavLst>
                                    </p:anim>
                                    <p:anim calcmode="lin" valueType="num">
                                      <p:cBhvr additive="base">
                                        <p:cTn id="28" dur="500" fill="hold"/>
                                        <p:tgtEl>
                                          <p:spTgt spid="12090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0909"/>
                                        </p:tgtEl>
                                        <p:attrNameLst>
                                          <p:attrName>style.visibility</p:attrName>
                                        </p:attrNameLst>
                                      </p:cBhvr>
                                      <p:to>
                                        <p:strVal val="visible"/>
                                      </p:to>
                                    </p:set>
                                    <p:anim calcmode="lin" valueType="num">
                                      <p:cBhvr additive="base">
                                        <p:cTn id="31" dur="500" fill="hold"/>
                                        <p:tgtEl>
                                          <p:spTgt spid="120909"/>
                                        </p:tgtEl>
                                        <p:attrNameLst>
                                          <p:attrName>ppt_x</p:attrName>
                                        </p:attrNameLst>
                                      </p:cBhvr>
                                      <p:tavLst>
                                        <p:tav tm="0">
                                          <p:val>
                                            <p:strVal val="1+#ppt_w/2"/>
                                          </p:val>
                                        </p:tav>
                                        <p:tav tm="100000">
                                          <p:val>
                                            <p:strVal val="#ppt_x"/>
                                          </p:val>
                                        </p:tav>
                                      </p:tavLst>
                                    </p:anim>
                                    <p:anim calcmode="lin" valueType="num">
                                      <p:cBhvr additive="base">
                                        <p:cTn id="32" dur="500" fill="hold"/>
                                        <p:tgtEl>
                                          <p:spTgt spid="12090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0910"/>
                                        </p:tgtEl>
                                        <p:attrNameLst>
                                          <p:attrName>style.visibility</p:attrName>
                                        </p:attrNameLst>
                                      </p:cBhvr>
                                      <p:to>
                                        <p:strVal val="visible"/>
                                      </p:to>
                                    </p:set>
                                    <p:anim calcmode="lin" valueType="num">
                                      <p:cBhvr additive="base">
                                        <p:cTn id="35" dur="500" fill="hold"/>
                                        <p:tgtEl>
                                          <p:spTgt spid="120910"/>
                                        </p:tgtEl>
                                        <p:attrNameLst>
                                          <p:attrName>ppt_x</p:attrName>
                                        </p:attrNameLst>
                                      </p:cBhvr>
                                      <p:tavLst>
                                        <p:tav tm="0">
                                          <p:val>
                                            <p:strVal val="1+#ppt_w/2"/>
                                          </p:val>
                                        </p:tav>
                                        <p:tav tm="100000">
                                          <p:val>
                                            <p:strVal val="#ppt_x"/>
                                          </p:val>
                                        </p:tav>
                                      </p:tavLst>
                                    </p:anim>
                                    <p:anim calcmode="lin" valueType="num">
                                      <p:cBhvr additive="base">
                                        <p:cTn id="36" dur="500" fill="hold"/>
                                        <p:tgtEl>
                                          <p:spTgt spid="12091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0911"/>
                                        </p:tgtEl>
                                        <p:attrNameLst>
                                          <p:attrName>style.visibility</p:attrName>
                                        </p:attrNameLst>
                                      </p:cBhvr>
                                      <p:to>
                                        <p:strVal val="visible"/>
                                      </p:to>
                                    </p:set>
                                    <p:anim calcmode="lin" valueType="num">
                                      <p:cBhvr additive="base">
                                        <p:cTn id="39" dur="500" fill="hold"/>
                                        <p:tgtEl>
                                          <p:spTgt spid="120911"/>
                                        </p:tgtEl>
                                        <p:attrNameLst>
                                          <p:attrName>ppt_x</p:attrName>
                                        </p:attrNameLst>
                                      </p:cBhvr>
                                      <p:tavLst>
                                        <p:tav tm="0">
                                          <p:val>
                                            <p:strVal val="1+#ppt_w/2"/>
                                          </p:val>
                                        </p:tav>
                                        <p:tav tm="100000">
                                          <p:val>
                                            <p:strVal val="#ppt_x"/>
                                          </p:val>
                                        </p:tav>
                                      </p:tavLst>
                                    </p:anim>
                                    <p:anim calcmode="lin" valueType="num">
                                      <p:cBhvr additive="base">
                                        <p:cTn id="40" dur="500" fill="hold"/>
                                        <p:tgtEl>
                                          <p:spTgt spid="1209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95" grpId="0" animBg="1"/>
      <p:bldP spid="120908" grpId="0" animBg="1"/>
      <p:bldP spid="120909" grpId="0" animBg="1"/>
      <p:bldP spid="120910" grpId="0" animBg="1"/>
      <p:bldP spid="120911" grpId="0" animBg="1"/>
      <p:bldP spid="120920" grpId="0" animBg="1"/>
      <p:bldP spid="98" grpId="0"/>
      <p:bldP spid="9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5"/>
          <p:cNvSpPr>
            <a:spLocks noGrp="1"/>
          </p:cNvSpPr>
          <p:nvPr>
            <p:ph type="sldNum" sz="quarter" idx="12"/>
          </p:nvPr>
        </p:nvSpPr>
        <p:spPr/>
        <p:txBody>
          <a:bodyPr/>
          <a:lstStyle/>
          <a:p>
            <a:pPr>
              <a:defRPr/>
            </a:pPr>
            <a:fld id="{63B554DD-32FC-4C4E-90A8-F0771EB5E7E1}" type="slidenum">
              <a:rPr lang="de-DE"/>
              <a:pPr>
                <a:defRPr/>
              </a:pPr>
              <a:t>85</a:t>
            </a:fld>
            <a:endParaRPr lang="de-DE"/>
          </a:p>
        </p:txBody>
      </p:sp>
      <p:grpSp>
        <p:nvGrpSpPr>
          <p:cNvPr id="30723" name="Group 4"/>
          <p:cNvGrpSpPr>
            <a:grpSpLocks/>
          </p:cNvGrpSpPr>
          <p:nvPr/>
        </p:nvGrpSpPr>
        <p:grpSpPr bwMode="auto">
          <a:xfrm>
            <a:off x="3059113" y="3155950"/>
            <a:ext cx="2889250" cy="2857500"/>
            <a:chOff x="2088" y="1833"/>
            <a:chExt cx="1819" cy="1800"/>
          </a:xfrm>
        </p:grpSpPr>
        <p:grpSp>
          <p:nvGrpSpPr>
            <p:cNvPr id="30777" name="Group 5"/>
            <p:cNvGrpSpPr>
              <a:grpSpLocks/>
            </p:cNvGrpSpPr>
            <p:nvPr/>
          </p:nvGrpSpPr>
          <p:grpSpPr bwMode="auto">
            <a:xfrm>
              <a:off x="2109" y="1851"/>
              <a:ext cx="1769" cy="1769"/>
              <a:chOff x="2109" y="1843"/>
              <a:chExt cx="1769" cy="1769"/>
            </a:xfrm>
          </p:grpSpPr>
          <p:sp>
            <p:nvSpPr>
              <p:cNvPr id="121862" name="Oval 6"/>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63" name="Rectangle 7"/>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0</a:t>
                </a:r>
              </a:p>
            </p:txBody>
          </p:sp>
          <p:sp>
            <p:nvSpPr>
              <p:cNvPr id="121864" name="Rectangle 8"/>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4</a:t>
                </a:r>
              </a:p>
            </p:txBody>
          </p:sp>
          <p:sp>
            <p:nvSpPr>
              <p:cNvPr id="121865" name="Rectangle 9"/>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2</a:t>
                </a:r>
              </a:p>
            </p:txBody>
          </p:sp>
          <p:sp>
            <p:nvSpPr>
              <p:cNvPr id="121866" name="Rectangle 10"/>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6</a:t>
                </a:r>
              </a:p>
            </p:txBody>
          </p:sp>
          <p:sp>
            <p:nvSpPr>
              <p:cNvPr id="121867" name="Rectangle 11"/>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5</a:t>
                </a:r>
              </a:p>
            </p:txBody>
          </p:sp>
          <p:sp>
            <p:nvSpPr>
              <p:cNvPr id="121868" name="Rectangle 12"/>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1</a:t>
                </a:r>
              </a:p>
            </p:txBody>
          </p:sp>
          <p:sp>
            <p:nvSpPr>
              <p:cNvPr id="121869" name="Rectangle 13"/>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3</a:t>
                </a:r>
              </a:p>
            </p:txBody>
          </p:sp>
          <p:sp>
            <p:nvSpPr>
              <p:cNvPr id="121870" name="Rectangle 14"/>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7</a:t>
                </a:r>
              </a:p>
            </p:txBody>
          </p:sp>
        </p:grpSp>
        <p:sp>
          <p:nvSpPr>
            <p:cNvPr id="121871" name="Oval 15"/>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2" name="Oval 16"/>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3" name="Oval 17"/>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4" name="Oval 18"/>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5" name="Oval 19"/>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6" name="Oval 20"/>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7" name="Oval 21"/>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8" name="Oval 22"/>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1879" name="Oval 23"/>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80" name="Oval 24"/>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81" name="Oval 25"/>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82" name="Rectangle 26"/>
          <p:cNvSpPr>
            <a:spLocks noChangeArrowheads="1"/>
          </p:cNvSpPr>
          <p:nvPr/>
        </p:nvSpPr>
        <p:spPr bwMode="auto">
          <a:xfrm>
            <a:off x="5360251" y="2349500"/>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a:p>
            <a:pPr>
              <a:defRPr/>
            </a:pPr>
            <a:r>
              <a:rPr lang="en-US" sz="1200">
                <a:cs typeface="+mn-cs"/>
              </a:rPr>
              <a:t>2</a:t>
            </a:r>
          </a:p>
          <a:p>
            <a:pPr>
              <a:defRPr/>
            </a:pPr>
            <a:r>
              <a:rPr lang="en-US" sz="1200">
                <a:cs typeface="+mn-cs"/>
              </a:rPr>
              <a:t>4</a:t>
            </a:r>
          </a:p>
        </p:txBody>
      </p:sp>
      <p:sp>
        <p:nvSpPr>
          <p:cNvPr id="121884" name="Rectangle 28"/>
          <p:cNvSpPr>
            <a:spLocks noChangeArrowheads="1"/>
          </p:cNvSpPr>
          <p:nvPr/>
        </p:nvSpPr>
        <p:spPr bwMode="auto">
          <a:xfrm>
            <a:off x="5867400" y="2349500"/>
            <a:ext cx="5064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a:p>
            <a:pPr>
              <a:defRPr/>
            </a:pPr>
            <a:r>
              <a:rPr lang="en-US" sz="1200">
                <a:cs typeface="+mn-cs"/>
              </a:rPr>
              <a:t>3</a:t>
            </a:r>
          </a:p>
          <a:p>
            <a:pPr>
              <a:defRPr/>
            </a:pPr>
            <a:r>
              <a:rPr lang="en-US" sz="1200">
                <a:cs typeface="+mn-cs"/>
              </a:rPr>
              <a:t>0</a:t>
            </a:r>
          </a:p>
        </p:txBody>
      </p:sp>
      <p:sp>
        <p:nvSpPr>
          <p:cNvPr id="121886" name="AutoShape 30"/>
          <p:cNvSpPr>
            <a:spLocks noChangeArrowheads="1"/>
          </p:cNvSpPr>
          <p:nvPr/>
        </p:nvSpPr>
        <p:spPr bwMode="auto">
          <a:xfrm>
            <a:off x="6011863" y="3286125"/>
            <a:ext cx="2232025" cy="1152525"/>
          </a:xfrm>
          <a:prstGeom prst="wedgeRectCallout">
            <a:avLst>
              <a:gd name="adj1" fmla="val -67356"/>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1887" name="Rectangle 31"/>
          <p:cNvSpPr>
            <a:spLocks noChangeArrowheads="1"/>
          </p:cNvSpPr>
          <p:nvPr/>
        </p:nvSpPr>
        <p:spPr bwMode="auto">
          <a:xfrm>
            <a:off x="6083300" y="32861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1888" name="Rectangle 32"/>
          <p:cNvSpPr>
            <a:spLocks noChangeArrowheads="1"/>
          </p:cNvSpPr>
          <p:nvPr/>
        </p:nvSpPr>
        <p:spPr bwMode="auto">
          <a:xfrm>
            <a:off x="6584213" y="3502025"/>
            <a:ext cx="506413"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1890" name="Rectangle 34"/>
          <p:cNvSpPr>
            <a:spLocks noChangeArrowheads="1"/>
          </p:cNvSpPr>
          <p:nvPr/>
        </p:nvSpPr>
        <p:spPr bwMode="auto">
          <a:xfrm>
            <a:off x="7091363" y="35020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1891" name="Rectangle 35"/>
          <p:cNvSpPr>
            <a:spLocks noChangeArrowheads="1"/>
          </p:cNvSpPr>
          <p:nvPr/>
        </p:nvSpPr>
        <p:spPr bwMode="auto">
          <a:xfrm>
            <a:off x="7740650"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1892" name="Rectangle 36"/>
          <p:cNvSpPr>
            <a:spLocks noChangeArrowheads="1"/>
          </p:cNvSpPr>
          <p:nvPr/>
        </p:nvSpPr>
        <p:spPr bwMode="auto">
          <a:xfrm>
            <a:off x="7740650"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p:txBody>
      </p:sp>
      <p:sp>
        <p:nvSpPr>
          <p:cNvPr id="121893" name="Rectangle 37"/>
          <p:cNvSpPr>
            <a:spLocks noChangeArrowheads="1"/>
          </p:cNvSpPr>
          <p:nvPr/>
        </p:nvSpPr>
        <p:spPr bwMode="auto">
          <a:xfrm>
            <a:off x="6584213" y="3717925"/>
            <a:ext cx="50641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2</a:t>
            </a:r>
          </a:p>
          <a:p>
            <a:pPr>
              <a:defRPr/>
            </a:pPr>
            <a:r>
              <a:rPr lang="en-US" sz="1200">
                <a:cs typeface="+mn-cs"/>
              </a:rPr>
              <a:t>3</a:t>
            </a:r>
          </a:p>
          <a:p>
            <a:pPr>
              <a:defRPr/>
            </a:pPr>
            <a:r>
              <a:rPr lang="en-US" sz="1200">
                <a:cs typeface="+mn-cs"/>
              </a:rPr>
              <a:t>5</a:t>
            </a:r>
          </a:p>
        </p:txBody>
      </p:sp>
      <p:sp>
        <p:nvSpPr>
          <p:cNvPr id="121895" name="Rectangle 39"/>
          <p:cNvSpPr>
            <a:spLocks noChangeArrowheads="1"/>
          </p:cNvSpPr>
          <p:nvPr/>
        </p:nvSpPr>
        <p:spPr bwMode="auto">
          <a:xfrm>
            <a:off x="7091363"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3</a:t>
            </a:r>
          </a:p>
          <a:p>
            <a:pPr>
              <a:defRPr/>
            </a:pPr>
            <a:r>
              <a:rPr lang="en-US" sz="1200">
                <a:cs typeface="+mn-cs"/>
              </a:rPr>
              <a:t>3</a:t>
            </a:r>
          </a:p>
          <a:p>
            <a:pPr>
              <a:defRPr/>
            </a:pPr>
            <a:r>
              <a:rPr lang="en-US" sz="1200">
                <a:cs typeface="+mn-cs"/>
              </a:rPr>
              <a:t>0</a:t>
            </a:r>
          </a:p>
        </p:txBody>
      </p:sp>
      <p:sp>
        <p:nvSpPr>
          <p:cNvPr id="121897" name="AutoShape 41"/>
          <p:cNvSpPr>
            <a:spLocks noChangeArrowheads="1"/>
          </p:cNvSpPr>
          <p:nvPr/>
        </p:nvSpPr>
        <p:spPr bwMode="auto">
          <a:xfrm>
            <a:off x="6011863" y="5013325"/>
            <a:ext cx="2232025" cy="1152525"/>
          </a:xfrm>
          <a:prstGeom prst="wedgeRectCallout">
            <a:avLst>
              <a:gd name="adj1" fmla="val -67995"/>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1898" name="Rectangle 42"/>
          <p:cNvSpPr>
            <a:spLocks noChangeArrowheads="1"/>
          </p:cNvSpPr>
          <p:nvPr/>
        </p:nvSpPr>
        <p:spPr bwMode="auto">
          <a:xfrm>
            <a:off x="6083300" y="50133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1899" name="Rectangle 43"/>
          <p:cNvSpPr>
            <a:spLocks noChangeArrowheads="1"/>
          </p:cNvSpPr>
          <p:nvPr/>
        </p:nvSpPr>
        <p:spPr bwMode="auto">
          <a:xfrm>
            <a:off x="6584213" y="5229225"/>
            <a:ext cx="506413"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1901" name="Rectangle 45"/>
          <p:cNvSpPr>
            <a:spLocks noChangeArrowheads="1"/>
          </p:cNvSpPr>
          <p:nvPr/>
        </p:nvSpPr>
        <p:spPr bwMode="auto">
          <a:xfrm>
            <a:off x="7091363"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1902" name="Rectangle 46"/>
          <p:cNvSpPr>
            <a:spLocks noChangeArrowheads="1"/>
          </p:cNvSpPr>
          <p:nvPr/>
        </p:nvSpPr>
        <p:spPr bwMode="auto">
          <a:xfrm>
            <a:off x="7740650"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1903" name="Rectangle 47"/>
          <p:cNvSpPr>
            <a:spLocks noChangeArrowheads="1"/>
          </p:cNvSpPr>
          <p:nvPr/>
        </p:nvSpPr>
        <p:spPr bwMode="auto">
          <a:xfrm>
            <a:off x="7740650"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2</a:t>
            </a:r>
          </a:p>
        </p:txBody>
      </p:sp>
      <p:sp>
        <p:nvSpPr>
          <p:cNvPr id="121904" name="Rectangle 48"/>
          <p:cNvSpPr>
            <a:spLocks noChangeArrowheads="1"/>
          </p:cNvSpPr>
          <p:nvPr/>
        </p:nvSpPr>
        <p:spPr bwMode="auto">
          <a:xfrm>
            <a:off x="6584213" y="5445125"/>
            <a:ext cx="50641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4</a:t>
            </a:r>
          </a:p>
          <a:p>
            <a:pPr>
              <a:defRPr/>
            </a:pPr>
            <a:r>
              <a:rPr lang="en-US" sz="1200">
                <a:cs typeface="+mn-cs"/>
              </a:rPr>
              <a:t>5</a:t>
            </a:r>
          </a:p>
          <a:p>
            <a:pPr>
              <a:defRPr/>
            </a:pPr>
            <a:r>
              <a:rPr lang="en-US" sz="1200">
                <a:cs typeface="+mn-cs"/>
              </a:rPr>
              <a:t>7</a:t>
            </a:r>
          </a:p>
        </p:txBody>
      </p:sp>
      <p:sp>
        <p:nvSpPr>
          <p:cNvPr id="121906" name="Rectangle 50"/>
          <p:cNvSpPr>
            <a:spLocks noChangeArrowheads="1"/>
          </p:cNvSpPr>
          <p:nvPr/>
        </p:nvSpPr>
        <p:spPr bwMode="auto">
          <a:xfrm>
            <a:off x="7091363"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6</a:t>
            </a:r>
          </a:p>
          <a:p>
            <a:pPr>
              <a:defRPr/>
            </a:pPr>
            <a:r>
              <a:rPr lang="en-US" sz="1200">
                <a:cs typeface="+mn-cs"/>
              </a:rPr>
              <a:t>6</a:t>
            </a:r>
          </a:p>
          <a:p>
            <a:pPr>
              <a:defRPr/>
            </a:pPr>
            <a:r>
              <a:rPr lang="en-US" sz="1200">
                <a:cs typeface="+mn-cs"/>
              </a:rPr>
              <a:t>0</a:t>
            </a:r>
          </a:p>
        </p:txBody>
      </p:sp>
      <p:sp>
        <p:nvSpPr>
          <p:cNvPr id="121907" name="AutoShape 51"/>
          <p:cNvSpPr>
            <a:spLocks noChangeArrowheads="1"/>
          </p:cNvSpPr>
          <p:nvPr/>
        </p:nvSpPr>
        <p:spPr bwMode="auto">
          <a:xfrm>
            <a:off x="4787900" y="1916113"/>
            <a:ext cx="2233613" cy="1152525"/>
          </a:xfrm>
          <a:prstGeom prst="wedgeRectCallout">
            <a:avLst>
              <a:gd name="adj1" fmla="val -58676"/>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1908" name="Rectangle 52"/>
          <p:cNvSpPr>
            <a:spLocks noChangeArrowheads="1"/>
          </p:cNvSpPr>
          <p:nvPr/>
        </p:nvSpPr>
        <p:spPr bwMode="auto">
          <a:xfrm>
            <a:off x="4859338" y="1916113"/>
            <a:ext cx="1514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1909" name="Rectangle 53"/>
          <p:cNvSpPr>
            <a:spLocks noChangeArrowheads="1"/>
          </p:cNvSpPr>
          <p:nvPr/>
        </p:nvSpPr>
        <p:spPr bwMode="auto">
          <a:xfrm>
            <a:off x="5360251" y="2132013"/>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1911" name="Rectangle 55"/>
          <p:cNvSpPr>
            <a:spLocks noChangeArrowheads="1"/>
          </p:cNvSpPr>
          <p:nvPr/>
        </p:nvSpPr>
        <p:spPr bwMode="auto">
          <a:xfrm>
            <a:off x="5867400" y="2132013"/>
            <a:ext cx="506413"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1912" name="Rectangle 56"/>
          <p:cNvSpPr>
            <a:spLocks noChangeArrowheads="1"/>
          </p:cNvSpPr>
          <p:nvPr/>
        </p:nvSpPr>
        <p:spPr bwMode="auto">
          <a:xfrm>
            <a:off x="6516688"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1914" name="Rectangle 58"/>
          <p:cNvSpPr>
            <a:spLocks noChangeArrowheads="1"/>
          </p:cNvSpPr>
          <p:nvPr/>
        </p:nvSpPr>
        <p:spPr bwMode="auto">
          <a:xfrm>
            <a:off x="5360251"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a:p>
            <a:pPr>
              <a:defRPr/>
            </a:pPr>
            <a:endParaRPr lang="en-US" sz="1200">
              <a:cs typeface="+mn-cs"/>
            </a:endParaRPr>
          </a:p>
        </p:txBody>
      </p:sp>
      <p:sp>
        <p:nvSpPr>
          <p:cNvPr id="121916" name="Rectangle 60"/>
          <p:cNvSpPr>
            <a:spLocks noChangeArrowheads="1"/>
          </p:cNvSpPr>
          <p:nvPr/>
        </p:nvSpPr>
        <p:spPr bwMode="auto">
          <a:xfrm>
            <a:off x="5868988"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1917" name="Oval 61"/>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918" name="AutoShape 62"/>
          <p:cNvSpPr>
            <a:spLocks noChangeArrowheads="1"/>
          </p:cNvSpPr>
          <p:nvPr/>
        </p:nvSpPr>
        <p:spPr bwMode="auto">
          <a:xfrm>
            <a:off x="395288" y="4292600"/>
            <a:ext cx="2232025" cy="1152525"/>
          </a:xfrm>
          <a:prstGeom prst="wedgeRectCallout">
            <a:avLst>
              <a:gd name="adj1" fmla="val 66926"/>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1919" name="Rectangle 63"/>
          <p:cNvSpPr>
            <a:spLocks noChangeArrowheads="1"/>
          </p:cNvSpPr>
          <p:nvPr/>
        </p:nvSpPr>
        <p:spPr bwMode="auto">
          <a:xfrm>
            <a:off x="468313" y="4292600"/>
            <a:ext cx="151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l">
              <a:defRPr/>
            </a:pPr>
            <a:r>
              <a:rPr lang="en-US" sz="1200">
                <a:cs typeface="+mn-cs"/>
              </a:rPr>
              <a:t>finger table</a:t>
            </a:r>
          </a:p>
        </p:txBody>
      </p:sp>
      <p:sp>
        <p:nvSpPr>
          <p:cNvPr id="121920" name="Rectangle 64"/>
          <p:cNvSpPr>
            <a:spLocks noChangeArrowheads="1"/>
          </p:cNvSpPr>
          <p:nvPr/>
        </p:nvSpPr>
        <p:spPr bwMode="auto">
          <a:xfrm>
            <a:off x="969226" y="4508500"/>
            <a:ext cx="503237"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1922" name="Rectangle 66"/>
          <p:cNvSpPr>
            <a:spLocks noChangeArrowheads="1"/>
          </p:cNvSpPr>
          <p:nvPr/>
        </p:nvSpPr>
        <p:spPr bwMode="auto">
          <a:xfrm>
            <a:off x="1474788" y="4508500"/>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1923" name="Rectangle 67"/>
          <p:cNvSpPr>
            <a:spLocks noChangeArrowheads="1"/>
          </p:cNvSpPr>
          <p:nvPr/>
        </p:nvSpPr>
        <p:spPr bwMode="auto">
          <a:xfrm>
            <a:off x="2125663" y="42926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1924" name="Rectangle 68"/>
          <p:cNvSpPr>
            <a:spLocks noChangeArrowheads="1"/>
          </p:cNvSpPr>
          <p:nvPr/>
        </p:nvSpPr>
        <p:spPr bwMode="auto">
          <a:xfrm>
            <a:off x="2125663" y="45085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1925" name="Rectangle 69"/>
          <p:cNvSpPr>
            <a:spLocks noChangeArrowheads="1"/>
          </p:cNvSpPr>
          <p:nvPr/>
        </p:nvSpPr>
        <p:spPr bwMode="auto">
          <a:xfrm>
            <a:off x="969226" y="4724400"/>
            <a:ext cx="503237"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7</a:t>
            </a:r>
          </a:p>
          <a:p>
            <a:pPr>
              <a:defRPr/>
            </a:pPr>
            <a:r>
              <a:rPr lang="en-US" sz="1200">
                <a:cs typeface="+mn-cs"/>
              </a:rPr>
              <a:t>0</a:t>
            </a:r>
          </a:p>
          <a:p>
            <a:pPr>
              <a:defRPr/>
            </a:pPr>
            <a:r>
              <a:rPr lang="en-US" sz="1200">
                <a:cs typeface="+mn-cs"/>
              </a:rPr>
              <a:t>2</a:t>
            </a:r>
          </a:p>
        </p:txBody>
      </p:sp>
      <p:sp>
        <p:nvSpPr>
          <p:cNvPr id="121927" name="Rectangle 71"/>
          <p:cNvSpPr>
            <a:spLocks noChangeArrowheads="1"/>
          </p:cNvSpPr>
          <p:nvPr/>
        </p:nvSpPr>
        <p:spPr bwMode="auto">
          <a:xfrm>
            <a:off x="1474788" y="47244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0</a:t>
            </a:r>
          </a:p>
          <a:p>
            <a:pPr>
              <a:defRPr/>
            </a:pPr>
            <a:r>
              <a:rPr lang="en-US" sz="1200">
                <a:cs typeface="+mn-cs"/>
              </a:rPr>
              <a:t>0</a:t>
            </a:r>
          </a:p>
          <a:p>
            <a:pPr>
              <a:defRPr/>
            </a:pPr>
            <a:r>
              <a:rPr lang="en-US" sz="1200">
                <a:cs typeface="+mn-cs"/>
              </a:rPr>
              <a:t>3</a:t>
            </a:r>
          </a:p>
        </p:txBody>
      </p:sp>
      <p:sp>
        <p:nvSpPr>
          <p:cNvPr id="121928" name="Rectangle 72"/>
          <p:cNvSpPr>
            <a:spLocks noChangeArrowheads="1"/>
          </p:cNvSpPr>
          <p:nvPr/>
        </p:nvSpPr>
        <p:spPr bwMode="auto">
          <a:xfrm>
            <a:off x="2125663" y="45085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6</a:t>
            </a:r>
          </a:p>
        </p:txBody>
      </p:sp>
      <p:sp>
        <p:nvSpPr>
          <p:cNvPr id="121929" name="Rectangle 73"/>
          <p:cNvSpPr>
            <a:spLocks noChangeArrowheads="1"/>
          </p:cNvSpPr>
          <p:nvPr/>
        </p:nvSpPr>
        <p:spPr bwMode="auto">
          <a:xfrm>
            <a:off x="5894362" y="2751138"/>
            <a:ext cx="227038" cy="215900"/>
          </a:xfrm>
          <a:prstGeom prst="rect">
            <a:avLst/>
          </a:prstGeom>
          <a:solidFill>
            <a:schemeClr val="accent1">
              <a:lumMod val="20000"/>
              <a:lumOff val="80000"/>
            </a:schemeClr>
          </a:solidFill>
          <a:ln>
            <a:noFill/>
          </a:ln>
          <a:effectLst/>
          <a:extLst/>
        </p:spPr>
        <p:txBody>
          <a:bodyPr wrap="none" anchor="ctr"/>
          <a:lstStyle/>
          <a:p>
            <a:pPr>
              <a:defRPr/>
            </a:pPr>
            <a:r>
              <a:rPr lang="en-US" sz="1200" dirty="0">
                <a:cs typeface="+mn-cs"/>
              </a:rPr>
              <a:t>6</a:t>
            </a:r>
          </a:p>
        </p:txBody>
      </p:sp>
      <p:sp>
        <p:nvSpPr>
          <p:cNvPr id="121930" name="Rectangle 74"/>
          <p:cNvSpPr>
            <a:spLocks noChangeArrowheads="1"/>
          </p:cNvSpPr>
          <p:nvPr/>
        </p:nvSpPr>
        <p:spPr bwMode="auto">
          <a:xfrm>
            <a:off x="7108757" y="4121150"/>
            <a:ext cx="278006" cy="215900"/>
          </a:xfrm>
          <a:prstGeom prst="rect">
            <a:avLst/>
          </a:prstGeom>
          <a:solidFill>
            <a:schemeClr val="accent1">
              <a:lumMod val="20000"/>
              <a:lumOff val="80000"/>
            </a:schemeClr>
          </a:solidFill>
          <a:ln>
            <a:noFill/>
          </a:ln>
          <a:effectLst/>
          <a:extLst/>
        </p:spPr>
        <p:txBody>
          <a:bodyPr wrap="none" anchor="ctr"/>
          <a:lstStyle/>
          <a:p>
            <a:pPr>
              <a:defRPr/>
            </a:pPr>
            <a:r>
              <a:rPr lang="en-US" sz="1200" dirty="0">
                <a:cs typeface="+mn-cs"/>
              </a:rPr>
              <a:t>6</a:t>
            </a:r>
          </a:p>
        </p:txBody>
      </p:sp>
      <p:sp>
        <p:nvSpPr>
          <p:cNvPr id="121931" name="Rectangle 75"/>
          <p:cNvSpPr>
            <a:spLocks noChangeArrowheads="1"/>
          </p:cNvSpPr>
          <p:nvPr/>
        </p:nvSpPr>
        <p:spPr bwMode="auto">
          <a:xfrm>
            <a:off x="7124659" y="5848350"/>
            <a:ext cx="195263" cy="215900"/>
          </a:xfrm>
          <a:prstGeom prst="rect">
            <a:avLst/>
          </a:prstGeom>
          <a:solidFill>
            <a:schemeClr val="accent1">
              <a:lumMod val="20000"/>
              <a:lumOff val="80000"/>
            </a:schemeClr>
          </a:solidFill>
          <a:ln>
            <a:noFill/>
          </a:ln>
          <a:effectLst/>
          <a:extLst/>
        </p:spPr>
        <p:txBody>
          <a:bodyPr wrap="none" anchor="ctr"/>
          <a:lstStyle/>
          <a:p>
            <a:pPr>
              <a:defRPr/>
            </a:pPr>
            <a:r>
              <a:rPr lang="en-US" sz="1200" dirty="0">
                <a:cs typeface="+mn-cs"/>
              </a:rPr>
              <a:t>0</a:t>
            </a:r>
          </a:p>
        </p:txBody>
      </p:sp>
      <p:sp>
        <p:nvSpPr>
          <p:cNvPr id="121932" name="Rectangle 76"/>
          <p:cNvSpPr>
            <a:spLocks noChangeArrowheads="1"/>
          </p:cNvSpPr>
          <p:nvPr/>
        </p:nvSpPr>
        <p:spPr bwMode="auto">
          <a:xfrm>
            <a:off x="7740650" y="3500438"/>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1933" name="Rectangle 77"/>
          <p:cNvSpPr>
            <a:spLocks noChangeArrowheads="1"/>
          </p:cNvSpPr>
          <p:nvPr/>
        </p:nvSpPr>
        <p:spPr bwMode="auto">
          <a:xfrm>
            <a:off x="5902300" y="2374900"/>
            <a:ext cx="165124"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3</a:t>
            </a:r>
          </a:p>
        </p:txBody>
      </p:sp>
      <p:sp>
        <p:nvSpPr>
          <p:cNvPr id="121935" name="Rectangle 79"/>
          <p:cNvSpPr>
            <a:spLocks noChangeArrowheads="1"/>
          </p:cNvSpPr>
          <p:nvPr/>
        </p:nvSpPr>
        <p:spPr bwMode="auto">
          <a:xfrm>
            <a:off x="651668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77" name="Title 1"/>
          <p:cNvSpPr txBox="1">
            <a:spLocks/>
          </p:cNvSpPr>
          <p:nvPr/>
        </p:nvSpPr>
        <p:spPr>
          <a:xfrm>
            <a:off x="609600" y="427038"/>
            <a:ext cx="8229600" cy="1143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a:t>node </a:t>
            </a:r>
            <a:r>
              <a:rPr lang="en-US" i="1" dirty="0" smtClean="0"/>
              <a:t>departure (1) with finger table</a:t>
            </a:r>
            <a:endParaRPr lang="en-US" i="1" dirty="0"/>
          </a:p>
        </p:txBody>
      </p:sp>
      <p:sp>
        <p:nvSpPr>
          <p:cNvPr id="78" name="TextBox 77"/>
          <p:cNvSpPr txBox="1"/>
          <p:nvPr/>
        </p:nvSpPr>
        <p:spPr>
          <a:xfrm>
            <a:off x="7164388" y="1947683"/>
            <a:ext cx="1887539" cy="1200329"/>
          </a:xfrm>
          <a:prstGeom prst="rect">
            <a:avLst/>
          </a:prstGeom>
          <a:noFill/>
        </p:spPr>
        <p:txBody>
          <a:bodyPr wrap="square" rtlCol="0">
            <a:spAutoFit/>
          </a:bodyPr>
          <a:lstStyle/>
          <a:p>
            <a:r>
              <a:rPr lang="en-US" dirty="0" smtClean="0"/>
              <a:t>Certain keys assigned to </a:t>
            </a:r>
            <a:r>
              <a:rPr lang="en-US" i="1" dirty="0" err="1" smtClean="0"/>
              <a:t>succ</a:t>
            </a:r>
            <a:r>
              <a:rPr lang="en-US" i="1" dirty="0" smtClean="0"/>
              <a:t>(1) (i.e., 3) </a:t>
            </a:r>
            <a:r>
              <a:rPr lang="en-US" dirty="0" smtClean="0"/>
              <a:t>when 1 leaves</a:t>
            </a:r>
            <a:endParaRPr lang="en-US" dirty="0"/>
          </a:p>
        </p:txBody>
      </p:sp>
      <p:sp>
        <p:nvSpPr>
          <p:cNvPr id="79" name="TextBox 78"/>
          <p:cNvSpPr txBox="1"/>
          <p:nvPr/>
        </p:nvSpPr>
        <p:spPr>
          <a:xfrm>
            <a:off x="846347" y="2381806"/>
            <a:ext cx="2593975" cy="369332"/>
          </a:xfrm>
          <a:prstGeom prst="rect">
            <a:avLst/>
          </a:prstGeom>
          <a:noFill/>
        </p:spPr>
        <p:txBody>
          <a:bodyPr wrap="square" rtlCol="0">
            <a:spAutoFit/>
          </a:bodyPr>
          <a:lstStyle/>
          <a:p>
            <a:r>
              <a:rPr lang="en-US" b="1" dirty="0" smtClean="0"/>
              <a:t>Update the finger tables!</a:t>
            </a:r>
            <a:endParaRPr lang="en-US" b="1" dirty="0"/>
          </a:p>
        </p:txBody>
      </p:sp>
    </p:spTree>
    <p:extLst>
      <p:ext uri="{BB962C8B-B14F-4D97-AF65-F5344CB8AC3E}">
        <p14:creationId xmlns:p14="http://schemas.microsoft.com/office/powerpoint/2010/main" val="3441808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11022E-16 0.00532 L 1.11022E-16 0.25185 " pathEditMode="relative" rAng="0" ptsTypes="AA">
                                      <p:cBhvr>
                                        <p:cTn id="6" dur="2000" fill="hold"/>
                                        <p:tgtEl>
                                          <p:spTgt spid="121892"/>
                                        </p:tgtEl>
                                        <p:attrNameLst>
                                          <p:attrName>ppt_x</p:attrName>
                                          <p:attrName>ppt_y</p:attrName>
                                        </p:attrNameLst>
                                      </p:cBhvr>
                                      <p:rCtr x="0" y="12315"/>
                                    </p:animMotion>
                                  </p:childTnLst>
                                </p:cTn>
                              </p:par>
                              <p:par>
                                <p:cTn id="7" presetID="42" presetClass="path" presetSubtype="0" accel="50000" decel="50000" fill="hold" grpId="0" nodeType="withEffect">
                                  <p:stCondLst>
                                    <p:cond delay="0"/>
                                  </p:stCondLst>
                                  <p:childTnLst>
                                    <p:animMotion origin="layout" path="M 1.11022E-16 -2.96296E-6 L 1.11022E-16 0.03148 " pathEditMode="relative" rAng="0" ptsTypes="AA">
                                      <p:cBhvr>
                                        <p:cTn id="8" dur="2000" fill="hold"/>
                                        <p:tgtEl>
                                          <p:spTgt spid="121903"/>
                                        </p:tgtEl>
                                        <p:attrNameLst>
                                          <p:attrName>ppt_x</p:attrName>
                                          <p:attrName>ppt_y</p:attrName>
                                        </p:attrNameLst>
                                      </p:cBhvr>
                                      <p:rCtr x="0" y="1574"/>
                                    </p:animMotion>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21886"/>
                                        </p:tgtEl>
                                      </p:cBhvr>
                                    </p:animEffect>
                                    <p:set>
                                      <p:cBhvr>
                                        <p:cTn id="15" dur="1" fill="hold">
                                          <p:stCondLst>
                                            <p:cond delay="499"/>
                                          </p:stCondLst>
                                        </p:cTn>
                                        <p:tgtEl>
                                          <p:spTgt spid="121886"/>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21887"/>
                                        </p:tgtEl>
                                      </p:cBhvr>
                                    </p:animEffect>
                                    <p:set>
                                      <p:cBhvr>
                                        <p:cTn id="18" dur="1" fill="hold">
                                          <p:stCondLst>
                                            <p:cond delay="499"/>
                                          </p:stCondLst>
                                        </p:cTn>
                                        <p:tgtEl>
                                          <p:spTgt spid="121887"/>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121888"/>
                                        </p:tgtEl>
                                      </p:cBhvr>
                                    </p:animEffect>
                                    <p:set>
                                      <p:cBhvr>
                                        <p:cTn id="21" dur="1" fill="hold">
                                          <p:stCondLst>
                                            <p:cond delay="499"/>
                                          </p:stCondLst>
                                        </p:cTn>
                                        <p:tgtEl>
                                          <p:spTgt spid="121888"/>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121890"/>
                                        </p:tgtEl>
                                      </p:cBhvr>
                                    </p:animEffect>
                                    <p:set>
                                      <p:cBhvr>
                                        <p:cTn id="24" dur="1" fill="hold">
                                          <p:stCondLst>
                                            <p:cond delay="499"/>
                                          </p:stCondLst>
                                        </p:cTn>
                                        <p:tgtEl>
                                          <p:spTgt spid="121890"/>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121891"/>
                                        </p:tgtEl>
                                      </p:cBhvr>
                                    </p:animEffect>
                                    <p:set>
                                      <p:cBhvr>
                                        <p:cTn id="27" dur="1" fill="hold">
                                          <p:stCondLst>
                                            <p:cond delay="499"/>
                                          </p:stCondLst>
                                        </p:cTn>
                                        <p:tgtEl>
                                          <p:spTgt spid="121891"/>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121893"/>
                                        </p:tgtEl>
                                      </p:cBhvr>
                                    </p:animEffect>
                                    <p:set>
                                      <p:cBhvr>
                                        <p:cTn id="30" dur="1" fill="hold">
                                          <p:stCondLst>
                                            <p:cond delay="499"/>
                                          </p:stCondLst>
                                        </p:cTn>
                                        <p:tgtEl>
                                          <p:spTgt spid="121893"/>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121895"/>
                                        </p:tgtEl>
                                      </p:cBhvr>
                                    </p:animEffect>
                                    <p:set>
                                      <p:cBhvr>
                                        <p:cTn id="33" dur="1" fill="hold">
                                          <p:stCondLst>
                                            <p:cond delay="499"/>
                                          </p:stCondLst>
                                        </p:cTn>
                                        <p:tgtEl>
                                          <p:spTgt spid="121895"/>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121930"/>
                                        </p:tgtEl>
                                      </p:cBhvr>
                                    </p:animEffect>
                                    <p:set>
                                      <p:cBhvr>
                                        <p:cTn id="36" dur="1" fill="hold">
                                          <p:stCondLst>
                                            <p:cond delay="499"/>
                                          </p:stCondLst>
                                        </p:cTn>
                                        <p:tgtEl>
                                          <p:spTgt spid="121930"/>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121932"/>
                                        </p:tgtEl>
                                      </p:cBhvr>
                                    </p:animEffect>
                                    <p:set>
                                      <p:cBhvr>
                                        <p:cTn id="39" dur="1" fill="hold">
                                          <p:stCondLst>
                                            <p:cond delay="499"/>
                                          </p:stCondLst>
                                        </p:cTn>
                                        <p:tgtEl>
                                          <p:spTgt spid="121932"/>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121880"/>
                                        </p:tgtEl>
                                      </p:cBhvr>
                                    </p:animEffect>
                                    <p:set>
                                      <p:cBhvr>
                                        <p:cTn id="42" dur="1" fill="hold">
                                          <p:stCondLst>
                                            <p:cond delay="499"/>
                                          </p:stCondLst>
                                        </p:cTn>
                                        <p:tgtEl>
                                          <p:spTgt spid="12188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2" presetClass="entr" presetSubtype="2" fill="hold" grpId="0" nodeType="withEffect">
                                  <p:stCondLst>
                                    <p:cond delay="0"/>
                                  </p:stCondLst>
                                  <p:childTnLst>
                                    <p:set>
                                      <p:cBhvr>
                                        <p:cTn id="48" dur="1" fill="hold">
                                          <p:stCondLst>
                                            <p:cond delay="0"/>
                                          </p:stCondLst>
                                        </p:cTn>
                                        <p:tgtEl>
                                          <p:spTgt spid="121933"/>
                                        </p:tgtEl>
                                        <p:attrNameLst>
                                          <p:attrName>style.visibility</p:attrName>
                                        </p:attrNameLst>
                                      </p:cBhvr>
                                      <p:to>
                                        <p:strVal val="visible"/>
                                      </p:to>
                                    </p:set>
                                    <p:anim calcmode="lin" valueType="num">
                                      <p:cBhvr additive="base">
                                        <p:cTn id="49" dur="500" fill="hold"/>
                                        <p:tgtEl>
                                          <p:spTgt spid="121933"/>
                                        </p:tgtEl>
                                        <p:attrNameLst>
                                          <p:attrName>ppt_x</p:attrName>
                                        </p:attrNameLst>
                                      </p:cBhvr>
                                      <p:tavLst>
                                        <p:tav tm="0">
                                          <p:val>
                                            <p:strVal val="1+#ppt_w/2"/>
                                          </p:val>
                                        </p:tav>
                                        <p:tav tm="100000">
                                          <p:val>
                                            <p:strVal val="#ppt_x"/>
                                          </p:val>
                                        </p:tav>
                                      </p:tavLst>
                                    </p:anim>
                                    <p:anim calcmode="lin" valueType="num">
                                      <p:cBhvr additive="base">
                                        <p:cTn id="50" dur="500" fill="hold"/>
                                        <p:tgtEl>
                                          <p:spTgt spid="1219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0" grpId="0" animBg="1"/>
      <p:bldP spid="121886" grpId="0" animBg="1"/>
      <p:bldP spid="121887" grpId="0"/>
      <p:bldP spid="121888" grpId="0" animBg="1"/>
      <p:bldP spid="121890" grpId="0" animBg="1"/>
      <p:bldP spid="121891" grpId="0"/>
      <p:bldP spid="121892" grpId="0" animBg="1"/>
      <p:bldP spid="121893" grpId="0" animBg="1"/>
      <p:bldP spid="121895" grpId="0" animBg="1"/>
      <p:bldP spid="121903" grpId="0" animBg="1"/>
      <p:bldP spid="121930" grpId="0" animBg="1"/>
      <p:bldP spid="121932" grpId="0" animBg="1"/>
      <p:bldP spid="121933" grpId="0" animBg="1"/>
      <p:bldP spid="78" grpId="0"/>
      <p:bldP spid="7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endParaRPr lang="en-US" dirty="0" smtClean="0"/>
          </a:p>
          <a:p>
            <a:pPr>
              <a:defRPr/>
            </a:pPr>
            <a:r>
              <a:rPr lang="en-US" dirty="0" smtClean="0"/>
              <a:t>Basic </a:t>
            </a:r>
            <a:r>
              <a:rPr lang="en-US" dirty="0"/>
              <a:t>“stabilization” protocol is used to keep nodes’ successor pointers up to </a:t>
            </a:r>
            <a:r>
              <a:rPr lang="en-US" dirty="0" smtClean="0"/>
              <a:t>date</a:t>
            </a:r>
            <a:endParaRPr lang="en-US" dirty="0"/>
          </a:p>
          <a:p>
            <a:pPr lvl="1">
              <a:defRPr/>
            </a:pPr>
            <a:r>
              <a:rPr lang="en-US" dirty="0"/>
              <a:t>this is sufficient to guarantee correctness of </a:t>
            </a:r>
            <a:r>
              <a:rPr lang="en-US" dirty="0" smtClean="0"/>
              <a:t>lookups</a:t>
            </a:r>
            <a:endParaRPr lang="en-US" dirty="0"/>
          </a:p>
          <a:p>
            <a:pPr>
              <a:defRPr/>
            </a:pPr>
            <a:r>
              <a:rPr lang="en-US" dirty="0"/>
              <a:t>Those successor pointers can then be used to verify the finger table </a:t>
            </a:r>
            <a:r>
              <a:rPr lang="en-US" dirty="0" smtClean="0"/>
              <a:t>entries</a:t>
            </a:r>
          </a:p>
          <a:p>
            <a:pPr>
              <a:defRPr/>
            </a:pPr>
            <a:r>
              <a:rPr lang="en-US" dirty="0"/>
              <a:t>Every node runs </a:t>
            </a:r>
            <a:r>
              <a:rPr lang="en-US" i="1" dirty="0"/>
              <a:t>stabilize</a:t>
            </a:r>
            <a:r>
              <a:rPr lang="en-US" dirty="0"/>
              <a:t> periodically to find newly joined nodes</a:t>
            </a:r>
            <a:endParaRPr lang="en-US" sz="2400" dirty="0"/>
          </a:p>
          <a:p>
            <a:pPr marL="0" indent="0">
              <a:buNone/>
              <a:defRPr/>
            </a:pPr>
            <a:endParaRPr lang="en-US" dirty="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a:t>maintenance</a:t>
            </a:r>
          </a:p>
        </p:txBody>
      </p:sp>
    </p:spTree>
    <p:extLst>
      <p:ext uri="{BB962C8B-B14F-4D97-AF65-F5344CB8AC3E}">
        <p14:creationId xmlns:p14="http://schemas.microsoft.com/office/powerpoint/2010/main" val="4511175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“Stabilization” protocol contains 6 functions:</a:t>
            </a:r>
          </a:p>
          <a:p>
            <a:pPr lvl="1" eaLnBrk="1" hangingPunct="1">
              <a:defRPr/>
            </a:pPr>
            <a:r>
              <a:rPr lang="en-US" dirty="0" smtClean="0"/>
              <a:t>create()</a:t>
            </a:r>
          </a:p>
          <a:p>
            <a:pPr lvl="1" eaLnBrk="1" hangingPunct="1">
              <a:defRPr/>
            </a:pPr>
            <a:r>
              <a:rPr lang="en-US" dirty="0" smtClean="0"/>
              <a:t>join()</a:t>
            </a:r>
          </a:p>
          <a:p>
            <a:pPr lvl="1" eaLnBrk="1" hangingPunct="1">
              <a:defRPr/>
            </a:pPr>
            <a:r>
              <a:rPr lang="en-US" dirty="0" smtClean="0"/>
              <a:t>stabilize()</a:t>
            </a:r>
          </a:p>
          <a:p>
            <a:pPr lvl="1" eaLnBrk="1" hangingPunct="1">
              <a:defRPr/>
            </a:pPr>
            <a:r>
              <a:rPr lang="en-US" dirty="0" smtClean="0"/>
              <a:t>notify()</a:t>
            </a:r>
          </a:p>
          <a:p>
            <a:pPr lvl="1" eaLnBrk="1" hangingPunct="1">
              <a:defRPr/>
            </a:pPr>
            <a:r>
              <a:rPr lang="en-US" dirty="0" err="1" smtClean="0"/>
              <a:t>fix_fingers</a:t>
            </a:r>
            <a:r>
              <a:rPr lang="en-US" dirty="0" smtClean="0"/>
              <a:t>()</a:t>
            </a:r>
          </a:p>
          <a:p>
            <a:pPr lvl="1" eaLnBrk="1" hangingPunct="1">
              <a:defRPr/>
            </a:pPr>
            <a:r>
              <a:rPr lang="en-US" dirty="0" err="1" smtClean="0"/>
              <a:t>check_predecessor</a:t>
            </a:r>
            <a:r>
              <a:rPr lang="en-US" dirty="0" smtClean="0"/>
              <a:t>()</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41564259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lstStyle/>
          <a:p>
            <a:pPr eaLnBrk="1" hangingPunct="1">
              <a:defRPr/>
            </a:pPr>
            <a:endParaRPr lang="en-US" dirty="0" smtClean="0">
              <a:cs typeface="+mn-cs"/>
            </a:endParaRPr>
          </a:p>
          <a:p>
            <a:pPr eaLnBrk="1" hangingPunct="1">
              <a:defRPr/>
            </a:pPr>
            <a:r>
              <a:rPr lang="en-US" dirty="0" smtClean="0">
                <a:cs typeface="+mn-cs"/>
              </a:rPr>
              <a:t>When node n first starts, it calls </a:t>
            </a:r>
            <a:r>
              <a:rPr lang="en-US" dirty="0" err="1" smtClean="0">
                <a:cs typeface="+mn-cs"/>
              </a:rPr>
              <a:t>n.</a:t>
            </a:r>
            <a:r>
              <a:rPr lang="en-US" i="1" dirty="0" err="1" smtClean="0">
                <a:cs typeface="+mn-cs"/>
              </a:rPr>
              <a:t>join</a:t>
            </a:r>
            <a:r>
              <a:rPr lang="en-US" dirty="0" smtClean="0">
                <a:cs typeface="+mn-cs"/>
              </a:rPr>
              <a:t>(n’), where </a:t>
            </a:r>
            <a:r>
              <a:rPr lang="en-US" i="1" dirty="0" smtClean="0">
                <a:cs typeface="+mn-cs"/>
              </a:rPr>
              <a:t>n’ </a:t>
            </a:r>
            <a:r>
              <a:rPr lang="en-US" dirty="0" smtClean="0">
                <a:cs typeface="+mn-cs"/>
              </a:rPr>
              <a:t>is any known Chord node.</a:t>
            </a:r>
          </a:p>
          <a:p>
            <a:pPr eaLnBrk="1" hangingPunct="1">
              <a:defRPr/>
            </a:pPr>
            <a:r>
              <a:rPr lang="en-US" dirty="0" smtClean="0">
                <a:cs typeface="+mn-cs"/>
              </a:rPr>
              <a:t>The </a:t>
            </a:r>
            <a:r>
              <a:rPr lang="en-US" i="1" dirty="0" smtClean="0">
                <a:cs typeface="+mn-cs"/>
              </a:rPr>
              <a:t>join</a:t>
            </a:r>
            <a:r>
              <a:rPr lang="en-US" dirty="0" smtClean="0">
                <a:cs typeface="+mn-cs"/>
              </a:rPr>
              <a:t>() function asks </a:t>
            </a:r>
            <a:r>
              <a:rPr lang="en-US" i="1" dirty="0" smtClean="0">
                <a:cs typeface="+mn-cs"/>
              </a:rPr>
              <a:t>n</a:t>
            </a:r>
            <a:r>
              <a:rPr lang="tr-TR" i="1" dirty="0" smtClean="0">
                <a:cs typeface="+mn-cs"/>
              </a:rPr>
              <a:t>’</a:t>
            </a:r>
            <a:r>
              <a:rPr lang="en-US" i="1" dirty="0" smtClean="0">
                <a:cs typeface="+mn-cs"/>
              </a:rPr>
              <a:t> </a:t>
            </a:r>
            <a:r>
              <a:rPr lang="en-US" dirty="0" smtClean="0">
                <a:cs typeface="+mn-cs"/>
              </a:rPr>
              <a:t>to find the immediate successor</a:t>
            </a:r>
            <a:r>
              <a:rPr lang="tr-TR" dirty="0" smtClean="0">
                <a:cs typeface="+mn-cs"/>
              </a:rPr>
              <a:t> </a:t>
            </a:r>
            <a:r>
              <a:rPr lang="en-US" dirty="0" smtClean="0">
                <a:cs typeface="+mn-cs"/>
              </a:rPr>
              <a:t>of n.</a:t>
            </a:r>
            <a:endParaRPr lang="tr-TR" dirty="0" smtClean="0">
              <a:cs typeface="+mn-cs"/>
            </a:endParaRPr>
          </a:p>
          <a:p>
            <a:pPr eaLnBrk="1" hangingPunct="1">
              <a:defRPr/>
            </a:pPr>
            <a:r>
              <a:rPr lang="en-US" i="1" dirty="0" smtClean="0">
                <a:cs typeface="+mn-cs"/>
              </a:rPr>
              <a:t>join</a:t>
            </a:r>
            <a:r>
              <a:rPr lang="en-US" dirty="0" smtClean="0">
                <a:cs typeface="+mn-cs"/>
              </a:rPr>
              <a:t>() </a:t>
            </a:r>
            <a:r>
              <a:rPr lang="en-US" u="sng" dirty="0" smtClean="0">
                <a:cs typeface="+mn-cs"/>
              </a:rPr>
              <a:t>does not </a:t>
            </a:r>
            <a:r>
              <a:rPr lang="en-US" dirty="0" smtClean="0">
                <a:cs typeface="+mn-cs"/>
              </a:rPr>
              <a:t>make the rest of the network</a:t>
            </a:r>
            <a:r>
              <a:rPr lang="tr-TR" dirty="0" smtClean="0">
                <a:cs typeface="+mn-cs"/>
              </a:rPr>
              <a:t> </a:t>
            </a:r>
            <a:r>
              <a:rPr lang="en-US" dirty="0" smtClean="0">
                <a:cs typeface="+mn-cs"/>
              </a:rPr>
              <a:t>aware of n.</a:t>
            </a:r>
          </a:p>
          <a:p>
            <a:pPr eaLnBrk="1" hangingPunct="1">
              <a:defRPr/>
            </a:pPr>
            <a:endParaRPr lang="en-US" dirty="0" smtClean="0">
              <a:cs typeface="+mn-cs"/>
            </a:endParaRPr>
          </a:p>
          <a:p>
            <a:pPr eaLnBrk="1" hangingPunct="1">
              <a:defRPr/>
            </a:pPr>
            <a:endParaRPr lang="en-US"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join</a:t>
            </a:r>
            <a:endParaRPr lang="en-US" i="1" dirty="0"/>
          </a:p>
        </p:txBody>
      </p:sp>
    </p:spTree>
    <p:extLst>
      <p:ext uri="{BB962C8B-B14F-4D97-AF65-F5344CB8AC3E}">
        <p14:creationId xmlns:p14="http://schemas.microsoft.com/office/powerpoint/2010/main" val="27292991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normAutofit fontScale="92500" lnSpcReduction="20000"/>
          </a:bodyPr>
          <a:lstStyle/>
          <a:p>
            <a:pPr eaLnBrk="1" hangingPunct="1">
              <a:lnSpc>
                <a:spcPct val="90000"/>
              </a:lnSpc>
              <a:buFont typeface="Wingdings" charset="0"/>
              <a:buNone/>
              <a:defRPr/>
            </a:pPr>
            <a:endParaRPr lang="en-US" i="1" dirty="0" smtClean="0">
              <a:cs typeface="+mn-cs"/>
            </a:endParaRPr>
          </a:p>
          <a:p>
            <a:pPr eaLnBrk="1" hangingPunct="1">
              <a:lnSpc>
                <a:spcPct val="90000"/>
              </a:lnSpc>
              <a:buFont typeface="Wingdings" charset="0"/>
              <a:buNone/>
              <a:defRPr/>
            </a:pPr>
            <a:r>
              <a:rPr lang="en-US" i="1" dirty="0" smtClean="0">
                <a:cs typeface="+mn-cs"/>
              </a:rPr>
              <a:t>// create a new Chord ring.</a:t>
            </a:r>
          </a:p>
          <a:p>
            <a:pPr eaLnBrk="1" hangingPunct="1">
              <a:lnSpc>
                <a:spcPct val="90000"/>
              </a:lnSpc>
              <a:buFont typeface="Wingdings" charset="0"/>
              <a:buNone/>
              <a:defRPr/>
            </a:pPr>
            <a:r>
              <a:rPr lang="en-US" dirty="0" smtClean="0">
                <a:cs typeface="+mn-cs"/>
              </a:rPr>
              <a:t>n</a:t>
            </a:r>
            <a:r>
              <a:rPr lang="tr-TR" dirty="0" smtClean="0">
                <a:cs typeface="+mn-cs"/>
              </a:rPr>
              <a:t>.</a:t>
            </a:r>
            <a:r>
              <a:rPr lang="en-US" b="1" dirty="0" smtClean="0">
                <a:cs typeface="+mn-cs"/>
              </a:rPr>
              <a:t>create</a:t>
            </a:r>
            <a:r>
              <a:rPr lang="en-US" dirty="0" smtClean="0">
                <a:cs typeface="+mn-cs"/>
              </a:rPr>
              <a:t>()</a:t>
            </a:r>
          </a:p>
          <a:p>
            <a:pPr eaLnBrk="1" hangingPunct="1">
              <a:lnSpc>
                <a:spcPct val="90000"/>
              </a:lnSpc>
              <a:buFont typeface="Wingdings" charset="0"/>
              <a:buNone/>
              <a:defRPr/>
            </a:pPr>
            <a:r>
              <a:rPr lang="tr-TR" i="1" dirty="0" smtClean="0">
                <a:cs typeface="+mn-cs"/>
              </a:rPr>
              <a:t>	</a:t>
            </a:r>
            <a:r>
              <a:rPr lang="en-US" i="1" dirty="0" smtClean="0">
                <a:cs typeface="+mn-cs"/>
              </a:rPr>
              <a:t>predecessor </a:t>
            </a:r>
            <a:r>
              <a:rPr lang="en-US" dirty="0" smtClean="0">
                <a:cs typeface="+mn-cs"/>
              </a:rPr>
              <a:t>= nil;</a:t>
            </a:r>
          </a:p>
          <a:p>
            <a:pPr eaLnBrk="1" hangingPunct="1">
              <a:lnSpc>
                <a:spcPct val="90000"/>
              </a:lnSpc>
              <a:buFont typeface="Wingdings" charset="0"/>
              <a:buNone/>
              <a:defRPr/>
            </a:pPr>
            <a:r>
              <a:rPr lang="tr-TR" i="1" dirty="0" smtClean="0">
                <a:cs typeface="+mn-cs"/>
              </a:rPr>
              <a:t>	</a:t>
            </a:r>
            <a:r>
              <a:rPr lang="en-US" i="1" dirty="0" smtClean="0">
                <a:cs typeface="+mn-cs"/>
              </a:rPr>
              <a:t>successor </a:t>
            </a:r>
            <a:r>
              <a:rPr lang="en-US" dirty="0" smtClean="0">
                <a:cs typeface="+mn-cs"/>
              </a:rPr>
              <a:t>= n;</a:t>
            </a:r>
          </a:p>
          <a:p>
            <a:pPr eaLnBrk="1" hangingPunct="1">
              <a:lnSpc>
                <a:spcPct val="90000"/>
              </a:lnSpc>
              <a:buFont typeface="Wingdings" charset="0"/>
              <a:buNone/>
              <a:defRPr/>
            </a:pPr>
            <a:endParaRPr lang="tr-TR" i="1" dirty="0" smtClean="0">
              <a:cs typeface="+mn-cs"/>
            </a:endParaRPr>
          </a:p>
          <a:p>
            <a:pPr eaLnBrk="1" hangingPunct="1">
              <a:lnSpc>
                <a:spcPct val="90000"/>
              </a:lnSpc>
              <a:buFont typeface="Wingdings" charset="0"/>
              <a:buNone/>
              <a:defRPr/>
            </a:pPr>
            <a:r>
              <a:rPr lang="en-US" i="1" dirty="0" smtClean="0">
                <a:cs typeface="+mn-cs"/>
              </a:rPr>
              <a:t>// join a Chord ring containing node </a:t>
            </a:r>
            <a:r>
              <a:rPr lang="en-US" dirty="0" smtClean="0">
                <a:cs typeface="+mn-cs"/>
              </a:rPr>
              <a:t>n</a:t>
            </a:r>
            <a:r>
              <a:rPr lang="tr-TR" dirty="0" smtClean="0">
                <a:cs typeface="+mn-cs"/>
              </a:rPr>
              <a:t>’</a:t>
            </a:r>
            <a:r>
              <a:rPr lang="en-US" i="1" dirty="0" smtClean="0">
                <a:cs typeface="+mn-cs"/>
              </a:rPr>
              <a:t>.</a:t>
            </a:r>
          </a:p>
          <a:p>
            <a:pPr eaLnBrk="1" hangingPunct="1">
              <a:lnSpc>
                <a:spcPct val="90000"/>
              </a:lnSpc>
              <a:buFont typeface="Wingdings" charset="0"/>
              <a:buNone/>
              <a:defRPr/>
            </a:pPr>
            <a:r>
              <a:rPr lang="en-US" dirty="0" smtClean="0">
                <a:cs typeface="+mn-cs"/>
              </a:rPr>
              <a:t>n</a:t>
            </a:r>
            <a:r>
              <a:rPr lang="tr-TR" dirty="0" smtClean="0">
                <a:cs typeface="+mn-cs"/>
              </a:rPr>
              <a:t>.</a:t>
            </a:r>
            <a:r>
              <a:rPr lang="en-US" b="1" dirty="0" smtClean="0">
                <a:cs typeface="+mn-cs"/>
              </a:rPr>
              <a:t>join</a:t>
            </a:r>
            <a:r>
              <a:rPr lang="en-US" dirty="0" smtClean="0">
                <a:cs typeface="+mn-cs"/>
              </a:rPr>
              <a:t>(n</a:t>
            </a:r>
            <a:r>
              <a:rPr lang="tr-TR" dirty="0" smtClean="0">
                <a:cs typeface="+mn-cs"/>
              </a:rPr>
              <a:t>’</a:t>
            </a:r>
            <a:r>
              <a:rPr lang="en-US" dirty="0" smtClean="0">
                <a:cs typeface="+mn-cs"/>
              </a:rPr>
              <a:t>)</a:t>
            </a:r>
          </a:p>
          <a:p>
            <a:pPr eaLnBrk="1" hangingPunct="1">
              <a:lnSpc>
                <a:spcPct val="90000"/>
              </a:lnSpc>
              <a:buFont typeface="Wingdings" charset="0"/>
              <a:buNone/>
              <a:defRPr/>
            </a:pPr>
            <a:r>
              <a:rPr lang="tr-TR" i="1" dirty="0" smtClean="0">
                <a:cs typeface="+mn-cs"/>
              </a:rPr>
              <a:t>	</a:t>
            </a:r>
            <a:r>
              <a:rPr lang="en-US" i="1" dirty="0" smtClean="0">
                <a:cs typeface="+mn-cs"/>
              </a:rPr>
              <a:t>predecessor </a:t>
            </a:r>
            <a:r>
              <a:rPr lang="en-US" dirty="0" smtClean="0">
                <a:cs typeface="+mn-cs"/>
              </a:rPr>
              <a:t>= nil;</a:t>
            </a:r>
          </a:p>
          <a:p>
            <a:pPr eaLnBrk="1" hangingPunct="1">
              <a:lnSpc>
                <a:spcPct val="90000"/>
              </a:lnSpc>
              <a:buFont typeface="Wingdings" charset="0"/>
              <a:buNone/>
              <a:defRPr/>
            </a:pPr>
            <a:r>
              <a:rPr lang="tr-TR" i="1" dirty="0" smtClean="0">
                <a:cs typeface="+mn-cs"/>
              </a:rPr>
              <a:t>	</a:t>
            </a:r>
            <a:r>
              <a:rPr lang="en-US" i="1" dirty="0" smtClean="0">
                <a:cs typeface="+mn-cs"/>
              </a:rPr>
              <a:t>successor </a:t>
            </a:r>
            <a:r>
              <a:rPr lang="en-US" dirty="0" smtClean="0">
                <a:cs typeface="+mn-cs"/>
              </a:rPr>
              <a:t>= n</a:t>
            </a:r>
            <a:r>
              <a:rPr lang="tr-TR" dirty="0" smtClean="0">
                <a:cs typeface="+mn-cs"/>
              </a:rPr>
              <a:t>’.</a:t>
            </a:r>
            <a:r>
              <a:rPr lang="en-US" i="1" dirty="0" smtClean="0">
                <a:cs typeface="+mn-cs"/>
                <a:hlinkClick r:id="rId2" action="ppaction://hlinksldjump"/>
              </a:rPr>
              <a:t>find</a:t>
            </a:r>
            <a:r>
              <a:rPr lang="tr-TR" i="1" dirty="0" smtClean="0">
                <a:cs typeface="+mn-cs"/>
                <a:hlinkClick r:id="rId2" action="ppaction://hlinksldjump"/>
              </a:rPr>
              <a:t>_</a:t>
            </a:r>
            <a:r>
              <a:rPr lang="en-US" i="1" dirty="0" smtClean="0">
                <a:cs typeface="+mn-cs"/>
                <a:hlinkClick r:id="rId2" action="ppaction://hlinksldjump"/>
              </a:rPr>
              <a:t>successor</a:t>
            </a:r>
            <a:r>
              <a:rPr lang="en-US" dirty="0" smtClean="0">
                <a:cs typeface="+mn-cs"/>
              </a:rPr>
              <a:t>(n);</a:t>
            </a:r>
            <a:endParaRPr lang="tr-TR" i="1"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3457817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data-centric architectures</a:t>
            </a:r>
            <a:endParaRPr lang="en-US" i="1" dirty="0"/>
          </a:p>
        </p:txBody>
      </p:sp>
      <p:sp>
        <p:nvSpPr>
          <p:cNvPr id="3" name="Content Placeholder 2"/>
          <p:cNvSpPr>
            <a:spLocks noGrp="1"/>
          </p:cNvSpPr>
          <p:nvPr>
            <p:ph idx="1"/>
          </p:nvPr>
        </p:nvSpPr>
        <p:spPr>
          <a:xfrm>
            <a:off x="457200" y="1430872"/>
            <a:ext cx="8229600" cy="5003800"/>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Processes communicate via a shared </a:t>
            </a:r>
            <a:r>
              <a:rPr lang="en-US" i="1" dirty="0" smtClean="0"/>
              <a:t>repository</a:t>
            </a:r>
          </a:p>
          <a:p>
            <a:r>
              <a:rPr lang="en-US" dirty="0" smtClean="0"/>
              <a:t>Example:</a:t>
            </a:r>
          </a:p>
          <a:p>
            <a:pPr lvl="1"/>
            <a:r>
              <a:rPr lang="en-US" dirty="0" smtClean="0"/>
              <a:t>Distributed File Systems</a:t>
            </a:r>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217078" y="1546162"/>
            <a:ext cx="5947840" cy="3165225"/>
          </a:xfrm>
          <a:prstGeom prst="rect">
            <a:avLst/>
          </a:prstGeom>
        </p:spPr>
      </p:pic>
    </p:spTree>
    <p:extLst>
      <p:ext uri="{BB962C8B-B14F-4D97-AF65-F5344CB8AC3E}">
        <p14:creationId xmlns:p14="http://schemas.microsoft.com/office/powerpoint/2010/main" val="67204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p:txBody>
          <a:bodyPr>
            <a:normAutofit fontScale="92500"/>
          </a:bodyPr>
          <a:lstStyle/>
          <a:p>
            <a:pPr eaLnBrk="1" hangingPunct="1">
              <a:defRPr/>
            </a:pPr>
            <a:endParaRPr lang="en-US" dirty="0" smtClean="0">
              <a:cs typeface="+mn-cs"/>
            </a:endParaRPr>
          </a:p>
          <a:p>
            <a:pPr eaLnBrk="1" hangingPunct="1">
              <a:defRPr/>
            </a:pPr>
            <a:r>
              <a:rPr lang="en-US" dirty="0" smtClean="0">
                <a:cs typeface="+mn-cs"/>
              </a:rPr>
              <a:t>Each time node </a:t>
            </a:r>
            <a:r>
              <a:rPr lang="en-US" i="1" dirty="0" smtClean="0">
                <a:cs typeface="+mn-cs"/>
              </a:rPr>
              <a:t>n</a:t>
            </a:r>
            <a:r>
              <a:rPr lang="en-US" dirty="0" smtClean="0">
                <a:cs typeface="+mn-cs"/>
              </a:rPr>
              <a:t> runs </a:t>
            </a:r>
            <a:r>
              <a:rPr lang="en-US" i="1" dirty="0" smtClean="0">
                <a:cs typeface="+mn-cs"/>
              </a:rPr>
              <a:t>stabilize</a:t>
            </a:r>
            <a:r>
              <a:rPr lang="en-US" dirty="0" smtClean="0">
                <a:cs typeface="+mn-cs"/>
              </a:rPr>
              <a:t>()</a:t>
            </a:r>
            <a:endParaRPr lang="en-US" dirty="0"/>
          </a:p>
          <a:p>
            <a:pPr lvl="1">
              <a:defRPr/>
            </a:pPr>
            <a:r>
              <a:rPr lang="en-US" dirty="0" smtClean="0">
                <a:cs typeface="+mn-cs"/>
              </a:rPr>
              <a:t>it asks its successor</a:t>
            </a:r>
            <a:r>
              <a:rPr lang="tr-TR" dirty="0" smtClean="0">
                <a:cs typeface="+mn-cs"/>
              </a:rPr>
              <a:t> </a:t>
            </a:r>
            <a:r>
              <a:rPr lang="en-US" dirty="0" smtClean="0">
                <a:cs typeface="+mn-cs"/>
              </a:rPr>
              <a:t>for </a:t>
            </a:r>
            <a:r>
              <a:rPr lang="tr-TR" dirty="0" err="1" smtClean="0">
                <a:cs typeface="+mn-cs"/>
              </a:rPr>
              <a:t>it’s</a:t>
            </a:r>
            <a:r>
              <a:rPr lang="en-US" dirty="0" smtClean="0">
                <a:cs typeface="+mn-cs"/>
              </a:rPr>
              <a:t> predecessor p, </a:t>
            </a:r>
          </a:p>
          <a:p>
            <a:pPr lvl="1">
              <a:defRPr/>
            </a:pPr>
            <a:r>
              <a:rPr lang="en-US" dirty="0"/>
              <a:t>i</a:t>
            </a:r>
            <a:r>
              <a:rPr lang="en-US" dirty="0" smtClean="0"/>
              <a:t>t </a:t>
            </a:r>
            <a:r>
              <a:rPr lang="en-US" dirty="0" smtClean="0">
                <a:cs typeface="+mn-cs"/>
              </a:rPr>
              <a:t>decides whether </a:t>
            </a:r>
            <a:r>
              <a:rPr lang="en-US" i="1" dirty="0" smtClean="0">
                <a:cs typeface="+mn-cs"/>
              </a:rPr>
              <a:t>p</a:t>
            </a:r>
            <a:r>
              <a:rPr lang="tr-TR" dirty="0" smtClean="0">
                <a:cs typeface="+mn-cs"/>
              </a:rPr>
              <a:t> </a:t>
            </a:r>
            <a:r>
              <a:rPr lang="en-US" dirty="0" smtClean="0">
                <a:cs typeface="+mn-cs"/>
              </a:rPr>
              <a:t>should be </a:t>
            </a:r>
            <a:r>
              <a:rPr lang="en-US" i="1" dirty="0" smtClean="0">
                <a:cs typeface="+mn-cs"/>
              </a:rPr>
              <a:t>n</a:t>
            </a:r>
            <a:r>
              <a:rPr lang="ja-JP" altLang="en-US" i="1" dirty="0" smtClean="0">
                <a:latin typeface="Arial"/>
                <a:cs typeface="+mn-cs"/>
              </a:rPr>
              <a:t>’</a:t>
            </a:r>
            <a:r>
              <a:rPr lang="en-US" dirty="0" smtClean="0">
                <a:cs typeface="+mn-cs"/>
              </a:rPr>
              <a:t>s successor instead.</a:t>
            </a:r>
            <a:endParaRPr lang="tr-TR" dirty="0" smtClean="0">
              <a:cs typeface="+mn-cs"/>
            </a:endParaRPr>
          </a:p>
          <a:p>
            <a:pPr eaLnBrk="1" hangingPunct="1">
              <a:defRPr/>
            </a:pPr>
            <a:r>
              <a:rPr lang="en-US" i="1" dirty="0" smtClean="0">
                <a:cs typeface="+mn-cs"/>
              </a:rPr>
              <a:t>stabilize</a:t>
            </a:r>
            <a:r>
              <a:rPr lang="en-US" dirty="0" smtClean="0">
                <a:cs typeface="+mn-cs"/>
              </a:rPr>
              <a:t>() notifies node</a:t>
            </a:r>
            <a:r>
              <a:rPr lang="tr-TR" dirty="0" smtClean="0">
                <a:cs typeface="+mn-cs"/>
              </a:rPr>
              <a:t> </a:t>
            </a:r>
            <a:r>
              <a:rPr lang="en-US" dirty="0" smtClean="0">
                <a:cs typeface="+mn-cs"/>
              </a:rPr>
              <a:t>n</a:t>
            </a:r>
            <a:r>
              <a:rPr lang="ja-JP" altLang="en-US" dirty="0" smtClean="0">
                <a:latin typeface="Arial"/>
                <a:cs typeface="+mn-cs"/>
              </a:rPr>
              <a:t>’</a:t>
            </a:r>
            <a:r>
              <a:rPr lang="en-US" dirty="0" smtClean="0">
                <a:cs typeface="+mn-cs"/>
              </a:rPr>
              <a:t>s successor of n</a:t>
            </a:r>
            <a:r>
              <a:rPr lang="ja-JP" altLang="en-US" dirty="0" smtClean="0">
                <a:latin typeface="Arial"/>
                <a:cs typeface="+mn-cs"/>
              </a:rPr>
              <a:t>’</a:t>
            </a:r>
            <a:r>
              <a:rPr lang="en-US" dirty="0" smtClean="0">
                <a:cs typeface="+mn-cs"/>
              </a:rPr>
              <a:t>s existence, giving the successor the chance</a:t>
            </a:r>
            <a:r>
              <a:rPr lang="tr-TR" dirty="0" smtClean="0">
                <a:cs typeface="+mn-cs"/>
              </a:rPr>
              <a:t> </a:t>
            </a:r>
            <a:r>
              <a:rPr lang="en-US" dirty="0" smtClean="0">
                <a:cs typeface="+mn-cs"/>
              </a:rPr>
              <a:t>to change its predecessor to n.</a:t>
            </a:r>
            <a:endParaRPr lang="tr-TR" dirty="0" smtClean="0">
              <a:cs typeface="+mn-cs"/>
            </a:endParaRPr>
          </a:p>
          <a:p>
            <a:pPr eaLnBrk="1" hangingPunct="1">
              <a:defRPr/>
            </a:pPr>
            <a:r>
              <a:rPr lang="en-US" dirty="0" smtClean="0">
                <a:cs typeface="+mn-cs"/>
              </a:rPr>
              <a:t>The successor does this only if it</a:t>
            </a:r>
            <a:r>
              <a:rPr lang="tr-TR" dirty="0" smtClean="0">
                <a:cs typeface="+mn-cs"/>
              </a:rPr>
              <a:t> </a:t>
            </a:r>
            <a:r>
              <a:rPr lang="en-US" dirty="0" smtClean="0">
                <a:cs typeface="+mn-cs"/>
              </a:rPr>
              <a:t>knows of no closer predecessor than n.</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798885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lstStyle/>
          <a:p>
            <a:pPr eaLnBrk="1" hangingPunct="1">
              <a:lnSpc>
                <a:spcPct val="80000"/>
              </a:lnSpc>
              <a:buFont typeface="Wingdings" charset="0"/>
              <a:buNone/>
              <a:defRPr/>
            </a:pPr>
            <a:r>
              <a:rPr lang="en-US" sz="2400" i="1" dirty="0" smtClean="0">
                <a:cs typeface="+mn-cs"/>
              </a:rPr>
              <a:t>// called periodically. verifies n</a:t>
            </a:r>
            <a:r>
              <a:rPr lang="ja-JP" altLang="en-US" sz="2400" i="1" dirty="0" smtClean="0">
                <a:latin typeface="Arial"/>
                <a:cs typeface="+mn-cs"/>
              </a:rPr>
              <a:t>’</a:t>
            </a:r>
            <a:r>
              <a:rPr lang="en-US" sz="2400" i="1" dirty="0" smtClean="0">
                <a:cs typeface="+mn-cs"/>
              </a:rPr>
              <a:t>s immediate</a:t>
            </a:r>
          </a:p>
          <a:p>
            <a:pPr eaLnBrk="1" hangingPunct="1">
              <a:lnSpc>
                <a:spcPct val="80000"/>
              </a:lnSpc>
              <a:buFont typeface="Wingdings" charset="0"/>
              <a:buNone/>
              <a:defRPr/>
            </a:pPr>
            <a:r>
              <a:rPr lang="en-US" sz="2400" i="1" dirty="0" smtClean="0">
                <a:cs typeface="+mn-cs"/>
              </a:rPr>
              <a:t>// successor, and tells the successor about n.</a:t>
            </a:r>
          </a:p>
          <a:p>
            <a:pPr eaLnBrk="1" hangingPunct="1">
              <a:lnSpc>
                <a:spcPct val="80000"/>
              </a:lnSpc>
              <a:buFont typeface="Wingdings" charset="0"/>
              <a:buNone/>
              <a:defRPr/>
            </a:pPr>
            <a:r>
              <a:rPr lang="en-US" sz="2400" dirty="0" smtClean="0">
                <a:cs typeface="+mn-cs"/>
              </a:rPr>
              <a:t>n</a:t>
            </a:r>
            <a:r>
              <a:rPr lang="tr-TR" sz="2400" dirty="0" smtClean="0">
                <a:cs typeface="+mn-cs"/>
              </a:rPr>
              <a:t>.</a:t>
            </a:r>
            <a:r>
              <a:rPr lang="en-US" sz="2400" b="1" dirty="0" smtClean="0">
                <a:cs typeface="+mn-cs"/>
              </a:rPr>
              <a:t>stabilize</a:t>
            </a:r>
            <a:r>
              <a:rPr lang="en-US" sz="2400" dirty="0" smtClean="0">
                <a:cs typeface="+mn-cs"/>
              </a:rPr>
              <a:t>()</a:t>
            </a:r>
          </a:p>
          <a:p>
            <a:pPr eaLnBrk="1" hangingPunct="1">
              <a:lnSpc>
                <a:spcPct val="80000"/>
              </a:lnSpc>
              <a:buFont typeface="Wingdings" charset="0"/>
              <a:buNone/>
              <a:defRPr/>
            </a:pPr>
            <a:r>
              <a:rPr lang="tr-TR" sz="2400" dirty="0" smtClean="0">
                <a:cs typeface="+mn-cs"/>
              </a:rPr>
              <a:t>	</a:t>
            </a:r>
            <a:r>
              <a:rPr lang="en-US" sz="2400" dirty="0" smtClean="0">
                <a:cs typeface="+mn-cs"/>
              </a:rPr>
              <a:t>x = </a:t>
            </a:r>
            <a:r>
              <a:rPr lang="en-US" sz="2400" i="1" dirty="0" smtClean="0">
                <a:cs typeface="+mn-cs"/>
              </a:rPr>
              <a:t>successor</a:t>
            </a:r>
            <a:r>
              <a:rPr lang="tr-TR" sz="2400" dirty="0" smtClean="0">
                <a:cs typeface="+mn-cs"/>
              </a:rPr>
              <a:t>.</a:t>
            </a:r>
            <a:r>
              <a:rPr lang="en-US" sz="2400" i="1" dirty="0" smtClean="0">
                <a:cs typeface="+mn-cs"/>
              </a:rPr>
              <a:t>predecessor</a:t>
            </a:r>
            <a:r>
              <a:rPr lang="en-US" sz="2400" dirty="0" smtClean="0">
                <a:cs typeface="+mn-cs"/>
              </a:rPr>
              <a:t>;</a:t>
            </a:r>
          </a:p>
          <a:p>
            <a:pPr eaLnBrk="1" hangingPunct="1">
              <a:lnSpc>
                <a:spcPct val="80000"/>
              </a:lnSpc>
              <a:buFont typeface="Wingdings" charset="0"/>
              <a:buNone/>
              <a:defRPr/>
            </a:pPr>
            <a:r>
              <a:rPr lang="tr-TR" sz="2400" dirty="0" smtClean="0">
                <a:cs typeface="+mn-cs"/>
              </a:rPr>
              <a:t>	</a:t>
            </a:r>
            <a:r>
              <a:rPr lang="en-US" sz="2400" dirty="0" smtClean="0">
                <a:cs typeface="+mn-cs"/>
              </a:rPr>
              <a:t>if (x </a:t>
            </a:r>
            <a:r>
              <a:rPr lang="en-US" sz="2400" dirty="0" smtClean="0">
                <a:cs typeface="+mn-cs"/>
                <a:sym typeface="Symbol" charset="0"/>
              </a:rPr>
              <a:t>&lt;</a:t>
            </a:r>
            <a:r>
              <a:rPr lang="en-US" sz="2400" dirty="0" smtClean="0">
                <a:cs typeface="+mn-cs"/>
              </a:rPr>
              <a:t> </a:t>
            </a:r>
            <a:r>
              <a:rPr lang="en-US" sz="2400" dirty="0" err="1" smtClean="0">
                <a:cs typeface="+mn-cs"/>
              </a:rPr>
              <a:t>n</a:t>
            </a:r>
            <a:r>
              <a:rPr lang="en-US" sz="2400" dirty="0" err="1" smtClean="0"/>
              <a:t>.</a:t>
            </a:r>
            <a:r>
              <a:rPr lang="en-US" sz="2400" i="1" dirty="0" err="1" smtClean="0">
                <a:cs typeface="+mn-cs"/>
              </a:rPr>
              <a:t>successor</a:t>
            </a:r>
            <a:r>
              <a:rPr lang="en-US" sz="2400" dirty="0" smtClean="0">
                <a:cs typeface="+mn-cs"/>
              </a:rPr>
              <a:t>)</a:t>
            </a:r>
          </a:p>
          <a:p>
            <a:pPr eaLnBrk="1" hangingPunct="1">
              <a:lnSpc>
                <a:spcPct val="80000"/>
              </a:lnSpc>
              <a:buFont typeface="Wingdings" charset="0"/>
              <a:buNone/>
              <a:defRPr/>
            </a:pPr>
            <a:r>
              <a:rPr lang="tr-TR" sz="2400" i="1" dirty="0" smtClean="0">
                <a:cs typeface="+mn-cs"/>
              </a:rPr>
              <a:t>		</a:t>
            </a:r>
            <a:r>
              <a:rPr lang="en-US" sz="2400" i="1" dirty="0" smtClean="0">
                <a:cs typeface="+mn-cs"/>
              </a:rPr>
              <a:t>successor </a:t>
            </a:r>
            <a:r>
              <a:rPr lang="en-US" sz="2400" dirty="0" smtClean="0">
                <a:cs typeface="+mn-cs"/>
              </a:rPr>
              <a:t>= x;</a:t>
            </a:r>
          </a:p>
          <a:p>
            <a:pPr eaLnBrk="1" hangingPunct="1">
              <a:lnSpc>
                <a:spcPct val="80000"/>
              </a:lnSpc>
              <a:buFont typeface="Wingdings" charset="0"/>
              <a:buNone/>
              <a:defRPr/>
            </a:pPr>
            <a:r>
              <a:rPr lang="tr-TR" sz="2400" i="1" dirty="0" smtClean="0">
                <a:cs typeface="+mn-cs"/>
              </a:rPr>
              <a:t>	</a:t>
            </a:r>
            <a:r>
              <a:rPr lang="en-US" sz="2400" i="1" dirty="0" smtClean="0">
                <a:cs typeface="+mn-cs"/>
              </a:rPr>
              <a:t>successor</a:t>
            </a:r>
            <a:r>
              <a:rPr lang="tr-TR" sz="2400" dirty="0" smtClean="0">
                <a:cs typeface="+mn-cs"/>
              </a:rPr>
              <a:t>.</a:t>
            </a:r>
            <a:r>
              <a:rPr lang="en-US" sz="2400" i="1" dirty="0" smtClean="0">
                <a:cs typeface="+mn-cs"/>
              </a:rPr>
              <a:t>notify</a:t>
            </a:r>
            <a:r>
              <a:rPr lang="en-US" sz="2400" dirty="0" smtClean="0">
                <a:cs typeface="+mn-cs"/>
              </a:rPr>
              <a:t>(n);</a:t>
            </a:r>
            <a:endParaRPr lang="tr-TR" sz="2400" dirty="0" smtClean="0">
              <a:cs typeface="+mn-cs"/>
            </a:endParaRPr>
          </a:p>
          <a:p>
            <a:pPr eaLnBrk="1" hangingPunct="1">
              <a:lnSpc>
                <a:spcPct val="80000"/>
              </a:lnSpc>
              <a:defRPr/>
            </a:pPr>
            <a:endParaRPr lang="tr-TR" sz="2400" i="1" dirty="0" smtClean="0">
              <a:cs typeface="+mn-cs"/>
            </a:endParaRPr>
          </a:p>
          <a:p>
            <a:pPr eaLnBrk="1" hangingPunct="1">
              <a:lnSpc>
                <a:spcPct val="80000"/>
              </a:lnSpc>
              <a:buFont typeface="Wingdings" charset="0"/>
              <a:buNone/>
              <a:defRPr/>
            </a:pPr>
            <a:r>
              <a:rPr lang="en-US" sz="2400" i="1" dirty="0" smtClean="0">
                <a:cs typeface="+mn-cs"/>
              </a:rPr>
              <a:t>// </a:t>
            </a:r>
            <a:r>
              <a:rPr lang="en-US" sz="2400" dirty="0" smtClean="0">
                <a:cs typeface="+mn-cs"/>
              </a:rPr>
              <a:t>n</a:t>
            </a:r>
            <a:r>
              <a:rPr lang="tr-TR" sz="2400" dirty="0" smtClean="0">
                <a:cs typeface="+mn-cs"/>
              </a:rPr>
              <a:t>’</a:t>
            </a:r>
            <a:r>
              <a:rPr lang="en-US" sz="2400" dirty="0" smtClean="0">
                <a:cs typeface="+mn-cs"/>
              </a:rPr>
              <a:t> </a:t>
            </a:r>
            <a:r>
              <a:rPr lang="en-US" sz="2400" i="1" dirty="0" smtClean="0">
                <a:cs typeface="+mn-cs"/>
              </a:rPr>
              <a:t>thinks it might be our predecessor.</a:t>
            </a:r>
          </a:p>
          <a:p>
            <a:pPr eaLnBrk="1" hangingPunct="1">
              <a:lnSpc>
                <a:spcPct val="80000"/>
              </a:lnSpc>
              <a:buFont typeface="Wingdings" charset="0"/>
              <a:buNone/>
              <a:defRPr/>
            </a:pPr>
            <a:r>
              <a:rPr lang="en-US" sz="2400" dirty="0" smtClean="0">
                <a:cs typeface="+mn-cs"/>
              </a:rPr>
              <a:t>n</a:t>
            </a:r>
            <a:r>
              <a:rPr lang="tr-TR" sz="2400" dirty="0" smtClean="0">
                <a:cs typeface="+mn-cs"/>
              </a:rPr>
              <a:t>.</a:t>
            </a:r>
            <a:r>
              <a:rPr lang="en-US" sz="2400" b="1" dirty="0" smtClean="0">
                <a:cs typeface="+mn-cs"/>
              </a:rPr>
              <a:t>notify</a:t>
            </a:r>
            <a:r>
              <a:rPr lang="en-US" sz="2400" dirty="0" smtClean="0">
                <a:cs typeface="+mn-cs"/>
              </a:rPr>
              <a:t>(n</a:t>
            </a:r>
            <a:r>
              <a:rPr lang="tr-TR" sz="2400" dirty="0" smtClean="0">
                <a:cs typeface="+mn-cs"/>
              </a:rPr>
              <a:t>’</a:t>
            </a:r>
            <a:r>
              <a:rPr lang="en-US" sz="2400" dirty="0" smtClean="0">
                <a:cs typeface="+mn-cs"/>
              </a:rPr>
              <a:t>)</a:t>
            </a:r>
          </a:p>
          <a:p>
            <a:pPr eaLnBrk="1" hangingPunct="1">
              <a:lnSpc>
                <a:spcPct val="80000"/>
              </a:lnSpc>
              <a:buFont typeface="Wingdings" charset="0"/>
              <a:buNone/>
              <a:defRPr/>
            </a:pPr>
            <a:r>
              <a:rPr lang="en-US" sz="2400" dirty="0" smtClean="0">
                <a:cs typeface="+mn-cs"/>
              </a:rPr>
              <a:t>if (</a:t>
            </a:r>
            <a:r>
              <a:rPr lang="en-US" sz="2400" i="1" dirty="0" smtClean="0">
                <a:cs typeface="+mn-cs"/>
              </a:rPr>
              <a:t>predecessor </a:t>
            </a:r>
            <a:r>
              <a:rPr lang="en-US" sz="2400" dirty="0" smtClean="0">
                <a:cs typeface="+mn-cs"/>
              </a:rPr>
              <a:t>is nil or n</a:t>
            </a:r>
            <a:r>
              <a:rPr lang="tr-TR" sz="2400" dirty="0" smtClean="0">
                <a:cs typeface="+mn-cs"/>
              </a:rPr>
              <a:t>’</a:t>
            </a:r>
            <a:r>
              <a:rPr lang="en-US" sz="2400" dirty="0" smtClean="0">
                <a:cs typeface="+mn-cs"/>
              </a:rPr>
              <a:t>&gt;</a:t>
            </a:r>
            <a:r>
              <a:rPr lang="en-US" sz="2400" i="1" dirty="0" smtClean="0">
                <a:cs typeface="+mn-cs"/>
              </a:rPr>
              <a:t>predecessor</a:t>
            </a:r>
            <a:r>
              <a:rPr lang="en-US" sz="2400" dirty="0" smtClean="0">
                <a:cs typeface="+mn-cs"/>
              </a:rPr>
              <a:t>)</a:t>
            </a:r>
          </a:p>
          <a:p>
            <a:pPr eaLnBrk="1" hangingPunct="1">
              <a:lnSpc>
                <a:spcPct val="80000"/>
              </a:lnSpc>
              <a:buFont typeface="Wingdings" charset="0"/>
              <a:buNone/>
              <a:defRPr/>
            </a:pPr>
            <a:r>
              <a:rPr lang="tr-TR" sz="2400" i="1" dirty="0" smtClean="0">
                <a:cs typeface="+mn-cs"/>
              </a:rPr>
              <a:t>	</a:t>
            </a:r>
            <a:r>
              <a:rPr lang="en-US" sz="2400" i="1" dirty="0" smtClean="0">
                <a:cs typeface="+mn-cs"/>
              </a:rPr>
              <a:t>predecessor </a:t>
            </a:r>
            <a:r>
              <a:rPr lang="en-US" sz="2400" dirty="0" smtClean="0">
                <a:cs typeface="+mn-cs"/>
              </a:rPr>
              <a:t>= n</a:t>
            </a:r>
            <a:r>
              <a:rPr lang="tr-TR" sz="2400" dirty="0" smtClean="0">
                <a:cs typeface="+mn-cs"/>
              </a:rPr>
              <a:t>’</a:t>
            </a:r>
            <a:r>
              <a:rPr lang="en-US" sz="2400" dirty="0" smtClean="0">
                <a:cs typeface="+mn-cs"/>
              </a:rPr>
              <a:t>;</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14825897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flipH="1" flipV="1">
            <a:off x="2743200" y="1916113"/>
            <a:ext cx="0" cy="4176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9092" name="Rectangle 4"/>
          <p:cNvSpPr>
            <a:spLocks noChangeArrowheads="1"/>
          </p:cNvSpPr>
          <p:nvPr/>
        </p:nvSpPr>
        <p:spPr bwMode="auto">
          <a:xfrm>
            <a:off x="2338388" y="5878513"/>
            <a:ext cx="288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r>
              <a:rPr lang="en-US" baseline="-25000">
                <a:latin typeface="Verdana" charset="0"/>
                <a:cs typeface="+mn-cs"/>
              </a:rPr>
              <a:t>p</a:t>
            </a:r>
          </a:p>
        </p:txBody>
      </p:sp>
      <p:sp>
        <p:nvSpPr>
          <p:cNvPr id="89093" name="Oval 5"/>
          <p:cNvSpPr>
            <a:spLocks noChangeArrowheads="1"/>
          </p:cNvSpPr>
          <p:nvPr/>
        </p:nvSpPr>
        <p:spPr bwMode="auto">
          <a:xfrm>
            <a:off x="2700338" y="5084763"/>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4" name="Oval 6"/>
          <p:cNvSpPr>
            <a:spLocks noChangeArrowheads="1"/>
          </p:cNvSpPr>
          <p:nvPr/>
        </p:nvSpPr>
        <p:spPr bwMode="auto">
          <a:xfrm>
            <a:off x="2700338" y="4364038"/>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5" name="Oval 7"/>
          <p:cNvSpPr>
            <a:spLocks noChangeArrowheads="1"/>
          </p:cNvSpPr>
          <p:nvPr/>
        </p:nvSpPr>
        <p:spPr bwMode="auto">
          <a:xfrm>
            <a:off x="2700338" y="3643313"/>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6" name="Oval 8"/>
          <p:cNvSpPr>
            <a:spLocks noChangeArrowheads="1"/>
          </p:cNvSpPr>
          <p:nvPr/>
        </p:nvSpPr>
        <p:spPr bwMode="auto">
          <a:xfrm>
            <a:off x="2700338" y="2924175"/>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7" name="Oval 9"/>
          <p:cNvSpPr>
            <a:spLocks noChangeArrowheads="1"/>
          </p:cNvSpPr>
          <p:nvPr/>
        </p:nvSpPr>
        <p:spPr bwMode="auto">
          <a:xfrm>
            <a:off x="2628900" y="357346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8" name="Oval 10"/>
          <p:cNvSpPr>
            <a:spLocks noChangeArrowheads="1"/>
          </p:cNvSpPr>
          <p:nvPr/>
        </p:nvSpPr>
        <p:spPr bwMode="auto">
          <a:xfrm>
            <a:off x="2628900" y="573405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9" name="Oval 11"/>
          <p:cNvSpPr>
            <a:spLocks noChangeArrowheads="1"/>
          </p:cNvSpPr>
          <p:nvPr/>
        </p:nvSpPr>
        <p:spPr bwMode="auto">
          <a:xfrm>
            <a:off x="2628900" y="2133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100" name="Rectangle 12"/>
          <p:cNvSpPr>
            <a:spLocks noChangeArrowheads="1"/>
          </p:cNvSpPr>
          <p:nvPr/>
        </p:nvSpPr>
        <p:spPr bwMode="auto">
          <a:xfrm rot="16200000">
            <a:off x="2844007" y="3934619"/>
            <a:ext cx="18716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succ(n</a:t>
            </a:r>
            <a:r>
              <a:rPr lang="en-US" sz="1400" b="1" baseline="-25000">
                <a:latin typeface="Verdana" charset="0"/>
                <a:cs typeface="+mn-cs"/>
              </a:rPr>
              <a:t>p</a:t>
            </a:r>
            <a:r>
              <a:rPr lang="en-US" sz="1400" b="1">
                <a:latin typeface="Verdana" charset="0"/>
                <a:cs typeface="+mn-cs"/>
              </a:rPr>
              <a:t>) = n</a:t>
            </a:r>
            <a:r>
              <a:rPr lang="en-US" sz="1400" b="1" baseline="-25000">
                <a:latin typeface="Verdana" charset="0"/>
                <a:cs typeface="+mn-cs"/>
              </a:rPr>
              <a:t>s</a:t>
            </a:r>
          </a:p>
        </p:txBody>
      </p:sp>
      <p:sp>
        <p:nvSpPr>
          <p:cNvPr id="89101" name="Rectangle 13"/>
          <p:cNvSpPr>
            <a:spLocks noChangeArrowheads="1"/>
          </p:cNvSpPr>
          <p:nvPr/>
        </p:nvSpPr>
        <p:spPr bwMode="auto">
          <a:xfrm>
            <a:off x="2338388" y="1773238"/>
            <a:ext cx="288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r>
              <a:rPr lang="en-US" baseline="-25000">
                <a:latin typeface="Verdana" charset="0"/>
                <a:cs typeface="+mn-cs"/>
              </a:rPr>
              <a:t>s</a:t>
            </a:r>
          </a:p>
        </p:txBody>
      </p:sp>
      <p:sp>
        <p:nvSpPr>
          <p:cNvPr id="89102" name="Rectangle 14"/>
          <p:cNvSpPr>
            <a:spLocks noChangeArrowheads="1"/>
          </p:cNvSpPr>
          <p:nvPr/>
        </p:nvSpPr>
        <p:spPr bwMode="auto">
          <a:xfrm>
            <a:off x="2268538" y="357346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endParaRPr lang="en-US" baseline="-25000">
              <a:latin typeface="Verdana" charset="0"/>
              <a:cs typeface="+mn-cs"/>
            </a:endParaRPr>
          </a:p>
        </p:txBody>
      </p:sp>
      <p:cxnSp>
        <p:nvCxnSpPr>
          <p:cNvPr id="89103" name="AutoShape 15"/>
          <p:cNvCxnSpPr>
            <a:cxnSpLocks noChangeShapeType="1"/>
            <a:stCxn id="89098" idx="6"/>
            <a:endCxn id="89099" idx="6"/>
          </p:cNvCxnSpPr>
          <p:nvPr/>
        </p:nvCxnSpPr>
        <p:spPr bwMode="auto">
          <a:xfrm flipV="1">
            <a:off x="2844800" y="2241550"/>
            <a:ext cx="1588" cy="3600450"/>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104" name="AutoShape 16"/>
          <p:cNvCxnSpPr>
            <a:cxnSpLocks noChangeShapeType="1"/>
            <a:stCxn id="89099" idx="2"/>
            <a:endCxn id="89098" idx="2"/>
          </p:cNvCxnSpPr>
          <p:nvPr/>
        </p:nvCxnSpPr>
        <p:spPr bwMode="auto">
          <a:xfrm rot="10800000" flipH="1" flipV="1">
            <a:off x="2628900" y="2241550"/>
            <a:ext cx="1588" cy="3600450"/>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05" name="Rectangle 17"/>
          <p:cNvSpPr>
            <a:spLocks noChangeArrowheads="1"/>
          </p:cNvSpPr>
          <p:nvPr/>
        </p:nvSpPr>
        <p:spPr bwMode="auto">
          <a:xfrm rot="16200000">
            <a:off x="755650" y="4005263"/>
            <a:ext cx="18716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pred(n</a:t>
            </a:r>
            <a:r>
              <a:rPr lang="en-US" sz="1400" b="1" baseline="-25000">
                <a:latin typeface="Verdana" charset="0"/>
                <a:cs typeface="+mn-cs"/>
              </a:rPr>
              <a:t>s</a:t>
            </a:r>
            <a:r>
              <a:rPr lang="en-US" sz="1400" b="1">
                <a:latin typeface="Verdana" charset="0"/>
                <a:cs typeface="+mn-cs"/>
              </a:rPr>
              <a:t>) = n</a:t>
            </a:r>
            <a:r>
              <a:rPr lang="en-US" sz="1400" b="1" baseline="-25000">
                <a:latin typeface="Verdana" charset="0"/>
                <a:cs typeface="+mn-cs"/>
              </a:rPr>
              <a:t>p</a:t>
            </a:r>
          </a:p>
        </p:txBody>
      </p:sp>
      <p:sp>
        <p:nvSpPr>
          <p:cNvPr id="89106" name="Rectangle 18"/>
          <p:cNvSpPr>
            <a:spLocks noChangeArrowheads="1"/>
          </p:cNvSpPr>
          <p:nvPr/>
        </p:nvSpPr>
        <p:spPr bwMode="auto">
          <a:xfrm>
            <a:off x="4284663" y="1611313"/>
            <a:ext cx="4535487" cy="491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76250" indent="-476250" eaLnBrk="1" hangingPunct="1">
              <a:spcBef>
                <a:spcPct val="50000"/>
              </a:spcBef>
              <a:spcAft>
                <a:spcPct val="30000"/>
              </a:spcAft>
              <a:buClr>
                <a:schemeClr val="tx1"/>
              </a:buClr>
              <a:buSzPct val="90000"/>
              <a:buFont typeface="Wingdings" charset="0"/>
              <a:buChar char="n"/>
              <a:defRPr/>
            </a:pPr>
            <a:r>
              <a:rPr lang="en-US" sz="1500" b="1">
                <a:cs typeface="+mn-cs"/>
              </a:rPr>
              <a:t>n joins</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predecessor = nil</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acquires n</a:t>
            </a:r>
            <a:r>
              <a:rPr lang="en-US" sz="1500" baseline="-25000">
                <a:cs typeface="+mn-cs"/>
              </a:rPr>
              <a:t>s</a:t>
            </a:r>
            <a:r>
              <a:rPr lang="en-US" sz="1500">
                <a:cs typeface="+mn-cs"/>
              </a:rPr>
              <a:t> as successor via some n</a:t>
            </a:r>
            <a:r>
              <a:rPr lang="ja-JP" altLang="en-US" sz="1500">
                <a:latin typeface="Arial"/>
                <a:cs typeface="+mn-cs"/>
              </a:rPr>
              <a:t>’</a:t>
            </a:r>
            <a:endParaRPr lang="en-US" sz="1500">
              <a:cs typeface="+mn-cs"/>
            </a:endParaRPr>
          </a:p>
          <a:p>
            <a:pPr marL="476250" indent="-476250" eaLnBrk="1" hangingPunct="1">
              <a:spcBef>
                <a:spcPct val="10000"/>
              </a:spcBef>
              <a:spcAft>
                <a:spcPct val="10000"/>
              </a:spcAft>
              <a:buClr>
                <a:schemeClr val="tx1"/>
              </a:buClr>
              <a:buSzPct val="90000"/>
              <a:buFont typeface="Wingdings" charset="0"/>
              <a:buChar char="n"/>
              <a:defRPr/>
            </a:pPr>
            <a:r>
              <a:rPr lang="en-US" sz="1500" b="1">
                <a:cs typeface="+mn-cs"/>
              </a:rPr>
              <a:t>n runs stabilize</a:t>
            </a:r>
            <a:endParaRPr lang="en-US" sz="1600">
              <a:cs typeface="+mn-cs"/>
            </a:endParaRP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notifies n</a:t>
            </a:r>
            <a:r>
              <a:rPr lang="en-US" sz="1500" baseline="-25000">
                <a:cs typeface="+mn-cs"/>
              </a:rPr>
              <a:t>s</a:t>
            </a:r>
            <a:r>
              <a:rPr lang="en-US" sz="1500">
                <a:cs typeface="+mn-cs"/>
              </a:rPr>
              <a:t> being the new predecessor</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s</a:t>
            </a:r>
            <a:r>
              <a:rPr lang="en-US" sz="1500">
                <a:cs typeface="+mn-cs"/>
              </a:rPr>
              <a:t> acquires n as its predecessor</a:t>
            </a:r>
            <a:endParaRPr lang="en-US" sz="1600">
              <a:cs typeface="+mn-cs"/>
            </a:endParaRPr>
          </a:p>
          <a:p>
            <a:pPr marL="476250" indent="-476250" eaLnBrk="1" hangingPunct="1">
              <a:spcBef>
                <a:spcPct val="50000"/>
              </a:spcBef>
              <a:spcAft>
                <a:spcPct val="30000"/>
              </a:spcAft>
              <a:buClr>
                <a:schemeClr val="tx1"/>
              </a:buClr>
              <a:buSzPct val="90000"/>
              <a:buFont typeface="Wingdings" charset="0"/>
              <a:buChar char="n"/>
              <a:defRPr/>
            </a:pPr>
            <a:r>
              <a:rPr lang="en-US" sz="1500" b="1">
                <a:cs typeface="+mn-cs"/>
              </a:rPr>
              <a:t>n</a:t>
            </a:r>
            <a:r>
              <a:rPr lang="en-US" sz="1500" b="1" baseline="-25000">
                <a:cs typeface="+mn-cs"/>
              </a:rPr>
              <a:t>p</a:t>
            </a:r>
            <a:r>
              <a:rPr lang="en-US" sz="1500" b="1">
                <a:cs typeface="+mn-cs"/>
              </a:rPr>
              <a:t> runs stabilize</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asks n</a:t>
            </a:r>
            <a:r>
              <a:rPr lang="en-US" sz="1500" baseline="-25000">
                <a:cs typeface="+mn-cs"/>
              </a:rPr>
              <a:t>s</a:t>
            </a:r>
            <a:r>
              <a:rPr lang="en-US" sz="1500">
                <a:cs typeface="+mn-cs"/>
              </a:rPr>
              <a:t> for its predecessor (now n)</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acquires n as its successor</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notifies n</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will acquire n</a:t>
            </a:r>
            <a:r>
              <a:rPr lang="en-US" sz="1500" baseline="-25000">
                <a:cs typeface="+mn-cs"/>
              </a:rPr>
              <a:t>p</a:t>
            </a:r>
            <a:r>
              <a:rPr lang="en-US" sz="1500">
                <a:cs typeface="+mn-cs"/>
              </a:rPr>
              <a:t> as its predecessor</a:t>
            </a:r>
            <a:endParaRPr lang="en-US" sz="1600">
              <a:cs typeface="+mn-cs"/>
            </a:endParaRPr>
          </a:p>
          <a:p>
            <a:pPr marL="476250" indent="-476250" eaLnBrk="1" hangingPunct="1">
              <a:spcBef>
                <a:spcPct val="50000"/>
              </a:spcBef>
              <a:spcAft>
                <a:spcPct val="50000"/>
              </a:spcAft>
              <a:buClr>
                <a:schemeClr val="tx1"/>
              </a:buClr>
              <a:buSzPct val="90000"/>
              <a:buFont typeface="Wingdings" charset="0"/>
              <a:buChar char="n"/>
              <a:defRPr/>
            </a:pPr>
            <a:r>
              <a:rPr lang="en-US" sz="1500" b="1">
                <a:cs typeface="+mn-cs"/>
              </a:rPr>
              <a:t>all predecessor and successor pointers are now correct</a:t>
            </a:r>
          </a:p>
          <a:p>
            <a:pPr marL="476250" indent="-476250" eaLnBrk="1" hangingPunct="1">
              <a:spcBef>
                <a:spcPct val="50000"/>
              </a:spcBef>
              <a:spcAft>
                <a:spcPct val="50000"/>
              </a:spcAft>
              <a:buClr>
                <a:schemeClr val="tx1"/>
              </a:buClr>
              <a:buSzPct val="90000"/>
              <a:buFont typeface="Wingdings" charset="0"/>
              <a:buChar char="n"/>
              <a:defRPr/>
            </a:pPr>
            <a:r>
              <a:rPr lang="en-US" sz="1500" b="1">
                <a:cs typeface="+mn-cs"/>
              </a:rPr>
              <a:t>fingers still need to be fixed, but old fingers will still work</a:t>
            </a:r>
          </a:p>
        </p:txBody>
      </p:sp>
      <p:grpSp>
        <p:nvGrpSpPr>
          <p:cNvPr id="89107" name="Group 19"/>
          <p:cNvGrpSpPr>
            <a:grpSpLocks/>
          </p:cNvGrpSpPr>
          <p:nvPr/>
        </p:nvGrpSpPr>
        <p:grpSpPr bwMode="auto">
          <a:xfrm>
            <a:off x="2268538" y="3681413"/>
            <a:ext cx="431800" cy="1187450"/>
            <a:chOff x="1429" y="2319"/>
            <a:chExt cx="272" cy="748"/>
          </a:xfrm>
        </p:grpSpPr>
        <p:sp>
          <p:nvSpPr>
            <p:cNvPr id="89108" name="Rectangle 20"/>
            <p:cNvSpPr>
              <a:spLocks noChangeArrowheads="1"/>
            </p:cNvSpPr>
            <p:nvPr/>
          </p:nvSpPr>
          <p:spPr bwMode="auto">
            <a:xfrm>
              <a:off x="1429" y="2886"/>
              <a:ext cx="27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nil</a:t>
              </a:r>
            </a:p>
          </p:txBody>
        </p:sp>
        <p:cxnSp>
          <p:nvCxnSpPr>
            <p:cNvPr id="89109" name="AutoShape 21"/>
            <p:cNvCxnSpPr>
              <a:cxnSpLocks noChangeShapeType="1"/>
              <a:stCxn id="89097" idx="2"/>
              <a:endCxn id="89108" idx="0"/>
            </p:cNvCxnSpPr>
            <p:nvPr/>
          </p:nvCxnSpPr>
          <p:spPr bwMode="auto">
            <a:xfrm rot="10800000" flipV="1">
              <a:off x="1565" y="2319"/>
              <a:ext cx="91" cy="567"/>
            </a:xfrm>
            <a:prstGeom prst="curvedConnector2">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89110" name="AutoShape 22"/>
          <p:cNvCxnSpPr>
            <a:cxnSpLocks noChangeShapeType="1"/>
            <a:stCxn id="89097" idx="6"/>
            <a:endCxn id="89099" idx="6"/>
          </p:cNvCxnSpPr>
          <p:nvPr/>
        </p:nvCxnSpPr>
        <p:spPr bwMode="auto">
          <a:xfrm flipV="1">
            <a:off x="2844800" y="2241550"/>
            <a:ext cx="1588" cy="1439863"/>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111" name="AutoShape 23"/>
          <p:cNvCxnSpPr>
            <a:cxnSpLocks noChangeShapeType="1"/>
            <a:stCxn id="89099" idx="2"/>
            <a:endCxn id="89097" idx="2"/>
          </p:cNvCxnSpPr>
          <p:nvPr/>
        </p:nvCxnSpPr>
        <p:spPr bwMode="auto">
          <a:xfrm rot="10800000" flipH="1" flipV="1">
            <a:off x="2628900" y="2241550"/>
            <a:ext cx="1588" cy="1439863"/>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12" name="Rectangle 24"/>
          <p:cNvSpPr>
            <a:spLocks noChangeArrowheads="1"/>
          </p:cNvSpPr>
          <p:nvPr/>
        </p:nvSpPr>
        <p:spPr bwMode="auto">
          <a:xfrm rot="16200000">
            <a:off x="1261270" y="2780506"/>
            <a:ext cx="18716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pred(n</a:t>
            </a:r>
            <a:r>
              <a:rPr lang="en-US" sz="1400" b="1" baseline="-25000">
                <a:latin typeface="Verdana" charset="0"/>
                <a:cs typeface="+mn-cs"/>
              </a:rPr>
              <a:t>s</a:t>
            </a:r>
            <a:r>
              <a:rPr lang="en-US" sz="1400" b="1">
                <a:latin typeface="Verdana" charset="0"/>
                <a:cs typeface="+mn-cs"/>
              </a:rPr>
              <a:t>) = n</a:t>
            </a:r>
            <a:endParaRPr lang="en-US" sz="1400" b="1" baseline="-25000">
              <a:latin typeface="Verdana" charset="0"/>
              <a:cs typeface="+mn-cs"/>
            </a:endParaRPr>
          </a:p>
        </p:txBody>
      </p:sp>
      <p:cxnSp>
        <p:nvCxnSpPr>
          <p:cNvPr id="89113" name="AutoShape 25"/>
          <p:cNvCxnSpPr>
            <a:cxnSpLocks noChangeShapeType="1"/>
            <a:stCxn id="89098" idx="6"/>
            <a:endCxn id="89097" idx="6"/>
          </p:cNvCxnSpPr>
          <p:nvPr/>
        </p:nvCxnSpPr>
        <p:spPr bwMode="auto">
          <a:xfrm flipV="1">
            <a:off x="2844800" y="3681413"/>
            <a:ext cx="1588" cy="2160587"/>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14" name="Rectangle 26"/>
          <p:cNvSpPr>
            <a:spLocks noChangeArrowheads="1"/>
          </p:cNvSpPr>
          <p:nvPr/>
        </p:nvSpPr>
        <p:spPr bwMode="auto">
          <a:xfrm rot="16200000">
            <a:off x="2266950" y="4652963"/>
            <a:ext cx="18716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succ(n</a:t>
            </a:r>
            <a:r>
              <a:rPr lang="en-US" sz="1400" b="1" baseline="-25000">
                <a:latin typeface="Verdana" charset="0"/>
                <a:cs typeface="+mn-cs"/>
              </a:rPr>
              <a:t>p</a:t>
            </a:r>
            <a:r>
              <a:rPr lang="en-US" sz="1400" b="1">
                <a:latin typeface="Verdana" charset="0"/>
                <a:cs typeface="+mn-cs"/>
              </a:rPr>
              <a:t>) = n</a:t>
            </a:r>
            <a:endParaRPr lang="en-US" sz="1400" b="1" baseline="-25000">
              <a:latin typeface="Verdana" charset="0"/>
              <a:cs typeface="+mn-cs"/>
            </a:endParaRPr>
          </a:p>
        </p:txBody>
      </p:sp>
      <p:cxnSp>
        <p:nvCxnSpPr>
          <p:cNvPr id="89115" name="AutoShape 27"/>
          <p:cNvCxnSpPr>
            <a:cxnSpLocks noChangeShapeType="1"/>
            <a:stCxn id="89097" idx="2"/>
            <a:endCxn id="89098" idx="2"/>
          </p:cNvCxnSpPr>
          <p:nvPr/>
        </p:nvCxnSpPr>
        <p:spPr bwMode="auto">
          <a:xfrm rot="10800000" flipH="1" flipV="1">
            <a:off x="2628900" y="3681413"/>
            <a:ext cx="1588" cy="2160587"/>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join and</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651083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9106">
                                            <p:txEl>
                                              <p:pRg st="0" end="0"/>
                                            </p:txEl>
                                          </p:spTgt>
                                        </p:tgtEl>
                                        <p:attrNameLst>
                                          <p:attrName>style.visibility</p:attrName>
                                        </p:attrNameLst>
                                      </p:cBhvr>
                                      <p:to>
                                        <p:strVal val="visible"/>
                                      </p:to>
                                    </p:set>
                                    <p:animEffect transition="in" filter="blinds(horizontal)">
                                      <p:cBhvr>
                                        <p:cTn id="7" dur="500"/>
                                        <p:tgtEl>
                                          <p:spTgt spid="8910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097"/>
                                        </p:tgtEl>
                                        <p:attrNameLst>
                                          <p:attrName>style.visibility</p:attrName>
                                        </p:attrNameLst>
                                      </p:cBhvr>
                                      <p:to>
                                        <p:strVal val="visible"/>
                                      </p:to>
                                    </p:set>
                                    <p:animEffect transition="in" filter="blinds(horizontal)">
                                      <p:cBhvr>
                                        <p:cTn id="10" dur="500"/>
                                        <p:tgtEl>
                                          <p:spTgt spid="890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102"/>
                                        </p:tgtEl>
                                        <p:attrNameLst>
                                          <p:attrName>style.visibility</p:attrName>
                                        </p:attrNameLst>
                                      </p:cBhvr>
                                      <p:to>
                                        <p:strVal val="visible"/>
                                      </p:to>
                                    </p:set>
                                    <p:animEffect transition="in" filter="blinds(horizontal)">
                                      <p:cBhvr>
                                        <p:cTn id="13" dur="500"/>
                                        <p:tgtEl>
                                          <p:spTgt spid="8910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9106">
                                            <p:txEl>
                                              <p:pRg st="1" end="1"/>
                                            </p:txEl>
                                          </p:spTgt>
                                        </p:tgtEl>
                                        <p:attrNameLst>
                                          <p:attrName>style.visibility</p:attrName>
                                        </p:attrNameLst>
                                      </p:cBhvr>
                                      <p:to>
                                        <p:strVal val="visible"/>
                                      </p:to>
                                    </p:set>
                                    <p:animEffect transition="in" filter="blinds(horizontal)">
                                      <p:cBhvr>
                                        <p:cTn id="18" dur="500"/>
                                        <p:tgtEl>
                                          <p:spTgt spid="8910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9107"/>
                                        </p:tgtEl>
                                        <p:attrNameLst>
                                          <p:attrName>style.visibility</p:attrName>
                                        </p:attrNameLst>
                                      </p:cBhvr>
                                      <p:to>
                                        <p:strVal val="visible"/>
                                      </p:to>
                                    </p:set>
                                    <p:animEffect transition="in" filter="blinds(horizontal)">
                                      <p:cBhvr>
                                        <p:cTn id="21" dur="500"/>
                                        <p:tgtEl>
                                          <p:spTgt spid="891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9106">
                                            <p:txEl>
                                              <p:pRg st="2" end="2"/>
                                            </p:txEl>
                                          </p:spTgt>
                                        </p:tgtEl>
                                        <p:attrNameLst>
                                          <p:attrName>style.visibility</p:attrName>
                                        </p:attrNameLst>
                                      </p:cBhvr>
                                      <p:to>
                                        <p:strVal val="visible"/>
                                      </p:to>
                                    </p:set>
                                    <p:animEffect transition="in" filter="blinds(horizontal)">
                                      <p:cBhvr>
                                        <p:cTn id="26" dur="500"/>
                                        <p:tgtEl>
                                          <p:spTgt spid="8910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9106">
                                            <p:txEl>
                                              <p:pRg st="3" end="3"/>
                                            </p:txEl>
                                          </p:spTgt>
                                        </p:tgtEl>
                                        <p:attrNameLst>
                                          <p:attrName>style.visibility</p:attrName>
                                        </p:attrNameLst>
                                      </p:cBhvr>
                                      <p:to>
                                        <p:strVal val="visible"/>
                                      </p:to>
                                    </p:set>
                                    <p:animEffect transition="in" filter="blinds(horizontal)">
                                      <p:cBhvr>
                                        <p:cTn id="31" dur="500"/>
                                        <p:tgtEl>
                                          <p:spTgt spid="89106">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9110"/>
                                        </p:tgtEl>
                                        <p:attrNameLst>
                                          <p:attrName>style.visibility</p:attrName>
                                        </p:attrNameLst>
                                      </p:cBhvr>
                                      <p:to>
                                        <p:strVal val="visible"/>
                                      </p:to>
                                    </p:set>
                                    <p:animEffect transition="in" filter="blinds(horizontal)">
                                      <p:cBhvr>
                                        <p:cTn id="34" dur="500"/>
                                        <p:tgtEl>
                                          <p:spTgt spid="891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89106">
                                            <p:txEl>
                                              <p:pRg st="4" end="4"/>
                                            </p:txEl>
                                          </p:spTgt>
                                        </p:tgtEl>
                                        <p:attrNameLst>
                                          <p:attrName>style.visibility</p:attrName>
                                        </p:attrNameLst>
                                      </p:cBhvr>
                                      <p:to>
                                        <p:strVal val="visible"/>
                                      </p:to>
                                    </p:set>
                                    <p:animEffect transition="in" filter="blinds(horizontal)">
                                      <p:cBhvr>
                                        <p:cTn id="39" dur="500"/>
                                        <p:tgtEl>
                                          <p:spTgt spid="89106">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89106">
                                            <p:txEl>
                                              <p:pRg st="5" end="5"/>
                                            </p:txEl>
                                          </p:spTgt>
                                        </p:tgtEl>
                                        <p:attrNameLst>
                                          <p:attrName>style.visibility</p:attrName>
                                        </p:attrNameLst>
                                      </p:cBhvr>
                                      <p:to>
                                        <p:strVal val="visible"/>
                                      </p:to>
                                    </p:set>
                                    <p:animEffect transition="in" filter="blinds(horizontal)">
                                      <p:cBhvr>
                                        <p:cTn id="44" dur="500"/>
                                        <p:tgtEl>
                                          <p:spTgt spid="89106">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nodeType="clickEffect">
                                  <p:stCondLst>
                                    <p:cond delay="0"/>
                                  </p:stCondLst>
                                  <p:childTnLst>
                                    <p:animEffect transition="out" filter="blinds(horizontal)">
                                      <p:cBhvr>
                                        <p:cTn id="48" dur="500"/>
                                        <p:tgtEl>
                                          <p:spTgt spid="89104"/>
                                        </p:tgtEl>
                                      </p:cBhvr>
                                    </p:animEffect>
                                    <p:set>
                                      <p:cBhvr>
                                        <p:cTn id="49" dur="1" fill="hold">
                                          <p:stCondLst>
                                            <p:cond delay="499"/>
                                          </p:stCondLst>
                                        </p:cTn>
                                        <p:tgtEl>
                                          <p:spTgt spid="89104"/>
                                        </p:tgtEl>
                                        <p:attrNameLst>
                                          <p:attrName>style.visibility</p:attrName>
                                        </p:attrNameLst>
                                      </p:cBhvr>
                                      <p:to>
                                        <p:strVal val="hidden"/>
                                      </p:to>
                                    </p:set>
                                  </p:childTnLst>
                                </p:cTn>
                              </p:par>
                              <p:par>
                                <p:cTn id="50" presetID="3" presetClass="entr" presetSubtype="10" fill="hold" nodeType="withEffect">
                                  <p:stCondLst>
                                    <p:cond delay="0"/>
                                  </p:stCondLst>
                                  <p:childTnLst>
                                    <p:set>
                                      <p:cBhvr>
                                        <p:cTn id="51" dur="1" fill="hold">
                                          <p:stCondLst>
                                            <p:cond delay="0"/>
                                          </p:stCondLst>
                                        </p:cTn>
                                        <p:tgtEl>
                                          <p:spTgt spid="89111"/>
                                        </p:tgtEl>
                                        <p:attrNameLst>
                                          <p:attrName>style.visibility</p:attrName>
                                        </p:attrNameLst>
                                      </p:cBhvr>
                                      <p:to>
                                        <p:strVal val="visible"/>
                                      </p:to>
                                    </p:set>
                                    <p:animEffect transition="in" filter="blinds(horizontal)">
                                      <p:cBhvr>
                                        <p:cTn id="52" dur="500"/>
                                        <p:tgtEl>
                                          <p:spTgt spid="89111"/>
                                        </p:tgtEl>
                                      </p:cBhvr>
                                    </p:animEffect>
                                  </p:childTnLst>
                                </p:cTn>
                              </p:par>
                              <p:par>
                                <p:cTn id="53" presetID="3" presetClass="exit" presetSubtype="10" fill="hold" grpId="0" nodeType="withEffect">
                                  <p:stCondLst>
                                    <p:cond delay="0"/>
                                  </p:stCondLst>
                                  <p:childTnLst>
                                    <p:animEffect transition="out" filter="blinds(horizontal)">
                                      <p:cBhvr>
                                        <p:cTn id="54" dur="500"/>
                                        <p:tgtEl>
                                          <p:spTgt spid="89105"/>
                                        </p:tgtEl>
                                      </p:cBhvr>
                                    </p:animEffect>
                                    <p:set>
                                      <p:cBhvr>
                                        <p:cTn id="55" dur="1" fill="hold">
                                          <p:stCondLst>
                                            <p:cond delay="499"/>
                                          </p:stCondLst>
                                        </p:cTn>
                                        <p:tgtEl>
                                          <p:spTgt spid="89105"/>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89112"/>
                                        </p:tgtEl>
                                        <p:attrNameLst>
                                          <p:attrName>style.visibility</p:attrName>
                                        </p:attrNameLst>
                                      </p:cBhvr>
                                      <p:to>
                                        <p:strVal val="visible"/>
                                      </p:to>
                                    </p:set>
                                    <p:animEffect transition="in" filter="blinds(horizontal)">
                                      <p:cBhvr>
                                        <p:cTn id="58" dur="500"/>
                                        <p:tgtEl>
                                          <p:spTgt spid="891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89106">
                                            <p:txEl>
                                              <p:pRg st="6" end="6"/>
                                            </p:txEl>
                                          </p:spTgt>
                                        </p:tgtEl>
                                        <p:attrNameLst>
                                          <p:attrName>style.visibility</p:attrName>
                                        </p:attrNameLst>
                                      </p:cBhvr>
                                      <p:to>
                                        <p:strVal val="visible"/>
                                      </p:to>
                                    </p:set>
                                    <p:animEffect transition="in" filter="blinds(horizontal)">
                                      <p:cBhvr>
                                        <p:cTn id="63" dur="500"/>
                                        <p:tgtEl>
                                          <p:spTgt spid="89106">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9106">
                                            <p:txEl>
                                              <p:pRg st="7" end="7"/>
                                            </p:txEl>
                                          </p:spTgt>
                                        </p:tgtEl>
                                        <p:attrNameLst>
                                          <p:attrName>style.visibility</p:attrName>
                                        </p:attrNameLst>
                                      </p:cBhvr>
                                      <p:to>
                                        <p:strVal val="visible"/>
                                      </p:to>
                                    </p:set>
                                    <p:animEffect transition="in" filter="blinds(horizontal)">
                                      <p:cBhvr>
                                        <p:cTn id="68" dur="500"/>
                                        <p:tgtEl>
                                          <p:spTgt spid="89106">
                                            <p:txEl>
                                              <p:pRg st="7" end="7"/>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89106">
                                            <p:txEl>
                                              <p:pRg st="8" end="8"/>
                                            </p:txEl>
                                          </p:spTgt>
                                        </p:tgtEl>
                                        <p:attrNameLst>
                                          <p:attrName>style.visibility</p:attrName>
                                        </p:attrNameLst>
                                      </p:cBhvr>
                                      <p:to>
                                        <p:strVal val="visible"/>
                                      </p:to>
                                    </p:set>
                                    <p:animEffect transition="in" filter="blinds(horizontal)">
                                      <p:cBhvr>
                                        <p:cTn id="73" dur="500"/>
                                        <p:tgtEl>
                                          <p:spTgt spid="89106">
                                            <p:txEl>
                                              <p:pRg st="8" end="8"/>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xit" presetSubtype="10" fill="hold" nodeType="clickEffect">
                                  <p:stCondLst>
                                    <p:cond delay="0"/>
                                  </p:stCondLst>
                                  <p:childTnLst>
                                    <p:animEffect transition="out" filter="blinds(horizontal)">
                                      <p:cBhvr>
                                        <p:cTn id="77" dur="500"/>
                                        <p:tgtEl>
                                          <p:spTgt spid="89103"/>
                                        </p:tgtEl>
                                      </p:cBhvr>
                                    </p:animEffect>
                                    <p:set>
                                      <p:cBhvr>
                                        <p:cTn id="78" dur="1" fill="hold">
                                          <p:stCondLst>
                                            <p:cond delay="499"/>
                                          </p:stCondLst>
                                        </p:cTn>
                                        <p:tgtEl>
                                          <p:spTgt spid="89103"/>
                                        </p:tgtEl>
                                        <p:attrNameLst>
                                          <p:attrName>style.visibility</p:attrName>
                                        </p:attrNameLst>
                                      </p:cBhvr>
                                      <p:to>
                                        <p:strVal val="hidden"/>
                                      </p:to>
                                    </p:set>
                                  </p:childTnLst>
                                </p:cTn>
                              </p:par>
                              <p:par>
                                <p:cTn id="79" presetID="3" presetClass="entr" presetSubtype="10" fill="hold" nodeType="withEffect">
                                  <p:stCondLst>
                                    <p:cond delay="0"/>
                                  </p:stCondLst>
                                  <p:childTnLst>
                                    <p:set>
                                      <p:cBhvr>
                                        <p:cTn id="80" dur="1" fill="hold">
                                          <p:stCondLst>
                                            <p:cond delay="0"/>
                                          </p:stCondLst>
                                        </p:cTn>
                                        <p:tgtEl>
                                          <p:spTgt spid="89113"/>
                                        </p:tgtEl>
                                        <p:attrNameLst>
                                          <p:attrName>style.visibility</p:attrName>
                                        </p:attrNameLst>
                                      </p:cBhvr>
                                      <p:to>
                                        <p:strVal val="visible"/>
                                      </p:to>
                                    </p:set>
                                    <p:animEffect transition="in" filter="blinds(horizontal)">
                                      <p:cBhvr>
                                        <p:cTn id="81" dur="500"/>
                                        <p:tgtEl>
                                          <p:spTgt spid="89113"/>
                                        </p:tgtEl>
                                      </p:cBhvr>
                                    </p:animEffect>
                                  </p:childTnLst>
                                </p:cTn>
                              </p:par>
                              <p:par>
                                <p:cTn id="82" presetID="3" presetClass="exit" presetSubtype="10" fill="hold" grpId="0" nodeType="withEffect">
                                  <p:stCondLst>
                                    <p:cond delay="0"/>
                                  </p:stCondLst>
                                  <p:childTnLst>
                                    <p:animEffect transition="out" filter="blinds(horizontal)">
                                      <p:cBhvr>
                                        <p:cTn id="83" dur="500"/>
                                        <p:tgtEl>
                                          <p:spTgt spid="89100"/>
                                        </p:tgtEl>
                                      </p:cBhvr>
                                    </p:animEffect>
                                    <p:set>
                                      <p:cBhvr>
                                        <p:cTn id="84" dur="1" fill="hold">
                                          <p:stCondLst>
                                            <p:cond delay="499"/>
                                          </p:stCondLst>
                                        </p:cTn>
                                        <p:tgtEl>
                                          <p:spTgt spid="89100"/>
                                        </p:tgtEl>
                                        <p:attrNameLst>
                                          <p:attrName>style.visibility</p:attrName>
                                        </p:attrNameLst>
                                      </p:cBhvr>
                                      <p:to>
                                        <p:strVal val="hidden"/>
                                      </p:to>
                                    </p:set>
                                  </p:childTnLst>
                                </p:cTn>
                              </p:par>
                              <p:par>
                                <p:cTn id="85" presetID="3" presetClass="entr" presetSubtype="10" fill="hold" grpId="0" nodeType="withEffect">
                                  <p:stCondLst>
                                    <p:cond delay="0"/>
                                  </p:stCondLst>
                                  <p:childTnLst>
                                    <p:set>
                                      <p:cBhvr>
                                        <p:cTn id="86" dur="1" fill="hold">
                                          <p:stCondLst>
                                            <p:cond delay="0"/>
                                          </p:stCondLst>
                                        </p:cTn>
                                        <p:tgtEl>
                                          <p:spTgt spid="89114"/>
                                        </p:tgtEl>
                                        <p:attrNameLst>
                                          <p:attrName>style.visibility</p:attrName>
                                        </p:attrNameLst>
                                      </p:cBhvr>
                                      <p:to>
                                        <p:strVal val="visible"/>
                                      </p:to>
                                    </p:set>
                                    <p:animEffect transition="in" filter="blinds(horizontal)">
                                      <p:cBhvr>
                                        <p:cTn id="87" dur="500"/>
                                        <p:tgtEl>
                                          <p:spTgt spid="8911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89106">
                                            <p:txEl>
                                              <p:pRg st="9" end="9"/>
                                            </p:txEl>
                                          </p:spTgt>
                                        </p:tgtEl>
                                        <p:attrNameLst>
                                          <p:attrName>style.visibility</p:attrName>
                                        </p:attrNameLst>
                                      </p:cBhvr>
                                      <p:to>
                                        <p:strVal val="visible"/>
                                      </p:to>
                                    </p:set>
                                    <p:animEffect transition="in" filter="blinds(horizontal)">
                                      <p:cBhvr>
                                        <p:cTn id="92" dur="500"/>
                                        <p:tgtEl>
                                          <p:spTgt spid="89106">
                                            <p:txEl>
                                              <p:pRg st="9" end="9"/>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89106">
                                            <p:txEl>
                                              <p:pRg st="10" end="10"/>
                                            </p:txEl>
                                          </p:spTgt>
                                        </p:tgtEl>
                                        <p:attrNameLst>
                                          <p:attrName>style.visibility</p:attrName>
                                        </p:attrNameLst>
                                      </p:cBhvr>
                                      <p:to>
                                        <p:strVal val="visible"/>
                                      </p:to>
                                    </p:set>
                                    <p:animEffect transition="in" filter="blinds(horizontal)">
                                      <p:cBhvr>
                                        <p:cTn id="97" dur="500"/>
                                        <p:tgtEl>
                                          <p:spTgt spid="89106">
                                            <p:txEl>
                                              <p:pRg st="10" end="1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xit" presetSubtype="10" fill="hold" nodeType="clickEffect">
                                  <p:stCondLst>
                                    <p:cond delay="0"/>
                                  </p:stCondLst>
                                  <p:childTnLst>
                                    <p:animEffect transition="out" filter="blinds(horizontal)">
                                      <p:cBhvr>
                                        <p:cTn id="101" dur="500"/>
                                        <p:tgtEl>
                                          <p:spTgt spid="89107"/>
                                        </p:tgtEl>
                                      </p:cBhvr>
                                    </p:animEffect>
                                    <p:set>
                                      <p:cBhvr>
                                        <p:cTn id="102" dur="1" fill="hold">
                                          <p:stCondLst>
                                            <p:cond delay="499"/>
                                          </p:stCondLst>
                                        </p:cTn>
                                        <p:tgtEl>
                                          <p:spTgt spid="89107"/>
                                        </p:tgtEl>
                                        <p:attrNameLst>
                                          <p:attrName>style.visibility</p:attrName>
                                        </p:attrNameLst>
                                      </p:cBhvr>
                                      <p:to>
                                        <p:strVal val="hidden"/>
                                      </p:to>
                                    </p:set>
                                  </p:childTnLst>
                                </p:cTn>
                              </p:par>
                              <p:par>
                                <p:cTn id="103" presetID="3" presetClass="entr" presetSubtype="10" fill="hold" nodeType="withEffect">
                                  <p:stCondLst>
                                    <p:cond delay="0"/>
                                  </p:stCondLst>
                                  <p:childTnLst>
                                    <p:set>
                                      <p:cBhvr>
                                        <p:cTn id="104" dur="1" fill="hold">
                                          <p:stCondLst>
                                            <p:cond delay="0"/>
                                          </p:stCondLst>
                                        </p:cTn>
                                        <p:tgtEl>
                                          <p:spTgt spid="89115"/>
                                        </p:tgtEl>
                                        <p:attrNameLst>
                                          <p:attrName>style.visibility</p:attrName>
                                        </p:attrNameLst>
                                      </p:cBhvr>
                                      <p:to>
                                        <p:strVal val="visible"/>
                                      </p:to>
                                    </p:set>
                                    <p:animEffect transition="in" filter="blinds(horizontal)">
                                      <p:cBhvr>
                                        <p:cTn id="105" dur="500"/>
                                        <p:tgtEl>
                                          <p:spTgt spid="8911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89106">
                                            <p:txEl>
                                              <p:pRg st="11" end="11"/>
                                            </p:txEl>
                                          </p:spTgt>
                                        </p:tgtEl>
                                        <p:attrNameLst>
                                          <p:attrName>style.visibility</p:attrName>
                                        </p:attrNameLst>
                                      </p:cBhvr>
                                      <p:to>
                                        <p:strVal val="visible"/>
                                      </p:to>
                                    </p:set>
                                    <p:animEffect transition="in" filter="blinds(horizontal)">
                                      <p:cBhvr>
                                        <p:cTn id="110" dur="500"/>
                                        <p:tgtEl>
                                          <p:spTgt spid="89106">
                                            <p:txEl>
                                              <p:pRg st="11" end="11"/>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89106">
                                            <p:txEl>
                                              <p:pRg st="12" end="12"/>
                                            </p:txEl>
                                          </p:spTgt>
                                        </p:tgtEl>
                                        <p:attrNameLst>
                                          <p:attrName>style.visibility</p:attrName>
                                        </p:attrNameLst>
                                      </p:cBhvr>
                                      <p:to>
                                        <p:strVal val="visible"/>
                                      </p:to>
                                    </p:set>
                                    <p:animEffect transition="in" filter="blinds(horizontal)">
                                      <p:cBhvr>
                                        <p:cTn id="115" dur="500"/>
                                        <p:tgtEl>
                                          <p:spTgt spid="8910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100" grpId="0"/>
      <p:bldP spid="89102" grpId="0"/>
      <p:bldP spid="89105" grpId="0"/>
      <p:bldP spid="89112" grpId="0"/>
      <p:bldP spid="891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pPr eaLnBrk="1" hangingPunct="1">
              <a:defRPr/>
            </a:pPr>
            <a:endParaRPr lang="en-US" dirty="0" smtClean="0">
              <a:cs typeface="+mn-cs"/>
            </a:endParaRPr>
          </a:p>
          <a:p>
            <a:pPr eaLnBrk="1" hangingPunct="1">
              <a:defRPr/>
            </a:pPr>
            <a:r>
              <a:rPr lang="en-US" dirty="0" smtClean="0">
                <a:cs typeface="+mn-cs"/>
              </a:rPr>
              <a:t>Each node periodically calls </a:t>
            </a:r>
            <a:r>
              <a:rPr lang="en-US" i="1" dirty="0" smtClean="0">
                <a:cs typeface="+mn-cs"/>
              </a:rPr>
              <a:t>fix fingers </a:t>
            </a:r>
            <a:r>
              <a:rPr lang="en-US" dirty="0" smtClean="0">
                <a:cs typeface="+mn-cs"/>
              </a:rPr>
              <a:t>to make sure its finger</a:t>
            </a:r>
            <a:r>
              <a:rPr lang="tr-TR" dirty="0" smtClean="0">
                <a:cs typeface="+mn-cs"/>
              </a:rPr>
              <a:t> </a:t>
            </a:r>
            <a:r>
              <a:rPr lang="en-US" dirty="0" smtClean="0">
                <a:cs typeface="+mn-cs"/>
              </a:rPr>
              <a:t>table entries are correct</a:t>
            </a:r>
            <a:r>
              <a:rPr lang="tr-TR" dirty="0" smtClean="0">
                <a:cs typeface="+mn-cs"/>
              </a:rPr>
              <a:t>.</a:t>
            </a:r>
          </a:p>
          <a:p>
            <a:pPr eaLnBrk="1" hangingPunct="1">
              <a:defRPr/>
            </a:pPr>
            <a:r>
              <a:rPr lang="tr-TR" dirty="0" err="1" smtClean="0">
                <a:cs typeface="+mn-cs"/>
              </a:rPr>
              <a:t>It</a:t>
            </a:r>
            <a:r>
              <a:rPr lang="tr-TR" dirty="0" smtClean="0">
                <a:cs typeface="+mn-cs"/>
              </a:rPr>
              <a:t> </a:t>
            </a:r>
            <a:r>
              <a:rPr lang="en-US" dirty="0" smtClean="0">
                <a:cs typeface="+mn-cs"/>
              </a:rPr>
              <a:t>is how new nodes initialize</a:t>
            </a:r>
            <a:r>
              <a:rPr lang="tr-TR" dirty="0" smtClean="0">
                <a:cs typeface="+mn-cs"/>
              </a:rPr>
              <a:t> </a:t>
            </a:r>
            <a:r>
              <a:rPr lang="en-US" dirty="0" smtClean="0">
                <a:cs typeface="+mn-cs"/>
              </a:rPr>
              <a:t>their finger tables</a:t>
            </a:r>
            <a:endParaRPr lang="tr-TR" dirty="0" smtClean="0">
              <a:cs typeface="+mn-cs"/>
            </a:endParaRPr>
          </a:p>
          <a:p>
            <a:pPr eaLnBrk="1" hangingPunct="1">
              <a:defRPr/>
            </a:pPr>
            <a:r>
              <a:rPr lang="tr-TR" dirty="0" smtClean="0">
                <a:cs typeface="+mn-cs"/>
              </a:rPr>
              <a:t>I</a:t>
            </a:r>
            <a:r>
              <a:rPr lang="en-US" dirty="0" smtClean="0">
                <a:cs typeface="+mn-cs"/>
              </a:rPr>
              <a:t>t is how existing nodes incorporate</a:t>
            </a:r>
            <a:r>
              <a:rPr lang="tr-TR" dirty="0" smtClean="0">
                <a:cs typeface="+mn-cs"/>
              </a:rPr>
              <a:t> </a:t>
            </a:r>
            <a:r>
              <a:rPr lang="en-US" dirty="0" smtClean="0">
                <a:cs typeface="+mn-cs"/>
              </a:rPr>
              <a:t>new nodes into their finger tables.</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fix finger</a:t>
            </a:r>
            <a:endParaRPr lang="en-US" i="1" dirty="0"/>
          </a:p>
        </p:txBody>
      </p:sp>
    </p:spTree>
    <p:extLst>
      <p:ext uri="{BB962C8B-B14F-4D97-AF65-F5344CB8AC3E}">
        <p14:creationId xmlns:p14="http://schemas.microsoft.com/office/powerpoint/2010/main" val="19980882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2305050"/>
            <a:ext cx="8229600" cy="3821113"/>
          </a:xfrm>
        </p:spPr>
        <p:txBody>
          <a:bodyPr>
            <a:normAutofit/>
          </a:bodyPr>
          <a:lstStyle/>
          <a:p>
            <a:pPr eaLnBrk="1" hangingPunct="1">
              <a:lnSpc>
                <a:spcPct val="90000"/>
              </a:lnSpc>
              <a:buFont typeface="Wingdings" charset="0"/>
              <a:buNone/>
              <a:defRPr/>
            </a:pPr>
            <a:r>
              <a:rPr lang="en-US" sz="2400" i="1" dirty="0" smtClean="0">
                <a:cs typeface="+mn-cs"/>
              </a:rPr>
              <a:t>// called periodically. refreshes finger table entries.</a:t>
            </a:r>
          </a:p>
          <a:p>
            <a:pPr>
              <a:lnSpc>
                <a:spcPct val="90000"/>
              </a:lnSpc>
              <a:buNone/>
              <a:defRPr/>
            </a:pPr>
            <a:r>
              <a:rPr lang="en-US" sz="2400" i="1" dirty="0"/>
              <a:t>// next stores the index of the finger to fix</a:t>
            </a:r>
          </a:p>
          <a:p>
            <a:pPr eaLnBrk="1" hangingPunct="1">
              <a:lnSpc>
                <a:spcPct val="90000"/>
              </a:lnSpc>
              <a:buFont typeface="Wingdings" charset="0"/>
              <a:buNone/>
              <a:defRPr/>
            </a:pPr>
            <a:r>
              <a:rPr lang="en-US" sz="2400" dirty="0" smtClean="0">
                <a:cs typeface="+mn-cs"/>
              </a:rPr>
              <a:t>n</a:t>
            </a:r>
            <a:r>
              <a:rPr lang="tr-TR" sz="2400" b="1" dirty="0" smtClean="0">
                <a:cs typeface="+mn-cs"/>
              </a:rPr>
              <a:t>.fi</a:t>
            </a:r>
            <a:r>
              <a:rPr lang="en-US" sz="2400" b="1" dirty="0" smtClean="0">
                <a:cs typeface="+mn-cs"/>
              </a:rPr>
              <a:t>x</a:t>
            </a:r>
            <a:r>
              <a:rPr lang="tr-TR" sz="2400" b="1" dirty="0" smtClean="0">
                <a:cs typeface="+mn-cs"/>
              </a:rPr>
              <a:t>_fi</a:t>
            </a:r>
            <a:r>
              <a:rPr lang="en-US" sz="2400" b="1" dirty="0" err="1" smtClean="0">
                <a:cs typeface="+mn-cs"/>
              </a:rPr>
              <a:t>ngers</a:t>
            </a:r>
            <a:r>
              <a:rPr lang="en-US" sz="2400" dirty="0" smtClean="0">
                <a:cs typeface="+mn-cs"/>
              </a:rPr>
              <a:t>()</a:t>
            </a:r>
          </a:p>
          <a:p>
            <a:pPr eaLnBrk="1" hangingPunct="1">
              <a:lnSpc>
                <a:spcPct val="90000"/>
              </a:lnSpc>
              <a:buFont typeface="Wingdings" charset="0"/>
              <a:buNone/>
              <a:defRPr/>
            </a:pPr>
            <a:r>
              <a:rPr lang="tr-TR" sz="2400" dirty="0" smtClean="0">
                <a:cs typeface="+mn-cs"/>
              </a:rPr>
              <a:t>	</a:t>
            </a:r>
            <a:r>
              <a:rPr lang="en-US" sz="2400" dirty="0" smtClean="0">
                <a:cs typeface="+mn-cs"/>
              </a:rPr>
              <a:t>next = next + 1 ;</a:t>
            </a:r>
          </a:p>
          <a:p>
            <a:pPr eaLnBrk="1" hangingPunct="1">
              <a:lnSpc>
                <a:spcPct val="90000"/>
              </a:lnSpc>
              <a:buFont typeface="Wingdings" charset="0"/>
              <a:buNone/>
              <a:defRPr/>
            </a:pPr>
            <a:r>
              <a:rPr lang="tr-TR" sz="2400" dirty="0" smtClean="0">
                <a:cs typeface="+mn-cs"/>
              </a:rPr>
              <a:t>	</a:t>
            </a:r>
            <a:r>
              <a:rPr lang="en-US" sz="2400" dirty="0" smtClean="0">
                <a:cs typeface="+mn-cs"/>
              </a:rPr>
              <a:t>if (next &gt; m)</a:t>
            </a:r>
          </a:p>
          <a:p>
            <a:pPr eaLnBrk="1" hangingPunct="1">
              <a:lnSpc>
                <a:spcPct val="90000"/>
              </a:lnSpc>
              <a:buFont typeface="Wingdings" charset="0"/>
              <a:buNone/>
              <a:defRPr/>
            </a:pPr>
            <a:r>
              <a:rPr lang="tr-TR" sz="2400" dirty="0" smtClean="0">
                <a:cs typeface="+mn-cs"/>
              </a:rPr>
              <a:t>		</a:t>
            </a:r>
            <a:r>
              <a:rPr lang="en-US" sz="2400" dirty="0" smtClean="0">
                <a:cs typeface="+mn-cs"/>
              </a:rPr>
              <a:t>next = 1 ;</a:t>
            </a:r>
          </a:p>
          <a:p>
            <a:pPr eaLnBrk="1" hangingPunct="1">
              <a:lnSpc>
                <a:spcPct val="90000"/>
              </a:lnSpc>
              <a:buFont typeface="Wingdings" charset="0"/>
              <a:buNone/>
              <a:defRPr/>
            </a:pPr>
            <a:r>
              <a:rPr lang="tr-TR" sz="2400" i="1" dirty="0" smtClean="0">
                <a:cs typeface="+mn-cs"/>
              </a:rPr>
              <a:t>	</a:t>
            </a:r>
            <a:r>
              <a:rPr lang="en-US" sz="2400" i="1" dirty="0" smtClean="0">
                <a:cs typeface="+mn-cs"/>
              </a:rPr>
              <a:t>finger</a:t>
            </a:r>
            <a:r>
              <a:rPr lang="en-US" sz="2400" dirty="0" smtClean="0">
                <a:cs typeface="+mn-cs"/>
              </a:rPr>
              <a:t>[next</a:t>
            </a:r>
            <a:r>
              <a:rPr lang="en-US" sz="2400" i="1" dirty="0"/>
              <a:t>] = </a:t>
            </a:r>
            <a:r>
              <a:rPr lang="en-US" sz="2400" i="1" dirty="0" err="1">
                <a:hlinkClick r:id="rId2" action="ppaction://hlinksldjump"/>
              </a:rPr>
              <a:t>find_successor</a:t>
            </a:r>
            <a:r>
              <a:rPr lang="en-US" sz="2400" i="1" dirty="0"/>
              <a:t>(n </a:t>
            </a:r>
            <a:r>
              <a:rPr lang="en-US" sz="2400" dirty="0" smtClean="0">
                <a:cs typeface="+mn-cs"/>
              </a:rPr>
              <a:t>+ 2</a:t>
            </a:r>
            <a:r>
              <a:rPr lang="en-US" sz="2400" baseline="40000" dirty="0" smtClean="0">
                <a:cs typeface="+mn-cs"/>
              </a:rPr>
              <a:t>next</a:t>
            </a:r>
            <a:r>
              <a:rPr lang="tr-TR" sz="2400" baseline="40000" dirty="0" smtClean="0">
                <a:cs typeface="+mn-cs"/>
              </a:rPr>
              <a:t>-1</a:t>
            </a:r>
            <a:r>
              <a:rPr lang="tr-TR" sz="2400" dirty="0" smtClean="0">
                <a:cs typeface="+mn-cs"/>
              </a:rPr>
              <a:t>);</a:t>
            </a:r>
          </a:p>
          <a:p>
            <a:pPr eaLnBrk="1" hangingPunct="1">
              <a:lnSpc>
                <a:spcPct val="90000"/>
              </a:lnSpc>
              <a:buFont typeface="Wingdings" charset="0"/>
              <a:buNone/>
              <a:defRPr/>
            </a:pPr>
            <a:endParaRPr lang="tr-TR" sz="2400" i="1"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fix finger</a:t>
            </a:r>
            <a:endParaRPr lang="en-US" i="1" dirty="0"/>
          </a:p>
        </p:txBody>
      </p:sp>
    </p:spTree>
    <p:extLst>
      <p:ext uri="{BB962C8B-B14F-4D97-AF65-F5344CB8AC3E}">
        <p14:creationId xmlns:p14="http://schemas.microsoft.com/office/powerpoint/2010/main" val="26279763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464550" cy="5106988"/>
          </a:xfrm>
        </p:spPr>
        <p:txBody>
          <a:bodyPr>
            <a:normAutofit/>
          </a:bodyPr>
          <a:lstStyle/>
          <a:p>
            <a:pPr>
              <a:defRPr/>
            </a:pPr>
            <a:endParaRPr lang="en-US" sz="3000" dirty="0" smtClean="0"/>
          </a:p>
          <a:p>
            <a:pPr>
              <a:defRPr/>
            </a:pPr>
            <a:r>
              <a:rPr lang="en-US" sz="3000" dirty="0" smtClean="0"/>
              <a:t>Key </a:t>
            </a:r>
            <a:r>
              <a:rPr lang="en-US" sz="3000" dirty="0"/>
              <a:t>step in failure recovery is maintaining correct successor </a:t>
            </a:r>
            <a:r>
              <a:rPr lang="en-US" sz="3000" dirty="0" smtClean="0"/>
              <a:t>pointers</a:t>
            </a:r>
          </a:p>
          <a:p>
            <a:pPr>
              <a:defRPr/>
            </a:pPr>
            <a:r>
              <a:rPr lang="en-US" sz="3000" dirty="0" smtClean="0"/>
              <a:t>To help </a:t>
            </a:r>
            <a:r>
              <a:rPr lang="en-US" sz="3000" dirty="0"/>
              <a:t>achieve this, each node maintains a successor-list of its </a:t>
            </a:r>
            <a:r>
              <a:rPr lang="en-US" sz="3000" i="1" dirty="0"/>
              <a:t>r</a:t>
            </a:r>
            <a:r>
              <a:rPr lang="en-US" sz="3000" dirty="0"/>
              <a:t> nearest successors on the </a:t>
            </a:r>
            <a:r>
              <a:rPr lang="en-US" sz="3000" dirty="0" smtClean="0"/>
              <a:t>ring</a:t>
            </a:r>
          </a:p>
          <a:p>
            <a:pPr>
              <a:defRPr/>
            </a:pPr>
            <a:r>
              <a:rPr lang="en-US" sz="3000" dirty="0"/>
              <a:t>If node </a:t>
            </a:r>
            <a:r>
              <a:rPr lang="en-US" sz="3000" i="1" dirty="0"/>
              <a:t>n</a:t>
            </a:r>
            <a:r>
              <a:rPr lang="en-US" sz="3000" dirty="0"/>
              <a:t> notices that its successor has failed, it replaces it with the first live entry in the </a:t>
            </a:r>
            <a:r>
              <a:rPr lang="en-US" sz="3000" dirty="0" smtClean="0"/>
              <a:t>list</a:t>
            </a:r>
            <a:endParaRPr lang="en-US" dirty="0"/>
          </a:p>
          <a:p>
            <a:pPr marL="0" indent="0">
              <a:buNone/>
              <a:defRPr/>
            </a:pPr>
            <a:endParaRPr lang="en-US" dirty="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node failures</a:t>
            </a:r>
            <a:endParaRPr lang="en-US" i="1" dirty="0"/>
          </a:p>
        </p:txBody>
      </p:sp>
    </p:spTree>
    <p:extLst>
      <p:ext uri="{BB962C8B-B14F-4D97-AF65-F5344CB8AC3E}">
        <p14:creationId xmlns:p14="http://schemas.microsoft.com/office/powerpoint/2010/main" val="29957416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sz="half" idx="1"/>
          </p:nvPr>
        </p:nvSpPr>
        <p:spPr>
          <a:xfrm>
            <a:off x="639763" y="1697038"/>
            <a:ext cx="3581400" cy="4114800"/>
          </a:xfrm>
        </p:spPr>
        <p:txBody>
          <a:bodyPr>
            <a:normAutofit fontScale="77500" lnSpcReduction="20000"/>
          </a:bodyPr>
          <a:lstStyle/>
          <a:p>
            <a:pPr eaLnBrk="1" hangingPunct="1">
              <a:spcBef>
                <a:spcPct val="50000"/>
              </a:spcBef>
              <a:spcAft>
                <a:spcPct val="50000"/>
              </a:spcAft>
              <a:buFont typeface="Wingdings" charset="0"/>
              <a:buNone/>
              <a:defRPr/>
            </a:pPr>
            <a:endParaRPr lang="en-US" sz="1800" dirty="0" smtClean="0">
              <a:cs typeface="+mn-cs"/>
            </a:endParaRPr>
          </a:p>
          <a:p>
            <a:pPr eaLnBrk="1" hangingPunct="1">
              <a:spcBef>
                <a:spcPct val="50000"/>
              </a:spcBef>
              <a:spcAft>
                <a:spcPct val="50000"/>
              </a:spcAft>
              <a:defRPr/>
            </a:pPr>
            <a:r>
              <a:rPr lang="en-US" sz="2800" dirty="0" smtClean="0">
                <a:cs typeface="+mn-cs"/>
              </a:rPr>
              <a:t>Latency grows slowly with the total number of nodes</a:t>
            </a:r>
          </a:p>
          <a:p>
            <a:pPr eaLnBrk="1" hangingPunct="1">
              <a:spcBef>
                <a:spcPct val="50000"/>
              </a:spcBef>
              <a:spcAft>
                <a:spcPct val="50000"/>
              </a:spcAft>
              <a:defRPr/>
            </a:pPr>
            <a:endParaRPr lang="en-US" sz="1800" dirty="0" smtClean="0">
              <a:cs typeface="+mn-cs"/>
            </a:endParaRPr>
          </a:p>
          <a:p>
            <a:pPr eaLnBrk="1" hangingPunct="1">
              <a:spcBef>
                <a:spcPct val="50000"/>
              </a:spcBef>
              <a:spcAft>
                <a:spcPct val="50000"/>
              </a:spcAft>
              <a:defRPr/>
            </a:pPr>
            <a:r>
              <a:rPr lang="en-US" sz="2600" dirty="0" smtClean="0">
                <a:cs typeface="+mn-cs"/>
              </a:rPr>
              <a:t>Path length for lookups is about ½ log</a:t>
            </a:r>
            <a:r>
              <a:rPr lang="en-US" sz="2600" baseline="-25000" dirty="0" smtClean="0">
                <a:cs typeface="+mn-cs"/>
              </a:rPr>
              <a:t>2</a:t>
            </a:r>
            <a:r>
              <a:rPr lang="en-US" sz="2600" dirty="0" smtClean="0">
                <a:cs typeface="+mn-cs"/>
              </a:rPr>
              <a:t>N</a:t>
            </a:r>
          </a:p>
          <a:p>
            <a:pPr eaLnBrk="1" hangingPunct="1">
              <a:spcBef>
                <a:spcPct val="50000"/>
              </a:spcBef>
              <a:spcAft>
                <a:spcPct val="50000"/>
              </a:spcAft>
              <a:defRPr/>
            </a:pPr>
            <a:endParaRPr lang="en-US" sz="1800" dirty="0" smtClean="0">
              <a:cs typeface="+mn-cs"/>
            </a:endParaRPr>
          </a:p>
          <a:p>
            <a:pPr eaLnBrk="1" hangingPunct="1">
              <a:spcBef>
                <a:spcPct val="50000"/>
              </a:spcBef>
              <a:spcAft>
                <a:spcPct val="50000"/>
              </a:spcAft>
              <a:defRPr/>
            </a:pPr>
            <a:r>
              <a:rPr lang="en-US" sz="2600" dirty="0" smtClean="0">
                <a:cs typeface="+mn-cs"/>
              </a:rPr>
              <a:t>Chord is robust in the face of multiple node failures</a:t>
            </a:r>
          </a:p>
          <a:p>
            <a:pPr eaLnBrk="1" hangingPunct="1">
              <a:spcBef>
                <a:spcPct val="50000"/>
              </a:spcBef>
              <a:spcAft>
                <a:spcPct val="50000"/>
              </a:spcAft>
              <a:defRPr/>
            </a:pPr>
            <a:endParaRPr lang="en-US" sz="1800" dirty="0" smtClean="0">
              <a:cs typeface="+mn-cs"/>
            </a:endParaRPr>
          </a:p>
          <a:p>
            <a:pPr eaLnBrk="1" hangingPunct="1">
              <a:spcBef>
                <a:spcPct val="50000"/>
              </a:spcBef>
              <a:spcAft>
                <a:spcPct val="50000"/>
              </a:spcAft>
              <a:defRPr/>
            </a:pPr>
            <a:endParaRPr lang="en-US" sz="1800" dirty="0" smtClean="0">
              <a:cs typeface="+mn-cs"/>
            </a:endParaRPr>
          </a:p>
        </p:txBody>
      </p:sp>
      <p:pic>
        <p:nvPicPr>
          <p:cNvPr id="126985" name="Picture 9" descr="path length"/>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38612" y="4087815"/>
            <a:ext cx="3822700" cy="27544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6987" name="Picture 11" descr="latenc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57690" y="1374977"/>
            <a:ext cx="3949700" cy="27128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experimental results</a:t>
            </a:r>
            <a:endParaRPr lang="en-US" i="1" dirty="0"/>
          </a:p>
        </p:txBody>
      </p:sp>
    </p:spTree>
    <p:extLst>
      <p:ext uri="{BB962C8B-B14F-4D97-AF65-F5344CB8AC3E}">
        <p14:creationId xmlns:p14="http://schemas.microsoft.com/office/powerpoint/2010/main" val="42573307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sz="half" idx="1"/>
          </p:nvPr>
        </p:nvSpPr>
        <p:spPr>
          <a:xfrm>
            <a:off x="639762" y="1697038"/>
            <a:ext cx="8361363" cy="4114800"/>
          </a:xfrm>
        </p:spPr>
        <p:txBody>
          <a:bodyPr>
            <a:normAutofit/>
          </a:bodyPr>
          <a:lstStyle/>
          <a:p>
            <a:pPr marL="0" indent="0">
              <a:spcBef>
                <a:spcPct val="50000"/>
              </a:spcBef>
              <a:spcAft>
                <a:spcPct val="50000"/>
              </a:spcAft>
              <a:buNone/>
              <a:defRPr/>
            </a:pPr>
            <a:r>
              <a:rPr lang="en-US" sz="2400" dirty="0" smtClean="0"/>
              <a:t>Ion </a:t>
            </a:r>
            <a:r>
              <a:rPr lang="en-US" sz="2400" dirty="0" err="1"/>
              <a:t>Stoica</a:t>
            </a:r>
            <a:r>
              <a:rPr lang="en-US" sz="2400" dirty="0"/>
              <a:t>, Robert Morris, David R. </a:t>
            </a:r>
            <a:r>
              <a:rPr lang="en-US" sz="2400" dirty="0" err="1"/>
              <a:t>Karger</a:t>
            </a:r>
            <a:r>
              <a:rPr lang="en-US" sz="2400" dirty="0"/>
              <a:t>, M. </a:t>
            </a:r>
            <a:r>
              <a:rPr lang="en-US" sz="2400" dirty="0" err="1"/>
              <a:t>Frans</a:t>
            </a:r>
            <a:r>
              <a:rPr lang="en-US" sz="2400" dirty="0"/>
              <a:t> </a:t>
            </a:r>
            <a:r>
              <a:rPr lang="en-US" sz="2400" dirty="0" err="1"/>
              <a:t>Kaashoek</a:t>
            </a:r>
            <a:r>
              <a:rPr lang="en-US" sz="2400" dirty="0"/>
              <a:t>, and </a:t>
            </a:r>
            <a:r>
              <a:rPr lang="en-US" sz="2400" dirty="0" err="1"/>
              <a:t>Hari</a:t>
            </a:r>
            <a:r>
              <a:rPr lang="en-US" sz="2400" dirty="0"/>
              <a:t> </a:t>
            </a:r>
            <a:r>
              <a:rPr lang="en-US" sz="2400" dirty="0" err="1"/>
              <a:t>Balakrishnan</a:t>
            </a:r>
            <a:r>
              <a:rPr lang="en-US" sz="2400" dirty="0"/>
              <a:t>. </a:t>
            </a:r>
            <a:r>
              <a:rPr lang="en-US" sz="2400" i="1" dirty="0"/>
              <a:t>Chord: A scalable peer-to-peer lookup service for internet applications</a:t>
            </a:r>
            <a:r>
              <a:rPr lang="en-US" sz="2400" dirty="0"/>
              <a:t>. In SIGCOMM, pages 149–160, 2001. </a:t>
            </a:r>
            <a:endParaRPr lang="en-US" sz="2400" dirty="0" smtClean="0"/>
          </a:p>
          <a:p>
            <a:pPr marL="0" indent="0">
              <a:spcBef>
                <a:spcPct val="50000"/>
              </a:spcBef>
              <a:spcAft>
                <a:spcPct val="50000"/>
              </a:spcAft>
              <a:buNone/>
              <a:defRPr/>
            </a:pPr>
            <a:r>
              <a:rPr lang="en-US" sz="1800" dirty="0" smtClean="0">
                <a:hlinkClick r:id="rId2"/>
              </a:rPr>
              <a:t>http</a:t>
            </a:r>
            <a:r>
              <a:rPr lang="en-US" sz="1800" dirty="0">
                <a:hlinkClick r:id="rId2"/>
              </a:rPr>
              <a:t>://</a:t>
            </a:r>
            <a:r>
              <a:rPr lang="en-US" sz="1800" dirty="0" err="1">
                <a:hlinkClick r:id="rId2"/>
              </a:rPr>
              <a:t>pdos.csail.mit.edu</a:t>
            </a:r>
            <a:r>
              <a:rPr lang="en-US" sz="1800" dirty="0">
                <a:hlinkClick r:id="rId2"/>
              </a:rPr>
              <a:t>/papers/chord:sigcomm01/</a:t>
            </a:r>
            <a:r>
              <a:rPr lang="en-US" sz="1800" dirty="0" err="1">
                <a:hlinkClick r:id="rId2"/>
              </a:rPr>
              <a:t>chord_sigcomm.pdf</a:t>
            </a:r>
            <a:endParaRPr lang="en-US" sz="1800" dirty="0" smtClean="0">
              <a:cs typeface="+mn-cs"/>
            </a:endParaRPr>
          </a:p>
          <a:p>
            <a:pPr marL="0" indent="0">
              <a:spcBef>
                <a:spcPct val="50000"/>
              </a:spcBef>
              <a:spcAft>
                <a:spcPct val="50000"/>
              </a:spcAft>
              <a:buNone/>
              <a:defRPr/>
            </a:pPr>
            <a:r>
              <a:rPr lang="en-US" sz="1800" dirty="0" smtClean="0"/>
              <a:t>Chord is available at: </a:t>
            </a:r>
            <a:r>
              <a:rPr lang="en-US" sz="1800" dirty="0" smtClean="0">
                <a:hlinkClick r:id="rId3"/>
              </a:rPr>
              <a:t>http</a:t>
            </a:r>
            <a:r>
              <a:rPr lang="en-US" sz="1800" dirty="0">
                <a:hlinkClick r:id="rId3"/>
              </a:rPr>
              <a:t>://</a:t>
            </a:r>
            <a:r>
              <a:rPr lang="en-US" sz="1800" dirty="0" err="1">
                <a:hlinkClick r:id="rId3"/>
              </a:rPr>
              <a:t>pdos.lcs.mit.edu</a:t>
            </a:r>
            <a:r>
              <a:rPr lang="en-US" sz="1800" dirty="0">
                <a:hlinkClick r:id="rId3"/>
              </a:rPr>
              <a:t>/chord/ </a:t>
            </a:r>
            <a:endParaRPr lang="en-US" sz="1800" dirty="0" smtClean="0">
              <a:cs typeface="+mn-cs"/>
            </a:endParaRPr>
          </a:p>
        </p:txBody>
      </p:sp>
      <p:sp>
        <p:nvSpPr>
          <p:cNvPr id="8"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further details</a:t>
            </a:r>
            <a:endParaRPr lang="en-US" i="1" dirty="0"/>
          </a:p>
        </p:txBody>
      </p:sp>
    </p:spTree>
    <p:extLst>
      <p:ext uri="{BB962C8B-B14F-4D97-AF65-F5344CB8AC3E}">
        <p14:creationId xmlns:p14="http://schemas.microsoft.com/office/powerpoint/2010/main" val="13673304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and social aspect?</a:t>
            </a:r>
            <a:endParaRPr lang="en-US" dirty="0"/>
          </a:p>
        </p:txBody>
      </p:sp>
    </p:spTree>
    <p:extLst>
      <p:ext uri="{BB962C8B-B14F-4D97-AF65-F5344CB8AC3E}">
        <p14:creationId xmlns:p14="http://schemas.microsoft.com/office/powerpoint/2010/main" val="14910523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Take home</a:t>
            </a:r>
            <a:endParaRPr lang="en-US" i="1" dirty="0"/>
          </a:p>
        </p:txBody>
      </p:sp>
      <p:sp>
        <p:nvSpPr>
          <p:cNvPr id="4" name="Content Placeholder 2"/>
          <p:cNvSpPr>
            <a:spLocks noGrp="1"/>
          </p:cNvSpPr>
          <p:nvPr>
            <p:ph idx="1"/>
          </p:nvPr>
        </p:nvSpPr>
        <p:spPr>
          <a:xfrm>
            <a:off x="457199" y="1384692"/>
            <a:ext cx="8571345" cy="5003800"/>
          </a:xfrm>
        </p:spPr>
        <p:txBody>
          <a:bodyPr>
            <a:noAutofit/>
          </a:bodyPr>
          <a:lstStyle/>
          <a:p>
            <a:endParaRPr lang="en-US" sz="2800" dirty="0" smtClean="0"/>
          </a:p>
          <a:p>
            <a:r>
              <a:rPr lang="en-US" sz="2800" dirty="0" smtClean="0"/>
              <a:t>Peer-to-Peer</a:t>
            </a:r>
          </a:p>
          <a:p>
            <a:pPr lvl="1"/>
            <a:r>
              <a:rPr lang="en-US" sz="2400" dirty="0" smtClean="0"/>
              <a:t>Structured (Chord)</a:t>
            </a:r>
          </a:p>
          <a:p>
            <a:pPr lvl="2"/>
            <a:r>
              <a:rPr lang="en-US" sz="2000" dirty="0" smtClean="0"/>
              <a:t>Logarithmic lookup via finger tables</a:t>
            </a:r>
          </a:p>
          <a:p>
            <a:pPr lvl="2"/>
            <a:r>
              <a:rPr lang="en-US" sz="2000" dirty="0" smtClean="0"/>
              <a:t>100% success for lookup</a:t>
            </a:r>
          </a:p>
          <a:p>
            <a:pPr lvl="2"/>
            <a:r>
              <a:rPr lang="en-US" sz="2000" dirty="0" smtClean="0"/>
              <a:t>Node join and leave</a:t>
            </a:r>
          </a:p>
          <a:p>
            <a:pPr lvl="2"/>
            <a:r>
              <a:rPr lang="en-US" sz="2000" dirty="0" smtClean="0"/>
              <a:t>How to do lookup</a:t>
            </a:r>
          </a:p>
          <a:p>
            <a:pPr lvl="1"/>
            <a:r>
              <a:rPr lang="en-US" sz="2400" dirty="0" smtClean="0"/>
              <a:t>Unstructured</a:t>
            </a:r>
          </a:p>
          <a:p>
            <a:pPr lvl="2"/>
            <a:r>
              <a:rPr lang="en-US" sz="2000" dirty="0" smtClean="0"/>
              <a:t>Centralized </a:t>
            </a:r>
            <a:r>
              <a:rPr lang="en-US" sz="2000" dirty="0" smtClean="0"/>
              <a:t>(Napster, </a:t>
            </a:r>
            <a:r>
              <a:rPr lang="en-US" sz="2000" dirty="0" err="1" smtClean="0"/>
              <a:t>Bittorrent</a:t>
            </a:r>
            <a:r>
              <a:rPr lang="en-US" sz="2000" dirty="0" smtClean="0"/>
              <a:t>)</a:t>
            </a:r>
          </a:p>
          <a:p>
            <a:pPr lvl="2"/>
            <a:r>
              <a:rPr lang="en-US" sz="2000" dirty="0" smtClean="0"/>
              <a:t>Decentralized (Gnutella)</a:t>
            </a:r>
          </a:p>
          <a:p>
            <a:pPr lvl="3"/>
            <a:r>
              <a:rPr lang="en-US" sz="1800" dirty="0"/>
              <a:t>Only flooding/random walk possible</a:t>
            </a:r>
          </a:p>
          <a:p>
            <a:pPr lvl="3"/>
            <a:r>
              <a:rPr lang="en-US" sz="1800" smtClean="0"/>
              <a:t>Sometimes with s</a:t>
            </a:r>
            <a:r>
              <a:rPr lang="en-US" sz="1800" smtClean="0"/>
              <a:t>uper </a:t>
            </a:r>
            <a:r>
              <a:rPr lang="en-US" sz="1800" dirty="0" smtClean="0"/>
              <a:t>peers</a:t>
            </a:r>
            <a:endParaRPr lang="en-US" sz="1800" dirty="0"/>
          </a:p>
        </p:txBody>
      </p:sp>
      <p:sp>
        <p:nvSpPr>
          <p:cNvPr id="3" name="TextBox 2"/>
          <p:cNvSpPr txBox="1"/>
          <p:nvPr/>
        </p:nvSpPr>
        <p:spPr>
          <a:xfrm>
            <a:off x="-3105727" y="785091"/>
            <a:ext cx="184666" cy="923330"/>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69885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4023</Words>
  <Application>Microsoft Office PowerPoint</Application>
  <PresentationFormat>On-screen Show (4:3)</PresentationFormat>
  <Paragraphs>1094</Paragraphs>
  <Slides>99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99</vt:i4>
      </vt:variant>
    </vt:vector>
  </HeadingPairs>
  <TitlesOfParts>
    <vt:vector size="109" baseType="lpstr">
      <vt:lpstr>Arial Unicode MS</vt:lpstr>
      <vt:lpstr>ＭＳ Ｐゴシック</vt:lpstr>
      <vt:lpstr>Arial</vt:lpstr>
      <vt:lpstr>Arial Narrow</vt:lpstr>
      <vt:lpstr>Calibri</vt:lpstr>
      <vt:lpstr>Symbol</vt:lpstr>
      <vt:lpstr>Times New Roman</vt:lpstr>
      <vt:lpstr>Verdana</vt:lpstr>
      <vt:lpstr>Wingdings</vt:lpstr>
      <vt:lpstr>Office Theme</vt:lpstr>
      <vt:lpstr>Distributed Systems  21./24. Peer-to-Peer Systems</vt:lpstr>
      <vt:lpstr>Outline</vt:lpstr>
      <vt:lpstr>1. (Distributed) System Architectures</vt:lpstr>
      <vt:lpstr>Reminder</vt:lpstr>
      <vt:lpstr>Architectures</vt:lpstr>
      <vt:lpstr>Architectural Styles</vt:lpstr>
      <vt:lpstr>Architectural Styles Layered architectures</vt:lpstr>
      <vt:lpstr>Architectural Styles Object-based architectures</vt:lpstr>
      <vt:lpstr>Architectural Styles data-centric architectures</vt:lpstr>
      <vt:lpstr>Architectural Styles Event-based architectures</vt:lpstr>
      <vt:lpstr>System architectures </vt:lpstr>
      <vt:lpstr>2. P2P - Overview</vt:lpstr>
      <vt:lpstr>Peer-to-Peer: History</vt:lpstr>
      <vt:lpstr>Peer-to-Peer Systems Motivation</vt:lpstr>
      <vt:lpstr>Client Server vs. P2P content discovery</vt:lpstr>
      <vt:lpstr>System architectures Decentralized (P2P) architectures </vt:lpstr>
      <vt:lpstr>Peer-to-Peer  Overlay Networks</vt:lpstr>
      <vt:lpstr>Peer-to-Peer Systems Overlay Networks</vt:lpstr>
      <vt:lpstr>Peer-to-Peer  Features</vt:lpstr>
      <vt:lpstr>Peer-to-Peer  Features</vt:lpstr>
      <vt:lpstr>Peer-to-Peer  Features</vt:lpstr>
      <vt:lpstr>Peer-to-Peer  Features</vt:lpstr>
      <vt:lpstr>Peer-to-Peer  vs Grid Computing</vt:lpstr>
      <vt:lpstr>Peer-to-Peer  vs Cloud Computing</vt:lpstr>
      <vt:lpstr>Peer-to-Peer  Popular systems</vt:lpstr>
      <vt:lpstr>Peer-to-Peer  Traffic</vt:lpstr>
      <vt:lpstr>Peer-to-Peer  Traffic</vt:lpstr>
      <vt:lpstr>System architectures Structured P2P architectures </vt:lpstr>
      <vt:lpstr>System architectures Structured P2P architectures </vt:lpstr>
      <vt:lpstr>System architectures Structured P2P architectures - Chord </vt:lpstr>
      <vt:lpstr>PowerPoint Presentation</vt:lpstr>
      <vt:lpstr>System architectures Unstructured P2P architectures </vt:lpstr>
      <vt:lpstr>System architectures Unstructured P2P architectures </vt:lpstr>
      <vt:lpstr>System architectures Unstructured P2P architectures </vt:lpstr>
      <vt:lpstr>System architectures Super-peer-based P2P architectures</vt:lpstr>
      <vt:lpstr>System architectures Super-peer-based P2P architectures</vt:lpstr>
      <vt:lpstr>Overlay Networks Types of queries</vt:lpstr>
      <vt:lpstr>Structured vs. Unstructured Overlays </vt:lpstr>
      <vt:lpstr>Overlay Networks Classification</vt:lpstr>
      <vt:lpstr>4. Unstructured P2P</vt:lpstr>
      <vt:lpstr>Unstructured Overlay Networks  Types</vt:lpstr>
      <vt:lpstr>Unstructured Overlay Networks  Centralized Networks</vt:lpstr>
      <vt:lpstr>Unstructured Overlay Networks  Centralized Networks</vt:lpstr>
      <vt:lpstr>Unstructured Overlay Networks  Centralized Networks</vt:lpstr>
      <vt:lpstr>Unstructured Overlay Networks  Distributed Networks</vt:lpstr>
      <vt:lpstr>Unstructured Overlay Networks  Distributed Networks - Challenges</vt:lpstr>
      <vt:lpstr>Unstructured Overlay Networks  Distributed Networks </vt:lpstr>
      <vt:lpstr>Unstructured Overlay Networks  Distributed Networks - Search </vt:lpstr>
      <vt:lpstr>Unstructured Overlay Networks  Distributed Networks - Flooding</vt:lpstr>
      <vt:lpstr>Unstructured Overlay Networks  Distributed Networks - Search </vt:lpstr>
      <vt:lpstr>Unstructured Overlay Networks  Distributed Networks - Search </vt:lpstr>
      <vt:lpstr>Unstructured Overlay Networks  Distributed Networks – Random walk</vt:lpstr>
      <vt:lpstr>Gnutella Protocol 0.4</vt:lpstr>
      <vt:lpstr>Unstructured Overlay Networks  Gnutella protocol</vt:lpstr>
      <vt:lpstr>Unstructured Overlay Networks  Gnutella protocol – Phase 1</vt:lpstr>
      <vt:lpstr>Unstructured Overlay Networks  Gnutella algorithm – Phase 2</vt:lpstr>
      <vt:lpstr>Unstructured Overlay Networks  Gnutella algorithm – Phase 3</vt:lpstr>
      <vt:lpstr>Unstructured Overlay Networks  Gnutella algorithm – Scalability</vt:lpstr>
      <vt:lpstr>Unstructured Overlay Networks  Gnutella algorithm – Scalability</vt:lpstr>
      <vt:lpstr>Unstructured Overlay Networks  Gnutella algorithm – Scalability</vt:lpstr>
      <vt:lpstr>Unstructured Overlay Networks  Gnutella algorithm – free riders</vt:lpstr>
      <vt:lpstr>Bittorrent</vt:lpstr>
      <vt:lpstr>PowerPoint Presentation</vt:lpstr>
      <vt:lpstr>Bittorrent</vt:lpstr>
      <vt:lpstr>Bittorrent</vt:lpstr>
      <vt:lpstr>Bittorrent</vt:lpstr>
      <vt:lpstr>5. Structured P2P Networks - Chord</vt:lpstr>
      <vt:lpstr>System architectures Structured P2P architectures </vt:lpstr>
      <vt:lpstr>Structured P2P architectures Chord</vt:lpstr>
      <vt:lpstr>Structured P2P architectures Chord – consistent hashing</vt:lpstr>
      <vt:lpstr>Structured P2P architectures Chord – consistent hashing</vt:lpstr>
      <vt:lpstr>PowerPoint Presentation</vt:lpstr>
      <vt:lpstr>Structured P2P architectures Chord – node join and departure</vt:lpstr>
      <vt:lpstr>PowerPoint Presentation</vt:lpstr>
      <vt:lpstr>PowerPoint Presentation</vt:lpstr>
      <vt:lpstr>Structured P2P architectures Chord – (simple) lookup</vt:lpstr>
      <vt:lpstr>Structured P2P architectures Chord – (simple) lookup</vt:lpstr>
      <vt:lpstr>Structured P2P architectures Chord – (simple) lookup</vt:lpstr>
      <vt:lpstr>Structured P2P architectures Chord – efficient lookup</vt:lpstr>
      <vt:lpstr>Structured P2P architectures Chord – finger table</vt:lpstr>
      <vt:lpstr>Structured P2P architectures Chord – finger table</vt:lpstr>
      <vt:lpstr>Structured P2P architectures Chord – lookup with finger table</vt:lpstr>
      <vt:lpstr>PowerPoint Presentation</vt:lpstr>
      <vt:lpstr>PowerPoint Presentation</vt:lpstr>
      <vt:lpstr>PowerPoint Presentation</vt:lpstr>
      <vt:lpstr>Structured P2P architectures Chord – maintenance</vt:lpstr>
      <vt:lpstr>Structured P2P architectures Chord – stabilization</vt:lpstr>
      <vt:lpstr>Structured P2P architectures Chord – join</vt:lpstr>
      <vt:lpstr>Structured P2P architectures Chord – stabilization</vt:lpstr>
      <vt:lpstr>Structured P2P architectures Chord – stabilization</vt:lpstr>
      <vt:lpstr>Structured P2P architectures Chord – stabilization</vt:lpstr>
      <vt:lpstr>Structured P2P architectures Chord – join and stabilization</vt:lpstr>
      <vt:lpstr>Structured P2P architectures Chord – fix finger</vt:lpstr>
      <vt:lpstr>Structured P2P architectures Chord – fix finger</vt:lpstr>
      <vt:lpstr>Structured P2P architectures Chord – node failures</vt:lpstr>
      <vt:lpstr>Structured P2P architectures Chord – experimental results</vt:lpstr>
      <vt:lpstr>Structured P2P architectures Chord – further details</vt:lpstr>
      <vt:lpstr>Legal and social aspect?</vt:lpstr>
      <vt:lpstr>Take home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2015-04-22T09:07:27Z</dcterms:created>
  <dcterms:modified xsi:type="dcterms:W3CDTF">2016-04-19T16:23:09Z</dcterms:modified>
</cp:coreProperties>
</file>