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5" r:id="rId1"/>
  </p:sldMasterIdLst>
  <p:notesMasterIdLst>
    <p:notesMasterId r:id="rId59"/>
  </p:notesMasterIdLst>
  <p:handoutMasterIdLst>
    <p:handoutMasterId r:id="rId60"/>
  </p:handoutMasterIdLst>
  <p:sldIdLst>
    <p:sldId id="388" r:id="rId2"/>
    <p:sldId id="395" r:id="rId3"/>
    <p:sldId id="410" r:id="rId4"/>
    <p:sldId id="411" r:id="rId5"/>
    <p:sldId id="412" r:id="rId6"/>
    <p:sldId id="389" r:id="rId7"/>
    <p:sldId id="390" r:id="rId8"/>
    <p:sldId id="391" r:id="rId9"/>
    <p:sldId id="392" r:id="rId10"/>
    <p:sldId id="393" r:id="rId11"/>
    <p:sldId id="394" r:id="rId12"/>
    <p:sldId id="396" r:id="rId13"/>
    <p:sldId id="397" r:id="rId14"/>
    <p:sldId id="398" r:id="rId15"/>
    <p:sldId id="399" r:id="rId16"/>
    <p:sldId id="400" r:id="rId17"/>
    <p:sldId id="413" r:id="rId18"/>
    <p:sldId id="401" r:id="rId19"/>
    <p:sldId id="408" r:id="rId20"/>
    <p:sldId id="402" r:id="rId21"/>
    <p:sldId id="407" r:id="rId22"/>
    <p:sldId id="404" r:id="rId23"/>
    <p:sldId id="405" r:id="rId24"/>
    <p:sldId id="406" r:id="rId25"/>
    <p:sldId id="385" r:id="rId26"/>
    <p:sldId id="417" r:id="rId27"/>
    <p:sldId id="332" r:id="rId28"/>
    <p:sldId id="263" r:id="rId29"/>
    <p:sldId id="310" r:id="rId30"/>
    <p:sldId id="325" r:id="rId31"/>
    <p:sldId id="314" r:id="rId32"/>
    <p:sldId id="313" r:id="rId33"/>
    <p:sldId id="311" r:id="rId34"/>
    <p:sldId id="312" r:id="rId35"/>
    <p:sldId id="315" r:id="rId36"/>
    <p:sldId id="316" r:id="rId37"/>
    <p:sldId id="317" r:id="rId38"/>
    <p:sldId id="386" r:id="rId39"/>
    <p:sldId id="318" r:id="rId40"/>
    <p:sldId id="319" r:id="rId41"/>
    <p:sldId id="320" r:id="rId42"/>
    <p:sldId id="321" r:id="rId43"/>
    <p:sldId id="322" r:id="rId44"/>
    <p:sldId id="324" r:id="rId45"/>
    <p:sldId id="329" r:id="rId46"/>
    <p:sldId id="328" r:id="rId47"/>
    <p:sldId id="327" r:id="rId48"/>
    <p:sldId id="259" r:id="rId49"/>
    <p:sldId id="260" r:id="rId50"/>
    <p:sldId id="287" r:id="rId51"/>
    <p:sldId id="261" r:id="rId52"/>
    <p:sldId id="264" r:id="rId53"/>
    <p:sldId id="326" r:id="rId54"/>
    <p:sldId id="304" r:id="rId55"/>
    <p:sldId id="305" r:id="rId56"/>
    <p:sldId id="265" r:id="rId57"/>
    <p:sldId id="331" r:id="rId58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C60AE7-2D28-4A76-ADB6-9568B2BF0A30}">
          <p14:sldIdLst>
            <p14:sldId id="388"/>
            <p14:sldId id="395"/>
            <p14:sldId id="410"/>
            <p14:sldId id="411"/>
            <p14:sldId id="412"/>
            <p14:sldId id="389"/>
            <p14:sldId id="390"/>
            <p14:sldId id="391"/>
            <p14:sldId id="392"/>
            <p14:sldId id="393"/>
            <p14:sldId id="394"/>
            <p14:sldId id="396"/>
            <p14:sldId id="397"/>
            <p14:sldId id="398"/>
            <p14:sldId id="399"/>
            <p14:sldId id="400"/>
            <p14:sldId id="413"/>
            <p14:sldId id="401"/>
            <p14:sldId id="408"/>
            <p14:sldId id="402"/>
            <p14:sldId id="407"/>
            <p14:sldId id="404"/>
            <p14:sldId id="405"/>
            <p14:sldId id="406"/>
            <p14:sldId id="385"/>
            <p14:sldId id="417"/>
            <p14:sldId id="332"/>
            <p14:sldId id="263"/>
            <p14:sldId id="310"/>
            <p14:sldId id="325"/>
            <p14:sldId id="314"/>
            <p14:sldId id="313"/>
            <p14:sldId id="311"/>
            <p14:sldId id="312"/>
            <p14:sldId id="315"/>
            <p14:sldId id="316"/>
            <p14:sldId id="317"/>
            <p14:sldId id="386"/>
            <p14:sldId id="318"/>
            <p14:sldId id="319"/>
            <p14:sldId id="320"/>
            <p14:sldId id="321"/>
            <p14:sldId id="322"/>
            <p14:sldId id="324"/>
            <p14:sldId id="329"/>
            <p14:sldId id="328"/>
            <p14:sldId id="327"/>
            <p14:sldId id="259"/>
            <p14:sldId id="260"/>
            <p14:sldId id="287"/>
            <p14:sldId id="261"/>
            <p14:sldId id="264"/>
            <p14:sldId id="326"/>
            <p14:sldId id="304"/>
            <p14:sldId id="305"/>
            <p14:sldId id="265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9" autoAdjust="0"/>
    <p:restoredTop sz="64587" autoAdjust="0"/>
  </p:normalViewPr>
  <p:slideViewPr>
    <p:cSldViewPr snapToGrid="0" snapToObjects="1">
      <p:cViewPr varScale="1">
        <p:scale>
          <a:sx n="49" d="100"/>
          <a:sy n="49" d="100"/>
        </p:scale>
        <p:origin x="157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8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qsrazni.EAIT\OneDrive\_Distributed_Systems\notes_to_clear_from_last_year\intro_assignment_grades_se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on%20Razniewski\OneDrive\Uni\Distributed_Systems\Exams\grading_scheme\New_Grading_Schem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Course Results Summer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Sheet1!$H$4:$H$22</c:f>
              <c:numCache>
                <c:formatCode>General</c:formatCode>
                <c:ptCount val="19"/>
                <c:pt idx="0">
                  <c:v>26.31666667</c:v>
                </c:pt>
                <c:pt idx="1">
                  <c:v>29.766666669999999</c:v>
                </c:pt>
                <c:pt idx="2">
                  <c:v>31</c:v>
                </c:pt>
                <c:pt idx="3">
                  <c:v>31</c:v>
                </c:pt>
                <c:pt idx="4">
                  <c:v>26.225000000000001</c:v>
                </c:pt>
                <c:pt idx="5">
                  <c:v>30</c:v>
                </c:pt>
                <c:pt idx="6">
                  <c:v>26.216666669999999</c:v>
                </c:pt>
                <c:pt idx="7">
                  <c:v>25.9</c:v>
                </c:pt>
                <c:pt idx="8">
                  <c:v>7</c:v>
                </c:pt>
                <c:pt idx="9">
                  <c:v>17</c:v>
                </c:pt>
                <c:pt idx="10">
                  <c:v>22.7</c:v>
                </c:pt>
                <c:pt idx="11">
                  <c:v>26.175000000000001</c:v>
                </c:pt>
                <c:pt idx="12">
                  <c:v>0</c:v>
                </c:pt>
                <c:pt idx="13">
                  <c:v>29.55</c:v>
                </c:pt>
                <c:pt idx="14">
                  <c:v>24.15</c:v>
                </c:pt>
                <c:pt idx="15">
                  <c:v>11</c:v>
                </c:pt>
                <c:pt idx="16">
                  <c:v>0</c:v>
                </c:pt>
                <c:pt idx="17">
                  <c:v>0</c:v>
                </c:pt>
                <c:pt idx="18">
                  <c:v>24.5</c:v>
                </c:pt>
              </c:numCache>
            </c:numRef>
          </c:xVal>
          <c:yVal>
            <c:numRef>
              <c:f>Sheet1!$I$4:$I$22</c:f>
              <c:numCache>
                <c:formatCode>General</c:formatCode>
                <c:ptCount val="19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5</c:v>
                </c:pt>
                <c:pt idx="11">
                  <c:v>4</c:v>
                </c:pt>
                <c:pt idx="12">
                  <c:v>2</c:v>
                </c:pt>
                <c:pt idx="13">
                  <c:v>6</c:v>
                </c:pt>
                <c:pt idx="14">
                  <c:v>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189472"/>
        <c:axId val="223191040"/>
      </c:scatterChart>
      <c:valAx>
        <c:axId val="223189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Final grade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191040"/>
        <c:crosses val="autoZero"/>
        <c:crossBetween val="midCat"/>
      </c:valAx>
      <c:valAx>
        <c:axId val="223191040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# Assignments submitted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189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30 in all assignments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Sheet1!$B$7:$B$12</c:f>
              <c:numCache>
                <c:formatCode>General</c:formatCode>
                <c:ptCount val="6"/>
                <c:pt idx="0">
                  <c:v>18</c:v>
                </c:pt>
                <c:pt idx="1">
                  <c:v>22</c:v>
                </c:pt>
                <c:pt idx="2">
                  <c:v>24</c:v>
                </c:pt>
                <c:pt idx="3">
                  <c:v>26</c:v>
                </c:pt>
                <c:pt idx="4">
                  <c:v>28</c:v>
                </c:pt>
                <c:pt idx="5">
                  <c:v>30</c:v>
                </c:pt>
              </c:numCache>
            </c:numRef>
          </c:xVal>
          <c:yVal>
            <c:numRef>
              <c:f>Sheet1!$D$7:$D$12</c:f>
              <c:numCache>
                <c:formatCode>General</c:formatCode>
                <c:ptCount val="6"/>
                <c:pt idx="0">
                  <c:v>22.200000000000003</c:v>
                </c:pt>
                <c:pt idx="1">
                  <c:v>25.155932203389831</c:v>
                </c:pt>
                <c:pt idx="2">
                  <c:v>26.633898305084749</c:v>
                </c:pt>
                <c:pt idx="3">
                  <c:v>28.111864406779663</c:v>
                </c:pt>
                <c:pt idx="4">
                  <c:v>29.589830508474577</c:v>
                </c:pt>
                <c:pt idx="5">
                  <c:v>31.067796610169491</c:v>
                </c:pt>
              </c:numCache>
            </c:numRef>
          </c:yVal>
          <c:smooth val="0"/>
        </c:ser>
        <c:ser>
          <c:idx val="2"/>
          <c:order val="1"/>
          <c:tx>
            <c:v>No assignments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Sheet1!$B$7:$B$12</c:f>
              <c:numCache>
                <c:formatCode>General</c:formatCode>
                <c:ptCount val="6"/>
                <c:pt idx="0">
                  <c:v>18</c:v>
                </c:pt>
                <c:pt idx="1">
                  <c:v>22</c:v>
                </c:pt>
                <c:pt idx="2">
                  <c:v>24</c:v>
                </c:pt>
                <c:pt idx="3">
                  <c:v>26</c:v>
                </c:pt>
                <c:pt idx="4">
                  <c:v>28</c:v>
                </c:pt>
                <c:pt idx="5">
                  <c:v>30</c:v>
                </c:pt>
              </c:numCache>
            </c:numRef>
          </c:xVal>
          <c:yVal>
            <c:numRef>
              <c:f>Sheet1!$E$7:$E$12</c:f>
              <c:numCache>
                <c:formatCode>General</c:formatCode>
                <c:ptCount val="6"/>
                <c:pt idx="0">
                  <c:v>18</c:v>
                </c:pt>
                <c:pt idx="1">
                  <c:v>22</c:v>
                </c:pt>
                <c:pt idx="2">
                  <c:v>24</c:v>
                </c:pt>
                <c:pt idx="3">
                  <c:v>26</c:v>
                </c:pt>
                <c:pt idx="4">
                  <c:v>28</c:v>
                </c:pt>
                <c:pt idx="5">
                  <c:v>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254632"/>
        <c:axId val="223256592"/>
      </c:scatterChart>
      <c:valAx>
        <c:axId val="223254632"/>
        <c:scaling>
          <c:orientation val="minMax"/>
          <c:max val="30"/>
          <c:min val="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Exam Grade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256592"/>
        <c:crosses val="autoZero"/>
        <c:crossBetween val="midCat"/>
        <c:majorUnit val="3"/>
        <c:minorUnit val="1"/>
      </c:valAx>
      <c:valAx>
        <c:axId val="223256592"/>
        <c:scaling>
          <c:orientation val="minMax"/>
          <c:max val="31"/>
          <c:min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Final grade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254632"/>
        <c:crosses val="autoZero"/>
        <c:crossBetween val="midCat"/>
        <c:majorUnit val="3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97D4F-07CD-C542-A2F4-706BA6E6DCD6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A80A5-7A92-CE4B-9633-B75BCAF50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043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78CDC-C1B7-3743-A859-C37BB861F831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850FD-9C6C-A04B-9979-484ECC35F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374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51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Skype</a:t>
            </a:r>
            <a:r>
              <a:rPr lang="en-US" baseline="0" dirty="0" smtClean="0"/>
              <a:t> vs bitcoin/</a:t>
            </a:r>
            <a:r>
              <a:rPr lang="en-US" baseline="0" dirty="0" err="1" smtClean="0"/>
              <a:t>bittorrent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bittorrent</a:t>
            </a:r>
            <a:r>
              <a:rPr lang="en-US" baseline="0" dirty="0" smtClean="0"/>
              <a:t> can write your own client!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90370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Heterogeneity: Android</a:t>
            </a:r>
          </a:p>
          <a:p>
            <a:r>
              <a:rPr lang="en-US" dirty="0" smtClean="0"/>
              <a:t>Draw timing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51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Routing means network routing</a:t>
            </a:r>
            <a:r>
              <a:rPr lang="en-GB" baseline="0" dirty="0" smtClean="0"/>
              <a:t> – like 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630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Broadcasting: needed for locating a service – in WAN not possible, need other techniques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746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deal in the lecture what can</a:t>
            </a:r>
            <a:r>
              <a:rPr lang="en-GB" baseline="0" dirty="0" smtClean="0"/>
              <a:t> be done against many of these 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979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Imitation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66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04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View them all, then click on one to see the </a:t>
            </a:r>
            <a:r>
              <a:rPr lang="en-GB" dirty="0" err="1" smtClean="0"/>
              <a:t>colors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803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index only first part of large webpages!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4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printers, storage, compute power, web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97F8-6ED9-4440-A5C2-5CF00C26C9C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0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Email, chat, skype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97F8-6ED9-4440-A5C2-5CF00C26C9C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65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97F8-6ED9-4440-A5C2-5CF00C26C9C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77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Collect examples</a:t>
            </a:r>
          </a:p>
        </p:txBody>
      </p:sp>
    </p:spTree>
    <p:extLst>
      <p:ext uri="{BB962C8B-B14F-4D97-AF65-F5344CB8AC3E}">
        <p14:creationId xmlns:p14="http://schemas.microsoft.com/office/powerpoint/2010/main" val="2153291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for proposals for definition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ask three computer scientists, you will get four different opinions</a:t>
            </a:r>
          </a:p>
          <a:p>
            <a:r>
              <a:rPr lang="en-US" dirty="0" smtClean="0"/>
              <a:t>RPI power an </a:t>
            </a:r>
            <a:r>
              <a:rPr lang="en-US" dirty="0" err="1" smtClean="0"/>
              <a:t>fragen</a:t>
            </a:r>
            <a:r>
              <a:rPr lang="en-US" dirty="0" smtClean="0"/>
              <a:t> </a:t>
            </a:r>
            <a:r>
              <a:rPr lang="en-US" dirty="0" err="1" smtClean="0"/>
              <a:t>ob</a:t>
            </a:r>
            <a:r>
              <a:rPr lang="en-US" dirty="0" smtClean="0"/>
              <a:t> DS </a:t>
            </a:r>
            <a:r>
              <a:rPr lang="en-US" dirty="0" err="1" smtClean="0"/>
              <a:t>ist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3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Whatsapp</a:t>
            </a:r>
            <a:r>
              <a:rPr lang="en-US" dirty="0" smtClean="0"/>
              <a:t> both on Android and </a:t>
            </a:r>
            <a:r>
              <a:rPr lang="en-US" dirty="0" err="1" smtClean="0"/>
              <a:t>Iphone</a:t>
            </a:r>
            <a:endParaRPr lang="en-US" baseline="0" dirty="0" smtClean="0"/>
          </a:p>
          <a:p>
            <a:r>
              <a:rPr lang="en-US" baseline="0" dirty="0" smtClean="0"/>
              <a:t>Concurrency: Printer no, webserver yes</a:t>
            </a:r>
          </a:p>
          <a:p>
            <a:r>
              <a:rPr lang="en-US" dirty="0" smtClean="0"/>
              <a:t>Replication and concurrency: classical issues for databases</a:t>
            </a:r>
          </a:p>
        </p:txBody>
      </p:sp>
    </p:spTree>
    <p:extLst>
      <p:ext uri="{BB962C8B-B14F-4D97-AF65-F5344CB8AC3E}">
        <p14:creationId xmlns:p14="http://schemas.microsoft.com/office/powerpoint/2010/main" val="3079823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8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4013-EE68-4D0E-8B6C-DFDA73A4D5B3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6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326F-3991-4607-919A-12B575AC489E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1E25-342B-47F5-8694-1782F7AAC015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4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71FD-6CE1-4CBC-9BA8-2300CC9BE876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0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670-1998-4464-9F82-6055D2A710D9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9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DA5A-BB21-42E8-A3A4-E8976FC5F4DB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6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2FD6-DD8D-4AE9-A27E-98734E4E9BD1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3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2895-9FDC-42B2-A75D-7CEEEB65433C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1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644B-CC9A-4DB0-8738-9E0BBE85C03B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7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44B6-1FBA-47BF-B33A-480CD96DE8D5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3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898F-2642-4BAF-9538-F022BE0BE7AE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8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4E2CD-0925-471F-98F6-E686D866ADCD}" type="datetime1">
              <a:rPr lang="en-US" smtClean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2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lorianhofer.it" TargetMode="External"/><Relationship Id="rId2" Type="http://schemas.openxmlformats.org/officeDocument/2006/relationships/hyperlink" Target="mailto:razniewski@inf.unibz.it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livestats.com/internet-user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 smtClean="0"/>
              <a:t>1. </a:t>
            </a:r>
            <a:r>
              <a:rPr lang="en-US" sz="4000" dirty="0" err="1" smtClean="0"/>
              <a:t>Einführung</a:t>
            </a:r>
            <a:endParaRPr lang="en-US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7337" y="3832150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Simon Razniewski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Faculty of Computer Science</a:t>
            </a:r>
          </a:p>
          <a:p>
            <a:r>
              <a:rPr lang="en-US" dirty="0" smtClean="0"/>
              <a:t>Free University of Bozen-Bolzano</a:t>
            </a:r>
          </a:p>
          <a:p>
            <a:endParaRPr lang="en-US" dirty="0" smtClean="0"/>
          </a:p>
          <a:p>
            <a:r>
              <a:rPr lang="en-US" dirty="0" smtClean="0"/>
              <a:t>A.Y. </a:t>
            </a:r>
            <a:r>
              <a:rPr lang="en-US" smtClean="0"/>
              <a:t>2016/2017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510426" cy="4954002"/>
          </a:xfrm>
        </p:spPr>
        <p:txBody>
          <a:bodyPr/>
          <a:lstStyle/>
          <a:p>
            <a:r>
              <a:rPr lang="en-US" dirty="0" smtClean="0"/>
              <a:t>Understand principles and concepts underlying </a:t>
            </a:r>
            <a:r>
              <a:rPr lang="en-US" b="1" dirty="0" smtClean="0"/>
              <a:t>computer networks </a:t>
            </a:r>
            <a:r>
              <a:rPr lang="en-US" dirty="0" smtClean="0"/>
              <a:t>and </a:t>
            </a:r>
            <a:r>
              <a:rPr lang="en-US" b="1" dirty="0" smtClean="0"/>
              <a:t>distributed systems</a:t>
            </a:r>
          </a:p>
          <a:p>
            <a:pPr lvl="1"/>
            <a:r>
              <a:rPr lang="en-US" dirty="0" smtClean="0"/>
              <a:t>Layering, communication, coordination</a:t>
            </a:r>
          </a:p>
          <a:p>
            <a:r>
              <a:rPr lang="en-US" dirty="0" smtClean="0"/>
              <a:t>Learn how to </a:t>
            </a:r>
            <a:r>
              <a:rPr lang="en-US" b="1" dirty="0" smtClean="0"/>
              <a:t>design</a:t>
            </a:r>
            <a:r>
              <a:rPr lang="en-US" dirty="0" smtClean="0"/>
              <a:t> reliable, cooperative (basic) </a:t>
            </a:r>
            <a:r>
              <a:rPr lang="en-US" b="1" dirty="0" smtClean="0"/>
              <a:t>distributed applications</a:t>
            </a:r>
          </a:p>
          <a:p>
            <a:r>
              <a:rPr lang="en-US" dirty="0" smtClean="0"/>
              <a:t>Gain </a:t>
            </a:r>
            <a:r>
              <a:rPr lang="en-US" b="1" dirty="0" smtClean="0"/>
              <a:t>practical</a:t>
            </a:r>
            <a:r>
              <a:rPr lang="en-US" dirty="0" smtClean="0"/>
              <a:t> skills on the </a:t>
            </a:r>
            <a:r>
              <a:rPr lang="en-US" b="1" dirty="0" smtClean="0"/>
              <a:t>development</a:t>
            </a:r>
            <a:r>
              <a:rPr lang="en-US" dirty="0" smtClean="0"/>
              <a:t> of simple distributed systems (in </a:t>
            </a:r>
            <a:r>
              <a:rPr lang="en-US" b="1" dirty="0" smtClean="0"/>
              <a:t>Java</a:t>
            </a:r>
            <a:r>
              <a:rPr lang="en-US" dirty="0" smtClean="0"/>
              <a:t>)</a:t>
            </a:r>
          </a:p>
          <a:p>
            <a:r>
              <a:rPr lang="en-US" dirty="0" smtClean="0"/>
              <a:t>Improve your software engineering expertise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443"/>
            <a:ext cx="8573137" cy="282153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Distributed systems hide the network complexity …</a:t>
            </a:r>
          </a:p>
          <a:p>
            <a:r>
              <a:rPr lang="en-US" dirty="0" smtClean="0"/>
              <a:t>… but in order to understand and develop them, we need competencies in</a:t>
            </a:r>
          </a:p>
          <a:p>
            <a:pPr lvl="1"/>
            <a:r>
              <a:rPr lang="en-US" dirty="0" smtClean="0"/>
              <a:t>Computer networks</a:t>
            </a:r>
          </a:p>
          <a:p>
            <a:pPr lvl="1"/>
            <a:r>
              <a:rPr lang="en-US" dirty="0" smtClean="0"/>
              <a:t>Concurrency &amp; Inter-process communication</a:t>
            </a:r>
          </a:p>
        </p:txBody>
      </p:sp>
      <p:sp>
        <p:nvSpPr>
          <p:cNvPr id="4" name="Oval 3"/>
          <p:cNvSpPr/>
          <p:nvPr/>
        </p:nvSpPr>
        <p:spPr>
          <a:xfrm>
            <a:off x="2163518" y="4448694"/>
            <a:ext cx="2602493" cy="225790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Computer</a:t>
            </a:r>
          </a:p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40900" y="3649019"/>
            <a:ext cx="2602493" cy="2257907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Distributed</a:t>
            </a:r>
          </a:p>
          <a:p>
            <a:pPr algn="ctr"/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306981" y="5076684"/>
            <a:ext cx="1878666" cy="162991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Concurrency </a:t>
            </a:r>
          </a:p>
          <a:p>
            <a:pPr algn="ctr"/>
            <a:r>
              <a:rPr lang="en-US" dirty="0" smtClean="0"/>
              <a:t>&amp;</a:t>
            </a:r>
          </a:p>
          <a:p>
            <a:pPr algn="ctr"/>
            <a:r>
              <a:rPr lang="en-US" dirty="0" smtClean="0"/>
              <a:t>Inter-process</a:t>
            </a:r>
          </a:p>
          <a:p>
            <a:pPr algn="ctr"/>
            <a:r>
              <a:rPr lang="en-US" dirty="0" smtClean="0"/>
              <a:t>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Course Structure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24 lectures (some will be very practical)</a:t>
            </a:r>
          </a:p>
          <a:p>
            <a:r>
              <a:rPr lang="en-AU" dirty="0" smtClean="0"/>
              <a:t>12 programming labs in 2 groups</a:t>
            </a:r>
          </a:p>
          <a:p>
            <a:pPr lvl="1"/>
            <a:r>
              <a:rPr lang="en-AU" dirty="0"/>
              <a:t>5</a:t>
            </a:r>
            <a:r>
              <a:rPr lang="en-AU" dirty="0" smtClean="0"/>
              <a:t> of these are with Raspberry PIs</a:t>
            </a:r>
          </a:p>
          <a:p>
            <a:r>
              <a:rPr lang="en-AU" dirty="0" smtClean="0"/>
              <a:t>5 Assignments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29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Tentative Schedule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599" y="1417638"/>
            <a:ext cx="8686801" cy="4890954"/>
          </a:xfrm>
        </p:spPr>
        <p:txBody>
          <a:bodyPr numCol="2" spcCol="18000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Introduction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OSI Overview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Physical Layer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Data Link Layer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Link Layer (P&amp;P 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Link Layer Simulation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Medium Access Control Layer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Network Layer Theory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Wireshark I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Network Layer on the Internet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RPI 1: Networking basics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Transport Layer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Transport Layer/Java Sockets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Java Sockets (Lab)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Application Layer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Wireshark II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Conceptual Exercises (P&amp;P 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Conceptual Exercises (P&amp;P Lab)</a:t>
            </a:r>
            <a:br>
              <a:rPr lang="nn-NO" sz="1450" dirty="0" smtClean="0"/>
            </a:b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RMI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RMI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Networking@Brennercom (Guest lecture)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Bobo (Guest lecture)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RPI 2: Distributed Algorithms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P2P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P2P (continued)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RPI 3: Distributed MD5 Cracker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P2P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Cryptography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RPI 4: Distributed MD5 Cracker (Lab)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RPI </a:t>
            </a:r>
            <a:r>
              <a:rPr lang="nn-NO" sz="1450" dirty="0" smtClean="0"/>
              <a:t>5: </a:t>
            </a:r>
            <a:r>
              <a:rPr lang="nn-NO" sz="1450" dirty="0"/>
              <a:t>Distributed MD5 Cracker (Lab</a:t>
            </a:r>
            <a:r>
              <a:rPr lang="nn-NO" sz="1450" dirty="0" smtClean="0"/>
              <a:t>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Cryptography (P&amp;P 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Multiagents+AntMe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AntMe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Coordination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AntMe competition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Exam preparation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endParaRPr lang="en-GB" sz="1450" dirty="0"/>
          </a:p>
        </p:txBody>
      </p:sp>
    </p:spTree>
    <p:extLst>
      <p:ext uri="{BB962C8B-B14F-4D97-AF65-F5344CB8AC3E}">
        <p14:creationId xmlns:p14="http://schemas.microsoft.com/office/powerpoint/2010/main" val="40232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Software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Used languages/tools/environments:</a:t>
            </a:r>
          </a:p>
          <a:p>
            <a:pPr lvl="1"/>
            <a:r>
              <a:rPr lang="en-AU" dirty="0" smtClean="0"/>
              <a:t>Java</a:t>
            </a:r>
            <a:endParaRPr lang="en-AU" dirty="0"/>
          </a:p>
          <a:p>
            <a:pPr lvl="1"/>
            <a:r>
              <a:rPr lang="en-AU" dirty="0"/>
              <a:t>C</a:t>
            </a:r>
            <a:r>
              <a:rPr lang="en-AU" dirty="0" smtClean="0"/>
              <a:t># (MS Visual Studio 2012 or later)</a:t>
            </a:r>
          </a:p>
          <a:p>
            <a:pPr lvl="1"/>
            <a:r>
              <a:rPr lang="en-AU" dirty="0" smtClean="0"/>
              <a:t>Wireshark</a:t>
            </a:r>
            <a:endParaRPr lang="en-AU" dirty="0"/>
          </a:p>
          <a:p>
            <a:pPr lvl="1"/>
            <a:r>
              <a:rPr lang="en-AU" dirty="0"/>
              <a:t>Raspberry </a:t>
            </a:r>
            <a:r>
              <a:rPr lang="en-AU" dirty="0" smtClean="0"/>
              <a:t>PIs provided by university</a:t>
            </a:r>
          </a:p>
          <a:p>
            <a:pPr lvl="1"/>
            <a:endParaRPr lang="en-AU" dirty="0"/>
          </a:p>
          <a:p>
            <a:r>
              <a:rPr lang="en-AU" dirty="0" smtClean="0"/>
              <a:t>Software is available on the virtual machines provided by the faculty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1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Assignments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155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Hamming Codes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Java Socket Chat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Java RMI Chat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Distributed MD5 Cracker on RPIs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Multiagent</a:t>
            </a:r>
            <a:r>
              <a:rPr lang="en-AU" dirty="0" smtClean="0"/>
              <a:t> programming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You can work in teams of </a:t>
            </a:r>
            <a:r>
              <a:rPr lang="en-AU" dirty="0"/>
              <a:t>2</a:t>
            </a:r>
            <a:endParaRPr lang="en-AU" dirty="0" smtClean="0"/>
          </a:p>
          <a:p>
            <a:r>
              <a:rPr lang="en-AU" dirty="0" smtClean="0"/>
              <a:t>First three assignments count 5% each, last two 10% each towards the final grade (</a:t>
            </a:r>
            <a:r>
              <a:rPr lang="en-AU" dirty="0" smtClean="0">
                <a:sym typeface="Wingdings" panose="05000000000000000000" pitchFamily="2" charset="2"/>
              </a:rPr>
              <a:t> </a:t>
            </a:r>
            <a:r>
              <a:rPr lang="en-AU" dirty="0" smtClean="0"/>
              <a:t>total max. 35%).</a:t>
            </a:r>
          </a:p>
          <a:p>
            <a:r>
              <a:rPr lang="en-AU" dirty="0" smtClean="0"/>
              <a:t>Only assignments that are better than the exam grade are taken into account (</a:t>
            </a:r>
            <a:r>
              <a:rPr lang="en-AU" dirty="0" smtClean="0">
                <a:sym typeface="Wingdings" panose="05000000000000000000" pitchFamily="2" charset="2"/>
              </a:rPr>
              <a:t> Assignments can only improve grade)</a:t>
            </a:r>
            <a:endParaRPr lang="en-AU" dirty="0" smtClean="0"/>
          </a:p>
          <a:p>
            <a:r>
              <a:rPr lang="en-AU" dirty="0" smtClean="0"/>
              <a:t>Assignments are optional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29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22581"/>
            <a:ext cx="8229600" cy="1303582"/>
          </a:xfrm>
        </p:spPr>
        <p:txBody>
          <a:bodyPr>
            <a:normAutofit/>
          </a:bodyPr>
          <a:lstStyle/>
          <a:p>
            <a:r>
              <a:rPr lang="en-AU" sz="2000" dirty="0" smtClean="0"/>
              <a:t>All but one student submitting less than 3 assignments failed</a:t>
            </a:r>
          </a:p>
          <a:p>
            <a:r>
              <a:rPr lang="en-AU" sz="2000" dirty="0" smtClean="0"/>
              <a:t>All students submitting at least 3 assignments passed</a:t>
            </a:r>
            <a:endParaRPr lang="en-AU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545021" y="1600200"/>
          <a:ext cx="5549462" cy="322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269875"/>
            <a:ext cx="1181100" cy="116205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778000" y="132237"/>
            <a:ext cx="4457700" cy="807564"/>
          </a:xfrm>
          <a:prstGeom prst="wedgeRoundRectCallout">
            <a:avLst>
              <a:gd name="adj1" fmla="val -58958"/>
              <a:gd name="adj2" fmla="val 264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dirty="0"/>
              <a:t>Assignments are </a:t>
            </a:r>
            <a:r>
              <a:rPr lang="en-AU" sz="2400" dirty="0" smtClean="0"/>
              <a:t>optional… S</a:t>
            </a:r>
            <a:r>
              <a:rPr lang="en-AU" sz="2400" dirty="0" smtClean="0">
                <a:sym typeface="Wingdings" panose="05000000000000000000" pitchFamily="2" charset="2"/>
              </a:rPr>
              <a:t>hould </a:t>
            </a:r>
            <a:r>
              <a:rPr lang="en-AU" sz="2400" dirty="0">
                <a:sym typeface="Wingdings" panose="05000000000000000000" pitchFamily="2" charset="2"/>
              </a:rPr>
              <a:t>I do them?</a:t>
            </a:r>
            <a:endParaRPr lang="en-AU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1678" y="3310517"/>
            <a:ext cx="2555001" cy="836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6679" y="1970404"/>
            <a:ext cx="1882540" cy="13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6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Plagiarism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>
                <a:solidFill>
                  <a:srgbClr val="FF0000"/>
                </a:solidFill>
              </a:rPr>
              <a:t>P</a:t>
            </a:r>
            <a:r>
              <a:rPr lang="en-AU" dirty="0" smtClean="0">
                <a:solidFill>
                  <a:srgbClr val="FF0000"/>
                </a:solidFill>
              </a:rPr>
              <a:t>lagiarism </a:t>
            </a:r>
            <a:r>
              <a:rPr lang="en-AU" dirty="0">
                <a:solidFill>
                  <a:srgbClr val="FF0000"/>
                </a:solidFill>
                <a:sym typeface="Wingdings" panose="05000000000000000000" pitchFamily="2" charset="2"/>
              </a:rPr>
              <a:t> 0 points for all </a:t>
            </a:r>
            <a:r>
              <a:rPr lang="en-AU" dirty="0" smtClean="0">
                <a:solidFill>
                  <a:srgbClr val="FF0000"/>
                </a:solidFill>
                <a:sym typeface="Wingdings" panose="05000000000000000000" pitchFamily="2" charset="2"/>
              </a:rPr>
              <a:t>assignments + notification of the study course leader</a:t>
            </a:r>
            <a:endParaRPr lang="en-AU" dirty="0">
              <a:sym typeface="Wingdings" panose="05000000000000000000" pitchFamily="2" charset="2"/>
            </a:endParaRPr>
          </a:p>
          <a:p>
            <a:pPr lvl="1"/>
            <a:endParaRPr lang="en-AU" dirty="0" smtClean="0"/>
          </a:p>
          <a:p>
            <a:r>
              <a:rPr lang="en-AU" dirty="0" smtClean="0"/>
              <a:t>What is plagiarism?</a:t>
            </a:r>
          </a:p>
          <a:p>
            <a:pPr lvl="1"/>
            <a:r>
              <a:rPr lang="en-AU" dirty="0" smtClean="0"/>
              <a:t>Any copying of work of others (other students, other people on the web, yourself from last year)</a:t>
            </a:r>
          </a:p>
          <a:p>
            <a:pPr lvl="1"/>
            <a:endParaRPr lang="en-AU" dirty="0"/>
          </a:p>
          <a:p>
            <a:r>
              <a:rPr lang="en-AU" dirty="0" smtClean="0"/>
              <a:t>Minor copying is only ok, if clearly indicated</a:t>
            </a:r>
          </a:p>
          <a:p>
            <a:endParaRPr lang="en-AU" dirty="0"/>
          </a:p>
          <a:p>
            <a:r>
              <a:rPr lang="en-AU" dirty="0" smtClean="0"/>
              <a:t>What is worse than plagiarism?</a:t>
            </a:r>
          </a:p>
          <a:p>
            <a:pPr lvl="1"/>
            <a:r>
              <a:rPr lang="en-AU" b="1" dirty="0" smtClean="0">
                <a:solidFill>
                  <a:srgbClr val="FF0000"/>
                </a:solidFill>
              </a:rPr>
              <a:t>Attempting to conceal plagiarism</a:t>
            </a:r>
          </a:p>
          <a:p>
            <a:pPr lvl="1"/>
            <a:r>
              <a:rPr lang="en-AU" dirty="0" smtClean="0"/>
              <a:t>Specialized software is used….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034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754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Allowed to bring one handwritten A4 </a:t>
            </a:r>
            <a:r>
              <a:rPr lang="en-GB" dirty="0" err="1" smtClean="0"/>
              <a:t>cheatsheet</a:t>
            </a:r>
            <a:r>
              <a:rPr lang="en-GB" dirty="0" smtClean="0"/>
              <a:t> (both sides)</a:t>
            </a:r>
          </a:p>
          <a:p>
            <a:pPr lvl="1"/>
            <a:r>
              <a:rPr lang="en-GB" dirty="0" smtClean="0"/>
              <a:t>Develop it yourself and magic will happen: </a:t>
            </a:r>
            <a:br>
              <a:rPr lang="en-GB" dirty="0" smtClean="0"/>
            </a:br>
            <a:r>
              <a:rPr lang="en-GB" dirty="0" smtClean="0"/>
              <a:t>The things you put there, you won’t need to look up</a:t>
            </a:r>
          </a:p>
          <a:p>
            <a:r>
              <a:rPr lang="en-GB" dirty="0" smtClean="0"/>
              <a:t>Dictionaries</a:t>
            </a:r>
          </a:p>
          <a:p>
            <a:r>
              <a:rPr lang="en-GB" dirty="0" smtClean="0"/>
              <a:t>Pens</a:t>
            </a:r>
            <a:endParaRPr lang="en-GB" dirty="0"/>
          </a:p>
          <a:p>
            <a:r>
              <a:rPr lang="en-GB" dirty="0" smtClean="0"/>
              <a:t>Nothing else (no calculators, no textbooks, …)</a:t>
            </a:r>
          </a:p>
          <a:p>
            <a:endParaRPr lang="en-GB" dirty="0"/>
          </a:p>
          <a:p>
            <a:r>
              <a:rPr lang="en-GB" dirty="0" smtClean="0"/>
              <a:t>Anything covered in the lectures and labs can be on the exam</a:t>
            </a:r>
          </a:p>
          <a:p>
            <a:pPr lvl="1"/>
            <a:r>
              <a:rPr lang="en-GB" dirty="0" smtClean="0"/>
              <a:t>No coding questions</a:t>
            </a:r>
          </a:p>
          <a:p>
            <a:pPr lvl="2"/>
            <a:r>
              <a:rPr lang="en-GB" dirty="0" smtClean="0"/>
              <a:t>But modelling/design questions are possible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You do not need to know everything (achieving ~90% of the points is enough to get grade 30)</a:t>
            </a:r>
          </a:p>
          <a:p>
            <a:endParaRPr lang="en-GB" dirty="0" smtClean="0"/>
          </a:p>
          <a:p>
            <a:r>
              <a:rPr lang="en-GB" dirty="0" smtClean="0"/>
              <a:t>Some exams from previous years are found online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8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t="17069" r="5420" b="20907"/>
          <a:stretch/>
        </p:blipFill>
        <p:spPr>
          <a:xfrm>
            <a:off x="0" y="850791"/>
            <a:ext cx="9149717" cy="4818490"/>
          </a:xfrm>
        </p:spPr>
      </p:pic>
    </p:spTree>
    <p:extLst>
      <p:ext uri="{BB962C8B-B14F-4D97-AF65-F5344CB8AC3E}">
        <p14:creationId xmlns:p14="http://schemas.microsoft.com/office/powerpoint/2010/main" val="58905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Lecturer		 			Lab Assistant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57169" y="2162137"/>
            <a:ext cx="4040188" cy="639762"/>
          </a:xfrm>
        </p:spPr>
        <p:txBody>
          <a:bodyPr/>
          <a:lstStyle/>
          <a:p>
            <a:r>
              <a:rPr lang="en-US" dirty="0" smtClean="0"/>
              <a:t>Simon Razniewski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7169" y="2801899"/>
            <a:ext cx="4040188" cy="29133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KRDB Research Center</a:t>
            </a:r>
          </a:p>
          <a:p>
            <a:pPr marL="0" indent="0">
              <a:buNone/>
            </a:pPr>
            <a:r>
              <a:rPr lang="en-US" dirty="0" smtClean="0"/>
              <a:t>Faculty of Computer Science</a:t>
            </a:r>
          </a:p>
          <a:p>
            <a:pPr marL="0" indent="0">
              <a:buNone/>
            </a:pPr>
            <a:r>
              <a:rPr lang="en-US" dirty="0" smtClean="0"/>
              <a:t>FUB – POS 2.08</a:t>
            </a:r>
          </a:p>
          <a:p>
            <a:pPr marL="0" indent="0">
              <a:buNone/>
            </a:pPr>
            <a:r>
              <a:rPr lang="en-US" dirty="0" smtClean="0"/>
              <a:t>Piazza </a:t>
            </a:r>
            <a:r>
              <a:rPr lang="en-US" dirty="0" err="1" smtClean="0"/>
              <a:t>Domenicani</a:t>
            </a:r>
            <a:r>
              <a:rPr lang="en-US" dirty="0" smtClean="0"/>
              <a:t>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razniewski@inf.unibz.it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Office hours: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Thursday 8:30-10:30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18212" y="2343630"/>
            <a:ext cx="364223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>
                <a:solidFill>
                  <a:prstClr val="black"/>
                </a:solidFill>
              </a:rPr>
              <a:t>Florian </a:t>
            </a:r>
            <a:r>
              <a:rPr lang="en-GB" sz="2400" b="1" dirty="0" smtClean="0">
                <a:solidFill>
                  <a:prstClr val="black"/>
                </a:solidFill>
              </a:rPr>
              <a:t>Hofer</a:t>
            </a:r>
            <a:endParaRPr lang="en-GB" sz="2400" b="1" dirty="0">
              <a:solidFill>
                <a:prstClr val="black"/>
              </a:solidFill>
            </a:endParaRPr>
          </a:p>
          <a:p>
            <a:endParaRPr lang="en-GB" dirty="0" smtClean="0"/>
          </a:p>
          <a:p>
            <a:r>
              <a:rPr lang="en-GB" sz="1700" dirty="0" smtClean="0"/>
              <a:t>Faculty of Computer Science</a:t>
            </a:r>
          </a:p>
          <a:p>
            <a:r>
              <a:rPr lang="en-GB" sz="1700" dirty="0" smtClean="0"/>
              <a:t>FUB – POS 1.04</a:t>
            </a:r>
          </a:p>
          <a:p>
            <a:r>
              <a:rPr lang="en-GB" sz="1700" dirty="0" smtClean="0"/>
              <a:t>Piazza </a:t>
            </a:r>
            <a:r>
              <a:rPr lang="en-GB" sz="1700" dirty="0" err="1" smtClean="0"/>
              <a:t>Domenicani</a:t>
            </a:r>
            <a:r>
              <a:rPr lang="en-GB" sz="1700" dirty="0" smtClean="0"/>
              <a:t> 3</a:t>
            </a:r>
          </a:p>
          <a:p>
            <a:endParaRPr lang="en-GB" sz="1700" dirty="0" smtClean="0"/>
          </a:p>
          <a:p>
            <a:endParaRPr lang="en-GB" sz="1700" dirty="0"/>
          </a:p>
          <a:p>
            <a:r>
              <a:rPr lang="en-GB" sz="1600" dirty="0" smtClean="0">
                <a:hlinkClick r:id="rId3"/>
              </a:rPr>
              <a:t>info@florianhofer.it</a:t>
            </a:r>
            <a:endParaRPr lang="en-GB" sz="1600" dirty="0" smtClean="0"/>
          </a:p>
          <a:p>
            <a:endParaRPr lang="en-GB" sz="1700" dirty="0"/>
          </a:p>
          <a:p>
            <a:r>
              <a:rPr lang="en-GB" sz="1700" dirty="0" smtClean="0"/>
              <a:t>Office hours:</a:t>
            </a:r>
          </a:p>
          <a:p>
            <a:endParaRPr lang="en-GB" sz="1700" dirty="0" smtClean="0"/>
          </a:p>
          <a:p>
            <a:r>
              <a:rPr lang="en-GB" sz="1700" dirty="0" smtClean="0"/>
              <a:t>Thursday 13:00-14:00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0714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Exam: 65%</a:t>
            </a:r>
          </a:p>
          <a:p>
            <a:r>
              <a:rPr lang="en-US" dirty="0" smtClean="0"/>
              <a:t>Five assignments: Up to 35%</a:t>
            </a:r>
          </a:p>
          <a:p>
            <a:r>
              <a:rPr lang="en-US" dirty="0" smtClean="0"/>
              <a:t>Only the assignments with a grade higher than the exam mark count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Assignments only improve the overall grade</a:t>
            </a:r>
          </a:p>
          <a:p>
            <a:r>
              <a:rPr lang="en-US" dirty="0" smtClean="0"/>
              <a:t>To pass the course, the exam grade has to be at least 18</a:t>
            </a:r>
          </a:p>
          <a:p>
            <a:r>
              <a:rPr lang="en-US" dirty="0" smtClean="0"/>
              <a:t>Assignments are valid for all three exam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Grading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142554"/>
            <a:ext cx="8012243" cy="242313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  Final grade = (1-AW)*E + AW*AG*((E+100)/(118</a:t>
            </a:r>
            <a:r>
              <a:rPr lang="en-GB" dirty="0" smtClean="0"/>
              <a:t>))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AW = weight of assignments that are at least as good as the exam </a:t>
            </a:r>
            <a:r>
              <a:rPr lang="en-GB" dirty="0" smtClean="0"/>
              <a:t>grade (0 - 0.35)</a:t>
            </a:r>
          </a:p>
          <a:p>
            <a:r>
              <a:rPr lang="en-GB" dirty="0" smtClean="0"/>
              <a:t>AG </a:t>
            </a:r>
            <a:r>
              <a:rPr lang="en-GB" dirty="0"/>
              <a:t>= average grade of the assignments that are at least as good as the exam </a:t>
            </a:r>
            <a:r>
              <a:rPr lang="en-GB" dirty="0" smtClean="0"/>
              <a:t>grade</a:t>
            </a:r>
          </a:p>
          <a:p>
            <a:r>
              <a:rPr lang="en-GB" dirty="0" smtClean="0"/>
              <a:t>E </a:t>
            </a:r>
            <a:r>
              <a:rPr lang="en-GB" dirty="0"/>
              <a:t>= exam </a:t>
            </a:r>
            <a:r>
              <a:rPr lang="en-GB" dirty="0" smtClean="0"/>
              <a:t>grade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714263"/>
              </p:ext>
            </p:extLst>
          </p:nvPr>
        </p:nvGraphicFramePr>
        <p:xfrm>
          <a:off x="788507" y="1156468"/>
          <a:ext cx="6820891" cy="2986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1780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400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first half of the course is covered in </a:t>
            </a:r>
          </a:p>
          <a:p>
            <a:pPr lvl="1"/>
            <a:r>
              <a:rPr lang="en-US" b="1" dirty="0"/>
              <a:t>A.S. Tanenbaum. </a:t>
            </a:r>
            <a:r>
              <a:rPr lang="en-US" b="1" i="1" dirty="0"/>
              <a:t>Computer </a:t>
            </a:r>
            <a:r>
              <a:rPr lang="en-US" b="1" i="1" dirty="0" smtClean="0"/>
              <a:t>Networks</a:t>
            </a:r>
            <a:r>
              <a:rPr lang="en-US" b="1" dirty="0" smtClean="0"/>
              <a:t>. </a:t>
            </a:r>
            <a:r>
              <a:rPr lang="en-US" b="1" dirty="0"/>
              <a:t>Prentice </a:t>
            </a:r>
            <a:r>
              <a:rPr lang="en-US" b="1" dirty="0" smtClean="0"/>
              <a:t>Hall (there are also 5 copies in German in the library)</a:t>
            </a:r>
          </a:p>
          <a:p>
            <a:pPr lvl="1"/>
            <a:r>
              <a:rPr lang="en-US" dirty="0"/>
              <a:t>J.F. Kurose, K.W. Ross. </a:t>
            </a:r>
            <a:r>
              <a:rPr lang="en-US" i="1" dirty="0"/>
              <a:t>Computer Networking – A Top-Down Approach (5</a:t>
            </a:r>
            <a:r>
              <a:rPr lang="en-US" i="1" baseline="30000" dirty="0"/>
              <a:t>th</a:t>
            </a:r>
            <a:r>
              <a:rPr lang="en-US" i="1" dirty="0"/>
              <a:t> edition)</a:t>
            </a:r>
            <a:r>
              <a:rPr lang="en-US" dirty="0"/>
              <a:t>. Pearson </a:t>
            </a:r>
            <a:r>
              <a:rPr lang="en-US" dirty="0" smtClean="0"/>
              <a:t>Education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For the second half, the best resource are the slides and online resources</a:t>
            </a:r>
          </a:p>
          <a:p>
            <a:pPr lvl="1"/>
            <a:r>
              <a:rPr lang="en-US" dirty="0" smtClean="0"/>
              <a:t>Some content regarding RPC, P2P, Cryptography and Coordination is in </a:t>
            </a:r>
          </a:p>
          <a:p>
            <a:pPr lvl="2"/>
            <a:r>
              <a:rPr lang="en-US" b="1" dirty="0" smtClean="0"/>
              <a:t>A.S. </a:t>
            </a:r>
            <a:r>
              <a:rPr lang="en-US" b="1" dirty="0" err="1" smtClean="0"/>
              <a:t>Tanenbaum</a:t>
            </a:r>
            <a:r>
              <a:rPr lang="en-US" b="1" dirty="0" smtClean="0"/>
              <a:t>, M. van Steen. </a:t>
            </a:r>
            <a:r>
              <a:rPr lang="en-US" b="1" i="1" dirty="0" smtClean="0"/>
              <a:t>Distributed </a:t>
            </a:r>
            <a:r>
              <a:rPr lang="en-US" b="1" i="1" dirty="0"/>
              <a:t>Systems: Principles and </a:t>
            </a:r>
            <a:r>
              <a:rPr lang="en-US" b="1" i="1" dirty="0" smtClean="0"/>
              <a:t>Paradigms</a:t>
            </a:r>
            <a:r>
              <a:rPr lang="en-US" b="1" dirty="0" smtClean="0"/>
              <a:t>. </a:t>
            </a:r>
            <a:r>
              <a:rPr lang="en-US" b="1" dirty="0"/>
              <a:t>Prentice </a:t>
            </a:r>
            <a:r>
              <a:rPr lang="en-US" b="1" dirty="0" smtClean="0"/>
              <a:t>Hall.</a:t>
            </a:r>
          </a:p>
          <a:p>
            <a:pPr lvl="2"/>
            <a:r>
              <a:rPr lang="en-US" dirty="0" smtClean="0"/>
              <a:t>G. </a:t>
            </a:r>
            <a:r>
              <a:rPr lang="en-US" dirty="0" err="1" smtClean="0"/>
              <a:t>Coulouris</a:t>
            </a:r>
            <a:r>
              <a:rPr lang="en-US" dirty="0" smtClean="0"/>
              <a:t>, J. </a:t>
            </a:r>
            <a:r>
              <a:rPr lang="en-US" dirty="0" err="1" smtClean="0"/>
              <a:t>Dollimore</a:t>
            </a:r>
            <a:r>
              <a:rPr lang="en-US" dirty="0" smtClean="0"/>
              <a:t>, T. </a:t>
            </a:r>
            <a:r>
              <a:rPr lang="en-US" dirty="0" err="1" smtClean="0"/>
              <a:t>Kindberg</a:t>
            </a:r>
            <a:r>
              <a:rPr lang="en-US" dirty="0" smtClean="0"/>
              <a:t>. </a:t>
            </a:r>
            <a:r>
              <a:rPr lang="en-US" i="1" dirty="0" smtClean="0"/>
              <a:t>Distributed </a:t>
            </a:r>
            <a:r>
              <a:rPr lang="en-US" i="1" dirty="0"/>
              <a:t>Systems: Concepts and </a:t>
            </a:r>
            <a:r>
              <a:rPr lang="en-US" i="1" dirty="0" smtClean="0"/>
              <a:t>Design</a:t>
            </a:r>
            <a:r>
              <a:rPr lang="en-US" dirty="0" smtClean="0"/>
              <a:t>.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28112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Part of the slides are based on:</a:t>
            </a:r>
            <a:endParaRPr lang="en-US" sz="2800" dirty="0"/>
          </a:p>
          <a:p>
            <a:r>
              <a:rPr lang="en-US" sz="2800" dirty="0"/>
              <a:t>Slides by </a:t>
            </a:r>
            <a:r>
              <a:rPr lang="en-US" sz="2800" dirty="0" smtClean="0"/>
              <a:t>Tanenbaum</a:t>
            </a:r>
          </a:p>
          <a:p>
            <a:r>
              <a:rPr lang="en-US" sz="2800" dirty="0" smtClean="0"/>
              <a:t>Previous versions of this course by Nutt, </a:t>
            </a:r>
            <a:r>
              <a:rPr lang="en-US" sz="2800" dirty="0" err="1" smtClean="0"/>
              <a:t>Montali</a:t>
            </a:r>
            <a:r>
              <a:rPr lang="en-US" sz="2800" dirty="0" smtClean="0"/>
              <a:t> and </a:t>
            </a:r>
            <a:r>
              <a:rPr lang="en-US" sz="2800" dirty="0" err="1" smtClean="0"/>
              <a:t>Pirro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85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054" y="2097741"/>
            <a:ext cx="6450746" cy="402842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	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2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Distributed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distributed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Paradigms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Name some distributed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933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Distributed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600200"/>
            <a:ext cx="8517467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dirty="0" smtClean="0"/>
              <a:t>Some definition: A collection of </a:t>
            </a:r>
            <a:r>
              <a:rPr lang="en-US" sz="3600" b="1" dirty="0" smtClean="0"/>
              <a:t>independent 			computers </a:t>
            </a:r>
            <a:r>
              <a:rPr lang="en-US" sz="3600" dirty="0" smtClean="0"/>
              <a:t>that appears to its </a:t>
            </a:r>
            <a:r>
              <a:rPr lang="en-US" sz="3600" b="1" dirty="0" smtClean="0"/>
              <a:t>users</a:t>
            </a:r>
            <a:r>
              <a:rPr lang="en-US" sz="3600" dirty="0" smtClean="0"/>
              <a:t> as a 	</a:t>
            </a:r>
            <a:r>
              <a:rPr lang="en-US" sz="3600" b="1" dirty="0" smtClean="0"/>
              <a:t>single coherent system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Several computers</a:t>
            </a:r>
          </a:p>
          <a:p>
            <a:pPr lvl="1"/>
            <a:r>
              <a:rPr lang="en-US" dirty="0" smtClean="0"/>
              <a:t>Independence</a:t>
            </a:r>
          </a:p>
          <a:p>
            <a:pPr lvl="1"/>
            <a:r>
              <a:rPr lang="en-US" dirty="0" smtClean="0"/>
              <a:t>Heterogeneity of architectures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Provides service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Transparency </a:t>
            </a:r>
            <a:r>
              <a:rPr lang="en-US" dirty="0" smtClean="0">
                <a:sym typeface="Wingdings"/>
              </a:rPr>
              <a:t>(users perceive a single system)</a:t>
            </a:r>
          </a:p>
          <a:p>
            <a:pPr lvl="1"/>
            <a:r>
              <a:rPr lang="en-US" dirty="0" smtClean="0">
                <a:sym typeface="Wingdings"/>
              </a:rPr>
              <a:t>Collaboration!</a:t>
            </a:r>
          </a:p>
          <a:p>
            <a:pPr lvl="1"/>
            <a:r>
              <a:rPr lang="en-US" dirty="0" smtClean="0">
                <a:sym typeface="Wingdings"/>
              </a:rPr>
              <a:t>Realizing </a:t>
            </a:r>
            <a:r>
              <a:rPr lang="en-US" b="1" dirty="0" smtClean="0">
                <a:sym typeface="Wingdings"/>
              </a:rPr>
              <a:t>collaboration mechanisms </a:t>
            </a:r>
            <a:r>
              <a:rPr lang="en-US" dirty="0" smtClean="0">
                <a:sym typeface="Wingdings"/>
              </a:rPr>
              <a:t>is the goal of distributed systems development</a:t>
            </a:r>
          </a:p>
          <a:p>
            <a:pPr lvl="1"/>
            <a:r>
              <a:rPr lang="en-US" dirty="0" smtClean="0">
                <a:sym typeface="Wingdings"/>
              </a:rPr>
              <a:t>Interaction is hidden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 distributed system is one where </a:t>
            </a:r>
            <a:br>
              <a:rPr lang="en-US" sz="2800" dirty="0"/>
            </a:br>
            <a:r>
              <a:rPr lang="en-US" sz="2800" dirty="0" smtClean="0"/>
              <a:t>a </a:t>
            </a:r>
            <a:r>
              <a:rPr lang="en-US" sz="2800" dirty="0"/>
              <a:t>machine I've never heard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can </a:t>
            </a:r>
            <a:r>
              <a:rPr lang="en-US" sz="2800" dirty="0"/>
              <a:t>cause my program to </a:t>
            </a:r>
            <a:r>
              <a:rPr lang="en-US" sz="2800" dirty="0" smtClean="0"/>
              <a:t>fail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	Leslie </a:t>
            </a:r>
            <a:r>
              <a:rPr lang="en-US" sz="2000" dirty="0" err="1" smtClean="0"/>
              <a:t>Lamport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Abstraction: From the outside, a black box providing service interfaces</a:t>
            </a:r>
            <a:endParaRPr lang="en-US" sz="2000" dirty="0"/>
          </a:p>
        </p:txBody>
      </p:sp>
      <p:pic>
        <p:nvPicPr>
          <p:cNvPr id="11266" name="Picture 2" descr="http://www.lamport.org/lesl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79" y="1417638"/>
            <a:ext cx="2372021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6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15536" r="15653"/>
          <a:stretch/>
        </p:blipFill>
        <p:spPr>
          <a:xfrm>
            <a:off x="302150" y="0"/>
            <a:ext cx="8507896" cy="6856197"/>
          </a:xfrm>
        </p:spPr>
      </p:pic>
    </p:spTree>
    <p:extLst>
      <p:ext uri="{BB962C8B-B14F-4D97-AF65-F5344CB8AC3E}">
        <p14:creationId xmlns:p14="http://schemas.microsoft.com/office/powerpoint/2010/main" val="3700658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collection of </a:t>
            </a:r>
            <a:r>
              <a:rPr lang="en-US" b="1" dirty="0"/>
              <a:t>independent </a:t>
            </a:r>
            <a:r>
              <a:rPr lang="en-US" b="1" dirty="0" smtClean="0"/>
              <a:t>computers </a:t>
            </a:r>
            <a:r>
              <a:rPr lang="en-US" dirty="0"/>
              <a:t>that appears to its </a:t>
            </a:r>
            <a:r>
              <a:rPr lang="en-US" b="1" dirty="0"/>
              <a:t>users</a:t>
            </a:r>
            <a:r>
              <a:rPr lang="en-US" dirty="0"/>
              <a:t> as a </a:t>
            </a:r>
            <a:r>
              <a:rPr lang="en-US" b="1" dirty="0" smtClean="0"/>
              <a:t>single </a:t>
            </a:r>
            <a:r>
              <a:rPr lang="en-US" b="1" dirty="0"/>
              <a:t>coherent system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resources/services accessible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Hide complexity (Transparency)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Openness (wrt. extensions and heterogeneous components)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Scalability (wrt. performance)</a:t>
            </a:r>
          </a:p>
        </p:txBody>
      </p:sp>
    </p:spTree>
    <p:extLst>
      <p:ext uri="{BB962C8B-B14F-4D97-AF65-F5344CB8AC3E}">
        <p14:creationId xmlns:p14="http://schemas.microsoft.com/office/powerpoint/2010/main" val="8771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 1</a:t>
            </a:r>
            <a:br>
              <a:rPr lang="en-US" dirty="0" smtClean="0"/>
            </a:br>
            <a:r>
              <a:rPr lang="en-US" dirty="0" smtClean="0"/>
              <a:t>Make Resources/Services Accessible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Resource: source or supply from which a benefit is produced</a:t>
            </a:r>
          </a:p>
          <a:p>
            <a:pPr lvl="1"/>
            <a:r>
              <a:rPr lang="en-US" dirty="0" smtClean="0"/>
              <a:t>printers, computers, files, pages, networks, project deliverables, notes, …</a:t>
            </a:r>
          </a:p>
          <a:p>
            <a:r>
              <a:rPr lang="en-US" dirty="0" smtClean="0"/>
              <a:t>Services:</a:t>
            </a:r>
          </a:p>
          <a:p>
            <a:pPr lvl="1"/>
            <a:r>
              <a:rPr lang="en-US" dirty="0" smtClean="0"/>
              <a:t>Computations, data enrichment, ..</a:t>
            </a:r>
          </a:p>
          <a:p>
            <a:r>
              <a:rPr lang="en-US" dirty="0" smtClean="0"/>
              <a:t>Issue: </a:t>
            </a:r>
            <a:r>
              <a:rPr lang="en-US" b="1" dirty="0" smtClean="0"/>
              <a:t>security</a:t>
            </a:r>
          </a:p>
          <a:p>
            <a:pPr lvl="1"/>
            <a:r>
              <a:rPr lang="en-US" dirty="0" smtClean="0"/>
              <a:t>Balance between sharing and privacy</a:t>
            </a:r>
          </a:p>
          <a:p>
            <a:pPr lvl="1"/>
            <a:r>
              <a:rPr lang="en-US" dirty="0" smtClean="0"/>
              <a:t>Difficult to be achieved in “open” networks</a:t>
            </a:r>
          </a:p>
        </p:txBody>
      </p:sp>
    </p:spTree>
    <p:extLst>
      <p:ext uri="{BB962C8B-B14F-4D97-AF65-F5344CB8AC3E}">
        <p14:creationId xmlns:p14="http://schemas.microsoft.com/office/powerpoint/2010/main" val="18463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 2</a:t>
            </a:r>
            <a:br>
              <a:rPr lang="en-US" dirty="0" smtClean="0"/>
            </a:br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602"/>
            <a:ext cx="8229600" cy="855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Distributed system should present itself to users and applications as a single coherent system</a:t>
            </a:r>
          </a:p>
          <a:p>
            <a:endParaRPr lang="en-US" sz="2800" dirty="0"/>
          </a:p>
        </p:txBody>
      </p:sp>
      <p:graphicFrame>
        <p:nvGraphicFramePr>
          <p:cNvPr id="4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36254"/>
              </p:ext>
            </p:extLst>
          </p:nvPr>
        </p:nvGraphicFramePr>
        <p:xfrm>
          <a:off x="304798" y="2455336"/>
          <a:ext cx="8466667" cy="4154616"/>
        </p:xfrm>
        <a:graphic>
          <a:graphicData uri="http://schemas.openxmlformats.org/drawingml/2006/table">
            <a:tbl>
              <a:tblPr/>
              <a:tblGrid>
                <a:gridCol w="1608667"/>
                <a:gridCol w="6858000"/>
              </a:tblGrid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Transparency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Description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Access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differences in data representation and how a resource is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accessed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(multiple interacting OSs)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Location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where a resource is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located (naming strategies)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Migration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that a resource may move to another 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Relocation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Migration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while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resource is in use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Replication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that a resource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Calibri"/>
                        </a:rPr>
                        <a:t>is replicated (requires location transparency)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Concurrency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that a resource may be shared by several competitive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users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Failure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the failure and recovery of a resource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Persistence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whether a (software) resource is in memory or on disk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1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 2</a:t>
            </a:r>
            <a:br>
              <a:rPr lang="en-US" dirty="0" smtClean="0"/>
            </a:br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602"/>
            <a:ext cx="8229600" cy="50884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Sometimes transparency is impossible</a:t>
            </a:r>
          </a:p>
          <a:p>
            <a:r>
              <a:rPr lang="en-US" sz="2800" dirty="0" smtClean="0"/>
              <a:t>Performance</a:t>
            </a:r>
          </a:p>
          <a:p>
            <a:pPr lvl="1"/>
            <a:r>
              <a:rPr lang="en-US" sz="2400" dirty="0" smtClean="0"/>
              <a:t>Computation/interaction</a:t>
            </a:r>
            <a:r>
              <a:rPr lang="en-US" sz="1600" dirty="0" smtClean="0"/>
              <a:t> </a:t>
            </a:r>
            <a:r>
              <a:rPr lang="en-US" sz="2400" dirty="0" smtClean="0"/>
              <a:t>timings (e.g. Skype)</a:t>
            </a:r>
          </a:p>
          <a:p>
            <a:pPr lvl="1"/>
            <a:r>
              <a:rPr lang="en-US" sz="2400" dirty="0" smtClean="0"/>
              <a:t>Concurrency issues (e.g., Dropbox)</a:t>
            </a:r>
          </a:p>
          <a:p>
            <a:r>
              <a:rPr lang="en-US" sz="2800" dirty="0" smtClean="0"/>
              <a:t>Location-awareness (embedded/ubiquitous systems)</a:t>
            </a:r>
          </a:p>
          <a:p>
            <a:r>
              <a:rPr lang="en-US" sz="2800" dirty="0" smtClean="0"/>
              <a:t>Comprehensibility</a:t>
            </a:r>
          </a:p>
          <a:p>
            <a:pPr lvl="1"/>
            <a:r>
              <a:rPr lang="en-US" sz="2400" dirty="0" smtClean="0"/>
              <a:t>Network awareness clarifies “strange behaviors”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 Properly tune the degree of transparency</a:t>
            </a:r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98602"/>
            <a:ext cx="8229600" cy="85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9238" y="1651002"/>
            <a:ext cx="8229600" cy="85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Distributed system should present itself to users and applications as a single coherent system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4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 3</a:t>
            </a:r>
            <a:br>
              <a:rPr lang="en-US" dirty="0" smtClean="0"/>
            </a:br>
            <a:r>
              <a:rPr lang="en-US" dirty="0" smtClean="0"/>
              <a:t>Openness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600200"/>
            <a:ext cx="8686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Open DS</a:t>
            </a:r>
            <a:r>
              <a:rPr lang="en-US" sz="2800" dirty="0" smtClean="0"/>
              <a:t>: offers services according to standard rules describing their syntax and semantics </a:t>
            </a:r>
          </a:p>
          <a:p>
            <a:r>
              <a:rPr lang="en-US" sz="2800" b="1" dirty="0" smtClean="0"/>
              <a:t>Interoperability</a:t>
            </a:r>
            <a:r>
              <a:rPr lang="en-US" sz="2800" dirty="0" smtClean="0"/>
              <a:t>: extent by which two systems/components can work together by just knowing each other’s interfaces</a:t>
            </a:r>
          </a:p>
          <a:p>
            <a:r>
              <a:rPr lang="en-US" sz="2800" b="1" dirty="0" smtClean="0"/>
              <a:t>Portability</a:t>
            </a:r>
            <a:r>
              <a:rPr lang="en-US" sz="2800" dirty="0" smtClean="0"/>
              <a:t>:  to what extent an application can be seamlessly executed in a different environment</a:t>
            </a:r>
            <a:endParaRPr lang="en-US" sz="2800" b="1" dirty="0" smtClean="0"/>
          </a:p>
          <a:p>
            <a:r>
              <a:rPr lang="en-US" sz="2800" b="1" dirty="0" smtClean="0"/>
              <a:t>Reconfiguration/Extensibility</a:t>
            </a:r>
            <a:r>
              <a:rPr lang="en-US" sz="2800" dirty="0" smtClean="0"/>
              <a:t>: to what extent the DS can be re-organized or accommodate new-parts</a:t>
            </a:r>
          </a:p>
        </p:txBody>
      </p:sp>
    </p:spTree>
    <p:extLst>
      <p:ext uri="{BB962C8B-B14F-4D97-AF65-F5344CB8AC3E}">
        <p14:creationId xmlns:p14="http://schemas.microsoft.com/office/powerpoint/2010/main" val="41225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3" y="1515535"/>
            <a:ext cx="8602134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 Important for</a:t>
            </a:r>
          </a:p>
          <a:p>
            <a:pPr lvl="1"/>
            <a:r>
              <a:rPr lang="en-US" sz="2400" dirty="0" smtClean="0"/>
              <a:t>Sustainability</a:t>
            </a:r>
          </a:p>
          <a:p>
            <a:pPr lvl="1"/>
            <a:r>
              <a:rPr lang="en-US" sz="2400" dirty="0" smtClean="0"/>
              <a:t>Extendibility</a:t>
            </a:r>
          </a:p>
          <a:p>
            <a:pPr lvl="1"/>
            <a:r>
              <a:rPr lang="en-US" sz="2400" dirty="0" smtClean="0"/>
              <a:t>Security</a:t>
            </a:r>
            <a:endParaRPr lang="en-US" sz="2200" dirty="0" smtClean="0"/>
          </a:p>
          <a:p>
            <a:r>
              <a:rPr lang="en-US" sz="2800" dirty="0" smtClean="0"/>
              <a:t>Standardization efforts:</a:t>
            </a:r>
          </a:p>
          <a:p>
            <a:pPr lvl="1"/>
            <a:r>
              <a:rPr lang="en-US" sz="2200" dirty="0" smtClean="0"/>
              <a:t>ISO = International Standards </a:t>
            </a:r>
            <a:r>
              <a:rPr lang="en-US" sz="2200" dirty="0" err="1" smtClean="0"/>
              <a:t>Organisation</a:t>
            </a:r>
            <a:endParaRPr lang="en-US" sz="2200" dirty="0"/>
          </a:p>
          <a:p>
            <a:pPr lvl="1"/>
            <a:r>
              <a:rPr lang="en-US" sz="2200" dirty="0" smtClean="0"/>
              <a:t>ITU-T = International Telecommunication Union</a:t>
            </a:r>
          </a:p>
          <a:p>
            <a:pPr lvl="1"/>
            <a:r>
              <a:rPr lang="en-US" sz="2200" dirty="0" smtClean="0"/>
              <a:t>IETF = Internet Engineering Task force</a:t>
            </a:r>
          </a:p>
          <a:p>
            <a:pPr lvl="1"/>
            <a:r>
              <a:rPr lang="en-US" sz="2200" dirty="0" smtClean="0"/>
              <a:t>IEEE = Institute of Electrical and Electronic Engineers</a:t>
            </a:r>
          </a:p>
          <a:p>
            <a:pPr lvl="1"/>
            <a:r>
              <a:rPr lang="en-US" sz="2200" dirty="0" smtClean="0"/>
              <a:t>W3C = World Wide Web Consortium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82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Guarantee large-scale interoperation</a:t>
            </a:r>
          </a:p>
          <a:p>
            <a:r>
              <a:rPr lang="en-US" dirty="0" smtClean="0"/>
              <a:t>Guarantee heterogeneity of products</a:t>
            </a:r>
          </a:p>
          <a:p>
            <a:r>
              <a:rPr lang="en-US" dirty="0" smtClean="0"/>
              <a:t>Network standards: regulate interaction between remote hardware/software entities, connected through a network</a:t>
            </a:r>
          </a:p>
          <a:p>
            <a:r>
              <a:rPr lang="en-US" dirty="0" smtClean="0"/>
              <a:t>Two types of standard</a:t>
            </a:r>
          </a:p>
          <a:p>
            <a:pPr lvl="1"/>
            <a:r>
              <a:rPr lang="en-US" i="1" dirty="0" smtClean="0"/>
              <a:t>De jure </a:t>
            </a:r>
            <a:r>
              <a:rPr lang="en-US" dirty="0" smtClean="0"/>
              <a:t>(top-down): international committees and organizations</a:t>
            </a:r>
          </a:p>
          <a:p>
            <a:pPr lvl="1"/>
            <a:r>
              <a:rPr lang="en-US" i="1" dirty="0" smtClean="0"/>
              <a:t>De facto </a:t>
            </a:r>
            <a:r>
              <a:rPr lang="en-US" dirty="0" smtClean="0"/>
              <a:t>(bottom-up): emerge from practice (UNIX, JAVA, TCP/IP,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Openness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High componentization</a:t>
            </a:r>
          </a:p>
          <a:p>
            <a:pPr lvl="1"/>
            <a:r>
              <a:rPr lang="en-US" dirty="0" smtClean="0"/>
              <a:t>Small replaceable/adaptable components with clear interfaces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Separation of logic and implementation</a:t>
            </a:r>
          </a:p>
          <a:p>
            <a:pPr lvl="1"/>
            <a:r>
              <a:rPr lang="en-US" dirty="0" smtClean="0"/>
              <a:t>Specify only the logic</a:t>
            </a:r>
          </a:p>
          <a:p>
            <a:pPr lvl="1"/>
            <a:r>
              <a:rPr lang="en-US" dirty="0" smtClean="0"/>
              <a:t>Leave implementation to the developers</a:t>
            </a:r>
            <a:endParaRPr lang="en-US" dirty="0"/>
          </a:p>
          <a:p>
            <a:pPr marL="5143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88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Sample from the HTTP Protocol Specification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2349"/>
            <a:ext cx="8229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1600" b="1" dirty="0"/>
              <a:t>8.1.2.1 Negotiation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600" dirty="0"/>
              <a:t>An HTTP/1.1 server MAY assume that a HTTP/1.1 client intends to maintain a persistent connection unless a Connection header including the connection-token "close" was sent in the request. If the server chooses to close the connection immediately after sending the response, it SHOULD send a Connection header including the connection-token close.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600" dirty="0"/>
              <a:t>An HTTP/1.1 client MAY expect a connection to remain open, but would decide to keep it open based on whether the response from a server contains a Connection header with the connection-token close. In case the client does not want to maintain a connection for more than that request, it SHOULD send a Connection header including the connection-token close.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600" dirty="0"/>
              <a:t>If either the client or the server sends the close token in the Connection header, that request becomes the last one for the connection.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600" dirty="0"/>
              <a:t>Clients and servers SHOULD NOT assume that a persistent connection is maintained for HTTP versions less than 1.1 unless it is explicitly </a:t>
            </a:r>
            <a:r>
              <a:rPr lang="en-GB" sz="1600" dirty="0" err="1"/>
              <a:t>signaled</a:t>
            </a:r>
            <a:r>
              <a:rPr lang="en-GB" sz="16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4821" y="5947576"/>
            <a:ext cx="5724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https://www.w3.org/Protocols/rfc2616/rfc2616-sec8.html#sec8</a:t>
            </a:r>
          </a:p>
        </p:txBody>
      </p:sp>
    </p:spTree>
    <p:extLst>
      <p:ext uri="{BB962C8B-B14F-4D97-AF65-F5344CB8AC3E}">
        <p14:creationId xmlns:p14="http://schemas.microsoft.com/office/powerpoint/2010/main" val="4100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 4</a:t>
            </a:r>
            <a:br>
              <a:rPr lang="en-US" dirty="0" smtClean="0"/>
            </a:br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Scalable DS: operates </a:t>
            </a:r>
            <a:r>
              <a:rPr lang="en-US" dirty="0"/>
              <a:t>effectively and efficiently independently </a:t>
            </a:r>
            <a:r>
              <a:rPr lang="en-US" dirty="0" smtClean="0"/>
              <a:t>from the </a:t>
            </a:r>
            <a:r>
              <a:rPr lang="en-US" dirty="0"/>
              <a:t>number of resources and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Dimensions of scalability (Neumann, 1994)</a:t>
            </a:r>
          </a:p>
          <a:p>
            <a:pPr lvl="1"/>
            <a:r>
              <a:rPr lang="en-US" dirty="0" smtClean="0"/>
              <a:t>Size: </a:t>
            </a:r>
            <a:r>
              <a:rPr lang="en-US" dirty="0" err="1" smtClean="0"/>
              <a:t>w.r.t</a:t>
            </a:r>
            <a:r>
              <a:rPr lang="en-US" dirty="0" smtClean="0"/>
              <a:t>. number resources/users</a:t>
            </a:r>
          </a:p>
          <a:p>
            <a:pPr lvl="1"/>
            <a:r>
              <a:rPr lang="en-US" dirty="0" smtClean="0"/>
              <a:t>Geography: </a:t>
            </a:r>
            <a:r>
              <a:rPr lang="en-US" dirty="0" err="1" smtClean="0"/>
              <a:t>w.r.t</a:t>
            </a:r>
            <a:r>
              <a:rPr lang="en-US" dirty="0" smtClean="0"/>
              <a:t>. location of resources/users</a:t>
            </a:r>
          </a:p>
          <a:p>
            <a:pPr lvl="1"/>
            <a:r>
              <a:rPr lang="en-US" dirty="0" smtClean="0"/>
              <a:t>Administration: </a:t>
            </a:r>
            <a:r>
              <a:rPr lang="en-US" dirty="0" err="1" smtClean="0"/>
              <a:t>w.r.t</a:t>
            </a:r>
            <a:r>
              <a:rPr lang="en-US" dirty="0" smtClean="0"/>
              <a:t>. involved administrative silos</a:t>
            </a:r>
          </a:p>
        </p:txBody>
      </p:sp>
    </p:spTree>
    <p:extLst>
      <p:ext uri="{BB962C8B-B14F-4D97-AF65-F5344CB8AC3E}">
        <p14:creationId xmlns:p14="http://schemas.microsoft.com/office/powerpoint/2010/main" val="12327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err="1" smtClean="0"/>
              <a:t>Diplom</a:t>
            </a:r>
            <a:r>
              <a:rPr lang="en-GB" dirty="0" smtClean="0"/>
              <a:t> </a:t>
            </a:r>
            <a:r>
              <a:rPr lang="en-GB" dirty="0" err="1" smtClean="0"/>
              <a:t>Informatik</a:t>
            </a:r>
            <a:r>
              <a:rPr lang="en-GB" dirty="0" smtClean="0"/>
              <a:t> from TU Dresden, 2010</a:t>
            </a:r>
          </a:p>
          <a:p>
            <a:r>
              <a:rPr lang="en-GB" dirty="0" smtClean="0"/>
              <a:t>PhD from FUB, 2014</a:t>
            </a:r>
          </a:p>
          <a:p>
            <a:r>
              <a:rPr lang="en-GB" dirty="0" smtClean="0"/>
              <a:t>Since then researcher in the KRDB group</a:t>
            </a:r>
          </a:p>
          <a:p>
            <a:pPr lvl="1"/>
            <a:r>
              <a:rPr lang="en-GB" dirty="0"/>
              <a:t>Involved in research on distributed </a:t>
            </a:r>
            <a:r>
              <a:rPr lang="en-GB" dirty="0" smtClean="0"/>
              <a:t>querying and knowledge fusion</a:t>
            </a:r>
          </a:p>
          <a:p>
            <a:r>
              <a:rPr lang="en-GB" dirty="0"/>
              <a:t>Taught this course 2015 and </a:t>
            </a:r>
            <a:r>
              <a:rPr lang="en-GB" dirty="0" smtClean="0"/>
              <a:t>2016</a:t>
            </a:r>
          </a:p>
          <a:p>
            <a:pPr lvl="1"/>
            <a:r>
              <a:rPr lang="en-GB" dirty="0" smtClean="0"/>
              <a:t>Enjoyed a lot, because DS are ubiquitous, interesting and easy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185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Scalability Problems (Bottlenecks)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22800"/>
            <a:ext cx="8229600" cy="20790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300" b="1" dirty="0" smtClean="0"/>
              <a:t>Decentralized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machine holds the complete system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Machines take decisions only on local info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algorithm is robust to machine failure</a:t>
            </a:r>
          </a:p>
        </p:txBody>
      </p:sp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11219"/>
              </p:ext>
            </p:extLst>
          </p:nvPr>
        </p:nvGraphicFramePr>
        <p:xfrm>
          <a:off x="601133" y="1417639"/>
          <a:ext cx="7848600" cy="3072384"/>
        </p:xfrm>
        <a:graphic>
          <a:graphicData uri="http://schemas.openxmlformats.org/drawingml/2006/table">
            <a:tbl>
              <a:tblPr/>
              <a:tblGrid>
                <a:gridCol w="3090334"/>
                <a:gridCol w="4758266"/>
              </a:tblGrid>
              <a:tr h="411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Concept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Example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Centralized services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 single server for all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users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(legacy systems, security reasons)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Centralized data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 single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database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(avoiding synchronization issues)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Centralized algorithms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Doing routing based on complete information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2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Problems (Geography)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LANs to WANs…</a:t>
            </a:r>
          </a:p>
          <a:p>
            <a:pPr lvl="1"/>
            <a:r>
              <a:rPr lang="en-US" dirty="0" smtClean="0"/>
              <a:t>LAN: short distances</a:t>
            </a:r>
          </a:p>
          <a:p>
            <a:pPr lvl="1"/>
            <a:r>
              <a:rPr lang="en-US" dirty="0" smtClean="0"/>
              <a:t>WAN: large distances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91021"/>
              </p:ext>
            </p:extLst>
          </p:nvPr>
        </p:nvGraphicFramePr>
        <p:xfrm>
          <a:off x="457200" y="3584112"/>
          <a:ext cx="8195734" cy="2811533"/>
        </p:xfrm>
        <a:graphic>
          <a:graphicData uri="http://schemas.openxmlformats.org/drawingml/2006/table">
            <a:tbl>
              <a:tblPr/>
              <a:tblGrid>
                <a:gridCol w="4544344"/>
                <a:gridCol w="1785910"/>
                <a:gridCol w="1865480"/>
              </a:tblGrid>
              <a:tr h="342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LAN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WAN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7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Synchronous communication</a:t>
                      </a:r>
                    </a:p>
                    <a:p>
                      <a:r>
                        <a:rPr lang="en-US" sz="2400" dirty="0" smtClean="0"/>
                        <a:t>(wait for answer)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NO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Broadcasting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(send to all)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0"/>
                          <a:cs typeface="Calibri"/>
                        </a:rPr>
                        <a:t>YES</a:t>
                      </a:r>
                      <a:endParaRPr lang="en-US" sz="2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Impossible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Centralized solution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MAYBE</a:t>
                      </a:r>
                      <a:endParaRPr lang="en-US" sz="2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NO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Problems (Admin.)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15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Combination of two administrative domains…</a:t>
            </a:r>
          </a:p>
          <a:p>
            <a:r>
              <a:rPr lang="en-US" dirty="0" smtClean="0"/>
              <a:t>Non-technical issues</a:t>
            </a:r>
          </a:p>
          <a:p>
            <a:pPr lvl="1"/>
            <a:r>
              <a:rPr lang="en-US" dirty="0" smtClean="0"/>
              <a:t>Politics, human relationships…</a:t>
            </a:r>
          </a:p>
          <a:p>
            <a:r>
              <a:rPr lang="en-US" dirty="0" smtClean="0"/>
              <a:t>Conflicting policies</a:t>
            </a:r>
          </a:p>
          <a:p>
            <a:pPr lvl="1"/>
            <a:r>
              <a:rPr lang="en-US" dirty="0" smtClean="0"/>
              <a:t>Payment, management, security</a:t>
            </a:r>
          </a:p>
          <a:p>
            <a:r>
              <a:rPr lang="en-US" dirty="0" smtClean="0"/>
              <a:t>Lack of mutual trust</a:t>
            </a:r>
          </a:p>
          <a:p>
            <a:pPr lvl="1"/>
            <a:r>
              <a:rPr lang="en-US" dirty="0" smtClean="0"/>
              <a:t>Internal code: extensively tested/used</a:t>
            </a:r>
          </a:p>
          <a:p>
            <a:pPr lvl="1"/>
            <a:r>
              <a:rPr lang="en-US" dirty="0" smtClean="0"/>
              <a:t>External code: unknown</a:t>
            </a:r>
          </a:p>
          <a:p>
            <a:r>
              <a:rPr lang="en-US" dirty="0" smtClean="0"/>
              <a:t>Security issues</a:t>
            </a:r>
          </a:p>
          <a:p>
            <a:pPr lvl="1"/>
            <a:r>
              <a:rPr lang="en-US" dirty="0" smtClean="0"/>
              <a:t>Protection from malicious attacks coming from</a:t>
            </a:r>
          </a:p>
          <a:p>
            <a:pPr lvl="2"/>
            <a:r>
              <a:rPr lang="en-US" dirty="0" smtClean="0"/>
              <a:t>The new users that have access to the system</a:t>
            </a:r>
          </a:p>
          <a:p>
            <a:pPr lvl="2"/>
            <a:r>
              <a:rPr lang="en-US" dirty="0" smtClean="0"/>
              <a:t>The foreign code that is now part of the system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90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Reduction of the the overall communication</a:t>
            </a:r>
          </a:p>
          <a:p>
            <a:pPr marL="914400" lvl="1" indent="-514350"/>
            <a:r>
              <a:rPr lang="en-US" dirty="0" smtClean="0"/>
              <a:t>Thin clients vs. fat clients</a:t>
            </a:r>
          </a:p>
          <a:p>
            <a:pPr marL="0" indent="0">
              <a:buNone/>
            </a:pPr>
            <a:r>
              <a:rPr lang="en-US" dirty="0" smtClean="0"/>
              <a:t>2. Caching</a:t>
            </a:r>
            <a:endParaRPr lang="en-US" dirty="0"/>
          </a:p>
          <a:p>
            <a:pPr marL="914400" lvl="1" indent="-514350"/>
            <a:r>
              <a:rPr lang="en-US" dirty="0" smtClean="0"/>
              <a:t>Consistency </a:t>
            </a:r>
            <a:r>
              <a:rPr lang="en-US" dirty="0"/>
              <a:t>and synchronization issues</a:t>
            </a:r>
          </a:p>
          <a:p>
            <a:pPr marL="0" indent="0">
              <a:buNone/>
            </a:pPr>
            <a:r>
              <a:rPr lang="en-US" dirty="0" smtClean="0"/>
              <a:t>3. Increase </a:t>
            </a:r>
            <a:r>
              <a:rPr lang="en-US" dirty="0"/>
              <a:t>of computational power</a:t>
            </a:r>
          </a:p>
          <a:p>
            <a:pPr marL="914400" lvl="1" indent="-514350"/>
            <a:r>
              <a:rPr lang="en-US" dirty="0"/>
              <a:t>Works only for the size-related aspects</a:t>
            </a:r>
          </a:p>
          <a:p>
            <a:pPr marL="0" indent="0">
              <a:buNone/>
            </a:pPr>
            <a:r>
              <a:rPr lang="en-US" dirty="0" smtClean="0"/>
              <a:t>4. Increase </a:t>
            </a:r>
            <a:r>
              <a:rPr lang="en-US" dirty="0"/>
              <a:t>of number of computational resources</a:t>
            </a:r>
          </a:p>
          <a:p>
            <a:pPr lvl="1"/>
            <a:r>
              <a:rPr lang="en-US" dirty="0"/>
              <a:t>Works only for the size-related aspects</a:t>
            </a:r>
          </a:p>
          <a:p>
            <a:pPr lvl="1"/>
            <a:r>
              <a:rPr lang="en-US" dirty="0"/>
              <a:t>Temporary (cloud solutions)</a:t>
            </a:r>
          </a:p>
          <a:p>
            <a:pPr lvl="1"/>
            <a:r>
              <a:rPr lang="en-US" dirty="0"/>
              <a:t>Works only if task can be well </a:t>
            </a:r>
            <a:r>
              <a:rPr lang="en-US" dirty="0" smtClean="0"/>
              <a:t>parallelized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1400"/>
          </a:xfrm>
        </p:spPr>
        <p:txBody>
          <a:bodyPr>
            <a:normAutofit/>
          </a:bodyPr>
          <a:lstStyle/>
          <a:p>
            <a:r>
              <a:rPr lang="en-US" dirty="0" smtClean="0"/>
              <a:t>The network is reliable</a:t>
            </a:r>
          </a:p>
          <a:p>
            <a:r>
              <a:rPr lang="en-US" dirty="0" smtClean="0"/>
              <a:t>The network is secure</a:t>
            </a:r>
          </a:p>
          <a:p>
            <a:r>
              <a:rPr lang="en-US" dirty="0" smtClean="0"/>
              <a:t>The network is homogeneous</a:t>
            </a:r>
          </a:p>
          <a:p>
            <a:r>
              <a:rPr lang="en-US" dirty="0" smtClean="0"/>
              <a:t>The topology does not change</a:t>
            </a:r>
          </a:p>
          <a:p>
            <a:r>
              <a:rPr lang="en-US" dirty="0" smtClean="0"/>
              <a:t>Latency is zero</a:t>
            </a:r>
          </a:p>
          <a:p>
            <a:r>
              <a:rPr lang="en-US" dirty="0" smtClean="0"/>
              <a:t>Bandwidth is infinite</a:t>
            </a:r>
          </a:p>
          <a:p>
            <a:r>
              <a:rPr lang="en-US" dirty="0" smtClean="0"/>
              <a:t>Transport cost is zero</a:t>
            </a:r>
          </a:p>
          <a:p>
            <a:r>
              <a:rPr lang="en-US" dirty="0" smtClean="0"/>
              <a:t>There is one 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Distributed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546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Concurrency</a:t>
            </a:r>
          </a:p>
          <a:p>
            <a:pPr lvl="1"/>
            <a:r>
              <a:rPr lang="en-US" dirty="0" smtClean="0"/>
              <a:t>Multiple autonomous processes running in parallel</a:t>
            </a:r>
          </a:p>
          <a:p>
            <a:pPr lvl="1"/>
            <a:r>
              <a:rPr lang="en-US" dirty="0" smtClean="0">
                <a:sym typeface="Wingdings"/>
              </a:rPr>
              <a:t>Cooperation (resource sharing)</a:t>
            </a:r>
          </a:p>
          <a:p>
            <a:pPr lvl="1"/>
            <a:r>
              <a:rPr lang="en-US" dirty="0" smtClean="0">
                <a:sym typeface="Wingdings"/>
              </a:rPr>
              <a:t>Competitiveness (shared access)</a:t>
            </a:r>
            <a:endParaRPr lang="en-US" dirty="0"/>
          </a:p>
          <a:p>
            <a:r>
              <a:rPr lang="en-US" dirty="0" smtClean="0"/>
              <a:t>No global clock</a:t>
            </a:r>
          </a:p>
          <a:p>
            <a:pPr lvl="1"/>
            <a:r>
              <a:rPr lang="en-US" dirty="0" smtClean="0"/>
              <a:t>Every interacting process has its own local time</a:t>
            </a:r>
          </a:p>
          <a:p>
            <a:pPr lvl="1"/>
            <a:r>
              <a:rPr lang="en-US" dirty="0" smtClean="0"/>
              <a:t>No synchronization</a:t>
            </a:r>
            <a:endParaRPr lang="en-US" dirty="0"/>
          </a:p>
          <a:p>
            <a:r>
              <a:rPr lang="en-US" dirty="0" smtClean="0"/>
              <a:t>Independent failures</a:t>
            </a:r>
          </a:p>
          <a:p>
            <a:pPr lvl="1"/>
            <a:r>
              <a:rPr lang="en-US" dirty="0" smtClean="0"/>
              <a:t>Machine crash</a:t>
            </a:r>
          </a:p>
          <a:p>
            <a:pPr lvl="1"/>
            <a:r>
              <a:rPr lang="en-US" dirty="0" smtClean="0"/>
              <a:t>Network problems</a:t>
            </a:r>
          </a:p>
          <a:p>
            <a:r>
              <a:rPr lang="en-US" dirty="0" smtClean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0171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our examples?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resources/services accessible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Transparency</a:t>
            </a:r>
          </a:p>
          <a:p>
            <a:pPr lvl="1" fontAlgn="base"/>
            <a:r>
              <a:rPr lang="en-US" dirty="0"/>
              <a:t>Access</a:t>
            </a:r>
          </a:p>
          <a:p>
            <a:pPr lvl="1" fontAlgn="base"/>
            <a:r>
              <a:rPr lang="en-US" dirty="0"/>
              <a:t>Location</a:t>
            </a:r>
          </a:p>
          <a:p>
            <a:pPr lvl="1" fontAlgn="base"/>
            <a:r>
              <a:rPr lang="en-US" dirty="0"/>
              <a:t>Migration </a:t>
            </a:r>
          </a:p>
          <a:p>
            <a:pPr lvl="1" fontAlgn="base"/>
            <a:r>
              <a:rPr lang="en-US" dirty="0"/>
              <a:t>Relocation</a:t>
            </a:r>
          </a:p>
          <a:p>
            <a:pPr lvl="1" fontAlgn="base"/>
            <a:r>
              <a:rPr lang="en-US" dirty="0"/>
              <a:t>Replication</a:t>
            </a:r>
          </a:p>
          <a:p>
            <a:pPr lvl="1" fontAlgn="base"/>
            <a:r>
              <a:rPr lang="en-US" dirty="0"/>
              <a:t>Concurrency</a:t>
            </a:r>
          </a:p>
          <a:p>
            <a:pPr lvl="1" fontAlgn="base"/>
            <a:r>
              <a:rPr lang="en-US" dirty="0"/>
              <a:t>Failure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Openness</a:t>
            </a:r>
          </a:p>
          <a:p>
            <a:pPr marL="914400" lvl="1" indent="-514350"/>
            <a:r>
              <a:rPr lang="en-US" dirty="0" smtClean="0"/>
              <a:t>Interoperability</a:t>
            </a:r>
          </a:p>
          <a:p>
            <a:pPr marL="914400" lvl="1" indent="-514350"/>
            <a:r>
              <a:rPr lang="en-US" dirty="0" smtClean="0"/>
              <a:t>Portability</a:t>
            </a:r>
          </a:p>
          <a:p>
            <a:pPr marL="914400" lvl="1" indent="-514350"/>
            <a:r>
              <a:rPr lang="en-US" dirty="0" smtClean="0"/>
              <a:t>Extensions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Scalability</a:t>
            </a:r>
          </a:p>
          <a:p>
            <a:pPr marL="914400" lvl="1" indent="-514350"/>
            <a:r>
              <a:rPr lang="en-US" dirty="0" smtClean="0"/>
              <a:t>Size</a:t>
            </a:r>
          </a:p>
          <a:p>
            <a:pPr marL="914400" lvl="1" indent="-514350"/>
            <a:r>
              <a:rPr lang="en-US" dirty="0" smtClean="0"/>
              <a:t>Geography</a:t>
            </a:r>
          </a:p>
          <a:p>
            <a:pPr marL="914400" lvl="1" indent="-514350"/>
            <a:r>
              <a:rPr lang="en-US" dirty="0" smtClean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8975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1945 – mid 80s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25378"/>
            <a:ext cx="8229600" cy="233642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Large-sized, expensive computers</a:t>
            </a:r>
          </a:p>
          <a:p>
            <a:r>
              <a:rPr lang="en-US" dirty="0" smtClean="0"/>
              <a:t>Centralized computing (single-processor systems)</a:t>
            </a:r>
          </a:p>
          <a:p>
            <a:r>
              <a:rPr lang="en-US" dirty="0" smtClean="0"/>
              <a:t>Monolithic programming</a:t>
            </a:r>
          </a:p>
          <a:p>
            <a:r>
              <a:rPr lang="en-US" dirty="0" smtClean="0"/>
              <a:t>OS: monolithic kernel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4232077" cy="2777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756" y="1290802"/>
            <a:ext cx="4158320" cy="299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around 1985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02332"/>
            <a:ext cx="8229600" cy="306730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Powerful micro-processors</a:t>
            </a:r>
          </a:p>
          <a:p>
            <a:pPr lvl="1"/>
            <a:r>
              <a:rPr lang="en-US" dirty="0" smtClean="0"/>
              <a:t>Moore’s law: the number of transistors that can be placed over an integrated circuit doubles every 2 years</a:t>
            </a:r>
          </a:p>
          <a:p>
            <a:r>
              <a:rPr lang="en-US" dirty="0" smtClean="0"/>
              <a:t>Computer (local-area) networks</a:t>
            </a:r>
          </a:p>
          <a:p>
            <a:pPr lvl="1"/>
            <a:r>
              <a:rPr lang="en-US" dirty="0" smtClean="0"/>
              <a:t>Connection among several machines in a building</a:t>
            </a:r>
          </a:p>
          <a:p>
            <a:pPr lvl="1"/>
            <a:r>
              <a:rPr lang="en-US" dirty="0" smtClean="0"/>
              <a:t>Small amount of data quickly transferable (</a:t>
            </a:r>
            <a:r>
              <a:rPr lang="en-US" dirty="0" err="1" smtClean="0"/>
              <a:t>μs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Micro-kernels</a:t>
            </a:r>
          </a:p>
          <a:p>
            <a:pPr lvl="1"/>
            <a:r>
              <a:rPr lang="en-US" dirty="0" smtClean="0"/>
              <a:t>Functionalities moved in user space</a:t>
            </a:r>
          </a:p>
          <a:p>
            <a:pPr lvl="1"/>
            <a:r>
              <a:rPr lang="en-US" dirty="0" smtClean="0"/>
              <a:t>LAN </a:t>
            </a:r>
            <a:r>
              <a:rPr lang="en-US" dirty="0" smtClean="0">
                <a:sym typeface="Wingdings"/>
              </a:rPr>
              <a:t> functionalities distributed across the network!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449" y="1295796"/>
            <a:ext cx="3802472" cy="2742022"/>
          </a:xfrm>
          <a:prstGeom prst="rect">
            <a:avLst/>
          </a:prstGeom>
        </p:spPr>
      </p:pic>
      <p:pic>
        <p:nvPicPr>
          <p:cNvPr id="5" name="Picture 4" descr="1-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9"/>
          <a:stretch/>
        </p:blipFill>
        <p:spPr bwMode="auto">
          <a:xfrm>
            <a:off x="489614" y="1756205"/>
            <a:ext cx="4555835" cy="147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4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Survey!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6984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2913"/>
            <a:ext cx="8162925" cy="579437"/>
          </a:xfrm>
        </p:spPr>
        <p:txBody>
          <a:bodyPr/>
          <a:lstStyle/>
          <a:p>
            <a:r>
              <a:rPr lang="en-US" sz="3200" dirty="0"/>
              <a:t>Centralized vs. Distributed Computing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8110538" cy="4800600"/>
          </a:xfrm>
        </p:spPr>
        <p:txBody>
          <a:bodyPr/>
          <a:lstStyle/>
          <a:p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381000" y="1600200"/>
          <a:ext cx="8458200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" name="SmartDraw" r:id="rId3" imgW="6565320" imgH="3364920" progId="SmartDraw.2">
                  <p:embed/>
                </p:oleObj>
              </mc:Choice>
              <mc:Fallback>
                <p:oleObj name="SmartDraw" r:id="rId3" imgW="6565320" imgH="3364920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8458200" cy="473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1985-now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512" y="1417638"/>
            <a:ext cx="4122287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High-speed LANs</a:t>
            </a:r>
          </a:p>
          <a:p>
            <a:pPr lvl="1"/>
            <a:r>
              <a:rPr lang="en-US" dirty="0" smtClean="0"/>
              <a:t>100 Mbps – 10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en-US" dirty="0" smtClean="0"/>
              <a:t>Wide area networks</a:t>
            </a:r>
          </a:p>
          <a:p>
            <a:pPr lvl="1"/>
            <a:r>
              <a:rPr lang="en-US" dirty="0" smtClean="0"/>
              <a:t>Connection at the earth level</a:t>
            </a:r>
          </a:p>
          <a:p>
            <a:pPr lvl="1"/>
            <a:r>
              <a:rPr lang="en-US" dirty="0" smtClean="0"/>
              <a:t>64 Kbps – 1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en-US" dirty="0" smtClean="0"/>
              <a:t>Internet</a:t>
            </a:r>
          </a:p>
          <a:p>
            <a:pPr lvl="1"/>
            <a:r>
              <a:rPr lang="en-US" b="1" dirty="0" smtClean="0"/>
              <a:t>Network of networks</a:t>
            </a:r>
          </a:p>
          <a:p>
            <a:pPr lvl="1"/>
            <a:r>
              <a:rPr lang="en-US" dirty="0" smtClean="0"/>
              <a:t>Billions of users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3" y="1317982"/>
            <a:ext cx="3718806" cy="371880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68852" y="3247029"/>
            <a:ext cx="558932" cy="3278315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30025" y="2620621"/>
            <a:ext cx="1934487" cy="1836555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86821" y="2620621"/>
            <a:ext cx="543204" cy="1836555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27784" y="3247029"/>
            <a:ext cx="1936728" cy="3278315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34" y="4337360"/>
            <a:ext cx="2175107" cy="229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2068852" y="2620622"/>
            <a:ext cx="561174" cy="626408"/>
          </a:xfrm>
          <a:prstGeom prst="rect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Distributed Systems </a:t>
            </a:r>
            <a:r>
              <a:rPr lang="en-US" sz="4000" dirty="0" err="1" smtClean="0"/>
              <a:t>vs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Computer Networks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534"/>
            <a:ext cx="8432800" cy="5427133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Distributed System: transparency/coherence</a:t>
            </a:r>
          </a:p>
          <a:p>
            <a:pPr lvl="1"/>
            <a:r>
              <a:rPr lang="en-US" sz="3800" dirty="0"/>
              <a:t>M</a:t>
            </a:r>
            <a:r>
              <a:rPr lang="en-US" sz="3800" dirty="0" smtClean="0"/>
              <a:t>iddleware manages interaction (black box)</a:t>
            </a:r>
          </a:p>
          <a:p>
            <a:pPr lvl="1"/>
            <a:r>
              <a:rPr lang="en-US" sz="3800" dirty="0" smtClean="0"/>
              <a:t>Applications often run on top of a computer network</a:t>
            </a:r>
          </a:p>
          <a:p>
            <a:pPr lvl="1"/>
            <a:r>
              <a:rPr lang="en-US" sz="3800" dirty="0" smtClean="0"/>
              <a:t>E.g. WWW, multiplayer online games, …</a:t>
            </a:r>
          </a:p>
          <a:p>
            <a:r>
              <a:rPr lang="en-US" sz="3800" b="1" dirty="0" smtClean="0"/>
              <a:t>Computer network</a:t>
            </a:r>
            <a:r>
              <a:rPr lang="en-US" sz="3800" dirty="0" smtClean="0"/>
              <a:t>: collection of autonomous computers interconnected by a single technology</a:t>
            </a:r>
          </a:p>
          <a:p>
            <a:pPr lvl="1"/>
            <a:r>
              <a:rPr lang="en-US" sz="3800" dirty="0" smtClean="0"/>
              <a:t>Interconnection = ability of exchanging information</a:t>
            </a:r>
          </a:p>
          <a:p>
            <a:pPr lvl="2"/>
            <a:r>
              <a:rPr lang="en-US" sz="2900" dirty="0" smtClean="0"/>
              <a:t>Usually via message passing</a:t>
            </a:r>
          </a:p>
          <a:p>
            <a:pPr lvl="1"/>
            <a:r>
              <a:rPr lang="en-US" sz="3800" dirty="0" smtClean="0"/>
              <a:t>Users exposed to the actual machines (white box)</a:t>
            </a:r>
          </a:p>
          <a:p>
            <a:pPr lvl="1"/>
            <a:r>
              <a:rPr lang="en-US" sz="3800" dirty="0" smtClean="0"/>
              <a:t>Applications support users in interconnecting machines</a:t>
            </a:r>
          </a:p>
          <a:p>
            <a:pPr lvl="1"/>
            <a:r>
              <a:rPr lang="en-US" sz="3800" dirty="0" smtClean="0"/>
              <a:t>E.g. remote desktop, file transfer, remote printers, …</a:t>
            </a:r>
          </a:p>
          <a:p>
            <a:endParaRPr lang="en-US" sz="3800" dirty="0" smtClean="0"/>
          </a:p>
          <a:p>
            <a:r>
              <a:rPr lang="en-US" sz="3800" dirty="0" smtClean="0"/>
              <a:t>To realize distributed systems we need to understand/program computer networks!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65600"/>
            <a:ext cx="7086600" cy="1752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 network of networks built upon TCP/IP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 basis for distributed systems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(www, name services, VoIP, file sharing, …)</a:t>
            </a:r>
          </a:p>
        </p:txBody>
      </p:sp>
    </p:spTree>
    <p:extLst>
      <p:ext uri="{BB962C8B-B14F-4D97-AF65-F5344CB8AC3E}">
        <p14:creationId xmlns:p14="http://schemas.microsoft.com/office/powerpoint/2010/main" val="8807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People?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9066" y="2755880"/>
            <a:ext cx="7953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hlinkClick r:id="rId3"/>
              </a:rPr>
              <a:t>http://www.internetlivestats.com/internet-users</a:t>
            </a:r>
            <a:r>
              <a:rPr lang="en-AU" sz="2800" dirty="0" smtClean="0">
                <a:hlinkClick r:id="rId3"/>
              </a:rPr>
              <a:t>/</a:t>
            </a:r>
            <a:endParaRPr lang="en-AU" sz="2800" dirty="0" smtClean="0"/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1882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the Internet?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“Eric </a:t>
            </a:r>
            <a:r>
              <a:rPr lang="en-US" dirty="0"/>
              <a:t>Schmidt, the CEO of Google, the world’s largest index of the Internet, estimated the size at roughly 5 million terabytes of data. That’s over 5 billion gigabytes of data, or 5 trillion megabytes. Schmidt further noted that in its seven years of operations, Google has indexed roughly 200 terabytes of that, or .004% of the total size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0308" y="6383867"/>
            <a:ext cx="541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www.wisegeek.com</a:t>
            </a:r>
            <a:r>
              <a:rPr lang="en-US" dirty="0"/>
              <a:t>/how-big-is-the-</a:t>
            </a:r>
            <a:r>
              <a:rPr lang="en-US" dirty="0" err="1"/>
              <a:t>internet.htm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Applications</a:t>
            </a:r>
            <a:endParaRPr lang="en-US" dirty="0"/>
          </a:p>
        </p:txBody>
      </p:sp>
      <p:graphicFrame>
        <p:nvGraphicFramePr>
          <p:cNvPr id="5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141258"/>
              </p:ext>
            </p:extLst>
          </p:nvPr>
        </p:nvGraphicFramePr>
        <p:xfrm>
          <a:off x="567265" y="1307276"/>
          <a:ext cx="8187267" cy="5476240"/>
        </p:xfrm>
        <a:graphic>
          <a:graphicData uri="http://schemas.openxmlformats.org/drawingml/2006/table">
            <a:tbl>
              <a:tblPr/>
              <a:tblGrid>
                <a:gridCol w="2836335"/>
                <a:gridCol w="5350932"/>
              </a:tblGrid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Finance and commerce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eCommerce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 e.g. Amazon and eBay, PayPal,  online banking and trading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, Bitcoin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ヒラギノ角ゴ ProN W3" charset="0"/>
                        <a:cs typeface="Calibri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The information society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</a:rPr>
                        <a:t>Web information and  search engines,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</a:rPr>
                        <a:t>ebooks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</a:rPr>
                        <a:t>, Wikipedia; social networking: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</a:rPr>
                        <a:t>Facebook, Google+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ヒラギノ角ゴ ProN W3" charset="0"/>
                        <a:cs typeface="Calibri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Creative industries and entertainment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online gaming,  music and film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at home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, user-generated content, e.g. YouTube, Flickr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Healthcare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health informatics,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online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patient records, monitoring patients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Education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e-learning,  virtual learning environments; distance learning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Transport and logistics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GPS in route finding systems, map services: Google Maps, Google Earth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Science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Access to research papers and data sets, collaborative working (SVN, Google Docs, Overleaf),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Mapreduce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SETI@home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ヒラギノ角ゴ ProN W3" charset="0"/>
                        <a:cs typeface="Calibri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Environmental management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sensor technology to monitor  earthquakes, floods or tsunamis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9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What is a distributed system</a:t>
            </a:r>
          </a:p>
          <a:p>
            <a:pPr lvl="1"/>
            <a:r>
              <a:rPr lang="en-US" dirty="0" smtClean="0"/>
              <a:t>Service provision with distributed black-box execution</a:t>
            </a:r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Accessibility</a:t>
            </a:r>
          </a:p>
          <a:p>
            <a:pPr lvl="1"/>
            <a:r>
              <a:rPr lang="en-US" dirty="0" smtClean="0"/>
              <a:t>Transparency</a:t>
            </a:r>
          </a:p>
          <a:p>
            <a:pPr lvl="1"/>
            <a:r>
              <a:rPr lang="en-US" dirty="0" smtClean="0"/>
              <a:t>Openness</a:t>
            </a:r>
          </a:p>
          <a:p>
            <a:pPr lvl="1"/>
            <a:r>
              <a:rPr lang="en-US" dirty="0" smtClean="0"/>
              <a:t>Scalability</a:t>
            </a:r>
          </a:p>
          <a:p>
            <a:r>
              <a:rPr lang="en-US" dirty="0" smtClean="0"/>
              <a:t>Examples of DS and level of satisfaction of the requirements</a:t>
            </a:r>
          </a:p>
          <a:p>
            <a:r>
              <a:rPr lang="en-US" smtClean="0"/>
              <a:t>Next</a:t>
            </a:r>
            <a:r>
              <a:rPr lang="en-US" dirty="0" smtClean="0"/>
              <a:t>: Protocol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to study 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Learn how to make resources accessible</a:t>
            </a:r>
            <a:endParaRPr lang="en-US" dirty="0"/>
          </a:p>
        </p:txBody>
      </p:sp>
      <p:sp>
        <p:nvSpPr>
          <p:cNvPr id="7" name="AutoShape 2" descr="data:image/jpeg;base64,/9j/4AAQSkZJRgABAQAAAQABAAD/2wCEAAkGBxQTEhIUEhIVFBQVFRUVFBUXFRQUFRUUFBUXFhUUFxUYHCggGBolHBQUITEhJSkrLi4uFx8zODMsNygtLisBCgoKDgwMFAwNFCwZFBksKywsKyssLCssLDc3LCs3KysrNywsLCwsKzc3LiwrKysrLCwsLCsrNyssLCwsLCwsK//AABEIAMIBAwMBIgACEQEDEQH/xAAcAAABBAMBAAAAAAAAAAAAAAAABAUGBwECAwj/xABQEAABAwIBBwkDBgsGAwkAAAABAAIDBBEhBQYSMUFRcQcTIjJhgZGhsRRCwSNScpLR4RYkM0NiY4KissLwFSU0U3OTRGSDF0Vlo6Szw9Lx/8QAFgEBAQEAAAAAAAAAAAAAAAAAAAEC/8QAGBEBAQEBAQAAAAAAAAAAAAAAABEBIRL/2gAMAwEAAhEDEQA/ALxQhCAQhCAQhCAQhCAQhCAQhCAQhCAQhCAQhCAQhCAQhCAQhCAQhCAQhCAQhCAQhCAQhCDBK5uqWDW9o/aCqnl5mkj9ikY5zRpSNwJtpWaW32XsHeah+Q88ibMn17Hj4hB6DNbGNcjPrN+1JZ84KVnXqoG8ZYx8VVlSWysLSTouGtri07wQ5pURyxSPgdpOu+HD5UC7o/8AUaBi39IeSgvZ2eVANddTf7zPtXJ2fOTx/wAZCeDr+gVCOlIIvaxF2uBu1w3tNsVsJO31RV6uz/yfh+NNN9VmSG/CzcUnfylZOGPPuIva4hmIvuvorz1XMkbfR0XMJvqGB3kfEJOJpjfEXIsTbWNx3qj0Q/lPoBfpym2v5GQW7TcCy4u5U6K9gJySLi0YxG8Xdj3Lz26skHvC7cB07W3gbloa6T57ba+u7+roPQLuVekw0YpyDqNowCd19PX2a1xfytQbKafXY35sWO49LDvVBzVrgD8oCeJx81w9qefeb5oL9k5XGDVRyYa7vAt24NOHaEmk5YN1IO+bZvFmY9yomSZwHXb4LTn8euNesN2WP3eKC8n8sD9lNEOMpOH1R4a1wfyvzbIaccXPPxFjxVJic4HTPb0RvWPaLk9JyC5n8rlUdTaYfsyHx6evxXB/KvWH3oBwif8A/Y/FVBzu9z/rfYVqZW7ye8oLZk5Uq0/nmt4Qtw+sMeKRy8qdXqNWRwigw/cx8lV0jgdQPmswu2eCCy3cqFRheqmJOGAhAx4MC2GfcrnEGsnDr2sXlvhbBVxZcXk3N/8A9QWwzOKqGIqJ+95PqltNn5XR+/zo3O0QfHEeSqSiys+LBruj80nDu3J/o8uMkwuA75pI8t6guDJfKmDYTRgHjoeZu0nwUyyZnPTzENbJovOpj+i49jdju4ledny6Wy62p5po8I2uczbG5pc0jsFsO5B6gQqZzUzzqmdFrJHAa4ZmyEW/VzWuOGIG4KzchZxxVIPRfFI3rRytLSO1ruq8drSe2xwVQ8oWnOt+cPELPODePFBshY0hvWUAhCEDJntTh+T6xrgD+LykXF7FrHEHiCF5XaV6zzhZpUtSN8Eo8Y3BeSmHAcAgkmbucTorRve7m9huehfbw3/1eZ868jrXBG12Dge43CqsKY5l5dItTvdYH8kcMCfzZO47O3DaEHHLGS+YDnsGlTk3kjGuI/5sfZvH9Bne8twvcEXa4anN3qz5Gl2Bx7Dj5KBZxZENObtB9ne7omxtBKfdvsY7Z/V4GznllsoScHYdY1rKKb8pxNe/SYdY6WzEbf63JL7L/V/uTlU098Rr2jf96xHSuOJAaDtcWsH7xCqGprRqxPZ34rYluq2Orvtb7U9x5PiuC+qhZY36IfKduHRAHmnCFuTmEF8k8rgLHRa2Jp7sT5pFRdsIJII1du8n7kppsnF5tHG953NDnHyClMWcmT4zeKiufnPHOHD/AFCbeCVP5RSBZkeiNwsAO5uCqI9+BlW4DQpnDHW8tZhbbpuCWRcn9Za7nU8e/Sl7P0WntXSoz5kd2cAkUuXXvF3k27Tr7gnAskzNayxlr6dttYY2SQ+QC0/sajH/ABFRL/p04aD+1JIEgp6pzzcDRaPeNrn6I1DjitqnLYaLNGk7yUC7+z6IDGKrd9KWnj9A5J2PouloUEsgbi4mqeQOJawALjBQvlIdMTb5l9Ed5GJ4DxTwyNrQBhZuoAANHBo29pue1Ah/tWmb/wB2xj6csrvUrP4QQDq5PpRxj0j5lJ5MlacjnOkwJuBbesyUMEbenIdp1NuSccBa6Du/PGQD5OmpGW/Ut9E5RZdygerzLRv5uNrRxJ1KNw1cTHaYYT83SOP1Rq17VpLlaaZwZGCTsAGob7ahxQSr8I6to+Uq7G/uNjsd1rsuUupMo1T8TWOYN8jo2Dw0b+ShUGTJwb828u+cS2/dc4J3pchVEmqLxkaPQFBYP4U07GtD6lr3AAOLQ51ztOAskcmf1OHBtpbE9ctaGjtON7dyi8eZ9UdbIx/1HH0YlUWZE+1zG9oa55HjYJRN6XLsQe3nx8g63ysTucLDj0pG6PU1dJt7bQBip/R5Gp3Na9vyjXAFrtO4IOogtwIVWZNyA6KNsbdIht8XaySSSfEpzyPUVNAXPiaZIetLTX1/OfD8x+3R6ruw4oLPioIm9WNo7glACS5JylHUwxzwu045GhzHdh3jYRqI2EJWgEIQgi/KNnAaKifKIxIXOEVibAc4CNI7+C8xMFgBuXoflwb/AHVId00B8ZAPivPCDN1ux1loshBbmZ+XDVRWc487HYPxPSaerIONiD2jtCeaqjEjHMkGmxws5rrkEKps0crezVMUvutdZ/bE8gSA9gFncWBejRTN3BBTmUcwnHGB99zZAbgbucaDccR3plkzMrgf8PpfRkjI/eLT5K/xTjcsiEKCg4syK92ApiOMsI/mWmUuT2uDS98cTQ3Ekygm37LSr8qqNr2OY64BFrtJa4docMQVD8rZltc1wMxLT84OcfN6opCgyBLM1zmaFmusekTcbHCwxCUHNSX5zfAlWRk/N0U+kA8vvh1QNt967PpQrCqwbmu4HpOuOwWx44puyrkl0QDhci9j2dqtWemCYMsxDRI3pBXDX21DHtXV+GLrknZ9vYnI5NxvZZdQE7FA0SVD3WHcAPsSijdzZ0tDSdsN8Bw7e1OkGSCMbYpS3I7tyBtGV5CT0R4laPyhN+j5p6ZkJ25dBm+7cgjMlfKcL+AXN0DtZN3b9dvvUygzYfuTjS5nuccQgg+RsgS1L7Dot957tQ4bz2Kysk5vxQM0WN+k49Zx3k/BPOTMg800BoTh7CdyuBlFINykeRaQNGpQnL+UJoakRc4yJhaHBzmXsCDe+/Fp8Un/ALfmx/vJjQC4C0dnEAkAhoYcDYWx2pui1dFq1cQqpfleQ4e21MvVxjYWjG+kNVyRYcb9iVZOM5qqcxitkj0miTnGSkDSJa46raIBBudygsd0zQuL6pqVtyC4612Zm/vQMuYFdzFdU0eqKcGrpxsa+4bURjcLkPt2lWOq7y9k72epyXO3WKvmXH9Cojew+YarEQCEIQQjlnZfJFT2Opz/AOoi+1ecV6Y5WGXyTWdjGH6srD8F5nQCAhCDpGceOB4FeiMzctc7Q0j3G7uZY153vYNBx8WledWq4+SSh56iI0vycsjfrOMn86CfHKDd61OUm71hub7drl1bkSMbUHB2UxvSOprNJPLclxDctxSwjcgiMkJK4mhJ2KSVmW6WI2AMjhrDACBxcSB5pEc7m+7Snve0egKtQxvyK92w+CSyZoPfraVInZ4P92njHGRx9GhcnZ21B1Mhb3Pd/MFFMbMwnH3Upi5PjuS52c1UffjHCMfElcX5dqj+fcODIh/Kg6xZgjbZLIsxmBNL8pznXUS9zy3+Gy4unedcsp4yyH1cgk7Mzowt/wAH6dvWewcXNHxUQdCDrF+OPqhtO0amjwCCXez0Tdc8X+4z7Ue1ULfzrTwDnegUVAA2LYIJQcsUY1Fx4Rv+IWhzgphqjkP7AHqVG1goHirypSSODn0IkcBYOe2IkC97XN8LkrDctRt/J0MTfqD0YmgLYIFkufEkbulSM0N7Xm/8Kd6DPCKZt2XuOs062/d2qKV0QLSohDVGGqYQcHENcN4cbH4HuQXC7L42Bczl47lHGvXQPRGmemUy9lIP+forf7w+9WYqiy8dJ+T2/OyhS+TifgrdRQhCEEa5SmXyXXD9Q8+GPwXl9eqc+WaWTq4f8tN/7ZXleyDCFmyEAFY3JjlV8UE4Ydc58o41XIUzzBd8nOP13/xs+xBYgy9MfeQcqyn3ymqMrsCgWOrpD75SSaqccNI224+SC5cJNfgg6NK2uuLSs3QdNJGkud1kFB1Dlm65ArYFB0usgrndbNQI58twt1v2gYNcetcN2bdF3gUspqkPF23te2KZP7Eku8iRrdIbi4g3GN8PduALazfHUnXJ1JzTNG98cOFgAPJAsus3WoWUGbrBKFhBm62BWtlsAiNKg9EqD13+Ii+k31Cm9T1SoPV/4qIfpt9Qip4CtwVqAhEIMp41OSx/4hCfBkhVwKoajGtyUP8AmyfqwvKt5FCEIQNmc7L0dWN9PMP/AC3LygBgF64yqzShmG+N48WleTGMwHAIOVkWXXQWNFBzsphmAOjUf6jT4t+5RLRUt5Pz/iB+lGfJyCYOJEjYwS0CMSyFuD3BxIaxrtbR0STZZqK9vNu612lujpEuPSNsHHHfcEnYnGmkY4MJeIpWDQDi0vY+O5cGuAxBaSbHtKb8pU7XPDjIJLY2a0tZffjr/rFBm65TnHuHoFtprjO7HuHog3aVm6Svq429aRjeL2j1KTS5bpwLmeO17XDtLG17YXxsD4IHLSRpJhlzspR+dvwY8/BI5s96cahK7g1o9XIJYHLbTUGkz+YOrC48XAegKTSZ+ye7A0cXE/YgsPSXRrlV8mfFSdTY2/sk+pSWXPKsP50N+i1v2ILdBWwVKy5x1btdTJ3Ot6JFLXyu600h4vcfigvV8zW9ZzRxIHqkk2W6ZnWqYRxlZ9qo6PEm+Nt+K5uiIQXVLndRN11LD9HSd/CCkkmf1CNUj3cIn/EBU6tmoLVk5SKYdWOZ37LG+rlzi5RWvJEdM69r9KRow7gVWITjkbru+gfUIJdWcocpuBTxji9zvQBNuSsrPmqoC4NF5WiwBG0bymCoGKc812/jVN/qt9QguYLVy6hqw5qIb4xfKWSR+vmPhTu+1W8qlpG3yrksbjVO8IfvVtIoQhCDnUNu1w3tI8l5RdFbDdgvWS8w5VoTFNNG4WLJHtPc4hA0Fi1LEsMa15tFJNBSPME/KVI7Ij/Gmbm085jD5eqH6EXq/wC1ETJzlzLll65EoNrqB54t/GXdIG7WHR6V29EDEHDHXgp0CoNnbCfanHeyP0VDC1gGoAdwWaqWMxBjecLtMOeX6OiCGubZtsbXcda7+zlbCkKQMTBgF19nNgd5tbbxT0KNbCiSBiNM62pdhAU9CiW4okgY/Zzv8keycU/Cj7FsKTsSCPij4rb2TsT97MNyPZ1YGEUazzBGy6fPZ1g0yQMmgMSQNW0bbJAWqSy0d9YTbPkwjq+B+1SBpcl+Res76H8zVyfCRg4W4reNttWHDBQdJTinbNEXrKUfrQmKpdiOAvxT5mK69dSj9Z8CUF3CNYMaVMYsliIZaFv985NG6KsP7jR8VaqrPJ7P76ov0aWqd4uY1WYihCEIBQTlBzG9pvPTgCcDpN1CUAYcH2wvt1FTtCDzDNAWuLXAtcCQQRYgjWCNhXIsV6575lMrAZI7MqAMHamyAamv+DtnaqXraJ8T3RyNLHtNnNOsH+tqKQ6CcsyG/jdSP1TD4H70k0U45jt/HphvhHk5v2oiVysSV6d54k2TxoOTFFc5pmCpLXOAIjYccMMdvcpLp2KgGf5vVXH+VH6vCoV0zmPF2m6UCFc83YrwMPH1TsylWsQ3iFbCFOjKPsXZtAdyoZxCt/ZyntmTjuXduT+xBHhSlbihKkjKBdW0SCMjJ5W7cmKTij7F0FL2IIuMlLYZI7FKm03Yt20yCKjI/YsjIfYpa2mXQQIIXLmuHa23TbVZiu1xOsdzsR46x5qymwLo2BSChsuZDqICTLE4N1aY6TPrDV32WM1cpCnq4JXYsbI0u+jqLu691f4pxqIw27io5ljk8pKi7msMD9elFYC+8xnonuspuKmDAs2TFDUVcADZYRUMAA52nwfYDW6B5v8AVc7gsc/U1rxFQS08TdH5WSUn2iIm4s2mNiCBY3dhishdm4znssOe3FtJSGN52c7UPDwy+8NZc8VYqZ81s3YqGDmoiXEuL5ZHYySyu60jzvPknhAIQhAIQhAKPZ25qRVrMehM0dCQDH6LvnN9NikKEHnPK+SpaaV0UzdFw8HDY5p2grpmIP7xkG+nPk5ivLOLIEVZHoSjEX0HjrMO8dm8bVSxoH5LyrEakWika6IS+4Q4jRdfZiG3GzS3YoJ3PCmqrhUjkjTbVwIiI1mCrvOQl9S8X/NtA7rq0cpU+BVdZfyLMHmp5pxgJ5vnBi0PbiWuti3rC17A7EV3zNy0xujBILC/RduJ13G5WVBkgEA6wdRVGVMRDibWFyRa+FzfA7FOcz+UV0OjHUtL4xgJG4vaP0m+8O0Y8VrNFiMyWBsXQZP7E6ZMrIqhgkhe17DqLTfu7D2JWYVpkxih7Fn2NPPMoMCBnFL2LPsvYnbmFjmEDV7MtuYS2UtGtzR3hI5a2Ie9fgCUCevmbDG+R/VYLm2JO4DtvZRCbPg+5GwfSLyfAADzTjnhl1jYHsDXEvsAbAAdIH4Kui8Ym4HeFNVITnfU3vzo4CKO3niuTs66om/PO4BsQHeAxR51Swa3jHVjf0XM1zNlzwaVKLhzOyu6qic57QHsdokjU64BBtsUhEapnN7PIUrHt5uQ6btLBzW6hbEYldqnlDmd+TpxjqLnuf5DRHmrRbxlYNbm+IWBWRj3h5qj6jO2vdqe1n0WRj+K5SV+Wq13Wq5Bwcf5QFLir8FezZc8AUgypVUz7GZrSW4tc8tY5h3teSHMPaCFRU80j+vUTu/bdbzcUmNLHtGO8kA+QSi1Mr8pMlHLCaWoFVCA5skEkrZbWtonnwC8HXi5ztSnWZnKdSV72w2fBORcRvFw63zZBge+xXn2nyS+S2hBJJu0WSSegN1YPJ/mZWc/BJ7O6FjJGvc+RvN4NN+qbOJPBZF8oQhAIQhAIQhAJszhyFBWwuhqGaTDq2OadjmnYU5oQVnRcmlVBIwQZVlFMHC8To2vcGA4ta5xIGHYB2KYDNxp60hPBoHqSnxCBi/BOnPWDncXW/hsl9JkiCON0TImiN9y5hGkHXABvpXvgAlyEFRZ68ko6UtAMMS6mJw/6Tjq+ie47FTlfkZzHOsC1zSQ5jgQ4EbLHEL2Ao1nbmZBXNu4c3MB0ZWjHsDx77ePcQg8w5Dy5PSSacDyx3vNOLH9jm/HX2hXXmhn5FVxkOboTtF3RXxNveYT1m+m3eoDnVmXLSudz8BLRqlaHGNw2HSGrgcVC5SGnokgjUQ6xGzAjUrmi/qzPKCPB7omHc6Vt/AYpnquUumbgJGk/oRyO8zYKlYQ2/b9JOlFkOaX8lSySX2tikePEAhX0RPKzlXjHVbM7ujj+JKaKrlKmd1ae/a6V7/INauVFyeZSk6tG9va/Qj/AIiCnyj5Ha9/5R8EY7XuefBrbeal0RWfPKtdq5tna1gB/fLk3y5Yq39eod3OLfJgCtai5EP86t7o4rebnH0T5RcjdC3rvnl4vawfuNB80ujz+6Ek3c9zj23PmSuThYnVr17TxwXofL/JDRSwltMHU8ouWSackgJ3Pa5xu3hYhVb/ANl+VC8s9nGBtp6cWi621pcbkHXqUEGc8gjHyWpee3+uAVnUvIrXvtzkkMf7ZJ8Gtt5p6o+Qn/Ore5sZPm53wQUpIDtHmrH5P+TaWvpWzidkLC97QCxz3HRNibAgWvfbsU/o+RKhb15J5Oy7GjybfzU+yDkWGjgZBTt0Y2aRAJLjdzi5xJOvElBXNLyJxD8pWSO+hGxn8Rcnel5Icnt6wmk+lJb+ABT9CCMU3J7k1mqjjP09J/8AESnilyJTR/k6eFn0Y2D0CXoQYAtqWUIQCEIQCEIQCEIQCEIQCEIQCEIQCEIQCQT5Epnm76aFx3uijJ8wl6ECOnyVBH+TgiZ9GNjfQJYhCAQhCAQhCAQhCAQhCAQhCAQhCAQhCAQhCAQhCAQhCAQhCAQhCAQhCAQhCAQhCAQhCAQhCAQhCAQhCAQhCAQhCAQhCAQhCAQhCAQhCAQhCD//2Q=="/>
          <p:cNvSpPr>
            <a:spLocks noChangeAspect="1" noChangeArrowheads="1"/>
          </p:cNvSpPr>
          <p:nvPr/>
        </p:nvSpPr>
        <p:spPr bwMode="auto">
          <a:xfrm>
            <a:off x="155575" y="-1622425"/>
            <a:ext cx="45148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7" y="4120055"/>
            <a:ext cx="1840366" cy="137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theinquirer.net/IMG/486/301486/google-drive-logo-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63" y="3899074"/>
            <a:ext cx="2728702" cy="182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36" y="3786506"/>
            <a:ext cx="2345774" cy="193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5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 study DS</a:t>
            </a:r>
            <a:r>
              <a:rPr lang="en-US" dirty="0" smtClean="0"/>
              <a:t>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to make information accessible</a:t>
            </a:r>
            <a:endParaRPr lang="en-US" dirty="0"/>
          </a:p>
        </p:txBody>
      </p:sp>
      <p:pic>
        <p:nvPicPr>
          <p:cNvPr id="1026" name="Picture 2" descr="http://i.ebayimg.com/00/s/NzY1WDEwMjQ=/z/O7EAAOSwabhUXcUe/$_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94" y="2381961"/>
            <a:ext cx="5633395" cy="421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 study DS</a:t>
            </a:r>
            <a:r>
              <a:rPr lang="en-US" dirty="0" smtClean="0"/>
              <a:t>?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Learn to enable distant communication</a:t>
            </a:r>
            <a:endParaRPr lang="en-US" dirty="0"/>
          </a:p>
        </p:txBody>
      </p:sp>
      <p:pic>
        <p:nvPicPr>
          <p:cNvPr id="1026" name="Picture 2" descr="https://lh5.ggpht.com/1CxNUEdzrREikWZoaHIU5J63x2gOxTb7R-ZIbJd51uPBFt0jUj8AX2bMOhKiIBcuAqtH%3D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31" y="4680613"/>
            <a:ext cx="981709" cy="9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serinus42.com/9b9069211c25414/uploads/c/300/0de80/whatsapp-messenger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95" y="4446297"/>
            <a:ext cx="1094105" cy="109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atura.de/wp-content/uploads/2013/11/E_Ma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39" y="4409783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2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 study DS</a:t>
            </a:r>
            <a:r>
              <a:rPr lang="en-US" dirty="0" smtClean="0"/>
              <a:t>? (4)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Learn to solve tough problems</a:t>
            </a:r>
            <a:endParaRPr lang="en-GB" dirty="0"/>
          </a:p>
        </p:txBody>
      </p:sp>
      <p:pic>
        <p:nvPicPr>
          <p:cNvPr id="1026" name="Picture 2" descr="https://upload.wikimedia.org/wikipedia/en/thumb/0/04/SETI@Home_Logo.svg/220px-SETI@Home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93" y="4901784"/>
            <a:ext cx="3358625" cy="100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stinhaus.com/wp-content/uploads/2015/10/genomic_sequencing_usamri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50" y="2226420"/>
            <a:ext cx="3551550" cy="192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opsci.com/sites/popsci.com/files/import/2014/large-hadron-colli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7" y="3102964"/>
            <a:ext cx="3379516" cy="210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2405</Words>
  <Application>Microsoft Office PowerPoint</Application>
  <PresentationFormat>On-screen Show (4:3)</PresentationFormat>
  <Paragraphs>509</Paragraphs>
  <Slides>57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ＭＳ Ｐゴシック</vt:lpstr>
      <vt:lpstr>Arial</vt:lpstr>
      <vt:lpstr>Calibri</vt:lpstr>
      <vt:lpstr>Wingdings</vt:lpstr>
      <vt:lpstr>ヒラギノ角ゴ ProN W3</vt:lpstr>
      <vt:lpstr>Office Theme</vt:lpstr>
      <vt:lpstr>SmartDraw</vt:lpstr>
      <vt:lpstr>Distributed Systems 1. Einführung</vt:lpstr>
      <vt:lpstr>Lecturer      Lab Assistant</vt:lpstr>
      <vt:lpstr>PowerPoint Presentation</vt:lpstr>
      <vt:lpstr>Me</vt:lpstr>
      <vt:lpstr>You</vt:lpstr>
      <vt:lpstr>Why to study DS?</vt:lpstr>
      <vt:lpstr>Why to study DS? (2)</vt:lpstr>
      <vt:lpstr>Why to study DS? (3)</vt:lpstr>
      <vt:lpstr>Why to study DS? (4)</vt:lpstr>
      <vt:lpstr>Goals</vt:lpstr>
      <vt:lpstr>Areas</vt:lpstr>
      <vt:lpstr>Course Structure</vt:lpstr>
      <vt:lpstr>Tentative Schedule</vt:lpstr>
      <vt:lpstr>Software</vt:lpstr>
      <vt:lpstr>Assignments</vt:lpstr>
      <vt:lpstr>PowerPoint Presentation</vt:lpstr>
      <vt:lpstr>Plagiarism</vt:lpstr>
      <vt:lpstr>Exam</vt:lpstr>
      <vt:lpstr>PowerPoint Presentation</vt:lpstr>
      <vt:lpstr>Grading</vt:lpstr>
      <vt:lpstr>Grading (2)</vt:lpstr>
      <vt:lpstr>Material</vt:lpstr>
      <vt:lpstr>Acknowledgment</vt:lpstr>
      <vt:lpstr>PowerPoint Presentation</vt:lpstr>
      <vt:lpstr>Introduction to Distributed Systems</vt:lpstr>
      <vt:lpstr>Name some distributed systems</vt:lpstr>
      <vt:lpstr>What is a Distributed System?</vt:lpstr>
      <vt:lpstr>Distributed System</vt:lpstr>
      <vt:lpstr>Alternative Definition</vt:lpstr>
      <vt:lpstr>Requirements</vt:lpstr>
      <vt:lpstr>Requirement 1 Make Resources/Services Accessible</vt:lpstr>
      <vt:lpstr>Requirement 2 Transparency</vt:lpstr>
      <vt:lpstr>Requirement 2 Transparency</vt:lpstr>
      <vt:lpstr>Requirement 3 Openness</vt:lpstr>
      <vt:lpstr>Standardization</vt:lpstr>
      <vt:lpstr>Importance of Standards</vt:lpstr>
      <vt:lpstr>Openness Guidelines</vt:lpstr>
      <vt:lpstr>Sample from the HTTP Protocol Specification</vt:lpstr>
      <vt:lpstr>Requirement 4 Scalability</vt:lpstr>
      <vt:lpstr>Scalability Problems (Bottlenecks)</vt:lpstr>
      <vt:lpstr>Scalability Problems (Geography)</vt:lpstr>
      <vt:lpstr>Scalability Problems (Admin.)</vt:lpstr>
      <vt:lpstr>Scaling Techniques</vt:lpstr>
      <vt:lpstr>False Myths</vt:lpstr>
      <vt:lpstr>Issues in Distributed Systems</vt:lpstr>
      <vt:lpstr>How about our examples?</vt:lpstr>
      <vt:lpstr>2. History</vt:lpstr>
      <vt:lpstr>Computers 1945 – mid 80s</vt:lpstr>
      <vt:lpstr>Computers around 1985</vt:lpstr>
      <vt:lpstr>Centralized vs. Distributed Computing</vt:lpstr>
      <vt:lpstr>Computers 1985-now</vt:lpstr>
      <vt:lpstr>Distributed Systems vs  Computer Networks</vt:lpstr>
      <vt:lpstr>The Internet</vt:lpstr>
      <vt:lpstr>How Many People?</vt:lpstr>
      <vt:lpstr>How Big is the Internet?</vt:lpstr>
      <vt:lpstr>Network Applications</vt:lpstr>
      <vt:lpstr>Learned today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 0. Introduction </dc:title>
  <dc:creator/>
  <cp:lastModifiedBy>simon razniewski</cp:lastModifiedBy>
  <cp:revision>267</cp:revision>
  <cp:lastPrinted>2015-01-13T18:43:15Z</cp:lastPrinted>
  <dcterms:created xsi:type="dcterms:W3CDTF">2012-02-13T00:39:49Z</dcterms:created>
  <dcterms:modified xsi:type="dcterms:W3CDTF">2017-03-01T16:31:35Z</dcterms:modified>
</cp:coreProperties>
</file>