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1"/>
  </p:notesMasterIdLst>
  <p:sldIdLst>
    <p:sldId id="257" r:id="rId2"/>
    <p:sldId id="343" r:id="rId3"/>
    <p:sldId id="344" r:id="rId4"/>
    <p:sldId id="345" r:id="rId5"/>
    <p:sldId id="346" r:id="rId6"/>
    <p:sldId id="347" r:id="rId7"/>
    <p:sldId id="348" r:id="rId8"/>
    <p:sldId id="349" r:id="rId9"/>
    <p:sldId id="350" r:id="rId10"/>
    <p:sldId id="276" r:id="rId11"/>
    <p:sldId id="258" r:id="rId12"/>
    <p:sldId id="259" r:id="rId13"/>
    <p:sldId id="260" r:id="rId14"/>
    <p:sldId id="261" r:id="rId15"/>
    <p:sldId id="262" r:id="rId16"/>
    <p:sldId id="280" r:id="rId17"/>
    <p:sldId id="279" r:id="rId18"/>
    <p:sldId id="263" r:id="rId19"/>
    <p:sldId id="266" r:id="rId20"/>
    <p:sldId id="264" r:id="rId21"/>
    <p:sldId id="265" r:id="rId22"/>
    <p:sldId id="267" r:id="rId23"/>
    <p:sldId id="268" r:id="rId24"/>
    <p:sldId id="269" r:id="rId25"/>
    <p:sldId id="270" r:id="rId26"/>
    <p:sldId id="272" r:id="rId27"/>
    <p:sldId id="271" r:id="rId28"/>
    <p:sldId id="273" r:id="rId29"/>
    <p:sldId id="283" r:id="rId30"/>
    <p:sldId id="301" r:id="rId31"/>
    <p:sldId id="304" r:id="rId32"/>
    <p:sldId id="305" r:id="rId33"/>
    <p:sldId id="316" r:id="rId34"/>
    <p:sldId id="306" r:id="rId35"/>
    <p:sldId id="290" r:id="rId36"/>
    <p:sldId id="309" r:id="rId37"/>
    <p:sldId id="310" r:id="rId38"/>
    <p:sldId id="311" r:id="rId39"/>
    <p:sldId id="274" r:id="rId40"/>
    <p:sldId id="332" r:id="rId41"/>
    <p:sldId id="285" r:id="rId42"/>
    <p:sldId id="333" r:id="rId43"/>
    <p:sldId id="334" r:id="rId44"/>
    <p:sldId id="288" r:id="rId45"/>
    <p:sldId id="351" r:id="rId46"/>
    <p:sldId id="317" r:id="rId47"/>
    <p:sldId id="318" r:id="rId48"/>
    <p:sldId id="319" r:id="rId49"/>
    <p:sldId id="320" r:id="rId50"/>
    <p:sldId id="321" r:id="rId51"/>
    <p:sldId id="322" r:id="rId52"/>
    <p:sldId id="323" r:id="rId53"/>
    <p:sldId id="326" r:id="rId54"/>
    <p:sldId id="327" r:id="rId55"/>
    <p:sldId id="324" r:id="rId56"/>
    <p:sldId id="325" r:id="rId57"/>
    <p:sldId id="328" r:id="rId58"/>
    <p:sldId id="331" r:id="rId59"/>
    <p:sldId id="342"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0A"/>
    <a:srgbClr val="FFE260"/>
    <a:srgbClr val="89002C"/>
    <a:srgbClr val="FF5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2017" autoAdjust="0"/>
  </p:normalViewPr>
  <p:slideViewPr>
    <p:cSldViewPr snapToGrid="0" snapToObjects="1">
      <p:cViewPr>
        <p:scale>
          <a:sx n="60" d="100"/>
          <a:sy n="60" d="100"/>
        </p:scale>
        <p:origin x="-1428" y="-480"/>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notesViewPr>
    <p:cSldViewPr snapToGrid="0" snapToObjects="1">
      <p:cViewPr varScale="1">
        <p:scale>
          <a:sx n="88" d="100"/>
          <a:sy n="88" d="100"/>
        </p:scale>
        <p:origin x="-322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B06E8-9483-814E-BBDB-5399A88F0077}"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79075-0D32-E742-8382-F4FE5066124F}" type="slidenum">
              <a:rPr lang="en-US" smtClean="0"/>
              <a:t>‹#›</a:t>
            </a:fld>
            <a:endParaRPr lang="en-US"/>
          </a:p>
        </p:txBody>
      </p:sp>
    </p:spTree>
    <p:extLst>
      <p:ext uri="{BB962C8B-B14F-4D97-AF65-F5344CB8AC3E}">
        <p14:creationId xmlns:p14="http://schemas.microsoft.com/office/powerpoint/2010/main" val="321131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19</a:t>
            </a:fld>
            <a:endParaRPr lang="en-US"/>
          </a:p>
        </p:txBody>
      </p:sp>
    </p:spTree>
    <p:extLst>
      <p:ext uri="{BB962C8B-B14F-4D97-AF65-F5344CB8AC3E}">
        <p14:creationId xmlns:p14="http://schemas.microsoft.com/office/powerpoint/2010/main" val="2015288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21</a:t>
            </a:fld>
            <a:endParaRPr lang="en-US"/>
          </a:p>
        </p:txBody>
      </p:sp>
    </p:spTree>
    <p:extLst>
      <p:ext uri="{BB962C8B-B14F-4D97-AF65-F5344CB8AC3E}">
        <p14:creationId xmlns:p14="http://schemas.microsoft.com/office/powerpoint/2010/main" val="162640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23</a:t>
            </a:fld>
            <a:endParaRPr lang="en-US"/>
          </a:p>
        </p:txBody>
      </p:sp>
    </p:spTree>
    <p:extLst>
      <p:ext uri="{BB962C8B-B14F-4D97-AF65-F5344CB8AC3E}">
        <p14:creationId xmlns:p14="http://schemas.microsoft.com/office/powerpoint/2010/main" val="365938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25</a:t>
            </a:fld>
            <a:endParaRPr lang="en-US"/>
          </a:p>
        </p:txBody>
      </p:sp>
    </p:spTree>
    <p:extLst>
      <p:ext uri="{BB962C8B-B14F-4D97-AF65-F5344CB8AC3E}">
        <p14:creationId xmlns:p14="http://schemas.microsoft.com/office/powerpoint/2010/main" val="1005863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29</a:t>
            </a:fld>
            <a:endParaRPr lang="en-US"/>
          </a:p>
        </p:txBody>
      </p:sp>
    </p:spTree>
    <p:extLst>
      <p:ext uri="{BB962C8B-B14F-4D97-AF65-F5344CB8AC3E}">
        <p14:creationId xmlns:p14="http://schemas.microsoft.com/office/powerpoint/2010/main" val="2841665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38</a:t>
            </a:fld>
            <a:endParaRPr lang="en-US"/>
          </a:p>
        </p:txBody>
      </p:sp>
    </p:spTree>
    <p:extLst>
      <p:ext uri="{BB962C8B-B14F-4D97-AF65-F5344CB8AC3E}">
        <p14:creationId xmlns:p14="http://schemas.microsoft.com/office/powerpoint/2010/main" val="397626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41</a:t>
            </a:fld>
            <a:endParaRPr lang="en-US"/>
          </a:p>
        </p:txBody>
      </p:sp>
    </p:spTree>
    <p:extLst>
      <p:ext uri="{BB962C8B-B14F-4D97-AF65-F5344CB8AC3E}">
        <p14:creationId xmlns:p14="http://schemas.microsoft.com/office/powerpoint/2010/main" val="3002266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49</a:t>
            </a:fld>
            <a:endParaRPr lang="en-US"/>
          </a:p>
        </p:txBody>
      </p:sp>
    </p:spTree>
    <p:extLst>
      <p:ext uri="{BB962C8B-B14F-4D97-AF65-F5344CB8AC3E}">
        <p14:creationId xmlns:p14="http://schemas.microsoft.com/office/powerpoint/2010/main" val="3186882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50</a:t>
            </a:fld>
            <a:endParaRPr lang="en-US"/>
          </a:p>
        </p:txBody>
      </p:sp>
    </p:spTree>
    <p:extLst>
      <p:ext uri="{BB962C8B-B14F-4D97-AF65-F5344CB8AC3E}">
        <p14:creationId xmlns:p14="http://schemas.microsoft.com/office/powerpoint/2010/main" val="1210705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51</a:t>
            </a:fld>
            <a:endParaRPr lang="en-US"/>
          </a:p>
        </p:txBody>
      </p:sp>
    </p:spTree>
    <p:extLst>
      <p:ext uri="{BB962C8B-B14F-4D97-AF65-F5344CB8AC3E}">
        <p14:creationId xmlns:p14="http://schemas.microsoft.com/office/powerpoint/2010/main" val="156551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57</a:t>
            </a:fld>
            <a:endParaRPr lang="en-US"/>
          </a:p>
        </p:txBody>
      </p:sp>
    </p:spTree>
    <p:extLst>
      <p:ext uri="{BB962C8B-B14F-4D97-AF65-F5344CB8AC3E}">
        <p14:creationId xmlns:p14="http://schemas.microsoft.com/office/powerpoint/2010/main" val="78468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10</a:t>
            </a:fld>
            <a:endParaRPr lang="en-US"/>
          </a:p>
        </p:txBody>
      </p:sp>
    </p:spTree>
    <p:extLst>
      <p:ext uri="{BB962C8B-B14F-4D97-AF65-F5344CB8AC3E}">
        <p14:creationId xmlns:p14="http://schemas.microsoft.com/office/powerpoint/2010/main" val="187401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11</a:t>
            </a:fld>
            <a:endParaRPr lang="en-US"/>
          </a:p>
        </p:txBody>
      </p:sp>
    </p:spTree>
    <p:extLst>
      <p:ext uri="{BB962C8B-B14F-4D97-AF65-F5344CB8AC3E}">
        <p14:creationId xmlns:p14="http://schemas.microsoft.com/office/powerpoint/2010/main" val="319918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15</a:t>
            </a:fld>
            <a:endParaRPr lang="en-US"/>
          </a:p>
        </p:txBody>
      </p:sp>
    </p:spTree>
    <p:extLst>
      <p:ext uri="{BB962C8B-B14F-4D97-AF65-F5344CB8AC3E}">
        <p14:creationId xmlns:p14="http://schemas.microsoft.com/office/powerpoint/2010/main" val="85823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18</a:t>
            </a:fld>
            <a:endParaRPr lang="en-US"/>
          </a:p>
        </p:txBody>
      </p:sp>
    </p:spTree>
    <p:extLst>
      <p:ext uri="{BB962C8B-B14F-4D97-AF65-F5344CB8AC3E}">
        <p14:creationId xmlns:p14="http://schemas.microsoft.com/office/powerpoint/2010/main" val="96521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390738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6721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22268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800"/>
            </a:lvl1pPr>
          </a:lstStyle>
          <a:p>
            <a:pPr>
              <a:defRPr/>
            </a:pPr>
            <a:r>
              <a:rPr lang="en-US" smtClean="0"/>
              <a:t>CN5E by Tanenbaum &amp; Wetherall, © Pearson Education-Prentice Hall and D. Wetherall, 2011</a:t>
            </a:r>
            <a:endParaRPr lang="en-US" i="0" dirty="0"/>
          </a:p>
        </p:txBody>
      </p:sp>
      <p:sp>
        <p:nvSpPr>
          <p:cNvPr id="4" name="Content Placeholder 2"/>
          <p:cNvSpPr>
            <a:spLocks noGrp="1"/>
          </p:cNvSpPr>
          <p:nvPr>
            <p:ph idx="1"/>
          </p:nvPr>
        </p:nvSpPr>
        <p:spPr>
          <a:xfrm>
            <a:off x="914399" y="1610713"/>
            <a:ext cx="7790214" cy="4600081"/>
          </a:xfrm>
        </p:spPr>
        <p:txBody>
          <a:bodyPr/>
          <a:lstStyle>
            <a:lvl1pPr>
              <a:buFont typeface="Arial" pitchFamily="34" charset="0"/>
              <a:buNone/>
              <a:defRPr/>
            </a:lvl1pPr>
            <a:lvl2pPr>
              <a:buClr>
                <a:srgbClr val="0000FF"/>
              </a:buClr>
              <a:defRPr/>
            </a:lvl2pPr>
            <a:lvl3pPr>
              <a:buClr>
                <a:srgbClr val="0000FF"/>
              </a:buClr>
              <a:defRPr/>
            </a:lvl3pPr>
            <a:lvl4pPr>
              <a:buClr>
                <a:srgbClr val="0000FF"/>
              </a:buClr>
              <a:defRPr/>
            </a:lvl4pPr>
            <a:lvl5pPr>
              <a:buClr>
                <a:srgbClr val="0000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266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6705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2B414579-A819-4948-95D1-5F45F8C3201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425582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2B414579-A819-4948-95D1-5F45F8C3201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205454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2B414579-A819-4948-95D1-5F45F8C32012}"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315202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2B414579-A819-4948-95D1-5F45F8C3201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260872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14579-A819-4948-95D1-5F45F8C3201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38722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B414579-A819-4948-95D1-5F45F8C3201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33310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B414579-A819-4948-95D1-5F45F8C3201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89237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14579-A819-4948-95D1-5F45F8C32012}" type="datetimeFigureOut">
              <a:rPr lang="en-US" smtClean="0"/>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F8C22-432F-A14C-8C5C-3E230756B391}" type="slidenum">
              <a:rPr lang="en-US" smtClean="0"/>
              <a:t>‹#›</a:t>
            </a:fld>
            <a:endParaRPr lang="en-US"/>
          </a:p>
        </p:txBody>
      </p:sp>
    </p:spTree>
    <p:extLst>
      <p:ext uri="{BB962C8B-B14F-4D97-AF65-F5344CB8AC3E}">
        <p14:creationId xmlns:p14="http://schemas.microsoft.com/office/powerpoint/2010/main" val="87900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9hIQjrMHTv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1546705"/>
            <a:ext cx="8636000" cy="2053745"/>
          </a:xfrm>
        </p:spPr>
        <p:txBody>
          <a:bodyPr>
            <a:noAutofit/>
          </a:bodyPr>
          <a:lstStyle/>
          <a:p>
            <a:r>
              <a:rPr lang="en-US" sz="6000" dirty="0" smtClean="0"/>
              <a:t>Distributed Systems</a:t>
            </a:r>
            <a:br>
              <a:rPr lang="en-US" sz="6000" dirty="0" smtClean="0"/>
            </a:br>
            <a:r>
              <a:rPr lang="en-US" sz="4000" dirty="0"/>
              <a:t>3</a:t>
            </a:r>
            <a:r>
              <a:rPr lang="en-US" sz="4000" dirty="0" smtClean="0"/>
              <a:t>. Protocol Hierarchies, OSI and TCP/IP</a:t>
            </a:r>
            <a:r>
              <a:rPr lang="en-US" sz="6000" dirty="0" smtClean="0"/>
              <a:t/>
            </a:r>
            <a:br>
              <a:rPr lang="en-US" sz="6000" dirty="0" smtClean="0"/>
            </a:br>
            <a:r>
              <a:rPr lang="en-US" sz="6000" dirty="0" smtClean="0"/>
              <a:t> </a:t>
            </a:r>
            <a:endParaRPr lang="en-US" sz="6000" dirty="0"/>
          </a:p>
        </p:txBody>
      </p:sp>
      <p:sp>
        <p:nvSpPr>
          <p:cNvPr id="5" name="Subtitle 2"/>
          <p:cNvSpPr>
            <a:spLocks noGrp="1"/>
          </p:cNvSpPr>
          <p:nvPr/>
        </p:nvSpPr>
        <p:spPr>
          <a:xfrm>
            <a:off x="1371600" y="3798238"/>
            <a:ext cx="6400800" cy="2681618"/>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Simon Razniewski</a:t>
            </a:r>
            <a:endParaRPr lang="en-US" dirty="0" smtClean="0"/>
          </a:p>
          <a:p>
            <a:endParaRPr lang="en-US" dirty="0" smtClean="0"/>
          </a:p>
          <a:p>
            <a:r>
              <a:rPr lang="en-US" dirty="0" smtClean="0"/>
              <a:t>Faculty of Computer Science</a:t>
            </a:r>
          </a:p>
          <a:p>
            <a:r>
              <a:rPr lang="en-US" dirty="0" smtClean="0"/>
              <a:t>Free University of </a:t>
            </a:r>
            <a:r>
              <a:rPr lang="en-US" dirty="0" err="1" smtClean="0"/>
              <a:t>Bozen</a:t>
            </a:r>
            <a:r>
              <a:rPr lang="en-US" dirty="0" smtClean="0"/>
              <a:t>-Bolzano</a:t>
            </a:r>
          </a:p>
          <a:p>
            <a:endParaRPr lang="en-US" dirty="0"/>
          </a:p>
          <a:p>
            <a:r>
              <a:rPr lang="en-US" dirty="0" smtClean="0"/>
              <a:t>A.Y. 2014/2015</a:t>
            </a:r>
          </a:p>
          <a:p>
            <a:endParaRPr lang="en-US" dirty="0"/>
          </a:p>
        </p:txBody>
      </p:sp>
    </p:spTree>
    <p:extLst>
      <p:ext uri="{BB962C8B-B14F-4D97-AF65-F5344CB8AC3E}">
        <p14:creationId xmlns:p14="http://schemas.microsoft.com/office/powerpoint/2010/main" val="3276534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a:t>
            </a:r>
            <a:endParaRPr lang="en-US" dirty="0"/>
          </a:p>
        </p:txBody>
      </p:sp>
      <p:sp>
        <p:nvSpPr>
          <p:cNvPr id="3" name="Content Placeholder 2"/>
          <p:cNvSpPr>
            <a:spLocks noGrp="1"/>
          </p:cNvSpPr>
          <p:nvPr>
            <p:ph idx="1"/>
          </p:nvPr>
        </p:nvSpPr>
        <p:spPr/>
        <p:txBody>
          <a:bodyPr>
            <a:normAutofit/>
          </a:bodyPr>
          <a:lstStyle/>
          <a:p>
            <a:r>
              <a:rPr lang="en-US" dirty="0" smtClean="0"/>
              <a:t>Agreement </a:t>
            </a:r>
            <a:r>
              <a:rPr lang="en-US" dirty="0"/>
              <a:t>between communicating parties (peers) on how communication is to proceed</a:t>
            </a:r>
          </a:p>
          <a:p>
            <a:pPr lvl="1"/>
            <a:r>
              <a:rPr lang="en-US" b="1" dirty="0"/>
              <a:t>Peer</a:t>
            </a:r>
            <a:r>
              <a:rPr lang="en-US" dirty="0"/>
              <a:t>: processes, devices, humans, …</a:t>
            </a:r>
          </a:p>
          <a:p>
            <a:pPr lvl="1"/>
            <a:r>
              <a:rPr lang="en-US" dirty="0"/>
              <a:t>Defines </a:t>
            </a:r>
            <a:endParaRPr lang="en-US" dirty="0" smtClean="0"/>
          </a:p>
          <a:p>
            <a:pPr lvl="2"/>
            <a:r>
              <a:rPr lang="en-US" b="1" dirty="0" smtClean="0"/>
              <a:t>Syntax</a:t>
            </a:r>
            <a:r>
              <a:rPr lang="en-US" dirty="0" smtClean="0"/>
              <a:t>: the </a:t>
            </a:r>
            <a:r>
              <a:rPr lang="en-US" dirty="0"/>
              <a:t>format </a:t>
            </a:r>
            <a:r>
              <a:rPr lang="en-US" dirty="0" smtClean="0"/>
              <a:t>of messages </a:t>
            </a:r>
          </a:p>
          <a:p>
            <a:pPr lvl="3"/>
            <a:r>
              <a:rPr lang="en-US" dirty="0" smtClean="0"/>
              <a:t>Flag positions, 0-12V, 101001, A-Z</a:t>
            </a:r>
          </a:p>
          <a:p>
            <a:pPr lvl="2"/>
            <a:r>
              <a:rPr lang="en-US" b="1" dirty="0" smtClean="0"/>
              <a:t>Interaction</a:t>
            </a:r>
            <a:r>
              <a:rPr lang="en-US" dirty="0" smtClean="0"/>
              <a:t>: the </a:t>
            </a:r>
            <a:r>
              <a:rPr lang="en-US" dirty="0"/>
              <a:t>order of </a:t>
            </a:r>
            <a:r>
              <a:rPr lang="en-US" dirty="0" smtClean="0"/>
              <a:t>messages</a:t>
            </a:r>
          </a:p>
          <a:p>
            <a:pPr lvl="2"/>
            <a:r>
              <a:rPr lang="en-US" b="1" dirty="0" smtClean="0"/>
              <a:t>Semantics</a:t>
            </a:r>
            <a:r>
              <a:rPr lang="en-US" dirty="0" smtClean="0"/>
              <a:t>: meaning of exchanged data and </a:t>
            </a:r>
            <a:r>
              <a:rPr lang="en-US" dirty="0"/>
              <a:t>actions to be </a:t>
            </a:r>
            <a:r>
              <a:rPr lang="en-US" dirty="0" smtClean="0"/>
              <a:t>executed </a:t>
            </a:r>
            <a:r>
              <a:rPr lang="en-US" dirty="0"/>
              <a:t>when a message is received</a:t>
            </a:r>
          </a:p>
          <a:p>
            <a:endParaRPr lang="en-US" dirty="0"/>
          </a:p>
        </p:txBody>
      </p:sp>
      <p:pic>
        <p:nvPicPr>
          <p:cNvPr id="1026" name="Picture 2" descr="http://www.shandp.com/wp-content/uploads/2011/02/formu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132" y="3593911"/>
            <a:ext cx="1770668" cy="118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05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Stack</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Complexity of networks </a:t>
            </a:r>
            <a:r>
              <a:rPr lang="en-US" dirty="0" smtClean="0">
                <a:sym typeface="Wingdings"/>
              </a:rPr>
              <a:t> layered organization</a:t>
            </a:r>
          </a:p>
          <a:p>
            <a:pPr lvl="1"/>
            <a:r>
              <a:rPr lang="en-US" dirty="0" smtClean="0">
                <a:sym typeface="Wingdings"/>
              </a:rPr>
              <a:t>Separation of duties and responsibilities</a:t>
            </a:r>
          </a:p>
          <a:p>
            <a:pPr lvl="1"/>
            <a:r>
              <a:rPr lang="en-US" dirty="0" smtClean="0"/>
              <a:t>Decomposition</a:t>
            </a:r>
          </a:p>
          <a:p>
            <a:pPr lvl="1"/>
            <a:r>
              <a:rPr lang="en-US" dirty="0" smtClean="0"/>
              <a:t>Decoupling</a:t>
            </a:r>
          </a:p>
          <a:p>
            <a:r>
              <a:rPr lang="en-US" dirty="0" smtClean="0"/>
              <a:t>Layer N</a:t>
            </a:r>
          </a:p>
          <a:p>
            <a:pPr lvl="1"/>
            <a:r>
              <a:rPr lang="en-US" dirty="0"/>
              <a:t>O</a:t>
            </a:r>
            <a:r>
              <a:rPr lang="en-US" dirty="0" smtClean="0"/>
              <a:t>ffers certain services to layer N+1</a:t>
            </a:r>
          </a:p>
          <a:p>
            <a:pPr lvl="1"/>
            <a:r>
              <a:rPr lang="en-US" dirty="0" smtClean="0"/>
              <a:t>Hides how these services are implemented</a:t>
            </a:r>
          </a:p>
          <a:p>
            <a:pPr lvl="1"/>
            <a:r>
              <a:rPr lang="en-US" dirty="0" smtClean="0"/>
              <a:t>Exploits services made available by layer N-1</a:t>
            </a:r>
          </a:p>
          <a:p>
            <a:r>
              <a:rPr lang="en-US" dirty="0" smtClean="0"/>
              <a:t>Protocol stack: </a:t>
            </a:r>
            <a:r>
              <a:rPr lang="en-US" dirty="0"/>
              <a:t>e</a:t>
            </a:r>
            <a:r>
              <a:rPr lang="en-US" dirty="0" smtClean="0"/>
              <a:t>ach layer virtually communicates with the corresponding remote layer</a:t>
            </a:r>
            <a:endParaRPr lang="en-US" dirty="0"/>
          </a:p>
        </p:txBody>
      </p:sp>
    </p:spTree>
    <p:extLst>
      <p:ext uri="{BB962C8B-B14F-4D97-AF65-F5344CB8AC3E}">
        <p14:creationId xmlns:p14="http://schemas.microsoft.com/office/powerpoint/2010/main" val="1908787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Protocols, Interfaces</a:t>
            </a:r>
            <a:endParaRPr lang="en-US" dirty="0"/>
          </a:p>
        </p:txBody>
      </p:sp>
      <p:sp>
        <p:nvSpPr>
          <p:cNvPr id="3" name="Content Placeholder 2"/>
          <p:cNvSpPr>
            <a:spLocks noGrp="1"/>
          </p:cNvSpPr>
          <p:nvPr>
            <p:ph idx="1"/>
          </p:nvPr>
        </p:nvSpPr>
        <p:spPr>
          <a:xfrm>
            <a:off x="457200" y="5690993"/>
            <a:ext cx="8229600" cy="975935"/>
          </a:xfrm>
        </p:spPr>
        <p:txBody>
          <a:bodyPr>
            <a:normAutofit fontScale="92500" lnSpcReduction="10000"/>
          </a:bodyPr>
          <a:lstStyle/>
          <a:p>
            <a:r>
              <a:rPr lang="en-US" dirty="0" smtClean="0"/>
              <a:t>Interface: primitive operations and services made available by a layer to the upper one</a:t>
            </a:r>
            <a:endParaRPr lang="en-US" dirty="0"/>
          </a:p>
        </p:txBody>
      </p:sp>
      <p:pic>
        <p:nvPicPr>
          <p:cNvPr id="4" name="Picture 4"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894"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178"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18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Protocols, Interfaces</a:t>
            </a:r>
            <a:endParaRPr lang="en-US" dirty="0"/>
          </a:p>
        </p:txBody>
      </p:sp>
      <p:sp>
        <p:nvSpPr>
          <p:cNvPr id="3" name="Content Placeholder 2"/>
          <p:cNvSpPr>
            <a:spLocks noGrp="1"/>
          </p:cNvSpPr>
          <p:nvPr>
            <p:ph idx="1"/>
          </p:nvPr>
        </p:nvSpPr>
        <p:spPr>
          <a:xfrm>
            <a:off x="457200" y="5690993"/>
            <a:ext cx="8229600" cy="975935"/>
          </a:xfrm>
        </p:spPr>
        <p:txBody>
          <a:bodyPr>
            <a:normAutofit fontScale="92500" lnSpcReduction="10000"/>
          </a:bodyPr>
          <a:lstStyle/>
          <a:p>
            <a:r>
              <a:rPr lang="en-US" dirty="0" smtClean="0"/>
              <a:t>Interface: primitive operations and services made available by a layer to the upper one</a:t>
            </a:r>
            <a:endParaRPr lang="en-US" dirty="0"/>
          </a:p>
        </p:txBody>
      </p:sp>
      <p:pic>
        <p:nvPicPr>
          <p:cNvPr id="4" name="Picture 4"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894"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178"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3562941" y="3527475"/>
            <a:ext cx="3103035" cy="1"/>
          </a:xfrm>
          <a:prstGeom prst="line">
            <a:avLst/>
          </a:prstGeom>
          <a:ln w="76200" cmpd="sng">
            <a:prstDash val="dash"/>
            <a:headEnd type="none"/>
            <a:tailEnd type="none"/>
          </a:ln>
        </p:spPr>
        <p:style>
          <a:lnRef idx="3">
            <a:schemeClr val="dk1"/>
          </a:lnRef>
          <a:fillRef idx="0">
            <a:schemeClr val="dk1"/>
          </a:fillRef>
          <a:effectRef idx="2">
            <a:schemeClr val="dk1"/>
          </a:effectRef>
          <a:fontRef idx="minor">
            <a:schemeClr val="tx1"/>
          </a:fontRef>
        </p:style>
      </p:cxnSp>
      <p:cxnSp>
        <p:nvCxnSpPr>
          <p:cNvPr id="9" name="Straight Connector 6"/>
          <p:cNvCxnSpPr/>
          <p:nvPr/>
        </p:nvCxnSpPr>
        <p:spPr>
          <a:xfrm>
            <a:off x="3585994" y="3221305"/>
            <a:ext cx="0" cy="306171"/>
          </a:xfrm>
          <a:prstGeom prst="straightConnector1">
            <a:avLst/>
          </a:prstGeom>
          <a:ln w="76200" cmpd="sng">
            <a:headEnd type="oval"/>
            <a:tailEnd type="none"/>
          </a:ln>
        </p:spPr>
        <p:style>
          <a:lnRef idx="3">
            <a:schemeClr val="dk1"/>
          </a:lnRef>
          <a:fillRef idx="0">
            <a:schemeClr val="dk1"/>
          </a:fillRef>
          <a:effectRef idx="2">
            <a:schemeClr val="dk1"/>
          </a:effectRef>
          <a:fontRef idx="minor">
            <a:schemeClr val="tx1"/>
          </a:fontRef>
        </p:style>
      </p:cxnSp>
      <p:cxnSp>
        <p:nvCxnSpPr>
          <p:cNvPr id="11" name="Straight Connector 6"/>
          <p:cNvCxnSpPr/>
          <p:nvPr/>
        </p:nvCxnSpPr>
        <p:spPr>
          <a:xfrm flipH="1">
            <a:off x="6665976" y="3221305"/>
            <a:ext cx="1" cy="306171"/>
          </a:xfrm>
          <a:prstGeom prst="straightConnector1">
            <a:avLst/>
          </a:prstGeom>
          <a:ln w="76200" cmpd="sng">
            <a:headEnd type="oval"/>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2781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Protocols, Interfaces</a:t>
            </a:r>
            <a:endParaRPr lang="en-US" dirty="0"/>
          </a:p>
        </p:txBody>
      </p:sp>
      <p:sp>
        <p:nvSpPr>
          <p:cNvPr id="3" name="Content Placeholder 2"/>
          <p:cNvSpPr>
            <a:spLocks noGrp="1"/>
          </p:cNvSpPr>
          <p:nvPr>
            <p:ph idx="1"/>
          </p:nvPr>
        </p:nvSpPr>
        <p:spPr>
          <a:xfrm>
            <a:off x="457200" y="5690993"/>
            <a:ext cx="8229600" cy="975935"/>
          </a:xfrm>
        </p:spPr>
        <p:txBody>
          <a:bodyPr>
            <a:normAutofit fontScale="92500" lnSpcReduction="10000"/>
          </a:bodyPr>
          <a:lstStyle/>
          <a:p>
            <a:r>
              <a:rPr lang="en-US" dirty="0" smtClean="0"/>
              <a:t>Interface: primitive operations and services made available by a layer to the upper one</a:t>
            </a:r>
            <a:endParaRPr lang="en-US" dirty="0"/>
          </a:p>
        </p:txBody>
      </p:sp>
      <p:pic>
        <p:nvPicPr>
          <p:cNvPr id="4" name="Picture 4"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894"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178"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6"/>
          <p:cNvCxnSpPr/>
          <p:nvPr/>
        </p:nvCxnSpPr>
        <p:spPr>
          <a:xfrm flipH="1">
            <a:off x="3563888" y="3221305"/>
            <a:ext cx="22105" cy="2151911"/>
          </a:xfrm>
          <a:prstGeom prst="straightConnector1">
            <a:avLst/>
          </a:prstGeom>
          <a:ln w="76200" cmpd="sng">
            <a:headEnd type="oval"/>
            <a:tailEnd type="none"/>
          </a:ln>
        </p:spPr>
        <p:style>
          <a:lnRef idx="3">
            <a:schemeClr val="dk1"/>
          </a:lnRef>
          <a:fillRef idx="0">
            <a:schemeClr val="dk1"/>
          </a:fillRef>
          <a:effectRef idx="2">
            <a:schemeClr val="dk1"/>
          </a:effectRef>
          <a:fontRef idx="minor">
            <a:schemeClr val="tx1"/>
          </a:fontRef>
        </p:style>
      </p:cxnSp>
      <p:cxnSp>
        <p:nvCxnSpPr>
          <p:cNvPr id="11" name="Straight Connector 6"/>
          <p:cNvCxnSpPr/>
          <p:nvPr/>
        </p:nvCxnSpPr>
        <p:spPr>
          <a:xfrm>
            <a:off x="3534819" y="5360516"/>
            <a:ext cx="3132568" cy="12700"/>
          </a:xfrm>
          <a:prstGeom prst="straightConnector1">
            <a:avLst/>
          </a:prstGeom>
          <a:ln w="76200" cmpd="sng">
            <a:headEnd type="none"/>
            <a:tailEnd type="none"/>
          </a:ln>
        </p:spPr>
        <p:style>
          <a:lnRef idx="3">
            <a:schemeClr val="dk1"/>
          </a:lnRef>
          <a:fillRef idx="0">
            <a:schemeClr val="dk1"/>
          </a:fillRef>
          <a:effectRef idx="2">
            <a:schemeClr val="dk1"/>
          </a:effectRef>
          <a:fontRef idx="minor">
            <a:schemeClr val="tx1"/>
          </a:fontRef>
        </p:style>
      </p:cxnSp>
      <p:cxnSp>
        <p:nvCxnSpPr>
          <p:cNvPr id="14" name="Straight Connector 6"/>
          <p:cNvCxnSpPr/>
          <p:nvPr/>
        </p:nvCxnSpPr>
        <p:spPr>
          <a:xfrm flipH="1">
            <a:off x="6643869" y="3221305"/>
            <a:ext cx="22105" cy="2151911"/>
          </a:xfrm>
          <a:prstGeom prst="straightConnector1">
            <a:avLst/>
          </a:prstGeom>
          <a:ln w="76200" cmpd="sng">
            <a:headEnd type="oval"/>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73448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Multilayer Communication</a:t>
            </a:r>
            <a:endParaRPr lang="en-US" dirty="0"/>
          </a:p>
        </p:txBody>
      </p:sp>
      <p:pic>
        <p:nvPicPr>
          <p:cNvPr id="4" name="Picture 4" descr="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240" y="1468057"/>
            <a:ext cx="6078408" cy="51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49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4756150"/>
          </a:xfrm>
        </p:spPr>
        <p:txBody>
          <a:bodyPr>
            <a:normAutofit/>
          </a:bodyPr>
          <a:lstStyle/>
          <a:p>
            <a:endParaRPr lang="en-US" dirty="0" smtClean="0"/>
          </a:p>
          <a:p>
            <a:r>
              <a:rPr lang="en-US" sz="2800" dirty="0"/>
              <a:t>Interaction between </a:t>
            </a:r>
            <a:r>
              <a:rPr lang="en-US" sz="2800" dirty="0" smtClean="0"/>
              <a:t>philosophers – Service offerings</a:t>
            </a:r>
            <a:endParaRPr lang="en-US" sz="2800" dirty="0"/>
          </a:p>
          <a:p>
            <a:pPr lvl="1"/>
            <a:r>
              <a:rPr lang="en-US" dirty="0"/>
              <a:t>Philosopher layer (philosophical notions)</a:t>
            </a:r>
          </a:p>
          <a:p>
            <a:pPr lvl="1"/>
            <a:r>
              <a:rPr lang="en-US" dirty="0"/>
              <a:t>Translation layer (from/to </a:t>
            </a:r>
            <a:r>
              <a:rPr lang="en-US" dirty="0" err="1"/>
              <a:t>dutch</a:t>
            </a:r>
            <a:r>
              <a:rPr lang="en-US" dirty="0"/>
              <a:t>)</a:t>
            </a:r>
          </a:p>
          <a:p>
            <a:pPr lvl="1"/>
            <a:r>
              <a:rPr lang="en-US" dirty="0"/>
              <a:t>Secretary </a:t>
            </a:r>
            <a:r>
              <a:rPr lang="en-US" dirty="0" smtClean="0"/>
              <a:t>layer (send/receive letter to/from fax number)</a:t>
            </a:r>
          </a:p>
          <a:p>
            <a:pPr lvl="1"/>
            <a:r>
              <a:rPr lang="en-US" dirty="0" smtClean="0"/>
              <a:t>Hardware layer (fax sent over telephone infrastructure)</a:t>
            </a:r>
          </a:p>
          <a:p>
            <a:pPr lvl="2">
              <a:buFont typeface="Arial" panose="020B0604020202020204" pitchFamily="34" charset="0"/>
              <a:buChar char="•"/>
            </a:pPr>
            <a:r>
              <a:rPr lang="en-US" dirty="0" smtClean="0"/>
              <a:t>Could also be by email, mail, flag signals</a:t>
            </a:r>
          </a:p>
        </p:txBody>
      </p:sp>
      <p:sp>
        <p:nvSpPr>
          <p:cNvPr id="4" name="Slide Number Placeholder 3"/>
          <p:cNvSpPr>
            <a:spLocks noGrp="1"/>
          </p:cNvSpPr>
          <p:nvPr>
            <p:ph type="sldNum" sz="quarter" idx="12"/>
          </p:nvPr>
        </p:nvSpPr>
        <p:spPr/>
        <p:txBody>
          <a:bodyPr/>
          <a:lstStyle/>
          <a:p>
            <a:fld id="{0DD05836-698A-F844-9E97-4C80B2778770}" type="slidenum">
              <a:rPr lang="en-US" smtClean="0"/>
              <a:pPr/>
              <a:t>16</a:t>
            </a:fld>
            <a:endParaRPr lang="en-US"/>
          </a:p>
        </p:txBody>
      </p:sp>
      <p:pic>
        <p:nvPicPr>
          <p:cNvPr id="5" name="Picture 4" descr="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199" y="63851"/>
            <a:ext cx="2518143" cy="215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36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Interaction</a:t>
            </a:r>
            <a:endParaRPr lang="en-US" dirty="0"/>
          </a:p>
        </p:txBody>
      </p:sp>
      <p:sp>
        <p:nvSpPr>
          <p:cNvPr id="3" name="Content Placeholder 2"/>
          <p:cNvSpPr>
            <a:spLocks noGrp="1"/>
          </p:cNvSpPr>
          <p:nvPr>
            <p:ph idx="1"/>
          </p:nvPr>
        </p:nvSpPr>
        <p:spPr/>
        <p:txBody>
          <a:bodyPr>
            <a:normAutofit/>
          </a:bodyPr>
          <a:lstStyle/>
          <a:p>
            <a:r>
              <a:rPr lang="en-US" b="1" dirty="0" smtClean="0"/>
              <a:t>User layer </a:t>
            </a:r>
            <a:r>
              <a:rPr lang="en-US" dirty="0" smtClean="0"/>
              <a:t>(text, images, music, documents, voice, video)</a:t>
            </a:r>
          </a:p>
          <a:p>
            <a:r>
              <a:rPr lang="en-US" dirty="0" smtClean="0"/>
              <a:t>...</a:t>
            </a:r>
          </a:p>
          <a:p>
            <a:r>
              <a:rPr lang="en-US" dirty="0" smtClean="0"/>
              <a:t>...</a:t>
            </a:r>
          </a:p>
          <a:p>
            <a:r>
              <a:rPr lang="en-US" dirty="0" smtClean="0"/>
              <a:t>...</a:t>
            </a:r>
          </a:p>
          <a:p>
            <a:r>
              <a:rPr lang="en-US" dirty="0" smtClean="0"/>
              <a:t>…</a:t>
            </a:r>
          </a:p>
          <a:p>
            <a:r>
              <a:rPr lang="en-US" b="1" dirty="0" smtClean="0"/>
              <a:t>Physical layer </a:t>
            </a:r>
            <a:r>
              <a:rPr lang="en-US" dirty="0" smtClean="0"/>
              <a:t>(electric/radio signals, …)</a:t>
            </a:r>
            <a:endParaRPr lang="en-US" dirty="0"/>
          </a:p>
        </p:txBody>
      </p:sp>
      <p:sp>
        <p:nvSpPr>
          <p:cNvPr id="4" name="Slide Number Placeholder 3"/>
          <p:cNvSpPr>
            <a:spLocks noGrp="1"/>
          </p:cNvSpPr>
          <p:nvPr>
            <p:ph type="sldNum" sz="quarter" idx="12"/>
          </p:nvPr>
        </p:nvSpPr>
        <p:spPr/>
        <p:txBody>
          <a:bodyPr/>
          <a:lstStyle/>
          <a:p>
            <a:fld id="{0DD05836-698A-F844-9E97-4C80B2778770}" type="slidenum">
              <a:rPr lang="en-US" smtClean="0"/>
              <a:pPr/>
              <a:t>17</a:t>
            </a:fld>
            <a:endParaRPr lang="en-US"/>
          </a:p>
        </p:txBody>
      </p:sp>
      <p:sp>
        <p:nvSpPr>
          <p:cNvPr id="5" name="Up-Down Arrow 4"/>
          <p:cNvSpPr/>
          <p:nvPr/>
        </p:nvSpPr>
        <p:spPr>
          <a:xfrm>
            <a:off x="2639222" y="2590724"/>
            <a:ext cx="1735082" cy="2196986"/>
          </a:xfrm>
          <a:prstGeom prst="upDownArrow">
            <a:avLst>
              <a:gd name="adj1" fmla="val 50000"/>
              <a:gd name="adj2" fmla="val 339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64815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t>
            </a:r>
            <a:r>
              <a:rPr lang="en-US" dirty="0" err="1" smtClean="0"/>
              <a:t>vs</a:t>
            </a:r>
            <a:r>
              <a:rPr lang="en-US" dirty="0" smtClean="0"/>
              <a:t> Real Communication</a:t>
            </a:r>
            <a:endParaRPr lang="en-US" dirty="0"/>
          </a:p>
        </p:txBody>
      </p:sp>
      <p:pic>
        <p:nvPicPr>
          <p:cNvPr id="4" name="Picture 4"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45" y="1417638"/>
            <a:ext cx="6026980" cy="37472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247198"/>
            <a:ext cx="8229600" cy="1455005"/>
          </a:xfrm>
        </p:spPr>
        <p:txBody>
          <a:bodyPr>
            <a:normAutofit fontScale="70000" lnSpcReduction="20000"/>
          </a:bodyPr>
          <a:lstStyle/>
          <a:p>
            <a:r>
              <a:rPr lang="en-US" dirty="0" smtClean="0"/>
              <a:t>Layer 5: conceptual horizontal communication (send M to …)</a:t>
            </a:r>
          </a:p>
          <a:p>
            <a:r>
              <a:rPr lang="en-US" dirty="0" smtClean="0"/>
              <a:t>Layer 4: header for …?</a:t>
            </a:r>
          </a:p>
          <a:p>
            <a:r>
              <a:rPr lang="en-US" dirty="0" smtClean="0"/>
              <a:t>Layer 3: deals with space limits </a:t>
            </a:r>
            <a:r>
              <a:rPr lang="en-US" dirty="0" smtClean="0">
                <a:sym typeface="Wingdings"/>
              </a:rPr>
              <a:t> message packets</a:t>
            </a:r>
          </a:p>
          <a:p>
            <a:r>
              <a:rPr lang="en-US" dirty="0" smtClean="0">
                <a:sym typeface="Wingdings"/>
              </a:rPr>
              <a:t>Headers/trailers are not seen by layer 5</a:t>
            </a:r>
            <a:endParaRPr lang="en-US" dirty="0"/>
          </a:p>
        </p:txBody>
      </p:sp>
    </p:spTree>
    <p:extLst>
      <p:ext uri="{BB962C8B-B14F-4D97-AF65-F5344CB8AC3E}">
        <p14:creationId xmlns:p14="http://schemas.microsoft.com/office/powerpoint/2010/main" val="3148426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t>
            </a:r>
            <a:r>
              <a:rPr lang="en-US" dirty="0" err="1" smtClean="0"/>
              <a:t>vs</a:t>
            </a:r>
            <a:r>
              <a:rPr lang="en-US" dirty="0" smtClean="0"/>
              <a:t> Service</a:t>
            </a:r>
            <a:endParaRPr lang="en-US" dirty="0"/>
          </a:p>
        </p:txBody>
      </p:sp>
      <p:sp>
        <p:nvSpPr>
          <p:cNvPr id="3" name="Content Placeholder 2"/>
          <p:cNvSpPr>
            <a:spLocks noGrp="1"/>
          </p:cNvSpPr>
          <p:nvPr>
            <p:ph idx="1"/>
          </p:nvPr>
        </p:nvSpPr>
        <p:spPr>
          <a:xfrm>
            <a:off x="457200" y="1600200"/>
            <a:ext cx="8229600" cy="3408815"/>
          </a:xfrm>
        </p:spPr>
        <p:txBody>
          <a:bodyPr>
            <a:normAutofit fontScale="85000" lnSpcReduction="20000"/>
          </a:bodyPr>
          <a:lstStyle/>
          <a:p>
            <a:r>
              <a:rPr lang="en-US" dirty="0" smtClean="0"/>
              <a:t>Service: operations offered by a layer to the upper one</a:t>
            </a:r>
          </a:p>
          <a:p>
            <a:pPr lvl="1"/>
            <a:r>
              <a:rPr lang="en-US" dirty="0" smtClean="0"/>
              <a:t>Lower layer: service provider (delegation)</a:t>
            </a:r>
          </a:p>
          <a:p>
            <a:pPr lvl="1"/>
            <a:r>
              <a:rPr lang="en-US" dirty="0" smtClean="0"/>
              <a:t>Upper layer: service consumer (abstraction)</a:t>
            </a:r>
          </a:p>
          <a:p>
            <a:pPr lvl="1"/>
            <a:r>
              <a:rPr lang="en-US" dirty="0" smtClean="0"/>
              <a:t>Interface between the two layers</a:t>
            </a:r>
          </a:p>
          <a:p>
            <a:r>
              <a:rPr lang="en-US" dirty="0" smtClean="0"/>
              <a:t>Protocol: governs the interaction between peers, defining the format and meaning of exchanged messages</a:t>
            </a:r>
          </a:p>
          <a:p>
            <a:r>
              <a:rPr lang="en-US" dirty="0" smtClean="0"/>
              <a:t>Service implementation may rely on a protocol (not visible to service consumer)</a:t>
            </a:r>
          </a:p>
          <a:p>
            <a:endParaRPr lang="en-US" dirty="0" smtClean="0"/>
          </a:p>
          <a:p>
            <a:endParaRPr lang="en-US" dirty="0" smtClean="0"/>
          </a:p>
          <a:p>
            <a:endParaRPr lang="en-US" dirty="0"/>
          </a:p>
        </p:txBody>
      </p:sp>
      <p:pic>
        <p:nvPicPr>
          <p:cNvPr id="5" name="Picture 4" descr="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21" y="4926708"/>
            <a:ext cx="4017983" cy="165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357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Network Hardware</a:t>
            </a:r>
          </a:p>
        </p:txBody>
      </p:sp>
      <p:sp>
        <p:nvSpPr>
          <p:cNvPr id="13315" name="Content Placeholder 2"/>
          <p:cNvSpPr>
            <a:spLocks noGrp="1"/>
          </p:cNvSpPr>
          <p:nvPr>
            <p:ph idx="1"/>
          </p:nvPr>
        </p:nvSpPr>
        <p:spPr/>
        <p:txBody>
          <a:bodyPr/>
          <a:lstStyle/>
          <a:p>
            <a:r>
              <a:rPr lang="en-US" dirty="0" smtClean="0"/>
              <a:t>Networks can be classified by their scale:</a:t>
            </a:r>
          </a:p>
        </p:txBody>
      </p:sp>
      <p:graphicFrame>
        <p:nvGraphicFramePr>
          <p:cNvPr id="10" name="Table 9"/>
          <p:cNvGraphicFramePr>
            <a:graphicFrameLocks noGrp="1"/>
          </p:cNvGraphicFramePr>
          <p:nvPr/>
        </p:nvGraphicFramePr>
        <p:xfrm>
          <a:off x="1814512" y="2316480"/>
          <a:ext cx="5514975" cy="2225040"/>
        </p:xfrm>
        <a:graphic>
          <a:graphicData uri="http://schemas.openxmlformats.org/drawingml/2006/table">
            <a:tbl>
              <a:tblPr firstRow="1" bandRow="1">
                <a:tableStyleId>{5C22544A-7EE6-4342-B048-85BDC9FD1C3A}</a:tableStyleId>
              </a:tblPr>
              <a:tblGrid>
                <a:gridCol w="1428750"/>
                <a:gridCol w="4086225"/>
              </a:tblGrid>
              <a:tr h="370840">
                <a:tc>
                  <a:txBody>
                    <a:bodyPr/>
                    <a:lstStyle/>
                    <a:p>
                      <a:r>
                        <a:rPr lang="en-US" b="1" dirty="0" smtClean="0">
                          <a:solidFill>
                            <a:schemeClr val="tx1"/>
                          </a:solidFill>
                          <a:latin typeface="Arial" pitchFamily="34" charset="0"/>
                          <a:cs typeface="Arial" pitchFamily="34" charset="0"/>
                        </a:rPr>
                        <a:t>Scale</a:t>
                      </a:r>
                      <a:endParaRPr lang="en-US" b="1"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1" dirty="0" smtClean="0">
                          <a:solidFill>
                            <a:schemeClr val="tx1"/>
                          </a:solidFill>
                          <a:latin typeface="Arial" pitchFamily="34" charset="0"/>
                          <a:cs typeface="Arial" pitchFamily="34" charset="0"/>
                        </a:rPr>
                        <a:t>Type</a:t>
                      </a:r>
                      <a:endParaRPr lang="en-US" b="1"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Vicinity</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PAN</a:t>
                      </a:r>
                      <a:r>
                        <a:rPr lang="en-US" b="0" baseline="0" dirty="0" smtClean="0">
                          <a:solidFill>
                            <a:schemeClr val="tx1"/>
                          </a:solidFill>
                          <a:latin typeface="Arial" pitchFamily="34" charset="0"/>
                          <a:cs typeface="Arial" pitchFamily="34" charset="0"/>
                        </a:rPr>
                        <a:t> (</a:t>
                      </a:r>
                      <a:r>
                        <a:rPr lang="en-US" b="0" dirty="0" smtClean="0">
                          <a:solidFill>
                            <a:schemeClr val="tx1"/>
                          </a:solidFill>
                          <a:latin typeface="Arial" pitchFamily="34" charset="0"/>
                          <a:cs typeface="Arial" pitchFamily="34" charset="0"/>
                        </a:rPr>
                        <a:t>Personal Area Network) </a:t>
                      </a:r>
                      <a:r>
                        <a:rPr lang="en-US" dirty="0" smtClean="0">
                          <a:solidFill>
                            <a:srgbClr val="0000FF"/>
                          </a:solidFill>
                          <a:latin typeface="Arial"/>
                          <a:cs typeface="Arial"/>
                        </a:rPr>
                        <a: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Building </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LAN (Local Area Network) </a:t>
                      </a:r>
                      <a:r>
                        <a:rPr lang="en-US" dirty="0" smtClean="0">
                          <a:solidFill>
                            <a:srgbClr val="0000FF"/>
                          </a:solidFill>
                          <a:latin typeface="Arial"/>
                          <a:cs typeface="Arial"/>
                        </a:rPr>
                        <a: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City</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MAN (Metropolitan Area Network) </a:t>
                      </a:r>
                      <a:r>
                        <a:rPr lang="en-US" dirty="0" smtClean="0">
                          <a:solidFill>
                            <a:srgbClr val="0000FF"/>
                          </a:solidFill>
                          <a:latin typeface="Arial"/>
                          <a:cs typeface="Arial"/>
                        </a:rPr>
                        <a: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Country</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WAN (Wide Area Network) </a:t>
                      </a:r>
                      <a:r>
                        <a:rPr lang="en-US" dirty="0" smtClean="0">
                          <a:solidFill>
                            <a:srgbClr val="0000FF"/>
                          </a:solidFill>
                          <a:latin typeface="Arial"/>
                          <a:cs typeface="Arial"/>
                        </a:rPr>
                        <a: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Planet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The Internet </a:t>
                      </a:r>
                      <a:r>
                        <a:rPr lang="en-US" b="0" dirty="0" smtClean="0">
                          <a:solidFill>
                            <a:schemeClr val="tx1"/>
                          </a:solidFill>
                          <a:latin typeface="Arial"/>
                          <a:cs typeface="Arial"/>
                        </a:rPr>
                        <a:t>(network</a:t>
                      </a:r>
                      <a:r>
                        <a:rPr lang="en-US" b="0" baseline="0" dirty="0" smtClean="0">
                          <a:solidFill>
                            <a:schemeClr val="tx1"/>
                          </a:solidFill>
                          <a:latin typeface="Arial"/>
                          <a:cs typeface="Arial"/>
                        </a:rPr>
                        <a:t> of all networks)</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09736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Requirements</a:t>
            </a:r>
            <a:endParaRPr lang="en-US" dirty="0"/>
          </a:p>
        </p:txBody>
      </p:sp>
      <p:sp>
        <p:nvSpPr>
          <p:cNvPr id="3" name="Content Placeholder 2"/>
          <p:cNvSpPr>
            <a:spLocks noGrp="1"/>
          </p:cNvSpPr>
          <p:nvPr>
            <p:ph idx="1"/>
          </p:nvPr>
        </p:nvSpPr>
        <p:spPr>
          <a:xfrm>
            <a:off x="457200" y="1600200"/>
            <a:ext cx="8229600" cy="4996179"/>
          </a:xfrm>
        </p:spPr>
        <p:txBody>
          <a:bodyPr>
            <a:normAutofit fontScale="77500" lnSpcReduction="20000"/>
          </a:bodyPr>
          <a:lstStyle/>
          <a:p>
            <a:r>
              <a:rPr lang="en-US" dirty="0" smtClean="0"/>
              <a:t>Addressing</a:t>
            </a:r>
          </a:p>
          <a:p>
            <a:pPr lvl="1"/>
            <a:r>
              <a:rPr lang="en-US" dirty="0" smtClean="0"/>
              <a:t>Many machines, many processes </a:t>
            </a:r>
            <a:r>
              <a:rPr lang="en-US" dirty="0" smtClean="0">
                <a:sym typeface="Wingdings"/>
              </a:rPr>
              <a:t> identification of the recipient of a message</a:t>
            </a:r>
            <a:endParaRPr lang="en-US" dirty="0" smtClean="0"/>
          </a:p>
          <a:p>
            <a:r>
              <a:rPr lang="en-US" dirty="0" smtClean="0"/>
              <a:t>Error control</a:t>
            </a:r>
          </a:p>
          <a:p>
            <a:pPr lvl="1"/>
            <a:r>
              <a:rPr lang="en-US" dirty="0" smtClean="0"/>
              <a:t>Physical communication circuits are not perfect</a:t>
            </a:r>
          </a:p>
          <a:p>
            <a:pPr lvl="1"/>
            <a:r>
              <a:rPr lang="en-US" dirty="0" smtClean="0"/>
              <a:t>Agreement on the control mechanism is needed</a:t>
            </a:r>
          </a:p>
          <a:p>
            <a:pPr lvl="1"/>
            <a:r>
              <a:rPr lang="en-US" dirty="0" smtClean="0"/>
              <a:t>Packets can be out-of-order </a:t>
            </a:r>
            <a:r>
              <a:rPr lang="en-US" dirty="0" smtClean="0">
                <a:sym typeface="Wingdings"/>
              </a:rPr>
              <a:t> reassembling capabilities in the destination</a:t>
            </a:r>
            <a:endParaRPr lang="en-US" dirty="0" smtClean="0"/>
          </a:p>
          <a:p>
            <a:r>
              <a:rPr lang="en-US" dirty="0" smtClean="0"/>
              <a:t>Flow control</a:t>
            </a:r>
          </a:p>
          <a:p>
            <a:pPr lvl="1"/>
            <a:r>
              <a:rPr lang="en-US" dirty="0" smtClean="0"/>
              <a:t>Feedback from receiver to sender</a:t>
            </a:r>
          </a:p>
          <a:p>
            <a:r>
              <a:rPr lang="en-US" dirty="0" smtClean="0"/>
              <a:t>Multiplexing/</a:t>
            </a:r>
            <a:r>
              <a:rPr lang="en-US" dirty="0" err="1" smtClean="0"/>
              <a:t>demultiplexing</a:t>
            </a:r>
            <a:endParaRPr lang="en-US" dirty="0" smtClean="0"/>
          </a:p>
          <a:p>
            <a:pPr lvl="1"/>
            <a:r>
              <a:rPr lang="en-US" dirty="0" smtClean="0"/>
              <a:t>Management of the same connection for multiple conversations</a:t>
            </a:r>
          </a:p>
          <a:p>
            <a:r>
              <a:rPr lang="en-US" dirty="0" smtClean="0"/>
              <a:t>Routing</a:t>
            </a:r>
          </a:p>
          <a:p>
            <a:pPr lvl="1"/>
            <a:r>
              <a:rPr lang="en-US" dirty="0" smtClean="0"/>
              <a:t>Best path for reaching the destination</a:t>
            </a:r>
            <a:endParaRPr lang="en-US" dirty="0"/>
          </a:p>
        </p:txBody>
      </p:sp>
    </p:spTree>
    <p:extLst>
      <p:ext uri="{BB962C8B-B14F-4D97-AF65-F5344CB8AC3E}">
        <p14:creationId xmlns:p14="http://schemas.microsoft.com/office/powerpoint/2010/main" val="3657778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Connection(less) Service</a:t>
            </a:r>
            <a:endParaRPr lang="en-US" dirty="0"/>
          </a:p>
        </p:txBody>
      </p:sp>
      <p:sp>
        <p:nvSpPr>
          <p:cNvPr id="3" name="Content Placeholder 2"/>
          <p:cNvSpPr>
            <a:spLocks noGrp="1"/>
          </p:cNvSpPr>
          <p:nvPr>
            <p:ph idx="1"/>
          </p:nvPr>
        </p:nvSpPr>
        <p:spPr>
          <a:xfrm>
            <a:off x="457200" y="1600200"/>
            <a:ext cx="8229600" cy="5078487"/>
          </a:xfrm>
        </p:spPr>
        <p:txBody>
          <a:bodyPr>
            <a:normAutofit fontScale="77500" lnSpcReduction="20000"/>
          </a:bodyPr>
          <a:lstStyle/>
          <a:p>
            <a:r>
              <a:rPr lang="en-US" dirty="0" smtClean="0"/>
              <a:t>Remember C/S?</a:t>
            </a:r>
          </a:p>
          <a:p>
            <a:r>
              <a:rPr lang="en-US" dirty="0" smtClean="0"/>
              <a:t>Connection-oriented service: creation of a virtual end-to-end communication channel</a:t>
            </a:r>
          </a:p>
          <a:p>
            <a:pPr lvl="1"/>
            <a:r>
              <a:rPr lang="en-US" dirty="0" smtClean="0"/>
              <a:t>Order preservation</a:t>
            </a:r>
          </a:p>
          <a:p>
            <a:pPr lvl="1"/>
            <a:r>
              <a:rPr lang="en-US" dirty="0" smtClean="0"/>
              <a:t>E.g. the telephone system</a:t>
            </a:r>
          </a:p>
          <a:p>
            <a:pPr lvl="1"/>
            <a:r>
              <a:rPr lang="en-US" dirty="0" smtClean="0"/>
              <a:t>Three phases</a:t>
            </a:r>
          </a:p>
          <a:p>
            <a:pPr marL="1371600" lvl="2" indent="-457200">
              <a:buFont typeface="+mj-lt"/>
              <a:buAutoNum type="arabicPeriod"/>
            </a:pPr>
            <a:r>
              <a:rPr lang="en-US" dirty="0" smtClean="0"/>
              <a:t>Connection establishment and negotiation</a:t>
            </a:r>
          </a:p>
          <a:p>
            <a:pPr marL="1371600" lvl="2" indent="-457200">
              <a:buFont typeface="+mj-lt"/>
              <a:buAutoNum type="arabicPeriod"/>
            </a:pPr>
            <a:r>
              <a:rPr lang="en-US" dirty="0" smtClean="0"/>
              <a:t>Use of the connection</a:t>
            </a:r>
          </a:p>
          <a:p>
            <a:pPr marL="1371600" lvl="2" indent="-457200">
              <a:buFont typeface="+mj-lt"/>
              <a:buAutoNum type="arabicPeriod"/>
            </a:pPr>
            <a:r>
              <a:rPr lang="en-US" dirty="0" smtClean="0"/>
              <a:t>Connection release</a:t>
            </a:r>
          </a:p>
          <a:p>
            <a:pPr marL="571500" indent="-457200"/>
            <a:r>
              <a:rPr lang="en-US" dirty="0" smtClean="0"/>
              <a:t>Connectionless service: fragmentation of interaction into separate messages</a:t>
            </a:r>
          </a:p>
          <a:p>
            <a:pPr marL="971550" lvl="1" indent="-457200"/>
            <a:r>
              <a:rPr lang="en-US" dirty="0" smtClean="0"/>
              <a:t>Each message carries the full destination address</a:t>
            </a:r>
          </a:p>
          <a:p>
            <a:pPr marL="971550" lvl="1" indent="-457200"/>
            <a:r>
              <a:rPr lang="en-US" dirty="0" smtClean="0"/>
              <a:t>Each message follows a route</a:t>
            </a:r>
            <a:br>
              <a:rPr lang="en-US" dirty="0" smtClean="0"/>
            </a:br>
            <a:r>
              <a:rPr lang="en-US" dirty="0" smtClean="0">
                <a:sym typeface="Wingdings"/>
              </a:rPr>
              <a:t> possibility of out-of-order messages</a:t>
            </a:r>
            <a:endParaRPr lang="en-US" dirty="0" smtClean="0"/>
          </a:p>
          <a:p>
            <a:pPr marL="971550" lvl="1" indent="-457200"/>
            <a:r>
              <a:rPr lang="en-US" dirty="0" smtClean="0"/>
              <a:t>E.g. the postal system</a:t>
            </a:r>
            <a:endParaRPr lang="en-US" dirty="0"/>
          </a:p>
        </p:txBody>
      </p:sp>
    </p:spTree>
    <p:extLst>
      <p:ext uri="{BB962C8B-B14F-4D97-AF65-F5344CB8AC3E}">
        <p14:creationId xmlns:p14="http://schemas.microsoft.com/office/powerpoint/2010/main" val="1050585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Service</a:t>
            </a:r>
            <a:endParaRPr lang="en-US" dirty="0"/>
          </a:p>
        </p:txBody>
      </p:sp>
      <p:sp>
        <p:nvSpPr>
          <p:cNvPr id="3" name="Content Placeholder 2"/>
          <p:cNvSpPr>
            <a:spLocks noGrp="1"/>
          </p:cNvSpPr>
          <p:nvPr>
            <p:ph idx="1"/>
          </p:nvPr>
        </p:nvSpPr>
        <p:spPr>
          <a:xfrm>
            <a:off x="457200" y="1600200"/>
            <a:ext cx="8229600" cy="5102003"/>
          </a:xfrm>
        </p:spPr>
        <p:txBody>
          <a:bodyPr>
            <a:noAutofit/>
          </a:bodyPr>
          <a:lstStyle/>
          <a:p>
            <a:r>
              <a:rPr lang="en-US" sz="2000" dirty="0" smtClean="0"/>
              <a:t>Measure the reliability of the service</a:t>
            </a:r>
          </a:p>
          <a:p>
            <a:pPr lvl="1"/>
            <a:r>
              <a:rPr lang="en-US" sz="1800" dirty="0" smtClean="0"/>
              <a:t>N.B.: the physical medium is in general unreliable!</a:t>
            </a:r>
          </a:p>
          <a:p>
            <a:r>
              <a:rPr lang="en-US" sz="2000" dirty="0" smtClean="0"/>
              <a:t>Reliability requires additional interaction (</a:t>
            </a:r>
            <a:r>
              <a:rPr lang="en-US" sz="2000" dirty="0" err="1" smtClean="0"/>
              <a:t>ack</a:t>
            </a:r>
            <a:r>
              <a:rPr lang="en-US" sz="2000" dirty="0" smtClean="0"/>
              <a:t>)</a:t>
            </a:r>
          </a:p>
          <a:p>
            <a:pPr lvl="1"/>
            <a:r>
              <a:rPr lang="en-US" sz="1800" dirty="0">
                <a:sym typeface="Wingdings"/>
              </a:rPr>
              <a:t>C</a:t>
            </a:r>
            <a:r>
              <a:rPr lang="en-US" sz="1800" dirty="0" smtClean="0">
                <a:sym typeface="Wingdings"/>
              </a:rPr>
              <a:t>omputational overload (delays)</a:t>
            </a:r>
          </a:p>
          <a:p>
            <a:r>
              <a:rPr lang="en-US" sz="2000" dirty="0" smtClean="0"/>
              <a:t>Reliable connection-oriented service</a:t>
            </a:r>
          </a:p>
          <a:p>
            <a:pPr lvl="1"/>
            <a:r>
              <a:rPr lang="en-US" sz="1800" dirty="0" smtClean="0"/>
              <a:t>Message sequence: messages preserved (scan of a book)</a:t>
            </a:r>
          </a:p>
          <a:p>
            <a:pPr lvl="1"/>
            <a:r>
              <a:rPr lang="en-US" sz="1800" dirty="0" smtClean="0"/>
              <a:t>Byte stream: no message boundaries (remote login)</a:t>
            </a:r>
          </a:p>
          <a:p>
            <a:r>
              <a:rPr lang="en-US" sz="2000" dirty="0" smtClean="0"/>
              <a:t>Reliability is not always feasible/reasonable</a:t>
            </a:r>
          </a:p>
          <a:p>
            <a:pPr lvl="1"/>
            <a:r>
              <a:rPr lang="en-US" sz="1800" dirty="0" smtClean="0"/>
              <a:t>Digitized voice </a:t>
            </a:r>
            <a:r>
              <a:rPr lang="en-US" sz="1800" dirty="0" smtClean="0">
                <a:sym typeface="Wingdings"/>
              </a:rPr>
              <a:t> delays unacceptable</a:t>
            </a:r>
          </a:p>
          <a:p>
            <a:pPr lvl="1"/>
            <a:r>
              <a:rPr lang="en-US" sz="1800" dirty="0" smtClean="0">
                <a:sym typeface="Wingdings"/>
              </a:rPr>
              <a:t>File transfer: necessary</a:t>
            </a:r>
          </a:p>
          <a:p>
            <a:r>
              <a:rPr lang="en-US" sz="2000" dirty="0" smtClean="0">
                <a:sym typeface="Wingdings"/>
              </a:rPr>
              <a:t>Reliable connectionless service</a:t>
            </a:r>
          </a:p>
          <a:p>
            <a:pPr lvl="1"/>
            <a:r>
              <a:rPr lang="en-US" sz="1800" dirty="0" smtClean="0">
                <a:sym typeface="Wingdings"/>
              </a:rPr>
              <a:t>Acknowledged datagram service (</a:t>
            </a:r>
            <a:r>
              <a:rPr lang="en-US" sz="1800" dirty="0" err="1">
                <a:sym typeface="Wingdings"/>
              </a:rPr>
              <a:t>a</a:t>
            </a:r>
            <a:r>
              <a:rPr lang="en-US" sz="1800" dirty="0" err="1" smtClean="0">
                <a:sym typeface="Wingdings"/>
              </a:rPr>
              <a:t>ck</a:t>
            </a:r>
            <a:r>
              <a:rPr lang="en-US" sz="1800" dirty="0" smtClean="0">
                <a:sym typeface="Wingdings"/>
              </a:rPr>
              <a:t> of message reception)</a:t>
            </a:r>
          </a:p>
          <a:p>
            <a:pPr lvl="1"/>
            <a:r>
              <a:rPr lang="en-US" sz="1800" dirty="0" smtClean="0">
                <a:sym typeface="Wingdings"/>
              </a:rPr>
              <a:t>Request-reply service</a:t>
            </a:r>
          </a:p>
          <a:p>
            <a:r>
              <a:rPr lang="en-US" sz="2000" dirty="0" smtClean="0">
                <a:sym typeface="Wingdings"/>
              </a:rPr>
              <a:t>Unreliable connectionless service: Ethernet</a:t>
            </a:r>
          </a:p>
        </p:txBody>
      </p:sp>
    </p:spTree>
    <p:extLst>
      <p:ext uri="{BB962C8B-B14F-4D97-AF65-F5344CB8AC3E}">
        <p14:creationId xmlns:p14="http://schemas.microsoft.com/office/powerpoint/2010/main" val="2513292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Services</a:t>
            </a:r>
            <a:endParaRPr lang="en-US" dirty="0"/>
          </a:p>
        </p:txBody>
      </p:sp>
      <p:pic>
        <p:nvPicPr>
          <p:cNvPr id="4" name="Picture 4" descr="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57144"/>
            <a:ext cx="7815263" cy="3368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9505" y="6055499"/>
            <a:ext cx="7100021" cy="461665"/>
          </a:xfrm>
          <a:prstGeom prst="rect">
            <a:avLst/>
          </a:prstGeom>
          <a:noFill/>
        </p:spPr>
        <p:txBody>
          <a:bodyPr wrap="none" rtlCol="0">
            <a:spAutoFit/>
          </a:bodyPr>
          <a:lstStyle/>
          <a:p>
            <a:r>
              <a:rPr lang="en-US" sz="2400" dirty="0" smtClean="0"/>
              <a:t>Remember: reliability is not always feasible nor desired</a:t>
            </a:r>
            <a:endParaRPr lang="en-US" sz="2400" dirty="0"/>
          </a:p>
        </p:txBody>
      </p:sp>
    </p:spTree>
    <p:extLst>
      <p:ext uri="{BB962C8B-B14F-4D97-AF65-F5344CB8AC3E}">
        <p14:creationId xmlns:p14="http://schemas.microsoft.com/office/powerpoint/2010/main" val="3989183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Primitives</a:t>
            </a:r>
            <a:endParaRPr lang="en-US" dirty="0"/>
          </a:p>
        </p:txBody>
      </p:sp>
      <p:sp>
        <p:nvSpPr>
          <p:cNvPr id="3" name="Content Placeholder 2"/>
          <p:cNvSpPr>
            <a:spLocks noGrp="1"/>
          </p:cNvSpPr>
          <p:nvPr>
            <p:ph idx="1"/>
          </p:nvPr>
        </p:nvSpPr>
        <p:spPr>
          <a:xfrm>
            <a:off x="457200" y="1600200"/>
            <a:ext cx="8229600" cy="2409364"/>
          </a:xfrm>
        </p:spPr>
        <p:txBody>
          <a:bodyPr>
            <a:normAutofit fontScale="92500" lnSpcReduction="10000"/>
          </a:bodyPr>
          <a:lstStyle/>
          <a:p>
            <a:r>
              <a:rPr lang="en-US" dirty="0" smtClean="0"/>
              <a:t>Primitives: tell the service to do some action</a:t>
            </a:r>
          </a:p>
          <a:p>
            <a:pPr lvl="1"/>
            <a:r>
              <a:rPr lang="en-US" dirty="0" smtClean="0"/>
              <a:t>Protocol stack in the O.S. </a:t>
            </a:r>
            <a:r>
              <a:rPr lang="en-US" dirty="0" smtClean="0">
                <a:sym typeface="Wingdings"/>
              </a:rPr>
              <a:t> system calls</a:t>
            </a:r>
          </a:p>
          <a:p>
            <a:pPr lvl="1"/>
            <a:r>
              <a:rPr lang="en-US" dirty="0" smtClean="0">
                <a:sym typeface="Wingdings"/>
              </a:rPr>
              <a:t>Captured by the kernel, which then sends the packets</a:t>
            </a:r>
          </a:p>
          <a:p>
            <a:r>
              <a:rPr lang="en-US" dirty="0" smtClean="0">
                <a:sym typeface="Wingdings"/>
              </a:rPr>
              <a:t>Primitives depend on the type of service</a:t>
            </a:r>
          </a:p>
          <a:p>
            <a:r>
              <a:rPr lang="en-US" dirty="0" smtClean="0">
                <a:sym typeface="Wingdings"/>
              </a:rPr>
              <a:t>E.g., primitives for reliable byte stream:</a:t>
            </a:r>
            <a:endParaRPr lang="en-US" dirty="0"/>
          </a:p>
        </p:txBody>
      </p:sp>
      <p:pic>
        <p:nvPicPr>
          <p:cNvPr id="4" name="Picture 4" descr="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47" y="4187248"/>
            <a:ext cx="6922968" cy="230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789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 Interaction with </a:t>
            </a:r>
            <a:br>
              <a:rPr lang="en-US" dirty="0" smtClean="0"/>
            </a:br>
            <a:r>
              <a:rPr lang="en-US" dirty="0" smtClean="0"/>
              <a:t>Connection-Oriented Network</a:t>
            </a:r>
            <a:endParaRPr lang="en-US" dirty="0"/>
          </a:p>
        </p:txBody>
      </p:sp>
      <p:sp>
        <p:nvSpPr>
          <p:cNvPr id="3" name="Content Placeholder 2"/>
          <p:cNvSpPr>
            <a:spLocks noGrp="1"/>
          </p:cNvSpPr>
          <p:nvPr>
            <p:ph idx="1"/>
          </p:nvPr>
        </p:nvSpPr>
        <p:spPr>
          <a:xfrm>
            <a:off x="457200" y="5091323"/>
            <a:ext cx="8229600" cy="1034840"/>
          </a:xfrm>
        </p:spPr>
        <p:txBody>
          <a:bodyPr>
            <a:normAutofit lnSpcReduction="10000"/>
          </a:bodyPr>
          <a:lstStyle/>
          <a:p>
            <a:r>
              <a:rPr lang="en-US" dirty="0" smtClean="0"/>
              <a:t>Faults and errors must be managed</a:t>
            </a:r>
          </a:p>
          <a:p>
            <a:pPr lvl="1"/>
            <a:r>
              <a:rPr lang="en-US" dirty="0" smtClean="0"/>
              <a:t>Graceful degradation is a must</a:t>
            </a:r>
            <a:endParaRPr lang="en-US" dirty="0"/>
          </a:p>
        </p:txBody>
      </p:sp>
      <p:pic>
        <p:nvPicPr>
          <p:cNvPr id="4" name="Picture 4" descr="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386013"/>
            <a:ext cx="8239125" cy="232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58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Abstract to Concrete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Abstract model: layered model with services, protocols, interfaces</a:t>
            </a:r>
          </a:p>
          <a:p>
            <a:r>
              <a:rPr lang="en-US" dirty="0" smtClean="0"/>
              <a:t>Concrete model: </a:t>
            </a:r>
            <a:r>
              <a:rPr lang="en-US" dirty="0"/>
              <a:t>fixes # layers, </a:t>
            </a:r>
            <a:r>
              <a:rPr lang="en-US" dirty="0" smtClean="0"/>
              <a:t>content </a:t>
            </a:r>
            <a:r>
              <a:rPr lang="en-US" dirty="0"/>
              <a:t>and </a:t>
            </a:r>
            <a:r>
              <a:rPr lang="en-US" dirty="0" smtClean="0"/>
              <a:t>function of each layer</a:t>
            </a:r>
          </a:p>
          <a:p>
            <a:r>
              <a:rPr lang="en-US" dirty="0" smtClean="0"/>
              <a:t>Two fundamental models</a:t>
            </a:r>
          </a:p>
          <a:p>
            <a:pPr lvl="1"/>
            <a:r>
              <a:rPr lang="en-US" dirty="0" smtClean="0"/>
              <a:t>ISO OSI reference model</a:t>
            </a:r>
          </a:p>
          <a:p>
            <a:pPr lvl="2"/>
            <a:r>
              <a:rPr lang="en-US" dirty="0" smtClean="0"/>
              <a:t>“top-down” (good model)</a:t>
            </a:r>
          </a:p>
          <a:p>
            <a:pPr lvl="1"/>
            <a:r>
              <a:rPr lang="en-US" dirty="0" smtClean="0"/>
              <a:t>TCP/IP</a:t>
            </a:r>
          </a:p>
          <a:p>
            <a:pPr lvl="2"/>
            <a:r>
              <a:rPr lang="en-US" dirty="0" smtClean="0"/>
              <a:t>“bottom-up” (widely used protocols)</a:t>
            </a:r>
            <a:endParaRPr lang="en-US" dirty="0"/>
          </a:p>
          <a:p>
            <a:endParaRPr lang="en-US" dirty="0"/>
          </a:p>
        </p:txBody>
      </p:sp>
    </p:spTree>
    <p:extLst>
      <p:ext uri="{BB962C8B-B14F-4D97-AF65-F5344CB8AC3E}">
        <p14:creationId xmlns:p14="http://schemas.microsoft.com/office/powerpoint/2010/main" val="2947693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Reference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Open System Interconnection (1983, revised 1995)</a:t>
            </a:r>
          </a:p>
          <a:p>
            <a:pPr lvl="1"/>
            <a:r>
              <a:rPr lang="en-US" dirty="0" smtClean="0"/>
              <a:t>Targets open systems: systems that are open for communication with other systems</a:t>
            </a:r>
          </a:p>
          <a:p>
            <a:pPr lvl="1"/>
            <a:r>
              <a:rPr lang="en-US" dirty="0" smtClean="0"/>
              <a:t>Interoperability: its goal is to enable cooperation of heterogeneous systems</a:t>
            </a:r>
          </a:p>
          <a:p>
            <a:r>
              <a:rPr lang="en-US" dirty="0" smtClean="0"/>
              <a:t>Well-defined layers</a:t>
            </a:r>
          </a:p>
          <a:p>
            <a:r>
              <a:rPr lang="en-US" dirty="0" smtClean="0"/>
              <a:t>Object-oriented</a:t>
            </a:r>
          </a:p>
          <a:p>
            <a:r>
              <a:rPr lang="en-US" dirty="0" smtClean="0"/>
              <a:t>Abstract model: not bound to specific implementations/vendors</a:t>
            </a:r>
          </a:p>
          <a:p>
            <a:endParaRPr lang="en-US" dirty="0"/>
          </a:p>
        </p:txBody>
      </p:sp>
    </p:spTree>
    <p:extLst>
      <p:ext uri="{BB962C8B-B14F-4D97-AF65-F5344CB8AC3E}">
        <p14:creationId xmlns:p14="http://schemas.microsoft.com/office/powerpoint/2010/main" val="2583995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As a Standard</a:t>
            </a:r>
            <a:endParaRPr lang="en-US" dirty="0"/>
          </a:p>
        </p:txBody>
      </p:sp>
      <p:sp>
        <p:nvSpPr>
          <p:cNvPr id="3" name="Content Placeholder 2"/>
          <p:cNvSpPr>
            <a:spLocks noGrp="1"/>
          </p:cNvSpPr>
          <p:nvPr>
            <p:ph idx="1"/>
          </p:nvPr>
        </p:nvSpPr>
        <p:spPr>
          <a:xfrm>
            <a:off x="457200" y="1600200"/>
            <a:ext cx="8229600" cy="4984421"/>
          </a:xfrm>
        </p:spPr>
        <p:txBody>
          <a:bodyPr>
            <a:normAutofit lnSpcReduction="10000"/>
          </a:bodyPr>
          <a:lstStyle/>
          <a:p>
            <a:r>
              <a:rPr lang="en-US" dirty="0" smtClean="0"/>
              <a:t>Driven by ISO (International Organization for Standardization)</a:t>
            </a:r>
          </a:p>
          <a:p>
            <a:r>
              <a:rPr lang="en-US" dirty="0" smtClean="0"/>
              <a:t>With the contribution of</a:t>
            </a:r>
          </a:p>
          <a:p>
            <a:pPr lvl="1"/>
            <a:r>
              <a:rPr lang="en-US" dirty="0" smtClean="0"/>
              <a:t>IEC</a:t>
            </a:r>
            <a:r>
              <a:rPr lang="en-US" dirty="0"/>
              <a:t> </a:t>
            </a:r>
            <a:r>
              <a:rPr lang="en-US" dirty="0" smtClean="0"/>
              <a:t>(International </a:t>
            </a:r>
            <a:r>
              <a:rPr lang="en-US" dirty="0" err="1"/>
              <a:t>Electrotechnical</a:t>
            </a:r>
            <a:r>
              <a:rPr lang="en-US" dirty="0"/>
              <a:t> </a:t>
            </a:r>
            <a:r>
              <a:rPr lang="en-US" dirty="0" smtClean="0"/>
              <a:t>Commission)</a:t>
            </a:r>
            <a:endParaRPr lang="en-US" dirty="0"/>
          </a:p>
          <a:p>
            <a:pPr lvl="1"/>
            <a:r>
              <a:rPr lang="en-US" dirty="0"/>
              <a:t>CCITT (International Telegraph and Telephone Consultative Committee</a:t>
            </a:r>
            <a:r>
              <a:rPr lang="en-US" dirty="0" smtClean="0"/>
              <a:t>)</a:t>
            </a:r>
          </a:p>
          <a:p>
            <a:pPr lvl="1"/>
            <a:r>
              <a:rPr lang="en-US" dirty="0" smtClean="0"/>
              <a:t>Industrial organizations</a:t>
            </a:r>
          </a:p>
          <a:p>
            <a:pPr lvl="2"/>
            <a:r>
              <a:rPr lang="en-US" dirty="0" smtClean="0"/>
              <a:t>ECMA (European </a:t>
            </a:r>
            <a:r>
              <a:rPr lang="en-US" dirty="0"/>
              <a:t>Computer Manufacturers' </a:t>
            </a:r>
            <a:r>
              <a:rPr lang="en-US" dirty="0" smtClean="0"/>
              <a:t>Association)</a:t>
            </a:r>
          </a:p>
          <a:p>
            <a:pPr lvl="2"/>
            <a:r>
              <a:rPr lang="en-US" dirty="0" smtClean="0"/>
              <a:t>IEEE </a:t>
            </a:r>
            <a:r>
              <a:rPr lang="en-US" dirty="0"/>
              <a:t>(</a:t>
            </a:r>
            <a:r>
              <a:rPr lang="en-US" dirty="0" smtClean="0"/>
              <a:t>Institute of Electrical and Electronics Engineers)</a:t>
            </a:r>
          </a:p>
          <a:p>
            <a:pPr lvl="2"/>
            <a:r>
              <a:rPr lang="en-US" dirty="0" smtClean="0"/>
              <a:t>EIA (Electronic </a:t>
            </a:r>
            <a:r>
              <a:rPr lang="en-US" dirty="0"/>
              <a:t>Industries </a:t>
            </a:r>
            <a:r>
              <a:rPr lang="en-US" dirty="0" smtClean="0"/>
              <a:t>Association)</a:t>
            </a:r>
            <a:endParaRPr lang="en-US" dirty="0"/>
          </a:p>
          <a:p>
            <a:endParaRPr lang="en-US" dirty="0"/>
          </a:p>
          <a:p>
            <a:pPr lvl="1"/>
            <a:endParaRPr lang="en-US" dirty="0"/>
          </a:p>
        </p:txBody>
      </p:sp>
    </p:spTree>
    <p:extLst>
      <p:ext uri="{BB962C8B-B14F-4D97-AF65-F5344CB8AC3E}">
        <p14:creationId xmlns:p14="http://schemas.microsoft.com/office/powerpoint/2010/main" val="672262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Reference Schema</a:t>
            </a:r>
            <a:endParaRPr lang="en-US" dirty="0"/>
          </a:p>
        </p:txBody>
      </p:sp>
      <p:sp>
        <p:nvSpPr>
          <p:cNvPr id="4" name="Rounded Rectangle 3"/>
          <p:cNvSpPr/>
          <p:nvPr/>
        </p:nvSpPr>
        <p:spPr>
          <a:xfrm>
            <a:off x="907478" y="1528574"/>
            <a:ext cx="2175393" cy="4762092"/>
          </a:xfrm>
          <a:prstGeom prst="roundRect">
            <a:avLst>
              <a:gd name="adj" fmla="val 63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86169" y="1699550"/>
            <a:ext cx="1815137" cy="4414740"/>
            <a:chOff x="857003" y="1625791"/>
            <a:chExt cx="1815137" cy="5016457"/>
          </a:xfrm>
        </p:grpSpPr>
        <p:sp>
          <p:nvSpPr>
            <p:cNvPr id="6" name="Rounded Rectangle 5"/>
            <p:cNvSpPr/>
            <p:nvPr/>
          </p:nvSpPr>
          <p:spPr>
            <a:xfrm>
              <a:off x="857003" y="1625791"/>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Application</a:t>
              </a:r>
              <a:endParaRPr lang="en-US" sz="1600" dirty="0"/>
            </a:p>
          </p:txBody>
        </p:sp>
        <p:sp>
          <p:nvSpPr>
            <p:cNvPr id="7" name="Rounded Rectangle 6"/>
            <p:cNvSpPr/>
            <p:nvPr/>
          </p:nvSpPr>
          <p:spPr>
            <a:xfrm>
              <a:off x="857003" y="2399846"/>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Presentation</a:t>
              </a:r>
              <a:endParaRPr lang="en-US" sz="1600" dirty="0"/>
            </a:p>
          </p:txBody>
        </p:sp>
        <p:sp>
          <p:nvSpPr>
            <p:cNvPr id="8" name="Rounded Rectangle 7"/>
            <p:cNvSpPr/>
            <p:nvPr/>
          </p:nvSpPr>
          <p:spPr>
            <a:xfrm>
              <a:off x="857003" y="3164372"/>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Session</a:t>
              </a:r>
              <a:endParaRPr lang="en-US" sz="1600" dirty="0"/>
            </a:p>
          </p:txBody>
        </p:sp>
        <p:sp>
          <p:nvSpPr>
            <p:cNvPr id="9" name="Rounded Rectangle 8"/>
            <p:cNvSpPr/>
            <p:nvPr/>
          </p:nvSpPr>
          <p:spPr>
            <a:xfrm>
              <a:off x="857003" y="3932747"/>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Transport</a:t>
              </a:r>
              <a:endParaRPr lang="en-US" sz="1600" dirty="0"/>
            </a:p>
          </p:txBody>
        </p:sp>
        <p:sp>
          <p:nvSpPr>
            <p:cNvPr id="10" name="Rounded Rectangle 9"/>
            <p:cNvSpPr/>
            <p:nvPr/>
          </p:nvSpPr>
          <p:spPr>
            <a:xfrm>
              <a:off x="859877" y="4687185"/>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11" name="Rounded Rectangle 10"/>
            <p:cNvSpPr/>
            <p:nvPr/>
          </p:nvSpPr>
          <p:spPr>
            <a:xfrm>
              <a:off x="857003" y="5437693"/>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12" name="Rounded Rectangle 11"/>
            <p:cNvSpPr/>
            <p:nvPr/>
          </p:nvSpPr>
          <p:spPr>
            <a:xfrm>
              <a:off x="857003" y="6204167"/>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13" name="Straight Arrow Connector 12"/>
            <p:cNvCxnSpPr/>
            <p:nvPr/>
          </p:nvCxnSpPr>
          <p:spPr>
            <a:xfrm>
              <a:off x="1766009" y="2063873"/>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766009" y="2834078"/>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766009" y="3602453"/>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66009" y="4370828"/>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66009" y="5107399"/>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66009" y="587577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488406" y="1699403"/>
            <a:ext cx="301660" cy="4404284"/>
          </a:xfrm>
          <a:prstGeom prst="rect">
            <a:avLst/>
          </a:prstGeom>
          <a:noFill/>
        </p:spPr>
        <p:txBody>
          <a:bodyPr wrap="none" rtlCol="0">
            <a:spAutoFit/>
          </a:bodyPr>
          <a:lstStyle/>
          <a:p>
            <a:pPr>
              <a:lnSpc>
                <a:spcPct val="120000"/>
              </a:lnSpc>
            </a:pPr>
            <a:r>
              <a:rPr lang="en-US" dirty="0" smtClean="0"/>
              <a:t>7</a:t>
            </a:r>
          </a:p>
          <a:p>
            <a:pPr>
              <a:lnSpc>
                <a:spcPct val="120000"/>
              </a:lnSpc>
            </a:pPr>
            <a:endParaRPr lang="en-US" dirty="0"/>
          </a:p>
          <a:p>
            <a:pPr>
              <a:lnSpc>
                <a:spcPct val="120000"/>
              </a:lnSpc>
            </a:pPr>
            <a:r>
              <a:rPr lang="en-US" dirty="0" smtClean="0"/>
              <a:t>6</a:t>
            </a:r>
          </a:p>
          <a:p>
            <a:pPr>
              <a:lnSpc>
                <a:spcPct val="120000"/>
              </a:lnSpc>
            </a:pPr>
            <a:endParaRPr lang="en-US" dirty="0"/>
          </a:p>
          <a:p>
            <a:pPr>
              <a:lnSpc>
                <a:spcPct val="120000"/>
              </a:lnSpc>
            </a:pPr>
            <a:r>
              <a:rPr lang="en-US" dirty="0" smtClean="0"/>
              <a:t>5</a:t>
            </a:r>
          </a:p>
          <a:p>
            <a:pPr>
              <a:lnSpc>
                <a:spcPct val="120000"/>
              </a:lnSpc>
            </a:pPr>
            <a:endParaRPr lang="en-US" dirty="0"/>
          </a:p>
          <a:p>
            <a:pPr>
              <a:lnSpc>
                <a:spcPct val="120000"/>
              </a:lnSpc>
            </a:pPr>
            <a:r>
              <a:rPr lang="en-US" dirty="0" smtClean="0"/>
              <a:t>4</a:t>
            </a:r>
          </a:p>
          <a:p>
            <a:pPr>
              <a:lnSpc>
                <a:spcPct val="120000"/>
              </a:lnSpc>
            </a:pPr>
            <a:endParaRPr lang="en-US" dirty="0"/>
          </a:p>
          <a:p>
            <a:pPr>
              <a:lnSpc>
                <a:spcPct val="120000"/>
              </a:lnSpc>
            </a:pPr>
            <a:r>
              <a:rPr lang="en-US" dirty="0" smtClean="0"/>
              <a:t>3</a:t>
            </a:r>
          </a:p>
          <a:p>
            <a:pPr>
              <a:lnSpc>
                <a:spcPct val="120000"/>
              </a:lnSpc>
            </a:pPr>
            <a:endParaRPr lang="en-US" dirty="0"/>
          </a:p>
          <a:p>
            <a:pPr>
              <a:lnSpc>
                <a:spcPct val="120000"/>
              </a:lnSpc>
            </a:pPr>
            <a:r>
              <a:rPr lang="en-US" dirty="0" smtClean="0"/>
              <a:t>2</a:t>
            </a:r>
          </a:p>
          <a:p>
            <a:pPr>
              <a:lnSpc>
                <a:spcPct val="120000"/>
              </a:lnSpc>
            </a:pPr>
            <a:endParaRPr lang="en-US" dirty="0"/>
          </a:p>
          <a:p>
            <a:pPr>
              <a:lnSpc>
                <a:spcPct val="120000"/>
              </a:lnSpc>
            </a:pPr>
            <a:r>
              <a:rPr lang="en-US" dirty="0" smtClean="0"/>
              <a:t>1</a:t>
            </a:r>
          </a:p>
        </p:txBody>
      </p:sp>
      <p:sp>
        <p:nvSpPr>
          <p:cNvPr id="20" name="Rounded Rectangle 19"/>
          <p:cNvSpPr/>
          <p:nvPr/>
        </p:nvSpPr>
        <p:spPr>
          <a:xfrm>
            <a:off x="270454" y="6403946"/>
            <a:ext cx="8572225" cy="385534"/>
          </a:xfrm>
          <a:prstGeom prst="roundRect">
            <a:avLst>
              <a:gd name="adj" fmla="val 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Physical Medium</a:t>
            </a:r>
            <a:endParaRPr lang="en-US" sz="1600" dirty="0"/>
          </a:p>
        </p:txBody>
      </p:sp>
      <p:cxnSp>
        <p:nvCxnSpPr>
          <p:cNvPr id="21" name="Straight Arrow Connector 20"/>
          <p:cNvCxnSpPr/>
          <p:nvPr/>
        </p:nvCxnSpPr>
        <p:spPr>
          <a:xfrm>
            <a:off x="1995175" y="6103687"/>
            <a:ext cx="0" cy="290676"/>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13806" y="1173832"/>
            <a:ext cx="878967" cy="369332"/>
          </a:xfrm>
          <a:prstGeom prst="rect">
            <a:avLst/>
          </a:prstGeom>
          <a:noFill/>
        </p:spPr>
        <p:txBody>
          <a:bodyPr wrap="none" rtlCol="0">
            <a:spAutoFit/>
          </a:bodyPr>
          <a:lstStyle/>
          <a:p>
            <a:r>
              <a:rPr lang="en-US" b="1" dirty="0" smtClean="0"/>
              <a:t>HOST 1</a:t>
            </a:r>
            <a:endParaRPr lang="en-US" b="1" dirty="0"/>
          </a:p>
        </p:txBody>
      </p:sp>
      <p:sp>
        <p:nvSpPr>
          <p:cNvPr id="23" name="Rounded Rectangle 22"/>
          <p:cNvSpPr/>
          <p:nvPr/>
        </p:nvSpPr>
        <p:spPr>
          <a:xfrm>
            <a:off x="6119801" y="1528574"/>
            <a:ext cx="2175393" cy="4762092"/>
          </a:xfrm>
          <a:prstGeom prst="roundRect">
            <a:avLst>
              <a:gd name="adj" fmla="val 639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24" name="Group 23"/>
          <p:cNvGrpSpPr/>
          <p:nvPr/>
        </p:nvGrpSpPr>
        <p:grpSpPr>
          <a:xfrm>
            <a:off x="6298492" y="1699550"/>
            <a:ext cx="1815137" cy="4414740"/>
            <a:chOff x="857003" y="1625791"/>
            <a:chExt cx="1815137" cy="5016457"/>
          </a:xfrm>
        </p:grpSpPr>
        <p:sp>
          <p:nvSpPr>
            <p:cNvPr id="25" name="Rounded Rectangle 24"/>
            <p:cNvSpPr/>
            <p:nvPr/>
          </p:nvSpPr>
          <p:spPr>
            <a:xfrm>
              <a:off x="857003" y="1625791"/>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Application</a:t>
              </a:r>
              <a:endParaRPr lang="en-US" sz="1600" dirty="0"/>
            </a:p>
          </p:txBody>
        </p:sp>
        <p:sp>
          <p:nvSpPr>
            <p:cNvPr id="26" name="Rounded Rectangle 25"/>
            <p:cNvSpPr/>
            <p:nvPr/>
          </p:nvSpPr>
          <p:spPr>
            <a:xfrm>
              <a:off x="857003" y="2399846"/>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Presentation</a:t>
              </a:r>
              <a:endParaRPr lang="en-US" sz="1600" dirty="0"/>
            </a:p>
          </p:txBody>
        </p:sp>
        <p:sp>
          <p:nvSpPr>
            <p:cNvPr id="27" name="Rounded Rectangle 26"/>
            <p:cNvSpPr/>
            <p:nvPr/>
          </p:nvSpPr>
          <p:spPr>
            <a:xfrm>
              <a:off x="857003" y="3164372"/>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Session</a:t>
              </a:r>
              <a:endParaRPr lang="en-US" sz="1600" dirty="0"/>
            </a:p>
          </p:txBody>
        </p:sp>
        <p:sp>
          <p:nvSpPr>
            <p:cNvPr id="28" name="Rounded Rectangle 27"/>
            <p:cNvSpPr/>
            <p:nvPr/>
          </p:nvSpPr>
          <p:spPr>
            <a:xfrm>
              <a:off x="857003" y="3932747"/>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Transport</a:t>
              </a:r>
              <a:endParaRPr lang="en-US" sz="1600" dirty="0"/>
            </a:p>
          </p:txBody>
        </p:sp>
        <p:sp>
          <p:nvSpPr>
            <p:cNvPr id="29" name="Rounded Rectangle 28"/>
            <p:cNvSpPr/>
            <p:nvPr/>
          </p:nvSpPr>
          <p:spPr>
            <a:xfrm>
              <a:off x="859877" y="4687185"/>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30" name="Rounded Rectangle 29"/>
            <p:cNvSpPr/>
            <p:nvPr/>
          </p:nvSpPr>
          <p:spPr>
            <a:xfrm>
              <a:off x="857003" y="5437693"/>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31" name="Rounded Rectangle 30"/>
            <p:cNvSpPr/>
            <p:nvPr/>
          </p:nvSpPr>
          <p:spPr>
            <a:xfrm>
              <a:off x="857003" y="6204167"/>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32" name="Straight Arrow Connector 31"/>
            <p:cNvCxnSpPr/>
            <p:nvPr/>
          </p:nvCxnSpPr>
          <p:spPr>
            <a:xfrm>
              <a:off x="1766009" y="2063873"/>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766009" y="2834078"/>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1766009" y="3602453"/>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766009" y="4370828"/>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766009" y="5107399"/>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766009" y="587577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38" name="Straight Arrow Connector 37"/>
          <p:cNvCxnSpPr/>
          <p:nvPr/>
        </p:nvCxnSpPr>
        <p:spPr>
          <a:xfrm>
            <a:off x="7207498" y="6103687"/>
            <a:ext cx="0" cy="290676"/>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768014" y="1159242"/>
            <a:ext cx="878967" cy="369332"/>
          </a:xfrm>
          <a:prstGeom prst="rect">
            <a:avLst/>
          </a:prstGeom>
          <a:noFill/>
        </p:spPr>
        <p:txBody>
          <a:bodyPr wrap="none" rtlCol="0">
            <a:spAutoFit/>
          </a:bodyPr>
          <a:lstStyle/>
          <a:p>
            <a:r>
              <a:rPr lang="en-US" b="1" dirty="0" smtClean="0"/>
              <a:t>HOST 2</a:t>
            </a:r>
            <a:endParaRPr lang="en-US" b="1" dirty="0"/>
          </a:p>
        </p:txBody>
      </p:sp>
      <p:cxnSp>
        <p:nvCxnSpPr>
          <p:cNvPr id="40" name="Straight Arrow Connector 39"/>
          <p:cNvCxnSpPr>
            <a:stCxn id="6" idx="3"/>
          </p:cNvCxnSpPr>
          <p:nvPr/>
        </p:nvCxnSpPr>
        <p:spPr>
          <a:xfrm>
            <a:off x="2898432" y="1892317"/>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901306" y="2573838"/>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901306" y="3267117"/>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898432" y="3913363"/>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898432" y="4583126"/>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901306" y="5241131"/>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898432" y="5910894"/>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617728" y="1528574"/>
            <a:ext cx="1918840" cy="369332"/>
          </a:xfrm>
          <a:prstGeom prst="rect">
            <a:avLst/>
          </a:prstGeom>
          <a:noFill/>
        </p:spPr>
        <p:txBody>
          <a:bodyPr wrap="none" rtlCol="0">
            <a:spAutoFit/>
          </a:bodyPr>
          <a:lstStyle/>
          <a:p>
            <a:r>
              <a:rPr lang="en-US" dirty="0" smtClean="0"/>
              <a:t>A-protocol (APDU)</a:t>
            </a:r>
            <a:endParaRPr lang="en-US" dirty="0"/>
          </a:p>
        </p:txBody>
      </p:sp>
      <p:sp>
        <p:nvSpPr>
          <p:cNvPr id="48" name="TextBox 47"/>
          <p:cNvSpPr txBox="1"/>
          <p:nvPr/>
        </p:nvSpPr>
        <p:spPr>
          <a:xfrm>
            <a:off x="3617728" y="2191095"/>
            <a:ext cx="1890211" cy="369332"/>
          </a:xfrm>
          <a:prstGeom prst="rect">
            <a:avLst/>
          </a:prstGeom>
          <a:noFill/>
        </p:spPr>
        <p:txBody>
          <a:bodyPr wrap="none" rtlCol="0">
            <a:spAutoFit/>
          </a:bodyPr>
          <a:lstStyle/>
          <a:p>
            <a:r>
              <a:rPr lang="en-US" dirty="0" smtClean="0"/>
              <a:t>P-protocol (PPDU)</a:t>
            </a:r>
            <a:endParaRPr lang="en-US" dirty="0"/>
          </a:p>
        </p:txBody>
      </p:sp>
      <p:sp>
        <p:nvSpPr>
          <p:cNvPr id="49" name="TextBox 48"/>
          <p:cNvSpPr txBox="1"/>
          <p:nvPr/>
        </p:nvSpPr>
        <p:spPr>
          <a:xfrm>
            <a:off x="3617728" y="2897785"/>
            <a:ext cx="1851438" cy="369332"/>
          </a:xfrm>
          <a:prstGeom prst="rect">
            <a:avLst/>
          </a:prstGeom>
          <a:noFill/>
        </p:spPr>
        <p:txBody>
          <a:bodyPr wrap="none" rtlCol="0">
            <a:spAutoFit/>
          </a:bodyPr>
          <a:lstStyle/>
          <a:p>
            <a:r>
              <a:rPr lang="en-US" dirty="0" smtClean="0"/>
              <a:t>S-protocol (SPDU)</a:t>
            </a:r>
            <a:endParaRPr lang="en-US" dirty="0"/>
          </a:p>
        </p:txBody>
      </p:sp>
      <p:sp>
        <p:nvSpPr>
          <p:cNvPr id="50" name="TextBox 49"/>
          <p:cNvSpPr txBox="1"/>
          <p:nvPr/>
        </p:nvSpPr>
        <p:spPr>
          <a:xfrm>
            <a:off x="3659882" y="3557023"/>
            <a:ext cx="1876686" cy="369332"/>
          </a:xfrm>
          <a:prstGeom prst="rect">
            <a:avLst/>
          </a:prstGeom>
          <a:noFill/>
        </p:spPr>
        <p:txBody>
          <a:bodyPr wrap="none" rtlCol="0">
            <a:spAutoFit/>
          </a:bodyPr>
          <a:lstStyle/>
          <a:p>
            <a:r>
              <a:rPr lang="en-US" dirty="0" smtClean="0"/>
              <a:t>T-protocol (TPDU)</a:t>
            </a:r>
            <a:endParaRPr lang="en-US" dirty="0"/>
          </a:p>
        </p:txBody>
      </p:sp>
      <p:sp>
        <p:nvSpPr>
          <p:cNvPr id="51" name="TextBox 50"/>
          <p:cNvSpPr txBox="1"/>
          <p:nvPr/>
        </p:nvSpPr>
        <p:spPr>
          <a:xfrm>
            <a:off x="3531054" y="4209068"/>
            <a:ext cx="2005514" cy="369332"/>
          </a:xfrm>
          <a:prstGeom prst="rect">
            <a:avLst/>
          </a:prstGeom>
          <a:noFill/>
        </p:spPr>
        <p:txBody>
          <a:bodyPr wrap="none" rtlCol="0">
            <a:spAutoFit/>
          </a:bodyPr>
          <a:lstStyle/>
          <a:p>
            <a:r>
              <a:rPr lang="en-US" dirty="0" smtClean="0"/>
              <a:t>N-protocol (packet)</a:t>
            </a:r>
            <a:endParaRPr lang="en-US" dirty="0"/>
          </a:p>
        </p:txBody>
      </p:sp>
      <p:sp>
        <p:nvSpPr>
          <p:cNvPr id="52" name="TextBox 51"/>
          <p:cNvSpPr txBox="1"/>
          <p:nvPr/>
        </p:nvSpPr>
        <p:spPr>
          <a:xfrm>
            <a:off x="3562838" y="4859434"/>
            <a:ext cx="1945101" cy="369332"/>
          </a:xfrm>
          <a:prstGeom prst="rect">
            <a:avLst/>
          </a:prstGeom>
          <a:noFill/>
        </p:spPr>
        <p:txBody>
          <a:bodyPr wrap="none" rtlCol="0">
            <a:spAutoFit/>
          </a:bodyPr>
          <a:lstStyle/>
          <a:p>
            <a:r>
              <a:rPr lang="en-US" dirty="0" smtClean="0"/>
              <a:t>D-protocol (frame)</a:t>
            </a:r>
            <a:endParaRPr lang="en-US" dirty="0"/>
          </a:p>
        </p:txBody>
      </p:sp>
      <p:sp>
        <p:nvSpPr>
          <p:cNvPr id="53" name="TextBox 52"/>
          <p:cNvSpPr txBox="1"/>
          <p:nvPr/>
        </p:nvSpPr>
        <p:spPr>
          <a:xfrm>
            <a:off x="3734722" y="5545763"/>
            <a:ext cx="1734444" cy="369332"/>
          </a:xfrm>
          <a:prstGeom prst="rect">
            <a:avLst/>
          </a:prstGeom>
          <a:noFill/>
        </p:spPr>
        <p:txBody>
          <a:bodyPr wrap="none" rtlCol="0">
            <a:spAutoFit/>
          </a:bodyPr>
          <a:lstStyle/>
          <a:p>
            <a:r>
              <a:rPr lang="en-US" dirty="0" err="1" smtClean="0"/>
              <a:t>Ph</a:t>
            </a:r>
            <a:r>
              <a:rPr lang="en-US" dirty="0" smtClean="0"/>
              <a:t>-protocol (bit)</a:t>
            </a:r>
            <a:endParaRPr lang="en-US" dirty="0"/>
          </a:p>
        </p:txBody>
      </p:sp>
      <p:sp>
        <p:nvSpPr>
          <p:cNvPr id="54" name="TextBox 53"/>
          <p:cNvSpPr txBox="1"/>
          <p:nvPr/>
        </p:nvSpPr>
        <p:spPr>
          <a:xfrm>
            <a:off x="883766" y="1993024"/>
            <a:ext cx="1082348" cy="3740340"/>
          </a:xfrm>
          <a:prstGeom prst="rect">
            <a:avLst/>
          </a:prstGeom>
          <a:noFill/>
        </p:spPr>
        <p:txBody>
          <a:bodyPr wrap="none" rtlCol="0">
            <a:spAutoFit/>
          </a:bodyPr>
          <a:lstStyle/>
          <a:p>
            <a:pPr>
              <a:lnSpc>
                <a:spcPts val="2600"/>
              </a:lnSpc>
            </a:pPr>
            <a:r>
              <a:rPr lang="en-US" sz="1400" dirty="0" smtClean="0"/>
              <a:t>P-Interface</a:t>
            </a:r>
          </a:p>
          <a:p>
            <a:pPr>
              <a:lnSpc>
                <a:spcPts val="2600"/>
              </a:lnSpc>
            </a:pPr>
            <a:endParaRPr lang="en-US" sz="1400" dirty="0"/>
          </a:p>
          <a:p>
            <a:pPr>
              <a:lnSpc>
                <a:spcPts val="2600"/>
              </a:lnSpc>
            </a:pPr>
            <a:r>
              <a:rPr lang="en-US" sz="1400" dirty="0" smtClean="0"/>
              <a:t>S-interface</a:t>
            </a:r>
          </a:p>
          <a:p>
            <a:pPr>
              <a:lnSpc>
                <a:spcPts val="2600"/>
              </a:lnSpc>
            </a:pPr>
            <a:endParaRPr lang="en-US" sz="1400" dirty="0"/>
          </a:p>
          <a:p>
            <a:pPr>
              <a:lnSpc>
                <a:spcPts val="2600"/>
              </a:lnSpc>
            </a:pPr>
            <a:r>
              <a:rPr lang="en-US" sz="1400" dirty="0" smtClean="0"/>
              <a:t>T-interface</a:t>
            </a:r>
          </a:p>
          <a:p>
            <a:pPr>
              <a:lnSpc>
                <a:spcPts val="2600"/>
              </a:lnSpc>
            </a:pPr>
            <a:endParaRPr lang="en-US" sz="1400" dirty="0"/>
          </a:p>
          <a:p>
            <a:pPr>
              <a:lnSpc>
                <a:spcPts val="2600"/>
              </a:lnSpc>
            </a:pPr>
            <a:r>
              <a:rPr lang="en-US" sz="1400" dirty="0" smtClean="0"/>
              <a:t>N-interface</a:t>
            </a:r>
          </a:p>
          <a:p>
            <a:pPr>
              <a:lnSpc>
                <a:spcPts val="2600"/>
              </a:lnSpc>
            </a:pPr>
            <a:endParaRPr lang="en-US" sz="1400" dirty="0"/>
          </a:p>
          <a:p>
            <a:pPr>
              <a:lnSpc>
                <a:spcPts val="2600"/>
              </a:lnSpc>
            </a:pPr>
            <a:r>
              <a:rPr lang="en-US" sz="1400" dirty="0" smtClean="0"/>
              <a:t>D-interface</a:t>
            </a:r>
          </a:p>
          <a:p>
            <a:pPr>
              <a:lnSpc>
                <a:spcPts val="2600"/>
              </a:lnSpc>
            </a:pPr>
            <a:endParaRPr lang="en-US" sz="1400" dirty="0"/>
          </a:p>
          <a:p>
            <a:pPr>
              <a:lnSpc>
                <a:spcPts val="2600"/>
              </a:lnSpc>
            </a:pPr>
            <a:r>
              <a:rPr lang="en-US" sz="1400" dirty="0" err="1" smtClean="0"/>
              <a:t>Ph</a:t>
            </a:r>
            <a:r>
              <a:rPr lang="en-US" sz="1400" dirty="0"/>
              <a:t>-</a:t>
            </a:r>
            <a:r>
              <a:rPr lang="en-US" sz="1400" dirty="0" smtClean="0"/>
              <a:t>interface</a:t>
            </a:r>
          </a:p>
        </p:txBody>
      </p:sp>
    </p:spTree>
    <p:extLst>
      <p:ext uri="{BB962C8B-B14F-4D97-AF65-F5344CB8AC3E}">
        <p14:creationId xmlns:p14="http://schemas.microsoft.com/office/powerpoint/2010/main" val="325640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Personal Area Network</a:t>
            </a:r>
          </a:p>
        </p:txBody>
      </p:sp>
      <p:sp>
        <p:nvSpPr>
          <p:cNvPr id="14339" name="Content Placeholder 2"/>
          <p:cNvSpPr>
            <a:spLocks noGrp="1"/>
          </p:cNvSpPr>
          <p:nvPr>
            <p:ph idx="1"/>
          </p:nvPr>
        </p:nvSpPr>
        <p:spPr/>
        <p:txBody>
          <a:bodyPr/>
          <a:lstStyle/>
          <a:p>
            <a:r>
              <a:rPr lang="en-US" dirty="0" smtClean="0"/>
              <a:t>Connect devices over the range of a person</a:t>
            </a:r>
          </a:p>
          <a:p>
            <a:r>
              <a:rPr lang="en-US" dirty="0" smtClean="0"/>
              <a:t>Example of a Bluetooth (wireless) PAN:</a:t>
            </a:r>
          </a:p>
        </p:txBody>
      </p:sp>
      <p:pic>
        <p:nvPicPr>
          <p:cNvPr id="14340" name="Picture 2"/>
          <p:cNvPicPr>
            <a:picLocks noChangeAspect="1" noChangeArrowheads="1"/>
          </p:cNvPicPr>
          <p:nvPr/>
        </p:nvPicPr>
        <p:blipFill>
          <a:blip r:embed="rId2" cstate="print"/>
          <a:srcRect/>
          <a:stretch>
            <a:fillRect/>
          </a:stretch>
        </p:blipFill>
        <p:spPr bwMode="auto">
          <a:xfrm>
            <a:off x="3057554" y="2928937"/>
            <a:ext cx="3447992" cy="2962275"/>
          </a:xfrm>
          <a:prstGeom prst="rect">
            <a:avLst/>
          </a:prstGeom>
          <a:noFill/>
          <a:ln w="9525">
            <a:noFill/>
            <a:miter lim="800000"/>
            <a:headEnd/>
            <a:tailEnd/>
          </a:ln>
        </p:spPr>
      </p:pic>
    </p:spTree>
    <p:extLst>
      <p:ext uri="{BB962C8B-B14F-4D97-AF65-F5344CB8AC3E}">
        <p14:creationId xmlns:p14="http://schemas.microsoft.com/office/powerpoint/2010/main" val="1190961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Layers - Guidelines</a:t>
            </a:r>
            <a:endParaRPr lang="en-US" dirty="0"/>
          </a:p>
        </p:txBody>
      </p:sp>
      <p:sp>
        <p:nvSpPr>
          <p:cNvPr id="5" name="Content Placeholder 2"/>
          <p:cNvSpPr>
            <a:spLocks noGrp="1"/>
          </p:cNvSpPr>
          <p:nvPr>
            <p:ph idx="1"/>
          </p:nvPr>
        </p:nvSpPr>
        <p:spPr>
          <a:xfrm>
            <a:off x="457200" y="1600200"/>
            <a:ext cx="8229600" cy="5088467"/>
          </a:xfrm>
        </p:spPr>
        <p:txBody>
          <a:bodyPr>
            <a:noAutofit/>
          </a:bodyPr>
          <a:lstStyle/>
          <a:p>
            <a:pPr marL="571500" indent="-514350">
              <a:buFont typeface="+mj-lt"/>
              <a:buAutoNum type="arabicPeriod"/>
            </a:pPr>
            <a:r>
              <a:rPr lang="en-US" sz="2400" dirty="0" smtClean="0"/>
              <a:t>A </a:t>
            </a:r>
            <a:r>
              <a:rPr lang="en-US" sz="2400" dirty="0"/>
              <a:t>layer should be created where a different abstraction is needed. </a:t>
            </a:r>
            <a:endParaRPr lang="en-US" sz="2400" dirty="0" smtClean="0"/>
          </a:p>
          <a:p>
            <a:pPr marL="571500" indent="-514350">
              <a:buFont typeface="+mj-lt"/>
              <a:buAutoNum type="arabicPeriod"/>
            </a:pPr>
            <a:r>
              <a:rPr lang="en-US" sz="2400" dirty="0" smtClean="0"/>
              <a:t>Each </a:t>
            </a:r>
            <a:r>
              <a:rPr lang="en-US" sz="2400" dirty="0"/>
              <a:t>layer should perform a well-defined function</a:t>
            </a:r>
            <a:r>
              <a:rPr lang="en-US" sz="2400" dirty="0" smtClean="0"/>
              <a:t>.</a:t>
            </a:r>
          </a:p>
          <a:p>
            <a:pPr marL="571500" indent="-514350">
              <a:buFont typeface="+mj-lt"/>
              <a:buAutoNum type="arabicPeriod"/>
            </a:pPr>
            <a:r>
              <a:rPr lang="en-US" sz="2400" dirty="0" smtClean="0"/>
              <a:t>The </a:t>
            </a:r>
            <a:r>
              <a:rPr lang="en-US" sz="2400" dirty="0"/>
              <a:t>function of each layer should be chosen with an eye toward </a:t>
            </a:r>
            <a:r>
              <a:rPr lang="en-US" sz="2400" dirty="0" smtClean="0"/>
              <a:t>defining </a:t>
            </a:r>
            <a:r>
              <a:rPr lang="en-US" sz="2400" dirty="0"/>
              <a:t>internationally </a:t>
            </a:r>
            <a:r>
              <a:rPr lang="en-US" sz="2400" dirty="0" smtClean="0"/>
              <a:t>standardized protocols</a:t>
            </a:r>
            <a:r>
              <a:rPr lang="en-US" sz="2400" dirty="0"/>
              <a:t>. </a:t>
            </a:r>
            <a:endParaRPr lang="en-US" sz="2400" dirty="0" smtClean="0"/>
          </a:p>
          <a:p>
            <a:pPr marL="571500" indent="-514350">
              <a:buFont typeface="+mj-lt"/>
              <a:buAutoNum type="arabicPeriod"/>
            </a:pPr>
            <a:r>
              <a:rPr lang="en-US" sz="2400" dirty="0" smtClean="0"/>
              <a:t>The </a:t>
            </a:r>
            <a:r>
              <a:rPr lang="en-US" sz="2400" dirty="0"/>
              <a:t>layer boundaries should be chosen to minimize the information flow across the interfaces. </a:t>
            </a:r>
            <a:endParaRPr lang="en-US" sz="2400" dirty="0" smtClean="0"/>
          </a:p>
          <a:p>
            <a:pPr marL="571500" indent="-514350">
              <a:buFont typeface="+mj-lt"/>
              <a:buAutoNum type="arabicPeriod"/>
            </a:pPr>
            <a:r>
              <a:rPr lang="en-US" sz="2400" dirty="0" smtClean="0"/>
              <a:t>The </a:t>
            </a:r>
            <a:r>
              <a:rPr lang="en-US" sz="2400" dirty="0"/>
              <a:t>number of layers should be large enough that distinct functions need not be thrown together in </a:t>
            </a:r>
            <a:r>
              <a:rPr lang="en-US" sz="2400" dirty="0" smtClean="0"/>
              <a:t>the same </a:t>
            </a:r>
            <a:r>
              <a:rPr lang="en-US" sz="2400" dirty="0"/>
              <a:t>layer out of necessity and small enough that the architecture does not become unwieldy.</a:t>
            </a:r>
          </a:p>
        </p:txBody>
      </p:sp>
    </p:spTree>
    <p:extLst>
      <p:ext uri="{BB962C8B-B14F-4D97-AF65-F5344CB8AC3E}">
        <p14:creationId xmlns:p14="http://schemas.microsoft.com/office/powerpoint/2010/main" val="2340208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Encapsulation</a:t>
            </a:r>
            <a:endParaRPr lang="en-US" dirty="0"/>
          </a:p>
        </p:txBody>
      </p:sp>
      <p:sp>
        <p:nvSpPr>
          <p:cNvPr id="3" name="Content Placeholder 2"/>
          <p:cNvSpPr>
            <a:spLocks noGrp="1"/>
          </p:cNvSpPr>
          <p:nvPr>
            <p:ph idx="1"/>
          </p:nvPr>
        </p:nvSpPr>
        <p:spPr>
          <a:xfrm>
            <a:off x="457200" y="1600200"/>
            <a:ext cx="8229600" cy="4822371"/>
          </a:xfrm>
        </p:spPr>
        <p:txBody>
          <a:bodyPr>
            <a:normAutofit lnSpcReduction="10000"/>
          </a:bodyPr>
          <a:lstStyle/>
          <a:p>
            <a:r>
              <a:rPr lang="en-US" sz="2500" dirty="0" smtClean="0"/>
              <a:t>Service Data Unit (SDU): actual data at level N</a:t>
            </a:r>
          </a:p>
          <a:p>
            <a:pPr lvl="1"/>
            <a:r>
              <a:rPr lang="en-US" sz="2100" dirty="0" smtClean="0"/>
              <a:t>In the application layer: user’s data</a:t>
            </a:r>
          </a:p>
          <a:p>
            <a:r>
              <a:rPr lang="en-US" sz="2500" dirty="0" smtClean="0"/>
              <a:t>Protocol Data Unit (PDU): unit of information exchanged via some protocol</a:t>
            </a:r>
          </a:p>
          <a:p>
            <a:pPr lvl="1"/>
            <a:r>
              <a:rPr lang="en-US" sz="2100" dirty="0" smtClean="0"/>
              <a:t>PDU(N) = PCI(N) + SDU(N)</a:t>
            </a:r>
          </a:p>
          <a:p>
            <a:pPr lvl="1"/>
            <a:r>
              <a:rPr lang="en-US" sz="2100" dirty="0" smtClean="0"/>
              <a:t>Protocol Control Information (PCI): protocol-related parameters</a:t>
            </a:r>
          </a:p>
          <a:p>
            <a:pPr lvl="2"/>
            <a:r>
              <a:rPr lang="en-US" sz="1700" dirty="0" smtClean="0"/>
              <a:t>Service provider’s identifier</a:t>
            </a:r>
          </a:p>
          <a:p>
            <a:r>
              <a:rPr lang="en-US" sz="2500" dirty="0" smtClean="0"/>
              <a:t>Interface Data Unit (IDU): unit of information vertically passed to the underlying layer</a:t>
            </a:r>
          </a:p>
          <a:p>
            <a:pPr lvl="1"/>
            <a:r>
              <a:rPr lang="en-US" sz="2100" dirty="0" smtClean="0"/>
              <a:t>IDU(N-1) = ICI(N) + PDU(N)</a:t>
            </a:r>
          </a:p>
          <a:p>
            <a:pPr lvl="1"/>
            <a:r>
              <a:rPr lang="en-US" sz="2100" dirty="0" smtClean="0"/>
              <a:t>Interface Control Information (ICI): interface-related parameters used to “call” the underlying service</a:t>
            </a:r>
          </a:p>
          <a:p>
            <a:pPr lvl="1"/>
            <a:r>
              <a:rPr lang="en-US" sz="2100" dirty="0" smtClean="0"/>
              <a:t>Level N-1 extracts the ICI(N) part, while SDU(N-1) = PDU(N)</a:t>
            </a:r>
          </a:p>
          <a:p>
            <a:pPr marL="0" indent="0">
              <a:buNone/>
            </a:pPr>
            <a:endParaRPr lang="en-US" sz="2500" dirty="0" smtClean="0"/>
          </a:p>
        </p:txBody>
      </p:sp>
    </p:spTree>
    <p:extLst>
      <p:ext uri="{BB962C8B-B14F-4D97-AF65-F5344CB8AC3E}">
        <p14:creationId xmlns:p14="http://schemas.microsoft.com/office/powerpoint/2010/main" val="424102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 - Sketch</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74990"/>
            <a:ext cx="7954963"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2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 - Description</a:t>
            </a:r>
            <a:endParaRPr lang="en-US" dirty="0"/>
          </a:p>
        </p:txBody>
      </p:sp>
      <p:sp>
        <p:nvSpPr>
          <p:cNvPr id="3" name="Content Placeholder 2"/>
          <p:cNvSpPr>
            <a:spLocks noGrp="1"/>
          </p:cNvSpPr>
          <p:nvPr>
            <p:ph idx="1"/>
          </p:nvPr>
        </p:nvSpPr>
        <p:spPr>
          <a:xfrm>
            <a:off x="457200" y="1600200"/>
            <a:ext cx="8229600" cy="5124752"/>
          </a:xfrm>
        </p:spPr>
        <p:txBody>
          <a:bodyPr>
            <a:normAutofit fontScale="62500" lnSpcReduction="20000"/>
          </a:bodyPr>
          <a:lstStyle/>
          <a:p>
            <a:r>
              <a:rPr lang="en-US" dirty="0"/>
              <a:t>The layer-n entity passes an interface data unit (IDU) to the layer-(n–1) </a:t>
            </a:r>
            <a:r>
              <a:rPr lang="en-US" dirty="0" smtClean="0"/>
              <a:t>entity</a:t>
            </a:r>
            <a:endParaRPr lang="en-US" dirty="0"/>
          </a:p>
          <a:p>
            <a:r>
              <a:rPr lang="en-US" dirty="0"/>
              <a:t>The IDU consists of a protocol data unit (PDU) and some interface control information (ICI</a:t>
            </a:r>
            <a:r>
              <a:rPr lang="en-US" dirty="0" smtClean="0"/>
              <a:t>)</a:t>
            </a:r>
            <a:endParaRPr lang="en-US" dirty="0"/>
          </a:p>
          <a:p>
            <a:pPr lvl="1"/>
            <a:r>
              <a:rPr lang="en-US" dirty="0" smtClean="0"/>
              <a:t>The </a:t>
            </a:r>
            <a:r>
              <a:rPr lang="en-US" dirty="0"/>
              <a:t>ICI is information, such as the length of the SDU, and the addressing information that the layer below needs to perform its function. </a:t>
            </a:r>
          </a:p>
          <a:p>
            <a:r>
              <a:rPr lang="en-US" dirty="0"/>
              <a:t>The PDU is the data that the layer-n entity wishes to pass across the network to its peer </a:t>
            </a:r>
            <a:r>
              <a:rPr lang="en-US" dirty="0" smtClean="0"/>
              <a:t>entity</a:t>
            </a:r>
          </a:p>
          <a:p>
            <a:pPr lvl="1"/>
            <a:r>
              <a:rPr lang="en-US" dirty="0" smtClean="0"/>
              <a:t>It </a:t>
            </a:r>
            <a:r>
              <a:rPr lang="en-US" dirty="0"/>
              <a:t>consists of the layer-n header and the data that layer n received from layer (n+1). </a:t>
            </a:r>
          </a:p>
          <a:p>
            <a:r>
              <a:rPr lang="en-US" dirty="0"/>
              <a:t>The layer-n PDU becomes the layer-(n–1) service data unit (SDU), because it is the data unit that </a:t>
            </a:r>
            <a:r>
              <a:rPr lang="en-US" dirty="0" smtClean="0"/>
              <a:t>will </a:t>
            </a:r>
            <a:r>
              <a:rPr lang="en-US" dirty="0"/>
              <a:t>be serviced by layer n. </a:t>
            </a:r>
          </a:p>
          <a:p>
            <a:r>
              <a:rPr lang="en-US" dirty="0"/>
              <a:t>When layer n–1 receives the layer-n IDU, it strips off and "considers" the ICI, adds the header information for its peer entity across the network, adds ICI for the layer below, and passes the resulting IDU to the layer n–2 entity. </a:t>
            </a:r>
          </a:p>
          <a:p>
            <a:r>
              <a:rPr lang="en-US" dirty="0"/>
              <a:t>Problems can occur in the data path between two network stations, including errant, restricted, or even halted communication.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2135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Encapsulation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67" y="1417638"/>
            <a:ext cx="6619270" cy="529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4377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 Dataflow</a:t>
            </a:r>
            <a:endParaRPr lang="en-US" dirty="0"/>
          </a:p>
        </p:txBody>
      </p:sp>
      <p:pic>
        <p:nvPicPr>
          <p:cNvPr id="4" name="Picture 3"/>
          <p:cNvPicPr>
            <a:picLocks noChangeAspect="1"/>
          </p:cNvPicPr>
          <p:nvPr/>
        </p:nvPicPr>
        <p:blipFill>
          <a:blip r:embed="rId2"/>
          <a:stretch>
            <a:fillRect/>
          </a:stretch>
        </p:blipFill>
        <p:spPr>
          <a:xfrm>
            <a:off x="834571" y="1417638"/>
            <a:ext cx="7462158" cy="5290508"/>
          </a:xfrm>
          <a:prstGeom prst="rect">
            <a:avLst/>
          </a:prstGeom>
        </p:spPr>
      </p:pic>
    </p:spTree>
    <p:extLst>
      <p:ext uri="{BB962C8B-B14F-4D97-AF65-F5344CB8AC3E}">
        <p14:creationId xmlns:p14="http://schemas.microsoft.com/office/powerpoint/2010/main" val="4128577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 Interaction Modalities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Connectionless: every SDU managed independently from the others</a:t>
            </a:r>
          </a:p>
          <a:p>
            <a:pPr lvl="1"/>
            <a:r>
              <a:rPr lang="en-US" dirty="0" smtClean="0"/>
              <a:t>No guaranteed </a:t>
            </a:r>
            <a:r>
              <a:rPr lang="en-US" dirty="0" err="1" smtClean="0"/>
              <a:t>QoS</a:t>
            </a:r>
            <a:endParaRPr lang="en-US" dirty="0" smtClean="0"/>
          </a:p>
          <a:p>
            <a:pPr lvl="1"/>
            <a:r>
              <a:rPr lang="en-US" dirty="0" smtClean="0"/>
              <a:t>No memory nor negotiation, just isolated communication </a:t>
            </a:r>
          </a:p>
          <a:p>
            <a:r>
              <a:rPr lang="en-US" dirty="0" smtClean="0"/>
              <a:t>Connection-oriented: connection set up between peers, whose features are negotiated at the beginning</a:t>
            </a:r>
          </a:p>
          <a:p>
            <a:pPr lvl="1"/>
            <a:r>
              <a:rPr lang="en-US" dirty="0" err="1" smtClean="0"/>
              <a:t>QoS</a:t>
            </a:r>
            <a:r>
              <a:rPr lang="en-US" dirty="0" smtClean="0"/>
              <a:t> and support for the three interaction phases</a:t>
            </a:r>
          </a:p>
          <a:p>
            <a:pPr lvl="1"/>
            <a:r>
              <a:rPr lang="en-US" dirty="0" smtClean="0"/>
              <a:t>N.B.: connection maintained by the peers but not necessarily by the intermediate nodes</a:t>
            </a:r>
          </a:p>
          <a:p>
            <a:endParaRPr lang="en-US" dirty="0"/>
          </a:p>
        </p:txBody>
      </p:sp>
    </p:spTree>
    <p:extLst>
      <p:ext uri="{BB962C8B-B14F-4D97-AF65-F5344CB8AC3E}">
        <p14:creationId xmlns:p14="http://schemas.microsoft.com/office/powerpoint/2010/main" val="1780522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 Primitives</a:t>
            </a:r>
            <a:endParaRPr lang="en-US" dirty="0"/>
          </a:p>
        </p:txBody>
      </p:sp>
      <p:sp>
        <p:nvSpPr>
          <p:cNvPr id="3" name="Content Placeholder 2"/>
          <p:cNvSpPr>
            <a:spLocks noGrp="1"/>
          </p:cNvSpPr>
          <p:nvPr>
            <p:ph idx="1"/>
          </p:nvPr>
        </p:nvSpPr>
        <p:spPr>
          <a:xfrm>
            <a:off x="457200" y="1417638"/>
            <a:ext cx="8229600" cy="5440362"/>
          </a:xfrm>
        </p:spPr>
        <p:txBody>
          <a:bodyPr>
            <a:noAutofit/>
          </a:bodyPr>
          <a:lstStyle/>
          <a:p>
            <a:r>
              <a:rPr lang="en-US" sz="2400" dirty="0" smtClean="0"/>
              <a:t>7 Layers</a:t>
            </a:r>
          </a:p>
          <a:p>
            <a:r>
              <a:rPr lang="en-US" sz="2400" dirty="0" smtClean="0"/>
              <a:t>3 types of primitives:</a:t>
            </a:r>
          </a:p>
          <a:p>
            <a:pPr lvl="1"/>
            <a:r>
              <a:rPr lang="en-US" sz="2000" dirty="0" smtClean="0"/>
              <a:t>Data: transmission of content</a:t>
            </a:r>
          </a:p>
          <a:p>
            <a:pPr lvl="1"/>
            <a:r>
              <a:rPr lang="en-US" sz="2000" dirty="0" smtClean="0"/>
              <a:t>Connect: opens connection (not used in the connectionless case)</a:t>
            </a:r>
          </a:p>
          <a:p>
            <a:pPr lvl="1"/>
            <a:r>
              <a:rPr lang="en-US" sz="2000" dirty="0" smtClean="0"/>
              <a:t>Disconnect: closes </a:t>
            </a:r>
            <a:r>
              <a:rPr lang="en-US" sz="2000" dirty="0"/>
              <a:t>connection (not used in the connectionless case</a:t>
            </a:r>
            <a:r>
              <a:rPr lang="en-US" sz="2000" dirty="0" smtClean="0"/>
              <a:t>)</a:t>
            </a:r>
          </a:p>
          <a:p>
            <a:r>
              <a:rPr lang="en-US" sz="2400" dirty="0" smtClean="0"/>
              <a:t>4 forms for a primitive:</a:t>
            </a:r>
          </a:p>
          <a:p>
            <a:pPr lvl="1"/>
            <a:r>
              <a:rPr lang="en-US" sz="2000" dirty="0" smtClean="0"/>
              <a:t>Request: (requesting) service user requests a service (action)</a:t>
            </a:r>
          </a:p>
          <a:p>
            <a:pPr lvl="1"/>
            <a:r>
              <a:rPr lang="en-US" sz="2000" dirty="0" smtClean="0"/>
              <a:t>Indication: service provider notifies the (accepting) service user that a service has been requested</a:t>
            </a:r>
          </a:p>
          <a:p>
            <a:pPr lvl="1"/>
            <a:r>
              <a:rPr lang="en-US" sz="2000" dirty="0" smtClean="0"/>
              <a:t>Response: service user provides an answer to a request-for-service</a:t>
            </a:r>
          </a:p>
          <a:p>
            <a:pPr lvl="1"/>
            <a:r>
              <a:rPr lang="en-US" sz="2000" dirty="0" smtClean="0"/>
              <a:t>Confirm: service provider sends back the response related to </a:t>
            </a:r>
            <a:r>
              <a:rPr lang="en-US" sz="2000" dirty="0" err="1" smtClean="0"/>
              <a:t>arequest</a:t>
            </a:r>
            <a:r>
              <a:rPr lang="en-US" sz="2000" dirty="0" smtClean="0"/>
              <a:t>-for-service</a:t>
            </a:r>
          </a:p>
          <a:p>
            <a:r>
              <a:rPr lang="en-US" sz="2400" dirty="0" smtClean="0"/>
              <a:t>Primitive: </a:t>
            </a:r>
            <a:r>
              <a:rPr lang="en-US" sz="2000" b="1" dirty="0" smtClean="0">
                <a:latin typeface="Courier New"/>
                <a:cs typeface="Courier New"/>
              </a:rPr>
              <a:t>&lt;LAYER&gt;-&lt;PRIMITIVE TYPE&gt;.&lt;PRIMITIVE FORM&gt;</a:t>
            </a:r>
          </a:p>
          <a:p>
            <a:pPr lvl="1"/>
            <a:r>
              <a:rPr lang="en-US" sz="2000" dirty="0" smtClean="0"/>
              <a:t>E.g.: </a:t>
            </a:r>
            <a:r>
              <a:rPr lang="en-US" sz="2000" b="1" dirty="0" smtClean="0">
                <a:latin typeface="Courier New"/>
                <a:cs typeface="Courier New"/>
              </a:rPr>
              <a:t>S-</a:t>
            </a:r>
            <a:r>
              <a:rPr lang="en-US" sz="2000" b="1" dirty="0" err="1">
                <a:latin typeface="Courier New"/>
                <a:cs typeface="Courier New"/>
              </a:rPr>
              <a:t>c</a:t>
            </a:r>
            <a:r>
              <a:rPr lang="en-US" sz="2000" b="1" dirty="0" err="1" smtClean="0">
                <a:latin typeface="Courier New"/>
                <a:cs typeface="Courier New"/>
              </a:rPr>
              <a:t>onnect.response</a:t>
            </a:r>
            <a:endParaRPr lang="en-US" sz="2000" b="1" dirty="0">
              <a:latin typeface="Courier New"/>
              <a:cs typeface="Courier New"/>
            </a:endParaRPr>
          </a:p>
        </p:txBody>
      </p:sp>
    </p:spTree>
    <p:extLst>
      <p:ext uri="{BB962C8B-B14F-4D97-AF65-F5344CB8AC3E}">
        <p14:creationId xmlns:p14="http://schemas.microsoft.com/office/powerpoint/2010/main" val="1638937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 Interaction Patterns</a:t>
            </a:r>
            <a:endParaRPr lang="en-US" dirty="0"/>
          </a:p>
        </p:txBody>
      </p:sp>
      <p:sp>
        <p:nvSpPr>
          <p:cNvPr id="3" name="Content Placeholder 2"/>
          <p:cNvSpPr>
            <a:spLocks noGrp="1"/>
          </p:cNvSpPr>
          <p:nvPr>
            <p:ph idx="1"/>
          </p:nvPr>
        </p:nvSpPr>
        <p:spPr>
          <a:xfrm>
            <a:off x="298272" y="2326158"/>
            <a:ext cx="3304419" cy="641050"/>
          </a:xfrm>
        </p:spPr>
        <p:txBody>
          <a:bodyPr>
            <a:normAutofit fontScale="62500" lnSpcReduction="20000"/>
          </a:bodyPr>
          <a:lstStyle/>
          <a:p>
            <a:pPr marL="0" indent="0">
              <a:buNone/>
            </a:pPr>
            <a:r>
              <a:rPr lang="en-US" b="1" dirty="0" smtClean="0"/>
              <a:t>Asynchronous </a:t>
            </a:r>
          </a:p>
          <a:p>
            <a:pPr marL="0" indent="0">
              <a:buNone/>
            </a:pPr>
            <a:r>
              <a:rPr lang="en-US" dirty="0" smtClean="0"/>
              <a:t>(no confirm)</a:t>
            </a:r>
            <a:endParaRPr lang="en-US" dirty="0"/>
          </a:p>
        </p:txBody>
      </p:sp>
      <p:sp>
        <p:nvSpPr>
          <p:cNvPr id="4" name="Rectangle 3"/>
          <p:cNvSpPr/>
          <p:nvPr/>
        </p:nvSpPr>
        <p:spPr>
          <a:xfrm>
            <a:off x="2917368" y="1715463"/>
            <a:ext cx="1657047" cy="483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(N)-Service User</a:t>
            </a:r>
            <a:endParaRPr lang="en-US" sz="1600" dirty="0"/>
          </a:p>
        </p:txBody>
      </p:sp>
      <p:grpSp>
        <p:nvGrpSpPr>
          <p:cNvPr id="31" name="Group 30"/>
          <p:cNvGrpSpPr/>
          <p:nvPr/>
        </p:nvGrpSpPr>
        <p:grpSpPr>
          <a:xfrm>
            <a:off x="6649959" y="1797709"/>
            <a:ext cx="379794" cy="263678"/>
            <a:chOff x="6284686" y="2685141"/>
            <a:chExt cx="745067" cy="249164"/>
          </a:xfrm>
        </p:grpSpPr>
        <p:cxnSp>
          <p:nvCxnSpPr>
            <p:cNvPr id="11" name="Straight Arrow Connector 10"/>
            <p:cNvCxnSpPr/>
            <p:nvPr/>
          </p:nvCxnSpPr>
          <p:spPr>
            <a:xfrm>
              <a:off x="6284686" y="2685141"/>
              <a:ext cx="745067" cy="1"/>
            </a:xfrm>
            <a:prstGeom prst="straightConnector1">
              <a:avLst/>
            </a:prstGeom>
            <a:ln>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84686" y="2934304"/>
              <a:ext cx="745067" cy="1"/>
            </a:xfrm>
            <a:prstGeom prst="straightConnector1">
              <a:avLst/>
            </a:prstGeom>
            <a:ln>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grpSp>
      <p:cxnSp>
        <p:nvCxnSpPr>
          <p:cNvPr id="14" name="Straight Arrow Connector 13"/>
          <p:cNvCxnSpPr/>
          <p:nvPr/>
        </p:nvCxnSpPr>
        <p:spPr>
          <a:xfrm>
            <a:off x="4828414" y="2296033"/>
            <a:ext cx="0" cy="4301319"/>
          </a:xfrm>
          <a:prstGeom prst="straightConnector1">
            <a:avLst/>
          </a:prstGeom>
          <a:ln w="3175" cmpd="sng">
            <a:solidFill>
              <a:schemeClr val="tx1"/>
            </a:solidFill>
            <a:prstDash val="solid"/>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43479" y="2296033"/>
            <a:ext cx="0" cy="4301319"/>
          </a:xfrm>
          <a:prstGeom prst="straightConnector1">
            <a:avLst/>
          </a:prstGeom>
          <a:ln w="3175" cmpd="sng">
            <a:solidFill>
              <a:schemeClr val="tx1"/>
            </a:solidFill>
            <a:prstDash val="solid"/>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8272" y="1797709"/>
            <a:ext cx="0" cy="4871651"/>
          </a:xfrm>
          <a:prstGeom prst="straightConnector1">
            <a:avLst/>
          </a:prstGeom>
          <a:ln w="3175" cmpd="sng">
            <a:solidFill>
              <a:schemeClr val="tx1"/>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959049" y="1693689"/>
            <a:ext cx="1690910" cy="483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(N)-Service Provider</a:t>
            </a:r>
            <a:endParaRPr lang="en-US" sz="1400" dirty="0"/>
          </a:p>
        </p:txBody>
      </p:sp>
      <p:sp>
        <p:nvSpPr>
          <p:cNvPr id="20" name="Rectangle 19"/>
          <p:cNvSpPr/>
          <p:nvPr/>
        </p:nvSpPr>
        <p:spPr>
          <a:xfrm>
            <a:off x="7029753" y="1693689"/>
            <a:ext cx="1657047" cy="483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(N)-Service User</a:t>
            </a:r>
            <a:endParaRPr lang="en-US" sz="1600" dirty="0"/>
          </a:p>
        </p:txBody>
      </p:sp>
      <p:sp>
        <p:nvSpPr>
          <p:cNvPr id="21" name="TextBox 20"/>
          <p:cNvSpPr txBox="1"/>
          <p:nvPr/>
        </p:nvSpPr>
        <p:spPr>
          <a:xfrm>
            <a:off x="36286" y="1657404"/>
            <a:ext cx="261986" cy="369332"/>
          </a:xfrm>
          <a:prstGeom prst="rect">
            <a:avLst/>
          </a:prstGeom>
          <a:noFill/>
        </p:spPr>
        <p:txBody>
          <a:bodyPr wrap="none" rtlCol="0">
            <a:spAutoFit/>
          </a:bodyPr>
          <a:lstStyle/>
          <a:p>
            <a:r>
              <a:rPr lang="en-US" dirty="0" smtClean="0"/>
              <a:t>t</a:t>
            </a:r>
            <a:endParaRPr lang="en-US" dirty="0"/>
          </a:p>
        </p:txBody>
      </p:sp>
      <p:cxnSp>
        <p:nvCxnSpPr>
          <p:cNvPr id="23" name="Straight Arrow Connector 22"/>
          <p:cNvCxnSpPr/>
          <p:nvPr/>
        </p:nvCxnSpPr>
        <p:spPr>
          <a:xfrm>
            <a:off x="4083347" y="2726620"/>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743326" y="2392793"/>
            <a:ext cx="1908495"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Type.REQUEST</a:t>
            </a:r>
            <a:endParaRPr lang="en-US" sz="1600" b="1" dirty="0">
              <a:latin typeface="Courier New"/>
              <a:cs typeface="Courier New"/>
            </a:endParaRPr>
          </a:p>
        </p:txBody>
      </p:sp>
      <p:cxnSp>
        <p:nvCxnSpPr>
          <p:cNvPr id="26" name="Straight Arrow Connector 25"/>
          <p:cNvCxnSpPr/>
          <p:nvPr/>
        </p:nvCxnSpPr>
        <p:spPr>
          <a:xfrm>
            <a:off x="6843479" y="3234452"/>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843479" y="2823271"/>
            <a:ext cx="2277887"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Type.INDICATION</a:t>
            </a:r>
            <a:endParaRPr lang="en-US" sz="1600" b="1" dirty="0">
              <a:latin typeface="Courier New"/>
              <a:cs typeface="Courier New"/>
            </a:endParaRPr>
          </a:p>
        </p:txBody>
      </p:sp>
      <p:cxnSp>
        <p:nvCxnSpPr>
          <p:cNvPr id="28" name="Straight Arrow Connector 27"/>
          <p:cNvCxnSpPr/>
          <p:nvPr/>
        </p:nvCxnSpPr>
        <p:spPr>
          <a:xfrm>
            <a:off x="4828414" y="2731348"/>
            <a:ext cx="2015065" cy="503104"/>
          </a:xfrm>
          <a:prstGeom prst="straightConnector1">
            <a:avLst/>
          </a:prstGeom>
          <a:ln w="9525" cmpd="sng">
            <a:solidFill>
              <a:schemeClr val="tx1"/>
            </a:solidFill>
            <a:prstDash val="sys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4569574" y="1818271"/>
            <a:ext cx="379794" cy="263678"/>
            <a:chOff x="6284686" y="2685141"/>
            <a:chExt cx="745067" cy="249164"/>
          </a:xfrm>
        </p:grpSpPr>
        <p:cxnSp>
          <p:nvCxnSpPr>
            <p:cNvPr id="33" name="Straight Arrow Connector 32"/>
            <p:cNvCxnSpPr/>
            <p:nvPr/>
          </p:nvCxnSpPr>
          <p:spPr>
            <a:xfrm>
              <a:off x="6284686" y="2685141"/>
              <a:ext cx="745067" cy="1"/>
            </a:xfrm>
            <a:prstGeom prst="straightConnector1">
              <a:avLst/>
            </a:prstGeom>
            <a:ln>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284686" y="2934304"/>
              <a:ext cx="745067" cy="1"/>
            </a:xfrm>
            <a:prstGeom prst="straightConnector1">
              <a:avLst/>
            </a:prstGeom>
            <a:ln>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grpSp>
      <p:cxnSp>
        <p:nvCxnSpPr>
          <p:cNvPr id="38" name="Straight Arrow Connector 37"/>
          <p:cNvCxnSpPr/>
          <p:nvPr/>
        </p:nvCxnSpPr>
        <p:spPr>
          <a:xfrm flipH="1">
            <a:off x="505580" y="3419984"/>
            <a:ext cx="8531986" cy="0"/>
          </a:xfrm>
          <a:prstGeom prst="straightConnector1">
            <a:avLst/>
          </a:prstGeom>
          <a:ln w="38100" cmpd="sng">
            <a:solidFill>
              <a:schemeClr val="tx1"/>
            </a:solidFill>
            <a:prstDash val="solid"/>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843479" y="2392794"/>
            <a:ext cx="2022208" cy="338554"/>
          </a:xfrm>
          <a:prstGeom prst="rect">
            <a:avLst/>
          </a:prstGeom>
          <a:noFill/>
        </p:spPr>
        <p:txBody>
          <a:bodyPr wrap="none" rtlCol="0">
            <a:spAutoFit/>
          </a:bodyPr>
          <a:lstStyle/>
          <a:p>
            <a:r>
              <a:rPr lang="en-US" sz="1600" dirty="0" smtClean="0"/>
              <a:t>Service </a:t>
            </a:r>
            <a:r>
              <a:rPr lang="en-US" sz="1600" b="1" dirty="0" smtClean="0"/>
              <a:t>not</a:t>
            </a:r>
            <a:r>
              <a:rPr lang="en-US" sz="1600" dirty="0" smtClean="0"/>
              <a:t> confirmed</a:t>
            </a:r>
            <a:endParaRPr lang="en-US" sz="1600" dirty="0"/>
          </a:p>
        </p:txBody>
      </p:sp>
      <p:sp>
        <p:nvSpPr>
          <p:cNvPr id="46" name="Content Placeholder 2"/>
          <p:cNvSpPr txBox="1">
            <a:spLocks/>
          </p:cNvSpPr>
          <p:nvPr/>
        </p:nvSpPr>
        <p:spPr>
          <a:xfrm>
            <a:off x="298272" y="3621499"/>
            <a:ext cx="3304419" cy="99315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Synchronous</a:t>
            </a:r>
          </a:p>
          <a:p>
            <a:pPr marL="0" indent="0">
              <a:buFont typeface="Arial"/>
              <a:buNone/>
            </a:pPr>
            <a:r>
              <a:rPr lang="en-US" dirty="0" smtClean="0"/>
              <a:t>Result to client, </a:t>
            </a:r>
          </a:p>
          <a:p>
            <a:pPr marL="0" indent="0">
              <a:buFont typeface="Arial"/>
              <a:buNone/>
            </a:pPr>
            <a:r>
              <a:rPr lang="en-US" dirty="0" smtClean="0"/>
              <a:t>with confirm</a:t>
            </a:r>
          </a:p>
        </p:txBody>
      </p:sp>
      <p:cxnSp>
        <p:nvCxnSpPr>
          <p:cNvPr id="47" name="Straight Arrow Connector 46"/>
          <p:cNvCxnSpPr/>
          <p:nvPr/>
        </p:nvCxnSpPr>
        <p:spPr>
          <a:xfrm>
            <a:off x="4083347" y="3888917"/>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743326" y="3555090"/>
            <a:ext cx="1908495"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Type.REQUEST</a:t>
            </a:r>
            <a:endParaRPr lang="en-US" sz="1600" b="1" dirty="0">
              <a:latin typeface="Courier New"/>
              <a:cs typeface="Courier New"/>
            </a:endParaRPr>
          </a:p>
        </p:txBody>
      </p:sp>
      <p:cxnSp>
        <p:nvCxnSpPr>
          <p:cNvPr id="49" name="Straight Arrow Connector 48"/>
          <p:cNvCxnSpPr/>
          <p:nvPr/>
        </p:nvCxnSpPr>
        <p:spPr>
          <a:xfrm>
            <a:off x="6843479" y="4219567"/>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843479" y="3808386"/>
            <a:ext cx="2277887"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Type.INDICATION</a:t>
            </a:r>
            <a:endParaRPr lang="en-US" sz="1600" b="1" dirty="0">
              <a:latin typeface="Courier New"/>
              <a:cs typeface="Courier New"/>
            </a:endParaRPr>
          </a:p>
        </p:txBody>
      </p:sp>
      <p:sp>
        <p:nvSpPr>
          <p:cNvPr id="51" name="TextBox 50"/>
          <p:cNvSpPr txBox="1"/>
          <p:nvPr/>
        </p:nvSpPr>
        <p:spPr>
          <a:xfrm>
            <a:off x="6843479" y="3419984"/>
            <a:ext cx="1684275" cy="338554"/>
          </a:xfrm>
          <a:prstGeom prst="rect">
            <a:avLst/>
          </a:prstGeom>
          <a:noFill/>
        </p:spPr>
        <p:txBody>
          <a:bodyPr wrap="none" rtlCol="0">
            <a:spAutoFit/>
          </a:bodyPr>
          <a:lstStyle/>
          <a:p>
            <a:r>
              <a:rPr lang="en-US" sz="1600" dirty="0" smtClean="0"/>
              <a:t>Service confirmed</a:t>
            </a:r>
            <a:endParaRPr lang="en-US" sz="1600" dirty="0"/>
          </a:p>
        </p:txBody>
      </p:sp>
      <p:cxnSp>
        <p:nvCxnSpPr>
          <p:cNvPr id="52" name="Straight Arrow Connector 51"/>
          <p:cNvCxnSpPr/>
          <p:nvPr/>
        </p:nvCxnSpPr>
        <p:spPr>
          <a:xfrm>
            <a:off x="4828414" y="3893644"/>
            <a:ext cx="2015065" cy="325923"/>
          </a:xfrm>
          <a:prstGeom prst="straightConnector1">
            <a:avLst/>
          </a:prstGeom>
          <a:ln w="9525" cmpd="sng">
            <a:solidFill>
              <a:schemeClr val="tx1"/>
            </a:solidFill>
            <a:prstDash val="sys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4828414" y="4626747"/>
            <a:ext cx="2015065" cy="308110"/>
          </a:xfrm>
          <a:prstGeom prst="straightConnector1">
            <a:avLst/>
          </a:prstGeom>
          <a:ln w="9525" cmpd="sng">
            <a:solidFill>
              <a:schemeClr val="tx1"/>
            </a:solidFill>
            <a:prstDash val="sys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4083347" y="4930014"/>
            <a:ext cx="745067" cy="1"/>
          </a:xfrm>
          <a:prstGeom prst="straightConnector1">
            <a:avLst/>
          </a:prstGeom>
          <a:ln w="9525" cmpd="sng">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6843479" y="4626746"/>
            <a:ext cx="745067" cy="1"/>
          </a:xfrm>
          <a:prstGeom prst="straightConnector1">
            <a:avLst/>
          </a:prstGeom>
          <a:ln w="9525" cmpd="sng">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850739" y="4276097"/>
            <a:ext cx="2031626"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Type.RESPONSE</a:t>
            </a:r>
            <a:endParaRPr lang="en-US" sz="1600" b="1" dirty="0">
              <a:latin typeface="Courier New"/>
              <a:cs typeface="Courier New"/>
            </a:endParaRPr>
          </a:p>
        </p:txBody>
      </p:sp>
      <p:sp>
        <p:nvSpPr>
          <p:cNvPr id="64" name="TextBox 63"/>
          <p:cNvSpPr txBox="1"/>
          <p:nvPr/>
        </p:nvSpPr>
        <p:spPr>
          <a:xfrm>
            <a:off x="2753240" y="4573637"/>
            <a:ext cx="1915909"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Type.CONFIRM</a:t>
            </a:r>
            <a:endParaRPr lang="en-US" sz="1600" b="1" dirty="0">
              <a:latin typeface="Courier New"/>
              <a:cs typeface="Courier New"/>
            </a:endParaRPr>
          </a:p>
        </p:txBody>
      </p:sp>
      <p:cxnSp>
        <p:nvCxnSpPr>
          <p:cNvPr id="65" name="Straight Arrow Connector 64"/>
          <p:cNvCxnSpPr/>
          <p:nvPr/>
        </p:nvCxnSpPr>
        <p:spPr>
          <a:xfrm flipH="1">
            <a:off x="505580" y="5060098"/>
            <a:ext cx="8531986" cy="0"/>
          </a:xfrm>
          <a:prstGeom prst="straightConnector1">
            <a:avLst/>
          </a:prstGeom>
          <a:ln w="38100" cmpd="sng">
            <a:solidFill>
              <a:schemeClr val="tx1"/>
            </a:solidFill>
            <a:prstDash val="solid"/>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66" name="Content Placeholder 2"/>
          <p:cNvSpPr txBox="1">
            <a:spLocks/>
          </p:cNvSpPr>
          <p:nvPr/>
        </p:nvSpPr>
        <p:spPr>
          <a:xfrm>
            <a:off x="298272" y="5370470"/>
            <a:ext cx="3304419" cy="9931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B</a:t>
            </a:r>
            <a:r>
              <a:rPr lang="en-US" sz="2000" b="1" dirty="0" smtClean="0"/>
              <a:t>locking </a:t>
            </a:r>
            <a:r>
              <a:rPr lang="en-US" sz="2000" b="1" dirty="0" err="1" smtClean="0"/>
              <a:t>asynchrounous</a:t>
            </a:r>
            <a:endParaRPr lang="en-US" sz="2000" b="1" dirty="0" smtClean="0"/>
          </a:p>
          <a:p>
            <a:pPr marL="0" indent="0">
              <a:buFont typeface="Arial"/>
              <a:buNone/>
            </a:pPr>
            <a:r>
              <a:rPr lang="en-US" sz="2000" dirty="0" smtClean="0"/>
              <a:t>Only confirm</a:t>
            </a:r>
          </a:p>
        </p:txBody>
      </p:sp>
      <p:cxnSp>
        <p:nvCxnSpPr>
          <p:cNvPr id="67" name="Straight Arrow Connector 66"/>
          <p:cNvCxnSpPr/>
          <p:nvPr/>
        </p:nvCxnSpPr>
        <p:spPr>
          <a:xfrm>
            <a:off x="4105981" y="5540233"/>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765960" y="5206406"/>
            <a:ext cx="1908495"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Type.REQUEST</a:t>
            </a:r>
            <a:endParaRPr lang="en-US" sz="1600" b="1" dirty="0">
              <a:latin typeface="Courier New"/>
              <a:cs typeface="Courier New"/>
            </a:endParaRPr>
          </a:p>
        </p:txBody>
      </p:sp>
      <p:cxnSp>
        <p:nvCxnSpPr>
          <p:cNvPr id="69" name="Straight Arrow Connector 68"/>
          <p:cNvCxnSpPr/>
          <p:nvPr/>
        </p:nvCxnSpPr>
        <p:spPr>
          <a:xfrm>
            <a:off x="6866113" y="5870883"/>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866113" y="5459702"/>
            <a:ext cx="2277887"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Type.INDICATION</a:t>
            </a:r>
            <a:endParaRPr lang="en-US" sz="1600" b="1" dirty="0">
              <a:latin typeface="Courier New"/>
              <a:cs typeface="Courier New"/>
            </a:endParaRPr>
          </a:p>
        </p:txBody>
      </p:sp>
      <p:sp>
        <p:nvSpPr>
          <p:cNvPr id="71" name="TextBox 70"/>
          <p:cNvSpPr txBox="1"/>
          <p:nvPr/>
        </p:nvSpPr>
        <p:spPr>
          <a:xfrm>
            <a:off x="6850739" y="5145931"/>
            <a:ext cx="2407931" cy="338554"/>
          </a:xfrm>
          <a:prstGeom prst="rect">
            <a:avLst/>
          </a:prstGeom>
          <a:noFill/>
        </p:spPr>
        <p:txBody>
          <a:bodyPr wrap="none" rtlCol="0">
            <a:spAutoFit/>
          </a:bodyPr>
          <a:lstStyle/>
          <a:p>
            <a:r>
              <a:rPr lang="en-US" sz="1600" dirty="0" smtClean="0"/>
              <a:t>Service partially confirmed</a:t>
            </a:r>
            <a:endParaRPr lang="en-US" sz="1600" dirty="0"/>
          </a:p>
        </p:txBody>
      </p:sp>
      <p:cxnSp>
        <p:nvCxnSpPr>
          <p:cNvPr id="72" name="Straight Arrow Connector 71"/>
          <p:cNvCxnSpPr/>
          <p:nvPr/>
        </p:nvCxnSpPr>
        <p:spPr>
          <a:xfrm>
            <a:off x="4851048" y="5544960"/>
            <a:ext cx="2015065" cy="325923"/>
          </a:xfrm>
          <a:prstGeom prst="straightConnector1">
            <a:avLst/>
          </a:prstGeom>
          <a:ln w="9525" cmpd="sng">
            <a:solidFill>
              <a:schemeClr val="tx1"/>
            </a:solidFill>
            <a:prstDash val="sys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105981" y="6460380"/>
            <a:ext cx="745067" cy="1"/>
          </a:xfrm>
          <a:prstGeom prst="straightConnector1">
            <a:avLst/>
          </a:prstGeom>
          <a:ln w="9525" cmpd="sng">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2775874" y="6067718"/>
            <a:ext cx="1915909"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Type.CONFIRM</a:t>
            </a:r>
            <a:endParaRPr lang="en-US" sz="1600" b="1" dirty="0">
              <a:latin typeface="Courier New"/>
              <a:cs typeface="Courier New"/>
            </a:endParaRPr>
          </a:p>
        </p:txBody>
      </p:sp>
      <p:sp>
        <p:nvSpPr>
          <p:cNvPr id="87" name="Freeform 86"/>
          <p:cNvSpPr/>
          <p:nvPr/>
        </p:nvSpPr>
        <p:spPr>
          <a:xfrm>
            <a:off x="4789714" y="5527524"/>
            <a:ext cx="504227" cy="943428"/>
          </a:xfrm>
          <a:custGeom>
            <a:avLst/>
            <a:gdLst>
              <a:gd name="connsiteX0" fmla="*/ 24191 w 504227"/>
              <a:gd name="connsiteY0" fmla="*/ 0 h 943428"/>
              <a:gd name="connsiteX1" fmla="*/ 314476 w 504227"/>
              <a:gd name="connsiteY1" fmla="*/ 120952 h 943428"/>
              <a:gd name="connsiteX2" fmla="*/ 483810 w 504227"/>
              <a:gd name="connsiteY2" fmla="*/ 338666 h 943428"/>
              <a:gd name="connsiteX3" fmla="*/ 483810 w 504227"/>
              <a:gd name="connsiteY3" fmla="*/ 641047 h 943428"/>
              <a:gd name="connsiteX4" fmla="*/ 326572 w 504227"/>
              <a:gd name="connsiteY4" fmla="*/ 858762 h 943428"/>
              <a:gd name="connsiteX5" fmla="*/ 0 w 504227"/>
              <a:gd name="connsiteY5" fmla="*/ 943428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227" h="943428">
                <a:moveTo>
                  <a:pt x="24191" y="0"/>
                </a:moveTo>
                <a:cubicBezTo>
                  <a:pt x="131032" y="32254"/>
                  <a:pt x="237873" y="64508"/>
                  <a:pt x="314476" y="120952"/>
                </a:cubicBezTo>
                <a:cubicBezTo>
                  <a:pt x="391079" y="177396"/>
                  <a:pt x="455588" y="251984"/>
                  <a:pt x="483810" y="338666"/>
                </a:cubicBezTo>
                <a:cubicBezTo>
                  <a:pt x="512032" y="425348"/>
                  <a:pt x="510016" y="554364"/>
                  <a:pt x="483810" y="641047"/>
                </a:cubicBezTo>
                <a:cubicBezTo>
                  <a:pt x="457604" y="727730"/>
                  <a:pt x="407207" y="808365"/>
                  <a:pt x="326572" y="858762"/>
                </a:cubicBezTo>
                <a:cubicBezTo>
                  <a:pt x="245937" y="909159"/>
                  <a:pt x="0" y="943428"/>
                  <a:pt x="0" y="943428"/>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5690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Layers 1-2		</a:t>
            </a:r>
            <a:endParaRPr lang="en-US" dirty="0"/>
          </a:p>
        </p:txBody>
      </p:sp>
      <p:sp>
        <p:nvSpPr>
          <p:cNvPr id="3" name="Content Placeholder 2"/>
          <p:cNvSpPr>
            <a:spLocks noGrp="1"/>
          </p:cNvSpPr>
          <p:nvPr>
            <p:ph idx="1"/>
          </p:nvPr>
        </p:nvSpPr>
        <p:spPr>
          <a:xfrm>
            <a:off x="457200" y="1600199"/>
            <a:ext cx="8229600" cy="5463420"/>
          </a:xfrm>
        </p:spPr>
        <p:txBody>
          <a:bodyPr>
            <a:normAutofit/>
          </a:bodyPr>
          <a:lstStyle/>
          <a:p>
            <a:pPr marL="514350" indent="-514350">
              <a:buFont typeface="+mj-lt"/>
              <a:buAutoNum type="arabicPeriod"/>
            </a:pPr>
            <a:r>
              <a:rPr lang="en-US" dirty="0" smtClean="0"/>
              <a:t>Physical layer</a:t>
            </a:r>
          </a:p>
          <a:p>
            <a:pPr marL="914400" lvl="1" indent="-514350"/>
            <a:r>
              <a:rPr lang="en-US" dirty="0" smtClean="0"/>
              <a:t>Transmission of raw bits over a communication channel</a:t>
            </a:r>
          </a:p>
          <a:p>
            <a:pPr marL="914400" lvl="1" indent="-514350"/>
            <a:r>
              <a:rPr lang="en-US" dirty="0" smtClean="0"/>
              <a:t>Decisions on mechanical, electrical, timing issues</a:t>
            </a:r>
          </a:p>
          <a:p>
            <a:pPr marL="914400" lvl="1" indent="-514350"/>
            <a:r>
              <a:rPr lang="en-US" dirty="0" smtClean="0"/>
              <a:t>Use of the physical transmission medium below</a:t>
            </a:r>
          </a:p>
          <a:p>
            <a:pPr marL="514350" indent="-514350">
              <a:buFont typeface="+mj-lt"/>
              <a:buAutoNum type="arabicPeriod"/>
            </a:pPr>
            <a:r>
              <a:rPr lang="en-US" dirty="0" smtClean="0"/>
              <a:t>Data Link</a:t>
            </a:r>
          </a:p>
          <a:p>
            <a:pPr marL="914400" lvl="1" indent="-514350"/>
            <a:r>
              <a:rPr lang="en-US" dirty="0" smtClean="0"/>
              <a:t>Transforms a raw transmission facility into a “transmission errors-free” communication line</a:t>
            </a:r>
          </a:p>
          <a:p>
            <a:pPr marL="914400" lvl="1" indent="-514350"/>
            <a:r>
              <a:rPr lang="en-US" dirty="0" smtClean="0"/>
              <a:t>Data break up in fragments (~100(0) b) transmitted sequentially</a:t>
            </a:r>
          </a:p>
        </p:txBody>
      </p:sp>
    </p:spTree>
    <p:extLst>
      <p:ext uri="{BB962C8B-B14F-4D97-AF65-F5344CB8AC3E}">
        <p14:creationId xmlns:p14="http://schemas.microsoft.com/office/powerpoint/2010/main" val="2854944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Local Area Networks</a:t>
            </a:r>
          </a:p>
        </p:txBody>
      </p:sp>
      <p:sp>
        <p:nvSpPr>
          <p:cNvPr id="15363" name="Content Placeholder 2"/>
          <p:cNvSpPr>
            <a:spLocks noGrp="1"/>
          </p:cNvSpPr>
          <p:nvPr>
            <p:ph idx="1"/>
          </p:nvPr>
        </p:nvSpPr>
        <p:spPr/>
        <p:txBody>
          <a:bodyPr>
            <a:normAutofit/>
          </a:bodyPr>
          <a:lstStyle/>
          <a:p>
            <a:r>
              <a:rPr lang="en-US" sz="2400" dirty="0" smtClean="0"/>
              <a:t>Connect devices in a home or office building</a:t>
            </a:r>
          </a:p>
          <a:p>
            <a:r>
              <a:rPr lang="en-US" sz="2400" dirty="0" smtClean="0"/>
              <a:t>Called </a:t>
            </a:r>
            <a:r>
              <a:rPr lang="en-US" sz="2400" u="sng" dirty="0" smtClean="0"/>
              <a:t>enterprise network</a:t>
            </a:r>
            <a:r>
              <a:rPr lang="en-US" sz="2400" dirty="0" smtClean="0"/>
              <a:t> in a company</a:t>
            </a:r>
          </a:p>
        </p:txBody>
      </p:sp>
      <p:pic>
        <p:nvPicPr>
          <p:cNvPr id="15365" name="Picture 5"/>
          <p:cNvPicPr>
            <a:picLocks noChangeAspect="1" noChangeArrowheads="1"/>
          </p:cNvPicPr>
          <p:nvPr/>
        </p:nvPicPr>
        <p:blipFill>
          <a:blip r:embed="rId2" cstate="print"/>
          <a:srcRect l="1683" t="7236" r="56107" b="4428"/>
          <a:stretch>
            <a:fillRect/>
          </a:stretch>
        </p:blipFill>
        <p:spPr bwMode="auto">
          <a:xfrm>
            <a:off x="1211138" y="2611415"/>
            <a:ext cx="2808412" cy="2524125"/>
          </a:xfrm>
          <a:prstGeom prst="rect">
            <a:avLst/>
          </a:prstGeom>
          <a:noFill/>
          <a:ln w="9525">
            <a:noFill/>
            <a:miter lim="800000"/>
            <a:headEnd/>
            <a:tailEnd/>
          </a:ln>
        </p:spPr>
      </p:pic>
      <p:sp>
        <p:nvSpPr>
          <p:cNvPr id="10" name="TextBox 9"/>
          <p:cNvSpPr txBox="1"/>
          <p:nvPr/>
        </p:nvSpPr>
        <p:spPr>
          <a:xfrm>
            <a:off x="1483629" y="5172075"/>
            <a:ext cx="2135521" cy="830997"/>
          </a:xfrm>
          <a:prstGeom prst="rect">
            <a:avLst/>
          </a:prstGeom>
          <a:noFill/>
        </p:spPr>
        <p:txBody>
          <a:bodyPr wrap="none" rtlCol="0">
            <a:spAutoFit/>
          </a:bodyPr>
          <a:lstStyle/>
          <a:p>
            <a:pPr algn="ctr"/>
            <a:r>
              <a:rPr lang="en-US" sz="2400" dirty="0" smtClean="0"/>
              <a:t>Wireless LAN </a:t>
            </a:r>
          </a:p>
          <a:p>
            <a:pPr algn="ctr"/>
            <a:r>
              <a:rPr lang="en-US" sz="2400" dirty="0" smtClean="0"/>
              <a:t>with 802.11</a:t>
            </a:r>
            <a:endParaRPr lang="en-US" sz="2400" dirty="0"/>
          </a:p>
        </p:txBody>
      </p:sp>
      <p:pic>
        <p:nvPicPr>
          <p:cNvPr id="11" name="Picture 5"/>
          <p:cNvPicPr>
            <a:picLocks noChangeAspect="1" noChangeArrowheads="1"/>
          </p:cNvPicPr>
          <p:nvPr/>
        </p:nvPicPr>
        <p:blipFill>
          <a:blip r:embed="rId2" cstate="print"/>
          <a:srcRect l="50021" t="6633" r="1424" b="4126"/>
          <a:stretch>
            <a:fillRect/>
          </a:stretch>
        </p:blipFill>
        <p:spPr bwMode="auto">
          <a:xfrm>
            <a:off x="5038725" y="2596488"/>
            <a:ext cx="3171825" cy="2503627"/>
          </a:xfrm>
          <a:prstGeom prst="rect">
            <a:avLst/>
          </a:prstGeom>
          <a:noFill/>
          <a:ln w="9525">
            <a:noFill/>
            <a:miter lim="800000"/>
            <a:headEnd/>
            <a:tailEnd/>
          </a:ln>
        </p:spPr>
      </p:pic>
      <p:sp>
        <p:nvSpPr>
          <p:cNvPr id="12" name="TextBox 11"/>
          <p:cNvSpPr txBox="1"/>
          <p:nvPr/>
        </p:nvSpPr>
        <p:spPr>
          <a:xfrm>
            <a:off x="5311865" y="5162550"/>
            <a:ext cx="2632452" cy="830997"/>
          </a:xfrm>
          <a:prstGeom prst="rect">
            <a:avLst/>
          </a:prstGeom>
          <a:noFill/>
        </p:spPr>
        <p:txBody>
          <a:bodyPr wrap="none" rtlCol="0">
            <a:spAutoFit/>
          </a:bodyPr>
          <a:lstStyle/>
          <a:p>
            <a:pPr algn="ctr"/>
            <a:r>
              <a:rPr lang="en-US" sz="2400" dirty="0" smtClean="0"/>
              <a:t>Wired LAN with</a:t>
            </a:r>
          </a:p>
          <a:p>
            <a:pPr algn="ctr"/>
            <a:r>
              <a:rPr lang="en-US" sz="2400" dirty="0"/>
              <a:t>s</a:t>
            </a:r>
            <a:r>
              <a:rPr lang="en-US" sz="2400" dirty="0" smtClean="0"/>
              <a:t>witched Ethernet</a:t>
            </a:r>
            <a:endParaRPr lang="en-US" sz="2400" dirty="0"/>
          </a:p>
        </p:txBody>
      </p:sp>
    </p:spTree>
    <p:extLst>
      <p:ext uri="{BB962C8B-B14F-4D97-AF65-F5344CB8AC3E}">
        <p14:creationId xmlns:p14="http://schemas.microsoft.com/office/powerpoint/2010/main" val="411320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a:off x="798286" y="6121325"/>
            <a:ext cx="28423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798286" y="5454952"/>
            <a:ext cx="28423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OSI Layer 3 - Network</a:t>
            </a:r>
            <a:endParaRPr lang="en-US" dirty="0"/>
          </a:p>
        </p:txBody>
      </p:sp>
      <p:sp>
        <p:nvSpPr>
          <p:cNvPr id="3" name="Content Placeholder 2"/>
          <p:cNvSpPr>
            <a:spLocks noGrp="1"/>
          </p:cNvSpPr>
          <p:nvPr>
            <p:ph idx="1"/>
          </p:nvPr>
        </p:nvSpPr>
        <p:spPr/>
        <p:txBody>
          <a:bodyPr/>
          <a:lstStyle/>
          <a:p>
            <a:pPr marL="514350" indent="-514350"/>
            <a:r>
              <a:rPr lang="en-US" dirty="0" smtClean="0"/>
              <a:t>Goal</a:t>
            </a:r>
            <a:r>
              <a:rPr lang="en-US" dirty="0"/>
              <a:t>: moving messages through the network</a:t>
            </a:r>
          </a:p>
          <a:p>
            <a:pPr marL="914400" lvl="1" indent="-514350"/>
            <a:r>
              <a:rPr lang="en-US" dirty="0"/>
              <a:t>Splits information in packets</a:t>
            </a:r>
          </a:p>
          <a:p>
            <a:pPr marL="514350" indent="-514350"/>
            <a:r>
              <a:rPr lang="en-US" dirty="0" smtClean="0"/>
              <a:t>Visibility of intermediate nodes: routing strategies and addressing</a:t>
            </a:r>
          </a:p>
          <a:p>
            <a:pPr marL="514350" lvl="1" indent="-514350">
              <a:buFont typeface="Arial"/>
              <a:buChar char="•"/>
            </a:pPr>
            <a:r>
              <a:rPr lang="en-US" dirty="0" smtClean="0"/>
              <a:t>Flow control (peers): avoid overload on the </a:t>
            </a:r>
            <a:r>
              <a:rPr lang="en-US" dirty="0" err="1" smtClean="0"/>
              <a:t>reveicer</a:t>
            </a:r>
            <a:endParaRPr lang="en-US" dirty="0" smtClean="0"/>
          </a:p>
          <a:p>
            <a:pPr marL="514350" lvl="1" indent="-514350">
              <a:buFont typeface="Arial"/>
              <a:buChar char="•"/>
            </a:pPr>
            <a:r>
              <a:rPr lang="en-US" dirty="0" smtClean="0"/>
              <a:t>Congestion control (network): avoid bottlenecks</a:t>
            </a:r>
          </a:p>
          <a:p>
            <a:pPr marL="514350" lvl="1" indent="-514350">
              <a:buFont typeface="Arial"/>
              <a:buChar char="•"/>
            </a:pPr>
            <a:r>
              <a:rPr lang="en-US" dirty="0" smtClean="0"/>
              <a:t>Fairness </a:t>
            </a:r>
            <a:endParaRPr lang="en-US" dirty="0"/>
          </a:p>
          <a:p>
            <a:pPr marL="514350" indent="-514350"/>
            <a:endParaRPr lang="en-US" dirty="0"/>
          </a:p>
          <a:p>
            <a:endParaRPr lang="en-US" dirty="0"/>
          </a:p>
        </p:txBody>
      </p:sp>
      <p:sp>
        <p:nvSpPr>
          <p:cNvPr id="4" name="Rounded Rectangle 3"/>
          <p:cNvSpPr/>
          <p:nvPr/>
        </p:nvSpPr>
        <p:spPr>
          <a:xfrm>
            <a:off x="3640667" y="5104190"/>
            <a:ext cx="2624666" cy="1463524"/>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dirty="0" smtClean="0"/>
              <a:t>node</a:t>
            </a:r>
            <a:endParaRPr lang="en-US" dirty="0"/>
          </a:p>
        </p:txBody>
      </p:sp>
      <p:sp>
        <p:nvSpPr>
          <p:cNvPr id="5" name="Rounded Rectangle 4"/>
          <p:cNvSpPr/>
          <p:nvPr/>
        </p:nvSpPr>
        <p:spPr>
          <a:xfrm>
            <a:off x="3906762" y="5601229"/>
            <a:ext cx="2080381" cy="52493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ounded Rectangle 5"/>
          <p:cNvSpPr/>
          <p:nvPr/>
        </p:nvSpPr>
        <p:spPr>
          <a:xfrm>
            <a:off x="5612190" y="5732462"/>
            <a:ext cx="241905" cy="262467"/>
          </a:xfrm>
          <a:prstGeom prst="roundRect">
            <a:avLst>
              <a:gd name="adj" fmla="val 0"/>
            </a:avLst>
          </a:prstGeom>
          <a:solidFill>
            <a:schemeClr val="accent6">
              <a:lumMod val="40000"/>
              <a:lumOff val="60000"/>
            </a:schemeClr>
          </a:solidFill>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ounded Rectangle 6"/>
          <p:cNvSpPr/>
          <p:nvPr/>
        </p:nvSpPr>
        <p:spPr>
          <a:xfrm>
            <a:off x="5256590" y="5732462"/>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ounded Rectangle 7"/>
          <p:cNvSpPr/>
          <p:nvPr/>
        </p:nvSpPr>
        <p:spPr>
          <a:xfrm>
            <a:off x="4913085" y="5728153"/>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4557485" y="5728153"/>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2523066" y="5338762"/>
            <a:ext cx="241905" cy="262467"/>
          </a:xfrm>
          <a:prstGeom prst="roundRect">
            <a:avLst>
              <a:gd name="adj" fmla="val 0"/>
            </a:avLst>
          </a:prstGeom>
          <a:solidFill>
            <a:schemeClr val="accent6">
              <a:lumMod val="40000"/>
              <a:lumOff val="60000"/>
            </a:schemeClr>
          </a:solidFill>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2764971" y="6010501"/>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2421466" y="6006192"/>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2065866" y="6006192"/>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1695751" y="6006192"/>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ounded Rectangle 14"/>
          <p:cNvSpPr/>
          <p:nvPr/>
        </p:nvSpPr>
        <p:spPr>
          <a:xfrm>
            <a:off x="1352246" y="6001883"/>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a:off x="996646" y="6001883"/>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ounded Rectangle 16"/>
          <p:cNvSpPr/>
          <p:nvPr/>
        </p:nvSpPr>
        <p:spPr>
          <a:xfrm>
            <a:off x="1540932" y="5327801"/>
            <a:ext cx="241905" cy="262467"/>
          </a:xfrm>
          <a:prstGeom prst="roundRect">
            <a:avLst>
              <a:gd name="adj" fmla="val 0"/>
            </a:avLst>
          </a:prstGeom>
          <a:solidFill>
            <a:schemeClr val="accent6">
              <a:lumMod val="40000"/>
              <a:lumOff val="60000"/>
            </a:schemeClr>
          </a:solidFill>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Straight Arrow Connector 20"/>
          <p:cNvCxnSpPr/>
          <p:nvPr/>
        </p:nvCxnSpPr>
        <p:spPr>
          <a:xfrm>
            <a:off x="5987143" y="5862487"/>
            <a:ext cx="196923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2189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 4 - Transport</a:t>
            </a:r>
            <a:endParaRPr lang="en-US" dirty="0"/>
          </a:p>
        </p:txBody>
      </p:sp>
      <p:sp>
        <p:nvSpPr>
          <p:cNvPr id="3" name="Content Placeholder 2"/>
          <p:cNvSpPr>
            <a:spLocks noGrp="1"/>
          </p:cNvSpPr>
          <p:nvPr>
            <p:ph idx="1"/>
          </p:nvPr>
        </p:nvSpPr>
        <p:spPr>
          <a:xfrm>
            <a:off x="457200" y="1600200"/>
            <a:ext cx="8456990" cy="5019695"/>
          </a:xfrm>
        </p:spPr>
        <p:txBody>
          <a:bodyPr>
            <a:normAutofit fontScale="92500"/>
          </a:bodyPr>
          <a:lstStyle/>
          <a:p>
            <a:pPr marL="514350" indent="-514350"/>
            <a:r>
              <a:rPr lang="en-US" dirty="0" smtClean="0"/>
              <a:t>Receives data from the above, splits it up into smaller units that are then passed to the network layer</a:t>
            </a:r>
          </a:p>
          <a:p>
            <a:pPr marL="514350" indent="-514350"/>
            <a:r>
              <a:rPr lang="en-US" b="1" dirty="0" smtClean="0"/>
              <a:t>Separates</a:t>
            </a:r>
            <a:r>
              <a:rPr lang="en-US" dirty="0" smtClean="0"/>
              <a:t> the “user/application layers” (above) from the “communication layers” (below)</a:t>
            </a:r>
          </a:p>
          <a:p>
            <a:pPr marL="514350" indent="-514350"/>
            <a:r>
              <a:rPr lang="en-US" dirty="0"/>
              <a:t>First layer that virtually connects the two end-points </a:t>
            </a:r>
            <a:r>
              <a:rPr lang="en-US" dirty="0" smtClean="0"/>
              <a:t>directly</a:t>
            </a:r>
            <a:endParaRPr lang="en-US" dirty="0"/>
          </a:p>
          <a:p>
            <a:pPr marL="514350" indent="-514350"/>
            <a:r>
              <a:rPr lang="en-US" dirty="0" smtClean="0"/>
              <a:t>Determines the main features underlying users’ interaction: reliability, ordering of messages, connection(less) interaction,…</a:t>
            </a:r>
          </a:p>
          <a:p>
            <a:pPr marL="1314450" lvl="2" indent="-514350"/>
            <a:endParaRPr lang="en-US" dirty="0" smtClean="0"/>
          </a:p>
          <a:p>
            <a:pPr marL="914400" lvl="1" indent="-514350"/>
            <a:endParaRPr lang="en-US" dirty="0" smtClean="0"/>
          </a:p>
        </p:txBody>
      </p:sp>
    </p:spTree>
    <p:extLst>
      <p:ext uri="{BB962C8B-B14F-4D97-AF65-F5344CB8AC3E}">
        <p14:creationId xmlns:p14="http://schemas.microsoft.com/office/powerpoint/2010/main" val="2824579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 4 - Transport</a:t>
            </a:r>
            <a:endParaRPr lang="en-US" dirty="0"/>
          </a:p>
        </p:txBody>
      </p:sp>
      <p:sp>
        <p:nvSpPr>
          <p:cNvPr id="3" name="Content Placeholder 2"/>
          <p:cNvSpPr>
            <a:spLocks noGrp="1"/>
          </p:cNvSpPr>
          <p:nvPr>
            <p:ph idx="1"/>
          </p:nvPr>
        </p:nvSpPr>
        <p:spPr/>
        <p:txBody>
          <a:bodyPr/>
          <a:lstStyle/>
          <a:p>
            <a:r>
              <a:rPr lang="en-US" dirty="0" smtClean="0"/>
              <a:t>Decomposes and reassembles data</a:t>
            </a:r>
          </a:p>
          <a:p>
            <a:pPr lvl="1"/>
            <a:r>
              <a:rPr lang="en-US" dirty="0" smtClean="0"/>
              <a:t>Independently from the network layer</a:t>
            </a:r>
          </a:p>
          <a:p>
            <a:pPr lvl="1"/>
            <a:r>
              <a:rPr lang="en-US" dirty="0" smtClean="0"/>
              <a:t>Multiplexing to recombine the whole info</a:t>
            </a:r>
            <a:endParaRPr lang="en-US" dirty="0"/>
          </a:p>
        </p:txBody>
      </p:sp>
      <p:pic>
        <p:nvPicPr>
          <p:cNvPr id="6" name="Picture 5"/>
          <p:cNvPicPr>
            <a:picLocks noChangeAspect="1"/>
          </p:cNvPicPr>
          <p:nvPr/>
        </p:nvPicPr>
        <p:blipFill>
          <a:blip r:embed="rId2"/>
          <a:stretch>
            <a:fillRect/>
          </a:stretch>
        </p:blipFill>
        <p:spPr>
          <a:xfrm>
            <a:off x="2959099" y="3223381"/>
            <a:ext cx="3653789" cy="2727476"/>
          </a:xfrm>
          <a:prstGeom prst="rect">
            <a:avLst/>
          </a:prstGeom>
        </p:spPr>
      </p:pic>
    </p:spTree>
    <p:extLst>
      <p:ext uri="{BB962C8B-B14F-4D97-AF65-F5344CB8AC3E}">
        <p14:creationId xmlns:p14="http://schemas.microsoft.com/office/powerpoint/2010/main" val="3256013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 4 - Connection</a:t>
            </a:r>
            <a:endParaRPr lang="en-US" dirty="0"/>
          </a:p>
        </p:txBody>
      </p:sp>
      <p:sp>
        <p:nvSpPr>
          <p:cNvPr id="3" name="Content Placeholder 2"/>
          <p:cNvSpPr>
            <a:spLocks noGrp="1"/>
          </p:cNvSpPr>
          <p:nvPr>
            <p:ph idx="1"/>
          </p:nvPr>
        </p:nvSpPr>
        <p:spPr>
          <a:xfrm>
            <a:off x="457200" y="1600200"/>
            <a:ext cx="8229600" cy="5040086"/>
          </a:xfrm>
        </p:spPr>
        <p:txBody>
          <a:bodyPr>
            <a:normAutofit/>
          </a:bodyPr>
          <a:lstStyle/>
          <a:p>
            <a:r>
              <a:rPr lang="en-US" dirty="0" smtClean="0"/>
              <a:t>Typical T-interaction modality: connection-oriented</a:t>
            </a:r>
          </a:p>
          <a:p>
            <a:r>
              <a:rPr lang="en-US" dirty="0" smtClean="0"/>
              <a:t>Minimal interaction primitives</a:t>
            </a:r>
          </a:p>
          <a:p>
            <a:pPr lvl="1"/>
            <a:r>
              <a:rPr lang="en-US" dirty="0" smtClean="0"/>
              <a:t>T-CONNECT</a:t>
            </a:r>
          </a:p>
          <a:p>
            <a:pPr lvl="2"/>
            <a:r>
              <a:rPr lang="en-US" dirty="0" smtClean="0"/>
              <a:t>At least source and destination address</a:t>
            </a:r>
          </a:p>
          <a:p>
            <a:pPr lvl="2"/>
            <a:r>
              <a:rPr lang="en-US" dirty="0" smtClean="0"/>
              <a:t>Service with confirmation</a:t>
            </a:r>
          </a:p>
          <a:p>
            <a:pPr lvl="1"/>
            <a:r>
              <a:rPr lang="en-US" dirty="0" smtClean="0"/>
              <a:t>T-DATA</a:t>
            </a:r>
          </a:p>
          <a:p>
            <a:pPr lvl="1"/>
            <a:r>
              <a:rPr lang="en-US" dirty="0" smtClean="0"/>
              <a:t>T-DISCONNECT</a:t>
            </a:r>
          </a:p>
        </p:txBody>
      </p:sp>
    </p:spTree>
    <p:extLst>
      <p:ext uri="{BB962C8B-B14F-4D97-AF65-F5344CB8AC3E}">
        <p14:creationId xmlns:p14="http://schemas.microsoft.com/office/powerpoint/2010/main" val="1309061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Principle</a:t>
            </a:r>
            <a:endParaRPr lang="en-US" dirty="0"/>
          </a:p>
        </p:txBody>
      </p:sp>
      <p:grpSp>
        <p:nvGrpSpPr>
          <p:cNvPr id="105" name="Group 104"/>
          <p:cNvGrpSpPr/>
          <p:nvPr/>
        </p:nvGrpSpPr>
        <p:grpSpPr>
          <a:xfrm>
            <a:off x="594059" y="1500626"/>
            <a:ext cx="7701314" cy="4659486"/>
            <a:chOff x="29811" y="1159241"/>
            <a:chExt cx="8829810" cy="5342255"/>
          </a:xfrm>
        </p:grpSpPr>
        <p:sp>
          <p:nvSpPr>
            <p:cNvPr id="93" name="Rounded Rectangle 92"/>
            <p:cNvSpPr/>
            <p:nvPr/>
          </p:nvSpPr>
          <p:spPr>
            <a:xfrm>
              <a:off x="457201" y="6115962"/>
              <a:ext cx="2670662" cy="385534"/>
            </a:xfrm>
            <a:prstGeom prst="roundRect">
              <a:avLst>
                <a:gd name="adj" fmla="val 0"/>
              </a:avLst>
            </a:prstGeom>
            <a:gradFill flip="none" rotWithShape="1">
              <a:gsLst>
                <a:gs pos="0">
                  <a:schemeClr val="dk1">
                    <a:tint val="50000"/>
                    <a:satMod val="300000"/>
                    <a:alpha val="55000"/>
                  </a:schemeClr>
                </a:gs>
                <a:gs pos="35000">
                  <a:schemeClr val="dk1">
                    <a:tint val="37000"/>
                    <a:satMod val="300000"/>
                    <a:alpha val="55000"/>
                  </a:schemeClr>
                </a:gs>
                <a:gs pos="100000">
                  <a:schemeClr val="dk1">
                    <a:tint val="15000"/>
                    <a:satMod val="350000"/>
                    <a:alpha val="55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p>
          </p:txBody>
        </p:sp>
        <p:sp>
          <p:nvSpPr>
            <p:cNvPr id="94" name="Rounded Rectangle 93"/>
            <p:cNvSpPr/>
            <p:nvPr/>
          </p:nvSpPr>
          <p:spPr>
            <a:xfrm>
              <a:off x="3539422" y="6115444"/>
              <a:ext cx="1986022" cy="385534"/>
            </a:xfrm>
            <a:prstGeom prst="roundRect">
              <a:avLst>
                <a:gd name="adj" fmla="val 0"/>
              </a:avLst>
            </a:prstGeom>
            <a:gradFill flip="none" rotWithShape="1">
              <a:gsLst>
                <a:gs pos="0">
                  <a:schemeClr val="dk1">
                    <a:tint val="50000"/>
                    <a:satMod val="300000"/>
                    <a:alpha val="61000"/>
                  </a:schemeClr>
                </a:gs>
                <a:gs pos="35000">
                  <a:schemeClr val="dk1">
                    <a:tint val="37000"/>
                    <a:satMod val="300000"/>
                    <a:alpha val="61000"/>
                  </a:schemeClr>
                </a:gs>
                <a:gs pos="100000">
                  <a:schemeClr val="dk1">
                    <a:tint val="15000"/>
                    <a:satMod val="350000"/>
                    <a:alpha val="61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p>
          </p:txBody>
        </p:sp>
        <p:sp>
          <p:nvSpPr>
            <p:cNvPr id="95" name="Rounded Rectangle 94"/>
            <p:cNvSpPr/>
            <p:nvPr/>
          </p:nvSpPr>
          <p:spPr>
            <a:xfrm>
              <a:off x="6130164" y="6115962"/>
              <a:ext cx="2670662" cy="385534"/>
            </a:xfrm>
            <a:prstGeom prst="roundRect">
              <a:avLst>
                <a:gd name="adj" fmla="val 0"/>
              </a:avLst>
            </a:prstGeom>
            <a:gradFill flip="none" rotWithShape="1">
              <a:gsLst>
                <a:gs pos="0">
                  <a:schemeClr val="dk1">
                    <a:tint val="50000"/>
                    <a:satMod val="300000"/>
                    <a:alpha val="58000"/>
                  </a:schemeClr>
                </a:gs>
                <a:gs pos="35000">
                  <a:schemeClr val="dk1">
                    <a:tint val="37000"/>
                    <a:satMod val="300000"/>
                    <a:alpha val="58000"/>
                  </a:schemeClr>
                </a:gs>
                <a:gs pos="100000">
                  <a:schemeClr val="dk1">
                    <a:tint val="15000"/>
                    <a:satMod val="350000"/>
                    <a:alpha val="58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p>
          </p:txBody>
        </p:sp>
        <p:sp>
          <p:nvSpPr>
            <p:cNvPr id="4" name="Rounded Rectangle 3"/>
            <p:cNvSpPr/>
            <p:nvPr/>
          </p:nvSpPr>
          <p:spPr>
            <a:xfrm>
              <a:off x="354811" y="1528573"/>
              <a:ext cx="1832341" cy="4762092"/>
            </a:xfrm>
            <a:prstGeom prst="roundRect">
              <a:avLst>
                <a:gd name="adj" fmla="val 63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533503" y="1699549"/>
              <a:ext cx="1465508" cy="4414740"/>
              <a:chOff x="691928" y="1625788"/>
              <a:chExt cx="1465508" cy="5016451"/>
            </a:xfrm>
          </p:grpSpPr>
          <p:sp>
            <p:nvSpPr>
              <p:cNvPr id="6" name="Rounded Rectangle 5"/>
              <p:cNvSpPr/>
              <p:nvPr/>
            </p:nvSpPr>
            <p:spPr>
              <a:xfrm>
                <a:off x="691928" y="162578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Application</a:t>
                </a:r>
                <a:endParaRPr lang="en-US" sz="1600" dirty="0"/>
              </a:p>
            </p:txBody>
          </p:sp>
          <p:sp>
            <p:nvSpPr>
              <p:cNvPr id="7" name="Rounded Rectangle 6"/>
              <p:cNvSpPr/>
              <p:nvPr/>
            </p:nvSpPr>
            <p:spPr>
              <a:xfrm>
                <a:off x="691928" y="2399842"/>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Presentation</a:t>
                </a:r>
                <a:endParaRPr lang="en-US" sz="1600" dirty="0"/>
              </a:p>
            </p:txBody>
          </p:sp>
          <p:sp>
            <p:nvSpPr>
              <p:cNvPr id="8" name="Rounded Rectangle 7"/>
              <p:cNvSpPr/>
              <p:nvPr/>
            </p:nvSpPr>
            <p:spPr>
              <a:xfrm>
                <a:off x="691928" y="3164367"/>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Session</a:t>
                </a:r>
                <a:endParaRPr lang="en-US" sz="1600" dirty="0"/>
              </a:p>
            </p:txBody>
          </p:sp>
          <p:sp>
            <p:nvSpPr>
              <p:cNvPr id="9" name="Rounded Rectangle 8"/>
              <p:cNvSpPr/>
              <p:nvPr/>
            </p:nvSpPr>
            <p:spPr>
              <a:xfrm>
                <a:off x="691928" y="3932741"/>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Transport</a:t>
                </a:r>
                <a:endParaRPr lang="en-US" sz="1600" dirty="0"/>
              </a:p>
            </p:txBody>
          </p:sp>
          <p:sp>
            <p:nvSpPr>
              <p:cNvPr id="10" name="Rounded Rectangle 9"/>
              <p:cNvSpPr/>
              <p:nvPr/>
            </p:nvSpPr>
            <p:spPr>
              <a:xfrm>
                <a:off x="694248" y="468717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11" name="Rounded Rectangle 10"/>
              <p:cNvSpPr/>
              <p:nvPr/>
            </p:nvSpPr>
            <p:spPr>
              <a:xfrm>
                <a:off x="691928" y="5437686"/>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12" name="Rounded Rectangle 11"/>
              <p:cNvSpPr/>
              <p:nvPr/>
            </p:nvSpPr>
            <p:spPr>
              <a:xfrm>
                <a:off x="691928" y="620415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13" name="Straight Arrow Connector 12"/>
              <p:cNvCxnSpPr/>
              <p:nvPr/>
            </p:nvCxnSpPr>
            <p:spPr>
              <a:xfrm>
                <a:off x="1425843" y="2063870"/>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425843" y="2834075"/>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425843" y="3602447"/>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425843" y="437082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425843" y="510739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419327" y="587577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29811" y="1699403"/>
              <a:ext cx="330959" cy="4500345"/>
            </a:xfrm>
            <a:prstGeom prst="rect">
              <a:avLst/>
            </a:prstGeom>
            <a:noFill/>
          </p:spPr>
          <p:txBody>
            <a:bodyPr wrap="none" rtlCol="0">
              <a:spAutoFit/>
            </a:bodyPr>
            <a:lstStyle/>
            <a:p>
              <a:pPr>
                <a:lnSpc>
                  <a:spcPct val="120000"/>
                </a:lnSpc>
              </a:pPr>
              <a:r>
                <a:rPr lang="en-US" sz="1600" dirty="0" smtClean="0"/>
                <a:t>7</a:t>
              </a:r>
            </a:p>
            <a:p>
              <a:pPr>
                <a:lnSpc>
                  <a:spcPct val="120000"/>
                </a:lnSpc>
              </a:pPr>
              <a:endParaRPr lang="en-US" sz="1600" dirty="0"/>
            </a:p>
            <a:p>
              <a:pPr>
                <a:lnSpc>
                  <a:spcPct val="120000"/>
                </a:lnSpc>
              </a:pPr>
              <a:r>
                <a:rPr lang="en-US" sz="1600" dirty="0" smtClean="0"/>
                <a:t>6</a:t>
              </a:r>
            </a:p>
            <a:p>
              <a:pPr>
                <a:lnSpc>
                  <a:spcPct val="120000"/>
                </a:lnSpc>
              </a:pPr>
              <a:endParaRPr lang="en-US" sz="1600" dirty="0"/>
            </a:p>
            <a:p>
              <a:pPr>
                <a:lnSpc>
                  <a:spcPct val="120000"/>
                </a:lnSpc>
              </a:pPr>
              <a:r>
                <a:rPr lang="en-US" sz="1600" dirty="0" smtClean="0"/>
                <a:t>5</a:t>
              </a:r>
            </a:p>
            <a:p>
              <a:pPr>
                <a:lnSpc>
                  <a:spcPct val="120000"/>
                </a:lnSpc>
              </a:pPr>
              <a:endParaRPr lang="en-US" sz="1600" dirty="0"/>
            </a:p>
            <a:p>
              <a:pPr>
                <a:lnSpc>
                  <a:spcPct val="120000"/>
                </a:lnSpc>
              </a:pPr>
              <a:r>
                <a:rPr lang="en-US" sz="1600" dirty="0" smtClean="0"/>
                <a:t>4</a:t>
              </a:r>
            </a:p>
            <a:p>
              <a:pPr>
                <a:lnSpc>
                  <a:spcPct val="120000"/>
                </a:lnSpc>
              </a:pPr>
              <a:endParaRPr lang="en-US" sz="1600" dirty="0"/>
            </a:p>
            <a:p>
              <a:pPr>
                <a:lnSpc>
                  <a:spcPct val="120000"/>
                </a:lnSpc>
              </a:pPr>
              <a:r>
                <a:rPr lang="en-US" sz="1600" dirty="0" smtClean="0"/>
                <a:t>3</a:t>
              </a:r>
            </a:p>
            <a:p>
              <a:pPr>
                <a:lnSpc>
                  <a:spcPct val="120000"/>
                </a:lnSpc>
              </a:pPr>
              <a:endParaRPr lang="en-US" sz="1600" dirty="0"/>
            </a:p>
            <a:p>
              <a:pPr>
                <a:lnSpc>
                  <a:spcPct val="120000"/>
                </a:lnSpc>
              </a:pPr>
              <a:r>
                <a:rPr lang="en-US" sz="1600" dirty="0" smtClean="0"/>
                <a:t>2</a:t>
              </a:r>
            </a:p>
            <a:p>
              <a:pPr>
                <a:lnSpc>
                  <a:spcPct val="120000"/>
                </a:lnSpc>
              </a:pPr>
              <a:endParaRPr lang="en-US" sz="1600" dirty="0"/>
            </a:p>
            <a:p>
              <a:pPr>
                <a:lnSpc>
                  <a:spcPct val="120000"/>
                </a:lnSpc>
              </a:pPr>
              <a:r>
                <a:rPr lang="en-US" sz="1600" dirty="0" smtClean="0"/>
                <a:t>1</a:t>
              </a:r>
            </a:p>
          </p:txBody>
        </p:sp>
        <p:sp>
          <p:nvSpPr>
            <p:cNvPr id="22" name="TextBox 21"/>
            <p:cNvSpPr txBox="1"/>
            <p:nvPr/>
          </p:nvSpPr>
          <p:spPr>
            <a:xfrm>
              <a:off x="1003024" y="1159241"/>
              <a:ext cx="878967" cy="369332"/>
            </a:xfrm>
            <a:prstGeom prst="rect">
              <a:avLst/>
            </a:prstGeom>
            <a:noFill/>
          </p:spPr>
          <p:txBody>
            <a:bodyPr wrap="none" rtlCol="0">
              <a:spAutoFit/>
            </a:bodyPr>
            <a:lstStyle/>
            <a:p>
              <a:r>
                <a:rPr lang="en-US" b="1" dirty="0" smtClean="0"/>
                <a:t>HOST 1</a:t>
              </a:r>
              <a:endParaRPr lang="en-US" b="1" dirty="0"/>
            </a:p>
          </p:txBody>
        </p:sp>
        <p:sp>
          <p:nvSpPr>
            <p:cNvPr id="23" name="Rounded Rectangle 22"/>
            <p:cNvSpPr/>
            <p:nvPr/>
          </p:nvSpPr>
          <p:spPr>
            <a:xfrm>
              <a:off x="7008293" y="1558378"/>
              <a:ext cx="1851328" cy="4762092"/>
            </a:xfrm>
            <a:prstGeom prst="roundRect">
              <a:avLst>
                <a:gd name="adj" fmla="val 639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TextBox 38"/>
            <p:cNvSpPr txBox="1"/>
            <p:nvPr/>
          </p:nvSpPr>
          <p:spPr>
            <a:xfrm>
              <a:off x="7332441" y="1189046"/>
              <a:ext cx="878967" cy="369332"/>
            </a:xfrm>
            <a:prstGeom prst="rect">
              <a:avLst/>
            </a:prstGeom>
            <a:noFill/>
          </p:spPr>
          <p:txBody>
            <a:bodyPr wrap="none" rtlCol="0">
              <a:spAutoFit/>
            </a:bodyPr>
            <a:lstStyle/>
            <a:p>
              <a:r>
                <a:rPr lang="en-US" b="1" dirty="0" smtClean="0"/>
                <a:t>HOST 2</a:t>
              </a:r>
              <a:endParaRPr lang="en-US" b="1" dirty="0"/>
            </a:p>
          </p:txBody>
        </p:sp>
        <p:cxnSp>
          <p:nvCxnSpPr>
            <p:cNvPr id="40" name="Straight Arrow Connector 39"/>
            <p:cNvCxnSpPr>
              <a:stCxn id="6" idx="3"/>
            </p:cNvCxnSpPr>
            <p:nvPr/>
          </p:nvCxnSpPr>
          <p:spPr>
            <a:xfrm>
              <a:off x="1996691" y="1892316"/>
              <a:ext cx="5222507"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001105" y="2573838"/>
              <a:ext cx="5222507"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001105" y="3267117"/>
              <a:ext cx="5222507"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996691" y="3913363"/>
              <a:ext cx="5222507" cy="0"/>
            </a:xfrm>
            <a:prstGeom prst="straightConnector1">
              <a:avLst/>
            </a:prstGeom>
            <a:ln w="38100" cmpd="sng">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1996691" y="4583126"/>
              <a:ext cx="5222507"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001105" y="5241131"/>
              <a:ext cx="5222507"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996691" y="5910894"/>
              <a:ext cx="5222507"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221292" y="1698335"/>
              <a:ext cx="1465508" cy="4414740"/>
              <a:chOff x="691928" y="1625788"/>
              <a:chExt cx="1465508" cy="5016451"/>
            </a:xfrm>
          </p:grpSpPr>
          <p:sp>
            <p:nvSpPr>
              <p:cNvPr id="62" name="Rounded Rectangle 61"/>
              <p:cNvSpPr/>
              <p:nvPr/>
            </p:nvSpPr>
            <p:spPr>
              <a:xfrm>
                <a:off x="691928" y="162578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Application</a:t>
                </a:r>
                <a:endParaRPr lang="en-US" sz="1600" dirty="0"/>
              </a:p>
            </p:txBody>
          </p:sp>
          <p:sp>
            <p:nvSpPr>
              <p:cNvPr id="63" name="Rounded Rectangle 62"/>
              <p:cNvSpPr/>
              <p:nvPr/>
            </p:nvSpPr>
            <p:spPr>
              <a:xfrm>
                <a:off x="691928" y="2399842"/>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Presentation</a:t>
                </a:r>
                <a:endParaRPr lang="en-US" sz="1600" dirty="0"/>
              </a:p>
            </p:txBody>
          </p:sp>
          <p:sp>
            <p:nvSpPr>
              <p:cNvPr id="64" name="Rounded Rectangle 63"/>
              <p:cNvSpPr/>
              <p:nvPr/>
            </p:nvSpPr>
            <p:spPr>
              <a:xfrm>
                <a:off x="691928" y="3164367"/>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Session</a:t>
                </a:r>
                <a:endParaRPr lang="en-US" sz="1600" dirty="0"/>
              </a:p>
            </p:txBody>
          </p:sp>
          <p:sp>
            <p:nvSpPr>
              <p:cNvPr id="65" name="Rounded Rectangle 64"/>
              <p:cNvSpPr/>
              <p:nvPr/>
            </p:nvSpPr>
            <p:spPr>
              <a:xfrm>
                <a:off x="691928" y="3932741"/>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Transport</a:t>
                </a:r>
                <a:endParaRPr lang="en-US" sz="1600" dirty="0"/>
              </a:p>
            </p:txBody>
          </p:sp>
          <p:sp>
            <p:nvSpPr>
              <p:cNvPr id="66" name="Rounded Rectangle 65"/>
              <p:cNvSpPr/>
              <p:nvPr/>
            </p:nvSpPr>
            <p:spPr>
              <a:xfrm>
                <a:off x="694248" y="468717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67" name="Rounded Rectangle 66"/>
              <p:cNvSpPr/>
              <p:nvPr/>
            </p:nvSpPr>
            <p:spPr>
              <a:xfrm>
                <a:off x="691928" y="5437686"/>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68" name="Rounded Rectangle 67"/>
              <p:cNvSpPr/>
              <p:nvPr/>
            </p:nvSpPr>
            <p:spPr>
              <a:xfrm>
                <a:off x="691928" y="620415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69" name="Straight Arrow Connector 68"/>
              <p:cNvCxnSpPr/>
              <p:nvPr/>
            </p:nvCxnSpPr>
            <p:spPr>
              <a:xfrm>
                <a:off x="1425843" y="2063870"/>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1425843" y="2834075"/>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425843" y="3602447"/>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1425843" y="437082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425843" y="510739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1419327" y="587577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2559958" y="4223043"/>
              <a:ext cx="1812162" cy="2032309"/>
              <a:chOff x="3479335" y="4229726"/>
              <a:chExt cx="1812162" cy="2032309"/>
            </a:xfrm>
          </p:grpSpPr>
          <p:sp>
            <p:nvSpPr>
              <p:cNvPr id="60" name="Rounded Rectangle 59"/>
              <p:cNvSpPr/>
              <p:nvPr/>
            </p:nvSpPr>
            <p:spPr>
              <a:xfrm>
                <a:off x="3479335" y="4229726"/>
                <a:ext cx="1812162" cy="2032309"/>
              </a:xfrm>
              <a:prstGeom prst="roundRect">
                <a:avLst>
                  <a:gd name="adj" fmla="val 63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Rounded Rectangle 74"/>
              <p:cNvSpPr/>
              <p:nvPr/>
            </p:nvSpPr>
            <p:spPr>
              <a:xfrm>
                <a:off x="3648447" y="4395406"/>
                <a:ext cx="1463188" cy="38553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76" name="Rounded Rectangle 75"/>
              <p:cNvSpPr/>
              <p:nvPr/>
            </p:nvSpPr>
            <p:spPr>
              <a:xfrm>
                <a:off x="3646127" y="5055892"/>
                <a:ext cx="1463188" cy="38553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77" name="Rounded Rectangle 76"/>
              <p:cNvSpPr/>
              <p:nvPr/>
            </p:nvSpPr>
            <p:spPr>
              <a:xfrm>
                <a:off x="3646127" y="5730428"/>
                <a:ext cx="1463188" cy="38553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78" name="Straight Arrow Connector 77"/>
              <p:cNvCxnSpPr/>
              <p:nvPr/>
            </p:nvCxnSpPr>
            <p:spPr>
              <a:xfrm>
                <a:off x="4380042" y="4765216"/>
                <a:ext cx="0" cy="290676"/>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380042" y="5441425"/>
                <a:ext cx="0" cy="290676"/>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a:off x="4758224" y="4223043"/>
              <a:ext cx="1812162" cy="2032309"/>
              <a:chOff x="3479335" y="4223043"/>
              <a:chExt cx="1812162" cy="2032309"/>
            </a:xfrm>
          </p:grpSpPr>
          <p:sp>
            <p:nvSpPr>
              <p:cNvPr id="85" name="Rounded Rectangle 84"/>
              <p:cNvSpPr/>
              <p:nvPr/>
            </p:nvSpPr>
            <p:spPr>
              <a:xfrm>
                <a:off x="3479335" y="4223043"/>
                <a:ext cx="1812162" cy="2032309"/>
              </a:xfrm>
              <a:prstGeom prst="roundRect">
                <a:avLst>
                  <a:gd name="adj" fmla="val 63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Rounded Rectangle 85"/>
              <p:cNvSpPr/>
              <p:nvPr/>
            </p:nvSpPr>
            <p:spPr>
              <a:xfrm>
                <a:off x="3648447" y="4395406"/>
                <a:ext cx="1463188" cy="38553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87" name="Rounded Rectangle 86"/>
              <p:cNvSpPr/>
              <p:nvPr/>
            </p:nvSpPr>
            <p:spPr>
              <a:xfrm>
                <a:off x="3646127" y="5055892"/>
                <a:ext cx="1463188" cy="38553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88" name="Rounded Rectangle 87"/>
              <p:cNvSpPr/>
              <p:nvPr/>
            </p:nvSpPr>
            <p:spPr>
              <a:xfrm>
                <a:off x="3646127" y="5730428"/>
                <a:ext cx="1463188" cy="38553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89" name="Straight Arrow Connector 88"/>
              <p:cNvCxnSpPr/>
              <p:nvPr/>
            </p:nvCxnSpPr>
            <p:spPr>
              <a:xfrm>
                <a:off x="4380042" y="4765216"/>
                <a:ext cx="0" cy="290676"/>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4380042" y="5441425"/>
                <a:ext cx="0" cy="290676"/>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96" name="TextBox 95"/>
            <p:cNvSpPr txBox="1"/>
            <p:nvPr/>
          </p:nvSpPr>
          <p:spPr>
            <a:xfrm>
              <a:off x="3962743" y="3550992"/>
              <a:ext cx="1200081" cy="369332"/>
            </a:xfrm>
            <a:prstGeom prst="rect">
              <a:avLst/>
            </a:prstGeom>
            <a:noFill/>
          </p:spPr>
          <p:txBody>
            <a:bodyPr wrap="none" rtlCol="0">
              <a:spAutoFit/>
            </a:bodyPr>
            <a:lstStyle/>
            <a:p>
              <a:r>
                <a:rPr lang="en-US" dirty="0" smtClean="0"/>
                <a:t>Separation</a:t>
              </a:r>
              <a:endParaRPr lang="en-US" dirty="0"/>
            </a:p>
          </p:txBody>
        </p:sp>
        <p:sp>
          <p:nvSpPr>
            <p:cNvPr id="98" name="Rounded Rectangle 97"/>
            <p:cNvSpPr/>
            <p:nvPr/>
          </p:nvSpPr>
          <p:spPr>
            <a:xfrm>
              <a:off x="2436570" y="4100241"/>
              <a:ext cx="4301269" cy="2266401"/>
            </a:xfrm>
            <a:prstGeom prst="roundRect">
              <a:avLst>
                <a:gd name="adj" fmla="val 6397"/>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4" name="Rounded Rectangle 103"/>
            <p:cNvSpPr/>
            <p:nvPr/>
          </p:nvSpPr>
          <p:spPr>
            <a:xfrm>
              <a:off x="2436570" y="1718995"/>
              <a:ext cx="4301269" cy="1699002"/>
            </a:xfrm>
            <a:prstGeom prst="roundRect">
              <a:avLst>
                <a:gd name="adj" fmla="val 639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06" name="Rounded Rectangular Callout 105"/>
          <p:cNvSpPr/>
          <p:nvPr/>
        </p:nvSpPr>
        <p:spPr>
          <a:xfrm>
            <a:off x="3582735" y="6256723"/>
            <a:ext cx="2858334" cy="404269"/>
          </a:xfrm>
          <a:prstGeom prst="wedgeRoundRectCallout">
            <a:avLst>
              <a:gd name="adj1" fmla="val -5599"/>
              <a:gd name="adj2" fmla="val -10205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Interconnection network</a:t>
            </a:r>
            <a:endParaRPr lang="en-US" dirty="0"/>
          </a:p>
        </p:txBody>
      </p:sp>
      <p:sp>
        <p:nvSpPr>
          <p:cNvPr id="108" name="Rounded Rectangular Callout 107"/>
          <p:cNvSpPr/>
          <p:nvPr/>
        </p:nvSpPr>
        <p:spPr>
          <a:xfrm>
            <a:off x="3056421" y="1395251"/>
            <a:ext cx="2858334" cy="404269"/>
          </a:xfrm>
          <a:prstGeom prst="wedgeRoundRectCallout">
            <a:avLst>
              <a:gd name="adj1" fmla="val -7715"/>
              <a:gd name="adj2" fmla="val 9541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user/application protocols</a:t>
            </a:r>
            <a:endParaRPr lang="en-US" dirty="0"/>
          </a:p>
        </p:txBody>
      </p:sp>
    </p:spTree>
    <p:extLst>
      <p:ext uri="{BB962C8B-B14F-4D97-AF65-F5344CB8AC3E}">
        <p14:creationId xmlns:p14="http://schemas.microsoft.com/office/powerpoint/2010/main" val="3353386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Internet</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www.youtube.com/watch?v=9hIQjrMHTv4</a:t>
            </a:r>
            <a:endParaRPr lang="en-US" dirty="0" smtClean="0"/>
          </a:p>
          <a:p>
            <a:pPr marL="0" indent="0">
              <a:buNone/>
            </a:pPr>
            <a:r>
              <a:rPr lang="en-US" dirty="0"/>
              <a:t> </a:t>
            </a:r>
            <a:r>
              <a:rPr lang="en-US" dirty="0" smtClean="0"/>
              <a:t>   (8 minutes)</a:t>
            </a:r>
          </a:p>
          <a:p>
            <a:endParaRPr lang="en-US" dirty="0"/>
          </a:p>
        </p:txBody>
      </p:sp>
    </p:spTree>
    <p:extLst>
      <p:ext uri="{BB962C8B-B14F-4D97-AF65-F5344CB8AC3E}">
        <p14:creationId xmlns:p14="http://schemas.microsoft.com/office/powerpoint/2010/main" val="984077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p:txBody>
          <a:bodyPr/>
          <a:lstStyle/>
          <a:p>
            <a:r>
              <a:rPr lang="en-US" dirty="0" smtClean="0"/>
              <a:t>A network of networks</a:t>
            </a:r>
          </a:p>
          <a:p>
            <a:r>
              <a:rPr lang="en-US" dirty="0" smtClean="0"/>
              <a:t>Emerged in a bottom-up way</a:t>
            </a:r>
          </a:p>
          <a:p>
            <a:r>
              <a:rPr lang="en-US" dirty="0" smtClean="0"/>
              <a:t>Composed of a set of layers and protocols that became de-facto standards</a:t>
            </a:r>
          </a:p>
          <a:p>
            <a:pPr lvl="1"/>
            <a:r>
              <a:rPr lang="en-US" dirty="0" smtClean="0"/>
              <a:t>TCP/IP</a:t>
            </a:r>
          </a:p>
          <a:p>
            <a:pPr lvl="1"/>
            <a:r>
              <a:rPr lang="en-US" dirty="0" smtClean="0"/>
              <a:t>Not completely aligned with OSI reference model</a:t>
            </a:r>
          </a:p>
          <a:p>
            <a:r>
              <a:rPr lang="en-US" dirty="0" smtClean="0"/>
              <a:t>Born from ARPANET</a:t>
            </a:r>
          </a:p>
          <a:p>
            <a:endParaRPr lang="en-US" dirty="0" smtClean="0"/>
          </a:p>
          <a:p>
            <a:endParaRPr lang="en-US" dirty="0"/>
          </a:p>
        </p:txBody>
      </p:sp>
    </p:spTree>
    <p:extLst>
      <p:ext uri="{BB962C8B-B14F-4D97-AF65-F5344CB8AC3E}">
        <p14:creationId xmlns:p14="http://schemas.microsoft.com/office/powerpoint/2010/main" val="2241493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Evolution</a:t>
            </a:r>
            <a:endParaRPr lang="en-US" dirty="0"/>
          </a:p>
        </p:txBody>
      </p:sp>
      <p:pic>
        <p:nvPicPr>
          <p:cNvPr id="4" name="Content Placeholder 3"/>
          <p:cNvPicPr>
            <a:picLocks noGrp="1" noChangeAspect="1"/>
          </p:cNvPicPr>
          <p:nvPr>
            <p:ph idx="1"/>
          </p:nvPr>
        </p:nvPicPr>
        <p:blipFill>
          <a:blip r:embed="rId2"/>
          <a:srcRect t="5934" b="5934"/>
          <a:stretch>
            <a:fillRect/>
          </a:stretch>
        </p:blipFill>
        <p:spPr/>
      </p:pic>
    </p:spTree>
    <p:extLst>
      <p:ext uri="{BB962C8B-B14F-4D97-AF65-F5344CB8AC3E}">
        <p14:creationId xmlns:p14="http://schemas.microsoft.com/office/powerpoint/2010/main" val="264522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of Internet</a:t>
            </a:r>
            <a:endParaRPr lang="en-US" dirty="0"/>
          </a:p>
        </p:txBody>
      </p:sp>
      <p:sp>
        <p:nvSpPr>
          <p:cNvPr id="3" name="Content Placeholder 2"/>
          <p:cNvSpPr>
            <a:spLocks noGrp="1"/>
          </p:cNvSpPr>
          <p:nvPr>
            <p:ph idx="1"/>
          </p:nvPr>
        </p:nvSpPr>
        <p:spPr>
          <a:xfrm>
            <a:off x="457200" y="1600200"/>
            <a:ext cx="8229600" cy="4846562"/>
          </a:xfrm>
        </p:spPr>
        <p:txBody>
          <a:bodyPr>
            <a:normAutofit/>
          </a:bodyPr>
          <a:lstStyle/>
          <a:p>
            <a:r>
              <a:rPr lang="en-US" dirty="0" smtClean="0"/>
              <a:t>Late 1950s </a:t>
            </a:r>
            <a:r>
              <a:rPr lang="en-US" dirty="0" smtClean="0">
                <a:sym typeface="Wingdings"/>
              </a:rPr>
              <a:t> USA Department of Defense feared the Cold War</a:t>
            </a:r>
          </a:p>
          <a:p>
            <a:r>
              <a:rPr lang="en-US" dirty="0" smtClean="0">
                <a:sym typeface="Wingdings"/>
              </a:rPr>
              <a:t>Military communications: public telephone network</a:t>
            </a:r>
          </a:p>
          <a:p>
            <a:pPr lvl="1"/>
            <a:r>
              <a:rPr lang="en-US" dirty="0" smtClean="0">
                <a:sym typeface="Wingdings"/>
              </a:rPr>
              <a:t>Vulnerable!</a:t>
            </a:r>
          </a:p>
          <a:p>
            <a:r>
              <a:rPr lang="en-US" dirty="0" smtClean="0">
                <a:sym typeface="Wingdings"/>
              </a:rPr>
              <a:t>Need for a resilient network for military communications</a:t>
            </a:r>
          </a:p>
          <a:p>
            <a:pPr marL="0" indent="0">
              <a:buNone/>
            </a:pPr>
            <a:endParaRPr lang="en-US" dirty="0" smtClean="0">
              <a:sym typeface="Wingdings"/>
            </a:endParaRPr>
          </a:p>
          <a:p>
            <a:endParaRPr lang="en-US" dirty="0"/>
          </a:p>
        </p:txBody>
      </p:sp>
    </p:spTree>
    <p:extLst>
      <p:ext uri="{BB962C8B-B14F-4D97-AF65-F5344CB8AC3E}">
        <p14:creationId xmlns:p14="http://schemas.microsoft.com/office/powerpoint/2010/main" val="4269939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Baran’s</a:t>
            </a:r>
            <a:r>
              <a:rPr lang="en-US" dirty="0" smtClean="0"/>
              <a:t> Network</a:t>
            </a:r>
            <a:endParaRPr lang="en-US" dirty="0"/>
          </a:p>
        </p:txBody>
      </p:sp>
      <p:sp>
        <p:nvSpPr>
          <p:cNvPr id="3" name="Content Placeholder 2"/>
          <p:cNvSpPr>
            <a:spLocks noGrp="1"/>
          </p:cNvSpPr>
          <p:nvPr>
            <p:ph idx="1"/>
          </p:nvPr>
        </p:nvSpPr>
        <p:spPr>
          <a:xfrm>
            <a:off x="457200" y="5104190"/>
            <a:ext cx="8229600" cy="1451429"/>
          </a:xfrm>
        </p:spPr>
        <p:txBody>
          <a:bodyPr>
            <a:normAutofit/>
          </a:bodyPr>
          <a:lstStyle/>
          <a:p>
            <a:pPr marL="342900" lvl="1" indent="-342900">
              <a:buFont typeface="Arial"/>
              <a:buChar char="•"/>
            </a:pPr>
            <a:r>
              <a:rPr lang="en-US" sz="2000" dirty="0">
                <a:sym typeface="Wingdings"/>
              </a:rPr>
              <a:t>Paul </a:t>
            </a:r>
            <a:r>
              <a:rPr lang="en-US" sz="2000" dirty="0" err="1">
                <a:sym typeface="Wingdings"/>
              </a:rPr>
              <a:t>Baran’s</a:t>
            </a:r>
            <a:r>
              <a:rPr lang="en-US" sz="2000" dirty="0">
                <a:sym typeface="Wingdings"/>
              </a:rPr>
              <a:t> distributed fault-tolerant </a:t>
            </a:r>
            <a:r>
              <a:rPr lang="en-US" sz="2000" dirty="0" smtClean="0">
                <a:sym typeface="Wingdings"/>
              </a:rPr>
              <a:t>network</a:t>
            </a:r>
          </a:p>
          <a:p>
            <a:pPr marL="742950" lvl="2" indent="-342900"/>
            <a:r>
              <a:rPr lang="en-US" sz="1800" dirty="0" smtClean="0">
                <a:sym typeface="Wingdings"/>
              </a:rPr>
              <a:t>Based on packet switching</a:t>
            </a:r>
          </a:p>
          <a:p>
            <a:pPr marL="342900" lvl="1" indent="-342900">
              <a:buFont typeface="Arial"/>
              <a:buChar char="•"/>
            </a:pPr>
            <a:r>
              <a:rPr lang="en-US" sz="2000" dirty="0" smtClean="0">
                <a:sym typeface="Wingdings"/>
              </a:rPr>
              <a:t>In the meanwhile, ARPA was created: </a:t>
            </a:r>
            <a:r>
              <a:rPr lang="en-US" sz="2000" b="1" dirty="0" smtClean="0"/>
              <a:t>A</a:t>
            </a:r>
            <a:r>
              <a:rPr lang="en-US" sz="2000" dirty="0" smtClean="0"/>
              <a:t>dvanced </a:t>
            </a:r>
            <a:r>
              <a:rPr lang="en-US" sz="2000" b="1" dirty="0"/>
              <a:t>R</a:t>
            </a:r>
            <a:r>
              <a:rPr lang="en-US" sz="2000" dirty="0"/>
              <a:t>esearch </a:t>
            </a:r>
            <a:r>
              <a:rPr lang="en-US" sz="2000" b="1" dirty="0"/>
              <a:t>P</a:t>
            </a:r>
            <a:r>
              <a:rPr lang="en-US" sz="2000" dirty="0"/>
              <a:t>rojects </a:t>
            </a:r>
            <a:r>
              <a:rPr lang="en-US" sz="2000" b="1" dirty="0" smtClean="0"/>
              <a:t>A</a:t>
            </a:r>
            <a:r>
              <a:rPr lang="en-US" sz="2000" dirty="0" smtClean="0"/>
              <a:t>gency</a:t>
            </a:r>
            <a:endParaRPr lang="en-US" sz="2000" dirty="0">
              <a:sym typeface="Wingdings"/>
            </a:endParaRPr>
          </a:p>
          <a:p>
            <a:endParaRPr lang="en-US" sz="2400" dirty="0"/>
          </a:p>
        </p:txBody>
      </p:sp>
      <p:pic>
        <p:nvPicPr>
          <p:cNvPr id="5" name="Picture 5" descr="1-2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87716" y="1296685"/>
            <a:ext cx="6156476" cy="3686552"/>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354286" y="2794000"/>
            <a:ext cx="798285" cy="4959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721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Metropolitan Area Networks</a:t>
            </a:r>
          </a:p>
        </p:txBody>
      </p:sp>
      <p:sp>
        <p:nvSpPr>
          <p:cNvPr id="16387" name="Content Placeholder 2"/>
          <p:cNvSpPr>
            <a:spLocks noGrp="1"/>
          </p:cNvSpPr>
          <p:nvPr>
            <p:ph idx="1"/>
          </p:nvPr>
        </p:nvSpPr>
        <p:spPr/>
        <p:txBody>
          <a:bodyPr>
            <a:normAutofit/>
          </a:bodyPr>
          <a:lstStyle/>
          <a:p>
            <a:r>
              <a:rPr lang="en-US" sz="2800" dirty="0" smtClean="0"/>
              <a:t>Connect devices over a metropolitan area</a:t>
            </a:r>
          </a:p>
          <a:p>
            <a:r>
              <a:rPr lang="en-US" sz="2800" dirty="0" smtClean="0"/>
              <a:t>Example MAN based on cable TV:</a:t>
            </a:r>
          </a:p>
        </p:txBody>
      </p:sp>
      <p:pic>
        <p:nvPicPr>
          <p:cNvPr id="16388" name="Picture 2"/>
          <p:cNvPicPr>
            <a:picLocks noChangeAspect="1" noChangeArrowheads="1"/>
          </p:cNvPicPr>
          <p:nvPr/>
        </p:nvPicPr>
        <p:blipFill>
          <a:blip r:embed="rId3" cstate="print"/>
          <a:srcRect/>
          <a:stretch>
            <a:fillRect/>
          </a:stretch>
        </p:blipFill>
        <p:spPr bwMode="auto">
          <a:xfrm>
            <a:off x="1804987" y="2819400"/>
            <a:ext cx="5534025" cy="3214141"/>
          </a:xfrm>
          <a:prstGeom prst="rect">
            <a:avLst/>
          </a:prstGeom>
          <a:noFill/>
          <a:ln w="9525">
            <a:noFill/>
            <a:miter lim="800000"/>
            <a:headEnd/>
            <a:tailEnd/>
          </a:ln>
        </p:spPr>
      </p:pic>
    </p:spTree>
    <p:extLst>
      <p:ext uri="{BB962C8B-B14F-4D97-AF65-F5344CB8AC3E}">
        <p14:creationId xmlns:p14="http://schemas.microsoft.com/office/powerpoint/2010/main" val="840144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ARPANET</a:t>
            </a:r>
            <a:endParaRPr lang="en-US" dirty="0"/>
          </a:p>
        </p:txBody>
      </p:sp>
      <p:sp>
        <p:nvSpPr>
          <p:cNvPr id="3" name="Content Placeholder 2"/>
          <p:cNvSpPr>
            <a:spLocks noGrp="1"/>
          </p:cNvSpPr>
          <p:nvPr>
            <p:ph idx="1"/>
          </p:nvPr>
        </p:nvSpPr>
        <p:spPr>
          <a:xfrm>
            <a:off x="457200" y="1600200"/>
            <a:ext cx="8229600" cy="1767039"/>
          </a:xfrm>
        </p:spPr>
        <p:txBody>
          <a:bodyPr>
            <a:normAutofit fontScale="92500" lnSpcReduction="20000"/>
          </a:bodyPr>
          <a:lstStyle/>
          <a:p>
            <a:r>
              <a:rPr lang="en-US" dirty="0" smtClean="0"/>
              <a:t>1967: Roberts and Clarks developed a packet-switching </a:t>
            </a:r>
          </a:p>
          <a:p>
            <a:pPr lvl="1"/>
            <a:r>
              <a:rPr lang="en-US" dirty="0" smtClean="0"/>
              <a:t>Cited </a:t>
            </a:r>
            <a:r>
              <a:rPr lang="en-US" dirty="0" err="1" smtClean="0"/>
              <a:t>Baran</a:t>
            </a:r>
            <a:endParaRPr lang="en-US" dirty="0" smtClean="0"/>
          </a:p>
          <a:p>
            <a:pPr lvl="1"/>
            <a:r>
              <a:rPr lang="en-US" dirty="0" smtClean="0"/>
              <a:t>IMP: mini-computers with dynamic routing support</a:t>
            </a:r>
          </a:p>
          <a:p>
            <a:pPr lvl="1"/>
            <a:endParaRPr lang="en-US" dirty="0"/>
          </a:p>
        </p:txBody>
      </p:sp>
      <p:pic>
        <p:nvPicPr>
          <p:cNvPr id="4" name="Picture 5" descr="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67239"/>
            <a:ext cx="7697788"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66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ARPANET (</a:t>
            </a:r>
            <a:r>
              <a:rPr lang="fr-FR" dirty="0" smtClean="0"/>
              <a:t>’</a:t>
            </a:r>
            <a:r>
              <a:rPr lang="en-US" dirty="0"/>
              <a:t>6</a:t>
            </a:r>
            <a:r>
              <a:rPr lang="en-US" dirty="0" smtClean="0"/>
              <a:t>9-’72)</a:t>
            </a:r>
            <a:endParaRPr lang="en-US" dirty="0"/>
          </a:p>
        </p:txBody>
      </p:sp>
      <p:pic>
        <p:nvPicPr>
          <p:cNvPr id="4" name="Picture 4" descr="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29" y="1670202"/>
            <a:ext cx="7104063" cy="423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119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a:t>
            </a:r>
            <a:endParaRPr lang="en-US" dirty="0"/>
          </a:p>
        </p:txBody>
      </p:sp>
      <p:sp>
        <p:nvSpPr>
          <p:cNvPr id="3" name="Content Placeholder 2"/>
          <p:cNvSpPr>
            <a:spLocks noGrp="1"/>
          </p:cNvSpPr>
          <p:nvPr>
            <p:ph idx="1"/>
          </p:nvPr>
        </p:nvSpPr>
        <p:spPr>
          <a:xfrm>
            <a:off x="457200" y="1600200"/>
            <a:ext cx="8229600" cy="5136848"/>
          </a:xfrm>
        </p:spPr>
        <p:txBody>
          <a:bodyPr>
            <a:normAutofit fontScale="85000" lnSpcReduction="10000"/>
          </a:bodyPr>
          <a:lstStyle/>
          <a:p>
            <a:r>
              <a:rPr lang="en-US" dirty="0" smtClean="0"/>
              <a:t>With the growth of ARPANET, it became clear that its protocols were not suited to deal with heterogeneous networks</a:t>
            </a:r>
          </a:p>
          <a:p>
            <a:r>
              <a:rPr lang="en-US" dirty="0" smtClean="0"/>
              <a:t>1974: </a:t>
            </a:r>
            <a:r>
              <a:rPr lang="en-US" dirty="0" err="1" smtClean="0"/>
              <a:t>Cherf</a:t>
            </a:r>
            <a:r>
              <a:rPr lang="en-US" dirty="0" smtClean="0"/>
              <a:t> </a:t>
            </a:r>
            <a:r>
              <a:rPr lang="en-US" dirty="0"/>
              <a:t>and </a:t>
            </a:r>
            <a:r>
              <a:rPr lang="en-US" dirty="0" smtClean="0"/>
              <a:t>Kahn</a:t>
            </a:r>
            <a:r>
              <a:rPr lang="en-US" dirty="0"/>
              <a:t> </a:t>
            </a:r>
            <a:r>
              <a:rPr lang="en-US" dirty="0" smtClean="0"/>
              <a:t>design TCP/IP</a:t>
            </a:r>
          </a:p>
          <a:p>
            <a:pPr lvl="1"/>
            <a:r>
              <a:rPr lang="en-US" dirty="0" smtClean="0"/>
              <a:t>Specifically tailored to internetworking!</a:t>
            </a:r>
          </a:p>
          <a:p>
            <a:r>
              <a:rPr lang="en-US" dirty="0" smtClean="0"/>
              <a:t>Sockets developed at Berkeley as an API to the network</a:t>
            </a:r>
          </a:p>
          <a:p>
            <a:r>
              <a:rPr lang="en-US" dirty="0" smtClean="0"/>
              <a:t>Rapid growth of ARPANET</a:t>
            </a:r>
          </a:p>
          <a:p>
            <a:pPr lvl="1"/>
            <a:r>
              <a:rPr lang="en-US" dirty="0" smtClean="0"/>
              <a:t>Connection of many LANs</a:t>
            </a:r>
          </a:p>
          <a:p>
            <a:r>
              <a:rPr lang="en-US" dirty="0" smtClean="0"/>
              <a:t>DNS to map logical names to IP addresses</a:t>
            </a:r>
          </a:p>
          <a:p>
            <a:r>
              <a:rPr lang="en-US" dirty="0"/>
              <a:t>U.S. National Science </a:t>
            </a:r>
            <a:r>
              <a:rPr lang="en-US" dirty="0" smtClean="0"/>
              <a:t>Foundation creates NSFNET to connect universities</a:t>
            </a:r>
          </a:p>
          <a:p>
            <a:pPr lvl="1"/>
            <a:r>
              <a:rPr lang="en-US" dirty="0" smtClean="0"/>
              <a:t>Connected to ARPANET</a:t>
            </a:r>
          </a:p>
        </p:txBody>
      </p:sp>
    </p:spTree>
    <p:extLst>
      <p:ext uri="{BB962C8B-B14F-4D97-AF65-F5344CB8AC3E}">
        <p14:creationId xmlns:p14="http://schemas.microsoft.com/office/powerpoint/2010/main" val="1895963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1909131" y="1973140"/>
            <a:ext cx="4349884" cy="4245073"/>
            <a:chOff x="560139" y="1625788"/>
            <a:chExt cx="1597297" cy="5016452"/>
          </a:xfrm>
        </p:grpSpPr>
        <p:sp>
          <p:nvSpPr>
            <p:cNvPr id="73" name="Rounded Rectangle 72"/>
            <p:cNvSpPr/>
            <p:nvPr/>
          </p:nvSpPr>
          <p:spPr>
            <a:xfrm>
              <a:off x="560139" y="5434949"/>
              <a:ext cx="1594977" cy="1207291"/>
            </a:xfrm>
            <a:prstGeom prst="roundRect">
              <a:avLst>
                <a:gd name="adj" fmla="val 0"/>
              </a:avLst>
            </a:prstGeom>
            <a:ln w="127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67" name="Rounded Rectangle 66"/>
            <p:cNvSpPr/>
            <p:nvPr/>
          </p:nvSpPr>
          <p:spPr>
            <a:xfrm>
              <a:off x="691928" y="1625788"/>
              <a:ext cx="1463188" cy="438081"/>
            </a:xfrm>
            <a:prstGeom prst="roundRect">
              <a:avLst>
                <a:gd name="adj" fmla="val 0"/>
              </a:avLst>
            </a:prstGeom>
            <a:ln w="127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70" name="Rounded Rectangle 69"/>
            <p:cNvSpPr/>
            <p:nvPr/>
          </p:nvSpPr>
          <p:spPr>
            <a:xfrm>
              <a:off x="691928" y="3932741"/>
              <a:ext cx="1463188" cy="438081"/>
            </a:xfrm>
            <a:prstGeom prst="roundRect">
              <a:avLst>
                <a:gd name="adj" fmla="val 0"/>
              </a:avLst>
            </a:prstGeom>
            <a:ln w="127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71" name="Rounded Rectangle 70"/>
            <p:cNvSpPr/>
            <p:nvPr/>
          </p:nvSpPr>
          <p:spPr>
            <a:xfrm>
              <a:off x="694248" y="4687178"/>
              <a:ext cx="1463188" cy="438081"/>
            </a:xfrm>
            <a:prstGeom prst="roundRect">
              <a:avLst>
                <a:gd name="adj" fmla="val 0"/>
              </a:avLst>
            </a:prstGeom>
            <a:ln w="127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grpSp>
      <p:sp>
        <p:nvSpPr>
          <p:cNvPr id="2" name="Title 1"/>
          <p:cNvSpPr>
            <a:spLocks noGrp="1"/>
          </p:cNvSpPr>
          <p:nvPr>
            <p:ph type="title"/>
          </p:nvPr>
        </p:nvSpPr>
        <p:spPr/>
        <p:txBody>
          <a:bodyPr/>
          <a:lstStyle/>
          <a:p>
            <a:r>
              <a:rPr lang="en-US" dirty="0" smtClean="0"/>
              <a:t>TCP/IP Reference Model</a:t>
            </a:r>
            <a:endParaRPr lang="en-US" dirty="0"/>
          </a:p>
        </p:txBody>
      </p:sp>
      <p:grpSp>
        <p:nvGrpSpPr>
          <p:cNvPr id="9" name="Group 8"/>
          <p:cNvGrpSpPr/>
          <p:nvPr/>
        </p:nvGrpSpPr>
        <p:grpSpPr>
          <a:xfrm>
            <a:off x="682614" y="1970821"/>
            <a:ext cx="2471093" cy="4245072"/>
            <a:chOff x="691928" y="1625788"/>
            <a:chExt cx="1465508" cy="5016451"/>
          </a:xfrm>
        </p:grpSpPr>
        <p:sp>
          <p:nvSpPr>
            <p:cNvPr id="52" name="Rounded Rectangle 51"/>
            <p:cNvSpPr/>
            <p:nvPr/>
          </p:nvSpPr>
          <p:spPr>
            <a:xfrm>
              <a:off x="691928" y="162578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Application</a:t>
              </a:r>
              <a:endParaRPr lang="en-US" sz="1600" dirty="0"/>
            </a:p>
          </p:txBody>
        </p:sp>
        <p:sp>
          <p:nvSpPr>
            <p:cNvPr id="53" name="Rounded Rectangle 52"/>
            <p:cNvSpPr/>
            <p:nvPr/>
          </p:nvSpPr>
          <p:spPr>
            <a:xfrm>
              <a:off x="691928" y="2399842"/>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Presentation</a:t>
              </a:r>
              <a:endParaRPr lang="en-US" sz="1600" dirty="0"/>
            </a:p>
          </p:txBody>
        </p:sp>
        <p:sp>
          <p:nvSpPr>
            <p:cNvPr id="54" name="Rounded Rectangle 53"/>
            <p:cNvSpPr/>
            <p:nvPr/>
          </p:nvSpPr>
          <p:spPr>
            <a:xfrm>
              <a:off x="691928" y="3164367"/>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Session</a:t>
              </a:r>
              <a:endParaRPr lang="en-US" sz="1600" dirty="0"/>
            </a:p>
          </p:txBody>
        </p:sp>
        <p:sp>
          <p:nvSpPr>
            <p:cNvPr id="55" name="Rounded Rectangle 54"/>
            <p:cNvSpPr/>
            <p:nvPr/>
          </p:nvSpPr>
          <p:spPr>
            <a:xfrm>
              <a:off x="691928" y="3932741"/>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Transport</a:t>
              </a:r>
              <a:endParaRPr lang="en-US" sz="1600" dirty="0"/>
            </a:p>
          </p:txBody>
        </p:sp>
        <p:sp>
          <p:nvSpPr>
            <p:cNvPr id="56" name="Rounded Rectangle 55"/>
            <p:cNvSpPr/>
            <p:nvPr/>
          </p:nvSpPr>
          <p:spPr>
            <a:xfrm>
              <a:off x="694248" y="468717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57" name="Rounded Rectangle 56"/>
            <p:cNvSpPr/>
            <p:nvPr/>
          </p:nvSpPr>
          <p:spPr>
            <a:xfrm>
              <a:off x="691928" y="5437686"/>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58" name="Rounded Rectangle 57"/>
            <p:cNvSpPr/>
            <p:nvPr/>
          </p:nvSpPr>
          <p:spPr>
            <a:xfrm>
              <a:off x="691928" y="620415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59" name="Straight Arrow Connector 58"/>
            <p:cNvCxnSpPr/>
            <p:nvPr/>
          </p:nvCxnSpPr>
          <p:spPr>
            <a:xfrm>
              <a:off x="1425843" y="2063870"/>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1425843" y="2834075"/>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1425843" y="3602447"/>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425843" y="437082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1425843" y="510739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419327" y="587577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243297" y="1883275"/>
            <a:ext cx="558053" cy="4404284"/>
          </a:xfrm>
          <a:prstGeom prst="rect">
            <a:avLst/>
          </a:prstGeom>
          <a:noFill/>
        </p:spPr>
        <p:txBody>
          <a:bodyPr wrap="square" rtlCol="0">
            <a:spAutoFit/>
          </a:bodyPr>
          <a:lstStyle/>
          <a:p>
            <a:pPr>
              <a:lnSpc>
                <a:spcPct val="120000"/>
              </a:lnSpc>
            </a:pPr>
            <a:r>
              <a:rPr lang="en-US" dirty="0" smtClean="0"/>
              <a:t>7</a:t>
            </a:r>
          </a:p>
          <a:p>
            <a:pPr>
              <a:lnSpc>
                <a:spcPct val="120000"/>
              </a:lnSpc>
            </a:pPr>
            <a:endParaRPr lang="en-US" dirty="0"/>
          </a:p>
          <a:p>
            <a:pPr>
              <a:lnSpc>
                <a:spcPct val="120000"/>
              </a:lnSpc>
            </a:pPr>
            <a:r>
              <a:rPr lang="en-US" dirty="0" smtClean="0"/>
              <a:t>6</a:t>
            </a:r>
          </a:p>
          <a:p>
            <a:pPr>
              <a:lnSpc>
                <a:spcPct val="120000"/>
              </a:lnSpc>
            </a:pPr>
            <a:endParaRPr lang="en-US" dirty="0"/>
          </a:p>
          <a:p>
            <a:pPr>
              <a:lnSpc>
                <a:spcPct val="120000"/>
              </a:lnSpc>
            </a:pPr>
            <a:r>
              <a:rPr lang="en-US" dirty="0" smtClean="0"/>
              <a:t>5</a:t>
            </a:r>
          </a:p>
          <a:p>
            <a:pPr>
              <a:lnSpc>
                <a:spcPct val="120000"/>
              </a:lnSpc>
            </a:pPr>
            <a:endParaRPr lang="en-US" dirty="0"/>
          </a:p>
          <a:p>
            <a:pPr>
              <a:lnSpc>
                <a:spcPct val="120000"/>
              </a:lnSpc>
            </a:pPr>
            <a:r>
              <a:rPr lang="en-US" dirty="0" smtClean="0"/>
              <a:t>4</a:t>
            </a:r>
          </a:p>
          <a:p>
            <a:pPr>
              <a:lnSpc>
                <a:spcPct val="120000"/>
              </a:lnSpc>
            </a:pPr>
            <a:endParaRPr lang="en-US" dirty="0"/>
          </a:p>
          <a:p>
            <a:pPr>
              <a:lnSpc>
                <a:spcPct val="120000"/>
              </a:lnSpc>
            </a:pPr>
            <a:r>
              <a:rPr lang="en-US" dirty="0" smtClean="0"/>
              <a:t>3</a:t>
            </a:r>
          </a:p>
          <a:p>
            <a:pPr>
              <a:lnSpc>
                <a:spcPct val="120000"/>
              </a:lnSpc>
            </a:pPr>
            <a:endParaRPr lang="en-US" dirty="0"/>
          </a:p>
          <a:p>
            <a:pPr>
              <a:lnSpc>
                <a:spcPct val="120000"/>
              </a:lnSpc>
            </a:pPr>
            <a:r>
              <a:rPr lang="en-US" dirty="0" smtClean="0"/>
              <a:t>2</a:t>
            </a:r>
          </a:p>
          <a:p>
            <a:pPr>
              <a:lnSpc>
                <a:spcPct val="120000"/>
              </a:lnSpc>
            </a:pPr>
            <a:endParaRPr lang="en-US" dirty="0"/>
          </a:p>
          <a:p>
            <a:pPr>
              <a:lnSpc>
                <a:spcPct val="120000"/>
              </a:lnSpc>
            </a:pPr>
            <a:r>
              <a:rPr lang="en-US" dirty="0" smtClean="0"/>
              <a:t>1</a:t>
            </a:r>
          </a:p>
        </p:txBody>
      </p:sp>
      <p:sp>
        <p:nvSpPr>
          <p:cNvPr id="11" name="TextBox 10"/>
          <p:cNvSpPr txBox="1"/>
          <p:nvPr/>
        </p:nvSpPr>
        <p:spPr>
          <a:xfrm>
            <a:off x="1653423" y="1500626"/>
            <a:ext cx="511416" cy="369332"/>
          </a:xfrm>
          <a:prstGeom prst="rect">
            <a:avLst/>
          </a:prstGeom>
          <a:noFill/>
        </p:spPr>
        <p:txBody>
          <a:bodyPr wrap="none" rtlCol="0">
            <a:spAutoFit/>
          </a:bodyPr>
          <a:lstStyle/>
          <a:p>
            <a:r>
              <a:rPr lang="en-US" b="1" dirty="0" smtClean="0"/>
              <a:t>OSI</a:t>
            </a:r>
            <a:endParaRPr lang="en-US" b="1" dirty="0"/>
          </a:p>
        </p:txBody>
      </p:sp>
      <p:sp>
        <p:nvSpPr>
          <p:cNvPr id="13" name="TextBox 12"/>
          <p:cNvSpPr txBox="1"/>
          <p:nvPr/>
        </p:nvSpPr>
        <p:spPr>
          <a:xfrm>
            <a:off x="6515668" y="1513943"/>
            <a:ext cx="827570" cy="369332"/>
          </a:xfrm>
          <a:prstGeom prst="rect">
            <a:avLst/>
          </a:prstGeom>
          <a:noFill/>
        </p:spPr>
        <p:txBody>
          <a:bodyPr wrap="none" rtlCol="0">
            <a:spAutoFit/>
          </a:bodyPr>
          <a:lstStyle/>
          <a:p>
            <a:r>
              <a:rPr lang="en-US" b="1" dirty="0" smtClean="0"/>
              <a:t>TCP/IP</a:t>
            </a:r>
            <a:endParaRPr lang="en-US" b="1" dirty="0"/>
          </a:p>
        </p:txBody>
      </p:sp>
      <p:grpSp>
        <p:nvGrpSpPr>
          <p:cNvPr id="21" name="Group 20"/>
          <p:cNvGrpSpPr/>
          <p:nvPr/>
        </p:nvGrpSpPr>
        <p:grpSpPr>
          <a:xfrm>
            <a:off x="5654176" y="1969178"/>
            <a:ext cx="2471093" cy="4245073"/>
            <a:chOff x="691928" y="1625788"/>
            <a:chExt cx="1465508" cy="5016452"/>
          </a:xfrm>
        </p:grpSpPr>
        <p:sp>
          <p:nvSpPr>
            <p:cNvPr id="39" name="Rounded Rectangle 38"/>
            <p:cNvSpPr/>
            <p:nvPr/>
          </p:nvSpPr>
          <p:spPr>
            <a:xfrm>
              <a:off x="691928" y="162578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t>Application</a:t>
              </a:r>
              <a:endParaRPr lang="en-US" sz="1600" b="1" dirty="0"/>
            </a:p>
          </p:txBody>
        </p:sp>
        <p:sp>
          <p:nvSpPr>
            <p:cNvPr id="42" name="Rounded Rectangle 41"/>
            <p:cNvSpPr/>
            <p:nvPr/>
          </p:nvSpPr>
          <p:spPr>
            <a:xfrm>
              <a:off x="691928" y="3932741"/>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t>Transport</a:t>
              </a:r>
              <a:endParaRPr lang="en-US" sz="1600" b="1" dirty="0"/>
            </a:p>
          </p:txBody>
        </p:sp>
        <p:sp>
          <p:nvSpPr>
            <p:cNvPr id="43" name="Rounded Rectangle 42"/>
            <p:cNvSpPr/>
            <p:nvPr/>
          </p:nvSpPr>
          <p:spPr>
            <a:xfrm>
              <a:off x="694248" y="468717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t>Internet</a:t>
              </a:r>
              <a:endParaRPr lang="en-US" sz="1600" b="1" dirty="0"/>
            </a:p>
          </p:txBody>
        </p:sp>
        <p:sp>
          <p:nvSpPr>
            <p:cNvPr id="45" name="Rounded Rectangle 44"/>
            <p:cNvSpPr/>
            <p:nvPr/>
          </p:nvSpPr>
          <p:spPr>
            <a:xfrm>
              <a:off x="691928" y="5438941"/>
              <a:ext cx="1463188" cy="1203299"/>
            </a:xfrm>
            <a:prstGeom prst="roundRect">
              <a:avLst>
                <a:gd name="adj" fmla="val 0"/>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Host-to-network</a:t>
              </a:r>
              <a:endParaRPr lang="en-US" sz="1600" dirty="0"/>
            </a:p>
          </p:txBody>
        </p:sp>
        <p:cxnSp>
          <p:nvCxnSpPr>
            <p:cNvPr id="48" name="Straight Arrow Connector 47"/>
            <p:cNvCxnSpPr>
              <a:stCxn id="39" idx="2"/>
            </p:cNvCxnSpPr>
            <p:nvPr/>
          </p:nvCxnSpPr>
          <p:spPr>
            <a:xfrm>
              <a:off x="1423522" y="2063869"/>
              <a:ext cx="2321" cy="1868872"/>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1425843" y="437082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1425843" y="510739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28451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 Host-to-Network</a:t>
            </a:r>
            <a:endParaRPr lang="en-US" dirty="0"/>
          </a:p>
        </p:txBody>
      </p:sp>
      <p:sp>
        <p:nvSpPr>
          <p:cNvPr id="3" name="Content Placeholder 2"/>
          <p:cNvSpPr>
            <a:spLocks noGrp="1"/>
          </p:cNvSpPr>
          <p:nvPr>
            <p:ph idx="1"/>
          </p:nvPr>
        </p:nvSpPr>
        <p:spPr/>
        <p:txBody>
          <a:bodyPr/>
          <a:lstStyle/>
          <a:p>
            <a:r>
              <a:rPr lang="en-US" dirty="0" smtClean="0"/>
              <a:t>Usually left almost completely unspecified</a:t>
            </a:r>
          </a:p>
          <a:p>
            <a:r>
              <a:rPr lang="en-US" dirty="0" smtClean="0"/>
              <a:t>Minimal requirement: </a:t>
            </a:r>
          </a:p>
          <a:p>
            <a:pPr lvl="1"/>
            <a:r>
              <a:rPr lang="en-US" dirty="0" smtClean="0"/>
              <a:t>Ability to connect host to network</a:t>
            </a:r>
          </a:p>
          <a:p>
            <a:pPr lvl="1"/>
            <a:r>
              <a:rPr lang="en-US" dirty="0" smtClean="0"/>
              <a:t>Injection of packets</a:t>
            </a:r>
          </a:p>
          <a:p>
            <a:r>
              <a:rPr lang="en-US" dirty="0" smtClean="0"/>
              <a:t>Varies from network to network</a:t>
            </a:r>
          </a:p>
          <a:p>
            <a:r>
              <a:rPr lang="en-US" dirty="0" smtClean="0"/>
              <a:t>We can take the OSI reference model for the physical layer + data link</a:t>
            </a:r>
          </a:p>
          <a:p>
            <a:endParaRPr lang="en-US" dirty="0"/>
          </a:p>
        </p:txBody>
      </p:sp>
    </p:spTree>
    <p:extLst>
      <p:ext uri="{BB962C8B-B14F-4D97-AF65-F5344CB8AC3E}">
        <p14:creationId xmlns:p14="http://schemas.microsoft.com/office/powerpoint/2010/main" val="3495788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Layer</a:t>
            </a:r>
            <a:endParaRPr lang="en-US" dirty="0"/>
          </a:p>
        </p:txBody>
      </p:sp>
      <p:sp>
        <p:nvSpPr>
          <p:cNvPr id="3" name="Content Placeholder 2"/>
          <p:cNvSpPr>
            <a:spLocks noGrp="1"/>
          </p:cNvSpPr>
          <p:nvPr>
            <p:ph idx="1"/>
          </p:nvPr>
        </p:nvSpPr>
        <p:spPr/>
        <p:txBody>
          <a:bodyPr>
            <a:normAutofit/>
          </a:bodyPr>
          <a:lstStyle/>
          <a:p>
            <a:r>
              <a:rPr lang="en-US" dirty="0" smtClean="0"/>
              <a:t>Connectionless layer supporting </a:t>
            </a:r>
          </a:p>
          <a:p>
            <a:pPr lvl="1"/>
            <a:r>
              <a:rPr lang="en-US" dirty="0"/>
              <a:t>T</a:t>
            </a:r>
            <a:r>
              <a:rPr lang="en-US" dirty="0" smtClean="0"/>
              <a:t>he injection of packets in any network</a:t>
            </a:r>
          </a:p>
          <a:p>
            <a:pPr lvl="1"/>
            <a:r>
              <a:rPr lang="en-US" dirty="0" smtClean="0"/>
              <a:t>The routing to the destination, possibly across networks</a:t>
            </a:r>
          </a:p>
          <a:p>
            <a:r>
              <a:rPr lang="en-US" dirty="0" smtClean="0"/>
              <a:t>Internet layer like a mail system</a:t>
            </a:r>
          </a:p>
          <a:p>
            <a:r>
              <a:rPr lang="en-US" dirty="0" smtClean="0"/>
              <a:t>Official packet format and transmission protocol: IP (Internet Protocol)</a:t>
            </a:r>
          </a:p>
          <a:p>
            <a:pPr lvl="1"/>
            <a:r>
              <a:rPr lang="en-US" dirty="0" smtClean="0"/>
              <a:t>“Universal” envelope for information</a:t>
            </a:r>
          </a:p>
          <a:p>
            <a:endParaRPr lang="en-US" dirty="0" smtClean="0"/>
          </a:p>
          <a:p>
            <a:endParaRPr lang="en-US" dirty="0"/>
          </a:p>
        </p:txBody>
      </p:sp>
    </p:spTree>
    <p:extLst>
      <p:ext uri="{BB962C8B-B14F-4D97-AF65-F5344CB8AC3E}">
        <p14:creationId xmlns:p14="http://schemas.microsoft.com/office/powerpoint/2010/main" val="740283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Layer</a:t>
            </a:r>
            <a:endParaRPr lang="en-US" dirty="0"/>
          </a:p>
        </p:txBody>
      </p:sp>
      <p:sp>
        <p:nvSpPr>
          <p:cNvPr id="3" name="Content Placeholder 2"/>
          <p:cNvSpPr>
            <a:spLocks noGrp="1"/>
          </p:cNvSpPr>
          <p:nvPr>
            <p:ph idx="1"/>
          </p:nvPr>
        </p:nvSpPr>
        <p:spPr/>
        <p:txBody>
          <a:bodyPr/>
          <a:lstStyle/>
          <a:p>
            <a:r>
              <a:rPr lang="en-US" dirty="0" smtClean="0"/>
              <a:t>Supports conversations between endpoints</a:t>
            </a:r>
          </a:p>
          <a:p>
            <a:r>
              <a:rPr lang="en-US" dirty="0" smtClean="0"/>
              <a:t>Two protocols</a:t>
            </a:r>
          </a:p>
          <a:p>
            <a:pPr lvl="1"/>
            <a:r>
              <a:rPr lang="en-US" dirty="0" smtClean="0"/>
              <a:t>TCP (Transmission Control Protocol)</a:t>
            </a:r>
          </a:p>
          <a:p>
            <a:pPr lvl="2"/>
            <a:r>
              <a:rPr lang="en-US" dirty="0" smtClean="0"/>
              <a:t>Reliable connection-oriented byte stream</a:t>
            </a:r>
          </a:p>
          <a:p>
            <a:pPr lvl="2"/>
            <a:r>
              <a:rPr lang="en-US" dirty="0" smtClean="0"/>
              <a:t>At-most-one semantics</a:t>
            </a:r>
          </a:p>
          <a:p>
            <a:pPr lvl="1"/>
            <a:r>
              <a:rPr lang="en-US" dirty="0" smtClean="0"/>
              <a:t>UDP (User Datagram Protocol)</a:t>
            </a:r>
          </a:p>
          <a:p>
            <a:pPr lvl="2"/>
            <a:r>
              <a:rPr lang="en-US" dirty="0" smtClean="0"/>
              <a:t>Unreliable connectionless protocol</a:t>
            </a:r>
          </a:p>
          <a:p>
            <a:pPr lvl="2"/>
            <a:r>
              <a:rPr lang="en-US" dirty="0" smtClean="0"/>
              <a:t>No sequencing</a:t>
            </a:r>
          </a:p>
          <a:p>
            <a:pPr lvl="2"/>
            <a:r>
              <a:rPr lang="en-US" dirty="0" smtClean="0"/>
              <a:t>May-be semantics</a:t>
            </a:r>
          </a:p>
          <a:p>
            <a:pPr lvl="2"/>
            <a:endParaRPr lang="en-US" dirty="0"/>
          </a:p>
        </p:txBody>
      </p:sp>
    </p:spTree>
    <p:extLst>
      <p:ext uri="{BB962C8B-B14F-4D97-AF65-F5344CB8AC3E}">
        <p14:creationId xmlns:p14="http://schemas.microsoft.com/office/powerpoint/2010/main" val="26556615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3" name="Content Placeholder 2"/>
          <p:cNvSpPr>
            <a:spLocks noGrp="1"/>
          </p:cNvSpPr>
          <p:nvPr>
            <p:ph idx="1"/>
          </p:nvPr>
        </p:nvSpPr>
        <p:spPr>
          <a:xfrm>
            <a:off x="457200" y="3653901"/>
            <a:ext cx="8229600" cy="3095242"/>
          </a:xfrm>
        </p:spPr>
        <p:txBody>
          <a:bodyPr>
            <a:normAutofit fontScale="77500" lnSpcReduction="20000"/>
          </a:bodyPr>
          <a:lstStyle/>
          <a:p>
            <a:r>
              <a:rPr lang="en-US" dirty="0" smtClean="0"/>
              <a:t>On top of the transport layer</a:t>
            </a:r>
          </a:p>
          <a:p>
            <a:pPr lvl="1"/>
            <a:r>
              <a:rPr lang="en-US" dirty="0" smtClean="0"/>
              <a:t>Practical experience showed that </a:t>
            </a:r>
            <a:r>
              <a:rPr lang="en-US" dirty="0" err="1" smtClean="0"/>
              <a:t>presentation+session</a:t>
            </a:r>
            <a:r>
              <a:rPr lang="en-US" dirty="0" smtClean="0"/>
              <a:t> are of little use</a:t>
            </a:r>
          </a:p>
          <a:p>
            <a:r>
              <a:rPr lang="en-US" dirty="0" smtClean="0"/>
              <a:t>Application-level protocols</a:t>
            </a:r>
          </a:p>
          <a:p>
            <a:pPr lvl="1"/>
            <a:r>
              <a:rPr lang="en-US" dirty="0" smtClean="0"/>
              <a:t>Virtual terminal (TELNET)</a:t>
            </a:r>
          </a:p>
          <a:p>
            <a:pPr lvl="1"/>
            <a:r>
              <a:rPr lang="en-US" dirty="0" smtClean="0"/>
              <a:t>File transfer (FTP)</a:t>
            </a:r>
          </a:p>
          <a:p>
            <a:pPr lvl="1"/>
            <a:r>
              <a:rPr lang="en-US" dirty="0" smtClean="0"/>
              <a:t>E-mail (SMTP)</a:t>
            </a:r>
          </a:p>
          <a:p>
            <a:pPr lvl="1"/>
            <a:r>
              <a:rPr lang="en-US" dirty="0" smtClean="0"/>
              <a:t>Naming (DNS)</a:t>
            </a:r>
          </a:p>
          <a:p>
            <a:pPr lvl="1"/>
            <a:r>
              <a:rPr lang="en-US" dirty="0" smtClean="0"/>
              <a:t>World wide web (HTTP)</a:t>
            </a:r>
          </a:p>
          <a:p>
            <a:pPr lvl="1"/>
            <a:endParaRPr lang="en-US" dirty="0" smtClean="0"/>
          </a:p>
        </p:txBody>
      </p:sp>
      <p:pic>
        <p:nvPicPr>
          <p:cNvPr id="4" name="Picture 3"/>
          <p:cNvPicPr>
            <a:picLocks noChangeAspect="1"/>
          </p:cNvPicPr>
          <p:nvPr/>
        </p:nvPicPr>
        <p:blipFill>
          <a:blip r:embed="rId3"/>
          <a:stretch>
            <a:fillRect/>
          </a:stretch>
        </p:blipFill>
        <p:spPr>
          <a:xfrm>
            <a:off x="1185332" y="1285724"/>
            <a:ext cx="6841401" cy="2368177"/>
          </a:xfrm>
          <a:prstGeom prst="rect">
            <a:avLst/>
          </a:prstGeom>
        </p:spPr>
      </p:pic>
    </p:spTree>
    <p:extLst>
      <p:ext uri="{BB962C8B-B14F-4D97-AF65-F5344CB8AC3E}">
        <p14:creationId xmlns:p14="http://schemas.microsoft.com/office/powerpoint/2010/main" val="697721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a:t>
            </a:r>
            <a:r>
              <a:rPr lang="en-US" dirty="0" err="1" smtClean="0"/>
              <a:t>vs</a:t>
            </a:r>
            <a:r>
              <a:rPr lang="en-US" dirty="0" smtClean="0"/>
              <a:t> TCP/IP</a:t>
            </a:r>
            <a:endParaRPr lang="en-US" dirty="0"/>
          </a:p>
        </p:txBody>
      </p:sp>
      <p:sp>
        <p:nvSpPr>
          <p:cNvPr id="3" name="Content Placeholder 2"/>
          <p:cNvSpPr>
            <a:spLocks noGrp="1"/>
          </p:cNvSpPr>
          <p:nvPr>
            <p:ph idx="1"/>
          </p:nvPr>
        </p:nvSpPr>
        <p:spPr/>
        <p:txBody>
          <a:bodyPr>
            <a:normAutofit lnSpcReduction="10000"/>
          </a:bodyPr>
          <a:lstStyle/>
          <a:p>
            <a:r>
              <a:rPr lang="en-US" dirty="0" smtClean="0"/>
              <a:t>Both are multi-layered</a:t>
            </a:r>
          </a:p>
          <a:p>
            <a:r>
              <a:rPr lang="en-US" dirty="0" smtClean="0"/>
              <a:t>OSI: provides a clear separation of services, interfaces, protocols</a:t>
            </a:r>
          </a:p>
          <a:p>
            <a:pPr lvl="1"/>
            <a:r>
              <a:rPr lang="en-US" dirty="0" smtClean="0"/>
              <a:t>Defined “before” protocols</a:t>
            </a:r>
          </a:p>
          <a:p>
            <a:pPr lvl="1"/>
            <a:r>
              <a:rPr lang="en-US" dirty="0" smtClean="0"/>
              <a:t>Far from reality</a:t>
            </a:r>
          </a:p>
          <a:p>
            <a:r>
              <a:rPr lang="en-US" dirty="0" smtClean="0"/>
              <a:t>TCP/IP: no clear distinction among these three concepts</a:t>
            </a:r>
          </a:p>
          <a:p>
            <a:pPr lvl="1"/>
            <a:r>
              <a:rPr lang="en-US" dirty="0" smtClean="0"/>
              <a:t>Fixed protocols</a:t>
            </a:r>
          </a:p>
          <a:p>
            <a:pPr lvl="1"/>
            <a:r>
              <a:rPr lang="en-US" dirty="0" smtClean="0"/>
              <a:t>Model just describes the existing protocols</a:t>
            </a:r>
            <a:endParaRPr lang="en-US" dirty="0"/>
          </a:p>
        </p:txBody>
      </p:sp>
    </p:spTree>
    <p:extLst>
      <p:ext uri="{BB962C8B-B14F-4D97-AF65-F5344CB8AC3E}">
        <p14:creationId xmlns:p14="http://schemas.microsoft.com/office/powerpoint/2010/main" val="2476956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a:t>
            </a:r>
            <a:endParaRPr lang="en-US" dirty="0"/>
          </a:p>
        </p:txBody>
      </p:sp>
      <p:sp>
        <p:nvSpPr>
          <p:cNvPr id="3" name="Content Placeholder 2"/>
          <p:cNvSpPr>
            <a:spLocks noGrp="1"/>
          </p:cNvSpPr>
          <p:nvPr>
            <p:ph idx="1"/>
          </p:nvPr>
        </p:nvSpPr>
        <p:spPr/>
        <p:txBody>
          <a:bodyPr/>
          <a:lstStyle/>
          <a:p>
            <a:r>
              <a:rPr lang="en-US" dirty="0" smtClean="0"/>
              <a:t>Protocol stack</a:t>
            </a:r>
          </a:p>
          <a:p>
            <a:pPr lvl="1"/>
            <a:r>
              <a:rPr lang="en-US" dirty="0" smtClean="0"/>
              <a:t>protocols provide services to higher-level protocols</a:t>
            </a:r>
          </a:p>
          <a:p>
            <a:pPr lvl="1"/>
            <a:r>
              <a:rPr lang="en-US" dirty="0" smtClean="0"/>
              <a:t>use lower-level protocols</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748603" y="4110814"/>
            <a:ext cx="6841401" cy="2368177"/>
          </a:xfrm>
          <a:prstGeom prst="rect">
            <a:avLst/>
          </a:prstGeom>
        </p:spPr>
      </p:pic>
    </p:spTree>
    <p:extLst>
      <p:ext uri="{BB962C8B-B14F-4D97-AF65-F5344CB8AC3E}">
        <p14:creationId xmlns:p14="http://schemas.microsoft.com/office/powerpoint/2010/main" val="132649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2"/>
          <p:cNvSpPr>
            <a:spLocks noGrp="1"/>
          </p:cNvSpPr>
          <p:nvPr>
            <p:ph idx="1"/>
          </p:nvPr>
        </p:nvSpPr>
        <p:spPr/>
        <p:txBody>
          <a:bodyPr>
            <a:normAutofit/>
          </a:bodyPr>
          <a:lstStyle/>
          <a:p>
            <a:r>
              <a:rPr lang="en-US" sz="2000" dirty="0" smtClean="0"/>
              <a:t>Connect devices over a country</a:t>
            </a:r>
          </a:p>
          <a:p>
            <a:r>
              <a:rPr lang="en-US" sz="2000" dirty="0" smtClean="0"/>
              <a:t>Example WAN connecting three branch offices:</a:t>
            </a:r>
          </a:p>
        </p:txBody>
      </p:sp>
      <p:pic>
        <p:nvPicPr>
          <p:cNvPr id="17410" name="Picture 2"/>
          <p:cNvPicPr>
            <a:picLocks noChangeAspect="1" noChangeArrowheads="1"/>
          </p:cNvPicPr>
          <p:nvPr/>
        </p:nvPicPr>
        <p:blipFill>
          <a:blip r:embed="rId3" cstate="print"/>
          <a:srcRect t="4159" b="2566"/>
          <a:stretch>
            <a:fillRect/>
          </a:stretch>
        </p:blipFill>
        <p:spPr bwMode="auto">
          <a:xfrm>
            <a:off x="1514095" y="2333625"/>
            <a:ext cx="6400800" cy="3940680"/>
          </a:xfrm>
          <a:prstGeom prst="rect">
            <a:avLst/>
          </a:prstGeom>
          <a:noFill/>
          <a:ln w="9525">
            <a:noFill/>
            <a:miter lim="800000"/>
            <a:headEnd/>
            <a:tailEnd/>
          </a:ln>
        </p:spPr>
      </p:pic>
      <p:sp>
        <p:nvSpPr>
          <p:cNvPr id="17411" name="Title 1"/>
          <p:cNvSpPr>
            <a:spLocks noGrp="1"/>
          </p:cNvSpPr>
          <p:nvPr>
            <p:ph type="title"/>
          </p:nvPr>
        </p:nvSpPr>
        <p:spPr/>
        <p:txBody>
          <a:bodyPr/>
          <a:lstStyle/>
          <a:p>
            <a:r>
              <a:rPr lang="en-US" smtClean="0"/>
              <a:t>Wide Area Networks (1)</a:t>
            </a:r>
          </a:p>
        </p:txBody>
      </p:sp>
    </p:spTree>
    <p:extLst>
      <p:ext uri="{BB962C8B-B14F-4D97-AF65-F5344CB8AC3E}">
        <p14:creationId xmlns:p14="http://schemas.microsoft.com/office/powerpoint/2010/main" val="2710082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Wide Area Networks (2)</a:t>
            </a:r>
            <a:endParaRPr lang="en-US" dirty="0" smtClean="0"/>
          </a:p>
        </p:txBody>
      </p:sp>
      <p:sp>
        <p:nvSpPr>
          <p:cNvPr id="19459" name="Content Placeholder 2"/>
          <p:cNvSpPr>
            <a:spLocks noGrp="1"/>
          </p:cNvSpPr>
          <p:nvPr>
            <p:ph idx="1"/>
          </p:nvPr>
        </p:nvSpPr>
        <p:spPr/>
        <p:txBody>
          <a:bodyPr>
            <a:normAutofit/>
          </a:bodyPr>
          <a:lstStyle/>
          <a:p>
            <a:r>
              <a:rPr lang="en-US" sz="2000" dirty="0" smtClean="0"/>
              <a:t>An ISP (Internet Service Provider) network is also a WAN.</a:t>
            </a:r>
          </a:p>
          <a:p>
            <a:r>
              <a:rPr lang="en-US" sz="2000" dirty="0" smtClean="0"/>
              <a:t>Customers buy connectivity from the ISP to use it.</a:t>
            </a:r>
          </a:p>
        </p:txBody>
      </p:sp>
      <p:pic>
        <p:nvPicPr>
          <p:cNvPr id="19460" name="Picture 2"/>
          <p:cNvPicPr>
            <a:picLocks noChangeAspect="1" noChangeArrowheads="1"/>
          </p:cNvPicPr>
          <p:nvPr/>
        </p:nvPicPr>
        <p:blipFill>
          <a:blip r:embed="rId3" cstate="print"/>
          <a:srcRect/>
          <a:stretch>
            <a:fillRect/>
          </a:stretch>
        </p:blipFill>
        <p:spPr bwMode="auto">
          <a:xfrm>
            <a:off x="1564759" y="2305053"/>
            <a:ext cx="6400800" cy="3809472"/>
          </a:xfrm>
          <a:prstGeom prst="rect">
            <a:avLst/>
          </a:prstGeom>
          <a:noFill/>
          <a:ln w="9525">
            <a:noFill/>
            <a:miter lim="800000"/>
            <a:headEnd/>
            <a:tailEnd/>
          </a:ln>
        </p:spPr>
      </p:pic>
    </p:spTree>
    <p:extLst>
      <p:ext uri="{BB962C8B-B14F-4D97-AF65-F5344CB8AC3E}">
        <p14:creationId xmlns:p14="http://schemas.microsoft.com/office/powerpoint/2010/main" val="305618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Wide Area Networks (3)</a:t>
            </a:r>
          </a:p>
        </p:txBody>
      </p:sp>
      <p:sp>
        <p:nvSpPr>
          <p:cNvPr id="18435" name="Content Placeholder 2"/>
          <p:cNvSpPr>
            <a:spLocks noGrp="1"/>
          </p:cNvSpPr>
          <p:nvPr>
            <p:ph idx="1"/>
          </p:nvPr>
        </p:nvSpPr>
        <p:spPr/>
        <p:txBody>
          <a:bodyPr>
            <a:normAutofit/>
          </a:bodyPr>
          <a:lstStyle/>
          <a:p>
            <a:r>
              <a:rPr lang="en-US" sz="2400" dirty="0" smtClean="0"/>
              <a:t>A VPN (Virtual Private Network) is a WAN built from virtual links that run on top of the Internet.</a:t>
            </a:r>
          </a:p>
        </p:txBody>
      </p:sp>
      <p:pic>
        <p:nvPicPr>
          <p:cNvPr id="18436" name="Picture 2"/>
          <p:cNvPicPr>
            <a:picLocks noChangeAspect="1" noChangeArrowheads="1"/>
          </p:cNvPicPr>
          <p:nvPr/>
        </p:nvPicPr>
        <p:blipFill>
          <a:blip r:embed="rId3" cstate="print"/>
          <a:srcRect/>
          <a:stretch>
            <a:fillRect/>
          </a:stretch>
        </p:blipFill>
        <p:spPr bwMode="auto">
          <a:xfrm>
            <a:off x="1566068" y="2343150"/>
            <a:ext cx="6400800" cy="4042611"/>
          </a:xfrm>
          <a:prstGeom prst="rect">
            <a:avLst/>
          </a:prstGeom>
          <a:noFill/>
          <a:ln w="9525">
            <a:noFill/>
            <a:miter lim="800000"/>
            <a:headEnd/>
            <a:tailEnd/>
          </a:ln>
        </p:spPr>
      </p:pic>
    </p:spTree>
    <p:extLst>
      <p:ext uri="{BB962C8B-B14F-4D97-AF65-F5344CB8AC3E}">
        <p14:creationId xmlns:p14="http://schemas.microsoft.com/office/powerpoint/2010/main" val="121531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Network Software</a:t>
            </a:r>
            <a:endParaRPr lang="en-US" dirty="0"/>
          </a:p>
        </p:txBody>
      </p:sp>
      <p:sp>
        <p:nvSpPr>
          <p:cNvPr id="5" name="Subtitle 4"/>
          <p:cNvSpPr>
            <a:spLocks noGrp="1"/>
          </p:cNvSpPr>
          <p:nvPr>
            <p:ph type="subTitle" idx="1"/>
          </p:nvPr>
        </p:nvSpPr>
        <p:spPr/>
        <p:txBody>
          <a:bodyPr/>
          <a:lstStyle/>
          <a:p>
            <a:r>
              <a:rPr lang="en-US" dirty="0" smtClean="0"/>
              <a:t>Protocols</a:t>
            </a:r>
            <a:endParaRPr lang="en-US" dirty="0"/>
          </a:p>
        </p:txBody>
      </p:sp>
    </p:spTree>
    <p:extLst>
      <p:ext uri="{BB962C8B-B14F-4D97-AF65-F5344CB8AC3E}">
        <p14:creationId xmlns:p14="http://schemas.microsoft.com/office/powerpoint/2010/main" val="307109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2404</Words>
  <Application>Microsoft Office PowerPoint</Application>
  <PresentationFormat>On-screen Show (4:3)</PresentationFormat>
  <Paragraphs>499</Paragraphs>
  <Slides>59</Slides>
  <Notes>20</Notes>
  <HiddenSlides>3</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Distributed Systems 3. Protocol Hierarchies, OSI and TCP/IP  </vt:lpstr>
      <vt:lpstr>Network Hardware</vt:lpstr>
      <vt:lpstr>Personal Area Network</vt:lpstr>
      <vt:lpstr>Local Area Networks</vt:lpstr>
      <vt:lpstr>Metropolitan Area Networks</vt:lpstr>
      <vt:lpstr>Wide Area Networks (1)</vt:lpstr>
      <vt:lpstr>Wide Area Networks (2)</vt:lpstr>
      <vt:lpstr>Wide Area Networks (3)</vt:lpstr>
      <vt:lpstr>Network Software</vt:lpstr>
      <vt:lpstr>Protocol</vt:lpstr>
      <vt:lpstr>Protocol Stack</vt:lpstr>
      <vt:lpstr>Layers, Protocols, Interfaces</vt:lpstr>
      <vt:lpstr>Layers, Protocols, Interfaces</vt:lpstr>
      <vt:lpstr>Layers, Protocols, Interfaces</vt:lpstr>
      <vt:lpstr>Multilayer Communication</vt:lpstr>
      <vt:lpstr>Example</vt:lpstr>
      <vt:lpstr>User Interaction</vt:lpstr>
      <vt:lpstr>Virtual vs Real Communication</vt:lpstr>
      <vt:lpstr>Protocol vs Service</vt:lpstr>
      <vt:lpstr>Protocol Requirements</vt:lpstr>
      <vt:lpstr>Connection(less) Service</vt:lpstr>
      <vt:lpstr>Quality of Service</vt:lpstr>
      <vt:lpstr>Types of Services</vt:lpstr>
      <vt:lpstr>Service Primitives</vt:lpstr>
      <vt:lpstr>C/S Interaction with  Connection-Oriented Network</vt:lpstr>
      <vt:lpstr>From Abstract to Concrete Models</vt:lpstr>
      <vt:lpstr>OSI Reference Model</vt:lpstr>
      <vt:lpstr>OSI As a Standard</vt:lpstr>
      <vt:lpstr>OSI Reference Schema</vt:lpstr>
      <vt:lpstr>OSI Layers - Guidelines</vt:lpstr>
      <vt:lpstr>Information Encapsulation</vt:lpstr>
      <vt:lpstr>Encapsulation - Sketch</vt:lpstr>
      <vt:lpstr>Encapsulation - Description</vt:lpstr>
      <vt:lpstr>Information Encapsulation</vt:lpstr>
      <vt:lpstr>OSI - Dataflow</vt:lpstr>
      <vt:lpstr>OSI – Interaction Modalities</vt:lpstr>
      <vt:lpstr>OSI - Primitives</vt:lpstr>
      <vt:lpstr>OSI – Interaction Patterns</vt:lpstr>
      <vt:lpstr>OSI Layers 1-2  </vt:lpstr>
      <vt:lpstr>OSI Layer 3 - Network</vt:lpstr>
      <vt:lpstr>OSI Layer 4 - Transport</vt:lpstr>
      <vt:lpstr>OSI Layer 4 - Transport</vt:lpstr>
      <vt:lpstr>OSI Layer 4 - Connection</vt:lpstr>
      <vt:lpstr>Separation Principle</vt:lpstr>
      <vt:lpstr>History of the Internet</vt:lpstr>
      <vt:lpstr>The Internet</vt:lpstr>
      <vt:lpstr>Internet Evolution</vt:lpstr>
      <vt:lpstr>Birth of Internet</vt:lpstr>
      <vt:lpstr>Baran’s Network</vt:lpstr>
      <vt:lpstr>ARPANET</vt:lpstr>
      <vt:lpstr>Growth of ARPANET (’69-’72)</vt:lpstr>
      <vt:lpstr>TCP/IP</vt:lpstr>
      <vt:lpstr>TCP/IP Reference Model</vt:lpstr>
      <vt:lpstr>TCP/IP Host-to-Network</vt:lpstr>
      <vt:lpstr>Internet Layer</vt:lpstr>
      <vt:lpstr>Transport Layer</vt:lpstr>
      <vt:lpstr>Application Layer</vt:lpstr>
      <vt:lpstr>OSI vs TCP/IP</vt:lpstr>
      <vt:lpstr>Take home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2015-03-02T15:57:00Z</dcterms:created>
  <dcterms:modified xsi:type="dcterms:W3CDTF">2015-03-02T15:57:10Z</dcterms:modified>
</cp:coreProperties>
</file>