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975" r:id="rId1"/>
  </p:sldMasterIdLst>
  <p:notesMasterIdLst>
    <p:notesMasterId r:id="rId78"/>
  </p:notesMasterIdLst>
  <p:handoutMasterIdLst>
    <p:handoutMasterId r:id="rId79"/>
  </p:handoutMasterIdLst>
  <p:sldIdLst>
    <p:sldId id="256" r:id="rId2"/>
    <p:sldId id="385" r:id="rId3"/>
    <p:sldId id="332" r:id="rId4"/>
    <p:sldId id="309" r:id="rId5"/>
    <p:sldId id="263" r:id="rId6"/>
    <p:sldId id="310" r:id="rId7"/>
    <p:sldId id="325" r:id="rId8"/>
    <p:sldId id="314" r:id="rId9"/>
    <p:sldId id="313" r:id="rId10"/>
    <p:sldId id="311" r:id="rId11"/>
    <p:sldId id="312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24" r:id="rId22"/>
    <p:sldId id="329" r:id="rId23"/>
    <p:sldId id="328" r:id="rId24"/>
    <p:sldId id="327" r:id="rId25"/>
    <p:sldId id="259" r:id="rId26"/>
    <p:sldId id="260" r:id="rId27"/>
    <p:sldId id="261" r:id="rId28"/>
    <p:sldId id="287" r:id="rId29"/>
    <p:sldId id="326" r:id="rId30"/>
    <p:sldId id="304" r:id="rId31"/>
    <p:sldId id="305" r:id="rId32"/>
    <p:sldId id="265" r:id="rId33"/>
    <p:sldId id="330" r:id="rId34"/>
    <p:sldId id="264" r:id="rId35"/>
    <p:sldId id="262" r:id="rId36"/>
    <p:sldId id="290" r:id="rId37"/>
    <p:sldId id="291" r:id="rId38"/>
    <p:sldId id="334" r:id="rId39"/>
    <p:sldId id="337" r:id="rId40"/>
    <p:sldId id="338" r:id="rId41"/>
    <p:sldId id="383" r:id="rId42"/>
    <p:sldId id="384" r:id="rId43"/>
    <p:sldId id="342" r:id="rId44"/>
    <p:sldId id="339" r:id="rId45"/>
    <p:sldId id="344" r:id="rId46"/>
    <p:sldId id="345" r:id="rId47"/>
    <p:sldId id="346" r:id="rId48"/>
    <p:sldId id="347" r:id="rId49"/>
    <p:sldId id="348" r:id="rId50"/>
    <p:sldId id="349" r:id="rId51"/>
    <p:sldId id="354" r:id="rId52"/>
    <p:sldId id="355" r:id="rId53"/>
    <p:sldId id="356" r:id="rId54"/>
    <p:sldId id="357" r:id="rId55"/>
    <p:sldId id="358" r:id="rId56"/>
    <p:sldId id="359" r:id="rId57"/>
    <p:sldId id="362" r:id="rId58"/>
    <p:sldId id="363" r:id="rId59"/>
    <p:sldId id="364" r:id="rId60"/>
    <p:sldId id="365" r:id="rId61"/>
    <p:sldId id="366" r:id="rId62"/>
    <p:sldId id="367" r:id="rId63"/>
    <p:sldId id="368" r:id="rId64"/>
    <p:sldId id="369" r:id="rId65"/>
    <p:sldId id="370" r:id="rId66"/>
    <p:sldId id="372" r:id="rId67"/>
    <p:sldId id="374" r:id="rId68"/>
    <p:sldId id="375" r:id="rId69"/>
    <p:sldId id="376" r:id="rId70"/>
    <p:sldId id="377" r:id="rId71"/>
    <p:sldId id="378" r:id="rId72"/>
    <p:sldId id="379" r:id="rId73"/>
    <p:sldId id="380" r:id="rId74"/>
    <p:sldId id="381" r:id="rId75"/>
    <p:sldId id="382" r:id="rId76"/>
    <p:sldId id="331" r:id="rId77"/>
  </p:sldIdLst>
  <p:sldSz cx="9144000" cy="6858000" type="screen4x3"/>
  <p:notesSz cx="6794500" cy="9906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6C60AE7-2D28-4A76-ADB6-9568B2BF0A30}">
          <p14:sldIdLst>
            <p14:sldId id="256"/>
            <p14:sldId id="385"/>
            <p14:sldId id="332"/>
            <p14:sldId id="309"/>
            <p14:sldId id="263"/>
            <p14:sldId id="310"/>
            <p14:sldId id="325"/>
            <p14:sldId id="314"/>
            <p14:sldId id="313"/>
            <p14:sldId id="311"/>
            <p14:sldId id="312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9"/>
            <p14:sldId id="328"/>
            <p14:sldId id="327"/>
            <p14:sldId id="259"/>
            <p14:sldId id="260"/>
            <p14:sldId id="261"/>
            <p14:sldId id="287"/>
            <p14:sldId id="326"/>
            <p14:sldId id="304"/>
            <p14:sldId id="305"/>
            <p14:sldId id="265"/>
            <p14:sldId id="330"/>
            <p14:sldId id="264"/>
            <p14:sldId id="262"/>
            <p14:sldId id="290"/>
            <p14:sldId id="291"/>
          </p14:sldIdLst>
        </p14:section>
        <p14:section name="Untitled Section" id="{F14325B7-EE72-4647-A18C-9BF0C305D5B8}">
          <p14:sldIdLst>
            <p14:sldId id="334"/>
            <p14:sldId id="337"/>
            <p14:sldId id="338"/>
            <p14:sldId id="383"/>
            <p14:sldId id="384"/>
            <p14:sldId id="342"/>
            <p14:sldId id="339"/>
            <p14:sldId id="344"/>
            <p14:sldId id="345"/>
            <p14:sldId id="346"/>
            <p14:sldId id="347"/>
            <p14:sldId id="348"/>
            <p14:sldId id="349"/>
            <p14:sldId id="354"/>
            <p14:sldId id="355"/>
            <p14:sldId id="356"/>
            <p14:sldId id="357"/>
            <p14:sldId id="358"/>
            <p14:sldId id="359"/>
            <p14:sldId id="362"/>
            <p14:sldId id="363"/>
            <p14:sldId id="364"/>
            <p14:sldId id="365"/>
            <p14:sldId id="366"/>
            <p14:sldId id="367"/>
            <p14:sldId id="368"/>
            <p14:sldId id="369"/>
            <p14:sldId id="370"/>
            <p14:sldId id="372"/>
            <p14:sldId id="374"/>
            <p14:sldId id="375"/>
            <p14:sldId id="376"/>
            <p14:sldId id="377"/>
            <p14:sldId id="378"/>
            <p14:sldId id="379"/>
            <p14:sldId id="380"/>
            <p14:sldId id="381"/>
            <p14:sldId id="382"/>
            <p14:sldId id="33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gray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42" autoAdjust="0"/>
    <p:restoredTop sz="96370" autoAdjust="0"/>
  </p:normalViewPr>
  <p:slideViewPr>
    <p:cSldViewPr snapToGrid="0" snapToObjects="1">
      <p:cViewPr>
        <p:scale>
          <a:sx n="80" d="100"/>
          <a:sy n="80" d="100"/>
        </p:scale>
        <p:origin x="-111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82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897D4F-07CD-C542-A2F4-706BA6E6DCD6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A80A5-7A92-CE4B-9633-B75BCAF50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50438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A78CDC-C1B7-3743-A859-C37BB861F831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C850FD-9C6C-A04B-9979-484ECC35F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23747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5760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6663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2427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3041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8133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9146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094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671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031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031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23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823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2861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370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9517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150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A4013-EE68-4D0E-8B6C-DFDA73A4D5B3}" type="datetime1">
              <a:rPr lang="en-US" smtClean="0"/>
              <a:t>2/23/2015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164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3326F-3991-4607-919A-12B575AC489E}" type="datetime1">
              <a:rPr lang="en-US" smtClean="0"/>
              <a:t>2/23/2015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13A88-2E19-EA40-A239-738AD26DCF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873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B1E25-342B-47F5-8694-1782F7AAC015}" type="datetime1">
              <a:rPr lang="en-US" smtClean="0"/>
              <a:t>2/23/2015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13A88-2E19-EA40-A239-738AD26DCF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748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171FD-6CE1-4CBC-9BA8-2300CC9BE876}" type="datetime1">
              <a:rPr lang="en-US" smtClean="0"/>
              <a:t>2/23/2015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13A88-2E19-EA40-A239-738AD26DCF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100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1670-1998-4464-9F82-6055D2A710D9}" type="datetime1">
              <a:rPr lang="en-US" smtClean="0"/>
              <a:t>2/23/2015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13A88-2E19-EA40-A239-738AD26DCF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192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CDA5A-BB21-42E8-A3A4-E8976FC5F4DB}" type="datetime1">
              <a:rPr lang="en-US" smtClean="0"/>
              <a:t>2/23/2015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13A88-2E19-EA40-A239-738AD26DCF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361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42FD6-DD8D-4AE9-A27E-98734E4E9BD1}" type="datetime1">
              <a:rPr lang="en-US" smtClean="0"/>
              <a:t>2/23/2015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13A88-2E19-EA40-A239-738AD26DCF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730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82895-9FDC-42B2-A75D-7CEEEB65433C}" type="datetime1">
              <a:rPr lang="en-US" smtClean="0"/>
              <a:t>2/23/2015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13A88-2E19-EA40-A239-738AD26DCF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813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3644B-CC9A-4DB0-8738-9E0BBE85C03B}" type="datetime1">
              <a:rPr lang="en-US" smtClean="0"/>
              <a:t>2/23/2015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13A88-2E19-EA40-A239-738AD26DCF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970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944B6-1FBA-47BF-B33A-480CD96DE8D5}" type="datetime1">
              <a:rPr lang="en-US" smtClean="0"/>
              <a:t>2/23/2015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13A88-2E19-EA40-A239-738AD26DCF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938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898F-2642-4BAF-9538-F022BE0BE7AE}" type="datetime1">
              <a:rPr lang="en-US" smtClean="0"/>
              <a:t>2/23/2015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13A88-2E19-EA40-A239-738AD26DCF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883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4E2CD-0925-471F-98F6-E686D866ADCD}" type="datetime1">
              <a:rPr lang="en-US" smtClean="0"/>
              <a:t>2/23/2015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13A88-2E19-EA40-A239-738AD26DCF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820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wmf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000" y="1546705"/>
            <a:ext cx="8636000" cy="2053745"/>
          </a:xfrm>
        </p:spPr>
        <p:txBody>
          <a:bodyPr>
            <a:noAutofit/>
          </a:bodyPr>
          <a:lstStyle/>
          <a:p>
            <a:r>
              <a:rPr lang="en-US" sz="6000" dirty="0" smtClean="0"/>
              <a:t>Distributed Systems</a:t>
            </a:r>
            <a:br>
              <a:rPr lang="en-US" sz="6000" dirty="0" smtClean="0"/>
            </a:br>
            <a:r>
              <a:rPr lang="en-US" sz="4000" dirty="0" smtClean="0"/>
              <a:t>1. Introduction to Distributed Systems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> 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7337" y="3832150"/>
            <a:ext cx="6400800" cy="2681618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Simon Razniewski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Faculty of Computer Science</a:t>
            </a:r>
          </a:p>
          <a:p>
            <a:r>
              <a:rPr lang="en-US" dirty="0" smtClean="0"/>
              <a:t>Free University of </a:t>
            </a:r>
            <a:r>
              <a:rPr lang="en-US" dirty="0" err="1" smtClean="0"/>
              <a:t>Bozen</a:t>
            </a:r>
            <a:r>
              <a:rPr lang="en-US" dirty="0" smtClean="0"/>
              <a:t>-Bolzano</a:t>
            </a:r>
          </a:p>
          <a:p>
            <a:endParaRPr lang="en-US" dirty="0"/>
          </a:p>
          <a:p>
            <a:r>
              <a:rPr lang="en-US" dirty="0" smtClean="0"/>
              <a:t>A.Y. 2014/2015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19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Requirement 2</a:t>
            </a:r>
            <a:br>
              <a:rPr lang="en-US" dirty="0" smtClean="0"/>
            </a:br>
            <a:r>
              <a:rPr lang="en-US" dirty="0" smtClean="0"/>
              <a:t>Distribution Transparency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8602"/>
            <a:ext cx="8229600" cy="508846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Sometimes transparency is misleading</a:t>
            </a:r>
          </a:p>
          <a:p>
            <a:r>
              <a:rPr lang="en-US" sz="2800" dirty="0" smtClean="0"/>
              <a:t>Performance</a:t>
            </a:r>
          </a:p>
          <a:p>
            <a:pPr lvl="1"/>
            <a:r>
              <a:rPr lang="en-US" sz="2400" dirty="0" smtClean="0"/>
              <a:t>Computation/interaction</a:t>
            </a:r>
            <a:r>
              <a:rPr lang="en-US" sz="1600" dirty="0" smtClean="0"/>
              <a:t> </a:t>
            </a:r>
            <a:r>
              <a:rPr lang="en-US" sz="2400" dirty="0" smtClean="0"/>
              <a:t>timings (e.g. Skype)</a:t>
            </a:r>
          </a:p>
          <a:p>
            <a:pPr lvl="1"/>
            <a:r>
              <a:rPr lang="en-US" sz="2400" dirty="0" smtClean="0"/>
              <a:t>Consistency issues (e.g., </a:t>
            </a:r>
            <a:r>
              <a:rPr lang="en-US" sz="2400" dirty="0" err="1" smtClean="0"/>
              <a:t>DropBox</a:t>
            </a:r>
            <a:r>
              <a:rPr lang="en-US" sz="2400" dirty="0" smtClean="0"/>
              <a:t>)</a:t>
            </a:r>
          </a:p>
          <a:p>
            <a:r>
              <a:rPr lang="en-US" sz="2800" dirty="0" smtClean="0"/>
              <a:t>Location-awareness (embedded/ubiquitous systems)</a:t>
            </a:r>
          </a:p>
          <a:p>
            <a:r>
              <a:rPr lang="en-US" sz="2800" dirty="0" smtClean="0"/>
              <a:t>Comprehensibility</a:t>
            </a:r>
          </a:p>
          <a:p>
            <a:pPr lvl="1"/>
            <a:r>
              <a:rPr lang="en-US" sz="2400" dirty="0" smtClean="0"/>
              <a:t>Network awareness clarifies “strange behaviors”</a:t>
            </a:r>
          </a:p>
          <a:p>
            <a:pPr marL="0" indent="0">
              <a:buNone/>
            </a:pPr>
            <a:r>
              <a:rPr lang="en-US" sz="2800" dirty="0" smtClean="0">
                <a:sym typeface="Wingdings"/>
              </a:rPr>
              <a:t> Properly tune the degree of transparency</a:t>
            </a:r>
          </a:p>
          <a:p>
            <a:endParaRPr lang="en-US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498602"/>
            <a:ext cx="8229600" cy="8551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9238" y="1651002"/>
            <a:ext cx="8229600" cy="8551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800" dirty="0" smtClean="0"/>
              <a:t>Distributed system should present itself to users and applications as a single coherent system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443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Requirement 3</a:t>
            </a:r>
            <a:br>
              <a:rPr lang="en-US" dirty="0" smtClean="0"/>
            </a:br>
            <a:r>
              <a:rPr lang="en-US" dirty="0" smtClean="0"/>
              <a:t>Openness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267" y="1600200"/>
            <a:ext cx="8686800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/>
              <a:t>Open DS</a:t>
            </a:r>
            <a:r>
              <a:rPr lang="en-US" sz="2800" dirty="0" smtClean="0"/>
              <a:t>: offers services according to standard rules describing their syntax and semantics </a:t>
            </a:r>
          </a:p>
          <a:p>
            <a:r>
              <a:rPr lang="en-US" sz="2800" b="1" dirty="0" smtClean="0"/>
              <a:t>Interoperability</a:t>
            </a:r>
            <a:r>
              <a:rPr lang="en-US" sz="2800" dirty="0" smtClean="0"/>
              <a:t>: extent by which two systems/components can work together by just knowing each other’s interfaces</a:t>
            </a:r>
          </a:p>
          <a:p>
            <a:r>
              <a:rPr lang="en-US" sz="2800" b="1" dirty="0" smtClean="0"/>
              <a:t>Portability</a:t>
            </a:r>
            <a:r>
              <a:rPr lang="en-US" sz="2800" dirty="0" smtClean="0"/>
              <a:t>:  to what extent an application can be seamlessly executed in a different DS that implements the same interfaces</a:t>
            </a:r>
            <a:endParaRPr lang="en-US" sz="2800" b="1" dirty="0" smtClean="0"/>
          </a:p>
          <a:p>
            <a:r>
              <a:rPr lang="en-US" sz="2800" b="1" dirty="0" smtClean="0"/>
              <a:t>Reconfiguration/Extensibility</a:t>
            </a:r>
            <a:r>
              <a:rPr lang="en-US" sz="2800" dirty="0" smtClean="0"/>
              <a:t>: to what extent the DS can be re-organized or accommodate new-parts</a:t>
            </a:r>
          </a:p>
          <a:p>
            <a:pPr marL="0" indent="0">
              <a:buNone/>
            </a:pPr>
            <a:r>
              <a:rPr lang="en-US" sz="2800" dirty="0" smtClean="0"/>
              <a:t>Services rely on </a:t>
            </a:r>
            <a:r>
              <a:rPr lang="en-US" sz="2800" b="1" dirty="0" smtClean="0"/>
              <a:t>interaction protocols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12254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Standardization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933" y="1515535"/>
            <a:ext cx="8602134" cy="5257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 Importance of service interfaces</a:t>
            </a:r>
          </a:p>
          <a:p>
            <a:pPr lvl="1"/>
            <a:r>
              <a:rPr lang="en-US" sz="2200" dirty="0" smtClean="0"/>
              <a:t>Completeness: provide all relevant information</a:t>
            </a:r>
          </a:p>
          <a:p>
            <a:pPr lvl="1"/>
            <a:r>
              <a:rPr lang="en-US" sz="2200" dirty="0" smtClean="0"/>
              <a:t>Neutrality: independent from implementations</a:t>
            </a:r>
          </a:p>
          <a:p>
            <a:pPr lvl="1"/>
            <a:r>
              <a:rPr lang="en-US" sz="2200" dirty="0" smtClean="0"/>
              <a:t>Semantics???</a:t>
            </a:r>
          </a:p>
          <a:p>
            <a:r>
              <a:rPr lang="en-US" sz="2800" dirty="0" smtClean="0"/>
              <a:t>Importance of interaction protocols and standards</a:t>
            </a:r>
          </a:p>
          <a:p>
            <a:pPr lvl="1"/>
            <a:r>
              <a:rPr lang="en-US" sz="2200" dirty="0" smtClean="0"/>
              <a:t>Well-disciplined ways of exchanging messages</a:t>
            </a:r>
          </a:p>
          <a:p>
            <a:r>
              <a:rPr lang="en-US" sz="2800" dirty="0" smtClean="0"/>
              <a:t>Standardization efforts:</a:t>
            </a:r>
          </a:p>
          <a:p>
            <a:pPr lvl="1"/>
            <a:r>
              <a:rPr lang="en-US" sz="2200" dirty="0" smtClean="0"/>
              <a:t>ISO = International Standards </a:t>
            </a:r>
            <a:r>
              <a:rPr lang="en-US" sz="2200" dirty="0" err="1" smtClean="0"/>
              <a:t>Organisation</a:t>
            </a:r>
            <a:endParaRPr lang="en-US" sz="2200" dirty="0"/>
          </a:p>
          <a:p>
            <a:pPr lvl="1"/>
            <a:r>
              <a:rPr lang="en-US" sz="2200" dirty="0" smtClean="0"/>
              <a:t>ITU-T = International Telecommunication Union</a:t>
            </a:r>
          </a:p>
          <a:p>
            <a:pPr lvl="1"/>
            <a:r>
              <a:rPr lang="en-US" sz="2200" dirty="0" smtClean="0"/>
              <a:t>IETF = Internet Engineering Task force</a:t>
            </a:r>
          </a:p>
          <a:p>
            <a:pPr lvl="1"/>
            <a:r>
              <a:rPr lang="en-US" sz="2200" dirty="0" smtClean="0"/>
              <a:t>IEEE = Institute of Electrical and Electronic Engineers</a:t>
            </a:r>
          </a:p>
          <a:p>
            <a:pPr lvl="1"/>
            <a:r>
              <a:rPr lang="en-US" sz="2200" dirty="0" smtClean="0"/>
              <a:t>W3C = World Wide Web Consortium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4828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Guarantee large-scale interoperation</a:t>
            </a:r>
          </a:p>
          <a:p>
            <a:r>
              <a:rPr lang="en-US" dirty="0" smtClean="0"/>
              <a:t>Guarantee heterogeneity of products</a:t>
            </a:r>
          </a:p>
          <a:p>
            <a:r>
              <a:rPr lang="en-US" dirty="0" smtClean="0"/>
              <a:t>Network standards: regulate interaction between remote hardware/software entities, connected through a network</a:t>
            </a:r>
          </a:p>
          <a:p>
            <a:r>
              <a:rPr lang="en-US" dirty="0" smtClean="0"/>
              <a:t>Two types of standard</a:t>
            </a:r>
          </a:p>
          <a:p>
            <a:pPr lvl="1"/>
            <a:r>
              <a:rPr lang="en-US" i="1" dirty="0" smtClean="0"/>
              <a:t>De jure </a:t>
            </a:r>
            <a:r>
              <a:rPr lang="en-US" dirty="0" smtClean="0"/>
              <a:t>(top-down): international committees and organizations</a:t>
            </a:r>
          </a:p>
          <a:p>
            <a:pPr lvl="1"/>
            <a:r>
              <a:rPr lang="en-US" i="1" dirty="0" smtClean="0"/>
              <a:t>De facto </a:t>
            </a:r>
            <a:r>
              <a:rPr lang="en-US" dirty="0" smtClean="0"/>
              <a:t>(bottom-up): emerge from practice (UNIX, JAVA, TCP/IP, …)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8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Openness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Guidelines</a:t>
            </a:r>
          </a:p>
          <a:p>
            <a:pPr lvl="1"/>
            <a:r>
              <a:rPr lang="en-US" dirty="0" smtClean="0"/>
              <a:t>High componentization</a:t>
            </a:r>
          </a:p>
          <a:p>
            <a:pPr lvl="2"/>
            <a:r>
              <a:rPr lang="en-US" dirty="0" smtClean="0"/>
              <a:t>Programming in the small </a:t>
            </a:r>
            <a:r>
              <a:rPr lang="en-US" dirty="0" err="1" smtClean="0"/>
              <a:t>vs</a:t>
            </a:r>
            <a:r>
              <a:rPr lang="en-US" dirty="0" smtClean="0"/>
              <a:t> programming in the large</a:t>
            </a:r>
          </a:p>
          <a:p>
            <a:pPr lvl="2"/>
            <a:r>
              <a:rPr lang="en-US" dirty="0" smtClean="0"/>
              <a:t>Small replaceable/adaptable components with clear interfaces</a:t>
            </a:r>
          </a:p>
          <a:p>
            <a:pPr lvl="2"/>
            <a:r>
              <a:rPr lang="en-US" dirty="0" smtClean="0"/>
              <a:t>Logical AND implementation separation</a:t>
            </a:r>
          </a:p>
          <a:p>
            <a:pPr lvl="1"/>
            <a:r>
              <a:rPr lang="en-US" dirty="0" smtClean="0"/>
              <a:t>Components: must separate policy from mechanism</a:t>
            </a:r>
          </a:p>
          <a:p>
            <a:pPr lvl="2"/>
            <a:r>
              <a:rPr lang="en-US" dirty="0" smtClean="0"/>
              <a:t>Hide mechanism</a:t>
            </a:r>
          </a:p>
          <a:p>
            <a:pPr lvl="2"/>
            <a:r>
              <a:rPr lang="en-US" dirty="0" smtClean="0"/>
              <a:t>Offer 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85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Requirement 4</a:t>
            </a:r>
            <a:br>
              <a:rPr lang="en-US" dirty="0" smtClean="0"/>
            </a:br>
            <a:r>
              <a:rPr lang="en-US" dirty="0" smtClean="0"/>
              <a:t>Scalability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Scalable DS: operates </a:t>
            </a:r>
            <a:r>
              <a:rPr lang="en-US" dirty="0"/>
              <a:t>effectively and efficiently independently </a:t>
            </a:r>
            <a:r>
              <a:rPr lang="en-US" dirty="0" smtClean="0"/>
              <a:t>from the </a:t>
            </a:r>
            <a:r>
              <a:rPr lang="en-US" dirty="0"/>
              <a:t>number of resources and </a:t>
            </a:r>
            <a:r>
              <a:rPr lang="en-US" dirty="0" smtClean="0"/>
              <a:t>users</a:t>
            </a:r>
          </a:p>
          <a:p>
            <a:r>
              <a:rPr lang="en-US" dirty="0" smtClean="0"/>
              <a:t>Dimensions of scalability (Neumann, 1994)</a:t>
            </a:r>
          </a:p>
          <a:p>
            <a:pPr lvl="1"/>
            <a:r>
              <a:rPr lang="en-US" dirty="0" smtClean="0"/>
              <a:t>Size: </a:t>
            </a:r>
            <a:r>
              <a:rPr lang="en-US" dirty="0" err="1" smtClean="0"/>
              <a:t>w.r.t</a:t>
            </a:r>
            <a:r>
              <a:rPr lang="en-US" dirty="0" smtClean="0"/>
              <a:t>. number resources/users</a:t>
            </a:r>
          </a:p>
          <a:p>
            <a:pPr lvl="1"/>
            <a:r>
              <a:rPr lang="en-US" dirty="0" smtClean="0"/>
              <a:t>Geography: </a:t>
            </a:r>
            <a:r>
              <a:rPr lang="en-US" dirty="0" err="1" smtClean="0"/>
              <a:t>w.r.t</a:t>
            </a:r>
            <a:r>
              <a:rPr lang="en-US" dirty="0" smtClean="0"/>
              <a:t>. location of resources/users</a:t>
            </a:r>
          </a:p>
          <a:p>
            <a:pPr lvl="1"/>
            <a:r>
              <a:rPr lang="en-US" dirty="0" smtClean="0"/>
              <a:t>Administration: </a:t>
            </a:r>
            <a:r>
              <a:rPr lang="en-US" dirty="0" err="1" smtClean="0"/>
              <a:t>w.r.t</a:t>
            </a:r>
            <a:r>
              <a:rPr lang="en-US" dirty="0" smtClean="0"/>
              <a:t>. involved administrative silos</a:t>
            </a:r>
          </a:p>
        </p:txBody>
      </p:sp>
    </p:spTree>
    <p:extLst>
      <p:ext uri="{BB962C8B-B14F-4D97-AF65-F5344CB8AC3E}">
        <p14:creationId xmlns:p14="http://schemas.microsoft.com/office/powerpoint/2010/main" val="123277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Scalability Problems (Bottlenecks)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22800"/>
            <a:ext cx="8229600" cy="207909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300" b="1" dirty="0" smtClean="0"/>
              <a:t>Decentralized algorithms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No machine holds the complete system state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Machines take decisions only on local info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algorithm is robust to machine failure</a:t>
            </a:r>
          </a:p>
        </p:txBody>
      </p:sp>
      <p:graphicFrame>
        <p:nvGraphicFramePr>
          <p:cNvPr id="4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1011219"/>
              </p:ext>
            </p:extLst>
          </p:nvPr>
        </p:nvGraphicFramePr>
        <p:xfrm>
          <a:off x="601133" y="1417639"/>
          <a:ext cx="7848600" cy="3072384"/>
        </p:xfrm>
        <a:graphic>
          <a:graphicData uri="http://schemas.openxmlformats.org/drawingml/2006/table">
            <a:tbl>
              <a:tblPr/>
              <a:tblGrid>
                <a:gridCol w="3090334"/>
                <a:gridCol w="4758266"/>
              </a:tblGrid>
              <a:tr h="4112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Concept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Example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Centralized services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A single server for all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users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(legacy systems, security reasons)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Centralized data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A single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database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(avoiding synchronization issues)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13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Centralized algorithms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Doing routing based on complete information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024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Scalability Problems (Geography)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LANs to WANs…</a:t>
            </a:r>
          </a:p>
          <a:p>
            <a:pPr lvl="1"/>
            <a:r>
              <a:rPr lang="en-US" dirty="0" smtClean="0"/>
              <a:t>LAN: short distances</a:t>
            </a:r>
          </a:p>
          <a:p>
            <a:pPr lvl="1"/>
            <a:r>
              <a:rPr lang="en-US" dirty="0" smtClean="0"/>
              <a:t>WAN: large distances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491021"/>
              </p:ext>
            </p:extLst>
          </p:nvPr>
        </p:nvGraphicFramePr>
        <p:xfrm>
          <a:off x="457200" y="3584112"/>
          <a:ext cx="8195734" cy="2811533"/>
        </p:xfrm>
        <a:graphic>
          <a:graphicData uri="http://schemas.openxmlformats.org/drawingml/2006/table">
            <a:tbl>
              <a:tblPr/>
              <a:tblGrid>
                <a:gridCol w="4544344"/>
                <a:gridCol w="1785910"/>
                <a:gridCol w="1865480"/>
              </a:tblGrid>
              <a:tr h="3426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LAN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WAN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273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Synchronous communication</a:t>
                      </a:r>
                    </a:p>
                    <a:p>
                      <a:r>
                        <a:rPr lang="en-US" sz="2400" dirty="0" smtClean="0"/>
                        <a:t>(wait for answer)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YES</a:t>
                      </a:r>
                      <a:endParaRPr lang="en-US" sz="2400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NO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Broadcasting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(send to all)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0"/>
                          <a:cs typeface="Calibri"/>
                        </a:rPr>
                        <a:t>YES</a:t>
                      </a:r>
                      <a:endParaRPr lang="en-US" sz="2400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Impossible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Centralized solution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MAYBE</a:t>
                      </a:r>
                      <a:endParaRPr lang="en-US" sz="2400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NO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67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Scalability Problems (Admin.)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7153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Combination of two administrative domains…</a:t>
            </a:r>
          </a:p>
          <a:p>
            <a:r>
              <a:rPr lang="en-US" dirty="0" smtClean="0"/>
              <a:t>Non-technical issues</a:t>
            </a:r>
          </a:p>
          <a:p>
            <a:pPr lvl="1"/>
            <a:r>
              <a:rPr lang="en-US" dirty="0" smtClean="0"/>
              <a:t>Politics, human relationships…</a:t>
            </a:r>
          </a:p>
          <a:p>
            <a:r>
              <a:rPr lang="en-US" dirty="0" smtClean="0"/>
              <a:t>Conflicting policies</a:t>
            </a:r>
          </a:p>
          <a:p>
            <a:pPr lvl="1"/>
            <a:r>
              <a:rPr lang="en-US" dirty="0" smtClean="0"/>
              <a:t>Payment, management, security</a:t>
            </a:r>
          </a:p>
          <a:p>
            <a:r>
              <a:rPr lang="en-US" dirty="0" smtClean="0"/>
              <a:t>Lack of mutual trust</a:t>
            </a:r>
          </a:p>
          <a:p>
            <a:pPr lvl="1"/>
            <a:r>
              <a:rPr lang="en-US" dirty="0" smtClean="0"/>
              <a:t>Internal code: extensively tested/used</a:t>
            </a:r>
          </a:p>
          <a:p>
            <a:pPr lvl="1"/>
            <a:r>
              <a:rPr lang="en-US" dirty="0" smtClean="0"/>
              <a:t>External code: unknown</a:t>
            </a:r>
          </a:p>
          <a:p>
            <a:r>
              <a:rPr lang="en-US" dirty="0" smtClean="0"/>
              <a:t>Security issues</a:t>
            </a:r>
          </a:p>
          <a:p>
            <a:pPr lvl="1"/>
            <a:r>
              <a:rPr lang="en-US" dirty="0" smtClean="0"/>
              <a:t>Protection from malicious attacks coming from</a:t>
            </a:r>
          </a:p>
          <a:p>
            <a:pPr lvl="2"/>
            <a:r>
              <a:rPr lang="en-US" dirty="0" smtClean="0"/>
              <a:t>The new users that have access to the system</a:t>
            </a:r>
          </a:p>
          <a:p>
            <a:pPr lvl="2"/>
            <a:r>
              <a:rPr lang="en-US" dirty="0" smtClean="0"/>
              <a:t>The foreign code that is now part of the system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0901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Scaling Techniques 1/2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Asynchronous communication</a:t>
            </a:r>
          </a:p>
          <a:p>
            <a:r>
              <a:rPr lang="en-US" dirty="0" smtClean="0"/>
              <a:t>Reduction of the the overall communication</a:t>
            </a:r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7775" y="4868862"/>
            <a:ext cx="7768092" cy="1612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7775" y="2762901"/>
            <a:ext cx="7768091" cy="1868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327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History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Architecture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Paradigms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43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Scaling Techniques 2/2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Distribution of (sub)components and data</a:t>
            </a:r>
          </a:p>
          <a:p>
            <a:r>
              <a:rPr lang="en-US" dirty="0" smtClean="0"/>
              <a:t>Replication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availability, load balancing</a:t>
            </a:r>
          </a:p>
          <a:p>
            <a:pPr lvl="1"/>
            <a:r>
              <a:rPr lang="en-US" dirty="0" smtClean="0"/>
              <a:t>Caching (client’s responsibility)</a:t>
            </a:r>
          </a:p>
          <a:p>
            <a:pPr lvl="1"/>
            <a:r>
              <a:rPr lang="en-US" dirty="0" smtClean="0"/>
              <a:t>Consistency and synchronization issues</a:t>
            </a:r>
          </a:p>
          <a:p>
            <a:r>
              <a:rPr lang="en-US" dirty="0" smtClean="0"/>
              <a:t>Increase of computational resources</a:t>
            </a:r>
          </a:p>
          <a:p>
            <a:pPr lvl="1"/>
            <a:r>
              <a:rPr lang="en-US" dirty="0" smtClean="0"/>
              <a:t>Temporary</a:t>
            </a:r>
          </a:p>
          <a:p>
            <a:pPr lvl="1"/>
            <a:r>
              <a:rPr lang="en-US" dirty="0" smtClean="0"/>
              <a:t>Works only for the size-related aspects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00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False Myths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1400"/>
          </a:xfrm>
        </p:spPr>
        <p:txBody>
          <a:bodyPr>
            <a:normAutofit/>
          </a:bodyPr>
          <a:lstStyle/>
          <a:p>
            <a:r>
              <a:rPr lang="en-US" dirty="0" smtClean="0"/>
              <a:t>The network is reliable</a:t>
            </a:r>
          </a:p>
          <a:p>
            <a:r>
              <a:rPr lang="en-US" dirty="0" smtClean="0"/>
              <a:t>The network is secure</a:t>
            </a:r>
          </a:p>
          <a:p>
            <a:r>
              <a:rPr lang="en-US" dirty="0" smtClean="0"/>
              <a:t>The network is homogeneous</a:t>
            </a:r>
          </a:p>
          <a:p>
            <a:r>
              <a:rPr lang="en-US" dirty="0" smtClean="0"/>
              <a:t>The topology does not change</a:t>
            </a:r>
          </a:p>
          <a:p>
            <a:r>
              <a:rPr lang="en-US" dirty="0" smtClean="0"/>
              <a:t>Latency is zero</a:t>
            </a:r>
          </a:p>
          <a:p>
            <a:r>
              <a:rPr lang="en-US" dirty="0" smtClean="0"/>
              <a:t>Bandwidth is infinite</a:t>
            </a:r>
          </a:p>
          <a:p>
            <a:r>
              <a:rPr lang="en-US" dirty="0" smtClean="0"/>
              <a:t>Transport cost is zero</a:t>
            </a:r>
          </a:p>
          <a:p>
            <a:r>
              <a:rPr lang="en-US" dirty="0" smtClean="0"/>
              <a:t>There is one administrator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53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Issues in Distributed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05460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Concurrency</a:t>
            </a:r>
          </a:p>
          <a:p>
            <a:pPr lvl="1"/>
            <a:r>
              <a:rPr lang="en-US" dirty="0" smtClean="0"/>
              <a:t>Multiple autonomous </a:t>
            </a:r>
            <a:r>
              <a:rPr lang="en-US" b="1" dirty="0" smtClean="0"/>
              <a:t>processes</a:t>
            </a:r>
            <a:r>
              <a:rPr lang="en-US" dirty="0" smtClean="0"/>
              <a:t> running in parallel</a:t>
            </a:r>
          </a:p>
          <a:p>
            <a:pPr lvl="1"/>
            <a:r>
              <a:rPr lang="en-US" dirty="0" smtClean="0">
                <a:sym typeface="Wingdings"/>
              </a:rPr>
              <a:t>Cooperation (resource sharing)</a:t>
            </a:r>
          </a:p>
          <a:p>
            <a:pPr lvl="1"/>
            <a:r>
              <a:rPr lang="en-US" dirty="0" smtClean="0">
                <a:sym typeface="Wingdings"/>
              </a:rPr>
              <a:t>Competitiveness (shared access)</a:t>
            </a:r>
            <a:endParaRPr lang="en-US" dirty="0"/>
          </a:p>
          <a:p>
            <a:r>
              <a:rPr lang="en-US" dirty="0" smtClean="0"/>
              <a:t>No global clock</a:t>
            </a:r>
          </a:p>
          <a:p>
            <a:pPr lvl="1"/>
            <a:r>
              <a:rPr lang="en-US" dirty="0" smtClean="0"/>
              <a:t>Every interacting process has its own local time</a:t>
            </a:r>
          </a:p>
          <a:p>
            <a:pPr lvl="1"/>
            <a:r>
              <a:rPr lang="en-US" dirty="0" smtClean="0"/>
              <a:t>No synchronization</a:t>
            </a:r>
            <a:endParaRPr lang="en-US" dirty="0"/>
          </a:p>
          <a:p>
            <a:r>
              <a:rPr lang="en-US" dirty="0" smtClean="0"/>
              <a:t>Independent failures</a:t>
            </a:r>
          </a:p>
          <a:p>
            <a:pPr lvl="1"/>
            <a:r>
              <a:rPr lang="en-US" dirty="0" smtClean="0"/>
              <a:t>Machine crash</a:t>
            </a:r>
          </a:p>
          <a:p>
            <a:pPr lvl="1"/>
            <a:r>
              <a:rPr lang="en-US" dirty="0" smtClean="0"/>
              <a:t>Network problems</a:t>
            </a:r>
          </a:p>
          <a:p>
            <a:r>
              <a:rPr lang="en-US" dirty="0" smtClean="0"/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201714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about our examples?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Make resources accessible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Transparency</a:t>
            </a:r>
          </a:p>
          <a:p>
            <a:pPr lvl="1" fontAlgn="base"/>
            <a:r>
              <a:rPr lang="en-US" dirty="0"/>
              <a:t>Access</a:t>
            </a:r>
          </a:p>
          <a:p>
            <a:pPr lvl="1" fontAlgn="base"/>
            <a:r>
              <a:rPr lang="en-US" dirty="0"/>
              <a:t>Location</a:t>
            </a:r>
          </a:p>
          <a:p>
            <a:pPr lvl="1" fontAlgn="base"/>
            <a:r>
              <a:rPr lang="en-US" dirty="0"/>
              <a:t>Migration </a:t>
            </a:r>
          </a:p>
          <a:p>
            <a:pPr lvl="1" fontAlgn="base"/>
            <a:r>
              <a:rPr lang="en-US" dirty="0"/>
              <a:t>Relocation</a:t>
            </a:r>
          </a:p>
          <a:p>
            <a:pPr lvl="1" fontAlgn="base"/>
            <a:r>
              <a:rPr lang="en-US" dirty="0"/>
              <a:t>Replication</a:t>
            </a:r>
          </a:p>
          <a:p>
            <a:pPr lvl="1" fontAlgn="base"/>
            <a:r>
              <a:rPr lang="en-US" dirty="0"/>
              <a:t>Concurrency</a:t>
            </a:r>
          </a:p>
          <a:p>
            <a:pPr lvl="1" fontAlgn="base"/>
            <a:r>
              <a:rPr lang="en-US" dirty="0"/>
              <a:t>Failure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Openness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Scalability</a:t>
            </a:r>
          </a:p>
        </p:txBody>
      </p:sp>
    </p:spTree>
    <p:extLst>
      <p:ext uri="{BB962C8B-B14F-4D97-AF65-F5344CB8AC3E}">
        <p14:creationId xmlns:p14="http://schemas.microsoft.com/office/powerpoint/2010/main" val="89752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2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Computers 1945-1985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25378"/>
            <a:ext cx="8229600" cy="233642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Large-sized, expensive computers</a:t>
            </a:r>
          </a:p>
          <a:p>
            <a:r>
              <a:rPr lang="en-US" dirty="0" smtClean="0"/>
              <a:t>Centralized computing (single-processor systems)</a:t>
            </a:r>
          </a:p>
          <a:p>
            <a:r>
              <a:rPr lang="en-US" dirty="0" smtClean="0"/>
              <a:t>Monolithic programming</a:t>
            </a:r>
          </a:p>
          <a:p>
            <a:r>
              <a:rPr lang="en-US" dirty="0" smtClean="0"/>
              <a:t>OS: monolithic kernel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17638"/>
            <a:ext cx="4232077" cy="27776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8756" y="1290802"/>
            <a:ext cx="4158320" cy="299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02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Computers around 1985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02332"/>
            <a:ext cx="8229600" cy="306730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Powerful micro-processors</a:t>
            </a:r>
          </a:p>
          <a:p>
            <a:pPr lvl="1"/>
            <a:r>
              <a:rPr lang="en-US" dirty="0" smtClean="0"/>
              <a:t>Moore’s law: the number of transistors that can be placed over an integrated circuit doubles every 2 years</a:t>
            </a:r>
          </a:p>
          <a:p>
            <a:r>
              <a:rPr lang="en-US" dirty="0" smtClean="0"/>
              <a:t>Computer (local-area) networks</a:t>
            </a:r>
          </a:p>
          <a:p>
            <a:pPr lvl="1"/>
            <a:r>
              <a:rPr lang="en-US" dirty="0" smtClean="0"/>
              <a:t>Connection among several machines in a building</a:t>
            </a:r>
          </a:p>
          <a:p>
            <a:pPr lvl="1"/>
            <a:r>
              <a:rPr lang="en-US" dirty="0" smtClean="0"/>
              <a:t>Small amount of data quickly transferable (</a:t>
            </a:r>
            <a:r>
              <a:rPr lang="en-US" dirty="0" err="1" smtClean="0"/>
              <a:t>μs</a:t>
            </a:r>
            <a:r>
              <a:rPr lang="en-US" dirty="0" smtClean="0"/>
              <a:t>)</a:t>
            </a:r>
          </a:p>
          <a:p>
            <a:r>
              <a:rPr lang="en-US" dirty="0" smtClean="0"/>
              <a:t>Micro-kernels</a:t>
            </a:r>
          </a:p>
          <a:p>
            <a:pPr lvl="1"/>
            <a:r>
              <a:rPr lang="en-US" dirty="0" smtClean="0"/>
              <a:t>Functionalities moved in user space</a:t>
            </a:r>
          </a:p>
          <a:p>
            <a:pPr lvl="1"/>
            <a:r>
              <a:rPr lang="en-US" dirty="0" smtClean="0"/>
              <a:t>LAN </a:t>
            </a:r>
            <a:r>
              <a:rPr lang="en-US" dirty="0" smtClean="0">
                <a:sym typeface="Wingdings"/>
              </a:rPr>
              <a:t> functionalities distributed across the network!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5449" y="1295796"/>
            <a:ext cx="3802472" cy="2742022"/>
          </a:xfrm>
          <a:prstGeom prst="rect">
            <a:avLst/>
          </a:prstGeom>
        </p:spPr>
      </p:pic>
      <p:pic>
        <p:nvPicPr>
          <p:cNvPr id="5" name="Picture 4" descr="1-0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9614" y="1756205"/>
            <a:ext cx="4555835" cy="147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41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Computers 1985-now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4512" y="1417638"/>
            <a:ext cx="4122287" cy="470852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High-speed LANs</a:t>
            </a:r>
          </a:p>
          <a:p>
            <a:pPr lvl="1"/>
            <a:r>
              <a:rPr lang="en-US" dirty="0" smtClean="0"/>
              <a:t>100 Mbps – 10 </a:t>
            </a:r>
            <a:r>
              <a:rPr lang="en-US" dirty="0" err="1" smtClean="0"/>
              <a:t>Gbps</a:t>
            </a:r>
            <a:endParaRPr lang="en-US" dirty="0" smtClean="0"/>
          </a:p>
          <a:p>
            <a:r>
              <a:rPr lang="en-US" dirty="0" smtClean="0"/>
              <a:t>Wide area networks</a:t>
            </a:r>
          </a:p>
          <a:p>
            <a:pPr lvl="1"/>
            <a:r>
              <a:rPr lang="en-US" dirty="0" smtClean="0"/>
              <a:t>Connection at the earth level</a:t>
            </a:r>
          </a:p>
          <a:p>
            <a:pPr lvl="1"/>
            <a:r>
              <a:rPr lang="en-US" dirty="0" smtClean="0"/>
              <a:t>64 Kbps – 1 </a:t>
            </a:r>
            <a:r>
              <a:rPr lang="en-US" dirty="0" err="1" smtClean="0"/>
              <a:t>Gbps</a:t>
            </a:r>
            <a:endParaRPr lang="en-US" dirty="0" smtClean="0"/>
          </a:p>
          <a:p>
            <a:r>
              <a:rPr lang="en-US" dirty="0" smtClean="0"/>
              <a:t>Internet</a:t>
            </a:r>
          </a:p>
          <a:p>
            <a:pPr lvl="1"/>
            <a:r>
              <a:rPr lang="en-US" b="1" dirty="0" smtClean="0"/>
              <a:t>Network of networks</a:t>
            </a:r>
          </a:p>
          <a:p>
            <a:pPr lvl="1"/>
            <a:r>
              <a:rPr lang="en-US" dirty="0" smtClean="0"/>
              <a:t>Billions of users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63" y="1317982"/>
            <a:ext cx="3718806" cy="3718806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2068852" y="3247029"/>
            <a:ext cx="558932" cy="3278315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630025" y="2620621"/>
            <a:ext cx="1934487" cy="1836555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086821" y="2620621"/>
            <a:ext cx="543204" cy="1836555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627784" y="3247029"/>
            <a:ext cx="1936728" cy="3278315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6134" y="4337360"/>
            <a:ext cx="2175107" cy="2292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Rectangle 18"/>
          <p:cNvSpPr/>
          <p:nvPr/>
        </p:nvSpPr>
        <p:spPr>
          <a:xfrm>
            <a:off x="2068852" y="2620622"/>
            <a:ext cx="561174" cy="626408"/>
          </a:xfrm>
          <a:prstGeom prst="rect">
            <a:avLst/>
          </a:prstGeom>
          <a:noFill/>
          <a:ln w="12700" cmpd="sng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8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42913"/>
            <a:ext cx="8162925" cy="579437"/>
          </a:xfrm>
        </p:spPr>
        <p:txBody>
          <a:bodyPr/>
          <a:lstStyle/>
          <a:p>
            <a:r>
              <a:rPr lang="en-US" sz="3200" dirty="0"/>
              <a:t>Centralized vs. Distributed Computing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057400"/>
            <a:ext cx="8110538" cy="4800600"/>
          </a:xfrm>
        </p:spPr>
        <p:txBody>
          <a:bodyPr/>
          <a:lstStyle/>
          <a:p>
            <a:endParaRPr lang="en-US" dirty="0"/>
          </a:p>
          <a:p>
            <a:pPr>
              <a:buFont typeface="Wingdings" charset="0"/>
              <a:buNone/>
            </a:pPr>
            <a:endParaRPr lang="en-US" dirty="0"/>
          </a:p>
        </p:txBody>
      </p:sp>
      <p:graphicFrame>
        <p:nvGraphicFramePr>
          <p:cNvPr id="51204" name="Object 4"/>
          <p:cNvGraphicFramePr>
            <a:graphicFrameLocks noChangeAspect="1"/>
          </p:cNvGraphicFramePr>
          <p:nvPr/>
        </p:nvGraphicFramePr>
        <p:xfrm>
          <a:off x="381000" y="1600200"/>
          <a:ext cx="8458200" cy="473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0" name="SmartDraw" r:id="rId3" imgW="6565320" imgH="3364920" progId="SmartDraw.2">
                  <p:embed/>
                </p:oleObj>
              </mc:Choice>
              <mc:Fallback>
                <p:oleObj name="SmartDraw" r:id="rId3" imgW="6565320" imgH="3364920" progId="SmartDraw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600200"/>
                        <a:ext cx="8458200" cy="473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18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Internet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4165600"/>
            <a:ext cx="7086600" cy="175260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A network of networks built upon TCP/IP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A basis for distributed systems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(www, name services, VoIP, file sharing, …)</a:t>
            </a:r>
          </a:p>
        </p:txBody>
      </p:sp>
    </p:spTree>
    <p:extLst>
      <p:ext uri="{BB962C8B-B14F-4D97-AF65-F5344CB8AC3E}">
        <p14:creationId xmlns:p14="http://schemas.microsoft.com/office/powerpoint/2010/main" val="88076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Distributed System?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If you ask three computer scientists, you will get four different opinions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65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People?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417638"/>
            <a:ext cx="7620000" cy="52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26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Big is the Internet?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“Eric </a:t>
            </a:r>
            <a:r>
              <a:rPr lang="en-US" dirty="0"/>
              <a:t>Schmidt, the CEO of Google, the world’s largest index of the Internet, estimated the size at roughly 5 million terabytes of data. That’s over 5 billion gigabytes of data, or 5 trillion megabytes. Schmidt further noted that in its seven years of operations, Google has indexed roughly 200 terabytes of that, or .004% of the total size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70308" y="6383867"/>
            <a:ext cx="5416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www.wisegeek.com</a:t>
            </a:r>
            <a:r>
              <a:rPr lang="en-US" dirty="0"/>
              <a:t>/how-big-is-the-</a:t>
            </a:r>
            <a:r>
              <a:rPr lang="en-US" dirty="0" err="1"/>
              <a:t>internet.htm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08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Applications</a:t>
            </a:r>
            <a:endParaRPr lang="en-US" dirty="0"/>
          </a:p>
        </p:txBody>
      </p:sp>
      <p:graphicFrame>
        <p:nvGraphicFramePr>
          <p:cNvPr id="5" name="Group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141258"/>
              </p:ext>
            </p:extLst>
          </p:nvPr>
        </p:nvGraphicFramePr>
        <p:xfrm>
          <a:off x="567265" y="1307276"/>
          <a:ext cx="8187267" cy="5476240"/>
        </p:xfrm>
        <a:graphic>
          <a:graphicData uri="http://schemas.openxmlformats.org/drawingml/2006/table">
            <a:tbl>
              <a:tblPr/>
              <a:tblGrid>
                <a:gridCol w="2836335"/>
                <a:gridCol w="5350932"/>
              </a:tblGrid>
              <a:tr h="6334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ヒラギノ角ゴ ProN W3" charset="0"/>
                          <a:cs typeface="Calibri"/>
                          <a:sym typeface="Arial" charset="0"/>
                        </a:rPr>
                        <a:t>Finance and commerce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ヒラギノ角ゴ ProN W3" charset="0"/>
                          <a:cs typeface="Calibri"/>
                          <a:sym typeface="Arial" charset="0"/>
                        </a:rPr>
                        <a:t>eCommerce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ヒラギノ角ゴ ProN W3" charset="0"/>
                          <a:cs typeface="Calibri"/>
                          <a:sym typeface="Arial" charset="0"/>
                        </a:rPr>
                        <a:t> e.g. Amazon and eBay, PayPal,  online banking and trading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ヒラギノ角ゴ ProN W3" charset="0"/>
                          <a:cs typeface="Calibri"/>
                          <a:sym typeface="Arial" charset="0"/>
                        </a:rPr>
                        <a:t>, Bitcoin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ヒラギノ角ゴ ProN W3" charset="0"/>
                        <a:cs typeface="Calibri"/>
                        <a:sym typeface="Arial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334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ヒラギノ角ゴ ProN W3" charset="0"/>
                          <a:cs typeface="Calibri"/>
                          <a:sym typeface="Arial" charset="0"/>
                        </a:rPr>
                        <a:t>The information society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ヒラギノ角ゴ ProN W3" charset="0"/>
                          <a:cs typeface="Calibri"/>
                        </a:rPr>
                        <a:t>Web information and  search engines,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ヒラギノ角ゴ ProN W3" charset="0"/>
                          <a:cs typeface="Calibri"/>
                        </a:rPr>
                        <a:t>ebooks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ヒラギノ角ゴ ProN W3" charset="0"/>
                          <a:cs typeface="Calibri"/>
                        </a:rPr>
                        <a:t>, Wikipedia; social networking: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ヒラギノ角ゴ ProN W3" charset="0"/>
                          <a:cs typeface="Calibri"/>
                        </a:rPr>
                        <a:t>Facebook, Google+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ヒラギノ角ゴ ProN W3" charset="0"/>
                          <a:cs typeface="Calibri"/>
                          <a:sym typeface="Arial" charset="0"/>
                        </a:rPr>
                        <a:t>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ヒラギノ角ゴ ProN W3" charset="0"/>
                        <a:cs typeface="Calibri"/>
                        <a:sym typeface="Arial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334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ヒラギノ角ゴ ProN W3" charset="0"/>
                          <a:cs typeface="Calibri"/>
                          <a:sym typeface="Arial" charset="0"/>
                        </a:rPr>
                        <a:t>Creative industries and entertainment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ヒラギノ角ゴ ProN W3" charset="0"/>
                          <a:cs typeface="Calibri"/>
                          <a:sym typeface="Arial" charset="0"/>
                        </a:rPr>
                        <a:t>online gaming,  music and film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ヒラギノ角ゴ ProN W3" charset="0"/>
                          <a:cs typeface="Calibri"/>
                          <a:sym typeface="Arial" charset="0"/>
                        </a:rPr>
                        <a:t>at home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ヒラギノ角ゴ ProN W3" charset="0"/>
                          <a:cs typeface="Calibri"/>
                          <a:sym typeface="Arial" charset="0"/>
                        </a:rPr>
                        <a:t>, user-generated content, e.g. YouTube, Flickr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207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ヒラギノ角ゴ ProN W3" charset="0"/>
                          <a:cs typeface="Calibri"/>
                          <a:sym typeface="Arial" charset="0"/>
                        </a:rPr>
                        <a:t>Healthcare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ヒラギノ角ゴ ProN W3" charset="0"/>
                          <a:cs typeface="Calibri"/>
                          <a:sym typeface="Arial" charset="0"/>
                        </a:rPr>
                        <a:t>health informatics,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ヒラギノ角ゴ ProN W3" charset="0"/>
                          <a:cs typeface="Calibri"/>
                          <a:sym typeface="Arial" charset="0"/>
                        </a:rPr>
                        <a:t>online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ヒラギノ角ゴ ProN W3" charset="0"/>
                          <a:cs typeface="Calibri"/>
                          <a:sym typeface="Arial" charset="0"/>
                        </a:rPr>
                        <a:t>patient records, monitoring patients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ヒラギノ角ゴ ProN W3" charset="0"/>
                          <a:cs typeface="Calibri"/>
                          <a:sym typeface="Arial" charset="0"/>
                        </a:rPr>
                        <a:t>Education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ヒラギノ角ゴ ProN W3" charset="0"/>
                          <a:cs typeface="Calibri"/>
                          <a:sym typeface="Arial" charset="0"/>
                        </a:rPr>
                        <a:t>e-learning,  virtual learning environments; distance learning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334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ヒラギノ角ゴ ProN W3" charset="0"/>
                          <a:cs typeface="Calibri"/>
                          <a:sym typeface="Arial" charset="0"/>
                        </a:rPr>
                        <a:t>Transport and logistics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ヒラギノ角ゴ ProN W3" charset="0"/>
                          <a:cs typeface="Calibri"/>
                          <a:sym typeface="Arial" charset="0"/>
                        </a:rPr>
                        <a:t>GPS in route finding systems, map services: Google Maps, Google Earth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334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ヒラギノ角ゴ ProN W3" charset="0"/>
                          <a:cs typeface="Calibri"/>
                          <a:sym typeface="Arial" charset="0"/>
                        </a:rPr>
                        <a:t>Science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ヒラギノ角ゴ ProN W3" charset="0"/>
                          <a:cs typeface="Calibri"/>
                          <a:sym typeface="Arial" charset="0"/>
                        </a:rPr>
                        <a:t>Access to research papers and data sets, collaborative working (SVN, Google Docs, Overleaf),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ヒラギノ角ゴ ProN W3" charset="0"/>
                          <a:cs typeface="Calibri"/>
                          <a:sym typeface="Arial" charset="0"/>
                        </a:rPr>
                        <a:t>Mapreduce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ヒラギノ角ゴ ProN W3" charset="0"/>
                          <a:cs typeface="Calibri"/>
                          <a:sym typeface="Arial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ヒラギノ角ゴ ProN W3" charset="0"/>
                          <a:cs typeface="Calibri"/>
                          <a:sym typeface="Arial" charset="0"/>
                        </a:rPr>
                        <a:t>SETI@home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ヒラギノ角ゴ ProN W3" charset="0"/>
                        <a:cs typeface="Calibri"/>
                        <a:sym typeface="Arial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334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ヒラギノ角ゴ ProN W3" charset="0"/>
                          <a:cs typeface="Calibri"/>
                          <a:sym typeface="Arial" charset="0"/>
                        </a:rPr>
                        <a:t>Environmental management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ヒラギノ角ゴ ProN W3" charset="0"/>
                          <a:cs typeface="Calibri"/>
                          <a:sym typeface="Arial" charset="0"/>
                        </a:rPr>
                        <a:t>sensor technology to monitor  earthquakes, floods or tsunamis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697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Architecture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57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Distributed Systems </a:t>
            </a:r>
            <a:r>
              <a:rPr lang="en-US" sz="4000" dirty="0" err="1" smtClean="0"/>
              <a:t>vs</a:t>
            </a:r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sz="4000" dirty="0" smtClean="0"/>
              <a:t>Computer Networks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5534"/>
            <a:ext cx="8432800" cy="5427133"/>
          </a:xfrm>
        </p:spPr>
        <p:txBody>
          <a:bodyPr>
            <a:normAutofit fontScale="62500" lnSpcReduction="20000"/>
          </a:bodyPr>
          <a:lstStyle/>
          <a:p>
            <a:r>
              <a:rPr lang="en-US" sz="3800" dirty="0" smtClean="0"/>
              <a:t>Distributed System: transparency/coherence</a:t>
            </a:r>
          </a:p>
          <a:p>
            <a:pPr lvl="1"/>
            <a:r>
              <a:rPr lang="en-US" sz="3800" dirty="0" smtClean="0"/>
              <a:t>The middleware manages interaction (black box)</a:t>
            </a:r>
          </a:p>
          <a:p>
            <a:pPr lvl="1"/>
            <a:r>
              <a:rPr lang="en-US" sz="3800" dirty="0" smtClean="0"/>
              <a:t>Applications often run on top of a computer network</a:t>
            </a:r>
          </a:p>
          <a:p>
            <a:pPr lvl="1"/>
            <a:r>
              <a:rPr lang="en-US" sz="3800" dirty="0" smtClean="0"/>
              <a:t>E.g. WWW, multiplayer online games, …</a:t>
            </a:r>
          </a:p>
          <a:p>
            <a:r>
              <a:rPr lang="en-US" sz="3800" b="1" dirty="0" smtClean="0"/>
              <a:t>Computer network</a:t>
            </a:r>
            <a:r>
              <a:rPr lang="en-US" sz="3800" dirty="0" smtClean="0"/>
              <a:t>: collection of autonomous computers interconnected by a single technology</a:t>
            </a:r>
          </a:p>
          <a:p>
            <a:pPr lvl="1"/>
            <a:r>
              <a:rPr lang="en-US" sz="3800" dirty="0" smtClean="0"/>
              <a:t>Interconnection = ability of exchanging information</a:t>
            </a:r>
          </a:p>
          <a:p>
            <a:pPr lvl="2"/>
            <a:r>
              <a:rPr lang="en-US" sz="2900" dirty="0" smtClean="0"/>
              <a:t>Usually via message passing</a:t>
            </a:r>
          </a:p>
          <a:p>
            <a:pPr lvl="1"/>
            <a:r>
              <a:rPr lang="en-US" sz="3800" dirty="0" smtClean="0"/>
              <a:t>Users exposed to the actual machines (white box)</a:t>
            </a:r>
          </a:p>
          <a:p>
            <a:pPr lvl="1"/>
            <a:r>
              <a:rPr lang="en-US" sz="3800" dirty="0" smtClean="0"/>
              <a:t>Applications support users in interconnecting machines</a:t>
            </a:r>
          </a:p>
          <a:p>
            <a:pPr lvl="1"/>
            <a:r>
              <a:rPr lang="en-US" sz="3800" dirty="0" smtClean="0"/>
              <a:t>E.g. remote desktop, file transfer, remote printers, …</a:t>
            </a:r>
          </a:p>
          <a:p>
            <a:endParaRPr lang="en-US" sz="3800" dirty="0" smtClean="0"/>
          </a:p>
          <a:p>
            <a:r>
              <a:rPr lang="en-US" sz="3800" dirty="0" smtClean="0"/>
              <a:t>To realize distributed systems we need to understand/program computer networks!</a:t>
            </a:r>
          </a:p>
          <a:p>
            <a:pPr lvl="1"/>
            <a:r>
              <a:rPr lang="en-US" sz="3800" dirty="0" smtClean="0"/>
              <a:t>Middleware development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01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709" y="1045106"/>
            <a:ext cx="6872288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Middleware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15468"/>
            <a:ext cx="8229600" cy="12192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800" dirty="0" smtClean="0"/>
              <a:t>Interconnection managed by middleware</a:t>
            </a:r>
          </a:p>
          <a:p>
            <a:r>
              <a:rPr lang="en-US" dirty="0" smtClean="0"/>
              <a:t>Offers each application the same interface (paradigm)</a:t>
            </a:r>
          </a:p>
          <a:p>
            <a:r>
              <a:rPr lang="en-US" dirty="0" smtClean="0"/>
              <a:t>Usually computers are distributed across a 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95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2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Scale</a:t>
            </a:r>
          </a:p>
          <a:p>
            <a:pPr lvl="1"/>
            <a:r>
              <a:rPr lang="en-US" dirty="0" smtClean="0"/>
              <a:t>PAN – Personal Area Network: one person</a:t>
            </a:r>
          </a:p>
          <a:p>
            <a:pPr lvl="1"/>
            <a:r>
              <a:rPr lang="en-US" dirty="0" smtClean="0"/>
              <a:t>LAN – Local Area Network: private network, building/campus</a:t>
            </a:r>
          </a:p>
          <a:p>
            <a:pPr lvl="1"/>
            <a:r>
              <a:rPr lang="en-US" dirty="0" smtClean="0"/>
              <a:t>MAN – Metropolitan Area Network: city</a:t>
            </a:r>
          </a:p>
          <a:p>
            <a:pPr lvl="1"/>
            <a:r>
              <a:rPr lang="en-US" dirty="0" smtClean="0"/>
              <a:t>WAN – Wide Area Network: country/continent</a:t>
            </a:r>
          </a:p>
          <a:p>
            <a:r>
              <a:rPr lang="en-US" dirty="0" smtClean="0"/>
              <a:t>Transmission technology</a:t>
            </a:r>
          </a:p>
          <a:p>
            <a:pPr lvl="1"/>
            <a:r>
              <a:rPr lang="en-US" dirty="0" smtClean="0"/>
              <a:t>Broadcast links: single communication channel shared by all machines</a:t>
            </a:r>
          </a:p>
          <a:p>
            <a:pPr lvl="1"/>
            <a:r>
              <a:rPr lang="en-US" dirty="0" smtClean="0"/>
              <a:t>Point-to-point links: connections between individual pairs of machines (</a:t>
            </a:r>
            <a:r>
              <a:rPr lang="en-US" dirty="0" smtClean="0">
                <a:sym typeface="Wingdings"/>
              </a:rPr>
              <a:t> routing)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3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Scales</a:t>
            </a:r>
            <a:endParaRPr lang="en-US" dirty="0"/>
          </a:p>
        </p:txBody>
      </p:sp>
      <p:pic>
        <p:nvPicPr>
          <p:cNvPr id="4" name="Picture 4" descr="1-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30" y="1417638"/>
            <a:ext cx="7898464" cy="5201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4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Paradigms for Distributed </a:t>
            </a:r>
            <a:r>
              <a:rPr lang="en-US" dirty="0" smtClean="0"/>
              <a:t>Systems</a:t>
            </a:r>
            <a:endParaRPr lang="en-US" dirty="0"/>
          </a:p>
        </p:txBody>
      </p:sp>
      <p:sp>
        <p:nvSpPr>
          <p:cNvPr id="6151" name="Rectangle 7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03853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Paradigm: a recurrent pattern</a:t>
            </a: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Key features of DSs</a:t>
            </a:r>
          </a:p>
          <a:p>
            <a:pPr lvl="1"/>
            <a:r>
              <a:rPr lang="en-US" i="1" dirty="0" err="1" smtClean="0">
                <a:latin typeface="Calibri"/>
                <a:cs typeface="Calibri"/>
              </a:rPr>
              <a:t>Interprocess</a:t>
            </a:r>
            <a:r>
              <a:rPr lang="en-US" i="1" dirty="0" smtClean="0">
                <a:latin typeface="Calibri"/>
                <a:cs typeface="Calibri"/>
              </a:rPr>
              <a:t> </a:t>
            </a:r>
            <a:r>
              <a:rPr lang="en-US" i="1" dirty="0">
                <a:latin typeface="Calibri"/>
                <a:cs typeface="Calibri"/>
              </a:rPr>
              <a:t>communication</a:t>
            </a:r>
            <a:r>
              <a:rPr lang="en-US" dirty="0">
                <a:latin typeface="Calibri"/>
                <a:cs typeface="Calibri"/>
              </a:rPr>
              <a:t>: A distributed application require the participation of two or more independent entities (processes).  To do so, the processes must have the ability to exchange data among </a:t>
            </a:r>
            <a:r>
              <a:rPr lang="en-US" dirty="0" smtClean="0">
                <a:latin typeface="Calibri"/>
                <a:cs typeface="Calibri"/>
              </a:rPr>
              <a:t>themselves.</a:t>
            </a:r>
          </a:p>
          <a:p>
            <a:pPr lvl="2"/>
            <a:r>
              <a:rPr lang="en-US" dirty="0" smtClean="0">
                <a:latin typeface="Calibri"/>
                <a:cs typeface="Calibri"/>
              </a:rPr>
              <a:t>Collaboration</a:t>
            </a:r>
          </a:p>
          <a:p>
            <a:pPr lvl="1"/>
            <a:r>
              <a:rPr lang="en-US" i="1" dirty="0" smtClean="0">
                <a:latin typeface="Calibri"/>
                <a:cs typeface="Calibri"/>
              </a:rPr>
              <a:t>Event </a:t>
            </a:r>
            <a:r>
              <a:rPr lang="en-US" i="1" dirty="0">
                <a:latin typeface="Calibri"/>
                <a:cs typeface="Calibri"/>
              </a:rPr>
              <a:t>synchronization</a:t>
            </a:r>
            <a:r>
              <a:rPr lang="en-US" dirty="0">
                <a:latin typeface="Calibri"/>
                <a:cs typeface="Calibri"/>
              </a:rPr>
              <a:t>:  In a distributed application,  the sending and receiving of data among the participants of a distributed application must be synchronized</a:t>
            </a:r>
            <a:r>
              <a:rPr lang="en-US" dirty="0" smtClean="0">
                <a:latin typeface="Calibri"/>
                <a:cs typeface="Calibri"/>
              </a:rPr>
              <a:t>.</a:t>
            </a:r>
          </a:p>
          <a:p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0080025"/>
      </p:ext>
    </p:extLst>
  </p:cSld>
  <p:clrMapOvr>
    <a:masterClrMapping/>
  </p:clrMapOvr>
  <p:transition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385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Calibri (Body)"/>
                <a:cs typeface="Calibri (Body)"/>
              </a:rPr>
              <a:t>Relies on message exchange </a:t>
            </a:r>
            <a:r>
              <a:rPr lang="en-US" dirty="0" smtClean="0">
                <a:latin typeface="Calibri (Body)"/>
                <a:cs typeface="Calibri (Body)"/>
                <a:sym typeface="Wingdings"/>
              </a:rPr>
              <a:t> needs message passing architecture</a:t>
            </a:r>
            <a:endParaRPr lang="en-US" dirty="0" smtClean="0">
              <a:latin typeface="Calibri (Body)"/>
              <a:cs typeface="Calibri (Body)"/>
            </a:endParaRPr>
          </a:p>
          <a:p>
            <a:pPr lvl="1"/>
            <a:r>
              <a:rPr lang="en-US" dirty="0" smtClean="0">
                <a:latin typeface="Calibri (Body)"/>
                <a:cs typeface="Calibri (Body)"/>
              </a:rPr>
              <a:t>A process sends a message (</a:t>
            </a:r>
            <a:r>
              <a:rPr lang="en-US" b="1" dirty="0" smtClean="0">
                <a:latin typeface="Calibri (Body)"/>
                <a:cs typeface="Calibri (Body)"/>
              </a:rPr>
              <a:t>request</a:t>
            </a:r>
            <a:r>
              <a:rPr lang="en-US" dirty="0">
                <a:latin typeface="Calibri (Body)"/>
                <a:cs typeface="Calibri (Body)"/>
              </a:rPr>
              <a:t>)</a:t>
            </a:r>
            <a:r>
              <a:rPr lang="en-US" dirty="0" smtClean="0">
                <a:latin typeface="Calibri (Body)"/>
                <a:cs typeface="Calibri (Body)"/>
              </a:rPr>
              <a:t>  </a:t>
            </a:r>
          </a:p>
          <a:p>
            <a:pPr lvl="1"/>
            <a:r>
              <a:rPr lang="en-US" dirty="0" smtClean="0">
                <a:latin typeface="Calibri (Body)"/>
                <a:cs typeface="Calibri (Body)"/>
              </a:rPr>
              <a:t>The message is delivered to a </a:t>
            </a:r>
            <a:r>
              <a:rPr lang="en-US" b="1" dirty="0" smtClean="0">
                <a:latin typeface="Calibri (Body)"/>
                <a:cs typeface="Calibri (Body)"/>
              </a:rPr>
              <a:t>receiver</a:t>
            </a:r>
          </a:p>
          <a:p>
            <a:pPr lvl="1"/>
            <a:r>
              <a:rPr lang="en-US" dirty="0" smtClean="0">
                <a:latin typeface="Calibri (Body)"/>
                <a:cs typeface="Calibri (Body)"/>
              </a:rPr>
              <a:t>The receiver </a:t>
            </a:r>
            <a:r>
              <a:rPr lang="en-US" b="1" dirty="0" smtClean="0">
                <a:latin typeface="Calibri (Body)"/>
                <a:cs typeface="Calibri (Body)"/>
              </a:rPr>
              <a:t>processes</a:t>
            </a:r>
            <a:r>
              <a:rPr lang="en-US" dirty="0" smtClean="0">
                <a:latin typeface="Calibri (Body)"/>
                <a:cs typeface="Calibri (Body)"/>
              </a:rPr>
              <a:t> the request</a:t>
            </a:r>
          </a:p>
          <a:p>
            <a:pPr lvl="1"/>
            <a:r>
              <a:rPr lang="en-US" dirty="0" smtClean="0">
                <a:latin typeface="Calibri (Body)"/>
                <a:cs typeface="Calibri (Body)"/>
              </a:rPr>
              <a:t>The receiver sends a message back (</a:t>
            </a:r>
            <a:r>
              <a:rPr lang="en-US" b="1" dirty="0" smtClean="0">
                <a:latin typeface="Calibri (Body)"/>
                <a:cs typeface="Calibri (Body)"/>
              </a:rPr>
              <a:t>response</a:t>
            </a:r>
            <a:r>
              <a:rPr lang="en-US" dirty="0" smtClean="0">
                <a:latin typeface="Calibri (Body)"/>
                <a:cs typeface="Calibri (Body)"/>
              </a:rPr>
              <a:t>, reply)</a:t>
            </a:r>
          </a:p>
          <a:p>
            <a:pPr lvl="1"/>
            <a:r>
              <a:rPr lang="en-US" dirty="0" smtClean="0">
                <a:latin typeface="Calibri (Body)"/>
                <a:cs typeface="Calibri (Body)"/>
              </a:rPr>
              <a:t>The reply may trigger a further request</a:t>
            </a:r>
          </a:p>
          <a:p>
            <a:endParaRPr lang="en-US" dirty="0">
              <a:latin typeface="Calibri (Body)"/>
              <a:cs typeface="Calibri (Body)"/>
            </a:endParaRPr>
          </a:p>
          <a:p>
            <a:r>
              <a:rPr lang="en-US" b="1" dirty="0" smtClean="0">
                <a:latin typeface="Calibri (Body)"/>
                <a:cs typeface="Calibri (Body)"/>
              </a:rPr>
              <a:t>Message sequence charts</a:t>
            </a:r>
            <a:r>
              <a:rPr lang="en-US" dirty="0" smtClean="0">
                <a:latin typeface="Calibri (Body)"/>
                <a:cs typeface="Calibri (Body)"/>
              </a:rPr>
              <a:t> usually employed to depict interaction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80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Distributed System?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Examples?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18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Passing: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965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Primitives</a:t>
            </a:r>
          </a:p>
          <a:p>
            <a:pPr lvl="1"/>
            <a:r>
              <a:rPr lang="en-US" dirty="0" smtClean="0"/>
              <a:t>Basic</a:t>
            </a:r>
          </a:p>
          <a:p>
            <a:pPr lvl="2"/>
            <a:r>
              <a:rPr lang="en-US" dirty="0" smtClean="0"/>
              <a:t>Send (a message)</a:t>
            </a:r>
          </a:p>
          <a:p>
            <a:pPr lvl="2"/>
            <a:r>
              <a:rPr lang="en-US" dirty="0" smtClean="0"/>
              <a:t>Receive (wait for a message)</a:t>
            </a:r>
          </a:p>
          <a:p>
            <a:pPr lvl="1"/>
            <a:r>
              <a:rPr lang="en-US" dirty="0" smtClean="0"/>
              <a:t>For connection-oriented approach (see later)</a:t>
            </a:r>
          </a:p>
          <a:p>
            <a:pPr lvl="2"/>
            <a:r>
              <a:rPr lang="en-US" dirty="0" smtClean="0"/>
              <a:t>Connect</a:t>
            </a:r>
          </a:p>
          <a:p>
            <a:pPr lvl="2"/>
            <a:r>
              <a:rPr lang="en-US" dirty="0" smtClean="0"/>
              <a:t>Disconnect</a:t>
            </a:r>
          </a:p>
          <a:p>
            <a:r>
              <a:rPr lang="en-US" dirty="0" smtClean="0"/>
              <a:t>Abstraction similar to I/O: the primitives encapsulate the network communication</a:t>
            </a:r>
          </a:p>
          <a:p>
            <a:r>
              <a:rPr lang="en-US" dirty="0" smtClean="0"/>
              <a:t>Example: Java Socket APIs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4991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Rendezvous Problem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244" y="1288994"/>
            <a:ext cx="5284521" cy="549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2638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Rendezvous: Intuitive Formulation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Having never been to London before, two friends agree to meet at the entrance to Green Park. </a:t>
            </a:r>
          </a:p>
          <a:p>
            <a:r>
              <a:rPr lang="en-US" dirty="0" smtClean="0"/>
              <a:t>Upon arrival, they both reali</a:t>
            </a:r>
            <a:r>
              <a:rPr lang="en-US" dirty="0"/>
              <a:t>z</a:t>
            </a:r>
            <a:r>
              <a:rPr lang="en-US" dirty="0" smtClean="0"/>
              <a:t>e they've made an elementary mistake - the park has several entrances, and neither has a clue which one the other will be waiting at. </a:t>
            </a:r>
          </a:p>
          <a:p>
            <a:r>
              <a:rPr lang="en-US" dirty="0" smtClean="0"/>
              <a:t>Each friend has the binary choice of either staying put in the hope that the other will come and find them, or heading off in search of the other.</a:t>
            </a:r>
          </a:p>
          <a:p>
            <a:endParaRPr lang="en-US" dirty="0"/>
          </a:p>
          <a:p>
            <a:r>
              <a:rPr lang="en-US" dirty="0" smtClean="0"/>
              <a:t>If both end up waiting for the other they will never meet, while if both leave their starting positions in search for the other there is only a limited chance that their paths will coincide.</a:t>
            </a:r>
          </a:p>
        </p:txBody>
      </p:sp>
    </p:spTree>
    <p:extLst>
      <p:ext uri="{BB962C8B-B14F-4D97-AF65-F5344CB8AC3E}">
        <p14:creationId xmlns:p14="http://schemas.microsoft.com/office/powerpoint/2010/main" val="23184459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Solution: Client-Server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Server: waits passively for the arrival of requests.</a:t>
            </a:r>
          </a:p>
          <a:p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Client: issues specific requests to the server and awaits its response</a:t>
            </a:r>
          </a:p>
          <a:p>
            <a:r>
              <a:rPr lang="en-US" b="1" dirty="0" smtClean="0">
                <a:solidFill>
                  <a:srgbClr val="000000"/>
                </a:solidFill>
                <a:latin typeface="Calibri"/>
                <a:cs typeface="Calibri"/>
              </a:rPr>
              <a:t>Synchronous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 interaction model with </a:t>
            </a:r>
            <a:r>
              <a:rPr lang="en-US" b="1" dirty="0" smtClean="0">
                <a:solidFill>
                  <a:srgbClr val="000000"/>
                </a:solidFill>
                <a:latin typeface="Calibri"/>
                <a:cs typeface="Calibri"/>
              </a:rPr>
              <a:t>blocking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 semantics for the client</a:t>
            </a:r>
          </a:p>
          <a:p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These roles trivially solve (a-priori) the rendezvous problem: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Passive server: always waiting for new messages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Proactive client: raise a request to the server</a:t>
            </a:r>
          </a:p>
        </p:txBody>
      </p:sp>
    </p:spTree>
    <p:extLst>
      <p:ext uri="{BB962C8B-B14F-4D97-AF65-F5344CB8AC3E}">
        <p14:creationId xmlns:p14="http://schemas.microsoft.com/office/powerpoint/2010/main" val="14647135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Details: Client-Server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0681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Assigns asymmetric roles to two </a:t>
            </a:r>
            <a:r>
              <a:rPr lang="en-US" i="1" dirty="0" smtClean="0"/>
              <a:t>interacting processes</a:t>
            </a:r>
          </a:p>
          <a:p>
            <a:pPr lvl="1"/>
            <a:r>
              <a:rPr lang="en-US" dirty="0" smtClean="0"/>
              <a:t>Possibly running on different computers (not mandatory)</a:t>
            </a:r>
          </a:p>
          <a:p>
            <a:pPr lvl="1"/>
            <a:r>
              <a:rPr lang="en-US" dirty="0" smtClean="0"/>
              <a:t>Client: requires a certain service to be accomplished (but has not the necessary capability)</a:t>
            </a:r>
          </a:p>
          <a:p>
            <a:pPr lvl="1"/>
            <a:r>
              <a:rPr lang="en-US" dirty="0" smtClean="0"/>
              <a:t>Server: provides a certain service to (multiple) clients</a:t>
            </a:r>
          </a:p>
          <a:p>
            <a:r>
              <a:rPr lang="en-US" dirty="0" smtClean="0"/>
              <a:t>Many C-S dynamic relationships!</a:t>
            </a:r>
          </a:p>
          <a:p>
            <a:r>
              <a:rPr lang="en-US" dirty="0" smtClean="0"/>
              <a:t>E.g.: ATM</a:t>
            </a:r>
          </a:p>
          <a:p>
            <a:pPr lvl="1"/>
            <a:r>
              <a:rPr lang="en-US" dirty="0" smtClean="0"/>
              <a:t>Customer is client of the machine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achine is client of the bank information system</a:t>
            </a:r>
          </a:p>
          <a:p>
            <a:pPr lvl="1"/>
            <a:r>
              <a:rPr lang="en-US" dirty="0" smtClean="0"/>
              <a:t>The bank information system becomes client of the customer’s other bank’s information system</a:t>
            </a:r>
          </a:p>
          <a:p>
            <a:pPr lvl="1"/>
            <a:r>
              <a:rPr lang="en-US" dirty="0" smtClean="0"/>
              <a:t>…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2495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Client-Server Pattern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65644" y="2118453"/>
            <a:ext cx="8496000" cy="3060000"/>
            <a:chOff x="386849" y="2119679"/>
            <a:chExt cx="7879137" cy="2834185"/>
          </a:xfrm>
        </p:grpSpPr>
        <p:sp>
          <p:nvSpPr>
            <p:cNvPr id="19" name="Rounded Rectangle 18"/>
            <p:cNvSpPr/>
            <p:nvPr/>
          </p:nvSpPr>
          <p:spPr>
            <a:xfrm>
              <a:off x="6497358" y="2119679"/>
              <a:ext cx="1768628" cy="2693857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2000" dirty="0" smtClean="0"/>
                <a:t>Server node</a:t>
              </a: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386849" y="2247600"/>
              <a:ext cx="1768628" cy="2706264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2000" dirty="0" smtClean="0"/>
                <a:t>Client node</a:t>
              </a:r>
              <a:endParaRPr lang="en-US" sz="2000" dirty="0"/>
            </a:p>
          </p:txBody>
        </p:sp>
        <p:cxnSp>
          <p:nvCxnSpPr>
            <p:cNvPr id="23" name="Straight Connector 22"/>
            <p:cNvCxnSpPr/>
            <p:nvPr/>
          </p:nvCxnSpPr>
          <p:spPr>
            <a:xfrm flipH="1">
              <a:off x="2046548" y="3955669"/>
              <a:ext cx="4613684" cy="0"/>
            </a:xfrm>
            <a:prstGeom prst="line">
              <a:avLst/>
            </a:prstGeom>
            <a:ln>
              <a:headEnd type="none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907704" y="2947644"/>
              <a:ext cx="4717556" cy="0"/>
            </a:xfrm>
            <a:prstGeom prst="line">
              <a:avLst/>
            </a:prstGeom>
            <a:ln>
              <a:headEnd type="none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339276" y="2605617"/>
              <a:ext cx="9050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request</a:t>
              </a:r>
              <a:endParaRPr lang="en-US" sz="2000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24037" y="2766351"/>
              <a:ext cx="1522511" cy="1786297"/>
            </a:xfrm>
            <a:prstGeom prst="roundRect">
              <a:avLst>
                <a:gd name="adj" fmla="val 0"/>
              </a:avLst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rtlCol="0" anchor="t"/>
            <a:lstStyle/>
            <a:p>
              <a:r>
                <a:rPr lang="en-US" dirty="0"/>
                <a:t>request service</a:t>
              </a:r>
            </a:p>
            <a:p>
              <a:r>
                <a:rPr lang="en-US" dirty="0"/>
                <a:t>&lt;wait response&gt;</a:t>
              </a:r>
            </a:p>
            <a:p>
              <a:r>
                <a:rPr lang="en-US" dirty="0" smtClean="0"/>
                <a:t>…</a:t>
              </a:r>
            </a:p>
            <a:p>
              <a:r>
                <a:rPr lang="en-US" dirty="0" smtClean="0"/>
                <a:t>…</a:t>
              </a:r>
              <a:endParaRPr lang="en-US" dirty="0"/>
            </a:p>
            <a:p>
              <a:r>
                <a:rPr lang="en-US" dirty="0"/>
                <a:t>receive response</a:t>
              </a:r>
            </a:p>
            <a:p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218024" y="3632503"/>
              <a:ext cx="1052310" cy="6556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r</a:t>
              </a:r>
              <a:r>
                <a:rPr lang="en-US" sz="2000" dirty="0" smtClean="0"/>
                <a:t>esponse</a:t>
              </a:r>
            </a:p>
            <a:p>
              <a:pPr algn="ctr"/>
              <a:r>
                <a:rPr lang="en-US" sz="2000" dirty="0" smtClean="0"/>
                <a:t>(result)</a:t>
              </a:r>
              <a:endParaRPr lang="en-US" sz="2000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6625260" y="2605617"/>
              <a:ext cx="1522511" cy="1929061"/>
            </a:xfrm>
            <a:prstGeom prst="roundRect">
              <a:avLst>
                <a:gd name="adj" fmla="val 0"/>
              </a:avLst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rtlCol="0" anchor="t"/>
            <a:lstStyle/>
            <a:p>
              <a:r>
                <a:rPr lang="en-US" dirty="0" smtClean="0"/>
                <a:t>&lt;</a:t>
              </a:r>
              <a:r>
                <a:rPr lang="en-US" dirty="0"/>
                <a:t>w</a:t>
              </a:r>
              <a:r>
                <a:rPr lang="en-US" dirty="0" smtClean="0"/>
                <a:t>ait request&gt;</a:t>
              </a:r>
            </a:p>
            <a:p>
              <a:r>
                <a:rPr lang="en-US" dirty="0"/>
                <a:t>r</a:t>
              </a:r>
              <a:r>
                <a:rPr lang="en-US" dirty="0" smtClean="0"/>
                <a:t>eceive request</a:t>
              </a:r>
              <a:endParaRPr lang="en-US" dirty="0"/>
            </a:p>
            <a:p>
              <a:r>
                <a:rPr lang="en-US" dirty="0" smtClean="0"/>
                <a:t>&lt;exec. service&gt;</a:t>
              </a:r>
            </a:p>
            <a:p>
              <a:r>
                <a:rPr lang="en-US" dirty="0" smtClean="0"/>
                <a:t>…</a:t>
              </a:r>
              <a:endParaRPr lang="en-US" dirty="0"/>
            </a:p>
            <a:p>
              <a:r>
                <a:rPr lang="en-US" dirty="0" smtClean="0"/>
                <a:t>…</a:t>
              </a:r>
            </a:p>
            <a:p>
              <a:r>
                <a:rPr lang="en-US" dirty="0" smtClean="0"/>
                <a:t>return result</a:t>
              </a:r>
              <a:endParaRPr lang="en-US" dirty="0"/>
            </a:p>
            <a:p>
              <a:endParaRPr lang="en-US" dirty="0"/>
            </a:p>
          </p:txBody>
        </p:sp>
        <p:sp>
          <p:nvSpPr>
            <p:cNvPr id="22" name="Cloud 21"/>
            <p:cNvSpPr/>
            <p:nvPr/>
          </p:nvSpPr>
          <p:spPr>
            <a:xfrm>
              <a:off x="3245477" y="2655753"/>
              <a:ext cx="2619382" cy="1715029"/>
            </a:xfrm>
            <a:prstGeom prst="cloud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Communication</a:t>
              </a:r>
              <a:endParaRPr lang="en-US" sz="2000" dirty="0"/>
            </a:p>
            <a:p>
              <a:pPr algn="ctr"/>
              <a:r>
                <a:rPr lang="en-US" sz="2000" dirty="0" smtClean="0"/>
                <a:t>Infrastructure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276766" y="5556828"/>
            <a:ext cx="50862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Can be repeated to form a </a:t>
            </a:r>
            <a:r>
              <a:rPr lang="en-US" sz="2400" b="1" dirty="0" smtClean="0"/>
              <a:t>dialogue</a:t>
            </a:r>
            <a:r>
              <a:rPr lang="en-US" sz="2400" dirty="0" smtClean="0"/>
              <a:t>:</a:t>
            </a:r>
          </a:p>
          <a:p>
            <a:pPr algn="ctr"/>
            <a:r>
              <a:rPr lang="en-US" sz="2400" dirty="0" smtClean="0"/>
              <a:t>sequence of request-response patterns</a:t>
            </a:r>
          </a:p>
        </p:txBody>
      </p:sp>
    </p:spTree>
    <p:extLst>
      <p:ext uri="{BB962C8B-B14F-4D97-AF65-F5344CB8AC3E}">
        <p14:creationId xmlns:p14="http://schemas.microsoft.com/office/powerpoint/2010/main" val="31915999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Session IPC examples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sz="2400" dirty="0">
                <a:cs typeface="Times New Roman" charset="0"/>
              </a:rPr>
              <a:t>The dialog in each session follows a pattern prescribed in the protocol specified for the service.</a:t>
            </a:r>
            <a:endParaRPr lang="en-US" sz="2400" b="1" dirty="0">
              <a:latin typeface="Arial Unicode MS" charset="0"/>
              <a:cs typeface="Times New Roman" charset="0"/>
            </a:endParaRPr>
          </a:p>
          <a:p>
            <a:pPr>
              <a:buFontTx/>
              <a:buNone/>
            </a:pPr>
            <a:r>
              <a:rPr lang="en-US" sz="2400" b="1" dirty="0">
                <a:latin typeface="Arial Unicode MS" charset="0"/>
                <a:cs typeface="Times New Roman" charset="0"/>
              </a:rPr>
              <a:t>Daytime service [RFC867]:</a:t>
            </a:r>
          </a:p>
          <a:p>
            <a:pPr lvl="1">
              <a:buFontTx/>
              <a:buNone/>
            </a:pPr>
            <a:r>
              <a:rPr lang="en-US" sz="2000" b="1" dirty="0">
                <a:latin typeface="Arial Unicode MS" charset="0"/>
                <a:cs typeface="Times New Roman" charset="0"/>
              </a:rPr>
              <a:t>Client</a:t>
            </a:r>
            <a:r>
              <a:rPr lang="en-US" sz="2000" dirty="0">
                <a:latin typeface="Arial Unicode MS" charset="0"/>
                <a:cs typeface="Times New Roman" charset="0"/>
              </a:rPr>
              <a:t>: Hello, &lt;client address&gt; here.  May I have a timestamp please.</a:t>
            </a:r>
          </a:p>
          <a:p>
            <a:pPr lvl="1">
              <a:buFontTx/>
              <a:buNone/>
            </a:pPr>
            <a:r>
              <a:rPr lang="en-US" sz="2000" b="1" dirty="0">
                <a:latin typeface="Arial Unicode MS" charset="0"/>
                <a:cs typeface="Times New Roman" charset="0"/>
              </a:rPr>
              <a:t>Server</a:t>
            </a:r>
            <a:r>
              <a:rPr lang="en-US" sz="2000" dirty="0">
                <a:latin typeface="Arial Unicode MS" charset="0"/>
                <a:cs typeface="Times New Roman" charset="0"/>
              </a:rPr>
              <a:t>: Here it is: (time stamp follows)  </a:t>
            </a:r>
          </a:p>
          <a:p>
            <a:pPr>
              <a:buFontTx/>
              <a:buNone/>
            </a:pPr>
            <a:r>
              <a:rPr lang="en-US" sz="2400" b="1" dirty="0">
                <a:latin typeface="Arial Unicode MS" charset="0"/>
                <a:cs typeface="Times New Roman" charset="0"/>
              </a:rPr>
              <a:t>World Wide Web session</a:t>
            </a:r>
            <a:r>
              <a:rPr lang="en-US" sz="2400" dirty="0">
                <a:latin typeface="Arial Unicode MS" charset="0"/>
                <a:cs typeface="Times New Roman" charset="0"/>
              </a:rPr>
              <a:t>:</a:t>
            </a:r>
          </a:p>
          <a:p>
            <a:pPr lvl="1">
              <a:buFontTx/>
              <a:buNone/>
            </a:pPr>
            <a:r>
              <a:rPr lang="en-US" sz="2000" b="1" dirty="0">
                <a:latin typeface="Arial Unicode MS" charset="0"/>
                <a:cs typeface="Times New Roman" charset="0"/>
              </a:rPr>
              <a:t>Client</a:t>
            </a:r>
            <a:r>
              <a:rPr lang="en-US" sz="2000" dirty="0">
                <a:latin typeface="Arial Unicode MS" charset="0"/>
                <a:cs typeface="Times New Roman" charset="0"/>
              </a:rPr>
              <a:t>: Hello</a:t>
            </a:r>
            <a:r>
              <a:rPr lang="en-US" sz="2000" dirty="0" smtClean="0">
                <a:latin typeface="Arial Unicode MS" charset="0"/>
                <a:cs typeface="Times New Roman" charset="0"/>
              </a:rPr>
              <a:t>, </a:t>
            </a:r>
            <a:r>
              <a:rPr lang="en-US" sz="2000" dirty="0">
                <a:latin typeface="Arial Unicode MS" charset="0"/>
                <a:cs typeface="Times New Roman" charset="0"/>
              </a:rPr>
              <a:t>&lt;client address&gt; here.  </a:t>
            </a:r>
          </a:p>
          <a:p>
            <a:pPr lvl="1">
              <a:buFontTx/>
              <a:buNone/>
            </a:pPr>
            <a:r>
              <a:rPr lang="en-US" sz="2000" b="1" dirty="0">
                <a:latin typeface="Arial Unicode MS" charset="0"/>
                <a:cs typeface="Times New Roman" charset="0"/>
              </a:rPr>
              <a:t>Server</a:t>
            </a:r>
            <a:r>
              <a:rPr lang="en-US" sz="2000" dirty="0">
                <a:latin typeface="Arial Unicode MS" charset="0"/>
                <a:cs typeface="Times New Roman" charset="0"/>
              </a:rPr>
              <a:t>: Okay.  I am a web server and </a:t>
            </a:r>
            <a:r>
              <a:rPr lang="en-US" sz="2000" dirty="0" smtClean="0">
                <a:latin typeface="Arial Unicode MS" charset="0"/>
                <a:cs typeface="Times New Roman" charset="0"/>
              </a:rPr>
              <a:t>speak </a:t>
            </a:r>
            <a:r>
              <a:rPr lang="en-US" sz="2000" dirty="0">
                <a:latin typeface="Arial Unicode MS" charset="0"/>
                <a:cs typeface="Times New Roman" charset="0"/>
              </a:rPr>
              <a:t>protocol HTTP1.0.</a:t>
            </a:r>
          </a:p>
          <a:p>
            <a:pPr lvl="1">
              <a:buFontTx/>
              <a:buNone/>
            </a:pPr>
            <a:r>
              <a:rPr lang="en-US" sz="2000" b="1" dirty="0">
                <a:latin typeface="Arial Unicode MS" charset="0"/>
                <a:cs typeface="Times New Roman" charset="0"/>
              </a:rPr>
              <a:t>Client</a:t>
            </a:r>
            <a:r>
              <a:rPr lang="en-US" sz="2000" dirty="0">
                <a:latin typeface="Arial Unicode MS" charset="0"/>
                <a:cs typeface="Times New Roman" charset="0"/>
              </a:rPr>
              <a:t>: Great, please get  me the web page </a:t>
            </a:r>
            <a:r>
              <a:rPr lang="en-US" sz="2000" dirty="0" err="1">
                <a:latin typeface="Arial Unicode MS" charset="0"/>
                <a:cs typeface="Times New Roman" charset="0"/>
              </a:rPr>
              <a:t>index.html</a:t>
            </a:r>
            <a:r>
              <a:rPr lang="en-US" sz="2000" dirty="0">
                <a:latin typeface="Arial Unicode MS" charset="0"/>
                <a:cs typeface="Times New Roman" charset="0"/>
              </a:rPr>
              <a:t> at the root of your document tree.</a:t>
            </a:r>
          </a:p>
          <a:p>
            <a:pPr lvl="1">
              <a:buFontTx/>
              <a:buNone/>
            </a:pPr>
            <a:r>
              <a:rPr lang="en-US" sz="2000" b="1" dirty="0">
                <a:latin typeface="Arial Unicode MS" charset="0"/>
                <a:cs typeface="Times New Roman" charset="0"/>
              </a:rPr>
              <a:t>Server</a:t>
            </a:r>
            <a:r>
              <a:rPr lang="en-US" sz="2000" dirty="0">
                <a:latin typeface="Arial Unicode MS" charset="0"/>
                <a:cs typeface="Times New Roman" charset="0"/>
              </a:rPr>
              <a:t>: Okay, </a:t>
            </a:r>
            <a:r>
              <a:rPr lang="en-US" sz="2000" dirty="0" smtClean="0">
                <a:latin typeface="Arial Unicode MS" charset="0"/>
                <a:cs typeface="Times New Roman" charset="0"/>
              </a:rPr>
              <a:t>here</a:t>
            </a:r>
            <a:r>
              <a:rPr lang="en-US" altLang="ja-JP" sz="2000" dirty="0" smtClean="0">
                <a:latin typeface="Arial"/>
                <a:cs typeface="Times New Roman" charset="0"/>
              </a:rPr>
              <a:t>’</a:t>
            </a:r>
            <a:r>
              <a:rPr lang="en-US" sz="2000" dirty="0" smtClean="0">
                <a:latin typeface="Arial Unicode MS" charset="0"/>
                <a:cs typeface="Times New Roman" charset="0"/>
              </a:rPr>
              <a:t>s what</a:t>
            </a:r>
            <a:r>
              <a:rPr lang="en-US" altLang="ja-JP" sz="2000" dirty="0" smtClean="0">
                <a:latin typeface="Arial"/>
                <a:cs typeface="Times New Roman" charset="0"/>
              </a:rPr>
              <a:t>’</a:t>
            </a:r>
            <a:r>
              <a:rPr lang="en-US" sz="2000" dirty="0" smtClean="0">
                <a:latin typeface="Arial Unicode MS" charset="0"/>
                <a:cs typeface="Times New Roman" charset="0"/>
              </a:rPr>
              <a:t>s </a:t>
            </a:r>
            <a:r>
              <a:rPr lang="en-US" sz="2000" dirty="0">
                <a:latin typeface="Arial Unicode MS" charset="0"/>
                <a:cs typeface="Times New Roman" charset="0"/>
              </a:rPr>
              <a:t>in the page: (contents follows).</a:t>
            </a:r>
          </a:p>
          <a:p>
            <a:pPr>
              <a:buFontTx/>
              <a:buNone/>
            </a:pPr>
            <a:r>
              <a:rPr lang="en-US" sz="2400" dirty="0">
                <a:latin typeface="Arial Unicode MS" charset="0"/>
                <a:cs typeface="Times New Roman" charset="0"/>
              </a:rPr>
              <a:t> </a:t>
            </a:r>
          </a:p>
          <a:p>
            <a:pPr>
              <a:buFontTx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370904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/>
              <a:t/>
            </a:r>
            <a:br>
              <a:rPr lang="en-US" b="0" dirty="0"/>
            </a:br>
            <a:r>
              <a:rPr lang="en-US" b="0" dirty="0"/>
              <a:t>Locating the </a:t>
            </a:r>
            <a:r>
              <a:rPr lang="en-US" b="0" dirty="0" smtClean="0"/>
              <a:t>Service</a:t>
            </a:r>
            <a:r>
              <a:rPr lang="en-US" b="0" dirty="0"/>
              <a:t/>
            </a:r>
            <a:br>
              <a:rPr lang="en-US" b="0" dirty="0"/>
            </a:br>
            <a:endParaRPr lang="en-US" b="0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3145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Arial Unicode MS" charset="0"/>
                <a:cs typeface="Times New Roman" charset="0"/>
              </a:rPr>
              <a:t>A mechanism must be available to allow a client process to locate a server for a given </a:t>
            </a:r>
            <a:r>
              <a:rPr lang="en-US" sz="2800" dirty="0" smtClean="0">
                <a:latin typeface="Arial Unicode MS" charset="0"/>
                <a:cs typeface="Times New Roman" charset="0"/>
              </a:rPr>
              <a:t>service</a:t>
            </a:r>
            <a:endParaRPr lang="en-US" sz="2800" dirty="0">
              <a:latin typeface="Arial Unicode MS" charset="0"/>
              <a:cs typeface="Times New Roman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 Unicode MS" charset="0"/>
                <a:cs typeface="Times New Roman" charset="0"/>
              </a:rPr>
              <a:t>“address” </a:t>
            </a:r>
            <a:r>
              <a:rPr lang="en-US" sz="2400" dirty="0">
                <a:latin typeface="Arial Unicode MS" charset="0"/>
                <a:cs typeface="Times New Roman" charset="0"/>
              </a:rPr>
              <a:t>of the server </a:t>
            </a:r>
            <a:r>
              <a:rPr lang="en-US" sz="2400" dirty="0" smtClean="0">
                <a:latin typeface="Arial Unicode MS" charset="0"/>
                <a:cs typeface="Times New Roman" charset="0"/>
              </a:rPr>
              <a:t>process </a:t>
            </a:r>
            <a:r>
              <a:rPr lang="en-US" sz="2400" dirty="0" smtClean="0">
                <a:latin typeface="Arial Unicode MS" charset="0"/>
                <a:cs typeface="Times New Roman" charset="0"/>
                <a:sym typeface="Wingdings"/>
              </a:rPr>
              <a:t> cabled a-priori in the code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 Unicode MS" charset="0"/>
                <a:cs typeface="Times New Roman" charset="0"/>
              </a:rPr>
              <a:t>logical name: to </a:t>
            </a:r>
            <a:r>
              <a:rPr lang="en-US" sz="2400" dirty="0">
                <a:latin typeface="Arial Unicode MS" charset="0"/>
                <a:cs typeface="Times New Roman" charset="0"/>
              </a:rPr>
              <a:t>be mapped to the physical </a:t>
            </a:r>
            <a:r>
              <a:rPr lang="en-US" sz="2400" dirty="0" smtClean="0">
                <a:latin typeface="Arial Unicode MS" charset="0"/>
                <a:cs typeface="Times New Roman" charset="0"/>
              </a:rPr>
              <a:t>address of </a:t>
            </a:r>
            <a:r>
              <a:rPr lang="en-US" sz="2400" dirty="0">
                <a:latin typeface="Arial Unicode MS" charset="0"/>
                <a:cs typeface="Times New Roman" charset="0"/>
              </a:rPr>
              <a:t>the server </a:t>
            </a:r>
            <a:r>
              <a:rPr lang="en-US" sz="2400" dirty="0" smtClean="0">
                <a:latin typeface="Arial Unicode MS" charset="0"/>
                <a:cs typeface="Times New Roman" charset="0"/>
              </a:rPr>
              <a:t>process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>
                <a:latin typeface="Arial Unicode MS" charset="0"/>
                <a:cs typeface="Times New Roman" charset="0"/>
              </a:rPr>
              <a:t>the </a:t>
            </a:r>
            <a:r>
              <a:rPr lang="en-US" sz="2000" dirty="0">
                <a:latin typeface="Arial Unicode MS" charset="0"/>
                <a:cs typeface="Times New Roman" charset="0"/>
              </a:rPr>
              <a:t>mapping is </a:t>
            </a:r>
            <a:r>
              <a:rPr lang="en-US" sz="2000" dirty="0" smtClean="0">
                <a:latin typeface="Arial Unicode MS" charset="0"/>
                <a:cs typeface="Times New Roman" charset="0"/>
              </a:rPr>
              <a:t>usually performed </a:t>
            </a:r>
            <a:r>
              <a:rPr lang="en-US" sz="2000" dirty="0">
                <a:latin typeface="Arial Unicode MS" charset="0"/>
                <a:cs typeface="Times New Roman" charset="0"/>
              </a:rPr>
              <a:t>at runtime </a:t>
            </a:r>
            <a:r>
              <a:rPr lang="en-US" sz="2000" dirty="0" smtClean="0">
                <a:latin typeface="Arial Unicode MS" charset="0"/>
                <a:cs typeface="Times New Roman" charset="0"/>
                <a:sym typeface="Wingdings"/>
              </a:rPr>
              <a:t> </a:t>
            </a:r>
            <a:r>
              <a:rPr lang="en-US" sz="2000" dirty="0" smtClean="0">
                <a:latin typeface="Arial Unicode MS" charset="0"/>
                <a:cs typeface="Times New Roman" charset="0"/>
              </a:rPr>
              <a:t>service</a:t>
            </a:r>
            <a:r>
              <a:rPr lang="ja-JP" altLang="en-US" sz="2000" dirty="0" smtClean="0">
                <a:latin typeface="Arial"/>
                <a:cs typeface="Times New Roman" charset="0"/>
              </a:rPr>
              <a:t>’</a:t>
            </a:r>
            <a:r>
              <a:rPr lang="en-US" sz="2000" dirty="0" smtClean="0">
                <a:latin typeface="Arial Unicode MS" charset="0"/>
                <a:cs typeface="Times New Roman" charset="0"/>
              </a:rPr>
              <a:t>s </a:t>
            </a:r>
            <a:r>
              <a:rPr lang="en-US" sz="2000" dirty="0">
                <a:latin typeface="Arial Unicode MS" charset="0"/>
                <a:cs typeface="Times New Roman" charset="0"/>
              </a:rPr>
              <a:t>location to </a:t>
            </a:r>
            <a:r>
              <a:rPr lang="en-US" sz="2000" dirty="0" smtClean="0">
                <a:latin typeface="Arial Unicode MS" charset="0"/>
                <a:cs typeface="Times New Roman" charset="0"/>
              </a:rPr>
              <a:t>dynamic/moveable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>
                <a:latin typeface="Arial Unicode MS" charset="0"/>
                <a:cs typeface="Times New Roman" charset="0"/>
              </a:rPr>
              <a:t>See DNS </a:t>
            </a:r>
            <a:r>
              <a:rPr lang="en-US" sz="2000" dirty="0" smtClean="0">
                <a:latin typeface="Arial Unicode MS" charset="0"/>
                <a:cs typeface="Times New Roman" charset="0"/>
                <a:sym typeface="Wingdings"/>
              </a:rPr>
              <a:t> next in the course</a:t>
            </a:r>
            <a:endParaRPr lang="en-US" sz="2000" dirty="0" smtClean="0">
              <a:latin typeface="Arial Unicode MS" charset="0"/>
              <a:cs typeface="Times New Roman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 Unicode MS" charset="0"/>
                <a:cs typeface="Times New Roman" charset="0"/>
              </a:rPr>
              <a:t>R</a:t>
            </a:r>
            <a:r>
              <a:rPr lang="en-US" sz="2400" dirty="0" smtClean="0">
                <a:latin typeface="Arial Unicode MS" charset="0"/>
                <a:cs typeface="Times New Roman" charset="0"/>
              </a:rPr>
              <a:t>egistry service (SOA)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Arial Unicode MS" charset="0"/>
                <a:cs typeface="Times New Roman" charset="0"/>
              </a:rPr>
              <a:t>Will extensively talk about this later in the course….</a:t>
            </a:r>
          </a:p>
        </p:txBody>
      </p:sp>
    </p:spTree>
    <p:extLst>
      <p:ext uri="{BB962C8B-B14F-4D97-AF65-F5344CB8AC3E}">
        <p14:creationId xmlns:p14="http://schemas.microsoft.com/office/powerpoint/2010/main" val="20547752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Service-Oriented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 second part of the course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2585553"/>
            <a:ext cx="6350000" cy="34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1149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Client-Server: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552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Asymmetric</a:t>
            </a:r>
          </a:p>
          <a:p>
            <a:r>
              <a:rPr lang="en-US" dirty="0" smtClean="0"/>
              <a:t>Synchronous</a:t>
            </a:r>
          </a:p>
          <a:p>
            <a:r>
              <a:rPr lang="en-US" dirty="0" smtClean="0"/>
              <a:t>Blocking</a:t>
            </a:r>
          </a:p>
          <a:p>
            <a:r>
              <a:rPr lang="en-US" dirty="0" smtClean="0"/>
              <a:t>One-to-many</a:t>
            </a:r>
          </a:p>
          <a:p>
            <a:pPr lvl="1"/>
            <a:r>
              <a:rPr lang="en-US" dirty="0" smtClean="0"/>
              <a:t>One server</a:t>
            </a:r>
          </a:p>
          <a:p>
            <a:pPr lvl="1"/>
            <a:r>
              <a:rPr lang="en-US" dirty="0" smtClean="0"/>
              <a:t>Many clients</a:t>
            </a:r>
          </a:p>
          <a:p>
            <a:pPr lvl="1"/>
            <a:r>
              <a:rPr lang="en-US" dirty="0" smtClean="0"/>
              <a:t>Each client engages in a separate dialogue with the server</a:t>
            </a:r>
          </a:p>
          <a:p>
            <a:r>
              <a:rPr lang="en-US" dirty="0" smtClean="0"/>
              <a:t>Dynamic binding</a:t>
            </a:r>
          </a:p>
          <a:p>
            <a:pPr lvl="1"/>
            <a:r>
              <a:rPr lang="en-US" dirty="0" smtClean="0"/>
              <a:t>Client knows the server at invocation time</a:t>
            </a:r>
          </a:p>
          <a:p>
            <a:pPr lvl="1"/>
            <a:r>
              <a:rPr lang="en-US" dirty="0" smtClean="0"/>
              <a:t>Server does not know clients a-priori</a:t>
            </a:r>
          </a:p>
          <a:p>
            <a:r>
              <a:rPr lang="en-US" dirty="0" smtClean="0"/>
              <a:t>Communication infrastructure: message passing</a:t>
            </a:r>
            <a:endParaRPr lang="en-US" dirty="0"/>
          </a:p>
        </p:txBody>
      </p:sp>
      <p:grpSp>
        <p:nvGrpSpPr>
          <p:cNvPr id="69" name="Group 68"/>
          <p:cNvGrpSpPr/>
          <p:nvPr/>
        </p:nvGrpSpPr>
        <p:grpSpPr>
          <a:xfrm>
            <a:off x="3253280" y="1824570"/>
            <a:ext cx="5600719" cy="2267332"/>
            <a:chOff x="948200" y="2576145"/>
            <a:chExt cx="6222157" cy="2267332"/>
          </a:xfrm>
        </p:grpSpPr>
        <p:grpSp>
          <p:nvGrpSpPr>
            <p:cNvPr id="29" name="Group 28"/>
            <p:cNvGrpSpPr/>
            <p:nvPr/>
          </p:nvGrpSpPr>
          <p:grpSpPr>
            <a:xfrm>
              <a:off x="970978" y="2576145"/>
              <a:ext cx="1134533" cy="694264"/>
              <a:chOff x="1007533" y="4097867"/>
              <a:chExt cx="1134533" cy="804466"/>
            </a:xfrm>
          </p:grpSpPr>
          <p:sp>
            <p:nvSpPr>
              <p:cNvPr id="30" name="Rounded Rectangle 29"/>
              <p:cNvSpPr/>
              <p:nvPr/>
            </p:nvSpPr>
            <p:spPr>
              <a:xfrm>
                <a:off x="1007533" y="4097867"/>
                <a:ext cx="1134533" cy="804466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>
                  <a:lnSpc>
                    <a:spcPct val="50000"/>
                  </a:lnSpc>
                </a:pPr>
                <a:r>
                  <a:rPr lang="en-US" dirty="0" smtClean="0"/>
                  <a:t>Client</a:t>
                </a:r>
                <a:endParaRPr lang="en-US" dirty="0"/>
              </a:p>
            </p:txBody>
          </p:sp>
          <p:sp>
            <p:nvSpPr>
              <p:cNvPr id="31" name="Rounded Rectangle 30"/>
              <p:cNvSpPr/>
              <p:nvPr/>
            </p:nvSpPr>
            <p:spPr>
              <a:xfrm>
                <a:off x="1075268" y="4504265"/>
                <a:ext cx="999064" cy="287866"/>
              </a:xfrm>
              <a:prstGeom prst="roundRect">
                <a:avLst>
                  <a:gd name="adj" fmla="val 50000"/>
                </a:avLst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50000"/>
                  </a:lnSpc>
                </a:pPr>
                <a:r>
                  <a:rPr lang="en-US" dirty="0" smtClean="0"/>
                  <a:t>P</a:t>
                </a:r>
                <a:endParaRPr lang="en-US" dirty="0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959051" y="3355961"/>
              <a:ext cx="1134533" cy="694264"/>
              <a:chOff x="1007533" y="4097867"/>
              <a:chExt cx="1134533" cy="804466"/>
            </a:xfrm>
          </p:grpSpPr>
          <p:sp>
            <p:nvSpPr>
              <p:cNvPr id="33" name="Rounded Rectangle 32"/>
              <p:cNvSpPr/>
              <p:nvPr/>
            </p:nvSpPr>
            <p:spPr>
              <a:xfrm>
                <a:off x="1007533" y="4097867"/>
                <a:ext cx="1134533" cy="804466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>
                  <a:lnSpc>
                    <a:spcPct val="50000"/>
                  </a:lnSpc>
                </a:pPr>
                <a:r>
                  <a:rPr lang="en-US" dirty="0" smtClean="0"/>
                  <a:t>Client</a:t>
                </a:r>
                <a:endParaRPr lang="en-US" dirty="0"/>
              </a:p>
            </p:txBody>
          </p:sp>
          <p:sp>
            <p:nvSpPr>
              <p:cNvPr id="34" name="Rounded Rectangle 33"/>
              <p:cNvSpPr/>
              <p:nvPr/>
            </p:nvSpPr>
            <p:spPr>
              <a:xfrm>
                <a:off x="1075268" y="4504265"/>
                <a:ext cx="999064" cy="287866"/>
              </a:xfrm>
              <a:prstGeom prst="roundRect">
                <a:avLst>
                  <a:gd name="adj" fmla="val 50000"/>
                </a:avLst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50000"/>
                  </a:lnSpc>
                </a:pPr>
                <a:r>
                  <a:rPr lang="en-US" dirty="0" smtClean="0"/>
                  <a:t>P</a:t>
                </a:r>
                <a:endParaRPr lang="en-US" dirty="0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948200" y="4149213"/>
              <a:ext cx="1134533" cy="694264"/>
              <a:chOff x="1007533" y="4097867"/>
              <a:chExt cx="1134533" cy="804466"/>
            </a:xfrm>
          </p:grpSpPr>
          <p:sp>
            <p:nvSpPr>
              <p:cNvPr id="36" name="Rounded Rectangle 35"/>
              <p:cNvSpPr/>
              <p:nvPr/>
            </p:nvSpPr>
            <p:spPr>
              <a:xfrm>
                <a:off x="1007533" y="4097867"/>
                <a:ext cx="1134533" cy="804466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>
                  <a:lnSpc>
                    <a:spcPct val="50000"/>
                  </a:lnSpc>
                </a:pPr>
                <a:r>
                  <a:rPr lang="en-US" dirty="0" smtClean="0"/>
                  <a:t>Client</a:t>
                </a:r>
                <a:endParaRPr lang="en-US" dirty="0"/>
              </a:p>
            </p:txBody>
          </p:sp>
          <p:sp>
            <p:nvSpPr>
              <p:cNvPr id="37" name="Rounded Rectangle 36"/>
              <p:cNvSpPr/>
              <p:nvPr/>
            </p:nvSpPr>
            <p:spPr>
              <a:xfrm>
                <a:off x="1075268" y="4504265"/>
                <a:ext cx="999064" cy="287866"/>
              </a:xfrm>
              <a:prstGeom prst="roundRect">
                <a:avLst>
                  <a:gd name="adj" fmla="val 50000"/>
                </a:avLst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50000"/>
                  </a:lnSpc>
                </a:pPr>
                <a:r>
                  <a:rPr lang="en-US" dirty="0" smtClean="0"/>
                  <a:t>P</a:t>
                </a:r>
                <a:endParaRPr lang="en-US" dirty="0"/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6035824" y="3311349"/>
              <a:ext cx="1134533" cy="1158339"/>
              <a:chOff x="1007533" y="4097867"/>
              <a:chExt cx="1134533" cy="804466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1007533" y="4097867"/>
                <a:ext cx="1134533" cy="804466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>
                  <a:lnSpc>
                    <a:spcPct val="50000"/>
                  </a:lnSpc>
                </a:pPr>
                <a:r>
                  <a:rPr lang="en-US" dirty="0" smtClean="0"/>
                  <a:t>Server</a:t>
                </a:r>
                <a:endParaRPr lang="en-US" dirty="0"/>
              </a:p>
            </p:txBody>
          </p:sp>
          <p:sp>
            <p:nvSpPr>
              <p:cNvPr id="40" name="Rounded Rectangle 39"/>
              <p:cNvSpPr/>
              <p:nvPr/>
            </p:nvSpPr>
            <p:spPr>
              <a:xfrm>
                <a:off x="1075268" y="4504265"/>
                <a:ext cx="999064" cy="287866"/>
              </a:xfrm>
              <a:prstGeom prst="roundRect">
                <a:avLst>
                  <a:gd name="adj" fmla="val 50000"/>
                </a:avLst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50000"/>
                  </a:lnSpc>
                </a:pPr>
                <a:r>
                  <a:rPr lang="en-US" dirty="0" smtClean="0"/>
                  <a:t>P</a:t>
                </a:r>
                <a:endParaRPr lang="en-US" dirty="0"/>
              </a:p>
            </p:txBody>
          </p:sp>
        </p:grpSp>
        <p:cxnSp>
          <p:nvCxnSpPr>
            <p:cNvPr id="41" name="Straight Connector 40"/>
            <p:cNvCxnSpPr/>
            <p:nvPr/>
          </p:nvCxnSpPr>
          <p:spPr>
            <a:xfrm>
              <a:off x="2087904" y="2947644"/>
              <a:ext cx="3902375" cy="769388"/>
            </a:xfrm>
            <a:prstGeom prst="line">
              <a:avLst/>
            </a:prstGeom>
            <a:ln>
              <a:headEnd type="none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2089923" y="3083332"/>
              <a:ext cx="3902375" cy="769388"/>
            </a:xfrm>
            <a:prstGeom prst="line">
              <a:avLst/>
            </a:prstGeom>
            <a:ln>
              <a:headEnd type="arrow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33" idx="3"/>
            </p:cNvCxnSpPr>
            <p:nvPr/>
          </p:nvCxnSpPr>
          <p:spPr>
            <a:xfrm>
              <a:off x="2093584" y="3703093"/>
              <a:ext cx="3846568" cy="229963"/>
            </a:xfrm>
            <a:prstGeom prst="line">
              <a:avLst/>
            </a:prstGeom>
            <a:ln>
              <a:headEnd type="none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2060584" y="3851440"/>
              <a:ext cx="3879568" cy="198785"/>
            </a:xfrm>
            <a:prstGeom prst="line">
              <a:avLst/>
            </a:prstGeom>
            <a:ln>
              <a:headEnd type="arrow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2058565" y="4127178"/>
              <a:ext cx="3904394" cy="369702"/>
            </a:xfrm>
            <a:prstGeom prst="line">
              <a:avLst/>
            </a:prstGeom>
            <a:ln>
              <a:headEnd type="none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2060584" y="4285856"/>
              <a:ext cx="3929695" cy="346712"/>
            </a:xfrm>
            <a:prstGeom prst="line">
              <a:avLst/>
            </a:prstGeom>
            <a:ln>
              <a:headEnd type="arrow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8" name="Cloud 67"/>
            <p:cNvSpPr/>
            <p:nvPr/>
          </p:nvSpPr>
          <p:spPr>
            <a:xfrm>
              <a:off x="2600306" y="2917539"/>
              <a:ext cx="2846829" cy="1715029"/>
            </a:xfrm>
            <a:prstGeom prst="cloud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Communication</a:t>
              </a:r>
              <a:endParaRPr lang="en-US" dirty="0"/>
            </a:p>
            <a:p>
              <a:pPr algn="ctr"/>
              <a:r>
                <a:rPr lang="en-US" dirty="0" smtClean="0"/>
                <a:t>Infrastructure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3168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2" y="1600200"/>
            <a:ext cx="8517467" cy="525780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3600" dirty="0" smtClean="0"/>
              <a:t>Definition: A collection of </a:t>
            </a:r>
            <a:r>
              <a:rPr lang="en-US" sz="3600" b="1" dirty="0" smtClean="0"/>
              <a:t>independent 				computers </a:t>
            </a:r>
            <a:r>
              <a:rPr lang="en-US" sz="3600" dirty="0" smtClean="0"/>
              <a:t>that appears to its users as a 	</a:t>
            </a:r>
            <a:r>
              <a:rPr lang="en-US" sz="3600" b="1" dirty="0" smtClean="0"/>
              <a:t>single coherent system</a:t>
            </a:r>
            <a:endParaRPr lang="en-US" dirty="0" smtClean="0"/>
          </a:p>
          <a:p>
            <a:r>
              <a:rPr lang="en-US" dirty="0" smtClean="0"/>
              <a:t>Several computers</a:t>
            </a:r>
          </a:p>
          <a:p>
            <a:pPr lvl="1"/>
            <a:r>
              <a:rPr lang="en-US" dirty="0" smtClean="0"/>
              <a:t>Independence</a:t>
            </a:r>
          </a:p>
          <a:p>
            <a:pPr lvl="1"/>
            <a:r>
              <a:rPr lang="en-US" dirty="0" smtClean="0"/>
              <a:t>Heterogeneity of architectures</a:t>
            </a:r>
          </a:p>
          <a:p>
            <a:r>
              <a:rPr lang="en-US" dirty="0" smtClean="0"/>
              <a:t>Provides service</a:t>
            </a:r>
          </a:p>
          <a:p>
            <a:r>
              <a:rPr lang="en-US" dirty="0" smtClean="0"/>
              <a:t>Transparency </a:t>
            </a:r>
            <a:r>
              <a:rPr lang="en-US" dirty="0" smtClean="0">
                <a:sym typeface="Wingdings"/>
              </a:rPr>
              <a:t>(users perceive a single system)</a:t>
            </a:r>
          </a:p>
          <a:p>
            <a:pPr lvl="1"/>
            <a:r>
              <a:rPr lang="en-US" dirty="0" smtClean="0">
                <a:sym typeface="Wingdings"/>
              </a:rPr>
              <a:t>Collaboration!</a:t>
            </a:r>
          </a:p>
          <a:p>
            <a:pPr lvl="1"/>
            <a:r>
              <a:rPr lang="en-US" dirty="0" smtClean="0">
                <a:sym typeface="Wingdings"/>
              </a:rPr>
              <a:t>Realizing </a:t>
            </a:r>
            <a:r>
              <a:rPr lang="en-US" b="1" dirty="0" smtClean="0">
                <a:sym typeface="Wingdings"/>
              </a:rPr>
              <a:t>collaboration mechanisms </a:t>
            </a:r>
            <a:r>
              <a:rPr lang="en-US" dirty="0" smtClean="0">
                <a:sym typeface="Wingdings"/>
              </a:rPr>
              <a:t>is the goal of distributed systems development</a:t>
            </a:r>
          </a:p>
          <a:p>
            <a:pPr lvl="1"/>
            <a:r>
              <a:rPr lang="en-US" dirty="0" smtClean="0">
                <a:sym typeface="Wingdings"/>
              </a:rPr>
              <a:t>Interaction is hidden</a:t>
            </a:r>
          </a:p>
          <a:p>
            <a:pPr lvl="1"/>
            <a:r>
              <a:rPr lang="en-US" dirty="0" smtClean="0">
                <a:sym typeface="Wingdings"/>
              </a:rPr>
              <a:t>Access to remote resources as if they were local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94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Client-Server: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1730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Client: usually light-weight</a:t>
            </a:r>
          </a:p>
          <a:p>
            <a:r>
              <a:rPr lang="en-US" dirty="0" smtClean="0"/>
              <a:t>Server: huge computational load</a:t>
            </a:r>
          </a:p>
          <a:p>
            <a:pPr lvl="1"/>
            <a:r>
              <a:rPr lang="en-US" dirty="0"/>
              <a:t>Must provide the service and access resources (local DB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Must handle concurrent interactions with multiple clients</a:t>
            </a:r>
          </a:p>
          <a:p>
            <a:pPr lvl="2"/>
            <a:r>
              <a:rPr lang="en-US" dirty="0" smtClean="0"/>
              <a:t>Data integrity</a:t>
            </a:r>
          </a:p>
          <a:p>
            <a:pPr lvl="2"/>
            <a:r>
              <a:rPr lang="en-US" dirty="0" smtClean="0"/>
              <a:t>Concurrent conflicting accesses</a:t>
            </a:r>
          </a:p>
          <a:p>
            <a:pPr lvl="2"/>
            <a:r>
              <a:rPr lang="en-US" dirty="0" smtClean="0"/>
              <a:t>Users’ authentication, access management, privacy</a:t>
            </a:r>
          </a:p>
          <a:p>
            <a:pPr lvl="1"/>
            <a:r>
              <a:rPr lang="en-US" dirty="0" smtClean="0"/>
              <a:t>Must be always ready to process new requests</a:t>
            </a:r>
          </a:p>
          <a:p>
            <a:pPr lvl="2"/>
            <a:r>
              <a:rPr lang="en-US" dirty="0" smtClean="0"/>
              <a:t>Infinite process (daemon)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011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 </a:t>
            </a:r>
            <a:r>
              <a:rPr lang="en-US" dirty="0"/>
              <a:t>for </a:t>
            </a:r>
            <a:r>
              <a:rPr lang="en-US" dirty="0" smtClean="0"/>
              <a:t>C/S Interaction</a:t>
            </a:r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43212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>
                <a:latin typeface="Arial Unicode MS" charset="0"/>
                <a:cs typeface="Times New Roman" charset="0"/>
              </a:rPr>
              <a:t>A protocol is needed to specify the rules that must be observed by the client and the server during the </a:t>
            </a:r>
            <a:r>
              <a:rPr lang="en-US" sz="2800" dirty="0" smtClean="0">
                <a:latin typeface="Arial Unicode MS" charset="0"/>
                <a:cs typeface="Times New Roman" charset="0"/>
              </a:rPr>
              <a:t>conduction </a:t>
            </a:r>
            <a:r>
              <a:rPr lang="en-US" sz="2800" dirty="0">
                <a:latin typeface="Arial Unicode MS" charset="0"/>
                <a:cs typeface="Times New Roman" charset="0"/>
              </a:rPr>
              <a:t>of a </a:t>
            </a:r>
            <a:r>
              <a:rPr lang="en-US" sz="2800" dirty="0" smtClean="0">
                <a:latin typeface="Arial Unicode MS" charset="0"/>
                <a:cs typeface="Times New Roman" charset="0"/>
              </a:rPr>
              <a:t>service</a:t>
            </a:r>
          </a:p>
          <a:p>
            <a:pPr lvl="1"/>
            <a:r>
              <a:rPr lang="en-US" sz="2400" dirty="0">
                <a:latin typeface="Arial Unicode MS" charset="0"/>
                <a:cs typeface="Times New Roman" charset="0"/>
              </a:rPr>
              <a:t>H</a:t>
            </a:r>
            <a:r>
              <a:rPr lang="en-US" sz="2400" dirty="0" smtClean="0">
                <a:latin typeface="Arial Unicode MS" charset="0"/>
                <a:cs typeface="Times New Roman" charset="0"/>
              </a:rPr>
              <a:t>ow </a:t>
            </a:r>
            <a:r>
              <a:rPr lang="en-US" sz="2400" dirty="0">
                <a:latin typeface="Arial Unicode MS" charset="0"/>
                <a:cs typeface="Times New Roman" charset="0"/>
              </a:rPr>
              <a:t>the service is to be </a:t>
            </a:r>
            <a:r>
              <a:rPr lang="en-US" sz="2400" dirty="0" smtClean="0">
                <a:latin typeface="Arial Unicode MS" charset="0"/>
                <a:cs typeface="Times New Roman" charset="0"/>
              </a:rPr>
              <a:t>located</a:t>
            </a:r>
            <a:endParaRPr lang="en-US" sz="2400" dirty="0">
              <a:latin typeface="Arial Unicode MS" charset="0"/>
              <a:cs typeface="Times New Roman" charset="0"/>
            </a:endParaRPr>
          </a:p>
          <a:p>
            <a:pPr lvl="1"/>
            <a:r>
              <a:rPr lang="en-US" sz="2400" dirty="0">
                <a:latin typeface="Arial Unicode MS" charset="0"/>
                <a:cs typeface="Times New Roman" charset="0"/>
              </a:rPr>
              <a:t>T</a:t>
            </a:r>
            <a:r>
              <a:rPr lang="en-US" sz="2400" dirty="0" smtClean="0">
                <a:latin typeface="Arial Unicode MS" charset="0"/>
                <a:cs typeface="Times New Roman" charset="0"/>
              </a:rPr>
              <a:t>he </a:t>
            </a:r>
            <a:r>
              <a:rPr lang="en-US" sz="2400" dirty="0">
                <a:latin typeface="Arial Unicode MS" charset="0"/>
                <a:cs typeface="Times New Roman" charset="0"/>
              </a:rPr>
              <a:t>sequence of </a:t>
            </a:r>
            <a:r>
              <a:rPr lang="en-US" sz="2400" dirty="0" smtClean="0">
                <a:latin typeface="Arial Unicode MS" charset="0"/>
                <a:cs typeface="Times New Roman" charset="0"/>
              </a:rPr>
              <a:t>inter-process communication</a:t>
            </a:r>
          </a:p>
          <a:p>
            <a:pPr lvl="2"/>
            <a:r>
              <a:rPr lang="en-US" sz="2000" dirty="0" smtClean="0">
                <a:latin typeface="Arial Unicode MS" charset="0"/>
                <a:cs typeface="Times New Roman" charset="0"/>
              </a:rPr>
              <a:t>Who should speak first</a:t>
            </a:r>
          </a:p>
          <a:p>
            <a:pPr lvl="2"/>
            <a:r>
              <a:rPr lang="en-US" sz="2000" dirty="0" smtClean="0">
                <a:latin typeface="Arial Unicode MS" charset="0"/>
                <a:cs typeface="Times New Roman" charset="0"/>
              </a:rPr>
              <a:t>Syntax and semantics of messages</a:t>
            </a:r>
          </a:p>
          <a:p>
            <a:pPr lvl="2"/>
            <a:r>
              <a:rPr lang="en-US" sz="2000" dirty="0" smtClean="0">
                <a:latin typeface="Arial Unicode MS" charset="0"/>
                <a:cs typeface="Times New Roman" charset="0"/>
              </a:rPr>
              <a:t>Expected action when some message is received</a:t>
            </a:r>
          </a:p>
          <a:p>
            <a:pPr lvl="1"/>
            <a:r>
              <a:rPr lang="en-US" sz="2400" dirty="0">
                <a:latin typeface="Arial Unicode MS" charset="0"/>
                <a:cs typeface="Times New Roman" charset="0"/>
              </a:rPr>
              <a:t>T</a:t>
            </a:r>
            <a:r>
              <a:rPr lang="en-US" sz="2400" dirty="0" smtClean="0">
                <a:latin typeface="Arial Unicode MS" charset="0"/>
                <a:cs typeface="Times New Roman" charset="0"/>
              </a:rPr>
              <a:t>he </a:t>
            </a:r>
            <a:r>
              <a:rPr lang="en-US" sz="2400" dirty="0">
                <a:latin typeface="Arial Unicode MS" charset="0"/>
                <a:cs typeface="Times New Roman" charset="0"/>
              </a:rPr>
              <a:t>representation and interpretation of data exchanged with each </a:t>
            </a:r>
            <a:r>
              <a:rPr lang="en-US" sz="2400" dirty="0" smtClean="0">
                <a:latin typeface="Arial Unicode MS" charset="0"/>
                <a:cs typeface="Times New Roman" charset="0"/>
              </a:rPr>
              <a:t>IPC</a:t>
            </a:r>
            <a:endParaRPr lang="en-US" sz="2400" dirty="0">
              <a:latin typeface="Arial Unicode MS" charset="0"/>
              <a:cs typeface="Times New Roman" charset="0"/>
            </a:endParaRPr>
          </a:p>
          <a:p>
            <a:r>
              <a:rPr lang="en-US" sz="2800" dirty="0">
                <a:latin typeface="Arial Unicode MS" charset="0"/>
                <a:cs typeface="Times New Roman" charset="0"/>
              </a:rPr>
              <a:t>On the Internet, such protocols are specified in the </a:t>
            </a:r>
            <a:r>
              <a:rPr lang="en-US" sz="2800" dirty="0" smtClean="0">
                <a:latin typeface="Arial Unicode MS" charset="0"/>
                <a:cs typeface="Times New Roman" charset="0"/>
              </a:rPr>
              <a:t>RFCs (by IETF)</a:t>
            </a:r>
          </a:p>
          <a:p>
            <a:r>
              <a:rPr lang="en-US" sz="2800" dirty="0" smtClean="0">
                <a:latin typeface="Arial Unicode MS" charset="0"/>
                <a:cs typeface="Times New Roman" charset="0"/>
              </a:rPr>
              <a:t>Implementations: must adhere to the protocol</a:t>
            </a:r>
            <a:endParaRPr lang="en-US" sz="2800" dirty="0">
              <a:latin typeface="Arial Unicode MS" charset="0"/>
              <a:cs typeface="Times New Roman" charset="0"/>
            </a:endParaRPr>
          </a:p>
          <a:p>
            <a:pPr>
              <a:buFontTx/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1608965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9024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Timeout</a:t>
            </a:r>
          </a:p>
          <a:p>
            <a:pPr lvl="1"/>
            <a:r>
              <a:rPr lang="en-US" dirty="0" smtClean="0"/>
              <a:t>Expiration </a:t>
            </a:r>
            <a:r>
              <a:rPr lang="en-US" dirty="0" smtClean="0">
                <a:sym typeface="Wingdings"/>
              </a:rPr>
              <a:t> exception  compensation</a:t>
            </a:r>
          </a:p>
          <a:p>
            <a:r>
              <a:rPr lang="en-US" dirty="0" smtClean="0">
                <a:sym typeface="Wingdings"/>
              </a:rPr>
              <a:t>Compensation</a:t>
            </a:r>
          </a:p>
          <a:p>
            <a:pPr lvl="1"/>
            <a:r>
              <a:rPr lang="en-US" dirty="0" smtClean="0">
                <a:sym typeface="Wingdings"/>
              </a:rPr>
              <a:t>Ask another server</a:t>
            </a:r>
          </a:p>
          <a:p>
            <a:pPr lvl="1"/>
            <a:r>
              <a:rPr lang="en-US" dirty="0" smtClean="0">
                <a:sym typeface="Wingdings"/>
              </a:rPr>
              <a:t>Repeat request</a:t>
            </a:r>
          </a:p>
          <a:p>
            <a:pPr lvl="2"/>
            <a:r>
              <a:rPr lang="en-US" dirty="0" smtClean="0">
                <a:sym typeface="Wingdings"/>
              </a:rPr>
              <a:t>How many times? Which timeout?</a:t>
            </a:r>
          </a:p>
          <a:p>
            <a:pPr lvl="2"/>
            <a:r>
              <a:rPr lang="en-US" dirty="0" smtClean="0">
                <a:sym typeface="Wingdings"/>
              </a:rPr>
              <a:t>Wait </a:t>
            </a:r>
            <a:r>
              <a:rPr lang="en-US" dirty="0" err="1" smtClean="0">
                <a:sym typeface="Wingdings"/>
              </a:rPr>
              <a:t>vs</a:t>
            </a:r>
            <a:r>
              <a:rPr lang="en-US" dirty="0" smtClean="0">
                <a:sym typeface="Wingdings"/>
              </a:rPr>
              <a:t> give up </a:t>
            </a:r>
            <a:r>
              <a:rPr lang="en-US" dirty="0" err="1" smtClean="0">
                <a:sym typeface="Wingdings"/>
              </a:rPr>
              <a:t>vs</a:t>
            </a:r>
            <a:r>
              <a:rPr lang="en-US" dirty="0" smtClean="0">
                <a:sym typeface="Wingdings"/>
              </a:rPr>
              <a:t> polling</a:t>
            </a:r>
          </a:p>
          <a:p>
            <a:r>
              <a:rPr lang="en-US" dirty="0" smtClean="0">
                <a:sym typeface="Wingdings"/>
              </a:rPr>
              <a:t>From synchronous to asynchronous forms of interaction</a:t>
            </a:r>
          </a:p>
          <a:p>
            <a:r>
              <a:rPr lang="en-US" dirty="0" smtClean="0">
                <a:sym typeface="Wingdings"/>
              </a:rPr>
              <a:t>Note: impossible to distinguish</a:t>
            </a:r>
          </a:p>
          <a:p>
            <a:pPr lvl="1"/>
            <a:r>
              <a:rPr lang="en-US" dirty="0" smtClean="0">
                <a:sym typeface="Wingdings"/>
              </a:rPr>
              <a:t>Different kinds of faults</a:t>
            </a:r>
          </a:p>
          <a:p>
            <a:pPr lvl="1"/>
            <a:r>
              <a:rPr lang="en-US" dirty="0" smtClean="0"/>
              <a:t>Slow server </a:t>
            </a:r>
          </a:p>
          <a:p>
            <a:pPr marL="914400" lvl="2" indent="0">
              <a:buNone/>
            </a:pPr>
            <a:r>
              <a:rPr lang="en-US" dirty="0" smtClean="0">
                <a:sym typeface="Wingdings"/>
              </a:rPr>
              <a:t> could receive multiple versions of the same request!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0712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Must align to the clients’ strategy</a:t>
            </a:r>
          </a:p>
          <a:p>
            <a:r>
              <a:rPr lang="en-US" dirty="0" smtClean="0"/>
              <a:t>In general: queue with clients’ requests</a:t>
            </a:r>
          </a:p>
          <a:p>
            <a:pPr lvl="1"/>
            <a:r>
              <a:rPr lang="en-US" dirty="0" smtClean="0"/>
              <a:t>Sequentially served (iteration)</a:t>
            </a:r>
          </a:p>
          <a:p>
            <a:r>
              <a:rPr lang="en-US" dirty="0" smtClean="0"/>
              <a:t>Client in timeout: delayed response absorbed by the communication infrastructure</a:t>
            </a:r>
          </a:p>
          <a:p>
            <a:r>
              <a:rPr lang="en-US" dirty="0" smtClean="0"/>
              <a:t>Repeated (same) requests: must be recognized by the server</a:t>
            </a:r>
          </a:p>
          <a:p>
            <a:pPr lvl="1"/>
            <a:r>
              <a:rPr lang="en-US" dirty="0" smtClean="0"/>
              <a:t>Only one service execution</a:t>
            </a:r>
          </a:p>
          <a:p>
            <a:pPr lvl="1"/>
            <a:r>
              <a:rPr lang="en-US" dirty="0" smtClean="0"/>
              <a:t>Clients: must identify requests</a:t>
            </a:r>
          </a:p>
          <a:p>
            <a:pPr lvl="1"/>
            <a:r>
              <a:rPr lang="en-US" dirty="0" smtClean="0"/>
              <a:t>Server: must maintain result until it is delivered to the client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56787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Pull </a:t>
            </a:r>
            <a:r>
              <a:rPr lang="en-US" dirty="0" err="1" smtClean="0"/>
              <a:t>vs</a:t>
            </a:r>
            <a:r>
              <a:rPr lang="en-US" dirty="0" smtClean="0"/>
              <a:t> Push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3145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Towards asynchronous models</a:t>
            </a:r>
          </a:p>
          <a:p>
            <a:r>
              <a:rPr lang="en-US" dirty="0" smtClean="0"/>
              <a:t>Client starts the interaction: pull model</a:t>
            </a:r>
          </a:p>
          <a:p>
            <a:pPr lvl="1"/>
            <a:r>
              <a:rPr lang="en-US" dirty="0" smtClean="0"/>
              <a:t>Clients decides whether to wait for the server or not</a:t>
            </a:r>
          </a:p>
          <a:p>
            <a:r>
              <a:rPr lang="en-US" dirty="0" smtClean="0"/>
              <a:t>Push model: roles inverted for the response</a:t>
            </a:r>
          </a:p>
          <a:p>
            <a:pPr lvl="1"/>
            <a:r>
              <a:rPr lang="en-US" dirty="0" smtClean="0"/>
              <a:t>Client makes a single, non-blocking request</a:t>
            </a:r>
          </a:p>
          <a:p>
            <a:pPr lvl="1"/>
            <a:r>
              <a:rPr lang="en-US" dirty="0" smtClean="0"/>
              <a:t>Server executes the service and takes care of delivering the result to the client</a:t>
            </a:r>
          </a:p>
          <a:p>
            <a:pPr lvl="2"/>
            <a:r>
              <a:rPr lang="en-US" dirty="0" smtClean="0"/>
              <a:t>Server becomes client of the client</a:t>
            </a:r>
          </a:p>
          <a:p>
            <a:pPr lvl="1"/>
            <a:r>
              <a:rPr lang="en-US" dirty="0" smtClean="0"/>
              <a:t>Example: RSS feeds</a:t>
            </a:r>
          </a:p>
          <a:p>
            <a:pPr lvl="2"/>
            <a:r>
              <a:rPr lang="en-US" dirty="0" smtClean="0"/>
              <a:t>Client register to the feed</a:t>
            </a:r>
          </a:p>
          <a:p>
            <a:pPr lvl="2"/>
            <a:r>
              <a:rPr lang="en-US" dirty="0" smtClean="0"/>
              <a:t>The server takes care of delivering news to the client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00180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514639"/>
          </a:xfrm>
        </p:spPr>
        <p:txBody>
          <a:bodyPr>
            <a:normAutofit fontScale="70000" lnSpcReduction="20000"/>
          </a:bodyPr>
          <a:lstStyle/>
          <a:p>
            <a:r>
              <a:rPr lang="en-US" sz="3400" dirty="0" smtClean="0">
                <a:latin typeface="Calibri"/>
                <a:cs typeface="Calibri"/>
              </a:rPr>
              <a:t>Message-Oriented-Middleware</a:t>
            </a:r>
          </a:p>
          <a:p>
            <a:r>
              <a:rPr lang="en-US" sz="3400" dirty="0" smtClean="0">
                <a:solidFill>
                  <a:srgbClr val="000000"/>
                </a:solidFill>
                <a:latin typeface="Calibri"/>
                <a:cs typeface="Calibri"/>
              </a:rPr>
              <a:t>Message system: intermediary </a:t>
            </a:r>
            <a:r>
              <a:rPr lang="en-US" sz="3400" dirty="0">
                <a:solidFill>
                  <a:srgbClr val="000000"/>
                </a:solidFill>
                <a:latin typeface="Calibri"/>
                <a:cs typeface="Calibri"/>
              </a:rPr>
              <a:t>among separate, independent </a:t>
            </a:r>
            <a:r>
              <a:rPr lang="en-US" sz="3400" dirty="0" smtClean="0">
                <a:solidFill>
                  <a:srgbClr val="000000"/>
                </a:solidFill>
                <a:latin typeface="Calibri"/>
                <a:cs typeface="Calibri"/>
              </a:rPr>
              <a:t>processes  </a:t>
            </a:r>
            <a:endParaRPr lang="en-US" sz="3400" dirty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3400" dirty="0" smtClean="0">
                <a:solidFill>
                  <a:srgbClr val="000000"/>
                </a:solidFill>
                <a:latin typeface="Calibri"/>
                <a:cs typeface="Calibri"/>
              </a:rPr>
              <a:t>Sender process: deposits a message with the message system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cs typeface="Calibri"/>
              </a:rPr>
              <a:t>Once </a:t>
            </a:r>
            <a:r>
              <a:rPr lang="en-US" dirty="0">
                <a:solidFill>
                  <a:srgbClr val="000000"/>
                </a:solidFill>
                <a:cs typeface="Calibri"/>
              </a:rPr>
              <a:t>a message is sent, the sender is free to move on to other </a:t>
            </a:r>
            <a:r>
              <a:rPr lang="en-US" dirty="0" smtClean="0">
                <a:solidFill>
                  <a:srgbClr val="000000"/>
                </a:solidFill>
                <a:cs typeface="Calibri"/>
              </a:rPr>
              <a:t>tasks</a:t>
            </a:r>
            <a:endParaRPr lang="en-US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3400" dirty="0" smtClean="0">
                <a:solidFill>
                  <a:srgbClr val="000000"/>
                </a:solidFill>
                <a:latin typeface="Calibri"/>
                <a:cs typeface="Calibri"/>
              </a:rPr>
              <a:t>Message system:  </a:t>
            </a:r>
            <a:r>
              <a:rPr lang="en-US" sz="3400" dirty="0">
                <a:solidFill>
                  <a:srgbClr val="000000"/>
                </a:solidFill>
                <a:latin typeface="Calibri"/>
                <a:cs typeface="Calibri"/>
              </a:rPr>
              <a:t>switch for </a:t>
            </a:r>
            <a:r>
              <a:rPr lang="en-US" sz="3400" dirty="0" smtClean="0">
                <a:solidFill>
                  <a:srgbClr val="000000"/>
                </a:solidFill>
                <a:latin typeface="Calibri"/>
                <a:cs typeface="Calibri"/>
              </a:rPr>
              <a:t>messages</a:t>
            </a:r>
            <a:endParaRPr lang="en-US" sz="3400" dirty="0">
              <a:solidFill>
                <a:srgbClr val="000000"/>
              </a:solidFill>
              <a:latin typeface="Calibri"/>
              <a:cs typeface="Calibri"/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forwards 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it to a message 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queue/repository 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associated with 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the receiver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(maintained by the MOM)</a:t>
            </a:r>
          </a:p>
          <a:p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Receiver process: picks up the message from its queue when ready</a:t>
            </a:r>
          </a:p>
          <a:p>
            <a:r>
              <a:rPr lang="en-US" sz="3400" dirty="0" smtClean="0">
                <a:solidFill>
                  <a:srgbClr val="000000"/>
                </a:solidFill>
                <a:cs typeface="Calibri"/>
              </a:rPr>
              <a:t>Asynchronous and decoupled interaction!</a:t>
            </a:r>
            <a:endParaRPr lang="en-US" sz="3400" dirty="0">
              <a:solidFill>
                <a:srgbClr val="000000"/>
              </a:solidFill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3283781"/>
              </p:ext>
            </p:extLst>
          </p:nvPr>
        </p:nvGraphicFramePr>
        <p:xfrm>
          <a:off x="1670288" y="4849920"/>
          <a:ext cx="5791200" cy="181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1" r:id="rId3" imgW="4052316" imgH="1591056" progId="SmartDraw.2">
                  <p:embed/>
                </p:oleObj>
              </mc:Choice>
              <mc:Fallback>
                <p:oleObj r:id="rId3" imgW="4052316" imgH="1591056" progId="SmartDraw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0288" y="4849920"/>
                        <a:ext cx="5791200" cy="181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837781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Publish-Subscribe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4463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MOM where messages carry topic/content</a:t>
            </a:r>
          </a:p>
          <a:p>
            <a:r>
              <a:rPr lang="en-US" b="1" dirty="0" smtClean="0"/>
              <a:t>Subscribe</a:t>
            </a:r>
            <a:r>
              <a:rPr lang="en-US" dirty="0" smtClean="0"/>
              <a:t>: </a:t>
            </a:r>
            <a:r>
              <a:rPr lang="en-US" i="1" dirty="0" smtClean="0"/>
              <a:t>consumer</a:t>
            </a:r>
            <a:r>
              <a:rPr lang="en-US" dirty="0" smtClean="0"/>
              <a:t> process registers for receiving </a:t>
            </a:r>
            <a:r>
              <a:rPr lang="en-US" dirty="0" err="1" smtClean="0"/>
              <a:t>infos</a:t>
            </a:r>
            <a:endParaRPr lang="en-US" dirty="0" smtClean="0"/>
          </a:p>
          <a:p>
            <a:r>
              <a:rPr lang="en-US" b="1" dirty="0" smtClean="0"/>
              <a:t>Publish</a:t>
            </a:r>
            <a:r>
              <a:rPr lang="en-US" dirty="0" smtClean="0"/>
              <a:t>: </a:t>
            </a:r>
            <a:r>
              <a:rPr lang="en-US" i="1" dirty="0" smtClean="0"/>
              <a:t>producer</a:t>
            </a:r>
            <a:r>
              <a:rPr lang="en-US" dirty="0" smtClean="0"/>
              <a:t> process generate a new info</a:t>
            </a:r>
          </a:p>
          <a:p>
            <a:pPr lvl="1"/>
            <a:r>
              <a:rPr lang="en-US" i="1" dirty="0" smtClean="0"/>
              <a:t>Notification server </a:t>
            </a:r>
            <a:r>
              <a:rPr lang="en-US" b="1" dirty="0" smtClean="0"/>
              <a:t>notifies</a:t>
            </a:r>
            <a:r>
              <a:rPr lang="en-US" dirty="0" smtClean="0"/>
              <a:t> subscribers </a:t>
            </a:r>
            <a:r>
              <a:rPr lang="en-US" dirty="0" smtClean="0">
                <a:sym typeface="Wingdings"/>
              </a:rPr>
              <a:t> multicast</a:t>
            </a:r>
            <a:endParaRPr lang="en-US" dirty="0" smtClean="0"/>
          </a:p>
          <a:p>
            <a:r>
              <a:rPr lang="en-US" dirty="0" smtClean="0"/>
              <a:t>Complete decoupling</a:t>
            </a:r>
          </a:p>
          <a:p>
            <a:r>
              <a:rPr lang="en-US" dirty="0" smtClean="0"/>
              <a:t>Many-to-many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4135" y="3645057"/>
            <a:ext cx="5365538" cy="294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71263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Connection(less) C/S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3738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Connection-oriented interaction</a:t>
            </a:r>
          </a:p>
          <a:p>
            <a:pPr lvl="1"/>
            <a:r>
              <a:rPr lang="en-US" dirty="0" smtClean="0"/>
              <a:t>Creation of a dedicated </a:t>
            </a:r>
            <a:r>
              <a:rPr lang="en-US" b="1" dirty="0" smtClean="0"/>
              <a:t>virtual communication channel</a:t>
            </a:r>
            <a:r>
              <a:rPr lang="en-US" dirty="0" smtClean="0"/>
              <a:t> before the message exchange</a:t>
            </a:r>
          </a:p>
          <a:p>
            <a:pPr lvl="2"/>
            <a:r>
              <a:rPr lang="en-US" dirty="0" smtClean="0"/>
              <a:t>Order preserved!</a:t>
            </a:r>
          </a:p>
          <a:p>
            <a:pPr lvl="1"/>
            <a:r>
              <a:rPr lang="en-US" dirty="0" smtClean="0"/>
              <a:t>E.g.: telephone calls</a:t>
            </a:r>
          </a:p>
          <a:p>
            <a:pPr lvl="1"/>
            <a:r>
              <a:rPr lang="en-US" dirty="0" smtClean="0"/>
              <a:t>More reliable</a:t>
            </a:r>
          </a:p>
          <a:p>
            <a:r>
              <a:rPr lang="en-US" dirty="0" smtClean="0"/>
              <a:t>Connectionless interaction</a:t>
            </a:r>
          </a:p>
          <a:p>
            <a:pPr lvl="1"/>
            <a:r>
              <a:rPr lang="en-US" b="1" dirty="0" smtClean="0"/>
              <a:t>Isolated</a:t>
            </a:r>
            <a:r>
              <a:rPr lang="en-US" dirty="0" smtClean="0"/>
              <a:t> messages (no guarantees about ordering)</a:t>
            </a:r>
          </a:p>
          <a:p>
            <a:pPr lvl="1"/>
            <a:r>
              <a:rPr lang="en-US" dirty="0" smtClean="0"/>
              <a:t>E.g.: mail system</a:t>
            </a:r>
          </a:p>
          <a:p>
            <a:pPr lvl="1"/>
            <a:r>
              <a:rPr lang="en-US" dirty="0" smtClean="0"/>
              <a:t>More flexible</a:t>
            </a:r>
          </a:p>
          <a:p>
            <a:r>
              <a:rPr lang="en-US" dirty="0" smtClean="0"/>
              <a:t>Choice: application + infrastructure constraints</a:t>
            </a:r>
          </a:p>
          <a:p>
            <a:r>
              <a:rPr lang="en-US" dirty="0" smtClean="0"/>
              <a:t>Connections: requires resource allocation on both C/S</a:t>
            </a:r>
          </a:p>
          <a:p>
            <a:pPr lvl="1"/>
            <a:r>
              <a:rPr lang="en-US" dirty="0" smtClean="0"/>
              <a:t>Static route: resource allocation on intermediate nodes</a:t>
            </a:r>
          </a:p>
          <a:p>
            <a:pPr lvl="1"/>
            <a:r>
              <a:rPr lang="en-US" dirty="0" smtClean="0"/>
              <a:t>Dynamic routes</a:t>
            </a:r>
          </a:p>
        </p:txBody>
      </p:sp>
    </p:spTree>
    <p:extLst>
      <p:ext uri="{BB962C8B-B14F-4D97-AF65-F5344CB8AC3E}">
        <p14:creationId xmlns:p14="http://schemas.microsoft.com/office/powerpoint/2010/main" val="407483976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C/S: State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1969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Who maintains the state of interaction?</a:t>
            </a:r>
          </a:p>
          <a:p>
            <a:r>
              <a:rPr lang="en-US" dirty="0" smtClean="0"/>
              <a:t>Stateless interaction</a:t>
            </a:r>
          </a:p>
          <a:p>
            <a:pPr lvl="1"/>
            <a:r>
              <a:rPr lang="en-US" dirty="0" smtClean="0"/>
              <a:t>Each message is self-contained and separate from the others</a:t>
            </a:r>
          </a:p>
          <a:p>
            <a:pPr lvl="1"/>
            <a:r>
              <a:rPr lang="en-US" dirty="0" smtClean="0"/>
              <a:t>Stateless server: lightweight, fault-tolerant, reliable</a:t>
            </a:r>
          </a:p>
          <a:p>
            <a:r>
              <a:rPr lang="en-US" dirty="0" err="1" smtClean="0"/>
              <a:t>Stateful</a:t>
            </a:r>
            <a:r>
              <a:rPr lang="en-US" dirty="0" smtClean="0"/>
              <a:t> interaction</a:t>
            </a:r>
          </a:p>
          <a:p>
            <a:pPr lvl="1"/>
            <a:r>
              <a:rPr lang="en-US" dirty="0" smtClean="0"/>
              <a:t>Message depends from the previous interaction</a:t>
            </a:r>
          </a:p>
          <a:p>
            <a:pPr lvl="1"/>
            <a:r>
              <a:rPr lang="en-US" dirty="0" err="1" smtClean="0"/>
              <a:t>Stateful</a:t>
            </a:r>
            <a:r>
              <a:rPr lang="en-US" dirty="0" smtClean="0"/>
              <a:t> server: efficiency (message size and execution</a:t>
            </a:r>
          </a:p>
        </p:txBody>
      </p:sp>
    </p:spTree>
    <p:extLst>
      <p:ext uri="{BB962C8B-B14F-4D97-AF65-F5344CB8AC3E}">
        <p14:creationId xmlns:p14="http://schemas.microsoft.com/office/powerpoint/2010/main" val="198193433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Stateful</a:t>
            </a:r>
            <a:r>
              <a:rPr lang="en-US" dirty="0" smtClean="0"/>
              <a:t>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E.g. sequential file read</a:t>
            </a:r>
          </a:p>
          <a:p>
            <a:pPr lvl="1"/>
            <a:r>
              <a:rPr lang="en-US" i="1" dirty="0" err="1" smtClean="0"/>
              <a:t>getNextLine</a:t>
            </a:r>
            <a:r>
              <a:rPr lang="en-US" i="1" dirty="0" smtClean="0"/>
              <a:t>()</a:t>
            </a:r>
          </a:p>
          <a:p>
            <a:pPr marL="457200" lvl="1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Compact message</a:t>
            </a:r>
          </a:p>
          <a:p>
            <a:r>
              <a:rPr lang="en-US" dirty="0" smtClean="0"/>
              <a:t>Server must create and track a session with the client</a:t>
            </a:r>
          </a:p>
          <a:p>
            <a:pPr lvl="1"/>
            <a:r>
              <a:rPr lang="en-US" dirty="0" smtClean="0"/>
              <a:t>To be used for future interactions (recovery)</a:t>
            </a:r>
          </a:p>
          <a:p>
            <a:pPr lvl="1"/>
            <a:r>
              <a:rPr lang="en-US" dirty="0" smtClean="0"/>
              <a:t>E.g.: at the “open” time</a:t>
            </a:r>
          </a:p>
          <a:p>
            <a:r>
              <a:rPr lang="en-US" dirty="0" smtClean="0"/>
              <a:t>Server allocate resources for a possibly long timespan</a:t>
            </a:r>
          </a:p>
          <a:p>
            <a:pPr lvl="1"/>
            <a:r>
              <a:rPr lang="en-US" dirty="0" smtClean="0"/>
              <a:t>Client could never close the session</a:t>
            </a:r>
          </a:p>
          <a:p>
            <a:r>
              <a:rPr lang="en-US" dirty="0" smtClean="0"/>
              <a:t>High server complexity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386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A distributed system is one where </a:t>
            </a:r>
            <a:br>
              <a:rPr lang="en-US" sz="2800" dirty="0"/>
            </a:br>
            <a:r>
              <a:rPr lang="en-US" sz="2800" dirty="0" smtClean="0"/>
              <a:t>a </a:t>
            </a:r>
            <a:r>
              <a:rPr lang="en-US" sz="2800" dirty="0"/>
              <a:t>machine I've never heard of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can </a:t>
            </a:r>
            <a:r>
              <a:rPr lang="en-US" sz="2800" dirty="0"/>
              <a:t>cause my program to </a:t>
            </a:r>
            <a:r>
              <a:rPr lang="en-US" sz="2800" dirty="0" smtClean="0"/>
              <a:t>fail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							Leslie </a:t>
            </a:r>
            <a:r>
              <a:rPr lang="en-US" sz="2000" dirty="0" err="1" smtClean="0"/>
              <a:t>Lamport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 smtClean="0"/>
              <a:t>Abstraction: From the outside, a black box providing service interfaces</a:t>
            </a:r>
            <a:endParaRPr lang="en-US" sz="2000" dirty="0"/>
          </a:p>
        </p:txBody>
      </p:sp>
      <p:pic>
        <p:nvPicPr>
          <p:cNvPr id="11266" name="Picture 2" descr="http://www.lamport.org/lesl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779" y="1417638"/>
            <a:ext cx="2372021" cy="301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26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Stateless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629"/>
          </a:xfrm>
        </p:spPr>
        <p:txBody>
          <a:bodyPr>
            <a:normAutofit/>
          </a:bodyPr>
          <a:lstStyle/>
          <a:p>
            <a:r>
              <a:rPr lang="en-US" sz="2800" i="1" dirty="0" err="1" smtClean="0"/>
              <a:t>getLine</a:t>
            </a:r>
            <a:r>
              <a:rPr lang="en-US" sz="2800" i="1" dirty="0" smtClean="0"/>
              <a:t>(</a:t>
            </a:r>
            <a:r>
              <a:rPr lang="en-US" sz="2800" i="1" dirty="0" err="1" smtClean="0"/>
              <a:t>lineNumber</a:t>
            </a:r>
            <a:r>
              <a:rPr lang="en-US" sz="2800" i="1" dirty="0" smtClean="0"/>
              <a:t>)</a:t>
            </a:r>
          </a:p>
          <a:p>
            <a:r>
              <a:rPr lang="en-US" sz="2800" dirty="0" smtClean="0"/>
              <a:t>Self-contained messages: carry the state as a parameter!</a:t>
            </a:r>
          </a:p>
          <a:p>
            <a:pPr lvl="1"/>
            <a:r>
              <a:rPr lang="en-US" sz="2400" dirty="0" smtClean="0"/>
              <a:t>State maintained by the client + interaction</a:t>
            </a:r>
          </a:p>
          <a:p>
            <a:pPr lvl="1"/>
            <a:r>
              <a:rPr lang="en-US" sz="2400" dirty="0" smtClean="0"/>
              <a:t>Simpler server</a:t>
            </a:r>
          </a:p>
          <a:p>
            <a:r>
              <a:rPr lang="en-US" sz="2800" dirty="0" smtClean="0"/>
              <a:t>Only viable if operations are </a:t>
            </a:r>
            <a:r>
              <a:rPr lang="en-US" sz="2800" b="1" dirty="0" smtClean="0"/>
              <a:t>idempotent</a:t>
            </a:r>
          </a:p>
          <a:p>
            <a:pPr lvl="1"/>
            <a:r>
              <a:rPr lang="en-US" sz="2400" dirty="0" smtClean="0"/>
              <a:t>The same operation always gives the same result</a:t>
            </a:r>
          </a:p>
          <a:p>
            <a:pPr lvl="1"/>
            <a:r>
              <a:rPr lang="en-US" sz="2400" i="1" dirty="0" err="1" smtClean="0"/>
              <a:t>deleteLastLine</a:t>
            </a:r>
            <a:r>
              <a:rPr lang="en-US" sz="2400" i="1" dirty="0" smtClean="0"/>
              <a:t>() vs. </a:t>
            </a:r>
            <a:r>
              <a:rPr lang="en-US" sz="2400" i="1" dirty="0" err="1" smtClean="0"/>
              <a:t>deleteLine</a:t>
            </a:r>
            <a:r>
              <a:rPr lang="en-US" sz="2400" i="1" dirty="0" smtClean="0"/>
              <a:t>(n)</a:t>
            </a:r>
          </a:p>
          <a:p>
            <a:pPr lvl="1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5502081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Parallelism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903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Is the server able to execute multiple operations in parallel?</a:t>
            </a:r>
          </a:p>
          <a:p>
            <a:r>
              <a:rPr lang="en-US" dirty="0" smtClean="0"/>
              <a:t>How are multiple clients’ requests served?</a:t>
            </a:r>
          </a:p>
          <a:p>
            <a:r>
              <a:rPr lang="en-US" dirty="0" smtClean="0"/>
              <a:t>Sequential/iterative server: at most one request at a time</a:t>
            </a:r>
          </a:p>
          <a:p>
            <a:pPr lvl="1"/>
            <a:r>
              <a:rPr lang="en-US" dirty="0" smtClean="0"/>
              <a:t>Queue of pending requests</a:t>
            </a:r>
          </a:p>
          <a:p>
            <a:pPr lvl="1"/>
            <a:r>
              <a:rPr lang="en-US" dirty="0" smtClean="0"/>
              <a:t>Low resource exploitation (no overlapping between computation and I/O)</a:t>
            </a:r>
          </a:p>
          <a:p>
            <a:r>
              <a:rPr lang="en-US" dirty="0" smtClean="0"/>
              <a:t>Concurrent server: serves multiple requests concurrently</a:t>
            </a:r>
          </a:p>
          <a:p>
            <a:pPr lvl="1"/>
            <a:r>
              <a:rPr lang="en-US" dirty="0" smtClean="0"/>
              <a:t>A new request can be accepted when another request is being served</a:t>
            </a:r>
          </a:p>
          <a:p>
            <a:pPr lvl="1"/>
            <a:r>
              <a:rPr lang="en-US" dirty="0" smtClean="0"/>
              <a:t>Better resource exploitation</a:t>
            </a:r>
          </a:p>
          <a:p>
            <a:pPr lvl="1"/>
            <a:r>
              <a:rPr lang="en-US" dirty="0" smtClean="0"/>
              <a:t>Higher server complexity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92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loud 31"/>
          <p:cNvSpPr/>
          <p:nvPr/>
        </p:nvSpPr>
        <p:spPr>
          <a:xfrm>
            <a:off x="-132548" y="2345841"/>
            <a:ext cx="3692289" cy="2463354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Communication</a:t>
            </a:r>
            <a:endParaRPr lang="en-US" sz="2000" dirty="0"/>
          </a:p>
          <a:p>
            <a:pPr algn="ctr"/>
            <a:r>
              <a:rPr lang="en-US" sz="2000" dirty="0" smtClean="0"/>
              <a:t>Infrastructure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Sequential Server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077504" y="1848319"/>
            <a:ext cx="2432726" cy="267867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50000"/>
              </a:lnSpc>
            </a:pPr>
            <a:r>
              <a:rPr lang="en-US" dirty="0" smtClean="0"/>
              <a:t>Server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6393634" y="3057216"/>
            <a:ext cx="1834384" cy="1352197"/>
          </a:xfrm>
          <a:prstGeom prst="roundRect">
            <a:avLst>
              <a:gd name="adj" fmla="val 16312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dirty="0" smtClean="0"/>
              <a:t>Server </a:t>
            </a:r>
            <a:r>
              <a:rPr lang="en-US" dirty="0"/>
              <a:t>p</a:t>
            </a:r>
            <a:r>
              <a:rPr lang="en-US" dirty="0" smtClean="0"/>
              <a:t>rocess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393633" y="2345841"/>
            <a:ext cx="740810" cy="5761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134443" y="2345841"/>
            <a:ext cx="199901" cy="5761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334345" y="2345841"/>
            <a:ext cx="199901" cy="5761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534247" y="2345841"/>
            <a:ext cx="199901" cy="5761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34148" y="2345841"/>
            <a:ext cx="199901" cy="5761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934049" y="2345841"/>
            <a:ext cx="199901" cy="5761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endCxn id="6" idx="1"/>
          </p:cNvCxnSpPr>
          <p:nvPr/>
        </p:nvCxnSpPr>
        <p:spPr>
          <a:xfrm>
            <a:off x="2973471" y="2633919"/>
            <a:ext cx="3420162" cy="0"/>
          </a:xfrm>
          <a:prstGeom prst="line">
            <a:avLst/>
          </a:prstGeom>
          <a:ln>
            <a:headEnd type="none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489188" y="2302273"/>
            <a:ext cx="2163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equests from clients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3136421" y="3973903"/>
            <a:ext cx="4197924" cy="0"/>
          </a:xfrm>
          <a:prstGeom prst="line">
            <a:avLst/>
          </a:prstGeom>
          <a:ln>
            <a:headEnd type="none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559741" y="4024402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esponse to client</a:t>
            </a:r>
            <a:endParaRPr lang="en-US" dirty="0"/>
          </a:p>
        </p:txBody>
      </p:sp>
      <p:cxnSp>
        <p:nvCxnSpPr>
          <p:cNvPr id="20" name="Straight Connector 19"/>
          <p:cNvCxnSpPr>
            <a:stCxn id="11" idx="2"/>
            <a:endCxn id="23" idx="0"/>
          </p:cNvCxnSpPr>
          <p:nvPr/>
        </p:nvCxnSpPr>
        <p:spPr>
          <a:xfrm flipH="1">
            <a:off x="7334344" y="2921996"/>
            <a:ext cx="699656" cy="242999"/>
          </a:xfrm>
          <a:prstGeom prst="line">
            <a:avLst/>
          </a:prstGeom>
          <a:ln>
            <a:headEnd type="none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852228" y="3164995"/>
            <a:ext cx="964232" cy="57615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service</a:t>
            </a:r>
            <a:endParaRPr lang="en-US" sz="1600" dirty="0"/>
          </a:p>
        </p:txBody>
      </p:sp>
      <p:cxnSp>
        <p:nvCxnSpPr>
          <p:cNvPr id="26" name="Straight Connector 25"/>
          <p:cNvCxnSpPr>
            <a:stCxn id="23" idx="2"/>
          </p:cNvCxnSpPr>
          <p:nvPr/>
        </p:nvCxnSpPr>
        <p:spPr>
          <a:xfrm>
            <a:off x="7334344" y="3741150"/>
            <a:ext cx="0" cy="253260"/>
          </a:xfrm>
          <a:prstGeom prst="line">
            <a:avLst/>
          </a:prstGeom>
          <a:ln>
            <a:headEnd type="none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endCxn id="11" idx="2"/>
          </p:cNvCxnSpPr>
          <p:nvPr/>
        </p:nvCxnSpPr>
        <p:spPr>
          <a:xfrm rot="5400000" flipH="1" flipV="1">
            <a:off x="7158218" y="3098122"/>
            <a:ext cx="1051908" cy="699656"/>
          </a:xfrm>
          <a:prstGeom prst="bentConnector3">
            <a:avLst>
              <a:gd name="adj1" fmla="val -301"/>
            </a:avLst>
          </a:prstGeom>
          <a:ln>
            <a:headEnd type="none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745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loud 24"/>
          <p:cNvSpPr/>
          <p:nvPr/>
        </p:nvSpPr>
        <p:spPr>
          <a:xfrm>
            <a:off x="-140931" y="1877923"/>
            <a:ext cx="3692289" cy="2463354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Communication</a:t>
            </a:r>
            <a:endParaRPr lang="en-US" sz="2000" dirty="0"/>
          </a:p>
          <a:p>
            <a:pPr algn="ctr"/>
            <a:r>
              <a:rPr lang="en-US" sz="2000" dirty="0" smtClean="0"/>
              <a:t>Infrastructure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Sequential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688" y="4341276"/>
            <a:ext cx="8229600" cy="2363409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Perceived service time by the client:</a:t>
            </a:r>
          </a:p>
          <a:p>
            <a:pPr marL="0" indent="0" algn="ctr">
              <a:buNone/>
            </a:pPr>
            <a:r>
              <a:rPr lang="en-US" sz="2400" dirty="0" err="1" smtClean="0"/>
              <a:t>Tr</a:t>
            </a:r>
            <a:r>
              <a:rPr lang="en-US" sz="2400" dirty="0" smtClean="0"/>
              <a:t> = </a:t>
            </a:r>
            <a:r>
              <a:rPr lang="en-US" sz="2400" b="1" dirty="0" err="1" smtClean="0"/>
              <a:t>Ts</a:t>
            </a:r>
            <a:r>
              <a:rPr lang="en-US" sz="2400" dirty="0" smtClean="0"/>
              <a:t> + 2Tc + </a:t>
            </a:r>
            <a:r>
              <a:rPr lang="en-US" sz="2400" b="1" dirty="0" err="1" smtClean="0"/>
              <a:t>Tq</a:t>
            </a:r>
            <a:endParaRPr lang="en-US" sz="2400" b="1" dirty="0" smtClean="0"/>
          </a:p>
          <a:p>
            <a:r>
              <a:rPr lang="en-US" sz="2400" dirty="0" err="1" smtClean="0"/>
              <a:t>Tq</a:t>
            </a:r>
            <a:r>
              <a:rPr lang="en-US" sz="2400" dirty="0" smtClean="0"/>
              <a:t> = </a:t>
            </a:r>
            <a:r>
              <a:rPr lang="en-US" sz="2400" dirty="0" err="1" smtClean="0"/>
              <a:t>Ts</a:t>
            </a:r>
            <a:r>
              <a:rPr lang="en-US" sz="2400" dirty="0" smtClean="0"/>
              <a:t> × average queue length</a:t>
            </a:r>
          </a:p>
          <a:p>
            <a:r>
              <a:rPr lang="en-US" sz="2400" dirty="0" smtClean="0"/>
              <a:t>Limiting overhead:</a:t>
            </a:r>
          </a:p>
          <a:p>
            <a:pPr lvl="1"/>
            <a:r>
              <a:rPr lang="en-US" sz="2000" dirty="0" smtClean="0"/>
              <a:t>Small queue</a:t>
            </a:r>
          </a:p>
          <a:p>
            <a:pPr lvl="1"/>
            <a:r>
              <a:rPr lang="en-US" sz="2000" dirty="0" smtClean="0"/>
              <a:t>Drop requests when the queue is full </a:t>
            </a:r>
            <a:endParaRPr lang="en-US" sz="2000" dirty="0"/>
          </a:p>
        </p:txBody>
      </p:sp>
      <p:sp>
        <p:nvSpPr>
          <p:cNvPr id="4" name="Rounded Rectangle 3"/>
          <p:cNvSpPr/>
          <p:nvPr/>
        </p:nvSpPr>
        <p:spPr>
          <a:xfrm>
            <a:off x="6069121" y="1380401"/>
            <a:ext cx="2432726" cy="267867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50000"/>
              </a:lnSpc>
            </a:pPr>
            <a:r>
              <a:rPr lang="en-US" dirty="0" smtClean="0"/>
              <a:t>Server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6385251" y="2589298"/>
            <a:ext cx="1834384" cy="1352197"/>
          </a:xfrm>
          <a:prstGeom prst="roundRect">
            <a:avLst>
              <a:gd name="adj" fmla="val 16312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dirty="0" smtClean="0"/>
              <a:t>Server </a:t>
            </a:r>
            <a:r>
              <a:rPr lang="en-US" dirty="0"/>
              <a:t>p</a:t>
            </a:r>
            <a:r>
              <a:rPr lang="en-US" dirty="0" smtClean="0"/>
              <a:t>rocess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385250" y="1877923"/>
            <a:ext cx="740810" cy="5761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126060" y="1877923"/>
            <a:ext cx="199901" cy="5761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325962" y="1877923"/>
            <a:ext cx="199901" cy="5761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525864" y="1877923"/>
            <a:ext cx="199901" cy="5761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25765" y="1877923"/>
            <a:ext cx="199901" cy="5761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925666" y="1877923"/>
            <a:ext cx="199901" cy="5761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endCxn id="6" idx="1"/>
          </p:cNvCxnSpPr>
          <p:nvPr/>
        </p:nvCxnSpPr>
        <p:spPr>
          <a:xfrm>
            <a:off x="2965088" y="2166001"/>
            <a:ext cx="3420162" cy="0"/>
          </a:xfrm>
          <a:prstGeom prst="line">
            <a:avLst/>
          </a:prstGeom>
          <a:ln>
            <a:headEnd type="none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480805" y="1834355"/>
            <a:ext cx="2163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equests from clients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3109104" y="3505985"/>
            <a:ext cx="4216857" cy="0"/>
          </a:xfrm>
          <a:prstGeom prst="line">
            <a:avLst/>
          </a:prstGeom>
          <a:ln>
            <a:headEnd type="none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551358" y="3457898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esponse to client</a:t>
            </a:r>
            <a:endParaRPr lang="en-US" dirty="0"/>
          </a:p>
        </p:txBody>
      </p:sp>
      <p:cxnSp>
        <p:nvCxnSpPr>
          <p:cNvPr id="20" name="Straight Connector 19"/>
          <p:cNvCxnSpPr>
            <a:stCxn id="11" idx="2"/>
            <a:endCxn id="23" idx="0"/>
          </p:cNvCxnSpPr>
          <p:nvPr/>
        </p:nvCxnSpPr>
        <p:spPr>
          <a:xfrm flipH="1">
            <a:off x="7325961" y="2454078"/>
            <a:ext cx="699656" cy="242999"/>
          </a:xfrm>
          <a:prstGeom prst="line">
            <a:avLst/>
          </a:prstGeom>
          <a:ln>
            <a:headEnd type="none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843845" y="2697077"/>
            <a:ext cx="964232" cy="57615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service</a:t>
            </a:r>
            <a:endParaRPr lang="en-US" sz="1600" dirty="0"/>
          </a:p>
        </p:txBody>
      </p:sp>
      <p:cxnSp>
        <p:nvCxnSpPr>
          <p:cNvPr id="26" name="Straight Connector 25"/>
          <p:cNvCxnSpPr>
            <a:stCxn id="23" idx="2"/>
          </p:cNvCxnSpPr>
          <p:nvPr/>
        </p:nvCxnSpPr>
        <p:spPr>
          <a:xfrm>
            <a:off x="7325961" y="3273232"/>
            <a:ext cx="0" cy="253260"/>
          </a:xfrm>
          <a:prstGeom prst="line">
            <a:avLst/>
          </a:prstGeom>
          <a:ln>
            <a:headEnd type="none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Left Brace 29"/>
          <p:cNvSpPr/>
          <p:nvPr/>
        </p:nvSpPr>
        <p:spPr>
          <a:xfrm>
            <a:off x="4350962" y="2166002"/>
            <a:ext cx="364526" cy="1336974"/>
          </a:xfrm>
          <a:prstGeom prst="lef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927643" y="2636330"/>
            <a:ext cx="376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Tr</a:t>
            </a:r>
            <a:endParaRPr lang="en-US" dirty="0"/>
          </a:p>
        </p:txBody>
      </p:sp>
      <p:sp>
        <p:nvSpPr>
          <p:cNvPr id="21" name="Left Brace 20"/>
          <p:cNvSpPr/>
          <p:nvPr/>
        </p:nvSpPr>
        <p:spPr>
          <a:xfrm flipH="1">
            <a:off x="7819838" y="2698589"/>
            <a:ext cx="199902" cy="574644"/>
          </a:xfrm>
          <a:prstGeom prst="lef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919320" y="2788730"/>
            <a:ext cx="453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Ts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920961" y="2269412"/>
            <a:ext cx="559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Tc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965088" y="3088566"/>
            <a:ext cx="559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Tc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032484" y="2130728"/>
            <a:ext cx="505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72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766351" y="1898957"/>
            <a:ext cx="3126501" cy="36898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50000"/>
              </a:lnSpc>
            </a:pPr>
            <a:r>
              <a:rPr lang="en-US" dirty="0" smtClean="0"/>
              <a:t>Server</a:t>
            </a:r>
            <a:endParaRPr lang="en-US" dirty="0"/>
          </a:p>
        </p:txBody>
      </p:sp>
      <p:sp>
        <p:nvSpPr>
          <p:cNvPr id="34" name="Rounded Rectangle 33"/>
          <p:cNvSpPr/>
          <p:nvPr/>
        </p:nvSpPr>
        <p:spPr>
          <a:xfrm>
            <a:off x="6867372" y="4424777"/>
            <a:ext cx="1370369" cy="952419"/>
          </a:xfrm>
          <a:prstGeom prst="roundRect">
            <a:avLst>
              <a:gd name="adj" fmla="val 16312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1600" dirty="0" err="1" smtClean="0"/>
              <a:t>Ch</a:t>
            </a:r>
            <a:endParaRPr lang="en-US" sz="1600" dirty="0"/>
          </a:p>
        </p:txBody>
      </p:sp>
      <p:sp>
        <p:nvSpPr>
          <p:cNvPr id="33" name="Rounded Rectangle 32"/>
          <p:cNvSpPr/>
          <p:nvPr/>
        </p:nvSpPr>
        <p:spPr>
          <a:xfrm>
            <a:off x="6644417" y="4471809"/>
            <a:ext cx="1370369" cy="952419"/>
          </a:xfrm>
          <a:prstGeom prst="roundRect">
            <a:avLst>
              <a:gd name="adj" fmla="val 16312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1600" dirty="0" smtClean="0"/>
              <a:t>Chi</a:t>
            </a:r>
            <a:endParaRPr lang="en-US" sz="1600" dirty="0"/>
          </a:p>
        </p:txBody>
      </p:sp>
      <p:sp>
        <p:nvSpPr>
          <p:cNvPr id="32" name="Rounded Rectangle 31"/>
          <p:cNvSpPr/>
          <p:nvPr/>
        </p:nvSpPr>
        <p:spPr>
          <a:xfrm>
            <a:off x="6450856" y="4524721"/>
            <a:ext cx="1370369" cy="952419"/>
          </a:xfrm>
          <a:prstGeom prst="roundRect">
            <a:avLst>
              <a:gd name="adj" fmla="val 16312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1600" dirty="0" smtClean="0"/>
              <a:t>Chi</a:t>
            </a:r>
            <a:endParaRPr lang="en-US" sz="1600" dirty="0"/>
          </a:p>
        </p:txBody>
      </p:sp>
      <p:sp>
        <p:nvSpPr>
          <p:cNvPr id="27" name="Rounded Rectangle 26"/>
          <p:cNvSpPr/>
          <p:nvPr/>
        </p:nvSpPr>
        <p:spPr>
          <a:xfrm>
            <a:off x="6245540" y="4571755"/>
            <a:ext cx="1370369" cy="952419"/>
          </a:xfrm>
          <a:prstGeom prst="roundRect">
            <a:avLst>
              <a:gd name="adj" fmla="val 16312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1600" dirty="0" smtClean="0"/>
              <a:t>Child process</a:t>
            </a:r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Server (Multi-Process)</a:t>
            </a:r>
          </a:p>
        </p:txBody>
      </p:sp>
      <p:sp>
        <p:nvSpPr>
          <p:cNvPr id="4" name="Cloud 3"/>
          <p:cNvSpPr/>
          <p:nvPr/>
        </p:nvSpPr>
        <p:spPr>
          <a:xfrm>
            <a:off x="-527125" y="2396479"/>
            <a:ext cx="3692289" cy="2463354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Communication</a:t>
            </a:r>
            <a:endParaRPr lang="en-US" sz="2000" dirty="0"/>
          </a:p>
          <a:p>
            <a:pPr algn="ctr"/>
            <a:r>
              <a:rPr lang="en-US" sz="2000" dirty="0" smtClean="0"/>
              <a:t>Infrastructure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999057" y="3107854"/>
            <a:ext cx="1834384" cy="1105275"/>
          </a:xfrm>
          <a:prstGeom prst="roundRect">
            <a:avLst>
              <a:gd name="adj" fmla="val 16312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dirty="0" smtClean="0"/>
              <a:t>Server process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999056" y="2396479"/>
            <a:ext cx="740810" cy="5761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739866" y="2396479"/>
            <a:ext cx="199901" cy="5761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939768" y="2396479"/>
            <a:ext cx="199901" cy="5761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139670" y="2396479"/>
            <a:ext cx="199901" cy="5761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39571" y="2396479"/>
            <a:ext cx="199901" cy="5761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39472" y="2396479"/>
            <a:ext cx="199901" cy="5761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endCxn id="7" idx="1"/>
          </p:cNvCxnSpPr>
          <p:nvPr/>
        </p:nvCxnSpPr>
        <p:spPr>
          <a:xfrm>
            <a:off x="2578894" y="2684557"/>
            <a:ext cx="3420162" cy="0"/>
          </a:xfrm>
          <a:prstGeom prst="line">
            <a:avLst/>
          </a:prstGeom>
          <a:ln>
            <a:headEnd type="none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094611" y="2352911"/>
            <a:ext cx="2163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equests from clients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 flipH="1" flipV="1">
            <a:off x="2722912" y="4024543"/>
            <a:ext cx="3605391" cy="884805"/>
          </a:xfrm>
          <a:prstGeom prst="line">
            <a:avLst/>
          </a:prstGeom>
          <a:ln>
            <a:headEnd type="none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094611" y="4446783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esponse to client</a:t>
            </a:r>
            <a:endParaRPr lang="en-US" dirty="0"/>
          </a:p>
        </p:txBody>
      </p:sp>
      <p:cxnSp>
        <p:nvCxnSpPr>
          <p:cNvPr id="17" name="Straight Connector 16"/>
          <p:cNvCxnSpPr>
            <a:stCxn id="12" idx="2"/>
            <a:endCxn id="42" idx="0"/>
          </p:cNvCxnSpPr>
          <p:nvPr/>
        </p:nvCxnSpPr>
        <p:spPr>
          <a:xfrm flipH="1">
            <a:off x="6927786" y="2972634"/>
            <a:ext cx="711637" cy="396383"/>
          </a:xfrm>
          <a:prstGeom prst="line">
            <a:avLst/>
          </a:prstGeom>
          <a:ln>
            <a:headEnd type="none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667938" y="4671243"/>
            <a:ext cx="777466" cy="47620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service</a:t>
            </a:r>
            <a:endParaRPr lang="en-US" sz="1600" dirty="0"/>
          </a:p>
        </p:txBody>
      </p:sp>
      <p:cxnSp>
        <p:nvCxnSpPr>
          <p:cNvPr id="19" name="Straight Connector 18"/>
          <p:cNvCxnSpPr>
            <a:stCxn id="18" idx="1"/>
          </p:cNvCxnSpPr>
          <p:nvPr/>
        </p:nvCxnSpPr>
        <p:spPr>
          <a:xfrm flipH="1">
            <a:off x="6328303" y="4909348"/>
            <a:ext cx="339635" cy="0"/>
          </a:xfrm>
          <a:prstGeom prst="line">
            <a:avLst/>
          </a:prstGeom>
          <a:ln>
            <a:headEnd type="none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36"/>
          <p:cNvCxnSpPr>
            <a:stCxn id="42" idx="3"/>
            <a:endCxn id="12" idx="2"/>
          </p:cNvCxnSpPr>
          <p:nvPr/>
        </p:nvCxnSpPr>
        <p:spPr>
          <a:xfrm flipV="1">
            <a:off x="7468925" y="2972634"/>
            <a:ext cx="170498" cy="634488"/>
          </a:xfrm>
          <a:prstGeom prst="bentConnector2">
            <a:avLst/>
          </a:prstGeom>
          <a:ln>
            <a:headEnd type="none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6386647" y="3369017"/>
            <a:ext cx="1082278" cy="47620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Generate process</a:t>
            </a:r>
            <a:endParaRPr lang="en-US" sz="1600" dirty="0"/>
          </a:p>
        </p:txBody>
      </p:sp>
      <p:cxnSp>
        <p:nvCxnSpPr>
          <p:cNvPr id="51" name="Straight Connector 50"/>
          <p:cNvCxnSpPr>
            <a:stCxn id="42" idx="2"/>
            <a:endCxn id="27" idx="0"/>
          </p:cNvCxnSpPr>
          <p:nvPr/>
        </p:nvCxnSpPr>
        <p:spPr>
          <a:xfrm>
            <a:off x="6927786" y="3845226"/>
            <a:ext cx="2939" cy="726529"/>
          </a:xfrm>
          <a:prstGeom prst="line">
            <a:avLst/>
          </a:prstGeom>
          <a:ln>
            <a:prstDash val="sysDash"/>
            <a:headEnd type="none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endCxn id="32" idx="0"/>
          </p:cNvCxnSpPr>
          <p:nvPr/>
        </p:nvCxnSpPr>
        <p:spPr>
          <a:xfrm>
            <a:off x="6939768" y="3870257"/>
            <a:ext cx="196273" cy="654464"/>
          </a:xfrm>
          <a:prstGeom prst="line">
            <a:avLst/>
          </a:prstGeom>
          <a:ln>
            <a:prstDash val="sysDash"/>
            <a:headEnd type="none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42" idx="2"/>
            <a:endCxn id="33" idx="0"/>
          </p:cNvCxnSpPr>
          <p:nvPr/>
        </p:nvCxnSpPr>
        <p:spPr>
          <a:xfrm>
            <a:off x="6927786" y="3845226"/>
            <a:ext cx="401816" cy="626583"/>
          </a:xfrm>
          <a:prstGeom prst="line">
            <a:avLst/>
          </a:prstGeom>
          <a:ln>
            <a:prstDash val="sysDash"/>
            <a:headEnd type="none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42" idx="2"/>
            <a:endCxn id="34" idx="0"/>
          </p:cNvCxnSpPr>
          <p:nvPr/>
        </p:nvCxnSpPr>
        <p:spPr>
          <a:xfrm>
            <a:off x="6927786" y="3845226"/>
            <a:ext cx="624771" cy="579551"/>
          </a:xfrm>
          <a:prstGeom prst="line">
            <a:avLst/>
          </a:prstGeom>
          <a:ln>
            <a:prstDash val="sysDash"/>
            <a:headEnd type="none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032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893674" y="1380401"/>
            <a:ext cx="3126501" cy="36898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50000"/>
              </a:lnSpc>
            </a:pPr>
            <a:r>
              <a:rPr lang="en-US" dirty="0" smtClean="0"/>
              <a:t>Server</a:t>
            </a:r>
            <a:endParaRPr lang="en-US" dirty="0"/>
          </a:p>
        </p:txBody>
      </p:sp>
      <p:sp>
        <p:nvSpPr>
          <p:cNvPr id="34" name="Rounded Rectangle 33"/>
          <p:cNvSpPr/>
          <p:nvPr/>
        </p:nvSpPr>
        <p:spPr>
          <a:xfrm>
            <a:off x="6994695" y="3906221"/>
            <a:ext cx="1370369" cy="952419"/>
          </a:xfrm>
          <a:prstGeom prst="roundRect">
            <a:avLst>
              <a:gd name="adj" fmla="val 16312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1600" dirty="0" err="1" smtClean="0"/>
              <a:t>Ch</a:t>
            </a:r>
            <a:endParaRPr lang="en-US" sz="1600" dirty="0"/>
          </a:p>
        </p:txBody>
      </p:sp>
      <p:sp>
        <p:nvSpPr>
          <p:cNvPr id="33" name="Rounded Rectangle 32"/>
          <p:cNvSpPr/>
          <p:nvPr/>
        </p:nvSpPr>
        <p:spPr>
          <a:xfrm>
            <a:off x="6771740" y="3953253"/>
            <a:ext cx="1370369" cy="952419"/>
          </a:xfrm>
          <a:prstGeom prst="roundRect">
            <a:avLst>
              <a:gd name="adj" fmla="val 16312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1600" dirty="0" smtClean="0"/>
              <a:t>Chi</a:t>
            </a:r>
            <a:endParaRPr lang="en-US" sz="1600" dirty="0"/>
          </a:p>
        </p:txBody>
      </p:sp>
      <p:sp>
        <p:nvSpPr>
          <p:cNvPr id="32" name="Rounded Rectangle 31"/>
          <p:cNvSpPr/>
          <p:nvPr/>
        </p:nvSpPr>
        <p:spPr>
          <a:xfrm>
            <a:off x="6578179" y="4006165"/>
            <a:ext cx="1370369" cy="952419"/>
          </a:xfrm>
          <a:prstGeom prst="roundRect">
            <a:avLst>
              <a:gd name="adj" fmla="val 16312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1600" dirty="0" smtClean="0"/>
              <a:t>Chi</a:t>
            </a:r>
            <a:endParaRPr lang="en-US" sz="1600" dirty="0"/>
          </a:p>
        </p:txBody>
      </p:sp>
      <p:sp>
        <p:nvSpPr>
          <p:cNvPr id="27" name="Rounded Rectangle 26"/>
          <p:cNvSpPr/>
          <p:nvPr/>
        </p:nvSpPr>
        <p:spPr>
          <a:xfrm>
            <a:off x="6372863" y="4053199"/>
            <a:ext cx="1370369" cy="952419"/>
          </a:xfrm>
          <a:prstGeom prst="roundRect">
            <a:avLst>
              <a:gd name="adj" fmla="val 16312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1600" dirty="0" smtClean="0"/>
              <a:t>Child process</a:t>
            </a:r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Concurrent Server (Multi-Process)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5913" y="5117321"/>
            <a:ext cx="8229600" cy="162263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dirty="0" err="1" smtClean="0"/>
              <a:t>Tr</a:t>
            </a:r>
            <a:r>
              <a:rPr lang="en-US" sz="2000" dirty="0" smtClean="0"/>
              <a:t> = </a:t>
            </a:r>
            <a:r>
              <a:rPr lang="en-US" sz="2000" b="1" dirty="0" err="1" smtClean="0"/>
              <a:t>Ts</a:t>
            </a:r>
            <a:r>
              <a:rPr lang="en-US" sz="2000" dirty="0" smtClean="0"/>
              <a:t> + 2Tc + </a:t>
            </a:r>
            <a:r>
              <a:rPr lang="en-US" sz="2000" dirty="0" err="1" smtClean="0"/>
              <a:t>Tq</a:t>
            </a:r>
            <a:r>
              <a:rPr lang="en-US" sz="2000" dirty="0" smtClean="0"/>
              <a:t> + </a:t>
            </a:r>
            <a:r>
              <a:rPr lang="en-US" sz="2000" i="1" dirty="0" err="1" smtClean="0"/>
              <a:t>Tg</a:t>
            </a:r>
            <a:endParaRPr lang="en-US" sz="2000" dirty="0" smtClean="0"/>
          </a:p>
          <a:p>
            <a:r>
              <a:rPr lang="en-US" sz="2000" dirty="0" smtClean="0"/>
              <a:t>Saves time when</a:t>
            </a:r>
          </a:p>
          <a:p>
            <a:pPr lvl="1"/>
            <a:r>
              <a:rPr lang="en-US" sz="1600" dirty="0"/>
              <a:t>I</a:t>
            </a:r>
            <a:r>
              <a:rPr lang="en-US" sz="1600" dirty="0" smtClean="0"/>
              <a:t>ntensive I/O</a:t>
            </a:r>
          </a:p>
          <a:p>
            <a:pPr lvl="1"/>
            <a:r>
              <a:rPr lang="en-US" sz="1600" dirty="0" smtClean="0"/>
              <a:t>Multi-processor server</a:t>
            </a:r>
          </a:p>
        </p:txBody>
      </p:sp>
      <p:sp>
        <p:nvSpPr>
          <p:cNvPr id="4" name="Cloud 3"/>
          <p:cNvSpPr/>
          <p:nvPr/>
        </p:nvSpPr>
        <p:spPr>
          <a:xfrm>
            <a:off x="-399802" y="1877923"/>
            <a:ext cx="3692289" cy="2463354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Communication</a:t>
            </a:r>
            <a:endParaRPr lang="en-US" sz="2000" dirty="0"/>
          </a:p>
          <a:p>
            <a:pPr algn="ctr"/>
            <a:r>
              <a:rPr lang="en-US" sz="2000" dirty="0" smtClean="0"/>
              <a:t>Infrastructure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126380" y="2589298"/>
            <a:ext cx="1834384" cy="1105275"/>
          </a:xfrm>
          <a:prstGeom prst="roundRect">
            <a:avLst>
              <a:gd name="adj" fmla="val 16312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dirty="0" smtClean="0"/>
              <a:t>Server process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126379" y="1877923"/>
            <a:ext cx="740810" cy="5761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67189" y="1877923"/>
            <a:ext cx="199901" cy="5761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067091" y="1877923"/>
            <a:ext cx="199901" cy="5761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266993" y="1877923"/>
            <a:ext cx="199901" cy="5761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466894" y="1877923"/>
            <a:ext cx="199901" cy="5761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66795" y="1877923"/>
            <a:ext cx="199901" cy="5761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endCxn id="7" idx="1"/>
          </p:cNvCxnSpPr>
          <p:nvPr/>
        </p:nvCxnSpPr>
        <p:spPr>
          <a:xfrm>
            <a:off x="2706217" y="2166001"/>
            <a:ext cx="3420162" cy="0"/>
          </a:xfrm>
          <a:prstGeom prst="line">
            <a:avLst/>
          </a:prstGeom>
          <a:ln>
            <a:headEnd type="none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221934" y="1834355"/>
            <a:ext cx="2163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equests from clients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 flipH="1" flipV="1">
            <a:off x="2850235" y="3505987"/>
            <a:ext cx="3605391" cy="884805"/>
          </a:xfrm>
          <a:prstGeom prst="line">
            <a:avLst/>
          </a:prstGeom>
          <a:ln>
            <a:headEnd type="none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221934" y="3928227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esponse to client</a:t>
            </a:r>
            <a:endParaRPr lang="en-US" dirty="0"/>
          </a:p>
        </p:txBody>
      </p:sp>
      <p:cxnSp>
        <p:nvCxnSpPr>
          <p:cNvPr id="17" name="Straight Connector 16"/>
          <p:cNvCxnSpPr>
            <a:stCxn id="12" idx="2"/>
            <a:endCxn id="42" idx="0"/>
          </p:cNvCxnSpPr>
          <p:nvPr/>
        </p:nvCxnSpPr>
        <p:spPr>
          <a:xfrm flipH="1">
            <a:off x="7055109" y="2454078"/>
            <a:ext cx="711637" cy="396383"/>
          </a:xfrm>
          <a:prstGeom prst="line">
            <a:avLst/>
          </a:prstGeom>
          <a:ln>
            <a:headEnd type="none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795261" y="4152687"/>
            <a:ext cx="777466" cy="47620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service</a:t>
            </a:r>
            <a:endParaRPr lang="en-US" sz="1600" dirty="0"/>
          </a:p>
        </p:txBody>
      </p:sp>
      <p:cxnSp>
        <p:nvCxnSpPr>
          <p:cNvPr id="19" name="Straight Connector 18"/>
          <p:cNvCxnSpPr>
            <a:stCxn id="18" idx="1"/>
          </p:cNvCxnSpPr>
          <p:nvPr/>
        </p:nvCxnSpPr>
        <p:spPr>
          <a:xfrm flipH="1">
            <a:off x="6455626" y="4390792"/>
            <a:ext cx="339635" cy="0"/>
          </a:xfrm>
          <a:prstGeom prst="line">
            <a:avLst/>
          </a:prstGeom>
          <a:ln>
            <a:headEnd type="none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Left Brace 19"/>
          <p:cNvSpPr/>
          <p:nvPr/>
        </p:nvSpPr>
        <p:spPr>
          <a:xfrm>
            <a:off x="4092091" y="2166001"/>
            <a:ext cx="364526" cy="1740219"/>
          </a:xfrm>
          <a:prstGeom prst="lef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668772" y="2636330"/>
            <a:ext cx="376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Tr</a:t>
            </a:r>
            <a:endParaRPr lang="en-US" dirty="0"/>
          </a:p>
        </p:txBody>
      </p:sp>
      <p:sp>
        <p:nvSpPr>
          <p:cNvPr id="22" name="Left Brace 21"/>
          <p:cNvSpPr/>
          <p:nvPr/>
        </p:nvSpPr>
        <p:spPr>
          <a:xfrm flipH="1">
            <a:off x="7610718" y="4140929"/>
            <a:ext cx="199902" cy="501240"/>
          </a:xfrm>
          <a:prstGeom prst="lef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721959" y="4206126"/>
            <a:ext cx="453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662090" y="2269412"/>
            <a:ext cx="559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Tc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706217" y="3088566"/>
            <a:ext cx="559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Tc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773613" y="2130728"/>
            <a:ext cx="505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Tq</a:t>
            </a:r>
            <a:endParaRPr lang="en-US" dirty="0"/>
          </a:p>
        </p:txBody>
      </p:sp>
      <p:cxnSp>
        <p:nvCxnSpPr>
          <p:cNvPr id="41" name="Straight Connector 36"/>
          <p:cNvCxnSpPr>
            <a:stCxn id="42" idx="3"/>
            <a:endCxn id="12" idx="2"/>
          </p:cNvCxnSpPr>
          <p:nvPr/>
        </p:nvCxnSpPr>
        <p:spPr>
          <a:xfrm flipV="1">
            <a:off x="7596248" y="2454078"/>
            <a:ext cx="170498" cy="634488"/>
          </a:xfrm>
          <a:prstGeom prst="bentConnector2">
            <a:avLst/>
          </a:prstGeom>
          <a:ln>
            <a:headEnd type="none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6513970" y="2850461"/>
            <a:ext cx="1082278" cy="47620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Generate process</a:t>
            </a:r>
            <a:endParaRPr lang="en-US" sz="1600" dirty="0"/>
          </a:p>
        </p:txBody>
      </p:sp>
      <p:cxnSp>
        <p:nvCxnSpPr>
          <p:cNvPr id="51" name="Straight Connector 50"/>
          <p:cNvCxnSpPr>
            <a:stCxn id="42" idx="2"/>
            <a:endCxn id="27" idx="0"/>
          </p:cNvCxnSpPr>
          <p:nvPr/>
        </p:nvCxnSpPr>
        <p:spPr>
          <a:xfrm>
            <a:off x="7055109" y="3326670"/>
            <a:ext cx="2939" cy="726529"/>
          </a:xfrm>
          <a:prstGeom prst="line">
            <a:avLst/>
          </a:prstGeom>
          <a:ln>
            <a:prstDash val="sysDash"/>
            <a:headEnd type="none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Left Brace 54"/>
          <p:cNvSpPr/>
          <p:nvPr/>
        </p:nvSpPr>
        <p:spPr>
          <a:xfrm flipH="1">
            <a:off x="7810620" y="2850461"/>
            <a:ext cx="199902" cy="501240"/>
          </a:xfrm>
          <a:prstGeom prst="lef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7963487" y="2880384"/>
            <a:ext cx="453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Tg</a:t>
            </a:r>
            <a:endParaRPr lang="en-US" dirty="0"/>
          </a:p>
        </p:txBody>
      </p:sp>
      <p:cxnSp>
        <p:nvCxnSpPr>
          <p:cNvPr id="36" name="Straight Connector 35"/>
          <p:cNvCxnSpPr>
            <a:endCxn id="32" idx="0"/>
          </p:cNvCxnSpPr>
          <p:nvPr/>
        </p:nvCxnSpPr>
        <p:spPr>
          <a:xfrm>
            <a:off x="7067091" y="3351701"/>
            <a:ext cx="196273" cy="654464"/>
          </a:xfrm>
          <a:prstGeom prst="line">
            <a:avLst/>
          </a:prstGeom>
          <a:ln>
            <a:prstDash val="sysDash"/>
            <a:headEnd type="none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42" idx="2"/>
            <a:endCxn id="33" idx="0"/>
          </p:cNvCxnSpPr>
          <p:nvPr/>
        </p:nvCxnSpPr>
        <p:spPr>
          <a:xfrm>
            <a:off x="7055109" y="3326670"/>
            <a:ext cx="401816" cy="626583"/>
          </a:xfrm>
          <a:prstGeom prst="line">
            <a:avLst/>
          </a:prstGeom>
          <a:ln>
            <a:prstDash val="sysDash"/>
            <a:headEnd type="none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42" idx="2"/>
            <a:endCxn id="34" idx="0"/>
          </p:cNvCxnSpPr>
          <p:nvPr/>
        </p:nvCxnSpPr>
        <p:spPr>
          <a:xfrm>
            <a:off x="7055109" y="3326670"/>
            <a:ext cx="624771" cy="579551"/>
          </a:xfrm>
          <a:prstGeom prst="line">
            <a:avLst/>
          </a:prstGeom>
          <a:ln>
            <a:prstDash val="sysDash"/>
            <a:headEnd type="none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69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Recap: Server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211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Sequential server</a:t>
            </a:r>
          </a:p>
          <a:p>
            <a:pPr lvl="1"/>
            <a:r>
              <a:rPr lang="en-US" dirty="0" smtClean="0"/>
              <a:t>Queue-related delays</a:t>
            </a:r>
          </a:p>
          <a:p>
            <a:r>
              <a:rPr lang="en-US" dirty="0" smtClean="0"/>
              <a:t>Concurrent server</a:t>
            </a:r>
          </a:p>
          <a:p>
            <a:pPr lvl="1"/>
            <a:r>
              <a:rPr lang="en-US" dirty="0" smtClean="0"/>
              <a:t>Small queue time</a:t>
            </a:r>
          </a:p>
          <a:p>
            <a:pPr lvl="1"/>
            <a:r>
              <a:rPr lang="en-US" dirty="0" smtClean="0"/>
              <a:t>Overhead when using multiple (heavyweight) processes</a:t>
            </a:r>
          </a:p>
          <a:p>
            <a:r>
              <a:rPr lang="en-US" dirty="0" smtClean="0"/>
              <a:t>Stateless server</a:t>
            </a:r>
          </a:p>
          <a:p>
            <a:pPr lvl="1"/>
            <a:r>
              <a:rPr lang="en-US" dirty="0" smtClean="0"/>
              <a:t>No correlation with previous requests</a:t>
            </a:r>
          </a:p>
          <a:p>
            <a:r>
              <a:rPr lang="en-US" dirty="0" err="1" smtClean="0"/>
              <a:t>Stateful</a:t>
            </a:r>
            <a:r>
              <a:rPr lang="en-US" dirty="0" smtClean="0"/>
              <a:t> server</a:t>
            </a:r>
          </a:p>
          <a:p>
            <a:pPr lvl="1"/>
            <a:r>
              <a:rPr lang="en-US" dirty="0" smtClean="0"/>
              <a:t>Must remember previous requests</a:t>
            </a:r>
          </a:p>
          <a:p>
            <a:r>
              <a:rPr lang="en-US" dirty="0" smtClean="0"/>
              <a:t>Connectionless server</a:t>
            </a:r>
          </a:p>
          <a:p>
            <a:pPr lvl="1"/>
            <a:r>
              <a:rPr lang="en-US" dirty="0" smtClean="0"/>
              <a:t>Client requests are independent (out-of-order)</a:t>
            </a:r>
          </a:p>
          <a:p>
            <a:r>
              <a:rPr lang="en-US" dirty="0" smtClean="0"/>
              <a:t>Connection-oriented server</a:t>
            </a:r>
          </a:p>
          <a:p>
            <a:pPr lvl="1"/>
            <a:r>
              <a:rPr lang="en-US" dirty="0" smtClean="0"/>
              <a:t>Client requests are received in the same order they are issued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59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Thin Client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646739" y="2444803"/>
            <a:ext cx="2927961" cy="899507"/>
          </a:xfrm>
          <a:prstGeom prst="roundRect">
            <a:avLst>
              <a:gd name="adj" fmla="val 3431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Presentation Logic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5455655" y="4531892"/>
            <a:ext cx="2927961" cy="899507"/>
          </a:xfrm>
          <a:prstGeom prst="roundRect">
            <a:avLst>
              <a:gd name="adj" fmla="val 3431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Database Logic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5455655" y="3496709"/>
            <a:ext cx="2927961" cy="899507"/>
          </a:xfrm>
          <a:prstGeom prst="roundRect">
            <a:avLst>
              <a:gd name="adj" fmla="val 34313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Application Logic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8654" y="1702018"/>
            <a:ext cx="1199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CLIENT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6231740" y="1710391"/>
            <a:ext cx="12939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SERVER</a:t>
            </a:r>
            <a:endParaRPr lang="en-US" sz="2800" dirty="0"/>
          </a:p>
        </p:txBody>
      </p:sp>
      <p:sp>
        <p:nvSpPr>
          <p:cNvPr id="10" name="Can 9"/>
          <p:cNvSpPr/>
          <p:nvPr/>
        </p:nvSpPr>
        <p:spPr>
          <a:xfrm>
            <a:off x="6455651" y="5773301"/>
            <a:ext cx="1070058" cy="846594"/>
          </a:xfrm>
          <a:prstGeom prst="can">
            <a:avLst/>
          </a:prstGeom>
          <a:ln w="28575" cmpd="sng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9867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Fat Client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646739" y="3479985"/>
            <a:ext cx="2927961" cy="899507"/>
          </a:xfrm>
          <a:prstGeom prst="roundRect">
            <a:avLst>
              <a:gd name="adj" fmla="val 34313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Application Logic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646739" y="2444803"/>
            <a:ext cx="2927961" cy="899507"/>
          </a:xfrm>
          <a:prstGeom prst="roundRect">
            <a:avLst>
              <a:gd name="adj" fmla="val 3431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Presentation Logic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5455655" y="4531892"/>
            <a:ext cx="2927961" cy="899507"/>
          </a:xfrm>
          <a:prstGeom prst="roundRect">
            <a:avLst>
              <a:gd name="adj" fmla="val 3431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Database Logic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8654" y="1702018"/>
            <a:ext cx="1199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CLIENT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6231740" y="1710391"/>
            <a:ext cx="12939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SERVER</a:t>
            </a:r>
            <a:endParaRPr lang="en-US" sz="2800" dirty="0"/>
          </a:p>
        </p:txBody>
      </p:sp>
      <p:sp>
        <p:nvSpPr>
          <p:cNvPr id="10" name="Can 9"/>
          <p:cNvSpPr/>
          <p:nvPr/>
        </p:nvSpPr>
        <p:spPr>
          <a:xfrm>
            <a:off x="6455651" y="5773301"/>
            <a:ext cx="1070058" cy="846594"/>
          </a:xfrm>
          <a:prstGeom prst="can">
            <a:avLst/>
          </a:prstGeom>
          <a:ln w="28575" cmpd="sng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72623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Multi-tier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646739" y="2444803"/>
            <a:ext cx="2519512" cy="899507"/>
          </a:xfrm>
          <a:prstGeom prst="roundRect">
            <a:avLst>
              <a:gd name="adj" fmla="val 3431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Presentation Logic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3419214" y="3496709"/>
            <a:ext cx="2519512" cy="899507"/>
          </a:xfrm>
          <a:prstGeom prst="roundRect">
            <a:avLst>
              <a:gd name="adj" fmla="val 34313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Application Logic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05627" y="1702018"/>
            <a:ext cx="10322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CLIENT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3957687" y="1710391"/>
            <a:ext cx="1557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SERVER 1</a:t>
            </a:r>
            <a:endParaRPr lang="en-US" sz="2800" dirty="0"/>
          </a:p>
        </p:txBody>
      </p:sp>
      <p:sp>
        <p:nvSpPr>
          <p:cNvPr id="12" name="Rounded Rectangle 11"/>
          <p:cNvSpPr/>
          <p:nvPr/>
        </p:nvSpPr>
        <p:spPr>
          <a:xfrm>
            <a:off x="6208716" y="4515168"/>
            <a:ext cx="2519512" cy="899507"/>
          </a:xfrm>
          <a:prstGeom prst="roundRect">
            <a:avLst>
              <a:gd name="adj" fmla="val 3431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Database Logic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723671" y="1693667"/>
            <a:ext cx="1557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SERVER 2</a:t>
            </a:r>
            <a:endParaRPr lang="en-US" sz="2800" dirty="0"/>
          </a:p>
        </p:txBody>
      </p:sp>
      <p:sp>
        <p:nvSpPr>
          <p:cNvPr id="20" name="Can 19"/>
          <p:cNvSpPr/>
          <p:nvPr/>
        </p:nvSpPr>
        <p:spPr>
          <a:xfrm>
            <a:off x="7069213" y="5756577"/>
            <a:ext cx="920785" cy="846594"/>
          </a:xfrm>
          <a:prstGeom prst="can">
            <a:avLst/>
          </a:prstGeom>
          <a:ln w="28575" cmpd="sng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365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Make resources accessible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Transparency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Openness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Scalability</a:t>
            </a:r>
          </a:p>
        </p:txBody>
      </p:sp>
    </p:spTree>
    <p:extLst>
      <p:ext uri="{BB962C8B-B14F-4D97-AF65-F5344CB8AC3E}">
        <p14:creationId xmlns:p14="http://schemas.microsoft.com/office/powerpoint/2010/main" val="87719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Recap: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31454"/>
          </a:xfrm>
        </p:spPr>
        <p:txBody>
          <a:bodyPr/>
          <a:lstStyle/>
          <a:p>
            <a:r>
              <a:rPr lang="en-US" dirty="0" smtClean="0"/>
              <a:t>Basic interaction scheme: asymmetric, synchronous, blocking</a:t>
            </a:r>
          </a:p>
          <a:p>
            <a:r>
              <a:rPr lang="en-US" dirty="0" smtClean="0"/>
              <a:t>Asynchronous: no interest for the result</a:t>
            </a:r>
          </a:p>
          <a:p>
            <a:r>
              <a:rPr lang="en-US" dirty="0" smtClean="0"/>
              <a:t>Non-blocking: no interest in waiting the result</a:t>
            </a:r>
          </a:p>
          <a:p>
            <a:r>
              <a:rPr lang="en-US" dirty="0" smtClean="0"/>
              <a:t>Variations</a:t>
            </a:r>
          </a:p>
          <a:p>
            <a:pPr lvl="1"/>
            <a:r>
              <a:rPr lang="en-US" dirty="0" smtClean="0"/>
              <a:t>Time out</a:t>
            </a:r>
          </a:p>
          <a:p>
            <a:pPr lvl="1"/>
            <a:r>
              <a:rPr lang="en-US" dirty="0" smtClean="0"/>
              <a:t>Push-server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51025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Peer</a:t>
            </a:r>
            <a:r>
              <a:rPr lang="en-US" dirty="0"/>
              <a:t>-to-</a:t>
            </a:r>
            <a:r>
              <a:rPr lang="en-US" dirty="0" smtClean="0"/>
              <a:t>Peer</a:t>
            </a:r>
            <a:endParaRPr lang="en-US" sz="2000" dirty="0"/>
          </a:p>
        </p:txBody>
      </p:sp>
      <p:sp>
        <p:nvSpPr>
          <p:cNvPr id="409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7848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000000"/>
                </a:solidFill>
                <a:latin typeface="Calibri"/>
                <a:cs typeface="Calibri"/>
              </a:rPr>
              <a:t>Architecture </a:t>
            </a:r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where computer resources and services are </a:t>
            </a:r>
            <a:r>
              <a:rPr lang="en-US" sz="2800" dirty="0" smtClean="0">
                <a:solidFill>
                  <a:srgbClr val="000000"/>
                </a:solidFill>
                <a:latin typeface="Calibri"/>
                <a:cs typeface="Calibri"/>
              </a:rPr>
              <a:t>directly </a:t>
            </a:r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exchanged between computer </a:t>
            </a:r>
            <a:r>
              <a:rPr lang="en-US" sz="2800" dirty="0" smtClean="0">
                <a:solidFill>
                  <a:srgbClr val="000000"/>
                </a:solidFill>
                <a:latin typeface="Calibri"/>
                <a:cs typeface="Calibri"/>
              </a:rPr>
              <a:t>systems </a:t>
            </a:r>
            <a:endParaRPr lang="en-US" sz="2800" dirty="0">
              <a:solidFill>
                <a:srgbClr val="000000"/>
              </a:solidFill>
              <a:latin typeface="Calibri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Resources 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and services include the exchange of information, processing cycles, cache storage, and disk storage for files..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000000"/>
                </a:solidFill>
                <a:latin typeface="Calibri"/>
                <a:cs typeface="Calibri"/>
              </a:rPr>
              <a:t>Computers that usually act as client </a:t>
            </a:r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communicate directly among themselves and can act as both clients and </a:t>
            </a:r>
            <a:r>
              <a:rPr lang="en-US" sz="2800" dirty="0" smtClean="0">
                <a:solidFill>
                  <a:srgbClr val="000000"/>
                </a:solidFill>
                <a:latin typeface="Calibri"/>
                <a:cs typeface="Calibri"/>
              </a:rPr>
              <a:t>servers</a:t>
            </a:r>
            <a:endParaRPr lang="en-US" sz="2800" dirty="0">
              <a:solidFill>
                <a:srgbClr val="000000"/>
              </a:solidFill>
              <a:latin typeface="Calibri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Assuming 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whatever role is most efficient for the </a:t>
            </a:r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network</a:t>
            </a:r>
          </a:p>
          <a:p>
            <a:pPr>
              <a:lnSpc>
                <a:spcPct val="90000"/>
              </a:lnSpc>
            </a:pPr>
            <a:r>
              <a:rPr lang="en-US" sz="2600" dirty="0">
                <a:solidFill>
                  <a:srgbClr val="000000"/>
                </a:solidFill>
                <a:latin typeface="Calibri"/>
                <a:cs typeface="Calibri"/>
              </a:rPr>
              <a:t>Participating processes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Equal roles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Equivalent capabilities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Equivalent responsibilities</a:t>
            </a:r>
          </a:p>
          <a:p>
            <a:pPr>
              <a:lnSpc>
                <a:spcPct val="90000"/>
              </a:lnSpc>
            </a:pPr>
            <a:r>
              <a:rPr lang="en-US" sz="2600" dirty="0">
                <a:solidFill>
                  <a:srgbClr val="000000"/>
                </a:solidFill>
                <a:latin typeface="Calibri"/>
                <a:cs typeface="Calibri"/>
              </a:rPr>
              <a:t>Each participant may issue a request to another participant and receive a response </a:t>
            </a:r>
            <a:endParaRPr lang="en-US" sz="2600" dirty="0"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endParaRPr lang="en-US" sz="2600" dirty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endParaRPr lang="en-US"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084635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Peer-to-Peer</a:t>
            </a:r>
            <a:endParaRPr lang="en-US" dirty="0"/>
          </a:p>
        </p:txBody>
      </p:sp>
      <p:pic>
        <p:nvPicPr>
          <p:cNvPr id="4" name="Picture 4" descr="1-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" y="1417638"/>
            <a:ext cx="7858125" cy="354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4965701"/>
            <a:ext cx="8229600" cy="165419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 Unicode MS" charset="0"/>
                <a:cs typeface="Times New Roman" charset="0"/>
              </a:rPr>
              <a:t>Applications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Arial Unicode MS" charset="0"/>
                <a:cs typeface="Times New Roman" charset="0"/>
              </a:rPr>
              <a:t>instant messaging</a:t>
            </a:r>
            <a:endParaRPr lang="en-US" dirty="0">
              <a:solidFill>
                <a:srgbClr val="000000"/>
              </a:solidFill>
              <a:latin typeface="Arial Unicode MS" charset="0"/>
              <a:cs typeface="Times New Roman" charset="0"/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Arial Unicode MS" charset="0"/>
                <a:cs typeface="Times New Roman" charset="0"/>
              </a:rPr>
              <a:t>peer</a:t>
            </a:r>
            <a:r>
              <a:rPr lang="en-US" dirty="0">
                <a:solidFill>
                  <a:srgbClr val="000000"/>
                </a:solidFill>
                <a:latin typeface="Arial Unicode MS" charset="0"/>
                <a:cs typeface="Times New Roman" charset="0"/>
              </a:rPr>
              <a:t>-to-peer file </a:t>
            </a:r>
            <a:r>
              <a:rPr lang="en-US" dirty="0" smtClean="0">
                <a:solidFill>
                  <a:srgbClr val="000000"/>
                </a:solidFill>
                <a:latin typeface="Arial Unicode MS" charset="0"/>
                <a:cs typeface="Times New Roman" charset="0"/>
              </a:rPr>
              <a:t>transfers</a:t>
            </a:r>
            <a:endParaRPr lang="en-US" dirty="0">
              <a:solidFill>
                <a:srgbClr val="000000"/>
              </a:solidFill>
              <a:latin typeface="Arial Unicode MS" charset="0"/>
              <a:cs typeface="Times New Roman" charset="0"/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Arial Unicode MS" charset="0"/>
                <a:cs typeface="Times New Roman" charset="0"/>
              </a:rPr>
              <a:t>video conferencing</a:t>
            </a:r>
            <a:endParaRPr lang="en-US" dirty="0">
              <a:solidFill>
                <a:srgbClr val="000000"/>
              </a:solidFill>
              <a:latin typeface="Arial Unicode MS" charset="0"/>
              <a:cs typeface="Times New Roman" charset="0"/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Arial Unicode MS" charset="0"/>
                <a:cs typeface="Times New Roman" charset="0"/>
              </a:rPr>
              <a:t>collaborative work</a:t>
            </a:r>
          </a:p>
        </p:txBody>
      </p:sp>
    </p:spTree>
    <p:extLst>
      <p:ext uri="{BB962C8B-B14F-4D97-AF65-F5344CB8AC3E}">
        <p14:creationId xmlns:p14="http://schemas.microsoft.com/office/powerpoint/2010/main" val="288965491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RPC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211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Remote Procedure Call: Call to a procedure stored in another (remote machine)</a:t>
            </a:r>
          </a:p>
          <a:p>
            <a:pPr lvl="1"/>
            <a:r>
              <a:rPr lang="en-US" dirty="0" smtClean="0"/>
              <a:t>Technology-independence</a:t>
            </a:r>
          </a:p>
          <a:p>
            <a:r>
              <a:rPr lang="en-US" dirty="0" smtClean="0"/>
              <a:t>Steps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Client: does a </a:t>
            </a:r>
            <a:r>
              <a:rPr lang="en-US" b="1" dirty="0" smtClean="0"/>
              <a:t>local</a:t>
            </a:r>
            <a:r>
              <a:rPr lang="en-US" dirty="0" smtClean="0"/>
              <a:t> procedure call to a client stub 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Client stub</a:t>
            </a:r>
          </a:p>
          <a:p>
            <a:pPr marL="1371600" lvl="2" indent="-514350"/>
            <a:r>
              <a:rPr lang="en-US" dirty="0" smtClean="0"/>
              <a:t>packs </a:t>
            </a:r>
            <a:r>
              <a:rPr lang="en-US" dirty="0"/>
              <a:t>the parameters into a </a:t>
            </a:r>
            <a:r>
              <a:rPr lang="en-US" dirty="0" smtClean="0"/>
              <a:t>message (</a:t>
            </a:r>
            <a:r>
              <a:rPr lang="en-US" dirty="0" err="1" smtClean="0"/>
              <a:t>marschalling</a:t>
            </a:r>
            <a:r>
              <a:rPr lang="en-US" dirty="0" smtClean="0"/>
              <a:t>) </a:t>
            </a:r>
          </a:p>
          <a:p>
            <a:pPr marL="1371600" lvl="2" indent="-514350"/>
            <a:r>
              <a:rPr lang="en-US" dirty="0" smtClean="0"/>
              <a:t>Sends the message to the server via a system call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Server machine: </a:t>
            </a:r>
            <a:r>
              <a:rPr lang="en-US" dirty="0"/>
              <a:t>passes the incoming packets to the server </a:t>
            </a:r>
            <a:r>
              <a:rPr lang="en-US" dirty="0" smtClean="0"/>
              <a:t>stub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Server stub: </a:t>
            </a:r>
            <a:r>
              <a:rPr lang="en-US" dirty="0"/>
              <a:t>calls the </a:t>
            </a:r>
            <a:r>
              <a:rPr lang="en-US" dirty="0" smtClean="0"/>
              <a:t>(local) server procedure and obtains a result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reply traces the same steps in the reverse </a:t>
            </a:r>
            <a:r>
              <a:rPr lang="en-US" dirty="0" smtClean="0"/>
              <a:t>direction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47759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00"/>
                </a:solidFill>
                <a:latin typeface="Arial Unicode MS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Arial Unicode MS" charset="0"/>
              </a:rPr>
            </a:br>
            <a:r>
              <a:rPr lang="en-US" dirty="0">
                <a:solidFill>
                  <a:srgbClr val="000000"/>
                </a:solidFill>
                <a:latin typeface="Arial Unicode MS" charset="0"/>
              </a:rPr>
              <a:t> </a:t>
            </a:r>
            <a:r>
              <a:rPr lang="en-US" dirty="0">
                <a:solidFill>
                  <a:srgbClr val="000000"/>
                </a:solidFill>
                <a:cs typeface="Times New Roman" charset="0"/>
              </a:rPr>
              <a:t>The Distributed Objects Paradigms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The idea of applying object orientation to distributed applications is a natural extension of object-oriented software </a:t>
            </a:r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development</a:t>
            </a:r>
            <a:endParaRPr lang="en-US" sz="2400" dirty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Applications access objects distributed over a network. 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Objects 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provide methods, through the invocation of which an application obtains access to services.</a:t>
            </a:r>
          </a:p>
          <a:p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 Object-oriented paradigms include: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Remote method invocation (RMI)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Network services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Object request broker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Object spaces</a:t>
            </a:r>
          </a:p>
          <a:p>
            <a:endParaRPr lang="en-US" sz="2400" dirty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buFont typeface="Wingdings" charset="0"/>
              <a:buNone/>
            </a:pPr>
            <a:endParaRPr lang="en-US" sz="2400" dirty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934003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cs typeface="Times New Roman" charset="0"/>
              </a:rPr>
              <a:t>RMI</a:t>
            </a:r>
            <a:endParaRPr lang="en-US" dirty="0"/>
          </a:p>
        </p:txBody>
      </p:sp>
      <p:sp>
        <p:nvSpPr>
          <p:cNvPr id="286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Remote 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Method Invocation: object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-oriented equivalent of 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RPC</a:t>
            </a: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A local object gets a reference to the remote object</a:t>
            </a:r>
          </a:p>
          <a:p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It invokes operations on the remote object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Via a stub-skeleton approach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Proxy pattern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Abstraction</a:t>
            </a: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As 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with RPC, arguments may be passed with the 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invocation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Management of both values and object references</a:t>
            </a: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buFont typeface="Wingdings" charset="0"/>
              <a:buNone/>
            </a:pP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930643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Definition of DS</a:t>
            </a:r>
          </a:p>
          <a:p>
            <a:pPr lvl="1"/>
            <a:r>
              <a:rPr lang="en-US" dirty="0" smtClean="0"/>
              <a:t>Service provision with distributed black-box execution</a:t>
            </a:r>
          </a:p>
          <a:p>
            <a:r>
              <a:rPr lang="en-US" dirty="0" smtClean="0"/>
              <a:t>Requirements</a:t>
            </a:r>
          </a:p>
          <a:p>
            <a:pPr lvl="1"/>
            <a:r>
              <a:rPr lang="en-US" dirty="0" smtClean="0"/>
              <a:t>Accessibility</a:t>
            </a:r>
          </a:p>
          <a:p>
            <a:pPr lvl="1"/>
            <a:r>
              <a:rPr lang="en-US" dirty="0" smtClean="0"/>
              <a:t>Transparency</a:t>
            </a:r>
          </a:p>
          <a:p>
            <a:pPr lvl="1"/>
            <a:r>
              <a:rPr lang="en-US" dirty="0" smtClean="0"/>
              <a:t>Openness</a:t>
            </a:r>
          </a:p>
          <a:p>
            <a:pPr lvl="1"/>
            <a:r>
              <a:rPr lang="en-US" dirty="0" smtClean="0"/>
              <a:t>Scalability</a:t>
            </a:r>
          </a:p>
          <a:p>
            <a:r>
              <a:rPr lang="en-US" dirty="0" smtClean="0"/>
              <a:t>Examples of DS and level of satisfaction of the requirements</a:t>
            </a:r>
          </a:p>
          <a:p>
            <a:r>
              <a:rPr lang="en-US" dirty="0" smtClean="0"/>
              <a:t>Client/Server architecture</a:t>
            </a:r>
          </a:p>
          <a:p>
            <a:pPr lvl="1"/>
            <a:r>
              <a:rPr lang="en-US" dirty="0" smtClean="0"/>
              <a:t>synchronous versus asynchronous</a:t>
            </a:r>
          </a:p>
          <a:p>
            <a:endParaRPr lang="en-US" dirty="0"/>
          </a:p>
          <a:p>
            <a:r>
              <a:rPr lang="en-US" dirty="0" smtClean="0"/>
              <a:t>Next topic: Threads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61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Requirement 1</a:t>
            </a:r>
            <a:br>
              <a:rPr lang="en-US" dirty="0" smtClean="0"/>
            </a:br>
            <a:r>
              <a:rPr lang="en-US" dirty="0" smtClean="0"/>
              <a:t>Make Resources Accessible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Resource: source or supply from which a benefit is produced</a:t>
            </a:r>
          </a:p>
          <a:p>
            <a:pPr lvl="1"/>
            <a:r>
              <a:rPr lang="en-US" dirty="0" smtClean="0"/>
              <a:t>printers, computers, files, pages, networks, project deliverables, notes, …</a:t>
            </a:r>
          </a:p>
          <a:p>
            <a:r>
              <a:rPr lang="en-US" dirty="0" smtClean="0"/>
              <a:t>Economic implications</a:t>
            </a:r>
          </a:p>
          <a:p>
            <a:r>
              <a:rPr lang="en-US" dirty="0" smtClean="0"/>
              <a:t>Information exchange, knowledge sharing</a:t>
            </a:r>
          </a:p>
          <a:p>
            <a:r>
              <a:rPr lang="en-US" dirty="0" smtClean="0"/>
              <a:t>Distributed work, virtual organizations</a:t>
            </a:r>
          </a:p>
          <a:p>
            <a:r>
              <a:rPr lang="en-US" dirty="0" smtClean="0"/>
              <a:t>Issue: </a:t>
            </a:r>
            <a:r>
              <a:rPr lang="en-US" b="1" dirty="0" smtClean="0"/>
              <a:t>security</a:t>
            </a:r>
          </a:p>
          <a:p>
            <a:pPr lvl="1"/>
            <a:r>
              <a:rPr lang="en-US" dirty="0" smtClean="0"/>
              <a:t>Balance between sharing and privacy</a:t>
            </a:r>
          </a:p>
          <a:p>
            <a:pPr lvl="1"/>
            <a:r>
              <a:rPr lang="en-US" dirty="0" smtClean="0"/>
              <a:t>Difficult to be achieved in “open” networks</a:t>
            </a:r>
          </a:p>
        </p:txBody>
      </p:sp>
    </p:spTree>
    <p:extLst>
      <p:ext uri="{BB962C8B-B14F-4D97-AF65-F5344CB8AC3E}">
        <p14:creationId xmlns:p14="http://schemas.microsoft.com/office/powerpoint/2010/main" val="184632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Requirement 2</a:t>
            </a:r>
            <a:br>
              <a:rPr lang="en-US" dirty="0" smtClean="0"/>
            </a:br>
            <a:r>
              <a:rPr lang="en-US" dirty="0" smtClean="0"/>
              <a:t>Distribution Transparency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8602"/>
            <a:ext cx="8229600" cy="8551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Distributed system should present itself to users and applications as a single coherent system</a:t>
            </a:r>
          </a:p>
          <a:p>
            <a:endParaRPr lang="en-US" sz="2800" dirty="0"/>
          </a:p>
        </p:txBody>
      </p:sp>
      <p:graphicFrame>
        <p:nvGraphicFramePr>
          <p:cNvPr id="4" name="Group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236254"/>
              </p:ext>
            </p:extLst>
          </p:nvPr>
        </p:nvGraphicFramePr>
        <p:xfrm>
          <a:off x="304798" y="2455336"/>
          <a:ext cx="8466667" cy="4154616"/>
        </p:xfrm>
        <a:graphic>
          <a:graphicData uri="http://schemas.openxmlformats.org/drawingml/2006/table">
            <a:tbl>
              <a:tblPr/>
              <a:tblGrid>
                <a:gridCol w="1608667"/>
                <a:gridCol w="6858000"/>
              </a:tblGrid>
              <a:tr h="4324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Transparency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Description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34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Access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Hide differences in data representation and how a resource is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accessed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(multiple interacting OSs)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4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Location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Hide where a resource is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located (naming strategies)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4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Migration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Hide that a resource may move to another location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4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Relocation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Migration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while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resource is in use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4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Replication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Hide that a resource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Calibri"/>
                        </a:rPr>
                        <a:t>is replicated (requires location transparency)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4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Concurrency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Hide that a resource may be shared by several competitive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users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4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Failure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Hide the failure and recovery of a resource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4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Persistence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Hide whether a (software) resource is in memory or on disk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819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3426</Words>
  <Application>Microsoft Office PowerPoint</Application>
  <PresentationFormat>On-screen Show (4:3)</PresentationFormat>
  <Paragraphs>694</Paragraphs>
  <Slides>76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76</vt:i4>
      </vt:variant>
    </vt:vector>
  </HeadingPairs>
  <TitlesOfParts>
    <vt:vector size="79" baseType="lpstr">
      <vt:lpstr>Office Theme</vt:lpstr>
      <vt:lpstr>SmartDraw</vt:lpstr>
      <vt:lpstr>SmartDraw Drawing</vt:lpstr>
      <vt:lpstr>Distributed Systems 1. Introduction to Distributed Systems  </vt:lpstr>
      <vt:lpstr>Outline</vt:lpstr>
      <vt:lpstr>What is a Distributed System?</vt:lpstr>
      <vt:lpstr>What is a Distributed System?</vt:lpstr>
      <vt:lpstr>Distributed System</vt:lpstr>
      <vt:lpstr>Alternative Definition</vt:lpstr>
      <vt:lpstr>Requirements</vt:lpstr>
      <vt:lpstr>Requirement 1 Make Resources Accessible</vt:lpstr>
      <vt:lpstr>Requirement 2 Distribution Transparency</vt:lpstr>
      <vt:lpstr>Requirement 2 Distribution Transparency</vt:lpstr>
      <vt:lpstr>Requirement 3 Openness</vt:lpstr>
      <vt:lpstr>Standardization</vt:lpstr>
      <vt:lpstr>Importance of Standards</vt:lpstr>
      <vt:lpstr>Openness Guidelines</vt:lpstr>
      <vt:lpstr>Requirement 4 Scalability</vt:lpstr>
      <vt:lpstr>Scalability Problems (Bottlenecks)</vt:lpstr>
      <vt:lpstr>Scalability Problems (Geography)</vt:lpstr>
      <vt:lpstr>Scalability Problems (Admin.)</vt:lpstr>
      <vt:lpstr>Scaling Techniques 1/2</vt:lpstr>
      <vt:lpstr>Scaling Techniques 2/2</vt:lpstr>
      <vt:lpstr>False Myths</vt:lpstr>
      <vt:lpstr>Big Issues in Distributed Systems</vt:lpstr>
      <vt:lpstr>How about our examples?</vt:lpstr>
      <vt:lpstr>History</vt:lpstr>
      <vt:lpstr>Computers 1945-1985</vt:lpstr>
      <vt:lpstr>Computers around 1985</vt:lpstr>
      <vt:lpstr>Computers 1985-now</vt:lpstr>
      <vt:lpstr>Centralized vs. Distributed Computing</vt:lpstr>
      <vt:lpstr>The Internet</vt:lpstr>
      <vt:lpstr>How Many People?</vt:lpstr>
      <vt:lpstr>How Big is the Internet?</vt:lpstr>
      <vt:lpstr>Network Applications</vt:lpstr>
      <vt:lpstr>Architecture</vt:lpstr>
      <vt:lpstr>Distributed Systems vs  Computer Networks</vt:lpstr>
      <vt:lpstr>Middleware</vt:lpstr>
      <vt:lpstr>Network Types</vt:lpstr>
      <vt:lpstr>Network Scales</vt:lpstr>
      <vt:lpstr>Paradigms for Distributed Systems</vt:lpstr>
      <vt:lpstr>Interaction Protocol</vt:lpstr>
      <vt:lpstr>Message Passing: Features</vt:lpstr>
      <vt:lpstr>Rendezvous Problem</vt:lpstr>
      <vt:lpstr>Rendezvous: Intuitive Formulation</vt:lpstr>
      <vt:lpstr>Solution: Client-Server</vt:lpstr>
      <vt:lpstr>Details: Client-Server</vt:lpstr>
      <vt:lpstr>Client-Server Pattern</vt:lpstr>
      <vt:lpstr>Session IPC examples</vt:lpstr>
      <vt:lpstr> Locating the Service </vt:lpstr>
      <vt:lpstr>Service-Oriented Architecture</vt:lpstr>
      <vt:lpstr>Client-Server: Features</vt:lpstr>
      <vt:lpstr>Client-Server: Design</vt:lpstr>
      <vt:lpstr>Protocol for C/S Interaction</vt:lpstr>
      <vt:lpstr>Client Strategies</vt:lpstr>
      <vt:lpstr>Server Strategies</vt:lpstr>
      <vt:lpstr>Pull vs Push</vt:lpstr>
      <vt:lpstr>MOM</vt:lpstr>
      <vt:lpstr>Publish-Subscribe</vt:lpstr>
      <vt:lpstr>Connection(less) C/S</vt:lpstr>
      <vt:lpstr>C/S: State Management</vt:lpstr>
      <vt:lpstr>Stateful Server</vt:lpstr>
      <vt:lpstr>Stateless Server</vt:lpstr>
      <vt:lpstr>Server Parallelism</vt:lpstr>
      <vt:lpstr>Sequential Server</vt:lpstr>
      <vt:lpstr>Sequential Server</vt:lpstr>
      <vt:lpstr>Concurrent Server (Multi-Process)</vt:lpstr>
      <vt:lpstr>Concurrent Server (Multi-Process)</vt:lpstr>
      <vt:lpstr>Recap: Server Types</vt:lpstr>
      <vt:lpstr>Thin Client</vt:lpstr>
      <vt:lpstr>Fat Client</vt:lpstr>
      <vt:lpstr>Multi-tier</vt:lpstr>
      <vt:lpstr>Recap: Communication</vt:lpstr>
      <vt:lpstr>Peer-to-Peer</vt:lpstr>
      <vt:lpstr>Peer-to-Peer</vt:lpstr>
      <vt:lpstr>RPC </vt:lpstr>
      <vt:lpstr>  The Distributed Objects Paradigms</vt:lpstr>
      <vt:lpstr>RMI</vt:lpstr>
      <vt:lpstr>Take home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2015-02-23T09:58:19Z</dcterms:created>
  <dcterms:modified xsi:type="dcterms:W3CDTF">2015-02-23T09:58:28Z</dcterms:modified>
</cp:coreProperties>
</file>