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798" r:id="rId2"/>
    <p:sldId id="806" r:id="rId3"/>
    <p:sldId id="445" r:id="rId4"/>
    <p:sldId id="395" r:id="rId5"/>
    <p:sldId id="700" r:id="rId6"/>
    <p:sldId id="790" r:id="rId7"/>
    <p:sldId id="713" r:id="rId8"/>
    <p:sldId id="801" r:id="rId9"/>
    <p:sldId id="715" r:id="rId10"/>
    <p:sldId id="717" r:id="rId11"/>
    <p:sldId id="718" r:id="rId12"/>
    <p:sldId id="807" r:id="rId13"/>
    <p:sldId id="726" r:id="rId14"/>
    <p:sldId id="727" r:id="rId15"/>
    <p:sldId id="730" r:id="rId16"/>
    <p:sldId id="731" r:id="rId17"/>
    <p:sldId id="736" r:id="rId18"/>
    <p:sldId id="781" r:id="rId19"/>
    <p:sldId id="805" r:id="rId20"/>
    <p:sldId id="737" r:id="rId21"/>
    <p:sldId id="800" r:id="rId22"/>
    <p:sldId id="797" r:id="rId23"/>
    <p:sldId id="808" r:id="rId24"/>
    <p:sldId id="793" r:id="rId25"/>
    <p:sldId id="739" r:id="rId26"/>
    <p:sldId id="795" r:id="rId27"/>
    <p:sldId id="742" r:id="rId28"/>
    <p:sldId id="743" r:id="rId29"/>
    <p:sldId id="794" r:id="rId30"/>
    <p:sldId id="749" r:id="rId31"/>
    <p:sldId id="750" r:id="rId32"/>
    <p:sldId id="796" r:id="rId33"/>
    <p:sldId id="751" r:id="rId34"/>
    <p:sldId id="752" r:id="rId35"/>
    <p:sldId id="755" r:id="rId36"/>
    <p:sldId id="757" r:id="rId37"/>
    <p:sldId id="787" r:id="rId38"/>
    <p:sldId id="758" r:id="rId39"/>
    <p:sldId id="759" r:id="rId40"/>
    <p:sldId id="760" r:id="rId41"/>
    <p:sldId id="784" r:id="rId42"/>
    <p:sldId id="788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0A4D727-B5D5-4BBA-ACCF-979CC016BFAB}">
          <p14:sldIdLst>
            <p14:sldId id="798"/>
            <p14:sldId id="806"/>
            <p14:sldId id="445"/>
            <p14:sldId id="395"/>
            <p14:sldId id="700"/>
            <p14:sldId id="790"/>
            <p14:sldId id="713"/>
            <p14:sldId id="801"/>
            <p14:sldId id="715"/>
            <p14:sldId id="717"/>
            <p14:sldId id="718"/>
            <p14:sldId id="807"/>
            <p14:sldId id="726"/>
            <p14:sldId id="727"/>
            <p14:sldId id="730"/>
            <p14:sldId id="731"/>
            <p14:sldId id="736"/>
            <p14:sldId id="781"/>
            <p14:sldId id="805"/>
            <p14:sldId id="737"/>
            <p14:sldId id="800"/>
            <p14:sldId id="797"/>
            <p14:sldId id="808"/>
          </p14:sldIdLst>
        </p14:section>
        <p14:section name="UDP" id="{5439B4D1-A81D-40AA-B4C0-2A309E3DD3BC}">
          <p14:sldIdLst>
            <p14:sldId id="793"/>
            <p14:sldId id="739"/>
            <p14:sldId id="795"/>
            <p14:sldId id="742"/>
            <p14:sldId id="743"/>
          </p14:sldIdLst>
        </p14:section>
        <p14:section name="TCP" id="{4127AEFB-47E7-497C-88D2-B5E9EDCAEE88}">
          <p14:sldIdLst>
            <p14:sldId id="794"/>
            <p14:sldId id="749"/>
            <p14:sldId id="750"/>
            <p14:sldId id="796"/>
            <p14:sldId id="751"/>
            <p14:sldId id="752"/>
            <p14:sldId id="755"/>
            <p14:sldId id="757"/>
            <p14:sldId id="787"/>
            <p14:sldId id="758"/>
            <p14:sldId id="759"/>
            <p14:sldId id="760"/>
            <p14:sldId id="784"/>
            <p14:sldId id="7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83529" autoAdjust="0"/>
  </p:normalViewPr>
  <p:slideViewPr>
    <p:cSldViewPr snapToGrid="0" showGuides="1">
      <p:cViewPr varScale="1">
        <p:scale>
          <a:sx n="63" d="100"/>
          <a:sy n="63" d="100"/>
        </p:scale>
        <p:origin x="1419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7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1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9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1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0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5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6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0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5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5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7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1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4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3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ECDE6-6230-414D-958E-08A16EDE8FE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8" r:id="rId3"/>
    <p:sldLayoutId id="2147483679" r:id="rId4"/>
    <p:sldLayoutId id="2147483682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11. Transport 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 smtClean="0"/>
          </a:p>
          <a:p>
            <a:r>
              <a:rPr lang="en-US" dirty="0" smtClean="0"/>
              <a:t>A.Y. </a:t>
            </a:r>
            <a:r>
              <a:rPr lang="en-US" smtClean="0"/>
              <a:t>2016/2017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Establishment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85016" y="1654264"/>
            <a:ext cx="4114800" cy="4867275"/>
          </a:xfrm>
        </p:spPr>
        <p:txBody>
          <a:bodyPr/>
          <a:lstStyle/>
          <a:p>
            <a:r>
              <a:rPr lang="en-US" dirty="0" smtClean="0"/>
              <a:t>Three-way handshake used for initial packet</a:t>
            </a:r>
          </a:p>
          <a:p>
            <a:pPr lvl="1"/>
            <a:r>
              <a:rPr lang="en-US" dirty="0" smtClean="0"/>
              <a:t>Since no state from previous connection</a:t>
            </a:r>
          </a:p>
          <a:p>
            <a:pPr lvl="1"/>
            <a:r>
              <a:rPr lang="en-US" dirty="0" smtClean="0"/>
              <a:t>Both hosts contribute fresh seq. numbers</a:t>
            </a:r>
          </a:p>
          <a:p>
            <a:pPr lvl="1"/>
            <a:r>
              <a:rPr lang="en-US" dirty="0" smtClean="0"/>
              <a:t>CR = Connect Request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36292"/>
            <a:ext cx="4191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if we used a simpler connection setup?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93168" y="1260984"/>
            <a:ext cx="4114800" cy="4867275"/>
          </a:xfrm>
        </p:spPr>
        <p:txBody>
          <a:bodyPr/>
          <a:lstStyle/>
          <a:p>
            <a:r>
              <a:rPr lang="en-US" dirty="0" smtClean="0"/>
              <a:t>Three-way handshake protects against odd cases: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Duplicate CR. Spurious ACK does not connect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Duplicate CR and DATA. Same plus DATA will be rejected (wrong ACK).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b="9222"/>
          <a:stretch>
            <a:fillRect/>
          </a:stretch>
        </p:blipFill>
        <p:spPr bwMode="auto">
          <a:xfrm>
            <a:off x="5594556" y="924239"/>
            <a:ext cx="2642112" cy="25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192" y="3667430"/>
            <a:ext cx="25965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7796980" y="3429000"/>
            <a:ext cx="2949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756786" y="3429000"/>
            <a:ext cx="2949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30757" y="197627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834" y="482271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7988" y="54470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15" y="2561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1030" y="5004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vs. congestion control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25048" y="1376418"/>
            <a:ext cx="8896191" cy="1028432"/>
          </a:xfrm>
        </p:spPr>
        <p:txBody>
          <a:bodyPr/>
          <a:lstStyle/>
          <a:p>
            <a:r>
              <a:rPr lang="en-US" dirty="0" smtClean="0"/>
              <a:t>Sender may need to slow down for different reasons: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422" y="2302987"/>
            <a:ext cx="2909214" cy="38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359" y="2302987"/>
            <a:ext cx="2932206" cy="36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26379" y="5997801"/>
            <a:ext cx="3688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Congestion control, </a:t>
            </a:r>
            <a:r>
              <a:rPr lang="en-US" dirty="0"/>
              <a:t>when the network is not fast enough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" y="5997800"/>
            <a:ext cx="3878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Flow control, when the receiver is not fast enough</a:t>
            </a:r>
          </a:p>
        </p:txBody>
      </p:sp>
    </p:spTree>
    <p:extLst>
      <p:ext uri="{BB962C8B-B14F-4D97-AF65-F5344CB8AC3E}">
        <p14:creationId xmlns:p14="http://schemas.microsoft.com/office/powerpoint/2010/main" val="14231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for flow control is a sliding window with checksums and retransmissions</a:t>
            </a:r>
          </a:p>
          <a:p>
            <a:r>
              <a:rPr lang="en-US" u="sng" dirty="0" smtClean="0"/>
              <a:t>Flow control</a:t>
            </a:r>
            <a:r>
              <a:rPr lang="en-US" dirty="0" smtClean="0"/>
              <a:t> manages buffering at sender/receiver </a:t>
            </a:r>
          </a:p>
          <a:p>
            <a:pPr lvl="1"/>
            <a:r>
              <a:rPr lang="en-US" dirty="0" smtClean="0"/>
              <a:t>Issue is that data goes to/from the network and   applications at different times</a:t>
            </a:r>
          </a:p>
          <a:p>
            <a:pPr lvl="1"/>
            <a:r>
              <a:rPr lang="en-US" dirty="0" smtClean="0"/>
              <a:t>Window tells sender available buffering at receiver </a:t>
            </a:r>
          </a:p>
          <a:p>
            <a:pPr lvl="1"/>
            <a:r>
              <a:rPr lang="en-US" dirty="0" smtClean="0"/>
              <a:t>Makes a variable-size sliding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29713"/>
            <a:ext cx="7790214" cy="4600081"/>
          </a:xfrm>
        </p:spPr>
        <p:txBody>
          <a:bodyPr/>
          <a:lstStyle/>
          <a:p>
            <a:r>
              <a:rPr lang="en-US" dirty="0" smtClean="0"/>
              <a:t>Flow control example: A’s data is limited by B’s buffer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28778" y="1715090"/>
            <a:ext cx="8681872" cy="4654550"/>
            <a:chOff x="462128" y="1772240"/>
            <a:chExt cx="8681872" cy="4654550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8092"/>
            <a:stretch>
              <a:fillRect/>
            </a:stretch>
          </p:blipFill>
          <p:spPr bwMode="auto">
            <a:xfrm>
              <a:off x="462128" y="1772240"/>
              <a:ext cx="3947947" cy="465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548653" y="264415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3797" y="264415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4008" y="264272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4224" y="264416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5591" y="289098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735" y="289098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10946" y="288955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1162" y="289098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44565" y="313780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29709" y="313780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09920" y="313678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90136" y="313780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43547" y="339037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8691" y="339037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08902" y="338893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9118" y="339037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48467" y="364313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33611" y="364313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3822" y="364170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4038" y="364314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47683" y="38859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32827" y="388597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13038" y="38840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93254" y="388598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52603" y="41326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37747" y="413260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17958" y="413117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8174" y="413261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49541" y="43794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34685" y="43794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14896" y="437800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95112" y="437943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48515" y="46143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33659" y="46143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13870" y="461335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94086" y="461438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47497" y="48610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32641" y="48610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12852" y="485957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93068" y="486101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52417" y="51078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37561" y="51078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17772" y="510640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97988" y="510783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53500" y="53571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8644" y="53571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18855" y="53557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99071" y="535717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52474" y="559211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37618" y="559211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17829" y="559108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98045" y="559211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51456" y="583874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36600" y="583874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16811" y="58373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97027" y="583874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56376" y="608556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41520" y="608556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21731" y="608413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9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01947" y="6085573"/>
              <a:ext cx="291105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sz="1400" dirty="0"/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3661" r="1755"/>
            <a:stretch>
              <a:fillRect/>
            </a:stretch>
          </p:blipFill>
          <p:spPr bwMode="auto">
            <a:xfrm>
              <a:off x="5753100" y="1772240"/>
              <a:ext cx="3390900" cy="465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4581525" y="1905000"/>
              <a:ext cx="955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 smtClean="0"/>
                <a:t>B’s Buffer</a:t>
              </a:r>
              <a:endParaRPr lang="en-US" sz="1400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1714500"/>
            <a:ext cx="7536977" cy="4019550"/>
          </a:xfrm>
        </p:spPr>
        <p:txBody>
          <a:bodyPr/>
          <a:lstStyle/>
          <a:p>
            <a:r>
              <a:rPr lang="en-US" dirty="0" smtClean="0"/>
              <a:t>Two layers are responsible for congestion control:</a:t>
            </a:r>
          </a:p>
          <a:p>
            <a:pPr lvl="2"/>
            <a:r>
              <a:rPr lang="en-US" dirty="0" smtClean="0"/>
              <a:t>Transport layer, controls the offered load [here]</a:t>
            </a:r>
          </a:p>
          <a:p>
            <a:pPr lvl="2"/>
            <a:r>
              <a:rPr lang="en-US" dirty="0" smtClean="0"/>
              <a:t>Network layer, experiences congestion [previous lecture]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Bandwidth Allocation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use of bandwidth gives high </a:t>
            </a:r>
            <a:r>
              <a:rPr lang="en-US" dirty="0" err="1" smtClean="0"/>
              <a:t>goodput</a:t>
            </a:r>
            <a:r>
              <a:rPr lang="en-US" dirty="0" smtClean="0"/>
              <a:t>, low delay</a:t>
            </a:r>
          </a:p>
          <a:p>
            <a:endParaRPr lang="en-US" dirty="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 b="19410"/>
          <a:stretch>
            <a:fillRect/>
          </a:stretch>
        </p:blipFill>
        <p:spPr bwMode="auto">
          <a:xfrm>
            <a:off x="571500" y="2286000"/>
            <a:ext cx="80375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53075" y="524951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Delay begins to rise sharply when congestion sets in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925" y="525903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2BD8"/>
                </a:solidFill>
              </a:rPr>
              <a:t>Goodput</a:t>
            </a:r>
            <a:r>
              <a:rPr lang="en-US" dirty="0" smtClean="0">
                <a:solidFill>
                  <a:srgbClr val="FF2BD8"/>
                </a:solidFill>
              </a:rPr>
              <a:t> rises more slowly than load when congestion sets in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the Sending Rate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congestion signals the network may use to tell the transport endpoint to slow down (or speed up)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41409" y="3193583"/>
            <a:ext cx="5897575" cy="1796883"/>
            <a:chOff x="672418" y="4739902"/>
            <a:chExt cx="5897575" cy="1796883"/>
          </a:xfrm>
        </p:grpSpPr>
        <p:pic>
          <p:nvPicPr>
            <p:cNvPr id="4506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9116" b="80142"/>
            <a:stretch/>
          </p:blipFill>
          <p:spPr bwMode="auto">
            <a:xfrm>
              <a:off x="672418" y="4739902"/>
              <a:ext cx="5897575" cy="50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2327" r="19116" b="35346"/>
            <a:stretch/>
          </p:blipFill>
          <p:spPr bwMode="auto">
            <a:xfrm>
              <a:off x="672418" y="5200087"/>
              <a:ext cx="5897575" cy="81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8278" r="19116"/>
            <a:stretch/>
          </p:blipFill>
          <p:spPr bwMode="auto">
            <a:xfrm>
              <a:off x="672418" y="5988601"/>
              <a:ext cx="5897575" cy="548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the Sending Rate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If two flows increase/decrease their bandwidth in the same way when the network signals free/busy they will not converge to a fair allocation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8" y="2747964"/>
            <a:ext cx="540066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43525" y="421957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+/– percentage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2300" y="26670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+ /– constant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Magic solution: Additive increase, multiplicative decrease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Increase: +10</a:t>
            </a:r>
          </a:p>
          <a:p>
            <a:r>
              <a:rPr lang="en-GB" dirty="0" smtClean="0"/>
              <a:t>Decrease: -20%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4399" y="3069997"/>
            <a:ext cx="77190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Let’s try it. Suppose A, B and C share a link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Sender A starts with 70% link utilization, Sender B with </a:t>
            </a:r>
            <a:r>
              <a:rPr lang="en-US" sz="2000" dirty="0" smtClean="0"/>
              <a:t>20</a:t>
            </a:r>
            <a:r>
              <a:rPr lang="en-US" sz="2000" dirty="0"/>
              <a:t>%, Sender C with 0%. All would like to use as much as possible bandwidth.</a:t>
            </a:r>
          </a:p>
        </p:txBody>
      </p:sp>
    </p:spTree>
    <p:extLst>
      <p:ext uri="{BB962C8B-B14F-4D97-AF65-F5344CB8AC3E}">
        <p14:creationId xmlns:p14="http://schemas.microsoft.com/office/powerpoint/2010/main" val="15180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Youtube</a:t>
            </a:r>
            <a:r>
              <a:rPr lang="en-GB" dirty="0"/>
              <a:t> </a:t>
            </a:r>
            <a:r>
              <a:rPr lang="en-GB" dirty="0" err="1" smtClean="0"/>
              <a:t>Pakete</a:t>
            </a:r>
            <a:r>
              <a:rPr lang="en-GB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UDP</a:t>
            </a:r>
            <a:r>
              <a:rPr lang="en-GB" dirty="0"/>
              <a:t>, </a:t>
            </a:r>
            <a:r>
              <a:rPr lang="en-GB" dirty="0" smtClean="0"/>
              <a:t>RTP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smtClean="0"/>
              <a:t>ask.wireshark.org/questions/5597/how-to-capture-traffic-from-youtube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The AIMD (Additive Increase Multiplicative Decrease) control law does converge to a fair and efficient point!</a:t>
            </a:r>
          </a:p>
          <a:p>
            <a:pPr lvl="1"/>
            <a:r>
              <a:rPr lang="en-US" dirty="0" smtClean="0"/>
              <a:t>TCP uses AIMD for this reason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73016" y="2835718"/>
            <a:ext cx="4197967" cy="3329243"/>
            <a:chOff x="681316" y="1800225"/>
            <a:chExt cx="3890684" cy="3085549"/>
          </a:xfrm>
        </p:grpSpPr>
        <p:pic>
          <p:nvPicPr>
            <p:cNvPr id="460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7645"/>
            <a:stretch>
              <a:fillRect/>
            </a:stretch>
          </p:blipFill>
          <p:spPr bwMode="auto">
            <a:xfrm>
              <a:off x="971550" y="1800225"/>
              <a:ext cx="360045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Box 5"/>
            <p:cNvSpPr txBox="1">
              <a:spLocks noChangeArrowheads="1"/>
            </p:cNvSpPr>
            <p:nvPr/>
          </p:nvSpPr>
          <p:spPr bwMode="auto">
            <a:xfrm>
              <a:off x="1447801" y="4572001"/>
              <a:ext cx="2039359" cy="31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User 1’s </a:t>
              </a:r>
              <a:r>
                <a:rPr lang="en-US" sz="1600" dirty="0" smtClean="0"/>
                <a:t>bandwidth</a:t>
              </a:r>
              <a:endParaRPr lang="en-US" sz="1600" dirty="0"/>
            </a:p>
          </p:txBody>
        </p:sp>
        <p:sp>
          <p:nvSpPr>
            <p:cNvPr id="46086" name="TextBox 6"/>
            <p:cNvSpPr txBox="1">
              <a:spLocks noChangeArrowheads="1"/>
            </p:cNvSpPr>
            <p:nvPr/>
          </p:nvSpPr>
          <p:spPr bwMode="auto">
            <a:xfrm rot="16200000">
              <a:off x="-59025" y="2984488"/>
              <a:ext cx="1794453" cy="31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User 2’s </a:t>
              </a:r>
              <a:r>
                <a:rPr lang="en-US" sz="1600" dirty="0" smtClean="0"/>
                <a:t>bandwidth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5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086" y="3139262"/>
            <a:ext cx="7790214" cy="4600081"/>
          </a:xfrm>
        </p:spPr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Wireshark and packet sniffing…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3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1898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UDP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(User Datagram Protocol) is a minimal extension on top of IP</a:t>
            </a:r>
          </a:p>
          <a:p>
            <a:pPr lvl="1"/>
            <a:r>
              <a:rPr lang="en-US" dirty="0" smtClean="0"/>
              <a:t>Header has ports (TSAPs), length and checksum.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" y="3067050"/>
            <a:ext cx="8005763" cy="16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(1)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RTP (Real-time Transport Protocol) provides support for sending real-time media over UDP</a:t>
            </a:r>
          </a:p>
          <a:p>
            <a:pPr lvl="1"/>
            <a:r>
              <a:rPr lang="en-US" dirty="0" smtClean="0"/>
              <a:t>Often implemented as part of the application</a:t>
            </a:r>
          </a:p>
          <a:p>
            <a:pPr lvl="1"/>
            <a:r>
              <a:rPr lang="en-US" dirty="0" smtClean="0"/>
              <a:t>Application also takes care of buffering (jitter)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 b="13656"/>
          <a:stretch>
            <a:fillRect/>
          </a:stretch>
        </p:blipFill>
        <p:spPr bwMode="auto">
          <a:xfrm>
            <a:off x="373856" y="3282950"/>
            <a:ext cx="84153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010275" y="4276725"/>
            <a:ext cx="361950" cy="35242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0149" y="3952876"/>
            <a:ext cx="1933575" cy="32385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(2)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09624" y="1420213"/>
            <a:ext cx="7790214" cy="4600081"/>
          </a:xfrm>
        </p:spPr>
        <p:txBody>
          <a:bodyPr/>
          <a:lstStyle/>
          <a:p>
            <a:r>
              <a:rPr lang="en-US" dirty="0" smtClean="0"/>
              <a:t>RTP header contains fields to describe the type of media and synchronize it across multiple streams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2426"/>
            <a:ext cx="7334250" cy="3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19256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Service Model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01163"/>
            <a:ext cx="7790214" cy="4600081"/>
          </a:xfrm>
        </p:spPr>
        <p:txBody>
          <a:bodyPr/>
          <a:lstStyle/>
          <a:p>
            <a:r>
              <a:rPr lang="en-US" dirty="0" smtClean="0"/>
              <a:t>TCP provides applications with a reliable byte stream between processes; it is the workhorse of the Internet</a:t>
            </a:r>
          </a:p>
          <a:p>
            <a:pPr lvl="1"/>
            <a:r>
              <a:rPr lang="en-US" dirty="0" smtClean="0"/>
              <a:t>Popular servers run on well-known ports 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083" y="2838451"/>
            <a:ext cx="56458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Service Model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using TCP see only the byte stream [right] and not the segments [left] sent as separate IP packets</a:t>
            </a:r>
          </a:p>
          <a:p>
            <a:endParaRPr lang="en-US" dirty="0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 b="23295"/>
          <a:stretch>
            <a:fillRect/>
          </a:stretch>
        </p:blipFill>
        <p:spPr bwMode="auto">
          <a:xfrm>
            <a:off x="466724" y="2595564"/>
            <a:ext cx="5394325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 cstate="print"/>
          <a:srcRect b="29655"/>
          <a:stretch>
            <a:fillRect/>
          </a:stretch>
        </p:blipFill>
        <p:spPr bwMode="auto">
          <a:xfrm>
            <a:off x="6137358" y="3000375"/>
            <a:ext cx="219543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85849" y="4287619"/>
            <a:ext cx="392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Four segments, each with 512 bytes of data and carried in an IP packet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2649" y="4297144"/>
            <a:ext cx="265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2048 bytes of data delivered to application in a single READ call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148513" y="4119563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652587" y="4119563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4291013" y="4119565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Segment Header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dirty="0" smtClean="0"/>
              <a:t>TCP header includes addressing (ports), sliding window (seq. / ack. number), flow control (window), error control (checksum) and more.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587626"/>
            <a:ext cx="6033638" cy="38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Establishment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14399" y="1229713"/>
            <a:ext cx="7790214" cy="4600081"/>
          </a:xfrm>
        </p:spPr>
        <p:txBody>
          <a:bodyPr/>
          <a:lstStyle/>
          <a:p>
            <a:r>
              <a:rPr lang="en-US" dirty="0" smtClean="0"/>
              <a:t>TCP sets up connections with the three-way handshake</a:t>
            </a:r>
          </a:p>
          <a:p>
            <a:pPr lvl="1"/>
            <a:r>
              <a:rPr lang="en-US" dirty="0" smtClean="0"/>
              <a:t>Release is symmetric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67" r="47810" b="7613"/>
          <a:stretch/>
        </p:blipFill>
        <p:spPr bwMode="auto">
          <a:xfrm>
            <a:off x="3069248" y="2409825"/>
            <a:ext cx="3577211" cy="32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Sliding Window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58139" y="1905000"/>
            <a:ext cx="3209925" cy="4057650"/>
          </a:xfrm>
        </p:spPr>
        <p:txBody>
          <a:bodyPr/>
          <a:lstStyle/>
          <a:p>
            <a:r>
              <a:rPr lang="en-US" dirty="0" smtClean="0"/>
              <a:t>TCP adds flow control to the sliding window    as before</a:t>
            </a:r>
          </a:p>
          <a:p>
            <a:pPr lvl="1"/>
            <a:r>
              <a:rPr lang="en-US" dirty="0" smtClean="0"/>
              <a:t>WIN is window size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 l="2479" t="2626" r="3078" b="2424"/>
          <a:stretch>
            <a:fillRect/>
          </a:stretch>
        </p:blipFill>
        <p:spPr bwMode="auto">
          <a:xfrm>
            <a:off x="3752850" y="1485900"/>
            <a:ext cx="48482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Timer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48763"/>
            <a:ext cx="7790214" cy="4600081"/>
          </a:xfrm>
        </p:spPr>
        <p:txBody>
          <a:bodyPr/>
          <a:lstStyle/>
          <a:p>
            <a:r>
              <a:rPr lang="en-US" dirty="0" smtClean="0"/>
              <a:t>TCP estimates retransmit timer from segment RTTs</a:t>
            </a:r>
          </a:p>
          <a:p>
            <a:pPr lvl="1"/>
            <a:r>
              <a:rPr lang="en-US" dirty="0" smtClean="0"/>
              <a:t>Tracks both average and variance</a:t>
            </a:r>
          </a:p>
          <a:p>
            <a:pPr lvl="1"/>
            <a:r>
              <a:rPr lang="en-US" dirty="0" smtClean="0"/>
              <a:t>Timeout is set to average plus 4 x variance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 b="10162"/>
          <a:stretch>
            <a:fillRect/>
          </a:stretch>
        </p:blipFill>
        <p:spPr bwMode="auto">
          <a:xfrm>
            <a:off x="1180306" y="2666999"/>
            <a:ext cx="67833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57350" y="5735419"/>
            <a:ext cx="271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LAN case – small, regular RTT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3706" y="5725894"/>
            <a:ext cx="202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Internet case – large, varied RTT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TCP Congestion Control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350408"/>
            <a:ext cx="7790214" cy="4600081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TCP </a:t>
            </a:r>
            <a:r>
              <a:rPr lang="en-US" sz="2000" dirty="0"/>
              <a:t>uses AIMD with loss signal to control congestion</a:t>
            </a:r>
          </a:p>
          <a:p>
            <a:pPr lvl="1"/>
            <a:r>
              <a:rPr lang="en-US" sz="2000" dirty="0"/>
              <a:t>Implemented as a </a:t>
            </a:r>
            <a:r>
              <a:rPr lang="en-US" sz="2000" u="sng" dirty="0"/>
              <a:t>congestion window</a:t>
            </a:r>
            <a:r>
              <a:rPr lang="en-US" sz="2000" dirty="0"/>
              <a:t> (</a:t>
            </a:r>
            <a:r>
              <a:rPr lang="en-US" sz="2000" dirty="0" err="1"/>
              <a:t>cwnd</a:t>
            </a:r>
            <a:r>
              <a:rPr lang="en-US" sz="2000" dirty="0"/>
              <a:t>) for the number of segments that may be in the </a:t>
            </a:r>
            <a:r>
              <a:rPr lang="en-US" sz="2000" dirty="0" smtClean="0"/>
              <a:t>network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Congestion window controls the sending rate</a:t>
            </a:r>
          </a:p>
          <a:p>
            <a:pPr lvl="1"/>
            <a:r>
              <a:rPr lang="en-US" sz="2000" dirty="0" smtClean="0"/>
              <a:t>Rate is </a:t>
            </a:r>
            <a:r>
              <a:rPr lang="en-US" sz="2000" dirty="0" err="1" smtClean="0"/>
              <a:t>cwnd</a:t>
            </a:r>
            <a:r>
              <a:rPr lang="en-US" sz="2000" dirty="0" smtClean="0"/>
              <a:t> / RTT; window can stop sender quickly</a:t>
            </a:r>
          </a:p>
          <a:p>
            <a:pPr lvl="1"/>
            <a:r>
              <a:rPr lang="en-US" sz="2000" dirty="0" err="1" smtClean="0"/>
              <a:t>Cwnd</a:t>
            </a:r>
            <a:r>
              <a:rPr lang="en-US" sz="2000" dirty="0" smtClean="0"/>
              <a:t> typically much smaller than flow control window (WIN)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(2)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14399" y="1315438"/>
            <a:ext cx="7790214" cy="4600081"/>
          </a:xfrm>
        </p:spPr>
        <p:txBody>
          <a:bodyPr/>
          <a:lstStyle/>
          <a:p>
            <a:r>
              <a:rPr lang="en-US" dirty="0" smtClean="0"/>
              <a:t>Slow start grows congestion window exponentially by sending increasing </a:t>
            </a:r>
            <a:r>
              <a:rPr lang="en-US" dirty="0" err="1" smtClean="0"/>
              <a:t>cwnd</a:t>
            </a:r>
            <a:r>
              <a:rPr lang="en-US" dirty="0" smtClean="0"/>
              <a:t> with every ACK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 t="4128" b="4128"/>
          <a:stretch>
            <a:fillRect/>
          </a:stretch>
        </p:blipFill>
        <p:spPr bwMode="auto">
          <a:xfrm>
            <a:off x="847725" y="2404427"/>
            <a:ext cx="7181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5512" y="4422685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Increment </a:t>
            </a:r>
            <a:r>
              <a:rPr lang="en-US" dirty="0" err="1" smtClean="0">
                <a:solidFill>
                  <a:srgbClr val="FF2BD8"/>
                </a:solidFill>
              </a:rPr>
              <a:t>cwnd</a:t>
            </a:r>
            <a:r>
              <a:rPr lang="en-US" dirty="0" smtClean="0">
                <a:solidFill>
                  <a:srgbClr val="FF2BD8"/>
                </a:solidFill>
              </a:rPr>
              <a:t> for each new ACK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05500" y="5417820"/>
            <a:ext cx="2124075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(3)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50" b="2756"/>
          <a:stretch>
            <a:fillRect/>
          </a:stretch>
        </p:blipFill>
        <p:spPr bwMode="auto">
          <a:xfrm>
            <a:off x="2752724" y="1381125"/>
            <a:ext cx="62277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14625" y="2095500"/>
            <a:ext cx="21173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spc="-100" dirty="0" smtClean="0"/>
              <a:t>ACK</a:t>
            </a:r>
            <a:endParaRPr lang="en-US" sz="1600" spc="-1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2575"/>
            <a:ext cx="4114800" cy="4457700"/>
          </a:xfrm>
        </p:spPr>
        <p:txBody>
          <a:bodyPr/>
          <a:lstStyle/>
          <a:p>
            <a:r>
              <a:rPr lang="en-US" dirty="0" smtClean="0"/>
              <a:t>Additive increase  grows </a:t>
            </a:r>
            <a:r>
              <a:rPr lang="en-US" dirty="0" err="1" smtClean="0"/>
              <a:t>cwnd</a:t>
            </a:r>
            <a:r>
              <a:rPr lang="en-US" dirty="0" smtClean="0"/>
              <a:t> slowly</a:t>
            </a:r>
          </a:p>
          <a:p>
            <a:pPr lvl="1"/>
            <a:r>
              <a:rPr lang="en-US" dirty="0" smtClean="0"/>
              <a:t>Adds 1 every RTT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19925" y="5019675"/>
            <a:ext cx="1998661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5176992" cy="40195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Responsible for delivering data between applications across networks with the desired </a:t>
            </a:r>
            <a:br>
              <a:rPr lang="en-US" dirty="0" smtClean="0"/>
            </a:br>
            <a:r>
              <a:rPr lang="en-US" dirty="0" smtClean="0"/>
              <a:t>reliability or quality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2 differences to network layer?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042684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418748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96388"/>
            <a:ext cx="7790214" cy="46000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Slow start followed by additive increase (TCP Tahoe)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Threshold is half of previous loss </a:t>
            </a:r>
            <a:r>
              <a:rPr lang="en-US" dirty="0" err="1" smtClean="0"/>
              <a:t>cwnd</a:t>
            </a:r>
            <a:endParaRPr lang="en-US" dirty="0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 t="3704" b="2083"/>
          <a:stretch>
            <a:fillRect/>
          </a:stretch>
        </p:blipFill>
        <p:spPr bwMode="auto">
          <a:xfrm>
            <a:off x="423862" y="2419350"/>
            <a:ext cx="82962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24162" y="4325719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Loss causes timeout; </a:t>
            </a:r>
          </a:p>
          <a:p>
            <a:r>
              <a:rPr lang="en-US" dirty="0" smtClean="0">
                <a:solidFill>
                  <a:srgbClr val="FF2BD8"/>
                </a:solidFill>
              </a:rPr>
              <a:t>so slow-start again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848225" y="5057778"/>
            <a:ext cx="532607" cy="3817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4581524" y="3810002"/>
            <a:ext cx="647703" cy="361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55874" y="6141493"/>
            <a:ext cx="659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AIMD?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SACK (Selective ACKs) extend ACKs with a vector to describe received segments and hence losses</a:t>
            </a:r>
          </a:p>
          <a:p>
            <a:pPr lvl="1"/>
            <a:r>
              <a:rPr lang="en-US" dirty="0" smtClean="0"/>
              <a:t>Allows for more accurate retransmissions / recovery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248025"/>
            <a:ext cx="8458200" cy="19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4426" y="5249644"/>
            <a:ext cx="35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No way for us to know that 2 and 5 were lost with only ACKs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25" y="6108079"/>
            <a:ext cx="708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Negotiated at connection setup, whether both hosts support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Adressing</a:t>
            </a:r>
            <a:r>
              <a:rPr lang="en-US" dirty="0" smtClean="0"/>
              <a:t> with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TCP versus UDP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TCP:</a:t>
            </a:r>
          </a:p>
          <a:p>
            <a:pPr marL="800100" lvl="1" indent="-342900"/>
            <a:r>
              <a:rPr lang="en-US" dirty="0" smtClean="0"/>
              <a:t>3-way-handshake </a:t>
            </a:r>
            <a:r>
              <a:rPr lang="en-US" dirty="0"/>
              <a:t>and </a:t>
            </a:r>
            <a:r>
              <a:rPr lang="en-US" dirty="0" smtClean="0"/>
              <a:t>why</a:t>
            </a:r>
          </a:p>
          <a:p>
            <a:pPr marL="800100" lvl="1" indent="-342900"/>
            <a:r>
              <a:rPr lang="en-US" dirty="0" smtClean="0"/>
              <a:t>TCP:</a:t>
            </a:r>
          </a:p>
          <a:p>
            <a:pPr marL="1143000" lvl="2"/>
            <a:r>
              <a:rPr lang="en-US" dirty="0" smtClean="0"/>
              <a:t>Sliding window for flow control</a:t>
            </a:r>
            <a:endParaRPr lang="en-US" dirty="0"/>
          </a:p>
          <a:p>
            <a:pPr marL="1143000" lvl="2"/>
            <a:r>
              <a:rPr lang="en-US" dirty="0" smtClean="0"/>
              <a:t>Congestion control using AIMD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809506" y="2255520"/>
            <a:ext cx="3017520" cy="746760"/>
          </a:xfrm>
          <a:prstGeom prst="wedgeRoundRectCallout">
            <a:avLst>
              <a:gd name="adj1" fmla="val -77553"/>
              <a:gd name="adj2" fmla="val 5737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I'd tell you a UDP joke,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you might not get it.</a:t>
            </a:r>
          </a:p>
        </p:txBody>
      </p:sp>
    </p:spTree>
    <p:extLst>
      <p:ext uri="{BB962C8B-B14F-4D97-AF65-F5344CB8AC3E}">
        <p14:creationId xmlns:p14="http://schemas.microsoft.com/office/powerpoint/2010/main" val="707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to the Upper Layers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63233"/>
            <a:ext cx="7790214" cy="460008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Transport layer adds reliability to the network layer</a:t>
            </a:r>
          </a:p>
          <a:p>
            <a:pPr lvl="1"/>
            <a:r>
              <a:rPr lang="en-US" dirty="0" smtClean="0"/>
              <a:t>Offers connectionless (e.g., UDP) and connection-oriented (</a:t>
            </a:r>
            <a:r>
              <a:rPr lang="en-US" dirty="0" err="1" smtClean="0"/>
              <a:t>e.g</a:t>
            </a:r>
            <a:r>
              <a:rPr lang="en-US" dirty="0" smtClean="0"/>
              <a:t>, TCP) service to applications</a:t>
            </a:r>
          </a:p>
          <a:p>
            <a:pPr lvl="1"/>
            <a:r>
              <a:rPr lang="en-US" dirty="0" smtClean="0"/>
              <a:t>Adds multiplexing via ports</a:t>
            </a:r>
          </a:p>
          <a:p>
            <a:pPr lvl="1"/>
            <a:r>
              <a:rPr lang="en-US" dirty="0" smtClean="0"/>
              <a:t>Congestion-handling</a:t>
            </a:r>
          </a:p>
          <a:p>
            <a:pPr lvl="1"/>
            <a:r>
              <a:rPr lang="en-US" dirty="0" smtClean="0"/>
              <a:t>Flow-control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Elements of Transport Protocols</a:t>
            </a:r>
          </a:p>
          <a:p>
            <a:pPr lvl="2">
              <a:buFont typeface="+mj-lt"/>
              <a:buAutoNum type="arabicPeriod"/>
            </a:pPr>
            <a:r>
              <a:rPr lang="en-US" dirty="0" err="1" smtClean="0"/>
              <a:t>Adressing</a:t>
            </a:r>
            <a:endParaRPr lang="en-US" dirty="0" smtClean="0"/>
          </a:p>
          <a:p>
            <a:pPr lvl="2">
              <a:buFont typeface="+mj-lt"/>
              <a:buAutoNum type="arabicPeriod"/>
            </a:pPr>
            <a:r>
              <a:rPr lang="en-US" dirty="0" smtClean="0"/>
              <a:t>Connection handling</a:t>
            </a:r>
          </a:p>
          <a:p>
            <a:pPr lvl="2">
              <a:buFont typeface="+mj-lt"/>
              <a:buAutoNum type="arabicPeriod"/>
            </a:pPr>
            <a:r>
              <a:rPr lang="en-US" dirty="0" smtClean="0"/>
              <a:t>Flow control</a:t>
            </a:r>
          </a:p>
          <a:p>
            <a:pPr lvl="2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24659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83788" y="1444850"/>
            <a:ext cx="6799992" cy="4427281"/>
          </a:xfrm>
        </p:spPr>
        <p:txBody>
          <a:bodyPr/>
          <a:lstStyle/>
          <a:p>
            <a:pPr marL="166688" indent="-166688">
              <a:buFont typeface="Arial" pitchFamily="34" charset="0"/>
              <a:buChar char="•"/>
            </a:pPr>
            <a:endParaRPr lang="en-US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Transport layer adds</a:t>
            </a:r>
            <a:br>
              <a:rPr lang="en-US" dirty="0" smtClean="0"/>
            </a:br>
            <a:r>
              <a:rPr lang="en-US" dirty="0" smtClean="0"/>
              <a:t> ports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Multiple clients and </a:t>
            </a:r>
            <a:br>
              <a:rPr lang="en-US" dirty="0" smtClean="0"/>
            </a:br>
            <a:r>
              <a:rPr lang="en-US" dirty="0" smtClean="0"/>
              <a:t>servers can run on a </a:t>
            </a:r>
            <a:br>
              <a:rPr lang="en-US" dirty="0" smtClean="0"/>
            </a:br>
            <a:r>
              <a:rPr lang="en-US" dirty="0" smtClean="0"/>
              <a:t>host with a single </a:t>
            </a:r>
            <a:br>
              <a:rPr lang="en-US" dirty="0" smtClean="0"/>
            </a:br>
            <a:r>
              <a:rPr lang="en-US" dirty="0" smtClean="0"/>
              <a:t>network (IP) address</a:t>
            </a:r>
            <a:endParaRPr lang="en-US" dirty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Analogy: </a:t>
            </a:r>
            <a:br>
              <a:rPr lang="en-US" dirty="0" smtClean="0"/>
            </a:br>
            <a:r>
              <a:rPr lang="en-US" dirty="0" smtClean="0"/>
              <a:t>Office numbers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Connections are differentiated by quadruple of source and destination IPs and ports)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088" y="1369110"/>
            <a:ext cx="5249504" cy="43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address translation (NAT)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845820" y="1814570"/>
            <a:ext cx="7238999" cy="3450061"/>
          </a:xfrm>
        </p:spPr>
        <p:txBody>
          <a:bodyPr/>
          <a:lstStyle/>
          <a:p>
            <a:r>
              <a:rPr lang="en-US" sz="1800" dirty="0" smtClean="0"/>
              <a:t>NAT (Network Address Translation) box maps one external IP address to many internal IP addresses</a:t>
            </a:r>
          </a:p>
          <a:p>
            <a:pPr lvl="1"/>
            <a:r>
              <a:rPr lang="en-US" sz="1800" dirty="0" smtClean="0"/>
              <a:t>Uses TCP/UDP port to tell connections apart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331" y="3239668"/>
            <a:ext cx="6129338" cy="22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06980" y="6625964"/>
            <a:ext cx="6972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http://stackoverflow.com/questions/1982222/how-do-two-computers-connect-to-same-external-address-through-nat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739229"/>
            <a:ext cx="69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two machines connect to the same webserver?</a:t>
            </a:r>
          </a:p>
          <a:p>
            <a:r>
              <a:rPr lang="en-GB" dirty="0" smtClean="0"/>
              <a:t>How can we set up our own web/game server?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Establishment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problem is to ensure reliability even though packets may be lost, corrupted and </a:t>
            </a:r>
            <a:r>
              <a:rPr lang="en-US" u="sng" dirty="0" smtClean="0"/>
              <a:t>duplicated</a:t>
            </a:r>
          </a:p>
          <a:p>
            <a:pPr lvl="1"/>
            <a:r>
              <a:rPr lang="en-US" dirty="0" smtClean="0"/>
              <a:t>Don’t treat an old or duplicate packet as new</a:t>
            </a:r>
          </a:p>
          <a:p>
            <a:pPr lvl="1"/>
            <a:r>
              <a:rPr lang="en-US" dirty="0" smtClean="0"/>
              <a:t>(Use ACKs and checksums for loss/corruption)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Don’t reuse sequence numbers within 2 minutes</a:t>
            </a:r>
          </a:p>
          <a:p>
            <a:pPr lvl="1"/>
            <a:r>
              <a:rPr lang="en-US" dirty="0" smtClean="0"/>
              <a:t>Three-way handshake for establishing connection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1253</Words>
  <Application>Microsoft Office PowerPoint</Application>
  <PresentationFormat>On-screen Show (4:3)</PresentationFormat>
  <Paragraphs>282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Tannenbaum</vt:lpstr>
      <vt:lpstr>Distributed Systems 11. Transport Layer</vt:lpstr>
      <vt:lpstr>Notes</vt:lpstr>
      <vt:lpstr>Transport Layer</vt:lpstr>
      <vt:lpstr>The Transport Layer</vt:lpstr>
      <vt:lpstr>Services Provided to the Upper Layers (1)</vt:lpstr>
      <vt:lpstr>PowerPoint Presentation</vt:lpstr>
      <vt:lpstr>Addressing</vt:lpstr>
      <vt:lpstr>Network address translation (NAT)</vt:lpstr>
      <vt:lpstr>Connection Establishment (1)</vt:lpstr>
      <vt:lpstr>Connection Establishment (2)</vt:lpstr>
      <vt:lpstr>What if we used a simpler connection setup?</vt:lpstr>
      <vt:lpstr>Flow vs. congestion control</vt:lpstr>
      <vt:lpstr>Flow Control (1)</vt:lpstr>
      <vt:lpstr>Flow Control (2)</vt:lpstr>
      <vt:lpstr>Congestion Control</vt:lpstr>
      <vt:lpstr>Desirable Bandwidth Allocation</vt:lpstr>
      <vt:lpstr>Regulating the Sending Rate</vt:lpstr>
      <vt:lpstr>Regulating the Sending Rate (3)</vt:lpstr>
      <vt:lpstr>Magic solution: Additive increase, multiplicative decrease</vt:lpstr>
      <vt:lpstr>Regulating the Sending Rate (4)</vt:lpstr>
      <vt:lpstr>In Java</vt:lpstr>
      <vt:lpstr>MIAD</vt:lpstr>
      <vt:lpstr>Wireshark and packet sniffing…</vt:lpstr>
      <vt:lpstr>PowerPoint Presentation</vt:lpstr>
      <vt:lpstr>Introduction to UDP (1)</vt:lpstr>
      <vt:lpstr>Wireshark…</vt:lpstr>
      <vt:lpstr>Real-Time Transport (1)</vt:lpstr>
      <vt:lpstr>Real-Time Transport (2)</vt:lpstr>
      <vt:lpstr>PowerPoint Presentation</vt:lpstr>
      <vt:lpstr>The TCP Service Model (1)</vt:lpstr>
      <vt:lpstr>The TCP Service Model (2)</vt:lpstr>
      <vt:lpstr>Wireshark…</vt:lpstr>
      <vt:lpstr>The TCP Segment Header</vt:lpstr>
      <vt:lpstr>TCP Connection Establishment</vt:lpstr>
      <vt:lpstr>TCP Sliding Window</vt:lpstr>
      <vt:lpstr>TCP Timer Management</vt:lpstr>
      <vt:lpstr>TCP Congestion Control (1)</vt:lpstr>
      <vt:lpstr>TCP Congestion Control (2)</vt:lpstr>
      <vt:lpstr>TCP Congestion Control (3)</vt:lpstr>
      <vt:lpstr>TCP Congestion Control (4)</vt:lpstr>
      <vt:lpstr>TCP Congestion Control (7)</vt:lpstr>
      <vt:lpstr>Learned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Steve_2</dc:creator>
  <cp:lastModifiedBy>simon razniewski</cp:lastModifiedBy>
  <cp:revision>1015</cp:revision>
  <dcterms:created xsi:type="dcterms:W3CDTF">2010-05-03T15:18:06Z</dcterms:created>
  <dcterms:modified xsi:type="dcterms:W3CDTF">2017-04-06T10:30:00Z</dcterms:modified>
</cp:coreProperties>
</file>