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2"/>
  </p:notesMasterIdLst>
  <p:sldIdLst>
    <p:sldId id="257" r:id="rId2"/>
    <p:sldId id="259" r:id="rId3"/>
    <p:sldId id="258" r:id="rId4"/>
    <p:sldId id="261" r:id="rId5"/>
    <p:sldId id="260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72" r:id="rId14"/>
    <p:sldId id="273" r:id="rId15"/>
    <p:sldId id="271" r:id="rId16"/>
    <p:sldId id="270" r:id="rId17"/>
    <p:sldId id="277" r:id="rId18"/>
    <p:sldId id="275" r:id="rId19"/>
    <p:sldId id="276" r:id="rId20"/>
    <p:sldId id="279" r:id="rId21"/>
    <p:sldId id="280" r:id="rId22"/>
    <p:sldId id="282" r:id="rId23"/>
    <p:sldId id="283" r:id="rId24"/>
    <p:sldId id="284" r:id="rId25"/>
    <p:sldId id="281" r:id="rId26"/>
    <p:sldId id="285" r:id="rId27"/>
    <p:sldId id="286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66" autoAdjust="0"/>
  </p:normalViewPr>
  <p:slideViewPr>
    <p:cSldViewPr snapToGrid="0" snapToObjects="1">
      <p:cViewPr varScale="1">
        <p:scale>
          <a:sx n="65" d="100"/>
          <a:sy n="65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1E60B-4095-4661-AB95-BE8E9274F5FC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21B35-60F0-4C68-B11E-42327B38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21B35-60F0-4C68-B11E-42327B38E55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03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4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6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7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9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0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7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8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B544-E3D4-3940-A118-BBE2D1BBAF01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/>
              <a:t>9</a:t>
            </a:r>
            <a:r>
              <a:rPr lang="en-US" sz="4000" dirty="0" smtClean="0"/>
              <a:t>. Java Sockets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86171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2014/2015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6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Datagram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1558" cy="504705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Typical constructor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1800" b="1" dirty="0" err="1">
                <a:latin typeface="Courier New"/>
                <a:cs typeface="Courier New"/>
              </a:rPr>
              <a:t>DatagramSocket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localPort</a:t>
            </a:r>
            <a:r>
              <a:rPr lang="en-US" sz="1800" b="1" dirty="0" smtClean="0">
                <a:latin typeface="Courier New"/>
                <a:cs typeface="Courier New"/>
              </a:rPr>
              <a:t>, </a:t>
            </a:r>
            <a:r>
              <a:rPr lang="en-US" sz="1800" b="1" dirty="0" err="1" smtClean="0">
                <a:latin typeface="Courier New"/>
                <a:cs typeface="Courier New"/>
              </a:rPr>
              <a:t>InetAddress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localAddress</a:t>
            </a:r>
            <a:r>
              <a:rPr lang="en-US" sz="1800" b="1" dirty="0" smtClean="0">
                <a:latin typeface="Courier New"/>
                <a:cs typeface="Courier New"/>
              </a:rPr>
              <a:t>) </a:t>
            </a:r>
            <a:r>
              <a:rPr lang="en-US" sz="1800" b="1" dirty="0">
                <a:latin typeface="Courier New"/>
                <a:cs typeface="Courier New"/>
              </a:rPr>
              <a:t>throws </a:t>
            </a:r>
            <a:r>
              <a:rPr lang="en-US" sz="1800" b="1" dirty="0" err="1">
                <a:latin typeface="Courier New"/>
                <a:cs typeface="Courier New"/>
              </a:rPr>
              <a:t>SocketException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sz="2400" dirty="0"/>
              <a:t>Creates a new datagram socket that binds to the specified (</a:t>
            </a:r>
            <a:r>
              <a:rPr lang="en-US" sz="2400" dirty="0" err="1"/>
              <a:t>address,port</a:t>
            </a:r>
            <a:r>
              <a:rPr lang="en-US" sz="2400" dirty="0"/>
              <a:t>) </a:t>
            </a:r>
            <a:r>
              <a:rPr lang="en-US" sz="2400" dirty="0" smtClean="0"/>
              <a:t>socket address</a:t>
            </a:r>
            <a:endParaRPr lang="en-US" sz="2400" dirty="0"/>
          </a:p>
          <a:p>
            <a:pPr lvl="1"/>
            <a:r>
              <a:rPr lang="en-US" sz="2400" dirty="0"/>
              <a:t>Throws </a:t>
            </a:r>
            <a:r>
              <a:rPr lang="en-US" sz="2400" dirty="0" err="1"/>
              <a:t>SocketException</a:t>
            </a:r>
            <a:r>
              <a:rPr lang="en-US" sz="2400" dirty="0"/>
              <a:t> if</a:t>
            </a:r>
          </a:p>
          <a:p>
            <a:pPr lvl="2"/>
            <a:r>
              <a:rPr lang="en-US" sz="2000" dirty="0"/>
              <a:t>The IP Address cannot be assigned (not local)</a:t>
            </a:r>
          </a:p>
          <a:p>
            <a:pPr lvl="2"/>
            <a:r>
              <a:rPr lang="en-US" sz="2000" dirty="0"/>
              <a:t>Port is reserved (&lt;1024)</a:t>
            </a:r>
          </a:p>
          <a:p>
            <a:pPr lvl="2"/>
            <a:r>
              <a:rPr lang="en-US" sz="2000" dirty="0" smtClean="0"/>
              <a:t>Another </a:t>
            </a:r>
            <a:r>
              <a:rPr lang="en-US" sz="2000" dirty="0"/>
              <a:t>socket is already bound </a:t>
            </a:r>
            <a:r>
              <a:rPr lang="en-US" sz="2000" dirty="0" smtClean="0"/>
              <a:t>to the socket address </a:t>
            </a:r>
            <a:r>
              <a:rPr lang="en-US" sz="2000" dirty="0"/>
              <a:t>(</a:t>
            </a:r>
            <a:r>
              <a:rPr lang="en-US" sz="2000" dirty="0" err="1"/>
              <a:t>address,port</a:t>
            </a:r>
            <a:r>
              <a:rPr lang="en-US" sz="2000" dirty="0"/>
              <a:t>)</a:t>
            </a:r>
          </a:p>
          <a:p>
            <a:pPr lvl="1"/>
            <a:r>
              <a:rPr lang="en-US" sz="2400" dirty="0" smtClean="0"/>
              <a:t>Throws </a:t>
            </a:r>
            <a:r>
              <a:rPr lang="en-US" sz="2400" dirty="0" err="1"/>
              <a:t>SecurityException</a:t>
            </a:r>
            <a:r>
              <a:rPr lang="en-US" sz="2400" dirty="0"/>
              <a:t> if there is a security manager forbidding the use of (</a:t>
            </a:r>
            <a:r>
              <a:rPr lang="en-US" sz="2400" dirty="0" err="1"/>
              <a:t>address,port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568"/>
          </a:xfrm>
        </p:spPr>
        <p:txBody>
          <a:bodyPr/>
          <a:lstStyle/>
          <a:p>
            <a:r>
              <a:rPr lang="en-US" dirty="0" smtClean="0"/>
              <a:t>The unit of information to be sent/received is encapsulated into a </a:t>
            </a:r>
            <a:r>
              <a:rPr lang="en-US" b="1" dirty="0" err="1" smtClean="0">
                <a:latin typeface="Courier New"/>
                <a:cs typeface="Courier New"/>
              </a:rPr>
              <a:t>DatagramPacket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datagram packet contains</a:t>
            </a:r>
          </a:p>
          <a:p>
            <a:pPr lvl="1"/>
            <a:r>
              <a:rPr lang="en-US" dirty="0" smtClean="0"/>
              <a:t>Payload information: the content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byte[] </a:t>
            </a:r>
            <a:r>
              <a:rPr lang="en-US" b="1" dirty="0" err="1" smtClean="0">
                <a:latin typeface="Courier New"/>
                <a:cs typeface="Courier New"/>
              </a:rPr>
              <a:t>buf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/>
              </a:rPr>
              <a:t> buffer for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length </a:t>
            </a:r>
            <a:r>
              <a:rPr lang="en-US" dirty="0" smtClean="0">
                <a:sym typeface="Wingdings"/>
              </a:rPr>
              <a:t> how long is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offset </a:t>
            </a:r>
            <a:r>
              <a:rPr lang="en-US" dirty="0" smtClean="0">
                <a:sym typeface="Wingdings"/>
              </a:rPr>
              <a:t> starting point inside the buffer</a:t>
            </a:r>
            <a:endParaRPr lang="en-US" dirty="0" smtClean="0"/>
          </a:p>
          <a:p>
            <a:pPr lvl="1"/>
            <a:r>
              <a:rPr lang="en-US" dirty="0" smtClean="0"/>
              <a:t>Control information: info about receiver/sender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SocketAddress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/>
                <a:cs typeface="Courier New"/>
              </a:rPr>
              <a:t>InetAddress</a:t>
            </a:r>
            <a:r>
              <a:rPr lang="en-US" dirty="0" smtClean="0"/>
              <a:t> +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(port)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DatagramPacket</a:t>
            </a:r>
            <a:r>
              <a:rPr lang="en-US" dirty="0" smtClean="0"/>
              <a:t> created</a:t>
            </a:r>
          </a:p>
          <a:p>
            <a:r>
              <a:rPr lang="en-US" dirty="0" smtClean="0"/>
              <a:t>Socket address is set to the destination endpoint</a:t>
            </a:r>
          </a:p>
          <a:p>
            <a:r>
              <a:rPr lang="en-US" dirty="0"/>
              <a:t>Information serialized as </a:t>
            </a:r>
            <a:r>
              <a:rPr lang="en-US" dirty="0" smtClean="0"/>
              <a:t>a buffer of bits</a:t>
            </a:r>
          </a:p>
          <a:p>
            <a:r>
              <a:rPr lang="en-US" dirty="0" smtClean="0"/>
              <a:t>Message composed by extracting a portion of the buffer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Sequence of multiple sending by shifting the offset </a:t>
            </a:r>
            <a:r>
              <a:rPr lang="en-US" dirty="0" smtClean="0">
                <a:sym typeface="Wingdings"/>
              </a:rPr>
              <a:t> buffer split into datagrams</a:t>
            </a:r>
          </a:p>
          <a:p>
            <a:r>
              <a:rPr lang="en-US" dirty="0" smtClean="0">
                <a:sym typeface="Wingdings"/>
              </a:rPr>
              <a:t>Sending: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socket.send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66305" y="3993572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>
            <a:off x="4450541" y="4740892"/>
            <a:ext cx="440428" cy="348848"/>
          </a:xfrm>
          <a:prstGeom prst="downArrow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DatagramPacket</a:t>
            </a:r>
            <a:r>
              <a:rPr lang="en-US" dirty="0" smtClean="0"/>
              <a:t> created</a:t>
            </a:r>
          </a:p>
          <a:p>
            <a:r>
              <a:rPr lang="en-US" dirty="0" smtClean="0"/>
              <a:t>Buffer of bits specified to state where to put the incoming information, with offset and length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Sequence of multiple receives by shifting the offset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 datagrams compacted into a unique information</a:t>
            </a:r>
          </a:p>
          <a:p>
            <a:r>
              <a:rPr lang="en-US" dirty="0" smtClean="0">
                <a:sym typeface="Wingdings"/>
              </a:rPr>
              <a:t>Receiving: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socket.receive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  <a:endParaRPr lang="en-US" dirty="0">
              <a:sym typeface="Wingdings"/>
            </a:endParaRPr>
          </a:p>
          <a:p>
            <a:r>
              <a:rPr lang="en-US" dirty="0" smtClean="0"/>
              <a:t>When the receive operation is completed,  the buffer is filled with the content, and the </a:t>
            </a:r>
            <a:r>
              <a:rPr lang="en-US" dirty="0" err="1" smtClean="0"/>
              <a:t>socketAddress</a:t>
            </a:r>
            <a:r>
              <a:rPr lang="en-US" dirty="0" smtClean="0"/>
              <a:t> of &lt;packet&gt; contains the sender endpoint </a:t>
            </a:r>
            <a:r>
              <a:rPr lang="en-US" dirty="0" err="1" smtClean="0"/>
              <a:t>infos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55161" y="2876928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 rot="10800000">
            <a:off x="4406866" y="3614639"/>
            <a:ext cx="440428" cy="348848"/>
          </a:xfrm>
          <a:prstGeom prst="down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Wingdings"/>
              </a:rPr>
              <a:t>The receive operation is blocking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 </a:t>
            </a:r>
            <a:r>
              <a:rPr lang="en-US" dirty="0">
                <a:sym typeface="Wingdings"/>
              </a:rPr>
              <a:t>thread waits forever</a:t>
            </a:r>
          </a:p>
          <a:p>
            <a:r>
              <a:rPr lang="en-US" dirty="0">
                <a:sym typeface="Wingdings"/>
              </a:rPr>
              <a:t>Possibility of associating a timeout to the socket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socket.setSoTimeout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(&lt;milliseconds&gt;)</a:t>
            </a:r>
          </a:p>
          <a:p>
            <a:r>
              <a:rPr lang="en-US" dirty="0" smtClean="0">
                <a:sym typeface="Wingdings"/>
              </a:rPr>
              <a:t>When the </a:t>
            </a:r>
            <a:r>
              <a:rPr lang="en-US" dirty="0">
                <a:sym typeface="Wingdings"/>
              </a:rPr>
              <a:t>timeout expires, a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java.net.SocketTimeoutException</a:t>
            </a:r>
            <a:r>
              <a:rPr lang="en-US" dirty="0" smtClean="0">
                <a:sym typeface="Wingdings"/>
              </a:rPr>
              <a:t> is triggered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DatagramSocket</a:t>
            </a:r>
            <a:r>
              <a:rPr lang="en-US" dirty="0" smtClean="0"/>
              <a:t> and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536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err="1">
                <a:latin typeface="Courier New"/>
                <a:cs typeface="Courier New"/>
              </a:rPr>
              <a:t>s</a:t>
            </a:r>
            <a:r>
              <a:rPr lang="en-US" sz="2600" b="1" dirty="0" err="1" smtClean="0">
                <a:latin typeface="Courier New"/>
                <a:cs typeface="Courier New"/>
              </a:rPr>
              <a:t>ocket.connect</a:t>
            </a:r>
            <a:r>
              <a:rPr lang="en-US" sz="2600" b="1" dirty="0" smtClean="0">
                <a:latin typeface="Courier New"/>
                <a:cs typeface="Courier New"/>
              </a:rPr>
              <a:t>(&lt;remote socket address&gt;)</a:t>
            </a:r>
          </a:p>
          <a:p>
            <a:r>
              <a:rPr lang="en-US" dirty="0" smtClean="0"/>
              <a:t>What does it mean to “connect” a datagram socket? It is connectionless!</a:t>
            </a:r>
          </a:p>
          <a:p>
            <a:r>
              <a:rPr lang="en-US" dirty="0" smtClean="0"/>
              <a:t>Connection provides some useful facilities (syntactic sugar)</a:t>
            </a:r>
          </a:p>
          <a:p>
            <a:pPr lvl="1"/>
            <a:r>
              <a:rPr lang="en-US" dirty="0" smtClean="0"/>
              <a:t>For sending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no need of specifying the destination information into the datagram packet (it is taken from the connection)</a:t>
            </a:r>
          </a:p>
          <a:p>
            <a:pPr lvl="1"/>
            <a:r>
              <a:rPr lang="en-US" dirty="0" smtClean="0"/>
              <a:t>For receiving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selective receive: only packets coming from the address specified in the connection are accepted</a:t>
            </a:r>
          </a:p>
          <a:p>
            <a:r>
              <a:rPr lang="en-US" sz="3000" b="1" dirty="0" err="1">
                <a:latin typeface="Courier New"/>
                <a:cs typeface="Courier New"/>
              </a:rPr>
              <a:t>s</a:t>
            </a:r>
            <a:r>
              <a:rPr lang="en-US" sz="3000" b="1" dirty="0" err="1" smtClean="0">
                <a:latin typeface="Courier New"/>
                <a:cs typeface="Courier New"/>
              </a:rPr>
              <a:t>ocket.disconnect</a:t>
            </a:r>
            <a:r>
              <a:rPr lang="en-US" sz="3000" b="1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to reset this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a </a:t>
            </a:r>
            <a:r>
              <a:rPr lang="en-US" dirty="0" err="1" smtClean="0"/>
              <a:t>DatagramSocket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753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Sockets in JAVA do not only have an impact at the application level, but they also use resources</a:t>
            </a:r>
          </a:p>
          <a:p>
            <a:r>
              <a:rPr lang="en-US" dirty="0" smtClean="0"/>
              <a:t>It is therefore recommended to close them when they are not useful anymore</a:t>
            </a:r>
          </a:p>
          <a:p>
            <a:pPr lvl="1"/>
            <a:r>
              <a:rPr lang="en-US" dirty="0" smtClean="0"/>
              <a:t>Resources are freed</a:t>
            </a:r>
          </a:p>
          <a:p>
            <a:r>
              <a:rPr lang="en-US" dirty="0" smtClean="0"/>
              <a:t>Programming pattern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b="1" dirty="0" smtClean="0">
                <a:latin typeface="Courier New"/>
                <a:cs typeface="Courier New"/>
              </a:rPr>
              <a:t> ds = null;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try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	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&lt;code, including the creation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ds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finally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	if (ds != null) </a:t>
            </a:r>
            <a:r>
              <a:rPr lang="en-US" b="1" dirty="0" err="1" smtClean="0">
                <a:latin typeface="Courier New"/>
                <a:cs typeface="Courier New"/>
              </a:rPr>
              <a:t>ds.close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55357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Conversions from/to bytes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85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import </a:t>
            </a:r>
            <a:r>
              <a:rPr lang="en-US" b="1" dirty="0" err="1">
                <a:latin typeface="Courier New"/>
                <a:cs typeface="Courier New"/>
              </a:rPr>
              <a:t>java.io</a:t>
            </a:r>
            <a:r>
              <a:rPr lang="en-US" b="1" dirty="0">
                <a:latin typeface="Courier New"/>
                <a:cs typeface="Courier New"/>
              </a:rPr>
              <a:t>.*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public class Conversions {</a:t>
            </a:r>
          </a:p>
          <a:p>
            <a:pPr marL="0" indent="0">
              <a:buNone/>
            </a:pP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public </a:t>
            </a:r>
            <a:r>
              <a:rPr lang="en-US" b="1" dirty="0">
                <a:latin typeface="Courier New"/>
                <a:cs typeface="Courier New"/>
              </a:rPr>
              <a:t>static byte[] </a:t>
            </a:r>
            <a:r>
              <a:rPr lang="en-US" b="1" dirty="0" err="1">
                <a:latin typeface="Courier New"/>
                <a:cs typeface="Courier New"/>
              </a:rPr>
              <a:t>fromInt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n) throws </a:t>
            </a:r>
            <a:r>
              <a:rPr lang="en-US" b="1" dirty="0" err="1">
                <a:latin typeface="Courier New"/>
                <a:cs typeface="Courier New"/>
              </a:rPr>
              <a:t>IOException</a:t>
            </a:r>
            <a:r>
              <a:rPr lang="en-US" b="1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ByteArrayOutputStream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arrayOutputStream</a:t>
            </a:r>
            <a:r>
              <a:rPr lang="en-US" b="1" dirty="0">
                <a:latin typeface="Courier New"/>
                <a:cs typeface="Courier New"/>
              </a:rPr>
              <a:t> = 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						new </a:t>
            </a:r>
            <a:r>
              <a:rPr lang="en-US" b="1" dirty="0" err="1">
                <a:latin typeface="Courier New"/>
                <a:cs typeface="Courier New"/>
              </a:rPr>
              <a:t>ByteArrayOutputStream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    </a:t>
            </a:r>
            <a:r>
              <a:rPr lang="en-US" b="1" dirty="0" err="1" smtClean="0">
                <a:latin typeface="Courier New"/>
                <a:cs typeface="Courier New"/>
              </a:rPr>
              <a:t>DataOutputStream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dataOutputStream</a:t>
            </a:r>
            <a:r>
              <a:rPr lang="en-US" b="1" dirty="0">
                <a:latin typeface="Courier New"/>
                <a:cs typeface="Courier New"/>
              </a:rPr>
              <a:t> = 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						new </a:t>
            </a:r>
            <a:r>
              <a:rPr lang="en-US" b="1" dirty="0" err="1" smtClean="0">
                <a:latin typeface="Courier New"/>
                <a:cs typeface="Courier New"/>
              </a:rPr>
              <a:t>DataOutputStream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 err="1" smtClean="0">
                <a:latin typeface="Courier New"/>
                <a:cs typeface="Courier New"/>
              </a:rPr>
              <a:t>arrayOutputStream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dataOutputStream.writeInt</a:t>
            </a:r>
            <a:r>
              <a:rPr lang="en-US" b="1" dirty="0">
                <a:latin typeface="Courier New"/>
                <a:cs typeface="Courier New"/>
              </a:rPr>
              <a:t>(n);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dataOutputStream.flush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return </a:t>
            </a:r>
            <a:r>
              <a:rPr lang="en-US" b="1" dirty="0" err="1">
                <a:latin typeface="Courier New"/>
                <a:cs typeface="Courier New"/>
              </a:rPr>
              <a:t>arrayOutputStream.toByteArray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public </a:t>
            </a:r>
            <a:r>
              <a:rPr lang="en-US" b="1" dirty="0">
                <a:latin typeface="Courier New"/>
                <a:cs typeface="Courier New"/>
              </a:rPr>
              <a:t>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toInt</a:t>
            </a:r>
            <a:r>
              <a:rPr lang="en-US" b="1" dirty="0">
                <a:latin typeface="Courier New"/>
                <a:cs typeface="Courier New"/>
              </a:rPr>
              <a:t>(byte[] </a:t>
            </a:r>
            <a:r>
              <a:rPr lang="en-US" b="1" dirty="0" err="1">
                <a:latin typeface="Courier New"/>
                <a:cs typeface="Courier New"/>
              </a:rPr>
              <a:t>buf</a:t>
            </a:r>
            <a:r>
              <a:rPr lang="en-US" b="1" dirty="0">
                <a:latin typeface="Courier New"/>
                <a:cs typeface="Courier New"/>
              </a:rPr>
              <a:t>) throws </a:t>
            </a:r>
            <a:r>
              <a:rPr lang="en-US" b="1" dirty="0" err="1">
                <a:latin typeface="Courier New"/>
                <a:cs typeface="Courier New"/>
              </a:rPr>
              <a:t>IOException</a:t>
            </a:r>
            <a:r>
              <a:rPr lang="en-US" b="1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ByteArrayInputStream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arrayInputStream</a:t>
            </a:r>
            <a:r>
              <a:rPr lang="en-US" b="1" dirty="0">
                <a:latin typeface="Courier New"/>
                <a:cs typeface="Courier New"/>
              </a:rPr>
              <a:t> = 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						new </a:t>
            </a:r>
            <a:r>
              <a:rPr lang="en-US" b="1" dirty="0" err="1">
                <a:latin typeface="Courier New"/>
                <a:cs typeface="Courier New"/>
              </a:rPr>
              <a:t>ByteArrayInputStream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 err="1" smtClean="0">
                <a:latin typeface="Courier New"/>
                <a:cs typeface="Courier New"/>
              </a:rPr>
              <a:t>buf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DataInputStream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dataInputStream</a:t>
            </a:r>
            <a:r>
              <a:rPr lang="en-US" b="1" dirty="0">
                <a:latin typeface="Courier New"/>
                <a:cs typeface="Courier New"/>
              </a:rPr>
              <a:t> = 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						new </a:t>
            </a:r>
            <a:r>
              <a:rPr lang="en-US" b="1" dirty="0" err="1">
                <a:latin typeface="Courier New"/>
                <a:cs typeface="Courier New"/>
              </a:rPr>
              <a:t>DataInputStream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 err="1" smtClean="0">
                <a:latin typeface="Courier New"/>
                <a:cs typeface="Courier New"/>
              </a:rPr>
              <a:t>arrayInputStream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return </a:t>
            </a:r>
            <a:r>
              <a:rPr lang="en-US" b="1" dirty="0" err="1">
                <a:latin typeface="Courier New"/>
                <a:cs typeface="Courier New"/>
              </a:rPr>
              <a:t>dataInputStream.readInt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}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904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Sockets (Berkeley)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930400"/>
            <a:ext cx="8915400" cy="2997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22191" y="1930400"/>
            <a:ext cx="4055635" cy="302528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300" y="1930400"/>
            <a:ext cx="4576769" cy="302528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7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Stream 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58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Connection-oriented reliable byte streams</a:t>
            </a:r>
          </a:p>
          <a:p>
            <a:r>
              <a:rPr lang="en-US" dirty="0" smtClean="0"/>
              <a:t>Two kinds of stream sockets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j</a:t>
            </a:r>
            <a:r>
              <a:rPr lang="en-US" b="1" dirty="0" err="1" smtClean="0">
                <a:latin typeface="Courier New"/>
                <a:cs typeface="Courier New"/>
              </a:rPr>
              <a:t>ava.net.Socket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used by Client and Server</a:t>
            </a:r>
          </a:p>
          <a:p>
            <a:pPr lvl="1"/>
            <a:r>
              <a:rPr lang="en-US" b="1" dirty="0" err="1">
                <a:latin typeface="Courier New"/>
                <a:cs typeface="Courier New"/>
                <a:sym typeface="Wingdings"/>
              </a:rPr>
              <a:t>j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ava.net.ServerSocket</a:t>
            </a:r>
            <a:r>
              <a:rPr lang="en-US" dirty="0" smtClean="0">
                <a:sym typeface="Wingdings"/>
              </a:rPr>
              <a:t>  used only by the Server to accept connections from the clients</a:t>
            </a:r>
          </a:p>
          <a:p>
            <a:r>
              <a:rPr lang="en-US" dirty="0" smtClean="0">
                <a:sym typeface="Wingdings"/>
              </a:rPr>
              <a:t>Guiding principle: classes tend to hide the protocol-related information 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 just passed to the constructor</a:t>
            </a:r>
          </a:p>
          <a:p>
            <a:r>
              <a:rPr lang="en-US" dirty="0" smtClean="0">
                <a:sym typeface="Wingdings"/>
              </a:rPr>
              <a:t>Remember: each connection is denoted by protocol (TCP) + socket addresses of the end-points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25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Inter-Process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for making remote processes or threads exchange data</a:t>
            </a:r>
          </a:p>
          <a:p>
            <a:r>
              <a:rPr lang="en-US" dirty="0" smtClean="0"/>
              <a:t>Typically associated to the transport layer</a:t>
            </a:r>
          </a:p>
          <a:p>
            <a:pPr lvl="1"/>
            <a:r>
              <a:rPr lang="en-US" dirty="0" smtClean="0"/>
              <a:t>Methods supported by a TSAP</a:t>
            </a:r>
          </a:p>
          <a:p>
            <a:r>
              <a:rPr lang="en-US" dirty="0" smtClean="0"/>
              <a:t>Two main modes</a:t>
            </a:r>
          </a:p>
          <a:p>
            <a:pPr lvl="1"/>
            <a:r>
              <a:rPr lang="en-US" dirty="0" smtClean="0"/>
              <a:t>Message passing </a:t>
            </a:r>
            <a:r>
              <a:rPr lang="en-US" dirty="0" smtClean="0">
                <a:sym typeface="Wingdings"/>
              </a:rPr>
              <a:t> Datagrams, UDP</a:t>
            </a:r>
            <a:endParaRPr lang="en-US" dirty="0" smtClean="0"/>
          </a:p>
          <a:p>
            <a:pPr lvl="1"/>
            <a:r>
              <a:rPr lang="en-US" dirty="0" smtClean="0"/>
              <a:t>Bidirectional channel </a:t>
            </a:r>
            <a:r>
              <a:rPr lang="en-US" dirty="0" smtClean="0">
                <a:sym typeface="Wingdings"/>
              </a:rPr>
              <a:t> Byte stream, TCP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666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</a:p>
          <a:p>
            <a:pPr lvl="1"/>
            <a:r>
              <a:rPr lang="en-US" dirty="0" smtClean="0"/>
              <a:t>Socket address of the server</a:t>
            </a:r>
          </a:p>
          <a:p>
            <a:pPr lvl="1"/>
            <a:r>
              <a:rPr lang="en-US" dirty="0" smtClean="0"/>
              <a:t>Port number of the client </a:t>
            </a:r>
            <a:br>
              <a:rPr lang="en-US" dirty="0" smtClean="0"/>
            </a:br>
            <a:r>
              <a:rPr lang="en-US" dirty="0" smtClean="0"/>
              <a:t>(if = 0 </a:t>
            </a:r>
            <a:r>
              <a:rPr lang="en-US" dirty="0" smtClean="0">
                <a:sym typeface="Wingdings"/>
              </a:rPr>
              <a:t> chosen by the system)</a:t>
            </a:r>
          </a:p>
          <a:p>
            <a:r>
              <a:rPr lang="en-US" dirty="0" smtClean="0">
                <a:sym typeface="Wingdings"/>
              </a:rPr>
              <a:t>When created, atomically connects to the server</a:t>
            </a:r>
          </a:p>
          <a:p>
            <a:pPr lvl="1"/>
            <a:r>
              <a:rPr lang="en-US" dirty="0" smtClean="0"/>
              <a:t>Throws </a:t>
            </a:r>
            <a:r>
              <a:rPr lang="en-US" b="1" dirty="0" err="1" smtClean="0">
                <a:latin typeface="Courier New"/>
                <a:cs typeface="Courier New"/>
              </a:rPr>
              <a:t>IOException</a:t>
            </a:r>
            <a:r>
              <a:rPr lang="en-US" dirty="0" smtClean="0"/>
              <a:t> in case of problems or when the server cannot be contacted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4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Client Socket – Connection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7421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2600" b="1" dirty="0">
                <a:latin typeface="Courier New"/>
                <a:cs typeface="Courier New"/>
              </a:rPr>
              <a:t>public Socket(</a:t>
            </a:r>
            <a:r>
              <a:rPr lang="en-US" sz="2600" b="1" dirty="0" err="1">
                <a:latin typeface="Courier New"/>
                <a:cs typeface="Courier New"/>
              </a:rPr>
              <a:t>InetAddress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remoteHost</a:t>
            </a:r>
            <a:r>
              <a:rPr lang="en-US" sz="2600" b="1" dirty="0">
                <a:latin typeface="Courier New"/>
                <a:cs typeface="Courier New"/>
              </a:rPr>
              <a:t>, </a:t>
            </a:r>
            <a:r>
              <a:rPr lang="en-US" sz="2600" b="1" dirty="0" err="1">
                <a:latin typeface="Courier New"/>
                <a:cs typeface="Courier New"/>
              </a:rPr>
              <a:t>int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remotePort</a:t>
            </a:r>
            <a:r>
              <a:rPr lang="en-US" sz="2600" b="1" dirty="0">
                <a:latin typeface="Courier New"/>
                <a:cs typeface="Courier New"/>
              </a:rPr>
              <a:t>) 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endParaRPr lang="en-US" sz="2600" b="1" dirty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Creates client socket connecting it to the provided remote socket address</a:t>
            </a:r>
            <a:endParaRPr lang="en-US" dirty="0"/>
          </a:p>
          <a:p>
            <a:r>
              <a:rPr lang="en-US" sz="2600" b="1" dirty="0" smtClean="0">
                <a:latin typeface="Courier New"/>
                <a:cs typeface="Courier New"/>
              </a:rPr>
              <a:t>public Socket (String </a:t>
            </a:r>
            <a:r>
              <a:rPr lang="en-US" sz="2600" b="1" dirty="0" err="1" smtClean="0">
                <a:latin typeface="Courier New"/>
                <a:cs typeface="Courier New"/>
              </a:rPr>
              <a:t>remoteHost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remotePort</a:t>
            </a:r>
            <a:r>
              <a:rPr lang="en-US" sz="2600" b="1" dirty="0" smtClean="0">
                <a:latin typeface="Courier New"/>
                <a:cs typeface="Courier New"/>
              </a:rPr>
              <a:t>)</a:t>
            </a:r>
            <a:br>
              <a:rPr lang="en-US" sz="2600" b="1" dirty="0" smtClean="0">
                <a:latin typeface="Courier New"/>
                <a:cs typeface="Courier New"/>
              </a:rPr>
            </a:br>
            <a:r>
              <a:rPr lang="en-US" sz="2600" b="1" dirty="0" smtClean="0">
                <a:latin typeface="Courier New"/>
                <a:cs typeface="Courier New"/>
              </a:rPr>
              <a:t>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</a:p>
          <a:p>
            <a:pPr lvl="1"/>
            <a:r>
              <a:rPr lang="en-US" dirty="0" smtClean="0"/>
              <a:t>Creates client socket connecting it to the remote socket address obtained after having resolved the logical name of the remote host</a:t>
            </a:r>
          </a:p>
          <a:p>
            <a:r>
              <a:rPr lang="en-US" sz="2600" b="1" dirty="0" smtClean="0">
                <a:latin typeface="Courier New"/>
                <a:cs typeface="Courier New"/>
              </a:rPr>
              <a:t>public Socket(</a:t>
            </a:r>
            <a:r>
              <a:rPr lang="en-US" sz="2600" b="1" dirty="0" err="1" smtClean="0">
                <a:latin typeface="Courier New"/>
                <a:cs typeface="Courier New"/>
              </a:rPr>
              <a:t>InetAddress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remotePort</a:t>
            </a:r>
            <a:r>
              <a:rPr lang="en-US" sz="2600" b="1" dirty="0" smtClean="0">
                <a:latin typeface="Courier New"/>
                <a:cs typeface="Courier New"/>
              </a:rPr>
              <a:t>, 					 </a:t>
            </a:r>
            <a:r>
              <a:rPr lang="en-US" sz="2600" b="1" dirty="0" err="1" smtClean="0">
                <a:latin typeface="Courier New"/>
                <a:cs typeface="Courier New"/>
              </a:rPr>
              <a:t>InetAddress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localHost</a:t>
            </a:r>
            <a:r>
              <a:rPr lang="en-US" sz="2600" b="1" dirty="0" smtClean="0">
                <a:latin typeface="Courier New"/>
                <a:cs typeface="Courier New"/>
              </a:rPr>
              <a:t>, </a:t>
            </a:r>
            <a:r>
              <a:rPr lang="en-US" sz="2600" b="1" dirty="0" err="1" smtClean="0">
                <a:latin typeface="Courier New"/>
                <a:cs typeface="Courier New"/>
              </a:rPr>
              <a:t>int</a:t>
            </a:r>
            <a:r>
              <a:rPr lang="en-US" sz="2600" b="1" dirty="0" smtClean="0">
                <a:latin typeface="Courier New"/>
                <a:cs typeface="Courier New"/>
              </a:rPr>
              <a:t> </a:t>
            </a:r>
            <a:r>
              <a:rPr lang="en-US" sz="2600" b="1" dirty="0" err="1" smtClean="0">
                <a:latin typeface="Courier New"/>
                <a:cs typeface="Courier New"/>
              </a:rPr>
              <a:t>localPort</a:t>
            </a:r>
            <a:r>
              <a:rPr lang="en-US" sz="2600" b="1" dirty="0" smtClean="0">
                <a:latin typeface="Courier New"/>
                <a:cs typeface="Courier New"/>
              </a:rPr>
              <a:t>)throws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endParaRPr lang="en-US" sz="2600" b="1" dirty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Creates client socket connecting it to the two end-points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localPort</a:t>
            </a:r>
            <a:r>
              <a:rPr lang="en-US" dirty="0" smtClean="0"/>
              <a:t> = 0, it is automatically assigned by the system</a:t>
            </a:r>
            <a:endParaRPr lang="en-US" dirty="0"/>
          </a:p>
          <a:p>
            <a:r>
              <a:rPr lang="en-US" dirty="0" smtClean="0"/>
              <a:t>Socket creation automatically handles also the connection to the server (CONNECT primitive)</a:t>
            </a:r>
          </a:p>
          <a:p>
            <a:pPr lvl="1"/>
            <a:r>
              <a:rPr lang="en-US" dirty="0" smtClean="0"/>
              <a:t>Transparent three-way handshake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1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 -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Socket is bidirectional: provides two streams</a:t>
            </a:r>
          </a:p>
          <a:p>
            <a:pPr lvl="1"/>
            <a:r>
              <a:rPr lang="en-US" dirty="0" smtClean="0"/>
              <a:t>One for receiving information (input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socket.getInputStream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lvl="1"/>
            <a:r>
              <a:rPr lang="en-US" dirty="0" smtClean="0"/>
              <a:t>One for sending information (output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socket.getOutputStream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r>
              <a:rPr lang="en-US" dirty="0" smtClean="0"/>
              <a:t>Streams are simply byte streams </a:t>
            </a:r>
            <a:r>
              <a:rPr lang="en-US" dirty="0" smtClean="0">
                <a:sym typeface="Wingdings"/>
              </a:rPr>
              <a:t> the abstract classes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java.io.InputStream</a:t>
            </a:r>
            <a:r>
              <a:rPr lang="en-US" dirty="0" smtClean="0">
                <a:sym typeface="Wingdings"/>
              </a:rPr>
              <a:t> and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java.io.OutputStream</a:t>
            </a:r>
            <a:r>
              <a:rPr lang="en-US" dirty="0" smtClean="0">
                <a:sym typeface="Wingdings"/>
              </a:rPr>
              <a:t> are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3110"/>
            <a:ext cx="8377084" cy="2323691"/>
          </a:xfrm>
        </p:spPr>
        <p:txBody>
          <a:bodyPr>
            <a:noAutofit/>
          </a:bodyPr>
          <a:lstStyle/>
          <a:p>
            <a:r>
              <a:rPr lang="en-US" sz="2000" dirty="0" smtClean="0"/>
              <a:t>Support the marshaling/</a:t>
            </a:r>
            <a:r>
              <a:rPr lang="en-US" sz="2000" dirty="0" err="1" smtClean="0"/>
              <a:t>unmarshaling</a:t>
            </a:r>
            <a:r>
              <a:rPr lang="en-US" sz="2000" dirty="0" smtClean="0"/>
              <a:t> of JAVA primitive types</a:t>
            </a:r>
          </a:p>
          <a:p>
            <a:r>
              <a:rPr lang="en-US" sz="2000" dirty="0" smtClean="0"/>
              <a:t>Can be connected to the byte streams associated to the socket</a:t>
            </a:r>
          </a:p>
          <a:p>
            <a:pPr lvl="1"/>
            <a:r>
              <a:rPr lang="en-US" sz="2000" dirty="0" smtClean="0"/>
              <a:t>Realization of interaction protocols by exchanging typed information</a:t>
            </a:r>
          </a:p>
          <a:p>
            <a:pPr marL="0" indent="0">
              <a:buNone/>
            </a:pPr>
            <a:r>
              <a:rPr lang="en-US" sz="2000" i="1" dirty="0" err="1" smtClean="0"/>
              <a:t>DataInputStream</a:t>
            </a:r>
            <a:r>
              <a:rPr lang="en-US" sz="2000" i="1" dirty="0" smtClean="0"/>
              <a:t> in </a:t>
            </a:r>
            <a:r>
              <a:rPr lang="en-US" sz="2000" i="1" dirty="0"/>
              <a:t>= new </a:t>
            </a:r>
            <a:r>
              <a:rPr lang="en-US" sz="2000" i="1" dirty="0" err="1"/>
              <a:t>DataInputStream</a:t>
            </a:r>
            <a:r>
              <a:rPr lang="en-US" sz="2000" i="1" dirty="0"/>
              <a:t>(</a:t>
            </a:r>
            <a:r>
              <a:rPr lang="en-US" sz="2000" i="1" dirty="0" err="1"/>
              <a:t>clientSocket.getInputStream</a:t>
            </a:r>
            <a:r>
              <a:rPr lang="en-US" sz="2000" i="1" dirty="0"/>
              <a:t>()); </a:t>
            </a:r>
          </a:p>
          <a:p>
            <a:pPr marL="0" indent="0">
              <a:buNone/>
            </a:pPr>
            <a:r>
              <a:rPr lang="en-US" sz="2000" i="1" dirty="0" err="1" smtClean="0"/>
              <a:t>DataOutputStream</a:t>
            </a:r>
            <a:r>
              <a:rPr lang="en-US" sz="2000" i="1" dirty="0" smtClean="0"/>
              <a:t> </a:t>
            </a:r>
            <a:r>
              <a:rPr lang="en-US" sz="2000" i="1" dirty="0"/>
              <a:t>out = new </a:t>
            </a:r>
            <a:r>
              <a:rPr lang="en-US" sz="2000" i="1" dirty="0" err="1"/>
              <a:t>DataOutputStream</a:t>
            </a:r>
            <a:r>
              <a:rPr lang="en-US" sz="2000" i="1" dirty="0"/>
              <a:t>(</a:t>
            </a:r>
            <a:r>
              <a:rPr lang="en-US" sz="2000" i="1" dirty="0" err="1"/>
              <a:t>clientSocket.getOutputStream</a:t>
            </a:r>
            <a:r>
              <a:rPr lang="en-US" sz="2000" i="1" dirty="0"/>
              <a:t>());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52310"/>
              </p:ext>
            </p:extLst>
          </p:nvPr>
        </p:nvGraphicFramePr>
        <p:xfrm>
          <a:off x="152400" y="3606797"/>
          <a:ext cx="8534400" cy="2461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/>
                <a:gridCol w="3810000"/>
                <a:gridCol w="3403600"/>
              </a:tblGrid>
              <a:tr h="410246">
                <a:tc>
                  <a:txBody>
                    <a:bodyPr/>
                    <a:lstStyle/>
                    <a:p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DataOutputStream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DataInputStream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String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(float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float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  <a:endParaRPr lang="en-US" dirty="0" smtClean="0">
                        <a:latin typeface="Courier New"/>
                        <a:cs typeface="Courier New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UTF = Unified Transformation Format</a:t>
                      </a:r>
                    </a:p>
                  </a:txBody>
                  <a:tcP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6068273"/>
            <a:ext cx="7098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Primitive data types and </a:t>
            </a:r>
            <a:r>
              <a:rPr lang="en-US" dirty="0"/>
              <a:t>their length: </a:t>
            </a:r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docs.oracle.com</a:t>
            </a:r>
            <a:r>
              <a:rPr lang="en-US" dirty="0"/>
              <a:t>/</a:t>
            </a:r>
            <a:r>
              <a:rPr lang="en-US" dirty="0" err="1"/>
              <a:t>javase</a:t>
            </a:r>
            <a:r>
              <a:rPr lang="en-US" dirty="0"/>
              <a:t>/tutorial/java/</a:t>
            </a:r>
            <a:r>
              <a:rPr lang="en-US" dirty="0" err="1"/>
              <a:t>nutsandbolts</a:t>
            </a:r>
            <a:r>
              <a:rPr lang="en-US" dirty="0"/>
              <a:t>/</a:t>
            </a:r>
            <a:r>
              <a:rPr lang="en-US" dirty="0" err="1"/>
              <a:t>datatypes.html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&amp;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600200"/>
            <a:ext cx="9076267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Other useful patterns are…</a:t>
            </a:r>
          </a:p>
          <a:p>
            <a:r>
              <a:rPr lang="en-US" sz="2000" b="1" dirty="0">
                <a:latin typeface="Courier New"/>
                <a:cs typeface="Courier New"/>
              </a:rPr>
              <a:t>out = new </a:t>
            </a:r>
            <a:r>
              <a:rPr lang="en-US" sz="2000" b="1" dirty="0" err="1">
                <a:latin typeface="Courier New"/>
                <a:cs typeface="Courier New"/>
              </a:rPr>
              <a:t>PrintWriter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socket.getOutputStream</a:t>
            </a:r>
            <a:r>
              <a:rPr lang="en-US" sz="2000" b="1" dirty="0">
                <a:latin typeface="Courier New"/>
                <a:cs typeface="Courier New"/>
              </a:rPr>
              <a:t>(),true)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dirty="0" err="1" smtClean="0"/>
              <a:t>PrintWriter</a:t>
            </a:r>
            <a:r>
              <a:rPr lang="en-US" dirty="0" smtClean="0"/>
              <a:t> is a Java Writer managing the printing of primitive types</a:t>
            </a:r>
          </a:p>
          <a:p>
            <a:pPr lvl="1"/>
            <a:r>
              <a:rPr lang="en-US" dirty="0" smtClean="0"/>
              <a:t>“true” indicates </a:t>
            </a:r>
            <a:r>
              <a:rPr lang="en-US" dirty="0" err="1" smtClean="0"/>
              <a:t>autoflushing</a:t>
            </a:r>
            <a:r>
              <a:rPr lang="en-US" dirty="0" smtClean="0"/>
              <a:t>, applied when one of the </a:t>
            </a:r>
            <a:r>
              <a:rPr lang="en-US" dirty="0" err="1" smtClean="0"/>
              <a:t>println</a:t>
            </a:r>
            <a:r>
              <a:rPr lang="en-US" dirty="0" smtClean="0"/>
              <a:t>() methods is invoked (thus, no need for flush())</a:t>
            </a:r>
          </a:p>
          <a:p>
            <a:r>
              <a:rPr lang="en-US" sz="2000" b="1" dirty="0">
                <a:latin typeface="Courier New"/>
                <a:cs typeface="Courier New"/>
              </a:rPr>
              <a:t>in = new </a:t>
            </a:r>
            <a:r>
              <a:rPr lang="en-US" sz="2000" b="1" dirty="0" err="1">
                <a:latin typeface="Courier New"/>
                <a:cs typeface="Courier New"/>
              </a:rPr>
              <a:t>BufferedReader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br>
              <a:rPr lang="en-US" sz="2000" b="1" dirty="0" smtClean="0">
                <a:latin typeface="Courier New"/>
                <a:cs typeface="Courier New"/>
              </a:rPr>
            </a:br>
            <a:r>
              <a:rPr lang="en-US" sz="2000" b="1" dirty="0" smtClean="0">
                <a:latin typeface="Courier New"/>
                <a:cs typeface="Courier New"/>
              </a:rPr>
              <a:t>		new </a:t>
            </a:r>
            <a:r>
              <a:rPr lang="en-US" sz="2000" b="1" dirty="0" err="1" smtClean="0">
                <a:latin typeface="Courier New"/>
                <a:cs typeface="Courier New"/>
              </a:rPr>
              <a:t>InputStreamReader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socket.getIntputStream</a:t>
            </a:r>
            <a:r>
              <a:rPr lang="en-US" sz="2000" b="1" dirty="0" smtClean="0">
                <a:latin typeface="Courier New"/>
                <a:cs typeface="Courier New"/>
              </a:rPr>
              <a:t>());</a:t>
            </a:r>
            <a:endParaRPr lang="en-US" sz="2000" b="1" dirty="0">
              <a:latin typeface="Courier New"/>
              <a:cs typeface="Courier New"/>
            </a:endParaRPr>
          </a:p>
          <a:p>
            <a:pPr lvl="1"/>
            <a:r>
              <a:rPr lang="en-US" dirty="0" err="1" smtClean="0"/>
              <a:t>BufferedReader</a:t>
            </a:r>
            <a:r>
              <a:rPr lang="en-US" dirty="0" smtClean="0"/>
              <a:t> supports reading text line per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Server Socket – Connection Creation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Server socket is used by the server process to wait for connection requests from the clients</a:t>
            </a:r>
          </a:p>
          <a:p>
            <a:r>
              <a:rPr lang="en-US" sz="2600" b="1" dirty="0">
                <a:latin typeface="Courier New"/>
                <a:cs typeface="Courier New"/>
              </a:rPr>
              <a:t>public </a:t>
            </a:r>
            <a:r>
              <a:rPr lang="en-US" sz="2600" b="1" dirty="0" err="1">
                <a:latin typeface="Courier New"/>
                <a:cs typeface="Courier New"/>
              </a:rPr>
              <a:t>ServerSocket</a:t>
            </a:r>
            <a:r>
              <a:rPr lang="en-US" sz="2600" b="1" dirty="0">
                <a:latin typeface="Courier New"/>
                <a:cs typeface="Courier New"/>
              </a:rPr>
              <a:t>(</a:t>
            </a:r>
            <a:r>
              <a:rPr lang="en-US" sz="2600" b="1" dirty="0" err="1">
                <a:latin typeface="Courier New"/>
                <a:cs typeface="Courier New"/>
              </a:rPr>
              <a:t>int</a:t>
            </a:r>
            <a:r>
              <a:rPr lang="en-US" sz="2600" b="1" dirty="0">
                <a:latin typeface="Courier New"/>
                <a:cs typeface="Courier New"/>
              </a:rPr>
              <a:t> </a:t>
            </a:r>
            <a:r>
              <a:rPr lang="en-US" sz="2600" b="1" dirty="0" err="1">
                <a:latin typeface="Courier New"/>
                <a:cs typeface="Courier New"/>
              </a:rPr>
              <a:t>localPort</a:t>
            </a:r>
            <a:r>
              <a:rPr lang="en-US" sz="2600" b="1" dirty="0">
                <a:latin typeface="Courier New"/>
                <a:cs typeface="Courier New"/>
              </a:rPr>
              <a:t>) </a:t>
            </a:r>
            <a:r>
              <a:rPr lang="en-US" sz="2600" b="1" dirty="0" smtClean="0">
                <a:latin typeface="Courier New"/>
                <a:cs typeface="Courier New"/>
              </a:rPr>
              <a:t/>
            </a:r>
            <a:br>
              <a:rPr lang="en-US" sz="2600" b="1" dirty="0" smtClean="0">
                <a:latin typeface="Courier New"/>
                <a:cs typeface="Courier New"/>
              </a:rPr>
            </a:br>
            <a:r>
              <a:rPr lang="en-US" sz="2600" b="1" dirty="0" smtClean="0">
                <a:latin typeface="Courier New"/>
                <a:cs typeface="Courier New"/>
              </a:rPr>
              <a:t>throws </a:t>
            </a:r>
            <a:r>
              <a:rPr lang="en-US" sz="2600" b="1" dirty="0" err="1" smtClean="0">
                <a:latin typeface="Courier New"/>
                <a:cs typeface="Courier New"/>
              </a:rPr>
              <a:t>IOException</a:t>
            </a:r>
            <a:r>
              <a:rPr lang="en-US" sz="2600" b="1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dirty="0" smtClean="0"/>
              <a:t>Create a server socket binding it to specified local port</a:t>
            </a:r>
          </a:p>
          <a:p>
            <a:pPr lvl="1"/>
            <a:r>
              <a:rPr lang="en-US" dirty="0" err="1" smtClean="0"/>
              <a:t>BindException</a:t>
            </a:r>
            <a:r>
              <a:rPr lang="en-US" dirty="0" smtClean="0"/>
              <a:t> if the local port is busy</a:t>
            </a:r>
          </a:p>
          <a:p>
            <a:r>
              <a:rPr lang="en-US" sz="2400" b="1" dirty="0">
                <a:latin typeface="Courier New"/>
                <a:cs typeface="Courier New"/>
              </a:rPr>
              <a:t>public </a:t>
            </a:r>
            <a:r>
              <a:rPr lang="en-US" sz="2400" b="1" dirty="0" err="1" smtClean="0"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latin typeface="Courier New"/>
                <a:cs typeface="Courier New"/>
              </a:rPr>
              <a:t/>
            </a:r>
            <a:br>
              <a:rPr lang="en-US" sz="2400" b="1" dirty="0" smtClean="0">
                <a:latin typeface="Courier New"/>
                <a:cs typeface="Courier New"/>
              </a:rPr>
            </a:b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err="1">
                <a:latin typeface="Courier New"/>
                <a:cs typeface="Courier New"/>
              </a:rPr>
              <a:t>int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>
                <a:latin typeface="Courier New"/>
                <a:cs typeface="Courier New"/>
              </a:rPr>
              <a:t>localPort,int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backlog,InetAddress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bindAddr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dirty="0" smtClean="0"/>
              <a:t>Explicit local IP address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Backlog</a:t>
            </a:r>
            <a:r>
              <a:rPr lang="en-US" dirty="0" smtClean="0"/>
              <a:t> is the size of the queue for incoming connection indications (connections requested but not yet accepted)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3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Socket – Waiting…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public </a:t>
            </a:r>
            <a:r>
              <a:rPr lang="en-US" b="1" dirty="0"/>
              <a:t>Socket accept() </a:t>
            </a:r>
            <a:r>
              <a:rPr lang="en-US" dirty="0"/>
              <a:t>throws </a:t>
            </a:r>
            <a:r>
              <a:rPr lang="en-US" dirty="0" err="1"/>
              <a:t>IOException</a:t>
            </a:r>
            <a:r>
              <a:rPr lang="en-US" dirty="0" smtClean="0"/>
              <a:t>;</a:t>
            </a:r>
          </a:p>
          <a:p>
            <a:r>
              <a:rPr lang="en-US" dirty="0" smtClean="0"/>
              <a:t>States that the server is willing to accept incoming connection</a:t>
            </a:r>
          </a:p>
          <a:p>
            <a:r>
              <a:rPr lang="en-US" dirty="0" smtClean="0"/>
              <a:t>If the accept queue is not empty, a request is accepted, otherwise the server waits for new connection requests (blocking)</a:t>
            </a:r>
          </a:p>
          <a:p>
            <a:pPr lvl="1"/>
            <a:r>
              <a:rPr lang="en-US" dirty="0" smtClean="0"/>
              <a:t>Timeout can be set</a:t>
            </a:r>
          </a:p>
          <a:p>
            <a:r>
              <a:rPr lang="en-US" dirty="0" smtClean="0"/>
              <a:t>When the request is processed, a dedicated Socket is created</a:t>
            </a:r>
          </a:p>
          <a:p>
            <a:r>
              <a:rPr lang="en-US" dirty="0" smtClean="0"/>
              <a:t>Such a socket represents the real server’s endpoint for the connection with the client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w</a:t>
            </a:r>
            <a:r>
              <a:rPr lang="en-US" sz="2400" b="1" dirty="0" smtClean="0">
                <a:latin typeface="Courier New"/>
                <a:cs typeface="Courier New"/>
              </a:rPr>
              <a:t>hile(true) {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latin typeface="Courier New"/>
                <a:cs typeface="Courier New"/>
              </a:rPr>
              <a:t>Socket </a:t>
            </a:r>
            <a:r>
              <a:rPr lang="en-US" sz="2400" b="1" dirty="0" err="1" smtClean="0"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serverSocket.accept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&lt;execute service using </a:t>
            </a:r>
            <a:r>
              <a:rPr lang="en-US" sz="24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latin typeface="Courier New"/>
                <a:cs typeface="Courier New"/>
              </a:rPr>
              <a:t>socket.close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114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while(true) 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Socket </a:t>
            </a:r>
            <a:r>
              <a:rPr lang="en-US" sz="2400" b="1" dirty="0" err="1" smtClean="0"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serverSocket.accept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 t =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			new </a:t>
            </a:r>
            <a:r>
              <a:rPr lang="en-US" sz="2400" b="1" dirty="0" err="1" smtClean="0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(</a:t>
            </a:r>
            <a:r>
              <a:rPr lang="en-US" sz="24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err="1" smtClean="0">
                <a:latin typeface="Courier New"/>
                <a:cs typeface="Courier New"/>
              </a:rPr>
              <a:t>t.start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//or put start in the </a:t>
            </a:r>
            <a:b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</a:b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	//constructor of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ServiceThread</a:t>
            </a:r>
            <a:endParaRPr lang="en-US" sz="2400" b="1" dirty="0" smtClean="0">
              <a:solidFill>
                <a:schemeClr val="accent3">
                  <a:lumMod val="75000"/>
                </a:schemeClr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3000" dirty="0" smtClean="0">
                <a:latin typeface="Calibri"/>
                <a:cs typeface="Calibri"/>
              </a:rPr>
              <a:t>N.B.: </a:t>
            </a:r>
            <a:r>
              <a:rPr lang="en-US" sz="3000" dirty="0" err="1" smtClean="0">
                <a:latin typeface="Calibri"/>
                <a:cs typeface="Calibri"/>
              </a:rPr>
              <a:t>connSocket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>
                <a:latin typeface="Calibri"/>
                <a:cs typeface="Calibri"/>
              </a:rPr>
              <a:t>closed by </a:t>
            </a:r>
            <a:r>
              <a:rPr lang="en-US" sz="3000" dirty="0" smtClean="0">
                <a:latin typeface="Calibri"/>
                <a:cs typeface="Calibri"/>
              </a:rPr>
              <a:t>the service thread</a:t>
            </a:r>
            <a:endParaRPr lang="en-US"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0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Shutdown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233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s</a:t>
            </a:r>
            <a:r>
              <a:rPr lang="en-US" b="1" dirty="0" err="1" smtClean="0">
                <a:latin typeface="Courier New"/>
                <a:cs typeface="Courier New"/>
              </a:rPr>
              <a:t>ocket.close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closes both the input and output stream of the socket</a:t>
            </a:r>
          </a:p>
          <a:p>
            <a:r>
              <a:rPr lang="en-US" dirty="0" smtClean="0"/>
              <a:t>Possibility of closing only one side (typically the output one)</a:t>
            </a:r>
          </a:p>
          <a:p>
            <a:r>
              <a:rPr lang="en-US" dirty="0" smtClean="0"/>
              <a:t>Typically, a process is responsible for the output direction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s</a:t>
            </a:r>
            <a:r>
              <a:rPr lang="en-US" b="1" dirty="0" err="1" smtClean="0">
                <a:latin typeface="Courier New"/>
                <a:cs typeface="Courier New"/>
              </a:rPr>
              <a:t>ocket.shutdownOutput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disables the output stream for the socket</a:t>
            </a:r>
          </a:p>
          <a:p>
            <a:pPr lvl="1"/>
            <a:r>
              <a:rPr lang="en-US" dirty="0" smtClean="0"/>
              <a:t>An </a:t>
            </a:r>
            <a:r>
              <a:rPr lang="en-US" b="1" dirty="0" err="1" smtClean="0">
                <a:latin typeface="Courier New"/>
                <a:cs typeface="Courier New"/>
              </a:rPr>
              <a:t>IOException</a:t>
            </a:r>
            <a:r>
              <a:rPr lang="en-US" dirty="0" smtClean="0"/>
              <a:t> is thrown if the process tries to write</a:t>
            </a:r>
          </a:p>
          <a:p>
            <a:pPr lvl="1"/>
            <a:r>
              <a:rPr lang="en-US" dirty="0" smtClean="0"/>
              <a:t>All data that were inserted before are still delivered to the other endpoint, then the TCP termination protocol is executed</a:t>
            </a:r>
          </a:p>
          <a:p>
            <a:pPr lvl="1"/>
            <a:r>
              <a:rPr lang="en-US" dirty="0"/>
              <a:t>It is still possible to receive data using the input stream of the socket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8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Endpoint of inter-process communication flow over a network</a:t>
            </a:r>
          </a:p>
          <a:p>
            <a:r>
              <a:rPr lang="en-US" dirty="0" smtClean="0"/>
              <a:t>Communication is bidirectional</a:t>
            </a:r>
          </a:p>
          <a:p>
            <a:pPr lvl="1"/>
            <a:r>
              <a:rPr lang="en-US" dirty="0" smtClean="0"/>
              <a:t>Provides “local” APIs to send/receive messages over a network</a:t>
            </a:r>
          </a:p>
          <a:p>
            <a:r>
              <a:rPr lang="en-US" dirty="0" smtClean="0"/>
              <a:t>Send: typically asynchronous</a:t>
            </a:r>
          </a:p>
          <a:p>
            <a:pPr lvl="1"/>
            <a:r>
              <a:rPr lang="en-US" dirty="0" smtClean="0"/>
              <a:t>The thread copies the message to a local buffer and then continue</a:t>
            </a:r>
          </a:p>
          <a:p>
            <a:pPr lvl="1"/>
            <a:r>
              <a:rPr lang="en-US" dirty="0" smtClean="0"/>
              <a:t>The TSAP takes care of sending the message</a:t>
            </a:r>
          </a:p>
          <a:p>
            <a:r>
              <a:rPr lang="en-US" dirty="0" smtClean="0"/>
              <a:t>Receive: typically synchronous (with timeout)</a:t>
            </a:r>
          </a:p>
          <a:p>
            <a:pPr lvl="1"/>
            <a:r>
              <a:rPr lang="en-US" dirty="0" smtClean="0"/>
              <a:t>Asynchronous forms (polling/interrupt) are more difficult and can be anyway realized thanks to multi-threading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2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More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6667" cy="502073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Socket.setSOTimeout</a:t>
            </a:r>
            <a:r>
              <a:rPr lang="en-US" b="1" dirty="0" smtClean="0">
                <a:latin typeface="Courier New"/>
                <a:cs typeface="Courier New"/>
              </a:rPr>
              <a:t>(&lt;</a:t>
            </a:r>
            <a:r>
              <a:rPr lang="en-US" b="1" dirty="0" err="1" smtClean="0">
                <a:latin typeface="Courier New"/>
                <a:cs typeface="Courier New"/>
              </a:rPr>
              <a:t>millis</a:t>
            </a:r>
            <a:r>
              <a:rPr lang="en-US" b="1" dirty="0" smtClean="0">
                <a:latin typeface="Courier New"/>
                <a:cs typeface="Courier New"/>
              </a:rPr>
              <a:t>&gt;)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>
                <a:sym typeface="Wingdings"/>
              </a:rPr>
              <a:t> timeouts for read()</a:t>
            </a:r>
            <a:endParaRPr lang="en-US" dirty="0" smtClean="0"/>
          </a:p>
          <a:p>
            <a:r>
              <a:rPr lang="en-US" b="1" dirty="0" err="1" smtClean="0">
                <a:latin typeface="Courier New"/>
                <a:cs typeface="Courier New"/>
              </a:rPr>
              <a:t>Socket.setSOLinger</a:t>
            </a:r>
            <a:r>
              <a:rPr lang="en-US" b="1" dirty="0" smtClean="0">
                <a:latin typeface="Courier New"/>
                <a:cs typeface="Courier New"/>
              </a:rPr>
              <a:t>(true,&lt;seconds&gt;) </a:t>
            </a:r>
            <a:br>
              <a:rPr lang="en-US" b="1" dirty="0" smtClean="0">
                <a:latin typeface="Courier New"/>
                <a:cs typeface="Courier New"/>
              </a:rPr>
            </a:br>
            <a:r>
              <a:rPr lang="en-US" dirty="0" smtClean="0">
                <a:sym typeface="Wingdings"/>
              </a:rPr>
              <a:t> delayed RST to enable sending the last data before closing the connection</a:t>
            </a:r>
          </a:p>
          <a:p>
            <a:pPr lvl="1"/>
            <a:r>
              <a:rPr lang="en-US" dirty="0" smtClean="0">
                <a:sym typeface="Wingdings"/>
              </a:rPr>
              <a:t>Normally, if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socket.close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()</a:t>
            </a:r>
            <a:r>
              <a:rPr lang="en-US" dirty="0" smtClean="0">
                <a:sym typeface="Wingdings"/>
              </a:rPr>
              <a:t> is invoked, then all pending segments are dropped</a:t>
            </a:r>
          </a:p>
          <a:p>
            <a:pPr lvl="1"/>
            <a:r>
              <a:rPr lang="en-US" dirty="0" smtClean="0">
                <a:sym typeface="Wingdings"/>
              </a:rPr>
              <a:t>With linger the effective close is delayed so as to ensure that also these last segments are sent</a:t>
            </a:r>
          </a:p>
          <a:p>
            <a:r>
              <a:rPr lang="en-US" b="1" i="1" dirty="0" err="1">
                <a:latin typeface="Courier New"/>
                <a:cs typeface="Courier New"/>
              </a:rPr>
              <a:t>Socket.setKeepAlive</a:t>
            </a:r>
            <a:r>
              <a:rPr lang="en-US" b="1" i="1" dirty="0">
                <a:latin typeface="Courier New"/>
                <a:cs typeface="Courier New"/>
              </a:rPr>
              <a:t>(true)</a:t>
            </a:r>
            <a:br>
              <a:rPr lang="en-US" b="1" i="1" dirty="0">
                <a:latin typeface="Courier New"/>
                <a:cs typeface="Courier New"/>
              </a:rPr>
            </a:br>
            <a:r>
              <a:rPr lang="en-US" i="1" dirty="0">
                <a:sym typeface="Wingdings"/>
              </a:rPr>
              <a:t> heartbeat to keep the socket alive (it is not possible to fix the time </a:t>
            </a:r>
            <a:r>
              <a:rPr lang="en-US" i="1" dirty="0" smtClean="0">
                <a:sym typeface="Wingdings"/>
              </a:rPr>
              <a:t>window, fixed by OS (hours?))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765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Sockets (and JAVA)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Sockets in JAVA: </a:t>
            </a:r>
            <a:r>
              <a:rPr lang="en-US" b="1" dirty="0" err="1" smtClean="0">
                <a:latin typeface="Courier New"/>
                <a:cs typeface="Courier New"/>
              </a:rPr>
              <a:t>java.net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Connectionless socket </a:t>
            </a:r>
            <a:r>
              <a:rPr lang="en-US" dirty="0" smtClean="0">
                <a:sym typeface="Wingdings"/>
              </a:rPr>
              <a:t> UDP</a:t>
            </a:r>
            <a:endParaRPr lang="en-US" dirty="0" smtClean="0"/>
          </a:p>
          <a:p>
            <a:pPr lvl="1"/>
            <a:r>
              <a:rPr lang="en-US" dirty="0" smtClean="0"/>
              <a:t>“symmetric”: </a:t>
            </a:r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Connection-Oriented socket </a:t>
            </a:r>
            <a:r>
              <a:rPr lang="en-US" dirty="0" smtClean="0">
                <a:sym typeface="Wingdings"/>
              </a:rPr>
              <a:t> TCP</a:t>
            </a:r>
            <a:endParaRPr lang="en-US" dirty="0" smtClean="0"/>
          </a:p>
          <a:p>
            <a:pPr lvl="1"/>
            <a:r>
              <a:rPr lang="en-US" dirty="0" smtClean="0"/>
              <a:t>“asymmetric”: </a:t>
            </a:r>
            <a:r>
              <a:rPr lang="en-US" b="1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class for client, </a:t>
            </a:r>
            <a:r>
              <a:rPr lang="en-US" b="1" dirty="0" err="1" smtClean="0">
                <a:latin typeface="Courier New"/>
                <a:cs typeface="Courier New"/>
              </a:rPr>
              <a:t>ServerSocket</a:t>
            </a:r>
            <a:r>
              <a:rPr lang="en-US" dirty="0" smtClean="0"/>
              <a:t> for server</a:t>
            </a:r>
          </a:p>
          <a:p>
            <a:pPr lvl="1"/>
            <a:r>
              <a:rPr lang="en-US" dirty="0" smtClean="0"/>
              <a:t>Remember: the connection is a full-duplex byte stream, but the two interacting processes are distinguished (client is proactive, server waits)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Sockets and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6705" cy="496535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N-protocol: IP</a:t>
            </a:r>
          </a:p>
          <a:p>
            <a:r>
              <a:rPr lang="en-US" dirty="0" smtClean="0"/>
              <a:t>Given a T-protocol (UDP, TCP)…</a:t>
            </a:r>
          </a:p>
          <a:p>
            <a:pPr lvl="1"/>
            <a:r>
              <a:rPr lang="en-US" dirty="0" smtClean="0"/>
              <a:t>…each TSAP, i.e., socket endpoint is identified by (IP </a:t>
            </a:r>
            <a:r>
              <a:rPr lang="en-US" dirty="0" err="1" smtClean="0"/>
              <a:t>address,port</a:t>
            </a:r>
            <a:r>
              <a:rPr lang="en-US" dirty="0" smtClean="0"/>
              <a:t> number)</a:t>
            </a:r>
          </a:p>
          <a:p>
            <a:pPr lvl="2"/>
            <a:r>
              <a:rPr lang="en-US" dirty="0" smtClean="0"/>
              <a:t>Remember: first 1024 ports are reserved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dirty="0" smtClean="0">
                <a:sym typeface="Wingdings"/>
              </a:rPr>
              <a:t>IANA</a:t>
            </a:r>
          </a:p>
          <a:p>
            <a:pPr lvl="1"/>
            <a:r>
              <a:rPr lang="en-US" dirty="0" smtClean="0"/>
              <a:t>Hence, “globally”, each socket endpoint is univocally identified by the triple</a:t>
            </a:r>
          </a:p>
          <a:p>
            <a:pPr marL="0" indent="0" algn="ctr">
              <a:buNone/>
            </a:pPr>
            <a:r>
              <a:rPr lang="en-US" b="1" dirty="0" smtClean="0"/>
              <a:t>(IP address, port number, protocol type)</a:t>
            </a:r>
          </a:p>
          <a:p>
            <a:pPr lvl="1"/>
            <a:r>
              <a:rPr lang="en-US" dirty="0" smtClean="0"/>
              <a:t>Yes, it is possible to use at the same time an IP address + port number with TCP and UDP</a:t>
            </a:r>
          </a:p>
          <a:p>
            <a:r>
              <a:rPr lang="en-US" dirty="0" smtClean="0"/>
              <a:t>Message communication: between two T-entities using a protocol </a:t>
            </a:r>
          </a:p>
          <a:p>
            <a:pPr marL="0" indent="0" algn="ctr">
              <a:buNone/>
            </a:pPr>
            <a:r>
              <a:rPr lang="en-US" sz="2400" b="1" dirty="0" smtClean="0"/>
              <a:t>(source IP </a:t>
            </a:r>
            <a:r>
              <a:rPr lang="en-US" sz="2400" b="1" dirty="0" err="1" smtClean="0"/>
              <a:t>addr</a:t>
            </a:r>
            <a:r>
              <a:rPr lang="en-US" sz="2400" b="1" dirty="0" smtClean="0"/>
              <a:t>., source port no., target IP </a:t>
            </a:r>
            <a:r>
              <a:rPr lang="en-US" sz="2400" b="1" dirty="0" err="1" smtClean="0"/>
              <a:t>addr</a:t>
            </a:r>
            <a:r>
              <a:rPr lang="en-US" sz="2400" b="1" dirty="0" smtClean="0"/>
              <a:t>., target port no., protocol </a:t>
            </a:r>
            <a:r>
              <a:rPr lang="en-US" sz="2400" b="1" dirty="0"/>
              <a:t>type)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3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and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27" y="1600200"/>
            <a:ext cx="8941624" cy="519559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java.net.InetAddress</a:t>
            </a:r>
            <a:r>
              <a:rPr lang="en-US" b="1" dirty="0" smtClean="0"/>
              <a:t> </a:t>
            </a:r>
            <a:r>
              <a:rPr lang="en-US" dirty="0" smtClean="0"/>
              <a:t>represents an IP address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/>
              <a:t>Provides conversions to/from logical names (DNS facilities</a:t>
            </a:r>
            <a:r>
              <a:rPr lang="en-US" sz="3200" dirty="0" smtClean="0"/>
              <a:t>)</a:t>
            </a:r>
          </a:p>
          <a:p>
            <a:r>
              <a:rPr lang="en-US" dirty="0" smtClean="0"/>
              <a:t>Principal (static) method: 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InetAddress.getByName</a:t>
            </a:r>
            <a:r>
              <a:rPr lang="en-US" b="1" dirty="0" smtClean="0">
                <a:latin typeface="Courier New"/>
                <a:cs typeface="Courier New"/>
              </a:rPr>
              <a:t>(&lt;name&gt;)</a:t>
            </a:r>
            <a:endParaRPr lang="en-US" b="1" dirty="0"/>
          </a:p>
          <a:p>
            <a:pPr lvl="1"/>
            <a:r>
              <a:rPr lang="en-US" dirty="0" smtClean="0"/>
              <a:t>Returns an </a:t>
            </a:r>
            <a:r>
              <a:rPr lang="en-US" dirty="0" err="1" smtClean="0"/>
              <a:t>InetAddress</a:t>
            </a:r>
            <a:r>
              <a:rPr lang="en-US" dirty="0" smtClean="0"/>
              <a:t> starting from a string</a:t>
            </a:r>
          </a:p>
          <a:p>
            <a:pPr lvl="1"/>
            <a:r>
              <a:rPr lang="en-US" dirty="0" smtClean="0"/>
              <a:t>&lt;name&gt;: IPv4, IPv6, logical name </a:t>
            </a:r>
          </a:p>
          <a:p>
            <a:pPr lvl="1"/>
            <a:r>
              <a:rPr lang="en-US" dirty="0" smtClean="0"/>
              <a:t>Relies on the two </a:t>
            </a:r>
            <a:r>
              <a:rPr lang="en-US" dirty="0"/>
              <a:t>subclasses </a:t>
            </a:r>
            <a:r>
              <a:rPr lang="en-US" b="1" dirty="0" smtClean="0">
                <a:latin typeface="Courier New"/>
                <a:cs typeface="Courier New"/>
              </a:rPr>
              <a:t>Inet4Address</a:t>
            </a:r>
            <a:r>
              <a:rPr lang="en-US" dirty="0" smtClean="0"/>
              <a:t> and  </a:t>
            </a:r>
            <a:r>
              <a:rPr lang="en-US" b="1" dirty="0" smtClean="0">
                <a:latin typeface="Courier New"/>
                <a:cs typeface="Courier New"/>
              </a:rPr>
              <a:t>Inet6Address</a:t>
            </a:r>
            <a:r>
              <a:rPr lang="en-US" dirty="0" smtClean="0"/>
              <a:t> for managing IPv4 and IPv6 addresses</a:t>
            </a:r>
          </a:p>
          <a:p>
            <a:pPr lvl="1"/>
            <a:r>
              <a:rPr lang="en-US" dirty="0"/>
              <a:t>Throws </a:t>
            </a:r>
            <a:r>
              <a:rPr lang="en-US" b="1" dirty="0" err="1" smtClean="0">
                <a:latin typeface="Courier New"/>
                <a:cs typeface="Courier New"/>
              </a:rPr>
              <a:t>UnknownHostException</a:t>
            </a:r>
            <a:r>
              <a:rPr lang="en-US" dirty="0" smtClean="0"/>
              <a:t> if no IP address matching &lt;name&gt; can be found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InetAddress.getAllByName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&lt;</a:t>
            </a:r>
            <a:r>
              <a:rPr lang="en-US" b="1" dirty="0" err="1" smtClean="0">
                <a:latin typeface="Courier New"/>
                <a:cs typeface="Courier New"/>
              </a:rPr>
              <a:t>logical_name</a:t>
            </a:r>
            <a:r>
              <a:rPr lang="en-US" b="1" dirty="0" smtClean="0">
                <a:latin typeface="Courier New"/>
                <a:cs typeface="Courier New"/>
              </a:rPr>
              <a:t>&gt;)</a:t>
            </a:r>
            <a:r>
              <a:rPr lang="en-US" dirty="0"/>
              <a:t> </a:t>
            </a:r>
            <a:r>
              <a:rPr lang="en-US" dirty="0" smtClean="0"/>
              <a:t>returns a list of addresses associated to the same logical name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35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Reachability of a 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9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Method to check whether an IP address is reachable</a:t>
            </a:r>
            <a:br>
              <a:rPr lang="en-US" dirty="0"/>
            </a:br>
            <a:r>
              <a:rPr lang="en-US" b="1" dirty="0" err="1">
                <a:latin typeface="Courier New"/>
                <a:cs typeface="Courier New"/>
              </a:rPr>
              <a:t>address.isReachable</a:t>
            </a:r>
            <a:r>
              <a:rPr lang="en-US" b="1" dirty="0">
                <a:latin typeface="Courier New"/>
                <a:cs typeface="Courier New"/>
              </a:rPr>
              <a:t>(&lt;</a:t>
            </a:r>
            <a:r>
              <a:rPr lang="en-US" b="1" dirty="0" smtClean="0">
                <a:latin typeface="Courier New"/>
                <a:cs typeface="Courier New"/>
              </a:rPr>
              <a:t>timeout</a:t>
            </a:r>
            <a:r>
              <a:rPr lang="en-US" b="1" dirty="0">
                <a:latin typeface="Courier New"/>
                <a:cs typeface="Courier New"/>
              </a:rPr>
              <a:t>&gt;)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dependent (sometimes “ping”, sometimes TCP on port 7 – echo service)</a:t>
            </a:r>
          </a:p>
          <a:p>
            <a:pPr lvl="1"/>
            <a:r>
              <a:rPr lang="en-US" dirty="0" smtClean="0"/>
              <a:t>Sometimes does </a:t>
            </a:r>
            <a:r>
              <a:rPr lang="en-US" dirty="0"/>
              <a:t>not work properly because it requires root </a:t>
            </a:r>
            <a:r>
              <a:rPr lang="en-US" dirty="0" smtClean="0"/>
              <a:t>privileges</a:t>
            </a:r>
          </a:p>
          <a:p>
            <a:r>
              <a:rPr lang="en-US" dirty="0" smtClean="0"/>
              <a:t>Try to execute it with and without root privileges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Loopback Address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58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 test our applications, we will use the “loopback address”: address of a virtual network interface representing the local host</a:t>
            </a:r>
          </a:p>
          <a:p>
            <a:r>
              <a:rPr lang="en-US" dirty="0" smtClean="0"/>
              <a:t>Traffic sent to the loopback address is simply moved back to the source without any change</a:t>
            </a:r>
          </a:p>
          <a:p>
            <a:r>
              <a:rPr lang="en-US" dirty="0" smtClean="0"/>
              <a:t>Loopback address</a:t>
            </a:r>
          </a:p>
          <a:p>
            <a:pPr lvl="1"/>
            <a:r>
              <a:rPr lang="en-US" dirty="0" smtClean="0"/>
              <a:t>IP: 127.*.*.* </a:t>
            </a:r>
            <a:r>
              <a:rPr lang="en-US" dirty="0" smtClean="0">
                <a:sym typeface="Wingdings"/>
              </a:rPr>
              <a:t> typically 127.0.0.1</a:t>
            </a:r>
          </a:p>
          <a:p>
            <a:pPr lvl="1"/>
            <a:r>
              <a:rPr lang="en-US" dirty="0" smtClean="0">
                <a:sym typeface="Wingdings"/>
              </a:rPr>
              <a:t>Logical: </a:t>
            </a:r>
            <a:r>
              <a:rPr lang="en-US" dirty="0" err="1" smtClean="0">
                <a:sym typeface="Wingdings"/>
              </a:rPr>
              <a:t>localhost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Automatically used when we call </a:t>
            </a:r>
            <a:r>
              <a:rPr lang="en-US" b="1" dirty="0" err="1">
                <a:latin typeface="Courier New"/>
                <a:cs typeface="Courier New"/>
              </a:rPr>
              <a:t>InetAddress.getByName</a:t>
            </a:r>
            <a:r>
              <a:rPr lang="en-US" b="1" dirty="0" smtClean="0">
                <a:latin typeface="Courier New"/>
                <a:cs typeface="Courier New"/>
              </a:rPr>
              <a:t>(null)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or</a:t>
            </a:r>
            <a:br>
              <a:rPr lang="en-US" dirty="0" smtClean="0">
                <a:sym typeface="Wingdings"/>
              </a:rPr>
            </a:br>
            <a:r>
              <a:rPr lang="en-US" b="1" dirty="0" err="1" smtClean="0">
                <a:latin typeface="Courier New"/>
                <a:cs typeface="Courier New"/>
              </a:rPr>
              <a:t>InetAddress.getLocalHost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48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Datagram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535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Supports connectionless interaction among (remote) threads</a:t>
            </a:r>
          </a:p>
          <a:p>
            <a:r>
              <a:rPr lang="en-US" dirty="0" smtClean="0"/>
              <a:t>The thread creates a local socket used to send/receive messages: local address + port number</a:t>
            </a:r>
          </a:p>
          <a:p>
            <a:r>
              <a:rPr lang="en-US" dirty="0" smtClean="0"/>
              <a:t>The pair (local IP address, port number) is a </a:t>
            </a:r>
            <a:r>
              <a:rPr lang="en-US" b="1" dirty="0" err="1" smtClean="0">
                <a:latin typeface="Courier New"/>
                <a:cs typeface="Courier New"/>
              </a:rPr>
              <a:t>InetSocketAddress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creates a socket bound to a wildcard socket address(“any” local IP address, “any” available port)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dsocket.bind</a:t>
            </a:r>
            <a:r>
              <a:rPr lang="en-US" b="1" dirty="0" smtClean="0">
                <a:latin typeface="Courier New"/>
                <a:cs typeface="Courier New"/>
              </a:rPr>
              <a:t>(&lt;socket address&gt;) </a:t>
            </a:r>
            <a:r>
              <a:rPr lang="en-US" dirty="0" smtClean="0"/>
              <a:t>binds the socket to the specified socket address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dsocket.close</a:t>
            </a:r>
            <a:r>
              <a:rPr lang="en-US" b="1" dirty="0" smtClean="0">
                <a:latin typeface="Courier New"/>
                <a:cs typeface="Courier New"/>
              </a:rPr>
              <a:t>() </a:t>
            </a:r>
            <a:r>
              <a:rPr lang="en-US" dirty="0" smtClean="0"/>
              <a:t>“close” the socket (cannot be used to send/receive messages anymore)</a:t>
            </a:r>
          </a:p>
        </p:txBody>
      </p:sp>
    </p:spTree>
    <p:extLst>
      <p:ext uri="{BB962C8B-B14F-4D97-AF65-F5344CB8AC3E}">
        <p14:creationId xmlns:p14="http://schemas.microsoft.com/office/powerpoint/2010/main" val="315717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1258</Words>
  <Application>Microsoft Office PowerPoint</Application>
  <PresentationFormat>On-screen Show (4:3)</PresentationFormat>
  <Paragraphs>264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Distributed Systems 9. Java Sockets</vt:lpstr>
      <vt:lpstr>Inter-Process Communication</vt:lpstr>
      <vt:lpstr>Socket</vt:lpstr>
      <vt:lpstr>Internet Sockets (and JAVA)</vt:lpstr>
      <vt:lpstr>Internet Sockets and Identifiers</vt:lpstr>
      <vt:lpstr>Naming and Addressing</vt:lpstr>
      <vt:lpstr>Reachability of a Host</vt:lpstr>
      <vt:lpstr>Loopback Address and Testing</vt:lpstr>
      <vt:lpstr>Datagram Socket</vt:lpstr>
      <vt:lpstr>Datagram Socket</vt:lpstr>
      <vt:lpstr>Information Exchange</vt:lpstr>
      <vt:lpstr>Sending a DatagramPacket</vt:lpstr>
      <vt:lpstr>Receiving a DatagramPacket</vt:lpstr>
      <vt:lpstr>Receiving a DatagramPacket</vt:lpstr>
      <vt:lpstr>DatagramSocket and Connection</vt:lpstr>
      <vt:lpstr>Closing a DatagramSocket</vt:lpstr>
      <vt:lpstr>Conversions from/to bytes</vt:lpstr>
      <vt:lpstr>TCP Sockets (Berkeley)</vt:lpstr>
      <vt:lpstr>Java Stream Sockets</vt:lpstr>
      <vt:lpstr>Client Socket</vt:lpstr>
      <vt:lpstr>Client Socket – Connection Creation</vt:lpstr>
      <vt:lpstr>Client Socket - Usage</vt:lpstr>
      <vt:lpstr>Data Streams</vt:lpstr>
      <vt:lpstr>Writing &amp; Reading</vt:lpstr>
      <vt:lpstr>Server Socket – Connection Creation </vt:lpstr>
      <vt:lpstr>Server Socket – Waiting…</vt:lpstr>
      <vt:lpstr>Sequential Server</vt:lpstr>
      <vt:lpstr>Parallel Server</vt:lpstr>
      <vt:lpstr>Graceful Shutdown</vt:lpstr>
      <vt:lpstr>Some More Methods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2015-03-31T09:33:55Z</dcterms:created>
  <dcterms:modified xsi:type="dcterms:W3CDTF">2015-03-31T09:33:59Z</dcterms:modified>
</cp:coreProperties>
</file>