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46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70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16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7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88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58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67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17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29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67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93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2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89EC37F-139F-45FD-B80C-15520ED48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it-IT" sz="4700" dirty="0"/>
              <a:t>TIROCINIO INDIRETTO SCUOLA PRIMARIA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F57BE0F-C84B-415A-8E20-1AE9A1101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TERZO INCONTRO  </a:t>
            </a:r>
          </a:p>
          <a:p>
            <a:r>
              <a:rPr lang="it-IT" dirty="0"/>
              <a:t>10 novembre 2021</a:t>
            </a:r>
          </a:p>
          <a:p>
            <a:r>
              <a:rPr lang="it-IT" dirty="0"/>
              <a:t>aula A1.14 - aula A2.24</a:t>
            </a:r>
          </a:p>
          <a:p>
            <a:endParaRPr lang="it-IT" dirty="0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A5E9930D-27C3-4908-87A6-D956347C7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7320"/>
            <a:ext cx="5850384" cy="3583360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2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84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642E65-19F5-4A3C-A047-D56406D3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PROGRAMMA DELL’INCONTRO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7F9A2E1F-4748-40A5-81DE-E6C1D24A8379}"/>
              </a:ext>
            </a:extLst>
          </p:cNvPr>
          <p:cNvSpPr/>
          <p:nvPr/>
        </p:nvSpPr>
        <p:spPr>
          <a:xfrm>
            <a:off x="462458" y="1944414"/>
            <a:ext cx="1692163" cy="11456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Abadi" panose="020B0604020104020204" pitchFamily="34" charset="0"/>
              </a:rPr>
              <a:t>OSSERVAZIONE DELLA RETE DELL’APPRENDIMENTO</a:t>
            </a:r>
          </a:p>
          <a:p>
            <a:pPr algn="ctr"/>
            <a:r>
              <a:rPr lang="it-IT" sz="1400" b="1" dirty="0">
                <a:latin typeface="Abadi" panose="020B0604020104020204" pitchFamily="34" charset="0"/>
              </a:rPr>
              <a:t>15m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6A4009A3-2F34-4ADC-8D2B-BCC1B168456F}"/>
              </a:ext>
            </a:extLst>
          </p:cNvPr>
          <p:cNvSpPr/>
          <p:nvPr/>
        </p:nvSpPr>
        <p:spPr>
          <a:xfrm>
            <a:off x="2401615" y="2532992"/>
            <a:ext cx="472966" cy="231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9280A962-737E-4177-AB85-984C82328640}"/>
              </a:ext>
            </a:extLst>
          </p:cNvPr>
          <p:cNvSpPr/>
          <p:nvPr/>
        </p:nvSpPr>
        <p:spPr>
          <a:xfrm>
            <a:off x="3121575" y="1944414"/>
            <a:ext cx="1728949" cy="1325563"/>
          </a:xfrm>
          <a:prstGeom prst="round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" panose="020B0604020104020204" pitchFamily="34" charset="0"/>
              </a:rPr>
              <a:t>LAVORO INDIVIDUALE e DI </a:t>
            </a:r>
            <a:r>
              <a:rPr kumimoji="0" lang="it-IT" sz="1800" b="1" i="0" u="none" strike="noStrike" kern="120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Abadi" panose="020B0604020104020204" pitchFamily="34" charset="0"/>
              </a:rPr>
              <a:t>COPPIA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" panose="020B0604020104020204" pitchFamily="34" charset="0"/>
              </a:rPr>
              <a:t>15m + 5min riflessione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BE1500F7-FE18-4717-80B5-2B8FF87B857D}"/>
              </a:ext>
            </a:extLst>
          </p:cNvPr>
          <p:cNvSpPr/>
          <p:nvPr/>
        </p:nvSpPr>
        <p:spPr>
          <a:xfrm>
            <a:off x="5118538" y="2532992"/>
            <a:ext cx="546538" cy="231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571C448E-7E9B-4C75-9C5C-96F8D75BDE85}"/>
              </a:ext>
            </a:extLst>
          </p:cNvPr>
          <p:cNvSpPr/>
          <p:nvPr/>
        </p:nvSpPr>
        <p:spPr>
          <a:xfrm>
            <a:off x="5870032" y="1996965"/>
            <a:ext cx="1918135" cy="11324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algn="ctr"/>
            <a:r>
              <a:rPr lang="it-IT" sz="1600" b="1" dirty="0">
                <a:solidFill>
                  <a:schemeClr val="tx1"/>
                </a:solidFill>
                <a:latin typeface="Abadi" panose="020B0604020104020204" pitchFamily="34" charset="0"/>
              </a:rPr>
              <a:t>LE COMPETENZE DELL’INSEGNANTE</a:t>
            </a:r>
          </a:p>
          <a:p>
            <a:pPr algn="ctr"/>
            <a:r>
              <a:rPr lang="it-IT" sz="1600" b="1">
                <a:solidFill>
                  <a:schemeClr val="tx1"/>
                </a:solidFill>
                <a:latin typeface="Abadi" panose="020B0604020104020204" pitchFamily="34" charset="0"/>
              </a:rPr>
              <a:t>10m</a:t>
            </a:r>
            <a:endParaRPr lang="it-IT" sz="16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algn="ctr"/>
            <a:endParaRPr lang="it-IT" b="1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9D07CC0B-A54F-403D-BB30-2DA0FA42D9A5}"/>
              </a:ext>
            </a:extLst>
          </p:cNvPr>
          <p:cNvSpPr/>
          <p:nvPr/>
        </p:nvSpPr>
        <p:spPr>
          <a:xfrm>
            <a:off x="9543395" y="3176914"/>
            <a:ext cx="199698" cy="475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AF454337-4665-450D-8B26-958403B29F4E}"/>
              </a:ext>
            </a:extLst>
          </p:cNvPr>
          <p:cNvSpPr/>
          <p:nvPr/>
        </p:nvSpPr>
        <p:spPr>
          <a:xfrm>
            <a:off x="8660527" y="2028496"/>
            <a:ext cx="1965435" cy="1048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badi" panose="020B0604020104020204" pitchFamily="34" charset="0"/>
              </a:rPr>
              <a:t>PAUSA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latin typeface="Abadi" panose="020B0604020104020204" pitchFamily="34" charset="0"/>
              </a:rPr>
              <a:t>14:00-14:15</a:t>
            </a:r>
          </a:p>
        </p:txBody>
      </p:sp>
      <p:sp>
        <p:nvSpPr>
          <p:cNvPr id="16" name="Freccia a sinistra 15">
            <a:extLst>
              <a:ext uri="{FF2B5EF4-FFF2-40B4-BE49-F238E27FC236}">
                <a16:creationId xmlns:a16="http://schemas.microsoft.com/office/drawing/2014/main" id="{74C7FA3A-B436-4850-AD7C-D1EA93E051AC}"/>
              </a:ext>
            </a:extLst>
          </p:cNvPr>
          <p:cNvSpPr/>
          <p:nvPr/>
        </p:nvSpPr>
        <p:spPr>
          <a:xfrm>
            <a:off x="8056181" y="4070135"/>
            <a:ext cx="436178" cy="2312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14E6ECD3-FCCD-4B4F-AA37-119B95BEAAB9}"/>
              </a:ext>
            </a:extLst>
          </p:cNvPr>
          <p:cNvSpPr/>
          <p:nvPr/>
        </p:nvSpPr>
        <p:spPr>
          <a:xfrm>
            <a:off x="8660527" y="3728547"/>
            <a:ext cx="1965435" cy="107205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ffectLst>
            <a:glow>
              <a:srgbClr val="FF0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LAVORO IN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PICCOLO </a:t>
            </a:r>
            <a:r>
              <a:rPr lang="it-IT" b="1" dirty="0">
                <a:solidFill>
                  <a:schemeClr val="tx1"/>
                </a:solidFill>
                <a:effectLst>
                  <a:glow rad="127000">
                    <a:srgbClr val="FF0000"/>
                  </a:glow>
                </a:effectLst>
              </a:rPr>
              <a:t>GRUPPO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20m</a:t>
            </a:r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9A09708B-219A-4EF3-BA4B-8FABD9036B10}"/>
              </a:ext>
            </a:extLst>
          </p:cNvPr>
          <p:cNvSpPr/>
          <p:nvPr/>
        </p:nvSpPr>
        <p:spPr>
          <a:xfrm>
            <a:off x="8056181" y="2517227"/>
            <a:ext cx="436178" cy="23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314720A0-EDE9-4494-9E7D-29FDABB963F6}"/>
              </a:ext>
            </a:extLst>
          </p:cNvPr>
          <p:cNvSpPr/>
          <p:nvPr/>
        </p:nvSpPr>
        <p:spPr>
          <a:xfrm>
            <a:off x="5830623" y="3728547"/>
            <a:ext cx="2065281" cy="1072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BREVE RESTITUZIONE DI ALCUNI LAVORI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dirty="0">
                <a:solidFill>
                  <a:srgbClr val="000000"/>
                </a:solidFill>
                <a:latin typeface="Avenir Next LT Pro"/>
              </a:rPr>
              <a:t>10m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0" name="Freccia a sinistra 19">
            <a:extLst>
              <a:ext uri="{FF2B5EF4-FFF2-40B4-BE49-F238E27FC236}">
                <a16:creationId xmlns:a16="http://schemas.microsoft.com/office/drawing/2014/main" id="{5CB75F2E-87F7-4022-B413-E5EBCCE554B5}"/>
              </a:ext>
            </a:extLst>
          </p:cNvPr>
          <p:cNvSpPr/>
          <p:nvPr/>
        </p:nvSpPr>
        <p:spPr>
          <a:xfrm>
            <a:off x="5142184" y="4070135"/>
            <a:ext cx="522892" cy="2312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FDC6F183-524F-493E-A626-9FBE33B9CF7C}"/>
              </a:ext>
            </a:extLst>
          </p:cNvPr>
          <p:cNvSpPr/>
          <p:nvPr/>
        </p:nvSpPr>
        <p:spPr>
          <a:xfrm rot="10800000" flipV="1">
            <a:off x="462457" y="3668112"/>
            <a:ext cx="1692163" cy="11324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badi" panose="020B0604020104020204" pitchFamily="34" charset="0"/>
              </a:rPr>
              <a:t>PAUSA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latin typeface="Abadi" panose="020B0604020104020204" pitchFamily="34" charset="0"/>
              </a:rPr>
              <a:t>15:00-15:15</a:t>
            </a:r>
          </a:p>
        </p:txBody>
      </p:sp>
      <p:sp>
        <p:nvSpPr>
          <p:cNvPr id="24" name="Freccia a sinistra 23">
            <a:extLst>
              <a:ext uri="{FF2B5EF4-FFF2-40B4-BE49-F238E27FC236}">
                <a16:creationId xmlns:a16="http://schemas.microsoft.com/office/drawing/2014/main" id="{8ACA4F7E-9E29-469F-BFD4-7DC161CB256A}"/>
              </a:ext>
            </a:extLst>
          </p:cNvPr>
          <p:cNvSpPr/>
          <p:nvPr/>
        </p:nvSpPr>
        <p:spPr>
          <a:xfrm>
            <a:off x="2401615" y="4093781"/>
            <a:ext cx="436178" cy="2312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16250B4E-ECB3-4C74-AF1D-D49A01A73603}"/>
              </a:ext>
            </a:extLst>
          </p:cNvPr>
          <p:cNvSpPr/>
          <p:nvPr/>
        </p:nvSpPr>
        <p:spPr>
          <a:xfrm flipH="1">
            <a:off x="3019088" y="3668114"/>
            <a:ext cx="1965436" cy="11324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badi" panose="020B0604020104020204" pitchFamily="34" charset="0"/>
              </a:rPr>
              <a:t>ASPETTI PRATICI IN VISTA DELL’INIZIO DEL TIROCINIO DIRETTO/PORTFOLIO</a:t>
            </a:r>
          </a:p>
          <a:p>
            <a:pPr algn="ctr"/>
            <a:r>
              <a:rPr lang="it-IT" sz="1400" b="1" dirty="0">
                <a:solidFill>
                  <a:schemeClr val="tx1"/>
                </a:solidFill>
                <a:latin typeface="Abadi" panose="020B0604020104020204" pitchFamily="34" charset="0"/>
              </a:rPr>
              <a:t>15m</a:t>
            </a:r>
          </a:p>
        </p:txBody>
      </p:sp>
    </p:spTree>
    <p:extLst>
      <p:ext uri="{BB962C8B-B14F-4D97-AF65-F5344CB8AC3E}">
        <p14:creationId xmlns:p14="http://schemas.microsoft.com/office/powerpoint/2010/main" val="312174946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Abadi</vt:lpstr>
      <vt:lpstr>Arial</vt:lpstr>
      <vt:lpstr>Avenir Next LT Pro</vt:lpstr>
      <vt:lpstr>Calibri</vt:lpstr>
      <vt:lpstr>Tw Cen MT</vt:lpstr>
      <vt:lpstr>ShapesVTI</vt:lpstr>
      <vt:lpstr>TIROCINIO INDIRETTO SCUOLA PRIMARIA</vt:lpstr>
      <vt:lpstr>PROGRAMMA DELL’INCONTRO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TIROCINIO INDIRETTO SCUOLA PRIMARIA</dc:title>
  <dc:creator>Devigili Cecilia</dc:creator>
  <cp:lastModifiedBy>Devigili Cecilia</cp:lastModifiedBy>
  <cp:revision>9</cp:revision>
  <dcterms:created xsi:type="dcterms:W3CDTF">2021-11-05T14:02:41Z</dcterms:created>
  <dcterms:modified xsi:type="dcterms:W3CDTF">2021-11-10T10:45:00Z</dcterms:modified>
</cp:coreProperties>
</file>