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60"/>
  </p:normalViewPr>
  <p:slideViewPr>
    <p:cSldViewPr snapToGrid="0">
      <p:cViewPr varScale="1">
        <p:scale>
          <a:sx n="61" d="100"/>
          <a:sy n="61" d="100"/>
        </p:scale>
        <p:origin x="8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E1A06-8754-4870-9E44-E39BADAD98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27F020-BBC3-49BB-91C2-5B2CBD64B3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7C0C22-EBDA-4130-87AE-CB28BC19B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A419A8-07CA-4A4C-AEC2-C40D4D50A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7B86-E610-42EA-B4DC-C2F44778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A7BA06D-B3FF-4E91-8639-B4569AE3AA23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rc 7">
            <a:extLst>
              <a:ext uri="{FF2B5EF4-FFF2-40B4-BE49-F238E27FC236}">
                <a16:creationId xmlns:a16="http://schemas.microsoft.com/office/drawing/2014/main" id="{2B30C86D-5A07-48BC-9C9D-6F9A2DB1E9E1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0467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F6E5D1-6D19-4E7F-9B4E-42326B771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D2A06C-F91A-4ADC-9CD2-61F0A4D7EE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3AA9A-2280-4F63-8B3D-20742AE69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0D986B-E58E-43B6-8A80-FFA9D8F74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140D36-2E71-4F27-967F-7A3E4C6EE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C1609904-5327-4D2C-A445-B270A00F3B5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0FC7BEC-08C5-4D95-9C84-B48BC8AD1C9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4703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1FEA3D-0C7F-45CD-B6A0-942F707B36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8B8A12-BCE6-4D03-A637-1DEC8924BE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9755-9FF4-428A-AEB7-1A6477466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41836-11E2-49FD-877D-53B74514A9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D24C42-4B05-4EEF-BE14-29041EC9C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BADDEB1-F604-408B-B02A-A2814606E6AF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8DF7987-332F-4D6C-81C3-990F39C76C96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9164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FF209-11EE-4A3F-9685-A155FECD0D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47AF11-F208-4FDA-9E19-D6CA347213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8597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82FA1-02B7-467E-9F16-D17814940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389247-FB8A-4494-859B-B3754B02A5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A5B62-3338-46A5-B381-A63B88CB0D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3DA7759-3209-4FE2-96D1-4EEDD81E9EA0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1460DAD-8769-4C9F-9C8C-BB0443909D76}"/>
              </a:ext>
            </a:extLst>
          </p:cNvPr>
          <p:cNvSpPr/>
          <p:nvPr/>
        </p:nvSpPr>
        <p:spPr>
          <a:xfrm flipH="1">
            <a:off x="123536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705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0001-5D76-45A0-A9F4-7172BDDD5D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1462C4-0E4B-4DB7-A8BF-FE5514276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A5F313-1240-47AE-A026-7F349292B5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448158-6132-4335-B8E1-F6A89638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94C5B6-1598-48B4-9B3A-3078FDBE9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EDBDD32-D3EE-4848-A112-BA814D4631CD}"/>
              </a:ext>
            </a:extLst>
          </p:cNvPr>
          <p:cNvSpPr/>
          <p:nvPr/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rc 9">
            <a:extLst>
              <a:ext uri="{FF2B5EF4-FFF2-40B4-BE49-F238E27FC236}">
                <a16:creationId xmlns:a16="http://schemas.microsoft.com/office/drawing/2014/main" id="{61350361-843C-49D0-BD6A-ECDBA3842BA0}"/>
              </a:ext>
            </a:extLst>
          </p:cNvPr>
          <p:cNvSpPr/>
          <p:nvPr/>
        </p:nvSpPr>
        <p:spPr>
          <a:xfrm rot="10800000" flipV="1">
            <a:off x="555710" y="106482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4884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ABFD05-2CB2-4A7E-89E7-57615BA82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532B8-D460-476D-816F-725E8D96C0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F7120F-70AF-4ED5-B364-3AA55C6B44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D8B65F-F709-469F-9961-4D01896CA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81C6BC-B23D-48BC-AD44-654DDB8D0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00D60B-86A1-479D-BCE8-06D2C3DBC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B4EC5136-99DA-40B5-8F79-5C3A56D38BA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F8FB775-26C4-41BA-837C-4478D48D215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7582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2983E-E761-4429-9203-7FE8B2DB6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21E9B7-62BE-49BA-AC6B-55250D662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41A3FD-B90A-4C31-BD6B-581F9E2E0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0D1D55-B722-4968-B171-AF3B462DDA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1085A8-02C2-4E7F-935E-5AEECBAD19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8A5018-8A77-40E8-B159-4894ECF228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D79441-8908-4461-9FDD-BCE638837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D29F7D-B101-4950-A2C0-F350FB26D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62D7398-9A79-4B24-9C7D-F0DEED57C70B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C07F28CD-1873-4E36-A064-2D25E0A8501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4673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1BF3-02E8-4EB7-818E-652B82CF2C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4D3190-B78C-42F1-9D62-F523886BBE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381C40-F9FC-4D58-8508-F0632DF5A0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01CBCC-4CC2-49BD-B155-01E0F4D798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C13EF9C-0B5A-4364-91AA-E5DD5B536E54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8F674475-6327-490A-BD7F-084F5C07F2E4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8176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024287-C9B9-48AC-8E4D-A282DE2F4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34C9A2-75A7-4164-B3B8-E6A9D60BA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BE73CE-2859-4D49-A9EC-26AF3FBDF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AA5ED585-FEBB-4DAD-84C0-97BEE6C360C3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EF6AC352-A720-4DB3-87CA-A33B0607CA2F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92945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C812-4DB6-4F98-9404-29C191D3BA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0855E-0CD6-47DD-B648-4C84C783D7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0082B-17D7-4D61-8AEB-81517D85D2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70783-FF31-4C4E-9196-EB169B209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92E260-747D-40FD-A062-9DD5E6835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87E50A0-1E05-49C5-88C9-462677512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C155C63-9F58-4422-B669-F97486280671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385DBA62-0EDB-47AA-86C7-90463BC9B308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8679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D7521-E43D-41D1-B458-26B20DC6DD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472CF2-2653-4B98-A416-D7A0A860EC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F87F5-0B10-4AC7-9599-F088C5E796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A07CB7-0520-4D64-B76C-C31AC55783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EDB8D0-98ED-4B86-9D5F-E61ADC70144D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EEB226-AD45-45DF-AAB5-5513AE732A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96AEB-9481-4CCE-B110-FEDD334835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4181D-6920-4594-9A5D-6CE56DC9F8B2}" type="slidenum">
              <a:rPr lang="en-US" smtClean="0"/>
              <a:t>‹N›</a:t>
            </a:fld>
            <a:endParaRPr lang="en-US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BA9707F-7BCE-464F-BF45-E216527084EE}"/>
              </a:ext>
            </a:extLst>
          </p:cNvPr>
          <p:cNvSpPr/>
          <p:nvPr/>
        </p:nvSpPr>
        <p:spPr>
          <a:xfrm rot="16200000">
            <a:off x="-388933" y="4841194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C589723-2CC8-49D1-B4E1-36FECED6A2D7}"/>
              </a:ext>
            </a:extLst>
          </p:cNvPr>
          <p:cNvSpPr/>
          <p:nvPr/>
        </p:nvSpPr>
        <p:spPr>
          <a:xfrm>
            <a:off x="10494433" y="2"/>
            <a:ext cx="849328" cy="357668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6933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C5685-19F1-49DA-ADE5-D5D32F165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FC0A4D-22A1-4554-B5DE-887974F4DF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9D5CDC-F2CE-410E-AD13-DDC235C71C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82EDB8D0-98ED-4B86-9D5F-E61ADC70144D}" type="datetimeFigureOut">
              <a:rPr lang="en-US" smtClean="0"/>
              <a:pPr/>
              <a:t>11/10/2021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40CD45-794A-4BB0-A427-0CE61AEAF4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B3AB91-9588-4071-92D2-364F4A6ED0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cap="none" spc="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854181D-6920-4594-9A5D-6CE56DC9F8B2}" type="slidenum">
              <a:rPr lang="en-US" smtClean="0"/>
              <a:pPr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1621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62" r:id="rId5"/>
    <p:sldLayoutId id="2147483667" r:id="rId6"/>
    <p:sldLayoutId id="2147483663" r:id="rId7"/>
    <p:sldLayoutId id="2147483664" r:id="rId8"/>
    <p:sldLayoutId id="2147483665" r:id="rId9"/>
    <p:sldLayoutId id="2147483666" r:id="rId10"/>
    <p:sldLayoutId id="214748366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8">
            <a:extLst>
              <a:ext uri="{FF2B5EF4-FFF2-40B4-BE49-F238E27FC236}">
                <a16:creationId xmlns:a16="http://schemas.microsoft.com/office/drawing/2014/main" id="{8930EBA3-4D2E-42E8-B828-834555328D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Arc 10">
            <a:extLst>
              <a:ext uri="{FF2B5EF4-FFF2-40B4-BE49-F238E27FC236}">
                <a16:creationId xmlns:a16="http://schemas.microsoft.com/office/drawing/2014/main" id="{E58B2195-5055-402F-A3E7-53FF0E498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525836" y="775849"/>
            <a:ext cx="2987899" cy="2987899"/>
          </a:xfrm>
          <a:prstGeom prst="arc">
            <a:avLst>
              <a:gd name="adj1" fmla="val 14441841"/>
              <a:gd name="adj2" fmla="val 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389EC37F-139F-45FD-B80C-15520ED48A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7732" y="957715"/>
            <a:ext cx="5130798" cy="2750419"/>
          </a:xfrm>
        </p:spPr>
        <p:txBody>
          <a:bodyPr>
            <a:normAutofit/>
          </a:bodyPr>
          <a:lstStyle/>
          <a:p>
            <a:r>
              <a:rPr lang="it-IT" sz="4700" dirty="0"/>
              <a:t>TIROCINIO INDIRETTO SCUOLA PRIMARIA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F57BE0F-C84B-415A-8E20-1AE9A11014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7732" y="3800209"/>
            <a:ext cx="5130798" cy="2307022"/>
          </a:xfrm>
        </p:spPr>
        <p:txBody>
          <a:bodyPr>
            <a:normAutofit/>
          </a:bodyPr>
          <a:lstStyle/>
          <a:p>
            <a:endParaRPr lang="it-IT" dirty="0"/>
          </a:p>
          <a:p>
            <a:r>
              <a:rPr lang="it-IT" dirty="0"/>
              <a:t>TERZO INCONTRO  </a:t>
            </a:r>
          </a:p>
          <a:p>
            <a:r>
              <a:rPr lang="it-IT" dirty="0"/>
              <a:t>10 novembre 2021</a:t>
            </a:r>
          </a:p>
          <a:p>
            <a:r>
              <a:rPr lang="it-IT" dirty="0"/>
              <a:t>aula A1.14 - aula A2.24</a:t>
            </a:r>
          </a:p>
          <a:p>
            <a:endParaRPr lang="it-IT" dirty="0"/>
          </a:p>
        </p:txBody>
      </p:sp>
      <p:pic>
        <p:nvPicPr>
          <p:cNvPr id="21" name="Picture 3">
            <a:extLst>
              <a:ext uri="{FF2B5EF4-FFF2-40B4-BE49-F238E27FC236}">
                <a16:creationId xmlns:a16="http://schemas.microsoft.com/office/drawing/2014/main" id="{A5E9930D-27C3-4908-87A6-D956347C7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37320"/>
            <a:ext cx="5850384" cy="3583360"/>
          </a:xfrm>
          <a:custGeom>
            <a:avLst/>
            <a:gdLst/>
            <a:ahLst/>
            <a:cxnLst/>
            <a:rect l="l" t="t" r="r" b="b"/>
            <a:pathLst>
              <a:path w="6094252" h="6857998">
                <a:moveTo>
                  <a:pt x="0" y="0"/>
                </a:moveTo>
                <a:lnTo>
                  <a:pt x="5898122" y="0"/>
                </a:lnTo>
                <a:cubicBezTo>
                  <a:pt x="6006442" y="0"/>
                  <a:pt x="6094252" y="87810"/>
                  <a:pt x="6094252" y="196130"/>
                </a:cubicBezTo>
                <a:lnTo>
                  <a:pt x="6094252" y="6661869"/>
                </a:lnTo>
                <a:cubicBezTo>
                  <a:pt x="6094252" y="6756649"/>
                  <a:pt x="6027023" y="6835726"/>
                  <a:pt x="5937649" y="6854015"/>
                </a:cubicBezTo>
                <a:lnTo>
                  <a:pt x="5898132" y="6857998"/>
                </a:lnTo>
                <a:lnTo>
                  <a:pt x="0" y="6857998"/>
                </a:lnTo>
                <a:close/>
              </a:path>
            </a:pathLst>
          </a:custGeom>
        </p:spPr>
      </p:pic>
      <p:sp>
        <p:nvSpPr>
          <p:cNvPr id="22" name="Oval 12">
            <a:extLst>
              <a:ext uri="{FF2B5EF4-FFF2-40B4-BE49-F238E27FC236}">
                <a16:creationId xmlns:a16="http://schemas.microsoft.com/office/drawing/2014/main" id="{528AA953-F4F9-4DC5-97C7-491F4AF937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97079" y="5607717"/>
            <a:ext cx="513442" cy="49951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84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642E65-19F5-4A3C-A047-D56406D39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/>
              <a:t>PROGRAMMA DELL’INCONTRO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7F9A2E1F-4748-40A5-81DE-E6C1D24A8379}"/>
              </a:ext>
            </a:extLst>
          </p:cNvPr>
          <p:cNvSpPr/>
          <p:nvPr/>
        </p:nvSpPr>
        <p:spPr>
          <a:xfrm>
            <a:off x="462458" y="1944414"/>
            <a:ext cx="1692163" cy="1145628"/>
          </a:xfrm>
          <a:prstGeom prst="roundRect">
            <a:avLst/>
          </a:prstGeom>
          <a:solidFill>
            <a:schemeClr val="accent3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latin typeface="Abadi" panose="020B0604020104020204" pitchFamily="34" charset="0"/>
              </a:rPr>
              <a:t>OSSERVAZIONE DELLA RETE DELL’APPRENDIMENTO</a:t>
            </a:r>
          </a:p>
          <a:p>
            <a:pPr algn="ctr"/>
            <a:r>
              <a:rPr lang="it-IT" sz="1400" b="1" dirty="0">
                <a:latin typeface="Abadi" panose="020B0604020104020204" pitchFamily="34" charset="0"/>
              </a:rPr>
              <a:t>15m</a:t>
            </a:r>
          </a:p>
        </p:txBody>
      </p:sp>
      <p:sp>
        <p:nvSpPr>
          <p:cNvPr id="8" name="Freccia a destra 7">
            <a:extLst>
              <a:ext uri="{FF2B5EF4-FFF2-40B4-BE49-F238E27FC236}">
                <a16:creationId xmlns:a16="http://schemas.microsoft.com/office/drawing/2014/main" id="{6A4009A3-2F34-4ADC-8D2B-BCC1B168456F}"/>
              </a:ext>
            </a:extLst>
          </p:cNvPr>
          <p:cNvSpPr/>
          <p:nvPr/>
        </p:nvSpPr>
        <p:spPr>
          <a:xfrm>
            <a:off x="2401615" y="2532992"/>
            <a:ext cx="472966" cy="2312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9280A962-737E-4177-AB85-984C82328640}"/>
              </a:ext>
            </a:extLst>
          </p:cNvPr>
          <p:cNvSpPr/>
          <p:nvPr/>
        </p:nvSpPr>
        <p:spPr>
          <a:xfrm>
            <a:off x="3121575" y="1944414"/>
            <a:ext cx="1728949" cy="1325563"/>
          </a:xfrm>
          <a:prstGeom prst="roundRect">
            <a:avLst/>
          </a:prstGeom>
          <a:solidFill>
            <a:srgbClr val="FF0000"/>
          </a:soli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adi" panose="020B0604020104020204" pitchFamily="34" charset="0"/>
              </a:rPr>
              <a:t>LAVORO INDIVIDUALE e DI </a:t>
            </a:r>
            <a:r>
              <a:rPr kumimoji="0" lang="it-IT" sz="1800" b="1" i="0" u="none" strike="noStrike" kern="1200" cap="none" spc="0" normalizeH="0" baseline="0" noProof="0" dirty="0">
                <a:solidFill>
                  <a:srgbClr val="000000"/>
                </a:solidFill>
                <a:effectLst/>
                <a:uLnTx/>
                <a:uFillTx/>
                <a:latin typeface="Abadi" panose="020B0604020104020204" pitchFamily="34" charset="0"/>
              </a:rPr>
              <a:t>COPPIA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badi" panose="020B0604020104020204" pitchFamily="34" charset="0"/>
              </a:rPr>
              <a:t>15m + 5min riflessione</a:t>
            </a:r>
          </a:p>
        </p:txBody>
      </p:sp>
      <p:sp>
        <p:nvSpPr>
          <p:cNvPr id="11" name="Freccia a destra 10">
            <a:extLst>
              <a:ext uri="{FF2B5EF4-FFF2-40B4-BE49-F238E27FC236}">
                <a16:creationId xmlns:a16="http://schemas.microsoft.com/office/drawing/2014/main" id="{BE1500F7-FE18-4717-80B5-2B8FF87B857D}"/>
              </a:ext>
            </a:extLst>
          </p:cNvPr>
          <p:cNvSpPr/>
          <p:nvPr/>
        </p:nvSpPr>
        <p:spPr>
          <a:xfrm>
            <a:off x="5118538" y="2532992"/>
            <a:ext cx="546538" cy="2312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571C448E-7E9B-4C75-9C5C-96F8D75BDE85}"/>
              </a:ext>
            </a:extLst>
          </p:cNvPr>
          <p:cNvSpPr/>
          <p:nvPr/>
        </p:nvSpPr>
        <p:spPr>
          <a:xfrm>
            <a:off x="5870032" y="1996965"/>
            <a:ext cx="1918135" cy="1132488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600" b="1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r>
              <a:rPr lang="it-IT" sz="1600" b="1" dirty="0">
                <a:solidFill>
                  <a:schemeClr val="tx1"/>
                </a:solidFill>
                <a:latin typeface="Abadi" panose="020B0604020104020204" pitchFamily="34" charset="0"/>
              </a:rPr>
              <a:t>LE COMPETENZE DELL’INSEGNANTE</a:t>
            </a:r>
          </a:p>
          <a:p>
            <a:pPr algn="ctr"/>
            <a:r>
              <a:rPr lang="it-IT" sz="1600" b="1">
                <a:solidFill>
                  <a:schemeClr val="tx1"/>
                </a:solidFill>
                <a:latin typeface="Abadi" panose="020B0604020104020204" pitchFamily="34" charset="0"/>
              </a:rPr>
              <a:t>10m</a:t>
            </a:r>
            <a:endParaRPr lang="it-IT" sz="1600" b="1" dirty="0">
              <a:solidFill>
                <a:schemeClr val="tx1"/>
              </a:solidFill>
              <a:latin typeface="Abadi" panose="020B0604020104020204" pitchFamily="34" charset="0"/>
            </a:endParaRPr>
          </a:p>
          <a:p>
            <a:pPr algn="ctr"/>
            <a:endParaRPr lang="it-IT" b="1" dirty="0">
              <a:solidFill>
                <a:schemeClr val="tx1"/>
              </a:solidFill>
              <a:latin typeface="Abadi" panose="020B0604020104020204" pitchFamily="34" charset="0"/>
            </a:endParaRPr>
          </a:p>
        </p:txBody>
      </p:sp>
      <p:sp>
        <p:nvSpPr>
          <p:cNvPr id="14" name="Freccia in giù 13">
            <a:extLst>
              <a:ext uri="{FF2B5EF4-FFF2-40B4-BE49-F238E27FC236}">
                <a16:creationId xmlns:a16="http://schemas.microsoft.com/office/drawing/2014/main" id="{9D07CC0B-A54F-403D-BB30-2DA0FA42D9A5}"/>
              </a:ext>
            </a:extLst>
          </p:cNvPr>
          <p:cNvSpPr/>
          <p:nvPr/>
        </p:nvSpPr>
        <p:spPr>
          <a:xfrm>
            <a:off x="9543395" y="3176914"/>
            <a:ext cx="199698" cy="4755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AF454337-4665-450D-8B26-958403B29F4E}"/>
              </a:ext>
            </a:extLst>
          </p:cNvPr>
          <p:cNvSpPr/>
          <p:nvPr/>
        </p:nvSpPr>
        <p:spPr>
          <a:xfrm>
            <a:off x="8660527" y="2028496"/>
            <a:ext cx="1965435" cy="1048407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  <a:latin typeface="Abadi" panose="020B0604020104020204" pitchFamily="34" charset="0"/>
              </a:rPr>
              <a:t>PAUSA</a:t>
            </a:r>
          </a:p>
          <a:p>
            <a:pPr algn="ctr"/>
            <a:r>
              <a:rPr lang="it-IT" b="1" dirty="0">
                <a:solidFill>
                  <a:schemeClr val="tx1"/>
                </a:solidFill>
                <a:latin typeface="Abadi" panose="020B0604020104020204" pitchFamily="34" charset="0"/>
              </a:rPr>
              <a:t>14:00-14:15</a:t>
            </a:r>
          </a:p>
        </p:txBody>
      </p:sp>
      <p:sp>
        <p:nvSpPr>
          <p:cNvPr id="16" name="Freccia a sinistra 15">
            <a:extLst>
              <a:ext uri="{FF2B5EF4-FFF2-40B4-BE49-F238E27FC236}">
                <a16:creationId xmlns:a16="http://schemas.microsoft.com/office/drawing/2014/main" id="{74C7FA3A-B436-4850-AD7C-D1EA93E051AC}"/>
              </a:ext>
            </a:extLst>
          </p:cNvPr>
          <p:cNvSpPr/>
          <p:nvPr/>
        </p:nvSpPr>
        <p:spPr>
          <a:xfrm>
            <a:off x="8056181" y="4070135"/>
            <a:ext cx="436178" cy="2312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con angoli arrotondati 16">
            <a:extLst>
              <a:ext uri="{FF2B5EF4-FFF2-40B4-BE49-F238E27FC236}">
                <a16:creationId xmlns:a16="http://schemas.microsoft.com/office/drawing/2014/main" id="{14E6ECD3-FCCD-4B4F-AA37-119B95BEAAB9}"/>
              </a:ext>
            </a:extLst>
          </p:cNvPr>
          <p:cNvSpPr/>
          <p:nvPr/>
        </p:nvSpPr>
        <p:spPr>
          <a:xfrm>
            <a:off x="8660527" y="3728547"/>
            <a:ext cx="1965435" cy="1072055"/>
          </a:xfrm>
          <a:prstGeom prst="roundRect">
            <a:avLst>
              <a:gd name="adj" fmla="val 16667"/>
            </a:avLst>
          </a:prstGeom>
          <a:solidFill>
            <a:srgbClr val="FF0000"/>
          </a:solidFill>
          <a:ln>
            <a:noFill/>
          </a:ln>
          <a:effectLst>
            <a:glow>
              <a:srgbClr val="FF0000"/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</a:rPr>
              <a:t>LAVORO IN </a:t>
            </a:r>
            <a:r>
              <a:rPr lang="it-IT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PICCOLO </a:t>
            </a:r>
            <a:r>
              <a:rPr lang="it-IT" b="1" dirty="0">
                <a:solidFill>
                  <a:schemeClr val="tx1"/>
                </a:solidFill>
                <a:effectLst>
                  <a:glow rad="127000">
                    <a:srgbClr val="FF0000"/>
                  </a:glow>
                </a:effectLst>
              </a:rPr>
              <a:t>GRUPPO</a:t>
            </a:r>
          </a:p>
          <a:p>
            <a:pPr algn="ctr"/>
            <a:r>
              <a:rPr lang="it-IT" b="1" dirty="0">
                <a:solidFill>
                  <a:schemeClr val="tx1"/>
                </a:solidFill>
              </a:rPr>
              <a:t>20m</a:t>
            </a:r>
          </a:p>
        </p:txBody>
      </p:sp>
      <p:sp>
        <p:nvSpPr>
          <p:cNvPr id="18" name="Freccia a destra 17">
            <a:extLst>
              <a:ext uri="{FF2B5EF4-FFF2-40B4-BE49-F238E27FC236}">
                <a16:creationId xmlns:a16="http://schemas.microsoft.com/office/drawing/2014/main" id="{9A09708B-219A-4EF3-BA4B-8FABD9036B10}"/>
              </a:ext>
            </a:extLst>
          </p:cNvPr>
          <p:cNvSpPr/>
          <p:nvPr/>
        </p:nvSpPr>
        <p:spPr>
          <a:xfrm>
            <a:off x="8056181" y="2517227"/>
            <a:ext cx="436178" cy="23122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314720A0-EDE9-4494-9E7D-29FDABB963F6}"/>
              </a:ext>
            </a:extLst>
          </p:cNvPr>
          <p:cNvSpPr/>
          <p:nvPr/>
        </p:nvSpPr>
        <p:spPr>
          <a:xfrm>
            <a:off x="5830623" y="3728547"/>
            <a:ext cx="2065281" cy="107205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venir Next LT Pro"/>
                <a:ea typeface="+mn-ea"/>
                <a:cs typeface="+mn-cs"/>
              </a:rPr>
              <a:t>BREVE RESTITUZIONE DI ALCUNI LAVORI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1400" b="1" dirty="0">
                <a:solidFill>
                  <a:srgbClr val="000000"/>
                </a:solidFill>
                <a:latin typeface="Avenir Next LT Pro"/>
              </a:rPr>
              <a:t>10m</a:t>
            </a:r>
            <a:endParaRPr kumimoji="0" lang="it-IT" sz="1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venir Next LT Pro"/>
              <a:ea typeface="+mn-ea"/>
              <a:cs typeface="+mn-cs"/>
            </a:endParaRPr>
          </a:p>
        </p:txBody>
      </p:sp>
      <p:sp>
        <p:nvSpPr>
          <p:cNvPr id="20" name="Freccia a sinistra 19">
            <a:extLst>
              <a:ext uri="{FF2B5EF4-FFF2-40B4-BE49-F238E27FC236}">
                <a16:creationId xmlns:a16="http://schemas.microsoft.com/office/drawing/2014/main" id="{5CB75F2E-87F7-4022-B413-E5EBCCE554B5}"/>
              </a:ext>
            </a:extLst>
          </p:cNvPr>
          <p:cNvSpPr/>
          <p:nvPr/>
        </p:nvSpPr>
        <p:spPr>
          <a:xfrm>
            <a:off x="5142184" y="4070135"/>
            <a:ext cx="522892" cy="231228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FDC6F183-524F-493E-A626-9FBE33B9CF7C}"/>
              </a:ext>
            </a:extLst>
          </p:cNvPr>
          <p:cNvSpPr/>
          <p:nvPr/>
        </p:nvSpPr>
        <p:spPr>
          <a:xfrm rot="10800000" flipV="1">
            <a:off x="462457" y="3668112"/>
            <a:ext cx="1692163" cy="1132489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b="1" dirty="0">
                <a:solidFill>
                  <a:schemeClr val="tx1"/>
                </a:solidFill>
                <a:latin typeface="Abadi" panose="020B0604020104020204" pitchFamily="34" charset="0"/>
              </a:rPr>
              <a:t>PAUSA</a:t>
            </a:r>
          </a:p>
          <a:p>
            <a:pPr algn="ctr"/>
            <a:r>
              <a:rPr lang="it-IT" b="1" dirty="0">
                <a:solidFill>
                  <a:schemeClr val="tx1"/>
                </a:solidFill>
                <a:latin typeface="Abadi" panose="020B0604020104020204" pitchFamily="34" charset="0"/>
              </a:rPr>
              <a:t>15:00-15:15</a:t>
            </a:r>
          </a:p>
        </p:txBody>
      </p:sp>
      <p:sp>
        <p:nvSpPr>
          <p:cNvPr id="24" name="Freccia a sinistra 23">
            <a:extLst>
              <a:ext uri="{FF2B5EF4-FFF2-40B4-BE49-F238E27FC236}">
                <a16:creationId xmlns:a16="http://schemas.microsoft.com/office/drawing/2014/main" id="{8ACA4F7E-9E29-469F-BFD4-7DC161CB256A}"/>
              </a:ext>
            </a:extLst>
          </p:cNvPr>
          <p:cNvSpPr/>
          <p:nvPr/>
        </p:nvSpPr>
        <p:spPr>
          <a:xfrm>
            <a:off x="2401615" y="4093781"/>
            <a:ext cx="436178" cy="23122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con angoli arrotondati 24">
            <a:extLst>
              <a:ext uri="{FF2B5EF4-FFF2-40B4-BE49-F238E27FC236}">
                <a16:creationId xmlns:a16="http://schemas.microsoft.com/office/drawing/2014/main" id="{16250B4E-ECB3-4C74-AF1D-D49A01A73603}"/>
              </a:ext>
            </a:extLst>
          </p:cNvPr>
          <p:cNvSpPr/>
          <p:nvPr/>
        </p:nvSpPr>
        <p:spPr>
          <a:xfrm flipH="1">
            <a:off x="3019088" y="3668114"/>
            <a:ext cx="1965436" cy="1132488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b="1" dirty="0">
                <a:solidFill>
                  <a:schemeClr val="tx1"/>
                </a:solidFill>
                <a:latin typeface="Abadi" panose="020B0604020104020204" pitchFamily="34" charset="0"/>
              </a:rPr>
              <a:t>ASPETTI PRATICI IN VISTA DELL’INIZIO DEL TIROCINIO DIRETTO/PORTFOLIO</a:t>
            </a:r>
          </a:p>
          <a:p>
            <a:pPr algn="ctr"/>
            <a:r>
              <a:rPr lang="it-IT" sz="1400" b="1" dirty="0">
                <a:solidFill>
                  <a:schemeClr val="tx1"/>
                </a:solidFill>
                <a:latin typeface="Abadi" panose="020B0604020104020204" pitchFamily="34" charset="0"/>
              </a:rPr>
              <a:t>15m</a:t>
            </a:r>
          </a:p>
        </p:txBody>
      </p:sp>
    </p:spTree>
    <p:extLst>
      <p:ext uri="{BB962C8B-B14F-4D97-AF65-F5344CB8AC3E}">
        <p14:creationId xmlns:p14="http://schemas.microsoft.com/office/powerpoint/2010/main" val="3121749460"/>
      </p:ext>
    </p:extLst>
  </p:cSld>
  <p:clrMapOvr>
    <a:masterClrMapping/>
  </p:clrMapOvr>
</p:sld>
</file>

<file path=ppt/theme/theme1.xml><?xml version="1.0" encoding="utf-8"?>
<a:theme xmlns:a="http://schemas.openxmlformats.org/drawingml/2006/main" name="ShapesVTI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estival">
      <a:majorFont>
        <a:latin typeface="Tw Cen MT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apesVTI" id="{C78D20FD-A872-4243-8597-B534C62538FF}" vid="{7CAFCCF9-7834-41D6-B6AB-7D225A18A4E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Widescreen</PresentationFormat>
  <Paragraphs>23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Abadi</vt:lpstr>
      <vt:lpstr>Arial</vt:lpstr>
      <vt:lpstr>Avenir Next LT Pro</vt:lpstr>
      <vt:lpstr>Calibri</vt:lpstr>
      <vt:lpstr>Tw Cen MT</vt:lpstr>
      <vt:lpstr>ShapesVTI</vt:lpstr>
      <vt:lpstr>TIROCINIO INDIRETTO SCUOLA PRIMARIA</vt:lpstr>
      <vt:lpstr>PROGRAMMA DELL’INCONTRO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TIROCINIO INDIRETTO SCUOLA PRIMARIA</dc:title>
  <dc:creator>Devigili Cecilia</dc:creator>
  <cp:lastModifiedBy>Devigili Cecilia</cp:lastModifiedBy>
  <cp:revision>9</cp:revision>
  <dcterms:created xsi:type="dcterms:W3CDTF">2021-11-05T14:02:41Z</dcterms:created>
  <dcterms:modified xsi:type="dcterms:W3CDTF">2021-11-10T10:45:00Z</dcterms:modified>
</cp:coreProperties>
</file>