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8" r:id="rId3"/>
    <p:sldId id="267" r:id="rId4"/>
    <p:sldId id="257" r:id="rId5"/>
    <p:sldId id="263" r:id="rId6"/>
    <p:sldId id="264" r:id="rId7"/>
    <p:sldId id="265" r:id="rId8"/>
    <p:sldId id="266" r:id="rId9"/>
    <p:sldId id="270" r:id="rId10"/>
    <p:sldId id="271" r:id="rId11"/>
    <p:sldId id="272" r:id="rId12"/>
    <p:sldId id="273" r:id="rId13"/>
    <p:sldId id="277" r:id="rId14"/>
    <p:sldId id="274" r:id="rId15"/>
    <p:sldId id="276" r:id="rId16"/>
    <p:sldId id="275" r:id="rId17"/>
    <p:sldId id="278" r:id="rId18"/>
    <p:sldId id="279" r:id="rId1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p:restoredTop sz="94637"/>
  </p:normalViewPr>
  <p:slideViewPr>
    <p:cSldViewPr snapToGrid="0" snapToObjects="1">
      <p:cViewPr varScale="1">
        <p:scale>
          <a:sx n="94" d="100"/>
          <a:sy n="94" d="100"/>
        </p:scale>
        <p:origin x="20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47759-BC4D-764F-87B1-E46151652DC1}" type="datetimeFigureOut">
              <a:rPr lang="de-DE" smtClean="0"/>
              <a:t>01.04.20</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2BFEE-9B0F-4F43-B0A4-90A86A0CA4B1}" type="slidenum">
              <a:rPr lang="de-DE" smtClean="0"/>
              <a:t>‹Nr.›</a:t>
            </a:fld>
            <a:endParaRPr lang="de-DE"/>
          </a:p>
        </p:txBody>
      </p:sp>
    </p:spTree>
    <p:extLst>
      <p:ext uri="{BB962C8B-B14F-4D97-AF65-F5344CB8AC3E}">
        <p14:creationId xmlns:p14="http://schemas.microsoft.com/office/powerpoint/2010/main" val="344428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82BFEE-9B0F-4F43-B0A4-90A86A0CA4B1}" type="slidenum">
              <a:rPr lang="de-DE" smtClean="0"/>
              <a:t>7</a:t>
            </a:fld>
            <a:endParaRPr lang="de-DE"/>
          </a:p>
        </p:txBody>
      </p:sp>
    </p:spTree>
    <p:extLst>
      <p:ext uri="{BB962C8B-B14F-4D97-AF65-F5344CB8AC3E}">
        <p14:creationId xmlns:p14="http://schemas.microsoft.com/office/powerpoint/2010/main" val="93424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A82BFEE-9B0F-4F43-B0A4-90A86A0CA4B1}" type="slidenum">
              <a:rPr lang="de-DE" smtClean="0"/>
              <a:t>11</a:t>
            </a:fld>
            <a:endParaRPr lang="de-DE"/>
          </a:p>
        </p:txBody>
      </p:sp>
    </p:spTree>
    <p:extLst>
      <p:ext uri="{BB962C8B-B14F-4D97-AF65-F5344CB8AC3E}">
        <p14:creationId xmlns:p14="http://schemas.microsoft.com/office/powerpoint/2010/main" val="182129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A82BFEE-9B0F-4F43-B0A4-90A86A0CA4B1}" type="slidenum">
              <a:rPr lang="de-DE" smtClean="0"/>
              <a:t>14</a:t>
            </a:fld>
            <a:endParaRPr lang="de-DE"/>
          </a:p>
        </p:txBody>
      </p:sp>
    </p:spTree>
    <p:extLst>
      <p:ext uri="{BB962C8B-B14F-4D97-AF65-F5344CB8AC3E}">
        <p14:creationId xmlns:p14="http://schemas.microsoft.com/office/powerpoint/2010/main" val="211187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de-DE"/>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Fare clic per modificare lo stile del sottotitolo dello schema</a:t>
            </a:r>
            <a:endParaRPr lang="it-IT"/>
          </a:p>
        </p:txBody>
      </p:sp>
      <p:sp>
        <p:nvSpPr>
          <p:cNvPr id="4" name="Segnaposto data 3"/>
          <p:cNvSpPr>
            <a:spLocks noGrp="1"/>
          </p:cNvSpPr>
          <p:nvPr>
            <p:ph type="dt" sz="half" idx="10"/>
          </p:nvPr>
        </p:nvSpPr>
        <p:spPr/>
        <p:txBody>
          <a:bodyPr/>
          <a:lstStyle/>
          <a:p>
            <a:fld id="{005B56A7-417D-0B4A-97E0-C41C13B8E7B1}" type="datetimeFigureOut">
              <a:t>01.04.20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A6430E-1474-FE4B-8095-87CA9690ACF0}" type="slidenum">
              <a:t>‹Nr.›</a:t>
            </a:fld>
            <a:endParaRPr lang="it-IT"/>
          </a:p>
        </p:txBody>
      </p:sp>
    </p:spTree>
    <p:extLst>
      <p:ext uri="{BB962C8B-B14F-4D97-AF65-F5344CB8AC3E}">
        <p14:creationId xmlns:p14="http://schemas.microsoft.com/office/powerpoint/2010/main" val="3381225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de-DE"/>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de-DE"/>
              <a:t>Fare clic per modificare gli stili del testo dello schema</a:t>
            </a:r>
          </a:p>
          <a:p>
            <a:pPr lvl="1"/>
            <a:r>
              <a:rPr lang="de-DE"/>
              <a:t>Secondo livello</a:t>
            </a:r>
          </a:p>
          <a:p>
            <a:pPr lvl="2"/>
            <a:r>
              <a:rPr lang="de-DE"/>
              <a:t>Terzo livello</a:t>
            </a:r>
          </a:p>
          <a:p>
            <a:pPr lvl="3"/>
            <a:r>
              <a:rPr lang="de-DE"/>
              <a:t>Quarto livello</a:t>
            </a:r>
          </a:p>
          <a:p>
            <a:pPr lvl="4"/>
            <a:r>
              <a:rPr lang="de-DE"/>
              <a:t>Quinto livello</a:t>
            </a:r>
            <a:endParaRPr lang="it-IT"/>
          </a:p>
        </p:txBody>
      </p:sp>
      <p:sp>
        <p:nvSpPr>
          <p:cNvPr id="4" name="Segnaposto data 3"/>
          <p:cNvSpPr>
            <a:spLocks noGrp="1"/>
          </p:cNvSpPr>
          <p:nvPr>
            <p:ph type="dt" sz="half" idx="10"/>
          </p:nvPr>
        </p:nvSpPr>
        <p:spPr/>
        <p:txBody>
          <a:bodyPr/>
          <a:lstStyle/>
          <a:p>
            <a:fld id="{005B56A7-417D-0B4A-97E0-C41C13B8E7B1}" type="datetimeFigureOut">
              <a:t>01.04.20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A6430E-1474-FE4B-8095-87CA9690ACF0}" type="slidenum">
              <a:t>‹Nr.›</a:t>
            </a:fld>
            <a:endParaRPr lang="it-IT"/>
          </a:p>
        </p:txBody>
      </p:sp>
    </p:spTree>
    <p:extLst>
      <p:ext uri="{BB962C8B-B14F-4D97-AF65-F5344CB8AC3E}">
        <p14:creationId xmlns:p14="http://schemas.microsoft.com/office/powerpoint/2010/main" val="18583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de-DE"/>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de-DE"/>
              <a:t>Fare clic per modificare gli stili del testo dello schema</a:t>
            </a:r>
          </a:p>
          <a:p>
            <a:pPr lvl="1"/>
            <a:r>
              <a:rPr lang="de-DE"/>
              <a:t>Secondo livello</a:t>
            </a:r>
          </a:p>
          <a:p>
            <a:pPr lvl="2"/>
            <a:r>
              <a:rPr lang="de-DE"/>
              <a:t>Terzo livello</a:t>
            </a:r>
          </a:p>
          <a:p>
            <a:pPr lvl="3"/>
            <a:r>
              <a:rPr lang="de-DE"/>
              <a:t>Quarto livello</a:t>
            </a:r>
          </a:p>
          <a:p>
            <a:pPr lvl="4"/>
            <a:r>
              <a:rPr lang="de-DE"/>
              <a:t>Quinto livello</a:t>
            </a:r>
            <a:endParaRPr lang="it-IT"/>
          </a:p>
        </p:txBody>
      </p:sp>
      <p:sp>
        <p:nvSpPr>
          <p:cNvPr id="4" name="Segnaposto data 3"/>
          <p:cNvSpPr>
            <a:spLocks noGrp="1"/>
          </p:cNvSpPr>
          <p:nvPr>
            <p:ph type="dt" sz="half" idx="10"/>
          </p:nvPr>
        </p:nvSpPr>
        <p:spPr/>
        <p:txBody>
          <a:bodyPr/>
          <a:lstStyle/>
          <a:p>
            <a:fld id="{005B56A7-417D-0B4A-97E0-C41C13B8E7B1}" type="datetimeFigureOut">
              <a:t>01.04.20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A6430E-1474-FE4B-8095-87CA9690ACF0}" type="slidenum">
              <a:t>‹Nr.›</a:t>
            </a:fld>
            <a:endParaRPr lang="it-IT"/>
          </a:p>
        </p:txBody>
      </p:sp>
    </p:spTree>
    <p:extLst>
      <p:ext uri="{BB962C8B-B14F-4D97-AF65-F5344CB8AC3E}">
        <p14:creationId xmlns:p14="http://schemas.microsoft.com/office/powerpoint/2010/main" val="79539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de-DE"/>
              <a:t>Fare clic per modificare stile</a:t>
            </a:r>
            <a:endParaRPr lang="it-IT"/>
          </a:p>
        </p:txBody>
      </p:sp>
      <p:sp>
        <p:nvSpPr>
          <p:cNvPr id="3" name="Segnaposto contenuto 2"/>
          <p:cNvSpPr>
            <a:spLocks noGrp="1"/>
          </p:cNvSpPr>
          <p:nvPr>
            <p:ph idx="1"/>
          </p:nvPr>
        </p:nvSpPr>
        <p:spPr/>
        <p:txBody>
          <a:bodyPr/>
          <a:lstStyle/>
          <a:p>
            <a:pPr lvl="0"/>
            <a:r>
              <a:rPr lang="de-DE"/>
              <a:t>Fare clic per modificare gli stili del testo dello schema</a:t>
            </a:r>
          </a:p>
          <a:p>
            <a:pPr lvl="1"/>
            <a:r>
              <a:rPr lang="de-DE"/>
              <a:t>Secondo livello</a:t>
            </a:r>
          </a:p>
          <a:p>
            <a:pPr lvl="2"/>
            <a:r>
              <a:rPr lang="de-DE"/>
              <a:t>Terzo livello</a:t>
            </a:r>
          </a:p>
          <a:p>
            <a:pPr lvl="3"/>
            <a:r>
              <a:rPr lang="de-DE"/>
              <a:t>Quarto livello</a:t>
            </a:r>
          </a:p>
          <a:p>
            <a:pPr lvl="4"/>
            <a:r>
              <a:rPr lang="de-DE"/>
              <a:t>Quinto livello</a:t>
            </a:r>
            <a:endParaRPr lang="it-IT"/>
          </a:p>
        </p:txBody>
      </p:sp>
      <p:sp>
        <p:nvSpPr>
          <p:cNvPr id="4" name="Segnaposto data 3"/>
          <p:cNvSpPr>
            <a:spLocks noGrp="1"/>
          </p:cNvSpPr>
          <p:nvPr>
            <p:ph type="dt" sz="half" idx="10"/>
          </p:nvPr>
        </p:nvSpPr>
        <p:spPr/>
        <p:txBody>
          <a:bodyPr/>
          <a:lstStyle/>
          <a:p>
            <a:fld id="{005B56A7-417D-0B4A-97E0-C41C13B8E7B1}" type="datetimeFigureOut">
              <a:t>01.04.20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A6430E-1474-FE4B-8095-87CA9690ACF0}" type="slidenum">
              <a:t>‹Nr.›</a:t>
            </a:fld>
            <a:endParaRPr lang="it-IT"/>
          </a:p>
        </p:txBody>
      </p:sp>
    </p:spTree>
    <p:extLst>
      <p:ext uri="{BB962C8B-B14F-4D97-AF65-F5344CB8AC3E}">
        <p14:creationId xmlns:p14="http://schemas.microsoft.com/office/powerpoint/2010/main" val="15571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de-DE"/>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Fare clic per modificare gli stili del testo dello schema</a:t>
            </a:r>
          </a:p>
        </p:txBody>
      </p:sp>
      <p:sp>
        <p:nvSpPr>
          <p:cNvPr id="4" name="Segnaposto data 3"/>
          <p:cNvSpPr>
            <a:spLocks noGrp="1"/>
          </p:cNvSpPr>
          <p:nvPr>
            <p:ph type="dt" sz="half" idx="10"/>
          </p:nvPr>
        </p:nvSpPr>
        <p:spPr/>
        <p:txBody>
          <a:bodyPr/>
          <a:lstStyle/>
          <a:p>
            <a:fld id="{005B56A7-417D-0B4A-97E0-C41C13B8E7B1}" type="datetimeFigureOut">
              <a:t>01.04.20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A6430E-1474-FE4B-8095-87CA9690ACF0}" type="slidenum">
              <a:t>‹Nr.›</a:t>
            </a:fld>
            <a:endParaRPr lang="it-IT"/>
          </a:p>
        </p:txBody>
      </p:sp>
    </p:spTree>
    <p:extLst>
      <p:ext uri="{BB962C8B-B14F-4D97-AF65-F5344CB8AC3E}">
        <p14:creationId xmlns:p14="http://schemas.microsoft.com/office/powerpoint/2010/main" val="67771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de-DE"/>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Fare clic per modificare gli stili del testo dello schema</a:t>
            </a:r>
          </a:p>
          <a:p>
            <a:pPr lvl="1"/>
            <a:r>
              <a:rPr lang="de-DE"/>
              <a:t>Secondo livello</a:t>
            </a:r>
          </a:p>
          <a:p>
            <a:pPr lvl="2"/>
            <a:r>
              <a:rPr lang="de-DE"/>
              <a:t>Terzo livello</a:t>
            </a:r>
          </a:p>
          <a:p>
            <a:pPr lvl="3"/>
            <a:r>
              <a:rPr lang="de-DE"/>
              <a:t>Quarto livello</a:t>
            </a:r>
          </a:p>
          <a:p>
            <a:pPr lvl="4"/>
            <a:r>
              <a:rPr lang="de-DE"/>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Fare clic per modificare gli stili del testo dello schema</a:t>
            </a:r>
          </a:p>
          <a:p>
            <a:pPr lvl="1"/>
            <a:r>
              <a:rPr lang="de-DE"/>
              <a:t>Secondo livello</a:t>
            </a:r>
          </a:p>
          <a:p>
            <a:pPr lvl="2"/>
            <a:r>
              <a:rPr lang="de-DE"/>
              <a:t>Terzo livello</a:t>
            </a:r>
          </a:p>
          <a:p>
            <a:pPr lvl="3"/>
            <a:r>
              <a:rPr lang="de-DE"/>
              <a:t>Quarto livello</a:t>
            </a:r>
          </a:p>
          <a:p>
            <a:pPr lvl="4"/>
            <a:r>
              <a:rPr lang="de-DE"/>
              <a:t>Quinto livello</a:t>
            </a:r>
            <a:endParaRPr lang="it-IT"/>
          </a:p>
        </p:txBody>
      </p:sp>
      <p:sp>
        <p:nvSpPr>
          <p:cNvPr id="5" name="Segnaposto data 4"/>
          <p:cNvSpPr>
            <a:spLocks noGrp="1"/>
          </p:cNvSpPr>
          <p:nvPr>
            <p:ph type="dt" sz="half" idx="10"/>
          </p:nvPr>
        </p:nvSpPr>
        <p:spPr/>
        <p:txBody>
          <a:bodyPr/>
          <a:lstStyle/>
          <a:p>
            <a:fld id="{005B56A7-417D-0B4A-97E0-C41C13B8E7B1}" type="datetimeFigureOut">
              <a:t>01.04.20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A6430E-1474-FE4B-8095-87CA9690ACF0}" type="slidenum">
              <a:t>‹Nr.›</a:t>
            </a:fld>
            <a:endParaRPr lang="it-IT"/>
          </a:p>
        </p:txBody>
      </p:sp>
    </p:spTree>
    <p:extLst>
      <p:ext uri="{BB962C8B-B14F-4D97-AF65-F5344CB8AC3E}">
        <p14:creationId xmlns:p14="http://schemas.microsoft.com/office/powerpoint/2010/main" val="304561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de-DE"/>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Fare clic per modificare gli stili del testo dello schema</a:t>
            </a:r>
          </a:p>
          <a:p>
            <a:pPr lvl="1"/>
            <a:r>
              <a:rPr lang="de-DE"/>
              <a:t>Secondo livello</a:t>
            </a:r>
          </a:p>
          <a:p>
            <a:pPr lvl="2"/>
            <a:r>
              <a:rPr lang="de-DE"/>
              <a:t>Terzo livello</a:t>
            </a:r>
          </a:p>
          <a:p>
            <a:pPr lvl="3"/>
            <a:r>
              <a:rPr lang="de-DE"/>
              <a:t>Quarto livello</a:t>
            </a:r>
          </a:p>
          <a:p>
            <a:pPr lvl="4"/>
            <a:r>
              <a:rPr lang="de-DE"/>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Fare clic per modificare gli stili del testo dello schema</a:t>
            </a:r>
          </a:p>
          <a:p>
            <a:pPr lvl="1"/>
            <a:r>
              <a:rPr lang="de-DE"/>
              <a:t>Secondo livello</a:t>
            </a:r>
          </a:p>
          <a:p>
            <a:pPr lvl="2"/>
            <a:r>
              <a:rPr lang="de-DE"/>
              <a:t>Terzo livello</a:t>
            </a:r>
          </a:p>
          <a:p>
            <a:pPr lvl="3"/>
            <a:r>
              <a:rPr lang="de-DE"/>
              <a:t>Quarto livello</a:t>
            </a:r>
          </a:p>
          <a:p>
            <a:pPr lvl="4"/>
            <a:r>
              <a:rPr lang="de-DE"/>
              <a:t>Quinto livello</a:t>
            </a:r>
            <a:endParaRPr lang="it-IT"/>
          </a:p>
        </p:txBody>
      </p:sp>
      <p:sp>
        <p:nvSpPr>
          <p:cNvPr id="7" name="Segnaposto data 6"/>
          <p:cNvSpPr>
            <a:spLocks noGrp="1"/>
          </p:cNvSpPr>
          <p:nvPr>
            <p:ph type="dt" sz="half" idx="10"/>
          </p:nvPr>
        </p:nvSpPr>
        <p:spPr/>
        <p:txBody>
          <a:bodyPr/>
          <a:lstStyle/>
          <a:p>
            <a:fld id="{005B56A7-417D-0B4A-97E0-C41C13B8E7B1}" type="datetimeFigureOut">
              <a:t>01.04.20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2A6430E-1474-FE4B-8095-87CA9690ACF0}" type="slidenum">
              <a:t>‹Nr.›</a:t>
            </a:fld>
            <a:endParaRPr lang="it-IT"/>
          </a:p>
        </p:txBody>
      </p:sp>
    </p:spTree>
    <p:extLst>
      <p:ext uri="{BB962C8B-B14F-4D97-AF65-F5344CB8AC3E}">
        <p14:creationId xmlns:p14="http://schemas.microsoft.com/office/powerpoint/2010/main" val="266777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de-DE"/>
              <a:t>Fare clic per modificare stile</a:t>
            </a:r>
            <a:endParaRPr lang="it-IT"/>
          </a:p>
        </p:txBody>
      </p:sp>
      <p:sp>
        <p:nvSpPr>
          <p:cNvPr id="3" name="Segnaposto data 2"/>
          <p:cNvSpPr>
            <a:spLocks noGrp="1"/>
          </p:cNvSpPr>
          <p:nvPr>
            <p:ph type="dt" sz="half" idx="10"/>
          </p:nvPr>
        </p:nvSpPr>
        <p:spPr/>
        <p:txBody>
          <a:bodyPr/>
          <a:lstStyle/>
          <a:p>
            <a:fld id="{005B56A7-417D-0B4A-97E0-C41C13B8E7B1}" type="datetimeFigureOut">
              <a:t>01.04.20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2A6430E-1474-FE4B-8095-87CA9690ACF0}" type="slidenum">
              <a:t>‹Nr.›</a:t>
            </a:fld>
            <a:endParaRPr lang="it-IT"/>
          </a:p>
        </p:txBody>
      </p:sp>
    </p:spTree>
    <p:extLst>
      <p:ext uri="{BB962C8B-B14F-4D97-AF65-F5344CB8AC3E}">
        <p14:creationId xmlns:p14="http://schemas.microsoft.com/office/powerpoint/2010/main" val="149252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05B56A7-417D-0B4A-97E0-C41C13B8E7B1}" type="datetimeFigureOut">
              <a:t>01.04.20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2A6430E-1474-FE4B-8095-87CA9690ACF0}" type="slidenum">
              <a:t>‹Nr.›</a:t>
            </a:fld>
            <a:endParaRPr lang="it-IT"/>
          </a:p>
        </p:txBody>
      </p:sp>
    </p:spTree>
    <p:extLst>
      <p:ext uri="{BB962C8B-B14F-4D97-AF65-F5344CB8AC3E}">
        <p14:creationId xmlns:p14="http://schemas.microsoft.com/office/powerpoint/2010/main" val="37439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de-DE"/>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Fare clic per modificare gli stili del testo dello schema</a:t>
            </a:r>
          </a:p>
          <a:p>
            <a:pPr lvl="1"/>
            <a:r>
              <a:rPr lang="de-DE"/>
              <a:t>Secondo livello</a:t>
            </a:r>
          </a:p>
          <a:p>
            <a:pPr lvl="2"/>
            <a:r>
              <a:rPr lang="de-DE"/>
              <a:t>Terzo livello</a:t>
            </a:r>
          </a:p>
          <a:p>
            <a:pPr lvl="3"/>
            <a:r>
              <a:rPr lang="de-DE"/>
              <a:t>Quarto livello</a:t>
            </a:r>
          </a:p>
          <a:p>
            <a:pPr lvl="4"/>
            <a:r>
              <a:rPr lang="de-DE"/>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Fare clic per modificare gli stili del testo dello schema</a:t>
            </a:r>
          </a:p>
        </p:txBody>
      </p:sp>
      <p:sp>
        <p:nvSpPr>
          <p:cNvPr id="5" name="Segnaposto data 4"/>
          <p:cNvSpPr>
            <a:spLocks noGrp="1"/>
          </p:cNvSpPr>
          <p:nvPr>
            <p:ph type="dt" sz="half" idx="10"/>
          </p:nvPr>
        </p:nvSpPr>
        <p:spPr/>
        <p:txBody>
          <a:bodyPr/>
          <a:lstStyle/>
          <a:p>
            <a:fld id="{005B56A7-417D-0B4A-97E0-C41C13B8E7B1}" type="datetimeFigureOut">
              <a:t>01.04.20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A6430E-1474-FE4B-8095-87CA9690ACF0}" type="slidenum">
              <a:t>‹Nr.›</a:t>
            </a:fld>
            <a:endParaRPr lang="it-IT"/>
          </a:p>
        </p:txBody>
      </p:sp>
    </p:spTree>
    <p:extLst>
      <p:ext uri="{BB962C8B-B14F-4D97-AF65-F5344CB8AC3E}">
        <p14:creationId xmlns:p14="http://schemas.microsoft.com/office/powerpoint/2010/main" val="209306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de-DE"/>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Fare clic per modificare gli stili del testo dello schema</a:t>
            </a:r>
          </a:p>
        </p:txBody>
      </p:sp>
      <p:sp>
        <p:nvSpPr>
          <p:cNvPr id="5" name="Segnaposto data 4"/>
          <p:cNvSpPr>
            <a:spLocks noGrp="1"/>
          </p:cNvSpPr>
          <p:nvPr>
            <p:ph type="dt" sz="half" idx="10"/>
          </p:nvPr>
        </p:nvSpPr>
        <p:spPr/>
        <p:txBody>
          <a:bodyPr/>
          <a:lstStyle/>
          <a:p>
            <a:fld id="{005B56A7-417D-0B4A-97E0-C41C13B8E7B1}" type="datetimeFigureOut">
              <a:t>01.04.20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A6430E-1474-FE4B-8095-87CA9690ACF0}" type="slidenum">
              <a:t>‹Nr.›</a:t>
            </a:fld>
            <a:endParaRPr lang="it-IT"/>
          </a:p>
        </p:txBody>
      </p:sp>
    </p:spTree>
    <p:extLst>
      <p:ext uri="{BB962C8B-B14F-4D97-AF65-F5344CB8AC3E}">
        <p14:creationId xmlns:p14="http://schemas.microsoft.com/office/powerpoint/2010/main" val="13182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Fare clic per modificare gli stili del testo dello schema</a:t>
            </a:r>
          </a:p>
          <a:p>
            <a:pPr lvl="1"/>
            <a:r>
              <a:rPr lang="de-DE"/>
              <a:t>Secondo livello</a:t>
            </a:r>
          </a:p>
          <a:p>
            <a:pPr lvl="2"/>
            <a:r>
              <a:rPr lang="de-DE"/>
              <a:t>Terzo livello</a:t>
            </a:r>
          </a:p>
          <a:p>
            <a:pPr lvl="3"/>
            <a:r>
              <a:rPr lang="de-DE"/>
              <a:t>Quarto livello</a:t>
            </a:r>
          </a:p>
          <a:p>
            <a:pPr lvl="4"/>
            <a:r>
              <a:rPr lang="de-DE"/>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B56A7-417D-0B4A-97E0-C41C13B8E7B1}" type="datetimeFigureOut">
              <a:t>01.04.20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6430E-1474-FE4B-8095-87CA9690ACF0}" type="slidenum">
              <a:t>‹Nr.›</a:t>
            </a:fld>
            <a:endParaRPr lang="it-IT"/>
          </a:p>
        </p:txBody>
      </p:sp>
    </p:spTree>
    <p:extLst>
      <p:ext uri="{BB962C8B-B14F-4D97-AF65-F5344CB8AC3E}">
        <p14:creationId xmlns:p14="http://schemas.microsoft.com/office/powerpoint/2010/main" val="2547712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pb/2t3yn6rn2jq76ldjhfwxz46h0000gp/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mp4"/><Relationship Id="rId7" Type="http://schemas.openxmlformats.org/officeDocument/2006/relationships/slideLayout" Target="../slideLayouts/slideLayout1.xml"/><Relationship Id="rId12" Type="http://schemas.microsoft.com/office/2007/relationships/hdphoto" Target="../media/hdphoto3.wdp"/><Relationship Id="rId2" Type="http://schemas.openxmlformats.org/officeDocument/2006/relationships/audio" Target="../media/media1.mp4"/><Relationship Id="rId1" Type="http://schemas.microsoft.com/office/2007/relationships/media" Target="../media/media1.mp4"/><Relationship Id="rId6" Type="http://schemas.openxmlformats.org/officeDocument/2006/relationships/audio" Target="../media/media3.mp4"/><Relationship Id="rId11" Type="http://schemas.openxmlformats.org/officeDocument/2006/relationships/image" Target="../media/image7.png"/><Relationship Id="rId5" Type="http://schemas.microsoft.com/office/2007/relationships/media" Target="../media/media3.mp4"/><Relationship Id="rId10" Type="http://schemas.microsoft.com/office/2007/relationships/hdphoto" Target="../media/hdphoto2.wdp"/><Relationship Id="rId4" Type="http://schemas.openxmlformats.org/officeDocument/2006/relationships/audio" Target="../media/media2.mp4"/><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media" Target="../media/media5.wav"/><Relationship Id="rId7" Type="http://schemas.openxmlformats.org/officeDocument/2006/relationships/image" Target="../media/image7.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audio" Target="../media/media5.wav"/><Relationship Id="rId9" Type="http://schemas.microsoft.com/office/2007/relationships/hdphoto" Target="../media/hdphoto5.wdp"/></Relationships>
</file>

<file path=ppt/slides/_rels/slide12.xml.rels><?xml version="1.0" encoding="UTF-8" standalone="yes"?>
<Relationships xmlns="http://schemas.openxmlformats.org/package/2006/relationships"><Relationship Id="rId8" Type="http://schemas.openxmlformats.org/officeDocument/2006/relationships/audio" Target="../media/media9.mp4"/><Relationship Id="rId13" Type="http://schemas.openxmlformats.org/officeDocument/2006/relationships/slideLayout" Target="../slideLayouts/slideLayout1.xml"/><Relationship Id="rId18" Type="http://schemas.microsoft.com/office/2007/relationships/hdphoto" Target="../media/hdphoto9.wdp"/><Relationship Id="rId3" Type="http://schemas.microsoft.com/office/2007/relationships/media" Target="../media/media7.mp4"/><Relationship Id="rId21" Type="http://schemas.microsoft.com/office/2007/relationships/hdphoto" Target="../media/hdphoto11.wdp"/><Relationship Id="rId7" Type="http://schemas.microsoft.com/office/2007/relationships/media" Target="../media/media9.mp4"/><Relationship Id="rId12" Type="http://schemas.openxmlformats.org/officeDocument/2006/relationships/audio" Target="../media/media11.mp4"/><Relationship Id="rId17" Type="http://schemas.microsoft.com/office/2007/relationships/hdphoto" Target="../media/hdphoto8.wdp"/><Relationship Id="rId2" Type="http://schemas.openxmlformats.org/officeDocument/2006/relationships/audio" Target="../media/media6.mp4"/><Relationship Id="rId16" Type="http://schemas.microsoft.com/office/2007/relationships/hdphoto" Target="../media/hdphoto7.wdp"/><Relationship Id="rId20" Type="http://schemas.microsoft.com/office/2007/relationships/hdphoto" Target="../media/hdphoto10.wdp"/><Relationship Id="rId1" Type="http://schemas.microsoft.com/office/2007/relationships/media" Target="../media/media6.mp4"/><Relationship Id="rId6" Type="http://schemas.openxmlformats.org/officeDocument/2006/relationships/audio" Target="../media/media8.mp4"/><Relationship Id="rId11" Type="http://schemas.microsoft.com/office/2007/relationships/media" Target="../media/media11.mp4"/><Relationship Id="rId5" Type="http://schemas.microsoft.com/office/2007/relationships/media" Target="../media/media8.mp4"/><Relationship Id="rId15" Type="http://schemas.microsoft.com/office/2007/relationships/hdphoto" Target="../media/hdphoto6.wdp"/><Relationship Id="rId10" Type="http://schemas.openxmlformats.org/officeDocument/2006/relationships/audio" Target="../media/media10.mp4"/><Relationship Id="rId19" Type="http://schemas.openxmlformats.org/officeDocument/2006/relationships/image" Target="../media/image7.png"/><Relationship Id="rId4" Type="http://schemas.openxmlformats.org/officeDocument/2006/relationships/audio" Target="../media/media7.mp4"/><Relationship Id="rId9" Type="http://schemas.microsoft.com/office/2007/relationships/media" Target="../media/media10.mp4"/><Relationship Id="rId1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audio" Target="../media/media9.mp4"/><Relationship Id="rId13" Type="http://schemas.openxmlformats.org/officeDocument/2006/relationships/slideLayout" Target="../slideLayouts/slideLayout1.xml"/><Relationship Id="rId18" Type="http://schemas.microsoft.com/office/2007/relationships/hdphoto" Target="../media/hdphoto9.wdp"/><Relationship Id="rId3" Type="http://schemas.microsoft.com/office/2007/relationships/media" Target="../media/media7.mp4"/><Relationship Id="rId21" Type="http://schemas.microsoft.com/office/2007/relationships/hdphoto" Target="../media/hdphoto11.wdp"/><Relationship Id="rId7" Type="http://schemas.microsoft.com/office/2007/relationships/media" Target="../media/media9.mp4"/><Relationship Id="rId12" Type="http://schemas.openxmlformats.org/officeDocument/2006/relationships/audio" Target="../media/media11.mp4"/><Relationship Id="rId17" Type="http://schemas.microsoft.com/office/2007/relationships/hdphoto" Target="../media/hdphoto8.wdp"/><Relationship Id="rId2" Type="http://schemas.openxmlformats.org/officeDocument/2006/relationships/audio" Target="../media/media6.mp4"/><Relationship Id="rId16" Type="http://schemas.microsoft.com/office/2007/relationships/hdphoto" Target="../media/hdphoto7.wdp"/><Relationship Id="rId20" Type="http://schemas.microsoft.com/office/2007/relationships/hdphoto" Target="../media/hdphoto10.wdp"/><Relationship Id="rId1" Type="http://schemas.microsoft.com/office/2007/relationships/media" Target="../media/media6.mp4"/><Relationship Id="rId6" Type="http://schemas.openxmlformats.org/officeDocument/2006/relationships/audio" Target="../media/media8.mp4"/><Relationship Id="rId11" Type="http://schemas.microsoft.com/office/2007/relationships/media" Target="../media/media11.mp4"/><Relationship Id="rId5" Type="http://schemas.microsoft.com/office/2007/relationships/media" Target="../media/media8.mp4"/><Relationship Id="rId15" Type="http://schemas.microsoft.com/office/2007/relationships/hdphoto" Target="../media/hdphoto6.wdp"/><Relationship Id="rId10" Type="http://schemas.openxmlformats.org/officeDocument/2006/relationships/audio" Target="../media/media10.mp4"/><Relationship Id="rId19" Type="http://schemas.openxmlformats.org/officeDocument/2006/relationships/image" Target="../media/image7.png"/><Relationship Id="rId4" Type="http://schemas.openxmlformats.org/officeDocument/2006/relationships/audio" Target="../media/media7.mp4"/><Relationship Id="rId9" Type="http://schemas.microsoft.com/office/2007/relationships/media" Target="../media/media10.mp4"/><Relationship Id="rId1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13.mp4"/><Relationship Id="rId7" Type="http://schemas.openxmlformats.org/officeDocument/2006/relationships/slideLayout" Target="../slideLayouts/slideLayout1.xml"/><Relationship Id="rId2" Type="http://schemas.openxmlformats.org/officeDocument/2006/relationships/audio" Target="../media/media12.mp4"/><Relationship Id="rId1" Type="http://schemas.microsoft.com/office/2007/relationships/media" Target="../media/media12.mp4"/><Relationship Id="rId6" Type="http://schemas.openxmlformats.org/officeDocument/2006/relationships/audio" Target="../media/media14.mp4"/><Relationship Id="rId5" Type="http://schemas.microsoft.com/office/2007/relationships/media" Target="../media/media14.mp4"/><Relationship Id="rId4" Type="http://schemas.openxmlformats.org/officeDocument/2006/relationships/audio" Target="../media/media13.mp4"/></Relationships>
</file>

<file path=ppt/slides/_rels/slide16.xml.rels><?xml version="1.0" encoding="UTF-8" standalone="yes"?>
<Relationships xmlns="http://schemas.openxmlformats.org/package/2006/relationships"><Relationship Id="rId8" Type="http://schemas.openxmlformats.org/officeDocument/2006/relationships/audio" Target="../media/media18.mp4"/><Relationship Id="rId3" Type="http://schemas.microsoft.com/office/2007/relationships/media" Target="../media/media16.mp4"/><Relationship Id="rId7" Type="http://schemas.microsoft.com/office/2007/relationships/media" Target="../media/media18.mp4"/><Relationship Id="rId12" Type="http://schemas.openxmlformats.org/officeDocument/2006/relationships/image" Target="../media/image9.png"/><Relationship Id="rId2" Type="http://schemas.openxmlformats.org/officeDocument/2006/relationships/audio" Target="../media/media15.mp4"/><Relationship Id="rId1" Type="http://schemas.microsoft.com/office/2007/relationships/media" Target="../media/media15.mp4"/><Relationship Id="rId6" Type="http://schemas.openxmlformats.org/officeDocument/2006/relationships/audio" Target="../media/media17.mp4"/><Relationship Id="rId11" Type="http://schemas.openxmlformats.org/officeDocument/2006/relationships/slideLayout" Target="../slideLayouts/slideLayout1.xml"/><Relationship Id="rId5" Type="http://schemas.microsoft.com/office/2007/relationships/media" Target="../media/media17.mp4"/><Relationship Id="rId10" Type="http://schemas.openxmlformats.org/officeDocument/2006/relationships/audio" Target="../media/media19.mp4"/><Relationship Id="rId4" Type="http://schemas.openxmlformats.org/officeDocument/2006/relationships/audio" Target="../media/media16.mp4"/><Relationship Id="rId9" Type="http://schemas.microsoft.com/office/2007/relationships/media" Target="../media/media19.mp4"/></Relationships>
</file>

<file path=ppt/slides/_rels/slide17.xml.rels><?xml version="1.0" encoding="UTF-8" standalone="yes"?>
<Relationships xmlns="http://schemas.openxmlformats.org/package/2006/relationships"><Relationship Id="rId8" Type="http://schemas.openxmlformats.org/officeDocument/2006/relationships/audio" Target="../media/media23.mp4"/><Relationship Id="rId13" Type="http://schemas.microsoft.com/office/2007/relationships/media" Target="../media/media26.mp4"/><Relationship Id="rId3" Type="http://schemas.microsoft.com/office/2007/relationships/media" Target="../media/media21.mp4"/><Relationship Id="rId7" Type="http://schemas.microsoft.com/office/2007/relationships/media" Target="../media/media23.mp4"/><Relationship Id="rId12" Type="http://schemas.openxmlformats.org/officeDocument/2006/relationships/audio" Target="../media/media25.mp4"/><Relationship Id="rId2" Type="http://schemas.openxmlformats.org/officeDocument/2006/relationships/audio" Target="../media/media20.mp4"/><Relationship Id="rId16" Type="http://schemas.openxmlformats.org/officeDocument/2006/relationships/image" Target="../media/image9.png"/><Relationship Id="rId1" Type="http://schemas.microsoft.com/office/2007/relationships/media" Target="../media/media20.mp4"/><Relationship Id="rId6" Type="http://schemas.openxmlformats.org/officeDocument/2006/relationships/audio" Target="../media/media22.mp4"/><Relationship Id="rId11" Type="http://schemas.microsoft.com/office/2007/relationships/media" Target="../media/media25.mp4"/><Relationship Id="rId5" Type="http://schemas.microsoft.com/office/2007/relationships/media" Target="../media/media22.mp4"/><Relationship Id="rId15" Type="http://schemas.openxmlformats.org/officeDocument/2006/relationships/slideLayout" Target="../slideLayouts/slideLayout1.xml"/><Relationship Id="rId10" Type="http://schemas.openxmlformats.org/officeDocument/2006/relationships/audio" Target="../media/media24.mp4"/><Relationship Id="rId4" Type="http://schemas.openxmlformats.org/officeDocument/2006/relationships/audio" Target="../media/media21.mp4"/><Relationship Id="rId9" Type="http://schemas.microsoft.com/office/2007/relationships/media" Target="../media/media24.mp4"/><Relationship Id="rId14" Type="http://schemas.openxmlformats.org/officeDocument/2006/relationships/audio" Target="../media/media26.mp4"/></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file:////var/folders/pb/2t3yn6rn2jq76ldjhfwxz46h0000gp/T/com.microsoft.Powerpoint/converted_emf.em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file:////var/folders/pb/2t3yn6rn2jq76ldjhfwxz46h0000gp/T/com.microsoft.Powerpoint/converted_emf.em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15194" y="533622"/>
            <a:ext cx="7772400" cy="1470025"/>
          </a:xfrm>
        </p:spPr>
        <p:txBody>
          <a:bodyPr>
            <a:normAutofit/>
          </a:bodyPr>
          <a:lstStyle/>
          <a:p>
            <a:r>
              <a:rPr lang="it-IT" sz="3200" b="1" dirty="0" err="1">
                <a:latin typeface="Times New Roman"/>
                <a:cs typeface="Times New Roman"/>
              </a:rPr>
              <a:t>VinKo</a:t>
            </a:r>
            <a:r>
              <a:rPr lang="it-IT" sz="3200" b="1" dirty="0">
                <a:latin typeface="Times New Roman"/>
                <a:cs typeface="Times New Roman"/>
              </a:rPr>
              <a:t> – </a:t>
            </a:r>
            <a:r>
              <a:rPr lang="it-IT" sz="3200" b="1" dirty="0" err="1">
                <a:latin typeface="Times New Roman"/>
                <a:cs typeface="Times New Roman"/>
              </a:rPr>
              <a:t>ein</a:t>
            </a:r>
            <a:r>
              <a:rPr lang="it-IT" sz="3200" b="1" dirty="0">
                <a:latin typeface="Times New Roman"/>
                <a:cs typeface="Times New Roman"/>
              </a:rPr>
              <a:t> </a:t>
            </a:r>
            <a:r>
              <a:rPr lang="it-IT" sz="3200" b="1" dirty="0" err="1">
                <a:latin typeface="Times New Roman"/>
                <a:cs typeface="Times New Roman"/>
              </a:rPr>
              <a:t>Projekt</a:t>
            </a:r>
            <a:endParaRPr lang="it-IT" sz="3200" b="1" dirty="0">
              <a:latin typeface="Times New Roman"/>
              <a:cs typeface="Times New Roman"/>
            </a:endParaRPr>
          </a:p>
        </p:txBody>
      </p:sp>
      <p:sp>
        <p:nvSpPr>
          <p:cNvPr id="3" name="Sottotitolo 2"/>
          <p:cNvSpPr>
            <a:spLocks noGrp="1"/>
          </p:cNvSpPr>
          <p:nvPr>
            <p:ph type="subTitle" idx="1"/>
          </p:nvPr>
        </p:nvSpPr>
        <p:spPr>
          <a:xfrm>
            <a:off x="177359" y="82769"/>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a:t>
            </a:r>
            <a:r>
              <a:rPr lang="it-IT" sz="2000" dirty="0" err="1">
                <a:solidFill>
                  <a:schemeClr val="tx1">
                    <a:lumMod val="65000"/>
                    <a:lumOff val="35000"/>
                  </a:schemeClr>
                </a:solidFill>
                <a:latin typeface="Times New Roman"/>
                <a:cs typeface="Times New Roman"/>
              </a:rPr>
              <a:t>Vergleichende</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Grammatik</a:t>
            </a:r>
            <a:r>
              <a:rPr lang="it-IT" sz="2000" dirty="0">
                <a:solidFill>
                  <a:schemeClr val="tx1">
                    <a:lumMod val="65000"/>
                    <a:lumOff val="35000"/>
                  </a:schemeClr>
                </a:solidFill>
                <a:latin typeface="Times New Roman"/>
                <a:cs typeface="Times New Roman"/>
              </a:rPr>
              <a:t> - B. Alber - 20/21</a:t>
            </a:r>
          </a:p>
        </p:txBody>
      </p:sp>
      <p:sp>
        <p:nvSpPr>
          <p:cNvPr id="4" name="CasellaDiTesto 3"/>
          <p:cNvSpPr txBox="1"/>
          <p:nvPr/>
        </p:nvSpPr>
        <p:spPr>
          <a:xfrm>
            <a:off x="177359" y="2003647"/>
            <a:ext cx="8037432" cy="3539430"/>
          </a:xfrm>
          <a:prstGeom prst="rect">
            <a:avLst/>
          </a:prstGeom>
          <a:noFill/>
        </p:spPr>
        <p:txBody>
          <a:bodyPr wrap="square" rtlCol="0">
            <a:spAutoFit/>
          </a:bodyPr>
          <a:lstStyle/>
          <a:p>
            <a:pPr algn="ctr"/>
            <a:r>
              <a:rPr lang="it-IT" sz="3200" dirty="0" err="1">
                <a:latin typeface="Times New Roman"/>
                <a:cs typeface="Times New Roman"/>
              </a:rPr>
              <a:t>Eine</a:t>
            </a:r>
            <a:r>
              <a:rPr lang="it-IT" sz="3200" dirty="0">
                <a:latin typeface="Times New Roman"/>
                <a:cs typeface="Times New Roman"/>
              </a:rPr>
              <a:t> </a:t>
            </a:r>
            <a:r>
              <a:rPr lang="it-IT" sz="3200" dirty="0" err="1">
                <a:latin typeface="Times New Roman"/>
                <a:cs typeface="Times New Roman"/>
              </a:rPr>
              <a:t>Behauptung</a:t>
            </a:r>
            <a:r>
              <a:rPr lang="it-IT" sz="3200" dirty="0">
                <a:latin typeface="Times New Roman"/>
                <a:cs typeface="Times New Roman"/>
              </a:rPr>
              <a:t> in </a:t>
            </a:r>
            <a:r>
              <a:rPr lang="it-IT" sz="3200" dirty="0" err="1">
                <a:latin typeface="Times New Roman"/>
                <a:cs typeface="Times New Roman"/>
              </a:rPr>
              <a:t>der</a:t>
            </a:r>
            <a:r>
              <a:rPr lang="it-IT" sz="3200" dirty="0">
                <a:latin typeface="Times New Roman"/>
                <a:cs typeface="Times New Roman"/>
              </a:rPr>
              <a:t> </a:t>
            </a:r>
            <a:r>
              <a:rPr lang="it-IT" sz="3200" dirty="0" err="1">
                <a:latin typeface="Times New Roman"/>
                <a:cs typeface="Times New Roman"/>
              </a:rPr>
              <a:t>Literatur</a:t>
            </a:r>
            <a:r>
              <a:rPr lang="it-IT" sz="3200" dirty="0">
                <a:latin typeface="Times New Roman"/>
                <a:cs typeface="Times New Roman"/>
              </a:rPr>
              <a:t>: die </a:t>
            </a:r>
            <a:r>
              <a:rPr lang="it-IT" sz="3200" dirty="0" err="1">
                <a:latin typeface="Times New Roman"/>
                <a:cs typeface="Times New Roman"/>
              </a:rPr>
              <a:t>Tiroler</a:t>
            </a:r>
            <a:r>
              <a:rPr lang="it-IT" sz="3200" dirty="0">
                <a:latin typeface="Times New Roman"/>
                <a:cs typeface="Times New Roman"/>
              </a:rPr>
              <a:t> </a:t>
            </a:r>
            <a:r>
              <a:rPr lang="it-IT" sz="3200" dirty="0" err="1">
                <a:latin typeface="Times New Roman"/>
                <a:cs typeface="Times New Roman"/>
              </a:rPr>
              <a:t>Dialekte</a:t>
            </a:r>
            <a:r>
              <a:rPr lang="it-IT" sz="3200" dirty="0">
                <a:latin typeface="Times New Roman"/>
                <a:cs typeface="Times New Roman"/>
              </a:rPr>
              <a:t> </a:t>
            </a:r>
            <a:r>
              <a:rPr lang="it-IT" sz="3200" dirty="0" err="1">
                <a:latin typeface="Times New Roman"/>
                <a:cs typeface="Times New Roman"/>
              </a:rPr>
              <a:t>unterscheiden</a:t>
            </a:r>
            <a:r>
              <a:rPr lang="it-IT" sz="3200" dirty="0">
                <a:latin typeface="Times New Roman"/>
                <a:cs typeface="Times New Roman"/>
              </a:rPr>
              <a:t> </a:t>
            </a:r>
            <a:r>
              <a:rPr lang="it-IT" sz="3200" dirty="0" err="1">
                <a:latin typeface="Times New Roman"/>
                <a:cs typeface="Times New Roman"/>
              </a:rPr>
              <a:t>sich</a:t>
            </a:r>
            <a:r>
              <a:rPr lang="it-IT" sz="3200" dirty="0">
                <a:latin typeface="Times New Roman"/>
                <a:cs typeface="Times New Roman"/>
              </a:rPr>
              <a:t> in </a:t>
            </a:r>
            <a:r>
              <a:rPr lang="it-IT" sz="3200" b="1" dirty="0" err="1">
                <a:latin typeface="Times New Roman"/>
                <a:cs typeface="Times New Roman"/>
              </a:rPr>
              <a:t>westliche</a:t>
            </a:r>
            <a:r>
              <a:rPr lang="it-IT" sz="3200" dirty="0">
                <a:latin typeface="Times New Roman"/>
                <a:cs typeface="Times New Roman"/>
              </a:rPr>
              <a:t>, </a:t>
            </a:r>
            <a:r>
              <a:rPr lang="it-IT" sz="3200" b="1" dirty="0" err="1">
                <a:latin typeface="Times New Roman"/>
                <a:cs typeface="Times New Roman"/>
              </a:rPr>
              <a:t>zentrale</a:t>
            </a:r>
            <a:r>
              <a:rPr lang="it-IT" sz="3200" dirty="0">
                <a:latin typeface="Times New Roman"/>
                <a:cs typeface="Times New Roman"/>
              </a:rPr>
              <a:t> und </a:t>
            </a:r>
            <a:r>
              <a:rPr lang="it-IT" sz="3200" b="1" dirty="0" err="1">
                <a:latin typeface="Times New Roman"/>
                <a:cs typeface="Times New Roman"/>
              </a:rPr>
              <a:t>östliche</a:t>
            </a:r>
            <a:r>
              <a:rPr lang="it-IT" sz="3200" dirty="0">
                <a:latin typeface="Times New Roman"/>
                <a:cs typeface="Times New Roman"/>
              </a:rPr>
              <a:t> </a:t>
            </a:r>
            <a:r>
              <a:rPr lang="it-IT" sz="3200" dirty="0" err="1">
                <a:latin typeface="Times New Roman"/>
                <a:cs typeface="Times New Roman"/>
              </a:rPr>
              <a:t>Dialekte</a:t>
            </a:r>
            <a:r>
              <a:rPr lang="it-IT" sz="3200" dirty="0">
                <a:latin typeface="Times New Roman"/>
                <a:cs typeface="Times New Roman"/>
              </a:rPr>
              <a:t>. Es </a:t>
            </a:r>
            <a:r>
              <a:rPr lang="it-IT" sz="3200" dirty="0" err="1">
                <a:latin typeface="Times New Roman"/>
                <a:cs typeface="Times New Roman"/>
              </a:rPr>
              <a:t>gibt</a:t>
            </a:r>
            <a:r>
              <a:rPr lang="it-IT" sz="3200" dirty="0">
                <a:latin typeface="Times New Roman"/>
                <a:cs typeface="Times New Roman"/>
              </a:rPr>
              <a:t> </a:t>
            </a:r>
            <a:r>
              <a:rPr lang="it-IT" sz="3200" dirty="0" err="1">
                <a:latin typeface="Times New Roman"/>
                <a:cs typeface="Times New Roman"/>
              </a:rPr>
              <a:t>kaum</a:t>
            </a:r>
            <a:r>
              <a:rPr lang="it-IT" sz="3200" dirty="0">
                <a:latin typeface="Times New Roman"/>
                <a:cs typeface="Times New Roman"/>
              </a:rPr>
              <a:t> </a:t>
            </a:r>
            <a:r>
              <a:rPr lang="it-IT" sz="3200" dirty="0" err="1">
                <a:latin typeface="Times New Roman"/>
                <a:cs typeface="Times New Roman"/>
              </a:rPr>
              <a:t>Isoglossen</a:t>
            </a:r>
            <a:r>
              <a:rPr lang="it-IT" sz="3200" dirty="0">
                <a:latin typeface="Times New Roman"/>
                <a:cs typeface="Times New Roman"/>
              </a:rPr>
              <a:t>, die </a:t>
            </a:r>
            <a:r>
              <a:rPr lang="it-IT" sz="3200" dirty="0" err="1">
                <a:latin typeface="Times New Roman"/>
                <a:cs typeface="Times New Roman"/>
              </a:rPr>
              <a:t>den</a:t>
            </a:r>
            <a:r>
              <a:rPr lang="it-IT" sz="3200" dirty="0">
                <a:latin typeface="Times New Roman"/>
                <a:cs typeface="Times New Roman"/>
              </a:rPr>
              <a:t> </a:t>
            </a:r>
            <a:r>
              <a:rPr lang="it-IT" sz="3200" dirty="0" err="1">
                <a:latin typeface="Times New Roman"/>
                <a:cs typeface="Times New Roman"/>
              </a:rPr>
              <a:t>Norden</a:t>
            </a:r>
            <a:r>
              <a:rPr lang="it-IT" sz="3200" dirty="0">
                <a:latin typeface="Times New Roman"/>
                <a:cs typeface="Times New Roman"/>
              </a:rPr>
              <a:t> </a:t>
            </a:r>
            <a:r>
              <a:rPr lang="it-IT" sz="3200" dirty="0" err="1">
                <a:latin typeface="Times New Roman"/>
                <a:cs typeface="Times New Roman"/>
              </a:rPr>
              <a:t>vom</a:t>
            </a:r>
            <a:r>
              <a:rPr lang="it-IT" sz="3200" dirty="0">
                <a:latin typeface="Times New Roman"/>
                <a:cs typeface="Times New Roman"/>
              </a:rPr>
              <a:t> </a:t>
            </a:r>
            <a:r>
              <a:rPr lang="it-IT" sz="3200" dirty="0" err="1">
                <a:latin typeface="Times New Roman"/>
                <a:cs typeface="Times New Roman"/>
              </a:rPr>
              <a:t>Süden</a:t>
            </a:r>
            <a:r>
              <a:rPr lang="it-IT" sz="3200" dirty="0">
                <a:latin typeface="Times New Roman"/>
                <a:cs typeface="Times New Roman"/>
              </a:rPr>
              <a:t> </a:t>
            </a:r>
            <a:r>
              <a:rPr lang="it-IT" sz="3200" dirty="0" err="1">
                <a:latin typeface="Times New Roman"/>
                <a:cs typeface="Times New Roman"/>
              </a:rPr>
              <a:t>unterscheiden</a:t>
            </a:r>
            <a:r>
              <a:rPr lang="it-IT" sz="3200" dirty="0">
                <a:latin typeface="Times New Roman"/>
                <a:cs typeface="Times New Roman"/>
              </a:rPr>
              <a:t>, </a:t>
            </a:r>
            <a:r>
              <a:rPr lang="it-IT" sz="3200" dirty="0" err="1">
                <a:latin typeface="Times New Roman"/>
                <a:cs typeface="Times New Roman"/>
              </a:rPr>
              <a:t>also</a:t>
            </a:r>
            <a:r>
              <a:rPr lang="it-IT" sz="3200" dirty="0">
                <a:latin typeface="Times New Roman"/>
                <a:cs typeface="Times New Roman"/>
              </a:rPr>
              <a:t> </a:t>
            </a:r>
            <a:r>
              <a:rPr lang="it-IT" sz="3200" dirty="0" err="1">
                <a:latin typeface="Times New Roman"/>
                <a:cs typeface="Times New Roman"/>
              </a:rPr>
              <a:t>auch</a:t>
            </a:r>
            <a:r>
              <a:rPr lang="it-IT" sz="3200" dirty="0">
                <a:latin typeface="Times New Roman"/>
                <a:cs typeface="Times New Roman"/>
              </a:rPr>
              <a:t> </a:t>
            </a:r>
            <a:r>
              <a:rPr lang="it-IT" sz="3200" dirty="0" err="1">
                <a:latin typeface="Times New Roman"/>
                <a:cs typeface="Times New Roman"/>
              </a:rPr>
              <a:t>keinen</a:t>
            </a:r>
            <a:r>
              <a:rPr lang="it-IT" sz="3200" dirty="0">
                <a:latin typeface="Times New Roman"/>
                <a:cs typeface="Times New Roman"/>
              </a:rPr>
              <a:t> </a:t>
            </a:r>
            <a:r>
              <a:rPr lang="it-IT" sz="3200" dirty="0" err="1">
                <a:latin typeface="Times New Roman"/>
                <a:cs typeface="Times New Roman"/>
              </a:rPr>
              <a:t>eigenständigen</a:t>
            </a:r>
            <a:r>
              <a:rPr lang="it-IT" sz="3200" dirty="0">
                <a:latin typeface="Times New Roman"/>
                <a:cs typeface="Times New Roman"/>
              </a:rPr>
              <a:t> </a:t>
            </a:r>
            <a:r>
              <a:rPr lang="it-IT" sz="3200" i="1" dirty="0" err="1">
                <a:latin typeface="Times New Roman"/>
                <a:cs typeface="Times New Roman"/>
              </a:rPr>
              <a:t>Süd</a:t>
            </a:r>
            <a:r>
              <a:rPr lang="it-IT" sz="3200" dirty="0" err="1">
                <a:latin typeface="Times New Roman"/>
                <a:cs typeface="Times New Roman"/>
              </a:rPr>
              <a:t>tiroler</a:t>
            </a:r>
            <a:r>
              <a:rPr lang="it-IT" sz="3200" dirty="0">
                <a:latin typeface="Times New Roman"/>
                <a:cs typeface="Times New Roman"/>
              </a:rPr>
              <a:t> </a:t>
            </a:r>
            <a:r>
              <a:rPr lang="it-IT" sz="3200" dirty="0" err="1">
                <a:latin typeface="Times New Roman"/>
                <a:cs typeface="Times New Roman"/>
              </a:rPr>
              <a:t>Dialekt</a:t>
            </a:r>
            <a:r>
              <a:rPr lang="it-IT" sz="3200" dirty="0">
                <a:latin typeface="Times New Roman"/>
                <a:cs typeface="Times New Roman"/>
              </a:rPr>
              <a:t>.</a:t>
            </a:r>
          </a:p>
          <a:p>
            <a:pPr algn="ctr"/>
            <a:r>
              <a:rPr lang="it-IT" sz="3200" dirty="0">
                <a:latin typeface="Times New Roman"/>
                <a:cs typeface="Times New Roman"/>
              </a:rPr>
              <a:t>Die </a:t>
            </a:r>
            <a:r>
              <a:rPr lang="it-IT" sz="3200" dirty="0" err="1">
                <a:latin typeface="Times New Roman"/>
                <a:cs typeface="Times New Roman"/>
              </a:rPr>
              <a:t>Staatsgrenze</a:t>
            </a:r>
            <a:r>
              <a:rPr lang="it-IT" sz="3200" dirty="0">
                <a:latin typeface="Times New Roman"/>
                <a:cs typeface="Times New Roman"/>
              </a:rPr>
              <a:t> </a:t>
            </a:r>
            <a:r>
              <a:rPr lang="it-IT" sz="3200" dirty="0" err="1">
                <a:latin typeface="Times New Roman"/>
                <a:cs typeface="Times New Roman"/>
              </a:rPr>
              <a:t>ist</a:t>
            </a:r>
            <a:r>
              <a:rPr lang="it-IT" sz="3200" dirty="0">
                <a:latin typeface="Times New Roman"/>
                <a:cs typeface="Times New Roman"/>
              </a:rPr>
              <a:t> </a:t>
            </a:r>
            <a:r>
              <a:rPr lang="it-IT" sz="3200" dirty="0" err="1">
                <a:latin typeface="Times New Roman"/>
                <a:cs typeface="Times New Roman"/>
              </a:rPr>
              <a:t>keine</a:t>
            </a:r>
            <a:r>
              <a:rPr lang="it-IT" sz="3200" dirty="0">
                <a:latin typeface="Times New Roman"/>
                <a:cs typeface="Times New Roman"/>
              </a:rPr>
              <a:t> </a:t>
            </a:r>
            <a:r>
              <a:rPr lang="it-IT" sz="3200" dirty="0" err="1">
                <a:latin typeface="Times New Roman"/>
                <a:cs typeface="Times New Roman"/>
              </a:rPr>
              <a:t>Dialektgrenze</a:t>
            </a:r>
            <a:r>
              <a:rPr lang="it-IT" sz="3200" dirty="0">
                <a:latin typeface="Times New Roman"/>
                <a:cs typeface="Times New Roman"/>
              </a:rPr>
              <a:t>.</a:t>
            </a:r>
          </a:p>
        </p:txBody>
      </p:sp>
      <p:pic>
        <p:nvPicPr>
          <p:cNvPr id="6" name="Grafik 5">
            <a:extLst>
              <a:ext uri="{FF2B5EF4-FFF2-40B4-BE49-F238E27FC236}">
                <a16:creationId xmlns:a16="http://schemas.microsoft.com/office/drawing/2014/main" id="{6E9BC8CA-B62C-F447-AC8A-BE8755ECE06E}"/>
              </a:ext>
            </a:extLst>
          </p:cNvPr>
          <p:cNvPicPr>
            <a:picLocks noChangeAspect="1"/>
          </p:cNvPicPr>
          <p:nvPr/>
        </p:nvPicPr>
        <p:blipFill>
          <a:blip r:link="rId2"/>
          <a:stretch>
            <a:fillRect/>
          </a:stretch>
        </p:blipFill>
        <p:spPr>
          <a:xfrm>
            <a:off x="1270000" y="1270000"/>
            <a:ext cx="63500" cy="76200"/>
          </a:xfrm>
          <a:prstGeom prst="rect">
            <a:avLst/>
          </a:prstGeom>
        </p:spPr>
      </p:pic>
      <p:pic>
        <p:nvPicPr>
          <p:cNvPr id="7" name="Grafik 6">
            <a:extLst>
              <a:ext uri="{FF2B5EF4-FFF2-40B4-BE49-F238E27FC236}">
                <a16:creationId xmlns:a16="http://schemas.microsoft.com/office/drawing/2014/main" id="{A6831A3F-5F6B-E24F-BA9B-A617B4C4DA7D}"/>
              </a:ext>
            </a:extLst>
          </p:cNvPr>
          <p:cNvPicPr>
            <a:picLocks noChangeAspect="1"/>
          </p:cNvPicPr>
          <p:nvPr/>
        </p:nvPicPr>
        <p:blipFill>
          <a:blip r:link="rId2"/>
          <a:stretch>
            <a:fillRect/>
          </a:stretch>
        </p:blipFill>
        <p:spPr>
          <a:xfrm>
            <a:off x="1270000" y="1270000"/>
            <a:ext cx="63500" cy="76200"/>
          </a:xfrm>
          <a:prstGeom prst="rect">
            <a:avLst/>
          </a:prstGeom>
        </p:spPr>
      </p:pic>
      <p:pic>
        <p:nvPicPr>
          <p:cNvPr id="8" name="Grafik 7">
            <a:extLst>
              <a:ext uri="{FF2B5EF4-FFF2-40B4-BE49-F238E27FC236}">
                <a16:creationId xmlns:a16="http://schemas.microsoft.com/office/drawing/2014/main" id="{BA611B6F-B1EA-3E44-B9D4-8C83EFC5FBCE}"/>
              </a:ext>
            </a:extLst>
          </p:cNvPr>
          <p:cNvPicPr>
            <a:picLocks noChangeAspect="1"/>
          </p:cNvPicPr>
          <p:nvPr/>
        </p:nvPicPr>
        <p:blipFill>
          <a:blip r:link="rId2"/>
          <a:stretch>
            <a:fillRect/>
          </a:stretch>
        </p:blipFill>
        <p:spPr>
          <a:xfrm>
            <a:off x="1270000" y="1270000"/>
            <a:ext cx="63500" cy="76200"/>
          </a:xfrm>
          <a:prstGeom prst="rect">
            <a:avLst/>
          </a:prstGeom>
        </p:spPr>
      </p:pic>
      <p:pic>
        <p:nvPicPr>
          <p:cNvPr id="9" name="Grafik 8">
            <a:extLst>
              <a:ext uri="{FF2B5EF4-FFF2-40B4-BE49-F238E27FC236}">
                <a16:creationId xmlns:a16="http://schemas.microsoft.com/office/drawing/2014/main" id="{4932F79F-3A41-F34A-88CE-F8B0572AFC0E}"/>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9001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6013" y="85235"/>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 - B. Alber – 19/20</a:t>
            </a:r>
          </a:p>
        </p:txBody>
      </p:sp>
      <p:sp>
        <p:nvSpPr>
          <p:cNvPr id="6" name="Textfeld 5">
            <a:extLst>
              <a:ext uri="{FF2B5EF4-FFF2-40B4-BE49-F238E27FC236}">
                <a16:creationId xmlns:a16="http://schemas.microsoft.com/office/drawing/2014/main" id="{2FC6C3D2-BC1F-8C4C-BD74-1C83DC953F56}"/>
              </a:ext>
            </a:extLst>
          </p:cNvPr>
          <p:cNvSpPr txBox="1"/>
          <p:nvPr/>
        </p:nvSpPr>
        <p:spPr>
          <a:xfrm>
            <a:off x="166013" y="684948"/>
            <a:ext cx="8657947" cy="6001643"/>
          </a:xfrm>
          <a:prstGeom prst="rect">
            <a:avLst/>
          </a:prstGeom>
          <a:noFill/>
        </p:spPr>
        <p:txBody>
          <a:bodyPr wrap="square" rtlCol="0">
            <a:spAutoFit/>
          </a:bodyPr>
          <a:lstStyle/>
          <a:p>
            <a:pPr algn="ctr"/>
            <a:r>
              <a:rPr lang="de-DE" sz="2800" b="1" dirty="0">
                <a:latin typeface="Times New Roman" panose="02020603050405020304" pitchFamily="18" charset="0"/>
                <a:cs typeface="Times New Roman" panose="02020603050405020304" pitchFamily="18" charset="0"/>
              </a:rPr>
              <a:t>Erste Vinko-Resultate!</a:t>
            </a:r>
          </a:p>
          <a:p>
            <a:pPr algn="ctr"/>
            <a:r>
              <a:rPr lang="de-DE" sz="2800" b="1" dirty="0">
                <a:latin typeface="Times New Roman" panose="02020603050405020304" pitchFamily="18" charset="0"/>
                <a:cs typeface="Times New Roman" panose="02020603050405020304" pitchFamily="18" charset="0"/>
              </a:rPr>
              <a:t>Typische Merkmale des Tirolerischen</a:t>
            </a:r>
          </a:p>
          <a:p>
            <a:pPr algn="ctr"/>
            <a:r>
              <a:rPr lang="de-DE" sz="2800" b="1" dirty="0">
                <a:latin typeface="Times New Roman" panose="02020603050405020304" pitchFamily="18" charset="0"/>
                <a:cs typeface="Times New Roman" panose="02020603050405020304" pitchFamily="18" charset="0"/>
              </a:rPr>
              <a:t>(und anderer bairischen Dialekte)</a:t>
            </a:r>
          </a:p>
          <a:p>
            <a:pPr algn="ctr"/>
            <a:endParaRPr lang="de-DE"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de-DE" sz="2800" b="1" dirty="0" err="1">
                <a:latin typeface="Times New Roman" panose="02020603050405020304" pitchFamily="18" charset="0"/>
                <a:cs typeface="Times New Roman" panose="02020603050405020304" pitchFamily="18" charset="0"/>
              </a:rPr>
              <a:t>Verdumpfung</a:t>
            </a:r>
            <a:r>
              <a:rPr lang="de-DE" sz="2800" b="1"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schloogn</a:t>
            </a:r>
            <a:r>
              <a:rPr lang="de-DE" sz="2800" dirty="0">
                <a:latin typeface="Times New Roman" panose="02020603050405020304" pitchFamily="18" charset="0"/>
                <a:cs typeface="Times New Roman" panose="02020603050405020304" pitchFamily="18" charset="0"/>
              </a:rPr>
              <a:t> 			'schlagen'</a:t>
            </a:r>
          </a:p>
          <a:p>
            <a:pPr>
              <a:spcBef>
                <a:spcPts val="600"/>
              </a:spcBef>
            </a:pPr>
            <a:r>
              <a:rPr lang="de-DE" sz="2800" dirty="0">
                <a:latin typeface="Times New Roman" panose="02020603050405020304" pitchFamily="18" charset="0"/>
                <a:cs typeface="Times New Roman" panose="02020603050405020304" pitchFamily="18" charset="0"/>
              </a:rPr>
              <a:t>	Bozen					</a:t>
            </a:r>
          </a:p>
          <a:p>
            <a:endParaRPr lang="de-DE"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de-DE" sz="2800" b="1" dirty="0">
                <a:latin typeface="Times New Roman" panose="02020603050405020304" pitchFamily="18" charset="0"/>
                <a:cs typeface="Times New Roman" panose="02020603050405020304" pitchFamily="18" charset="0"/>
              </a:rPr>
              <a:t>Entrundung: 		</a:t>
            </a:r>
            <a:r>
              <a:rPr lang="de-DE" sz="2800" dirty="0" err="1">
                <a:latin typeface="Times New Roman" panose="02020603050405020304" pitchFamily="18" charset="0"/>
                <a:cs typeface="Times New Roman" panose="02020603050405020304" pitchFamily="18" charset="0"/>
              </a:rPr>
              <a:t>Briggele</a:t>
            </a: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Brücklein</a:t>
            </a:r>
            <a:r>
              <a:rPr lang="de-DE" sz="2800" dirty="0">
                <a:latin typeface="Times New Roman" panose="02020603050405020304" pitchFamily="18" charset="0"/>
                <a:cs typeface="Times New Roman" panose="02020603050405020304" pitchFamily="18" charset="0"/>
              </a:rPr>
              <a:t>'</a:t>
            </a:r>
          </a:p>
          <a:p>
            <a:pPr>
              <a:spcBef>
                <a:spcPts val="600"/>
              </a:spcBef>
            </a:pP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Kaltern</a:t>
            </a:r>
            <a:r>
              <a:rPr lang="de-DE" sz="2800" dirty="0">
                <a:latin typeface="Times New Roman" panose="02020603050405020304" pitchFamily="18" charset="0"/>
                <a:cs typeface="Times New Roman" panose="02020603050405020304" pitchFamily="18" charset="0"/>
              </a:rPr>
              <a:t>									</a:t>
            </a:r>
          </a:p>
          <a:p>
            <a:endParaRPr lang="de-DE"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de-DE" sz="2800" b="1" dirty="0">
                <a:latin typeface="Times New Roman" panose="02020603050405020304" pitchFamily="18" charset="0"/>
                <a:cs typeface="Times New Roman" panose="02020603050405020304" pitchFamily="18" charset="0"/>
              </a:rPr>
              <a:t>s-Retraktion:		</a:t>
            </a:r>
            <a:r>
              <a:rPr lang="de-DE" sz="2800" dirty="0" err="1">
                <a:latin typeface="Times New Roman" panose="02020603050405020304" pitchFamily="18" charset="0"/>
                <a:cs typeface="Times New Roman" panose="02020603050405020304" pitchFamily="18" charset="0"/>
              </a:rPr>
              <a:t>Weschpm</a:t>
            </a:r>
            <a:r>
              <a:rPr lang="de-DE" sz="2800" dirty="0">
                <a:latin typeface="Times New Roman" panose="02020603050405020304" pitchFamily="18" charset="0"/>
                <a:cs typeface="Times New Roman" panose="02020603050405020304" pitchFamily="18" charset="0"/>
              </a:rPr>
              <a:t> 			'Wespe'</a:t>
            </a:r>
          </a:p>
          <a:p>
            <a:pPr>
              <a:spcBef>
                <a:spcPts val="600"/>
              </a:spcBef>
            </a:pP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Ratschings</a:t>
            </a:r>
            <a:r>
              <a:rPr lang="de-DE" sz="2800" dirty="0">
                <a:latin typeface="Times New Roman" panose="02020603050405020304" pitchFamily="18" charset="0"/>
                <a:cs typeface="Times New Roman" panose="02020603050405020304" pitchFamily="18" charset="0"/>
              </a:rPr>
              <a:t>		</a:t>
            </a:r>
          </a:p>
          <a:p>
            <a:pPr>
              <a:spcBef>
                <a:spcPts val="600"/>
              </a:spcBef>
            </a:pPr>
            <a:r>
              <a:rPr lang="de-DE" sz="2800" dirty="0">
                <a:latin typeface="Times New Roman" panose="02020603050405020304" pitchFamily="18" charset="0"/>
                <a:cs typeface="Times New Roman" panose="02020603050405020304" pitchFamily="18" charset="0"/>
              </a:rPr>
              <a:t>	</a:t>
            </a:r>
          </a:p>
        </p:txBody>
      </p:sp>
      <p:pic>
        <p:nvPicPr>
          <p:cNvPr id="2" name="Onlinemedien 1" descr="schloogn-Bozen.mp4">
            <a:hlinkClick r:id="" action="ppaction://media"/>
            <a:extLst>
              <a:ext uri="{FF2B5EF4-FFF2-40B4-BE49-F238E27FC236}">
                <a16:creationId xmlns:a16="http://schemas.microsoft.com/office/drawing/2014/main" id="{24896EBD-025C-D347-A32D-E0DC159E31E0}"/>
              </a:ext>
            </a:extLst>
          </p:cNvPr>
          <p:cNvPicPr>
            <a:picLocks noChangeAspect="1"/>
          </p:cNvPicPr>
          <p:nvPr>
            <a:audioFile r:link="rId2"/>
            <p:extLst>
              <p:ext uri="{DAA4B4D4-6D71-4841-9C94-3DE7FCFB9230}">
                <p14:media xmlns:p14="http://schemas.microsoft.com/office/powerpoint/2010/main" r:embed="rId1"/>
              </p:ext>
            </p:extLst>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9">
                    <a14:imgEffect>
                      <a14:brightnessContrast bright="-40000"/>
                    </a14:imgEffect>
                  </a14:imgLayer>
                </a14:imgProps>
              </a:ext>
            </a:extLst>
          </a:blip>
          <a:stretch>
            <a:fillRect/>
          </a:stretch>
        </p:blipFill>
        <p:spPr>
          <a:xfrm>
            <a:off x="3651250" y="2914287"/>
            <a:ext cx="671875" cy="671875"/>
          </a:xfrm>
          <a:prstGeom prst="rect">
            <a:avLst/>
          </a:prstGeom>
        </p:spPr>
      </p:pic>
      <p:pic>
        <p:nvPicPr>
          <p:cNvPr id="4" name="Onlinemedien 3" descr="Briggele_Kaltern.mp4">
            <a:hlinkClick r:id="" action="ppaction://media"/>
            <a:extLst>
              <a:ext uri="{FF2B5EF4-FFF2-40B4-BE49-F238E27FC236}">
                <a16:creationId xmlns:a16="http://schemas.microsoft.com/office/drawing/2014/main" id="{29AD9F7A-4263-3842-85DA-4BB9121F35F8}"/>
              </a:ext>
            </a:extLst>
          </p:cNvPr>
          <p:cNvPicPr>
            <a:picLocks noChangeAspect="1"/>
          </p:cNvPicPr>
          <p:nvPr>
            <a:audioFile r:link="rId4"/>
            <p:extLst>
              <p:ext uri="{DAA4B4D4-6D71-4841-9C94-3DE7FCFB9230}">
                <p14:media xmlns:p14="http://schemas.microsoft.com/office/powerpoint/2010/main" r:embed="rId3"/>
              </p:ext>
            </p:extLst>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10">
                    <a14:imgEffect>
                      <a14:brightnessContrast bright="-40000"/>
                    </a14:imgEffect>
                  </a14:imgLayer>
                </a14:imgProps>
              </a:ext>
            </a:extLst>
          </a:blip>
          <a:stretch>
            <a:fillRect/>
          </a:stretch>
        </p:blipFill>
        <p:spPr>
          <a:xfrm>
            <a:off x="3558113" y="4185876"/>
            <a:ext cx="671874" cy="671874"/>
          </a:xfrm>
          <a:prstGeom prst="rect">
            <a:avLst/>
          </a:prstGeom>
        </p:spPr>
      </p:pic>
      <p:pic>
        <p:nvPicPr>
          <p:cNvPr id="7" name="Onlinemedien 6" descr="Weschpm-Ratschings.mp4">
            <a:hlinkClick r:id="" action="ppaction://media"/>
            <a:extLst>
              <a:ext uri="{FF2B5EF4-FFF2-40B4-BE49-F238E27FC236}">
                <a16:creationId xmlns:a16="http://schemas.microsoft.com/office/drawing/2014/main" id="{0967B102-D27E-B841-A521-4CA56ECA8360}"/>
              </a:ext>
            </a:extLst>
          </p:cNvPr>
          <p:cNvPicPr>
            <a:picLocks noChangeAspect="1"/>
          </p:cNvPicPr>
          <p:nvPr>
            <a:audioFile r:link="rId6"/>
            <p:extLst>
              <p:ext uri="{DAA4B4D4-6D71-4841-9C94-3DE7FCFB9230}">
                <p14:media xmlns:p14="http://schemas.microsoft.com/office/powerpoint/2010/main" r:embed="rId5"/>
              </p:ext>
            </p:extLst>
          </p:nvPr>
        </p:nvPicPr>
        <p:blipFill>
          <a:blip r:embed="rId11">
            <a:duotone>
              <a:prstClr val="black"/>
              <a:schemeClr val="accent1">
                <a:tint val="45000"/>
                <a:satMod val="400000"/>
              </a:schemeClr>
            </a:duotone>
            <a:extLst>
              <a:ext uri="{BEBA8EAE-BF5A-486C-A8C5-ECC9F3942E4B}">
                <a14:imgProps xmlns:a14="http://schemas.microsoft.com/office/drawing/2010/main">
                  <a14:imgLayer r:embed="rId12">
                    <a14:imgEffect>
                      <a14:brightnessContrast bright="-40000" contrast="20000"/>
                    </a14:imgEffect>
                  </a14:imgLayer>
                </a14:imgProps>
              </a:ext>
            </a:extLst>
          </a:blip>
          <a:stretch>
            <a:fillRect/>
          </a:stretch>
        </p:blipFill>
        <p:spPr>
          <a:xfrm>
            <a:off x="3558113" y="5760991"/>
            <a:ext cx="671874" cy="671874"/>
          </a:xfrm>
          <a:prstGeom prst="rect">
            <a:avLst/>
          </a:prstGeom>
        </p:spPr>
      </p:pic>
    </p:spTree>
    <p:extLst>
      <p:ext uri="{BB962C8B-B14F-4D97-AF65-F5344CB8AC3E}">
        <p14:creationId xmlns:p14="http://schemas.microsoft.com/office/powerpoint/2010/main" val="321399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901"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44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5" fill="hold" display="0">
                  <p:stCondLst>
                    <p:cond delay="indefinite"/>
                  </p:stCondLst>
                  <p:endCondLst>
                    <p:cond evt="onStopAudio" delay="0">
                      <p:tgtEl>
                        <p:sldTgt/>
                      </p:tgtEl>
                    </p:cond>
                  </p:endCondLst>
                </p:cTn>
                <p:tgtEl>
                  <p:spTgt spid="2"/>
                </p:tgtEl>
              </p:cMediaNode>
            </p:audio>
            <p:audio>
              <p:cMediaNode vol="100000">
                <p:cTn id="16" fill="hold" display="0">
                  <p:stCondLst>
                    <p:cond delay="indefinite"/>
                  </p:stCondLst>
                  <p:endCondLst>
                    <p:cond evt="onStopAudio" delay="0">
                      <p:tgtEl>
                        <p:sldTgt/>
                      </p:tgtEl>
                    </p:cond>
                  </p:endCondLst>
                </p:cTn>
                <p:tgtEl>
                  <p:spTgt spid="4"/>
                </p:tgtEl>
              </p:cMediaNode>
            </p:audio>
            <p:audio>
              <p:cMediaNode vol="100000">
                <p:cTn id="1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6013" y="85235"/>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 - B. Alber – 19/20</a:t>
            </a:r>
          </a:p>
        </p:txBody>
      </p:sp>
      <p:sp>
        <p:nvSpPr>
          <p:cNvPr id="6" name="Textfeld 5">
            <a:extLst>
              <a:ext uri="{FF2B5EF4-FFF2-40B4-BE49-F238E27FC236}">
                <a16:creationId xmlns:a16="http://schemas.microsoft.com/office/drawing/2014/main" id="{2FC6C3D2-BC1F-8C4C-BD74-1C83DC953F56}"/>
              </a:ext>
            </a:extLst>
          </p:cNvPr>
          <p:cNvSpPr txBox="1"/>
          <p:nvPr/>
        </p:nvSpPr>
        <p:spPr>
          <a:xfrm>
            <a:off x="243026" y="684948"/>
            <a:ext cx="8657947" cy="5632311"/>
          </a:xfrm>
          <a:prstGeom prst="rect">
            <a:avLst/>
          </a:prstGeom>
          <a:noFill/>
        </p:spPr>
        <p:txBody>
          <a:bodyPr wrap="square" rtlCol="0">
            <a:spAutoFit/>
          </a:bodyPr>
          <a:lstStyle/>
          <a:p>
            <a:pPr algn="ctr"/>
            <a:r>
              <a:rPr lang="de-DE" sz="2400" b="1" dirty="0">
                <a:latin typeface="Times New Roman" panose="02020603050405020304" pitchFamily="18" charset="0"/>
                <a:cs typeface="Times New Roman" panose="02020603050405020304" pitchFamily="18" charset="0"/>
              </a:rPr>
              <a:t>Zurück zu unserer Forschungsfrage</a:t>
            </a:r>
          </a:p>
          <a:p>
            <a:pPr algn="ctr"/>
            <a:r>
              <a:rPr lang="de-DE" sz="2400" b="1" dirty="0">
                <a:latin typeface="Times New Roman" panose="02020603050405020304" pitchFamily="18" charset="0"/>
                <a:cs typeface="Times New Roman" panose="02020603050405020304" pitchFamily="18" charset="0"/>
              </a:rPr>
              <a:t>Worin unterscheiden sich westliche von östlichen Tiroler Dialekten?</a:t>
            </a:r>
          </a:p>
          <a:p>
            <a:pPr algn="ctr"/>
            <a:endParaRPr lang="de-DE" sz="2800" b="1" dirty="0">
              <a:latin typeface="Times New Roman" panose="02020603050405020304" pitchFamily="18" charset="0"/>
              <a:cs typeface="Times New Roman" panose="02020603050405020304" pitchFamily="18" charset="0"/>
            </a:endParaRPr>
          </a:p>
          <a:p>
            <a:pPr algn="ctr"/>
            <a:r>
              <a:rPr lang="de-DE" sz="3600" b="1" dirty="0" err="1">
                <a:latin typeface="Times New Roman" panose="02020603050405020304" pitchFamily="18" charset="0"/>
                <a:cs typeface="Times New Roman" panose="02020603050405020304" pitchFamily="18" charset="0"/>
              </a:rPr>
              <a:t>r</a:t>
            </a:r>
            <a:r>
              <a:rPr lang="de-DE" sz="3600" b="1" dirty="0">
                <a:latin typeface="Times New Roman" panose="02020603050405020304" pitchFamily="18" charset="0"/>
                <a:cs typeface="Times New Roman" panose="02020603050405020304" pitchFamily="18" charset="0"/>
              </a:rPr>
              <a:t>-Vokalisierung am Silbenende</a:t>
            </a:r>
          </a:p>
          <a:p>
            <a:pPr marL="457200" indent="-457200">
              <a:buFont typeface="Arial" panose="020B0604020202020204" pitchFamily="34" charset="0"/>
              <a:buChar char="•"/>
            </a:pPr>
            <a:endParaRPr lang="de-DE" sz="2800" b="1" dirty="0">
              <a:latin typeface="Times New Roman" panose="02020603050405020304" pitchFamily="18" charset="0"/>
              <a:cs typeface="Times New Roman" panose="02020603050405020304" pitchFamily="18" charset="0"/>
            </a:endParaRPr>
          </a:p>
          <a:p>
            <a:r>
              <a:rPr lang="de-DE" sz="2800" b="1" dirty="0">
                <a:latin typeface="Times New Roman" panose="02020603050405020304" pitchFamily="18" charset="0"/>
                <a:cs typeface="Times New Roman" panose="02020603050405020304" pitchFamily="18" charset="0"/>
              </a:rPr>
              <a:t>Standard in Nord- und Mitteldeutschland</a:t>
            </a: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r</a:t>
            </a:r>
            <a:r>
              <a:rPr lang="de-DE" sz="2800" dirty="0">
                <a:latin typeface="Times New Roman" panose="02020603050405020304" pitchFamily="18" charset="0"/>
                <a:cs typeface="Times New Roman" panose="02020603050405020304" pitchFamily="18" charset="0"/>
              </a:rPr>
              <a:t>/ wird am Silbenende immer vokalisiert (Quelle: AADG)</a:t>
            </a:r>
          </a:p>
          <a:p>
            <a:pPr marL="457200" indent="-457200">
              <a:buFont typeface="Arial" panose="020B0604020202020204" pitchFamily="34" charset="0"/>
              <a:buChar char="•"/>
            </a:pPr>
            <a:endParaRPr lang="de-DE" sz="2800" dirty="0">
              <a:latin typeface="Times New Roman" panose="02020603050405020304" pitchFamily="18" charset="0"/>
              <a:cs typeface="Times New Roman" panose="02020603050405020304" pitchFamily="18" charset="0"/>
            </a:endParaRPr>
          </a:p>
          <a:p>
            <a:r>
              <a:rPr lang="de-DE" sz="2800" dirty="0">
                <a:latin typeface="Times New Roman" panose="02020603050405020304" pitchFamily="18" charset="0"/>
                <a:cs typeface="Times New Roman" panose="02020603050405020304" pitchFamily="18" charset="0"/>
              </a:rPr>
              <a:t>Wortende: Pflaster: [</a:t>
            </a:r>
            <a:r>
              <a:rPr lang="de-DE" sz="2800" dirty="0" err="1">
                <a:latin typeface="Times New Roman" panose="02020603050405020304" pitchFamily="18" charset="0"/>
                <a:cs typeface="Times New Roman" panose="02020603050405020304" pitchFamily="18" charset="0"/>
              </a:rPr>
              <a:t>pflast</a:t>
            </a:r>
            <a:r>
              <a:rPr lang="de-DE" sz="2800" b="1" dirty="0" err="1">
                <a:latin typeface="Times New Roman" panose="02020603050405020304" pitchFamily="18" charset="0"/>
                <a:cs typeface="Times New Roman" panose="02020603050405020304" pitchFamily="18" charset="0"/>
              </a:rPr>
              <a:t>ɐ</a:t>
            </a:r>
            <a:r>
              <a:rPr lang="de-DE" sz="2800" dirty="0">
                <a:latin typeface="Times New Roman" panose="02020603050405020304" pitchFamily="18" charset="0"/>
                <a:cs typeface="Times New Roman" panose="02020603050405020304" pitchFamily="18" charset="0"/>
              </a:rPr>
              <a:t>]   (Bielefeld)	</a:t>
            </a:r>
          </a:p>
          <a:p>
            <a:endParaRPr lang="de-DE" sz="2800" dirty="0">
              <a:latin typeface="Times New Roman" panose="02020603050405020304" pitchFamily="18" charset="0"/>
              <a:cs typeface="Times New Roman" panose="02020603050405020304" pitchFamily="18" charset="0"/>
            </a:endParaRPr>
          </a:p>
          <a:p>
            <a:r>
              <a:rPr lang="de-DE" sz="2800" dirty="0">
                <a:latin typeface="Times New Roman" panose="02020603050405020304" pitchFamily="18" charset="0"/>
                <a:cs typeface="Times New Roman" panose="02020603050405020304" pitchFamily="18" charset="0"/>
              </a:rPr>
              <a:t>Vor Konsonant: Quark: [</a:t>
            </a:r>
            <a:r>
              <a:rPr lang="de-DE" sz="2800" dirty="0" err="1">
                <a:latin typeface="Times New Roman" panose="02020603050405020304" pitchFamily="18" charset="0"/>
                <a:cs typeface="Times New Roman" panose="02020603050405020304" pitchFamily="18" charset="0"/>
              </a:rPr>
              <a:t>kva</a:t>
            </a:r>
            <a:r>
              <a:rPr lang="de-DE" sz="2800" b="1" dirty="0" err="1">
                <a:latin typeface="Times New Roman" panose="02020603050405020304" pitchFamily="18" charset="0"/>
                <a:cs typeface="Times New Roman" panose="02020603050405020304" pitchFamily="18" charset="0"/>
              </a:rPr>
              <a:t>ɐ</a:t>
            </a:r>
            <a:r>
              <a:rPr lang="de-DE" sz="2800" dirty="0" err="1">
                <a:latin typeface="Times New Roman" panose="02020603050405020304" pitchFamily="18" charset="0"/>
                <a:cs typeface="Times New Roman" panose="02020603050405020304" pitchFamily="18" charset="0"/>
              </a:rPr>
              <a:t>k</a:t>
            </a:r>
            <a:r>
              <a:rPr lang="de-DE" sz="2800" dirty="0">
                <a:latin typeface="Times New Roman" panose="02020603050405020304" pitchFamily="18" charset="0"/>
                <a:cs typeface="Times New Roman" panose="02020603050405020304" pitchFamily="18" charset="0"/>
              </a:rPr>
              <a:t>] (Gießen)	</a:t>
            </a:r>
            <a:endParaRPr lang="de-DE"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de-DE" sz="2800" b="1" dirty="0">
              <a:latin typeface="Times New Roman" panose="02020603050405020304" pitchFamily="18" charset="0"/>
              <a:cs typeface="Times New Roman" panose="02020603050405020304" pitchFamily="18" charset="0"/>
            </a:endParaRPr>
          </a:p>
        </p:txBody>
      </p:sp>
      <p:pic>
        <p:nvPicPr>
          <p:cNvPr id="2" name="Onlinemedien 1" descr="Pflaster_AADG_Bielefeld.wav">
            <a:hlinkClick r:id="" action="ppaction://media"/>
            <a:extLst>
              <a:ext uri="{FF2B5EF4-FFF2-40B4-BE49-F238E27FC236}">
                <a16:creationId xmlns:a16="http://schemas.microsoft.com/office/drawing/2014/main" id="{0AFE7E8A-4D11-4E40-84FE-10A4D840F943}"/>
              </a:ext>
            </a:extLst>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brightnessContrast bright="-40000" contrast="20000"/>
                    </a14:imgEffect>
                  </a14:imgLayer>
                </a14:imgProps>
              </a:ext>
            </a:extLst>
          </a:blip>
          <a:stretch>
            <a:fillRect/>
          </a:stretch>
        </p:blipFill>
        <p:spPr>
          <a:xfrm>
            <a:off x="7763014" y="4346593"/>
            <a:ext cx="812800" cy="812800"/>
          </a:xfrm>
          <a:prstGeom prst="rect">
            <a:avLst/>
          </a:prstGeom>
        </p:spPr>
      </p:pic>
      <p:pic>
        <p:nvPicPr>
          <p:cNvPr id="4" name="Onlinemedien 3" descr="Quark_AADG_Giessen.wav">
            <a:hlinkClick r:id="" action="ppaction://media"/>
            <a:extLst>
              <a:ext uri="{FF2B5EF4-FFF2-40B4-BE49-F238E27FC236}">
                <a16:creationId xmlns:a16="http://schemas.microsoft.com/office/drawing/2014/main" id="{148851D4-41ED-5344-BD5E-6F7D3F010C7D}"/>
              </a:ext>
            </a:extLst>
          </p:cNvPr>
          <p:cNvPicPr>
            <a:picLocks noChangeAspect="1"/>
          </p:cNvPicPr>
          <p:nvPr>
            <a:audioFile r:link="rId4"/>
            <p:extLst>
              <p:ext uri="{DAA4B4D4-6D71-4841-9C94-3DE7FCFB9230}">
                <p14:media xmlns:p14="http://schemas.microsoft.com/office/powerpoint/2010/main" r:embed="rId3"/>
              </p:ext>
            </p:extLst>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9">
                    <a14:imgEffect>
                      <a14:brightnessContrast bright="-40000" contrast="20000"/>
                    </a14:imgEffect>
                  </a14:imgLayer>
                </a14:imgProps>
              </a:ext>
            </a:extLst>
          </a:blip>
          <a:stretch>
            <a:fillRect/>
          </a:stretch>
        </p:blipFill>
        <p:spPr>
          <a:xfrm>
            <a:off x="7763014" y="5459249"/>
            <a:ext cx="812800" cy="812800"/>
          </a:xfrm>
          <a:prstGeom prst="rect">
            <a:avLst/>
          </a:prstGeom>
        </p:spPr>
      </p:pic>
    </p:spTree>
    <p:extLst>
      <p:ext uri="{BB962C8B-B14F-4D97-AF65-F5344CB8AC3E}">
        <p14:creationId xmlns:p14="http://schemas.microsoft.com/office/powerpoint/2010/main" val="222860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1" fill="hold" display="0">
                  <p:stCondLst>
                    <p:cond delay="indefinite"/>
                  </p:stCondLst>
                  <p:endCondLst>
                    <p:cond evt="onStopAudio" delay="0">
                      <p:tgtEl>
                        <p:sldTgt/>
                      </p:tgtEl>
                    </p:cond>
                  </p:endCondLst>
                </p:cTn>
                <p:tgtEl>
                  <p:spTgt spid="2"/>
                </p:tgtEl>
              </p:cMediaNode>
            </p:audio>
            <p:audio>
              <p:cMediaNode vol="100000">
                <p:cTn id="12"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6013" y="85235"/>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 - B. Alber – 19/20</a:t>
            </a:r>
          </a:p>
        </p:txBody>
      </p:sp>
      <p:sp>
        <p:nvSpPr>
          <p:cNvPr id="6" name="Textfeld 5">
            <a:extLst>
              <a:ext uri="{FF2B5EF4-FFF2-40B4-BE49-F238E27FC236}">
                <a16:creationId xmlns:a16="http://schemas.microsoft.com/office/drawing/2014/main" id="{2FC6C3D2-BC1F-8C4C-BD74-1C83DC953F56}"/>
              </a:ext>
            </a:extLst>
          </p:cNvPr>
          <p:cNvSpPr txBox="1"/>
          <p:nvPr/>
        </p:nvSpPr>
        <p:spPr>
          <a:xfrm>
            <a:off x="243026" y="628233"/>
            <a:ext cx="8657947" cy="5601533"/>
          </a:xfrm>
          <a:prstGeom prst="rect">
            <a:avLst/>
          </a:prstGeom>
          <a:noFill/>
        </p:spPr>
        <p:txBody>
          <a:bodyPr wrap="square" rtlCol="0">
            <a:spAutoFit/>
          </a:bodyPr>
          <a:lstStyle/>
          <a:p>
            <a:pPr algn="ctr"/>
            <a:r>
              <a:rPr lang="de-DE" sz="2800" b="1" dirty="0">
                <a:latin typeface="Times New Roman" panose="02020603050405020304" pitchFamily="18" charset="0"/>
                <a:cs typeface="Times New Roman" panose="02020603050405020304" pitchFamily="18" charset="0"/>
              </a:rPr>
              <a:t>Tiroler Dialekte</a:t>
            </a:r>
          </a:p>
          <a:p>
            <a:pPr algn="ctr"/>
            <a:r>
              <a:rPr lang="de-DE" sz="2800" b="1" dirty="0">
                <a:latin typeface="Times New Roman" panose="02020603050405020304" pitchFamily="18" charset="0"/>
                <a:cs typeface="Times New Roman" panose="02020603050405020304" pitchFamily="18" charset="0"/>
              </a:rPr>
              <a:t>&lt;-er&gt; am Wortende: </a:t>
            </a:r>
            <a:r>
              <a:rPr lang="de-DE" sz="2800" b="1" dirty="0" err="1">
                <a:latin typeface="Times New Roman" panose="02020603050405020304" pitchFamily="18" charset="0"/>
                <a:cs typeface="Times New Roman" panose="02020603050405020304" pitchFamily="18" charset="0"/>
              </a:rPr>
              <a:t>Jaagr</a:t>
            </a:r>
            <a:r>
              <a:rPr lang="de-DE" sz="2800" b="1" dirty="0">
                <a:latin typeface="Times New Roman" panose="02020603050405020304" pitchFamily="18" charset="0"/>
                <a:cs typeface="Times New Roman" panose="02020603050405020304" pitchFamily="18" charset="0"/>
              </a:rPr>
              <a:t> 'Jäger' </a:t>
            </a:r>
          </a:p>
          <a:p>
            <a:endParaRPr lang="de-DE" sz="28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Westen		</a:t>
            </a:r>
            <a:r>
              <a:rPr lang="de-DE" sz="2400" dirty="0" err="1">
                <a:latin typeface="Times New Roman" panose="02020603050405020304" pitchFamily="18" charset="0"/>
                <a:cs typeface="Times New Roman" panose="02020603050405020304" pitchFamily="18" charset="0"/>
              </a:rPr>
              <a:t>Prad</a:t>
            </a:r>
            <a:r>
              <a:rPr lang="de-DE" sz="2400" dirty="0">
                <a:latin typeface="Times New Roman" panose="02020603050405020304" pitchFamily="18" charset="0"/>
                <a:cs typeface="Times New Roman" panose="02020603050405020304" pitchFamily="18" charset="0"/>
              </a:rPr>
              <a:t>		Taufers im Münstertal</a:t>
            </a:r>
          </a:p>
          <a:p>
            <a:r>
              <a:rPr lang="de-DE"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ja:gɐ</a:t>
            </a:r>
            <a:r>
              <a:rPr lang="de-DE" sz="2400" b="1" dirty="0" err="1">
                <a:latin typeface="Times New Roman" panose="02020603050405020304" pitchFamily="18" charset="0"/>
                <a:cs typeface="Times New Roman" panose="02020603050405020304" pitchFamily="18" charset="0"/>
              </a:rPr>
              <a:t>ʁ</a:t>
            </a:r>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Zentrum		</a:t>
            </a:r>
            <a:r>
              <a:rPr lang="de-DE" sz="2400" dirty="0" err="1">
                <a:latin typeface="Times New Roman" panose="02020603050405020304" pitchFamily="18" charset="0"/>
                <a:cs typeface="Times New Roman" panose="02020603050405020304" pitchFamily="18" charset="0"/>
              </a:rPr>
              <a:t>Kastelruth</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Sarnthein</a:t>
            </a:r>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ja:gɐ</a:t>
            </a:r>
            <a:r>
              <a:rPr lang="de-DE" sz="2400" b="1" dirty="0" err="1">
                <a:latin typeface="Times New Roman" panose="02020603050405020304" pitchFamily="18" charset="0"/>
                <a:cs typeface="Times New Roman" panose="02020603050405020304" pitchFamily="18" charset="0"/>
              </a:rPr>
              <a:t>ʁ</a:t>
            </a:r>
            <a:r>
              <a:rPr lang="de-DE" sz="2400" dirty="0">
                <a:latin typeface="Times New Roman" panose="02020603050405020304" pitchFamily="18" charset="0"/>
                <a:cs typeface="Times New Roman" panose="02020603050405020304" pitchFamily="18" charset="0"/>
              </a:rPr>
              <a:t>]						</a:t>
            </a:r>
          </a:p>
          <a:p>
            <a:r>
              <a:rPr lang="de-DE" sz="2400" dirty="0">
                <a:latin typeface="Times New Roman" panose="02020603050405020304" pitchFamily="18" charset="0"/>
                <a:cs typeface="Times New Roman" panose="02020603050405020304" pitchFamily="18" charset="0"/>
              </a:rPr>
              <a:t>		</a:t>
            </a:r>
          </a:p>
          <a:p>
            <a:r>
              <a:rPr lang="de-DE" sz="2400" b="1" dirty="0">
                <a:solidFill>
                  <a:srgbClr val="C00000"/>
                </a:solidFill>
                <a:latin typeface="Times New Roman" panose="02020603050405020304" pitchFamily="18" charset="0"/>
                <a:cs typeface="Times New Roman" panose="02020603050405020304" pitchFamily="18" charset="0"/>
              </a:rPr>
              <a:t>Osten</a:t>
            </a:r>
            <a:r>
              <a:rPr lang="de-DE" sz="2400" dirty="0">
                <a:latin typeface="Times New Roman" panose="02020603050405020304" pitchFamily="18" charset="0"/>
                <a:cs typeface="Times New Roman" panose="02020603050405020304" pitchFamily="18" charset="0"/>
              </a:rPr>
              <a:t>			</a:t>
            </a:r>
            <a:r>
              <a:rPr lang="de-DE" sz="2400" dirty="0" err="1">
                <a:solidFill>
                  <a:srgbClr val="C00000"/>
                </a:solidFill>
                <a:latin typeface="Times New Roman" panose="02020603050405020304" pitchFamily="18" charset="0"/>
                <a:cs typeface="Times New Roman" panose="02020603050405020304" pitchFamily="18" charset="0"/>
              </a:rPr>
              <a:t>Terenten</a:t>
            </a:r>
            <a:r>
              <a:rPr lang="de-DE" sz="2400" dirty="0">
                <a:latin typeface="Times New Roman" panose="02020603050405020304" pitchFamily="18" charset="0"/>
                <a:cs typeface="Times New Roman" panose="02020603050405020304" pitchFamily="18" charset="0"/>
              </a:rPr>
              <a:t>		</a:t>
            </a:r>
            <a:r>
              <a:rPr lang="de-DE" sz="2400" dirty="0" err="1">
                <a:solidFill>
                  <a:srgbClr val="C00000"/>
                </a:solidFill>
                <a:latin typeface="Times New Roman" panose="02020603050405020304" pitchFamily="18" charset="0"/>
                <a:cs typeface="Times New Roman" panose="02020603050405020304" pitchFamily="18" charset="0"/>
              </a:rPr>
              <a:t>Bruneck</a:t>
            </a:r>
            <a:endParaRPr lang="de-DE" sz="2400" dirty="0">
              <a:solidFill>
                <a:srgbClr val="C00000"/>
              </a:solidFill>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ja:g</a:t>
            </a:r>
            <a:r>
              <a:rPr lang="de-DE" sz="2400" b="1" dirty="0" err="1">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a:t>
            </a:r>
          </a:p>
          <a:p>
            <a:endParaRPr lang="de-DE" sz="2400" b="1" dirty="0">
              <a:latin typeface="Times New Roman" panose="02020603050405020304" pitchFamily="18" charset="0"/>
              <a:cs typeface="Times New Roman" panose="02020603050405020304" pitchFamily="18" charset="0"/>
            </a:endParaRPr>
          </a:p>
          <a:p>
            <a:pPr>
              <a:spcBef>
                <a:spcPts val="600"/>
              </a:spcBef>
            </a:pPr>
            <a:r>
              <a:rPr lang="de-DE" sz="2400" b="1" dirty="0">
                <a:latin typeface="Times New Roman" panose="02020603050405020304" pitchFamily="18" charset="0"/>
                <a:cs typeface="Times New Roman" panose="02020603050405020304" pitchFamily="18" charset="0"/>
              </a:rPr>
              <a:t>Westen/Zentrum: keine Vokalisierung!</a:t>
            </a:r>
          </a:p>
          <a:p>
            <a:pPr>
              <a:spcBef>
                <a:spcPts val="600"/>
              </a:spcBef>
            </a:pPr>
            <a:r>
              <a:rPr lang="de-DE" sz="2400" b="1" dirty="0">
                <a:solidFill>
                  <a:srgbClr val="C00000"/>
                </a:solidFill>
                <a:latin typeface="Times New Roman" panose="02020603050405020304" pitchFamily="18" charset="0"/>
                <a:cs typeface="Times New Roman" panose="02020603050405020304" pitchFamily="18" charset="0"/>
              </a:rPr>
              <a:t>Osten: klare Vokalisierung'</a:t>
            </a:r>
          </a:p>
        </p:txBody>
      </p:sp>
      <p:pic>
        <p:nvPicPr>
          <p:cNvPr id="7" name="Onlinemedien 6" descr="Jaagr_Prad.mp4">
            <a:hlinkClick r:id="" action="ppaction://media"/>
            <a:extLst>
              <a:ext uri="{FF2B5EF4-FFF2-40B4-BE49-F238E27FC236}">
                <a16:creationId xmlns:a16="http://schemas.microsoft.com/office/drawing/2014/main" id="{C66E495D-C22E-4E4B-A954-42AF05DF36BD}"/>
              </a:ext>
            </a:extLst>
          </p:cNvPr>
          <p:cNvPicPr>
            <a:picLocks noChangeAspect="1"/>
          </p:cNvPicPr>
          <p:nvPr>
            <a:audioFile r:link="rId2"/>
            <p:extLst>
              <p:ext uri="{DAA4B4D4-6D71-4841-9C94-3DE7FCFB9230}">
                <p14:media xmlns:p14="http://schemas.microsoft.com/office/powerpoint/2010/main" r:embed="rId1"/>
              </p:ext>
            </p:extLst>
          </p:nvPr>
        </p:nvPicPr>
        <p:blipFill>
          <a:blip r:embed="rId14">
            <a:duotone>
              <a:prstClr val="black"/>
              <a:schemeClr val="accent1">
                <a:tint val="45000"/>
                <a:satMod val="400000"/>
              </a:schemeClr>
            </a:duotone>
            <a:extLst>
              <a:ext uri="{BEBA8EAE-BF5A-486C-A8C5-ECC9F3942E4B}">
                <a14:imgProps xmlns:a14="http://schemas.microsoft.com/office/drawing/2010/main">
                  <a14:imgLayer r:embed="rId15">
                    <a14:imgEffect>
                      <a14:brightnessContrast bright="-40000" contrast="20000"/>
                    </a14:imgEffect>
                  </a14:imgLayer>
                </a14:imgProps>
              </a:ext>
            </a:extLst>
          </a:blip>
          <a:stretch>
            <a:fillRect/>
          </a:stretch>
        </p:blipFill>
        <p:spPr>
          <a:xfrm>
            <a:off x="2036762" y="2238157"/>
            <a:ext cx="812800" cy="812800"/>
          </a:xfrm>
          <a:prstGeom prst="rect">
            <a:avLst/>
          </a:prstGeom>
        </p:spPr>
      </p:pic>
      <p:pic>
        <p:nvPicPr>
          <p:cNvPr id="8" name="Onlinemedien 7" descr="Jaagr_Taufers.mp4">
            <a:hlinkClick r:id="" action="ppaction://media"/>
            <a:extLst>
              <a:ext uri="{FF2B5EF4-FFF2-40B4-BE49-F238E27FC236}">
                <a16:creationId xmlns:a16="http://schemas.microsoft.com/office/drawing/2014/main" id="{F8F2A0AB-6889-E246-8D92-6424B6CD3380}"/>
              </a:ext>
            </a:extLst>
          </p:cNvPr>
          <p:cNvPicPr>
            <a:picLocks noChangeAspect="1"/>
          </p:cNvPicPr>
          <p:nvPr>
            <a:audioFile r:link="rId4"/>
            <p:extLst>
              <p:ext uri="{DAA4B4D4-6D71-4841-9C94-3DE7FCFB9230}">
                <p14:media xmlns:p14="http://schemas.microsoft.com/office/powerpoint/2010/main" r:embed="rId3"/>
              </p:ext>
            </p:extLst>
          </p:nvPr>
        </p:nvPicPr>
        <p:blipFill>
          <a:blip r:embed="rId14">
            <a:duotone>
              <a:prstClr val="black"/>
              <a:schemeClr val="accent1">
                <a:tint val="45000"/>
                <a:satMod val="400000"/>
              </a:schemeClr>
            </a:duotone>
            <a:extLst>
              <a:ext uri="{BEBA8EAE-BF5A-486C-A8C5-ECC9F3942E4B}">
                <a14:imgProps xmlns:a14="http://schemas.microsoft.com/office/drawing/2010/main">
                  <a14:imgLayer r:embed="rId16">
                    <a14:imgEffect>
                      <a14:brightnessContrast bright="-40000" contrast="20000"/>
                    </a14:imgEffect>
                  </a14:imgLayer>
                </a14:imgProps>
              </a:ext>
            </a:extLst>
          </a:blip>
          <a:stretch>
            <a:fillRect/>
          </a:stretch>
        </p:blipFill>
        <p:spPr>
          <a:xfrm>
            <a:off x="4165599" y="2238157"/>
            <a:ext cx="812800" cy="812800"/>
          </a:xfrm>
          <a:prstGeom prst="rect">
            <a:avLst/>
          </a:prstGeom>
        </p:spPr>
      </p:pic>
      <p:pic>
        <p:nvPicPr>
          <p:cNvPr id="9" name="Onlinemedien 8" descr="Jaagr_Kastelruth.mp4">
            <a:hlinkClick r:id="" action="ppaction://media"/>
            <a:extLst>
              <a:ext uri="{FF2B5EF4-FFF2-40B4-BE49-F238E27FC236}">
                <a16:creationId xmlns:a16="http://schemas.microsoft.com/office/drawing/2014/main" id="{3C1E3FA6-52B1-D74C-A3C6-92B811F479B3}"/>
              </a:ext>
            </a:extLst>
          </p:cNvPr>
          <p:cNvPicPr>
            <a:picLocks noChangeAspect="1"/>
          </p:cNvPicPr>
          <p:nvPr>
            <a:audioFile r:link="rId6"/>
            <p:extLst>
              <p:ext uri="{DAA4B4D4-6D71-4841-9C94-3DE7FCFB9230}">
                <p14:media xmlns:p14="http://schemas.microsoft.com/office/powerpoint/2010/main" r:embed="rId5"/>
              </p:ext>
            </p:extLst>
          </p:nvPr>
        </p:nvPicPr>
        <p:blipFill>
          <a:blip r:embed="rId14">
            <a:duotone>
              <a:prstClr val="black"/>
              <a:schemeClr val="accent1">
                <a:tint val="45000"/>
                <a:satMod val="400000"/>
              </a:schemeClr>
            </a:duotone>
            <a:extLst>
              <a:ext uri="{BEBA8EAE-BF5A-486C-A8C5-ECC9F3942E4B}">
                <a14:imgProps xmlns:a14="http://schemas.microsoft.com/office/drawing/2010/main">
                  <a14:imgLayer r:embed="rId17">
                    <a14:imgEffect>
                      <a14:brightnessContrast bright="-40000" contrast="20000"/>
                    </a14:imgEffect>
                  </a14:imgLayer>
                </a14:imgProps>
              </a:ext>
            </a:extLst>
          </a:blip>
          <a:stretch>
            <a:fillRect/>
          </a:stretch>
        </p:blipFill>
        <p:spPr>
          <a:xfrm>
            <a:off x="2036762" y="3428999"/>
            <a:ext cx="812800" cy="812800"/>
          </a:xfrm>
          <a:prstGeom prst="rect">
            <a:avLst/>
          </a:prstGeom>
        </p:spPr>
      </p:pic>
      <p:pic>
        <p:nvPicPr>
          <p:cNvPr id="10" name="Onlinemedien 9" descr="Jaagr_Sarnthein.mp4">
            <a:hlinkClick r:id="" action="ppaction://media"/>
            <a:extLst>
              <a:ext uri="{FF2B5EF4-FFF2-40B4-BE49-F238E27FC236}">
                <a16:creationId xmlns:a16="http://schemas.microsoft.com/office/drawing/2014/main" id="{CCC3A396-093F-EF46-83ED-0CC315AD7F77}"/>
              </a:ext>
            </a:extLst>
          </p:cNvPr>
          <p:cNvPicPr>
            <a:picLocks noChangeAspect="1"/>
          </p:cNvPicPr>
          <p:nvPr>
            <a:audioFile r:link="rId8"/>
            <p:extLst>
              <p:ext uri="{DAA4B4D4-6D71-4841-9C94-3DE7FCFB9230}">
                <p14:media xmlns:p14="http://schemas.microsoft.com/office/powerpoint/2010/main" r:embed="rId7"/>
              </p:ext>
            </p:extLst>
          </p:nvPr>
        </p:nvPicPr>
        <p:blipFill>
          <a:blip r:embed="rId14">
            <a:duotone>
              <a:prstClr val="black"/>
              <a:schemeClr val="accent1">
                <a:tint val="45000"/>
                <a:satMod val="400000"/>
              </a:schemeClr>
            </a:duotone>
            <a:extLst>
              <a:ext uri="{BEBA8EAE-BF5A-486C-A8C5-ECC9F3942E4B}">
                <a14:imgProps xmlns:a14="http://schemas.microsoft.com/office/drawing/2010/main">
                  <a14:imgLayer r:embed="rId18">
                    <a14:imgEffect>
                      <a14:brightnessContrast bright="-40000" contrast="20000"/>
                    </a14:imgEffect>
                  </a14:imgLayer>
                </a14:imgProps>
              </a:ext>
            </a:extLst>
          </a:blip>
          <a:stretch>
            <a:fillRect/>
          </a:stretch>
        </p:blipFill>
        <p:spPr>
          <a:xfrm>
            <a:off x="4165599" y="3428999"/>
            <a:ext cx="812800" cy="812800"/>
          </a:xfrm>
          <a:prstGeom prst="rect">
            <a:avLst/>
          </a:prstGeom>
        </p:spPr>
      </p:pic>
      <p:pic>
        <p:nvPicPr>
          <p:cNvPr id="11" name="Onlinemedien 10" descr="Jaagr_Terenten.mp4">
            <a:hlinkClick r:id="" action="ppaction://media"/>
            <a:extLst>
              <a:ext uri="{FF2B5EF4-FFF2-40B4-BE49-F238E27FC236}">
                <a16:creationId xmlns:a16="http://schemas.microsoft.com/office/drawing/2014/main" id="{AC73D283-60D5-AF48-B557-561542179EAB}"/>
              </a:ext>
            </a:extLst>
          </p:cNvPr>
          <p:cNvPicPr>
            <a:picLocks noChangeAspect="1"/>
          </p:cNvPicPr>
          <p:nvPr>
            <a:audioFile r:link="rId10"/>
            <p:extLst>
              <p:ext uri="{DAA4B4D4-6D71-4841-9C94-3DE7FCFB9230}">
                <p14:media xmlns:p14="http://schemas.microsoft.com/office/powerpoint/2010/main" r:embed="rId9"/>
              </p:ext>
            </p:extLst>
          </p:nvPr>
        </p:nvPicPr>
        <p:blipFill>
          <a:blip r:embed="rId19">
            <a:duotone>
              <a:prstClr val="black"/>
              <a:schemeClr val="accent1">
                <a:tint val="45000"/>
                <a:satMod val="400000"/>
              </a:schemeClr>
            </a:duotone>
            <a:extLst>
              <a:ext uri="{BEBA8EAE-BF5A-486C-A8C5-ECC9F3942E4B}">
                <a14:imgProps xmlns:a14="http://schemas.microsoft.com/office/drawing/2010/main">
                  <a14:imgLayer r:embed="rId20">
                    <a14:imgEffect>
                      <a14:brightnessContrast bright="-40000" contrast="20000"/>
                    </a14:imgEffect>
                  </a14:imgLayer>
                </a14:imgProps>
              </a:ext>
            </a:extLst>
          </a:blip>
          <a:stretch>
            <a:fillRect/>
          </a:stretch>
        </p:blipFill>
        <p:spPr>
          <a:xfrm>
            <a:off x="2036762" y="4422982"/>
            <a:ext cx="812800" cy="812800"/>
          </a:xfrm>
          <a:prstGeom prst="rect">
            <a:avLst/>
          </a:prstGeom>
        </p:spPr>
      </p:pic>
      <p:pic>
        <p:nvPicPr>
          <p:cNvPr id="12" name="Onlinemedien 11" descr="Jaagr_Bruneck.mp4">
            <a:hlinkClick r:id="" action="ppaction://media"/>
            <a:extLst>
              <a:ext uri="{FF2B5EF4-FFF2-40B4-BE49-F238E27FC236}">
                <a16:creationId xmlns:a16="http://schemas.microsoft.com/office/drawing/2014/main" id="{DD47B696-F42F-394D-AA4E-FE63752078C6}"/>
              </a:ext>
            </a:extLst>
          </p:cNvPr>
          <p:cNvPicPr>
            <a:picLocks noChangeAspect="1"/>
          </p:cNvPicPr>
          <p:nvPr>
            <a:audioFile r:link="rId12"/>
            <p:extLst>
              <p:ext uri="{DAA4B4D4-6D71-4841-9C94-3DE7FCFB9230}">
                <p14:media xmlns:p14="http://schemas.microsoft.com/office/powerpoint/2010/main" r:embed="rId11"/>
              </p:ext>
            </p:extLst>
          </p:nvPr>
        </p:nvPicPr>
        <p:blipFill>
          <a:blip r:embed="rId19">
            <a:duotone>
              <a:prstClr val="black"/>
              <a:schemeClr val="accent1">
                <a:tint val="45000"/>
                <a:satMod val="400000"/>
              </a:schemeClr>
            </a:duotone>
            <a:extLst>
              <a:ext uri="{BEBA8EAE-BF5A-486C-A8C5-ECC9F3942E4B}">
                <a14:imgProps xmlns:a14="http://schemas.microsoft.com/office/drawing/2010/main">
                  <a14:imgLayer r:embed="rId21">
                    <a14:imgEffect>
                      <a14:brightnessContrast bright="-40000" contrast="20000"/>
                    </a14:imgEffect>
                  </a14:imgLayer>
                </a14:imgProps>
              </a:ext>
            </a:extLst>
          </a:blip>
          <a:stretch>
            <a:fillRect/>
          </a:stretch>
        </p:blipFill>
        <p:spPr>
          <a:xfrm>
            <a:off x="4236898" y="4378397"/>
            <a:ext cx="812800" cy="812800"/>
          </a:xfrm>
          <a:prstGeom prst="rect">
            <a:avLst/>
          </a:prstGeom>
        </p:spPr>
      </p:pic>
    </p:spTree>
    <p:extLst>
      <p:ext uri="{BB962C8B-B14F-4D97-AF65-F5344CB8AC3E}">
        <p14:creationId xmlns:p14="http://schemas.microsoft.com/office/powerpoint/2010/main" val="8387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723"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381"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460" fill="hold"/>
                                        <p:tgtEl>
                                          <p:spTgt spid="10"/>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515" fill="hold"/>
                                        <p:tgtEl>
                                          <p:spTgt spid="11"/>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459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7" fill="hold" display="0">
                  <p:stCondLst>
                    <p:cond delay="indefinite"/>
                  </p:stCondLst>
                  <p:endCondLst>
                    <p:cond evt="onStopAudio" delay="0">
                      <p:tgtEl>
                        <p:sldTgt/>
                      </p:tgtEl>
                    </p:cond>
                  </p:endCondLst>
                </p:cTn>
                <p:tgtEl>
                  <p:spTgt spid="7"/>
                </p:tgtEl>
              </p:cMediaNode>
            </p:audio>
            <p:audio>
              <p:cMediaNode vol="100000">
                <p:cTn id="28" fill="hold" display="0">
                  <p:stCondLst>
                    <p:cond delay="indefinite"/>
                  </p:stCondLst>
                  <p:endCondLst>
                    <p:cond evt="onStopAudio" delay="0">
                      <p:tgtEl>
                        <p:sldTgt/>
                      </p:tgtEl>
                    </p:cond>
                  </p:endCondLst>
                </p:cTn>
                <p:tgtEl>
                  <p:spTgt spid="8"/>
                </p:tgtEl>
              </p:cMediaNode>
            </p:audio>
            <p:audio>
              <p:cMediaNode vol="100000">
                <p:cTn id="29" fill="hold" display="0">
                  <p:stCondLst>
                    <p:cond delay="indefinite"/>
                  </p:stCondLst>
                  <p:endCondLst>
                    <p:cond evt="onStopAudio" delay="0">
                      <p:tgtEl>
                        <p:sldTgt/>
                      </p:tgtEl>
                    </p:cond>
                  </p:endCondLst>
                </p:cTn>
                <p:tgtEl>
                  <p:spTgt spid="9"/>
                </p:tgtEl>
              </p:cMediaNode>
            </p:audio>
            <p:audio>
              <p:cMediaNode vol="80000">
                <p:cTn id="30" fill="hold" display="0">
                  <p:stCondLst>
                    <p:cond delay="indefinite"/>
                  </p:stCondLst>
                  <p:endCondLst>
                    <p:cond evt="onStopAudio" delay="0">
                      <p:tgtEl>
                        <p:sldTgt/>
                      </p:tgtEl>
                    </p:cond>
                  </p:endCondLst>
                </p:cTn>
                <p:tgtEl>
                  <p:spTgt spid="10"/>
                </p:tgtEl>
              </p:cMediaNode>
            </p:audio>
            <p:audio>
              <p:cMediaNode vol="100000">
                <p:cTn id="31" fill="hold" display="0">
                  <p:stCondLst>
                    <p:cond delay="indefinite"/>
                  </p:stCondLst>
                  <p:endCondLst>
                    <p:cond evt="onStopAudio" delay="0">
                      <p:tgtEl>
                        <p:sldTgt/>
                      </p:tgtEl>
                    </p:cond>
                  </p:endCondLst>
                </p:cTn>
                <p:tgtEl>
                  <p:spTgt spid="11"/>
                </p:tgtEl>
              </p:cMediaNode>
            </p:audio>
            <p:audio>
              <p:cMediaNode vol="100000">
                <p:cTn id="32" fill="hold" display="0">
                  <p:stCondLst>
                    <p:cond delay="indefinite"/>
                  </p:stCondLst>
                  <p:endCondLst>
                    <p:cond evt="onStopAudio" delay="0">
                      <p:tgtEl>
                        <p:sldTgt/>
                      </p:tgtEl>
                    </p:cond>
                  </p:endCondLst>
                </p:cTn>
                <p:tgtEl>
                  <p:spTgt spid="1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6013" y="85235"/>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 - B. Alber – 19/20</a:t>
            </a:r>
          </a:p>
        </p:txBody>
      </p:sp>
      <p:sp>
        <p:nvSpPr>
          <p:cNvPr id="6" name="Textfeld 5">
            <a:extLst>
              <a:ext uri="{FF2B5EF4-FFF2-40B4-BE49-F238E27FC236}">
                <a16:creationId xmlns:a16="http://schemas.microsoft.com/office/drawing/2014/main" id="{2FC6C3D2-BC1F-8C4C-BD74-1C83DC953F56}"/>
              </a:ext>
            </a:extLst>
          </p:cNvPr>
          <p:cNvSpPr txBox="1"/>
          <p:nvPr/>
        </p:nvSpPr>
        <p:spPr>
          <a:xfrm>
            <a:off x="243026" y="628233"/>
            <a:ext cx="8657947" cy="5601533"/>
          </a:xfrm>
          <a:prstGeom prst="rect">
            <a:avLst/>
          </a:prstGeom>
          <a:noFill/>
        </p:spPr>
        <p:txBody>
          <a:bodyPr wrap="square" rtlCol="0">
            <a:spAutoFit/>
          </a:bodyPr>
          <a:lstStyle/>
          <a:p>
            <a:pPr algn="ctr"/>
            <a:r>
              <a:rPr lang="de-DE" sz="2800" b="1" dirty="0">
                <a:latin typeface="Times New Roman" panose="02020603050405020304" pitchFamily="18" charset="0"/>
                <a:cs typeface="Times New Roman" panose="02020603050405020304" pitchFamily="18" charset="0"/>
              </a:rPr>
              <a:t>Tiroler Dialekte</a:t>
            </a:r>
          </a:p>
          <a:p>
            <a:pPr algn="ctr"/>
            <a:r>
              <a:rPr lang="de-DE" sz="2800" b="1" dirty="0">
                <a:latin typeface="Times New Roman" panose="02020603050405020304" pitchFamily="18" charset="0"/>
                <a:cs typeface="Times New Roman" panose="02020603050405020304" pitchFamily="18" charset="0"/>
              </a:rPr>
              <a:t>&lt;-er&gt; am Wortende: </a:t>
            </a:r>
            <a:r>
              <a:rPr lang="de-DE" sz="2800" b="1" dirty="0" err="1">
                <a:latin typeface="Times New Roman" panose="02020603050405020304" pitchFamily="18" charset="0"/>
                <a:cs typeface="Times New Roman" panose="02020603050405020304" pitchFamily="18" charset="0"/>
              </a:rPr>
              <a:t>Jaagr</a:t>
            </a:r>
            <a:r>
              <a:rPr lang="de-DE" sz="2800" b="1" dirty="0">
                <a:latin typeface="Times New Roman" panose="02020603050405020304" pitchFamily="18" charset="0"/>
                <a:cs typeface="Times New Roman" panose="02020603050405020304" pitchFamily="18" charset="0"/>
              </a:rPr>
              <a:t> 'Jäger' </a:t>
            </a:r>
          </a:p>
          <a:p>
            <a:endParaRPr lang="de-DE" sz="28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Westen		</a:t>
            </a:r>
            <a:r>
              <a:rPr lang="de-DE" sz="2400" dirty="0" err="1">
                <a:latin typeface="Times New Roman" panose="02020603050405020304" pitchFamily="18" charset="0"/>
                <a:cs typeface="Times New Roman" panose="02020603050405020304" pitchFamily="18" charset="0"/>
              </a:rPr>
              <a:t>Prad</a:t>
            </a:r>
            <a:r>
              <a:rPr lang="de-DE" sz="2400" dirty="0">
                <a:latin typeface="Times New Roman" panose="02020603050405020304" pitchFamily="18" charset="0"/>
                <a:cs typeface="Times New Roman" panose="02020603050405020304" pitchFamily="18" charset="0"/>
              </a:rPr>
              <a:t>		Taufers im Münstertal</a:t>
            </a:r>
          </a:p>
          <a:p>
            <a:r>
              <a:rPr lang="de-DE"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ja:gɐ</a:t>
            </a:r>
            <a:r>
              <a:rPr lang="de-DE" sz="2400" b="1" dirty="0" err="1">
                <a:latin typeface="Times New Roman" panose="02020603050405020304" pitchFamily="18" charset="0"/>
                <a:cs typeface="Times New Roman" panose="02020603050405020304" pitchFamily="18" charset="0"/>
              </a:rPr>
              <a:t>ʁ</a:t>
            </a:r>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Zentrum		</a:t>
            </a:r>
            <a:r>
              <a:rPr lang="de-DE" sz="2400" dirty="0" err="1">
                <a:latin typeface="Times New Roman" panose="02020603050405020304" pitchFamily="18" charset="0"/>
                <a:cs typeface="Times New Roman" panose="02020603050405020304" pitchFamily="18" charset="0"/>
              </a:rPr>
              <a:t>Kastelruth</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Sarnthein</a:t>
            </a:r>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ja:gɐ</a:t>
            </a:r>
            <a:r>
              <a:rPr lang="de-DE" sz="2400" b="1" dirty="0" err="1">
                <a:latin typeface="Times New Roman" panose="02020603050405020304" pitchFamily="18" charset="0"/>
                <a:cs typeface="Times New Roman" panose="02020603050405020304" pitchFamily="18" charset="0"/>
              </a:rPr>
              <a:t>ʁ</a:t>
            </a:r>
            <a:r>
              <a:rPr lang="de-DE" sz="2400" dirty="0">
                <a:latin typeface="Times New Roman" panose="02020603050405020304" pitchFamily="18" charset="0"/>
                <a:cs typeface="Times New Roman" panose="02020603050405020304" pitchFamily="18" charset="0"/>
              </a:rPr>
              <a:t>]						</a:t>
            </a:r>
          </a:p>
          <a:p>
            <a:r>
              <a:rPr lang="de-DE" sz="2400" dirty="0">
                <a:latin typeface="Times New Roman" panose="02020603050405020304" pitchFamily="18" charset="0"/>
                <a:cs typeface="Times New Roman" panose="02020603050405020304" pitchFamily="18" charset="0"/>
              </a:rPr>
              <a:t>		</a:t>
            </a:r>
          </a:p>
          <a:p>
            <a:r>
              <a:rPr lang="de-DE" sz="2400" b="1" dirty="0">
                <a:solidFill>
                  <a:srgbClr val="C00000"/>
                </a:solidFill>
                <a:latin typeface="Times New Roman" panose="02020603050405020304" pitchFamily="18" charset="0"/>
                <a:cs typeface="Times New Roman" panose="02020603050405020304" pitchFamily="18" charset="0"/>
              </a:rPr>
              <a:t>Osten</a:t>
            </a:r>
            <a:r>
              <a:rPr lang="de-DE" sz="2400" dirty="0">
                <a:latin typeface="Times New Roman" panose="02020603050405020304" pitchFamily="18" charset="0"/>
                <a:cs typeface="Times New Roman" panose="02020603050405020304" pitchFamily="18" charset="0"/>
              </a:rPr>
              <a:t>			</a:t>
            </a:r>
            <a:r>
              <a:rPr lang="de-DE" sz="2400" dirty="0" err="1">
                <a:solidFill>
                  <a:srgbClr val="C00000"/>
                </a:solidFill>
                <a:latin typeface="Times New Roman" panose="02020603050405020304" pitchFamily="18" charset="0"/>
                <a:cs typeface="Times New Roman" panose="02020603050405020304" pitchFamily="18" charset="0"/>
              </a:rPr>
              <a:t>Terenten</a:t>
            </a:r>
            <a:r>
              <a:rPr lang="de-DE" sz="2400" dirty="0">
                <a:latin typeface="Times New Roman" panose="02020603050405020304" pitchFamily="18" charset="0"/>
                <a:cs typeface="Times New Roman" panose="02020603050405020304" pitchFamily="18" charset="0"/>
              </a:rPr>
              <a:t>		</a:t>
            </a:r>
            <a:r>
              <a:rPr lang="de-DE" sz="2400" dirty="0" err="1">
                <a:solidFill>
                  <a:srgbClr val="C00000"/>
                </a:solidFill>
                <a:latin typeface="Times New Roman" panose="02020603050405020304" pitchFamily="18" charset="0"/>
                <a:cs typeface="Times New Roman" panose="02020603050405020304" pitchFamily="18" charset="0"/>
              </a:rPr>
              <a:t>Bruneck</a:t>
            </a:r>
            <a:endParaRPr lang="de-DE" sz="2400" dirty="0">
              <a:solidFill>
                <a:srgbClr val="C00000"/>
              </a:solidFill>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ja:g</a:t>
            </a:r>
            <a:r>
              <a:rPr lang="de-DE" sz="2400" b="1" dirty="0" err="1">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a:t>
            </a:r>
          </a:p>
          <a:p>
            <a:endParaRPr lang="de-DE" sz="2400" b="1" dirty="0">
              <a:latin typeface="Times New Roman" panose="02020603050405020304" pitchFamily="18" charset="0"/>
              <a:cs typeface="Times New Roman" panose="02020603050405020304" pitchFamily="18" charset="0"/>
            </a:endParaRPr>
          </a:p>
          <a:p>
            <a:pPr>
              <a:spcBef>
                <a:spcPts val="600"/>
              </a:spcBef>
            </a:pPr>
            <a:r>
              <a:rPr lang="de-DE" sz="2400" b="1" dirty="0">
                <a:latin typeface="Times New Roman" panose="02020603050405020304" pitchFamily="18" charset="0"/>
                <a:cs typeface="Times New Roman" panose="02020603050405020304" pitchFamily="18" charset="0"/>
              </a:rPr>
              <a:t>Westen/Zentrum: keine Vokalisierung!</a:t>
            </a:r>
          </a:p>
          <a:p>
            <a:pPr>
              <a:spcBef>
                <a:spcPts val="600"/>
              </a:spcBef>
            </a:pPr>
            <a:r>
              <a:rPr lang="de-DE" sz="2400" b="1" dirty="0">
                <a:solidFill>
                  <a:srgbClr val="C00000"/>
                </a:solidFill>
                <a:latin typeface="Times New Roman" panose="02020603050405020304" pitchFamily="18" charset="0"/>
                <a:cs typeface="Times New Roman" panose="02020603050405020304" pitchFamily="18" charset="0"/>
              </a:rPr>
              <a:t>Osten: klare Vokalisierung'</a:t>
            </a:r>
          </a:p>
        </p:txBody>
      </p:sp>
      <p:pic>
        <p:nvPicPr>
          <p:cNvPr id="7" name="Onlinemedien 6" descr="Jaagr_Prad.mp4">
            <a:hlinkClick r:id="" action="ppaction://media"/>
            <a:extLst>
              <a:ext uri="{FF2B5EF4-FFF2-40B4-BE49-F238E27FC236}">
                <a16:creationId xmlns:a16="http://schemas.microsoft.com/office/drawing/2014/main" id="{C66E495D-C22E-4E4B-A954-42AF05DF36BD}"/>
              </a:ext>
            </a:extLst>
          </p:cNvPr>
          <p:cNvPicPr>
            <a:picLocks noChangeAspect="1"/>
          </p:cNvPicPr>
          <p:nvPr>
            <a:audioFile r:link="rId2"/>
            <p:extLst>
              <p:ext uri="{DAA4B4D4-6D71-4841-9C94-3DE7FCFB9230}">
                <p14:media xmlns:p14="http://schemas.microsoft.com/office/powerpoint/2010/main" r:embed="rId1"/>
              </p:ext>
            </p:extLst>
          </p:nvPr>
        </p:nvPicPr>
        <p:blipFill>
          <a:blip r:embed="rId14">
            <a:duotone>
              <a:prstClr val="black"/>
              <a:schemeClr val="accent1">
                <a:tint val="45000"/>
                <a:satMod val="400000"/>
              </a:schemeClr>
            </a:duotone>
            <a:extLst>
              <a:ext uri="{BEBA8EAE-BF5A-486C-A8C5-ECC9F3942E4B}">
                <a14:imgProps xmlns:a14="http://schemas.microsoft.com/office/drawing/2010/main">
                  <a14:imgLayer r:embed="rId15">
                    <a14:imgEffect>
                      <a14:brightnessContrast bright="-40000" contrast="20000"/>
                    </a14:imgEffect>
                  </a14:imgLayer>
                </a14:imgProps>
              </a:ext>
            </a:extLst>
          </a:blip>
          <a:stretch>
            <a:fillRect/>
          </a:stretch>
        </p:blipFill>
        <p:spPr>
          <a:xfrm>
            <a:off x="2036762" y="2238157"/>
            <a:ext cx="812800" cy="812800"/>
          </a:xfrm>
          <a:prstGeom prst="rect">
            <a:avLst/>
          </a:prstGeom>
        </p:spPr>
      </p:pic>
      <p:pic>
        <p:nvPicPr>
          <p:cNvPr id="8" name="Onlinemedien 7" descr="Jaagr_Taufers.mp4">
            <a:hlinkClick r:id="" action="ppaction://media"/>
            <a:extLst>
              <a:ext uri="{FF2B5EF4-FFF2-40B4-BE49-F238E27FC236}">
                <a16:creationId xmlns:a16="http://schemas.microsoft.com/office/drawing/2014/main" id="{F8F2A0AB-6889-E246-8D92-6424B6CD3380}"/>
              </a:ext>
            </a:extLst>
          </p:cNvPr>
          <p:cNvPicPr>
            <a:picLocks noChangeAspect="1"/>
          </p:cNvPicPr>
          <p:nvPr>
            <a:audioFile r:link="rId4"/>
            <p:extLst>
              <p:ext uri="{DAA4B4D4-6D71-4841-9C94-3DE7FCFB9230}">
                <p14:media xmlns:p14="http://schemas.microsoft.com/office/powerpoint/2010/main" r:embed="rId3"/>
              </p:ext>
            </p:extLst>
          </p:nvPr>
        </p:nvPicPr>
        <p:blipFill>
          <a:blip r:embed="rId14">
            <a:duotone>
              <a:prstClr val="black"/>
              <a:schemeClr val="accent1">
                <a:tint val="45000"/>
                <a:satMod val="400000"/>
              </a:schemeClr>
            </a:duotone>
            <a:extLst>
              <a:ext uri="{BEBA8EAE-BF5A-486C-A8C5-ECC9F3942E4B}">
                <a14:imgProps xmlns:a14="http://schemas.microsoft.com/office/drawing/2010/main">
                  <a14:imgLayer r:embed="rId16">
                    <a14:imgEffect>
                      <a14:brightnessContrast bright="-40000" contrast="20000"/>
                    </a14:imgEffect>
                  </a14:imgLayer>
                </a14:imgProps>
              </a:ext>
            </a:extLst>
          </a:blip>
          <a:stretch>
            <a:fillRect/>
          </a:stretch>
        </p:blipFill>
        <p:spPr>
          <a:xfrm>
            <a:off x="4165599" y="2238157"/>
            <a:ext cx="812800" cy="812800"/>
          </a:xfrm>
          <a:prstGeom prst="rect">
            <a:avLst/>
          </a:prstGeom>
        </p:spPr>
      </p:pic>
      <p:pic>
        <p:nvPicPr>
          <p:cNvPr id="9" name="Onlinemedien 8" descr="Jaagr_Kastelruth.mp4">
            <a:hlinkClick r:id="" action="ppaction://media"/>
            <a:extLst>
              <a:ext uri="{FF2B5EF4-FFF2-40B4-BE49-F238E27FC236}">
                <a16:creationId xmlns:a16="http://schemas.microsoft.com/office/drawing/2014/main" id="{3C1E3FA6-52B1-D74C-A3C6-92B811F479B3}"/>
              </a:ext>
            </a:extLst>
          </p:cNvPr>
          <p:cNvPicPr>
            <a:picLocks noChangeAspect="1"/>
          </p:cNvPicPr>
          <p:nvPr>
            <a:audioFile r:link="rId6"/>
            <p:extLst>
              <p:ext uri="{DAA4B4D4-6D71-4841-9C94-3DE7FCFB9230}">
                <p14:media xmlns:p14="http://schemas.microsoft.com/office/powerpoint/2010/main" r:embed="rId5"/>
              </p:ext>
            </p:extLst>
          </p:nvPr>
        </p:nvPicPr>
        <p:blipFill>
          <a:blip r:embed="rId14">
            <a:duotone>
              <a:prstClr val="black"/>
              <a:schemeClr val="accent1">
                <a:tint val="45000"/>
                <a:satMod val="400000"/>
              </a:schemeClr>
            </a:duotone>
            <a:extLst>
              <a:ext uri="{BEBA8EAE-BF5A-486C-A8C5-ECC9F3942E4B}">
                <a14:imgProps xmlns:a14="http://schemas.microsoft.com/office/drawing/2010/main">
                  <a14:imgLayer r:embed="rId17">
                    <a14:imgEffect>
                      <a14:brightnessContrast bright="-40000" contrast="20000"/>
                    </a14:imgEffect>
                  </a14:imgLayer>
                </a14:imgProps>
              </a:ext>
            </a:extLst>
          </a:blip>
          <a:stretch>
            <a:fillRect/>
          </a:stretch>
        </p:blipFill>
        <p:spPr>
          <a:xfrm>
            <a:off x="2036762" y="3428999"/>
            <a:ext cx="812800" cy="812800"/>
          </a:xfrm>
          <a:prstGeom prst="rect">
            <a:avLst/>
          </a:prstGeom>
        </p:spPr>
      </p:pic>
      <p:pic>
        <p:nvPicPr>
          <p:cNvPr id="10" name="Onlinemedien 9" descr="Jaagr_Sarnthein.mp4">
            <a:hlinkClick r:id="" action="ppaction://media"/>
            <a:extLst>
              <a:ext uri="{FF2B5EF4-FFF2-40B4-BE49-F238E27FC236}">
                <a16:creationId xmlns:a16="http://schemas.microsoft.com/office/drawing/2014/main" id="{CCC3A396-093F-EF46-83ED-0CC315AD7F77}"/>
              </a:ext>
            </a:extLst>
          </p:cNvPr>
          <p:cNvPicPr>
            <a:picLocks noChangeAspect="1"/>
          </p:cNvPicPr>
          <p:nvPr>
            <a:audioFile r:link="rId8"/>
            <p:extLst>
              <p:ext uri="{DAA4B4D4-6D71-4841-9C94-3DE7FCFB9230}">
                <p14:media xmlns:p14="http://schemas.microsoft.com/office/powerpoint/2010/main" r:embed="rId7"/>
              </p:ext>
            </p:extLst>
          </p:nvPr>
        </p:nvPicPr>
        <p:blipFill>
          <a:blip r:embed="rId14">
            <a:duotone>
              <a:prstClr val="black"/>
              <a:schemeClr val="accent1">
                <a:tint val="45000"/>
                <a:satMod val="400000"/>
              </a:schemeClr>
            </a:duotone>
            <a:extLst>
              <a:ext uri="{BEBA8EAE-BF5A-486C-A8C5-ECC9F3942E4B}">
                <a14:imgProps xmlns:a14="http://schemas.microsoft.com/office/drawing/2010/main">
                  <a14:imgLayer r:embed="rId18">
                    <a14:imgEffect>
                      <a14:brightnessContrast bright="-40000" contrast="20000"/>
                    </a14:imgEffect>
                  </a14:imgLayer>
                </a14:imgProps>
              </a:ext>
            </a:extLst>
          </a:blip>
          <a:stretch>
            <a:fillRect/>
          </a:stretch>
        </p:blipFill>
        <p:spPr>
          <a:xfrm>
            <a:off x="4165599" y="3428999"/>
            <a:ext cx="812800" cy="812800"/>
          </a:xfrm>
          <a:prstGeom prst="rect">
            <a:avLst/>
          </a:prstGeom>
        </p:spPr>
      </p:pic>
      <p:pic>
        <p:nvPicPr>
          <p:cNvPr id="11" name="Onlinemedien 10" descr="Jaagr_Terenten.mp4">
            <a:hlinkClick r:id="" action="ppaction://media"/>
            <a:extLst>
              <a:ext uri="{FF2B5EF4-FFF2-40B4-BE49-F238E27FC236}">
                <a16:creationId xmlns:a16="http://schemas.microsoft.com/office/drawing/2014/main" id="{AC73D283-60D5-AF48-B557-561542179EAB}"/>
              </a:ext>
            </a:extLst>
          </p:cNvPr>
          <p:cNvPicPr>
            <a:picLocks noChangeAspect="1"/>
          </p:cNvPicPr>
          <p:nvPr>
            <a:audioFile r:link="rId10"/>
            <p:extLst>
              <p:ext uri="{DAA4B4D4-6D71-4841-9C94-3DE7FCFB9230}">
                <p14:media xmlns:p14="http://schemas.microsoft.com/office/powerpoint/2010/main" r:embed="rId9"/>
              </p:ext>
            </p:extLst>
          </p:nvPr>
        </p:nvPicPr>
        <p:blipFill>
          <a:blip r:embed="rId19">
            <a:duotone>
              <a:prstClr val="black"/>
              <a:schemeClr val="accent1">
                <a:tint val="45000"/>
                <a:satMod val="400000"/>
              </a:schemeClr>
            </a:duotone>
            <a:extLst>
              <a:ext uri="{BEBA8EAE-BF5A-486C-A8C5-ECC9F3942E4B}">
                <a14:imgProps xmlns:a14="http://schemas.microsoft.com/office/drawing/2010/main">
                  <a14:imgLayer r:embed="rId20">
                    <a14:imgEffect>
                      <a14:brightnessContrast bright="-40000" contrast="20000"/>
                    </a14:imgEffect>
                  </a14:imgLayer>
                </a14:imgProps>
              </a:ext>
            </a:extLst>
          </a:blip>
          <a:stretch>
            <a:fillRect/>
          </a:stretch>
        </p:blipFill>
        <p:spPr>
          <a:xfrm>
            <a:off x="2036762" y="4422982"/>
            <a:ext cx="812800" cy="812800"/>
          </a:xfrm>
          <a:prstGeom prst="rect">
            <a:avLst/>
          </a:prstGeom>
        </p:spPr>
      </p:pic>
      <p:pic>
        <p:nvPicPr>
          <p:cNvPr id="12" name="Onlinemedien 11" descr="Jaagr_Bruneck.mp4">
            <a:hlinkClick r:id="" action="ppaction://media"/>
            <a:extLst>
              <a:ext uri="{FF2B5EF4-FFF2-40B4-BE49-F238E27FC236}">
                <a16:creationId xmlns:a16="http://schemas.microsoft.com/office/drawing/2014/main" id="{DD47B696-F42F-394D-AA4E-FE63752078C6}"/>
              </a:ext>
            </a:extLst>
          </p:cNvPr>
          <p:cNvPicPr>
            <a:picLocks noChangeAspect="1"/>
          </p:cNvPicPr>
          <p:nvPr>
            <a:audioFile r:link="rId12"/>
            <p:extLst>
              <p:ext uri="{DAA4B4D4-6D71-4841-9C94-3DE7FCFB9230}">
                <p14:media xmlns:p14="http://schemas.microsoft.com/office/powerpoint/2010/main" r:embed="rId11"/>
              </p:ext>
            </p:extLst>
          </p:nvPr>
        </p:nvPicPr>
        <p:blipFill>
          <a:blip r:embed="rId19">
            <a:duotone>
              <a:prstClr val="black"/>
              <a:schemeClr val="accent1">
                <a:tint val="45000"/>
                <a:satMod val="400000"/>
              </a:schemeClr>
            </a:duotone>
            <a:extLst>
              <a:ext uri="{BEBA8EAE-BF5A-486C-A8C5-ECC9F3942E4B}">
                <a14:imgProps xmlns:a14="http://schemas.microsoft.com/office/drawing/2010/main">
                  <a14:imgLayer r:embed="rId21">
                    <a14:imgEffect>
                      <a14:brightnessContrast bright="-40000" contrast="20000"/>
                    </a14:imgEffect>
                  </a14:imgLayer>
                </a14:imgProps>
              </a:ext>
            </a:extLst>
          </a:blip>
          <a:stretch>
            <a:fillRect/>
          </a:stretch>
        </p:blipFill>
        <p:spPr>
          <a:xfrm>
            <a:off x="4236898" y="4378397"/>
            <a:ext cx="812800" cy="812800"/>
          </a:xfrm>
          <a:prstGeom prst="rect">
            <a:avLst/>
          </a:prstGeom>
        </p:spPr>
      </p:pic>
    </p:spTree>
    <p:extLst>
      <p:ext uri="{BB962C8B-B14F-4D97-AF65-F5344CB8AC3E}">
        <p14:creationId xmlns:p14="http://schemas.microsoft.com/office/powerpoint/2010/main" val="391250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723"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381"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460" fill="hold"/>
                                        <p:tgtEl>
                                          <p:spTgt spid="10"/>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515" fill="hold"/>
                                        <p:tgtEl>
                                          <p:spTgt spid="11"/>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459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7" fill="hold" display="0">
                  <p:stCondLst>
                    <p:cond delay="indefinite"/>
                  </p:stCondLst>
                  <p:endCondLst>
                    <p:cond evt="onStopAudio" delay="0">
                      <p:tgtEl>
                        <p:sldTgt/>
                      </p:tgtEl>
                    </p:cond>
                  </p:endCondLst>
                </p:cTn>
                <p:tgtEl>
                  <p:spTgt spid="7"/>
                </p:tgtEl>
              </p:cMediaNode>
            </p:audio>
            <p:audio>
              <p:cMediaNode vol="100000">
                <p:cTn id="28" fill="hold" display="0">
                  <p:stCondLst>
                    <p:cond delay="indefinite"/>
                  </p:stCondLst>
                  <p:endCondLst>
                    <p:cond evt="onStopAudio" delay="0">
                      <p:tgtEl>
                        <p:sldTgt/>
                      </p:tgtEl>
                    </p:cond>
                  </p:endCondLst>
                </p:cTn>
                <p:tgtEl>
                  <p:spTgt spid="8"/>
                </p:tgtEl>
              </p:cMediaNode>
            </p:audio>
            <p:audio>
              <p:cMediaNode vol="100000">
                <p:cTn id="29" fill="hold" display="0">
                  <p:stCondLst>
                    <p:cond delay="indefinite"/>
                  </p:stCondLst>
                  <p:endCondLst>
                    <p:cond evt="onStopAudio" delay="0">
                      <p:tgtEl>
                        <p:sldTgt/>
                      </p:tgtEl>
                    </p:cond>
                  </p:endCondLst>
                </p:cTn>
                <p:tgtEl>
                  <p:spTgt spid="9"/>
                </p:tgtEl>
              </p:cMediaNode>
            </p:audio>
            <p:audio>
              <p:cMediaNode vol="80000">
                <p:cTn id="30" fill="hold" display="0">
                  <p:stCondLst>
                    <p:cond delay="indefinite"/>
                  </p:stCondLst>
                  <p:endCondLst>
                    <p:cond evt="onStopAudio" delay="0">
                      <p:tgtEl>
                        <p:sldTgt/>
                      </p:tgtEl>
                    </p:cond>
                  </p:endCondLst>
                </p:cTn>
                <p:tgtEl>
                  <p:spTgt spid="10"/>
                </p:tgtEl>
              </p:cMediaNode>
            </p:audio>
            <p:audio>
              <p:cMediaNode vol="100000">
                <p:cTn id="31" fill="hold" display="0">
                  <p:stCondLst>
                    <p:cond delay="indefinite"/>
                  </p:stCondLst>
                  <p:endCondLst>
                    <p:cond evt="onStopAudio" delay="0">
                      <p:tgtEl>
                        <p:sldTgt/>
                      </p:tgtEl>
                    </p:cond>
                  </p:endCondLst>
                </p:cTn>
                <p:tgtEl>
                  <p:spTgt spid="11"/>
                </p:tgtEl>
              </p:cMediaNode>
            </p:audio>
            <p:audio>
              <p:cMediaNode vol="100000">
                <p:cTn id="32" fill="hold" display="0">
                  <p:stCondLst>
                    <p:cond delay="indefinite"/>
                  </p:stCondLst>
                  <p:endCondLst>
                    <p:cond evt="onStopAudio" delay="0">
                      <p:tgtEl>
                        <p:sldTgt/>
                      </p:tgtEl>
                    </p:cond>
                  </p:endCondLst>
                </p:cTn>
                <p:tgtEl>
                  <p:spTgt spid="1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6013" y="85235"/>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 - B. Alber – 19/20</a:t>
            </a:r>
          </a:p>
        </p:txBody>
      </p:sp>
      <p:sp>
        <p:nvSpPr>
          <p:cNvPr id="6" name="Textfeld 5">
            <a:extLst>
              <a:ext uri="{FF2B5EF4-FFF2-40B4-BE49-F238E27FC236}">
                <a16:creationId xmlns:a16="http://schemas.microsoft.com/office/drawing/2014/main" id="{2FC6C3D2-BC1F-8C4C-BD74-1C83DC953F56}"/>
              </a:ext>
            </a:extLst>
          </p:cNvPr>
          <p:cNvSpPr txBox="1"/>
          <p:nvPr/>
        </p:nvSpPr>
        <p:spPr>
          <a:xfrm>
            <a:off x="320040" y="684948"/>
            <a:ext cx="8657947" cy="5878532"/>
          </a:xfrm>
          <a:prstGeom prst="rect">
            <a:avLst/>
          </a:prstGeom>
          <a:noFill/>
        </p:spPr>
        <p:txBody>
          <a:bodyPr wrap="square" rtlCol="0">
            <a:spAutoFit/>
          </a:bodyPr>
          <a:lstStyle/>
          <a:p>
            <a:pPr algn="ctr"/>
            <a:r>
              <a:rPr lang="de-DE" sz="3200" b="1" dirty="0">
                <a:latin typeface="Times New Roman" panose="02020603050405020304" pitchFamily="18" charset="0"/>
                <a:cs typeface="Times New Roman" panose="02020603050405020304" pitchFamily="18" charset="0"/>
              </a:rPr>
              <a:t>Fazit – </a:t>
            </a:r>
            <a:r>
              <a:rPr lang="de-DE" sz="3200" b="1" dirty="0" err="1">
                <a:latin typeface="Times New Roman" panose="02020603050405020304" pitchFamily="18" charset="0"/>
                <a:cs typeface="Times New Roman" panose="02020603050405020304" pitchFamily="18" charset="0"/>
              </a:rPr>
              <a:t>r</a:t>
            </a:r>
            <a:r>
              <a:rPr lang="de-DE" sz="3200" b="1" dirty="0">
                <a:latin typeface="Times New Roman" panose="02020603050405020304" pitchFamily="18" charset="0"/>
                <a:cs typeface="Times New Roman" panose="02020603050405020304" pitchFamily="18" charset="0"/>
              </a:rPr>
              <a:t>-Vokalisierung</a:t>
            </a:r>
          </a:p>
          <a:p>
            <a:pPr algn="ctr"/>
            <a:endParaRPr lang="de-DE" sz="32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de-DE" sz="3200" dirty="0">
                <a:latin typeface="Times New Roman" panose="02020603050405020304" pitchFamily="18" charset="0"/>
                <a:cs typeface="Times New Roman" panose="02020603050405020304" pitchFamily="18" charset="0"/>
              </a:rPr>
              <a:t>Im </a:t>
            </a:r>
            <a:r>
              <a:rPr lang="de-DE" sz="3200" b="1" dirty="0">
                <a:latin typeface="Times New Roman" panose="02020603050405020304" pitchFamily="18" charset="0"/>
                <a:cs typeface="Times New Roman" panose="02020603050405020304" pitchFamily="18" charset="0"/>
              </a:rPr>
              <a:t>Westen/Zentrum/Süden </a:t>
            </a:r>
            <a:r>
              <a:rPr lang="de-DE" sz="3200" dirty="0">
                <a:latin typeface="Times New Roman" panose="02020603050405020304" pitchFamily="18" charset="0"/>
                <a:cs typeface="Times New Roman" panose="02020603050405020304" pitchFamily="18" charset="0"/>
              </a:rPr>
              <a:t>Südtirols wird meistens nicht vokalisiert: [</a:t>
            </a:r>
            <a:r>
              <a:rPr lang="de-DE" sz="3200" dirty="0" err="1">
                <a:latin typeface="Times New Roman" panose="02020603050405020304" pitchFamily="18" charset="0"/>
                <a:cs typeface="Times New Roman" panose="02020603050405020304" pitchFamily="18" charset="0"/>
              </a:rPr>
              <a:t>ja:gɐ</a:t>
            </a:r>
            <a:r>
              <a:rPr lang="de-DE" sz="3200" b="1" dirty="0" err="1">
                <a:latin typeface="Times New Roman" panose="02020603050405020304" pitchFamily="18" charset="0"/>
                <a:cs typeface="Times New Roman" panose="02020603050405020304" pitchFamily="18" charset="0"/>
              </a:rPr>
              <a:t>ʁ</a:t>
            </a:r>
            <a:r>
              <a:rPr lang="de-DE" sz="3200" dirty="0">
                <a:latin typeface="Times New Roman" panose="02020603050405020304" pitchFamily="18" charset="0"/>
                <a:cs typeface="Times New Roman" panose="02020603050405020304" pitchFamily="18" charset="0"/>
              </a:rPr>
              <a:t>]</a:t>
            </a:r>
          </a:p>
          <a:p>
            <a:pPr marL="457200" indent="-457200">
              <a:spcBef>
                <a:spcPts val="1200"/>
              </a:spcBef>
              <a:buFont typeface="Arial" panose="020B0604020202020204" pitchFamily="34" charset="0"/>
              <a:buChar char="•"/>
            </a:pPr>
            <a:r>
              <a:rPr lang="de-DE" sz="3200" dirty="0">
                <a:latin typeface="Times New Roman" panose="02020603050405020304" pitchFamily="18" charset="0"/>
                <a:cs typeface="Times New Roman" panose="02020603050405020304" pitchFamily="18" charset="0"/>
              </a:rPr>
              <a:t>Im </a:t>
            </a:r>
            <a:r>
              <a:rPr lang="de-DE" sz="3200" b="1" dirty="0">
                <a:solidFill>
                  <a:srgbClr val="C00000"/>
                </a:solidFill>
                <a:latin typeface="Times New Roman" panose="02020603050405020304" pitchFamily="18" charset="0"/>
                <a:cs typeface="Times New Roman" panose="02020603050405020304" pitchFamily="18" charset="0"/>
              </a:rPr>
              <a:t>Osten</a:t>
            </a:r>
            <a:r>
              <a:rPr lang="de-DE" sz="3200" dirty="0">
                <a:latin typeface="Times New Roman" panose="02020603050405020304" pitchFamily="18" charset="0"/>
                <a:cs typeface="Times New Roman" panose="02020603050405020304" pitchFamily="18" charset="0"/>
              </a:rPr>
              <a:t> gibt es eine klare Vokalisierung bei    &lt;-er&gt; Endungen: [</a:t>
            </a:r>
            <a:r>
              <a:rPr lang="de-DE" sz="3200" dirty="0" err="1">
                <a:latin typeface="Times New Roman" panose="02020603050405020304" pitchFamily="18" charset="0"/>
                <a:cs typeface="Times New Roman" panose="02020603050405020304" pitchFamily="18" charset="0"/>
              </a:rPr>
              <a:t>ja:g</a:t>
            </a:r>
            <a:r>
              <a:rPr lang="de-DE" sz="3200" b="1" dirty="0" err="1">
                <a:latin typeface="Times New Roman" panose="02020603050405020304" pitchFamily="18" charset="0"/>
                <a:cs typeface="Times New Roman" panose="02020603050405020304" pitchFamily="18" charset="0"/>
              </a:rPr>
              <a:t>a</a:t>
            </a:r>
            <a:r>
              <a:rPr lang="de-DE" sz="3200" dirty="0">
                <a:latin typeface="Times New Roman" panose="02020603050405020304" pitchFamily="18" charset="0"/>
                <a:cs typeface="Times New Roman" panose="02020603050405020304" pitchFamily="18" charset="0"/>
              </a:rPr>
              <a:t>]</a:t>
            </a:r>
          </a:p>
          <a:p>
            <a:pPr marL="457200" indent="-457200">
              <a:spcBef>
                <a:spcPts val="1200"/>
              </a:spcBef>
              <a:buFont typeface="Arial" panose="020B0604020202020204" pitchFamily="34" charset="0"/>
              <a:buChar char="•"/>
            </a:pPr>
            <a:endParaRPr lang="de-DE"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de-DE"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de-DE" sz="3200" dirty="0">
                <a:latin typeface="Times New Roman" panose="02020603050405020304" pitchFamily="18" charset="0"/>
                <a:cs typeface="Times New Roman" panose="02020603050405020304" pitchFamily="18" charset="0"/>
              </a:rPr>
              <a:t>Im </a:t>
            </a:r>
            <a:r>
              <a:rPr lang="de-DE" sz="3200" b="1" dirty="0">
                <a:solidFill>
                  <a:srgbClr val="C00000"/>
                </a:solidFill>
                <a:latin typeface="Times New Roman" panose="02020603050405020304" pitchFamily="18" charset="0"/>
                <a:cs typeface="Times New Roman" panose="02020603050405020304" pitchFamily="18" charset="0"/>
              </a:rPr>
              <a:t>Osten</a:t>
            </a:r>
            <a:r>
              <a:rPr lang="de-DE" sz="3200" dirty="0">
                <a:latin typeface="Times New Roman" panose="02020603050405020304" pitchFamily="18" charset="0"/>
                <a:cs typeface="Times New Roman" panose="02020603050405020304" pitchFamily="18" charset="0"/>
              </a:rPr>
              <a:t> – aber nicht im Westen – gibt es einen Prozess, der aus /</a:t>
            </a:r>
            <a:r>
              <a:rPr lang="de-DE" sz="3200" dirty="0" err="1">
                <a:latin typeface="Times New Roman" panose="02020603050405020304" pitchFamily="18" charset="0"/>
                <a:cs typeface="Times New Roman" panose="02020603050405020304" pitchFamily="18" charset="0"/>
              </a:rPr>
              <a:t>r</a:t>
            </a:r>
            <a:r>
              <a:rPr lang="de-DE" sz="3200" dirty="0">
                <a:latin typeface="Times New Roman" panose="02020603050405020304" pitchFamily="18" charset="0"/>
                <a:cs typeface="Times New Roman" panose="02020603050405020304" pitchFamily="18" charset="0"/>
              </a:rPr>
              <a:t>/ ein [</a:t>
            </a:r>
            <a:r>
              <a:rPr lang="de-DE" sz="3200" dirty="0" err="1">
                <a:latin typeface="Times New Roman" panose="02020603050405020304" pitchFamily="18" charset="0"/>
                <a:cs typeface="Times New Roman" panose="02020603050405020304" pitchFamily="18" charset="0"/>
              </a:rPr>
              <a:t>ʃ</a:t>
            </a:r>
            <a:r>
              <a:rPr lang="de-DE" sz="3200" dirty="0">
                <a:latin typeface="Times New Roman" panose="02020603050405020304" pitchFamily="18" charset="0"/>
                <a:cs typeface="Times New Roman" panose="02020603050405020304" pitchFamily="18" charset="0"/>
              </a:rPr>
              <a:t>] macht (vor [t]):</a:t>
            </a:r>
          </a:p>
          <a:p>
            <a:r>
              <a:rPr lang="de-DE" sz="3200" dirty="0">
                <a:latin typeface="Times New Roman" panose="02020603050405020304" pitchFamily="18" charset="0"/>
                <a:cs typeface="Times New Roman" panose="02020603050405020304" pitchFamily="18" charset="0"/>
              </a:rPr>
              <a:t>	[</a:t>
            </a:r>
            <a:r>
              <a:rPr lang="de-DE" sz="3200" dirty="0" err="1">
                <a:latin typeface="Times New Roman" panose="02020603050405020304" pitchFamily="18" charset="0"/>
                <a:cs typeface="Times New Roman" panose="02020603050405020304" pitchFamily="18" charset="0"/>
              </a:rPr>
              <a:t>kɑ</a:t>
            </a:r>
            <a:r>
              <a:rPr lang="de-DE" sz="3600" b="1" dirty="0" err="1">
                <a:latin typeface="Times New Roman" panose="02020603050405020304" pitchFamily="18" charset="0"/>
                <a:cs typeface="Times New Roman" panose="02020603050405020304" pitchFamily="18" charset="0"/>
              </a:rPr>
              <a:t>ʃ</a:t>
            </a:r>
            <a:r>
              <a:rPr lang="de-DE" sz="3200" dirty="0" err="1">
                <a:latin typeface="Times New Roman" panose="02020603050405020304" pitchFamily="18" charset="0"/>
                <a:cs typeface="Times New Roman" panose="02020603050405020304" pitchFamily="18" charset="0"/>
              </a:rPr>
              <a:t>tn</a:t>
            </a:r>
            <a:r>
              <a:rPr lang="de-DE"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88681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6013" y="85235"/>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 - B. Alber – 19/20</a:t>
            </a:r>
          </a:p>
        </p:txBody>
      </p:sp>
      <p:sp>
        <p:nvSpPr>
          <p:cNvPr id="6" name="Textfeld 5">
            <a:extLst>
              <a:ext uri="{FF2B5EF4-FFF2-40B4-BE49-F238E27FC236}">
                <a16:creationId xmlns:a16="http://schemas.microsoft.com/office/drawing/2014/main" id="{2FC6C3D2-BC1F-8C4C-BD74-1C83DC953F56}"/>
              </a:ext>
            </a:extLst>
          </p:cNvPr>
          <p:cNvSpPr txBox="1"/>
          <p:nvPr/>
        </p:nvSpPr>
        <p:spPr>
          <a:xfrm>
            <a:off x="166013" y="684948"/>
            <a:ext cx="8657947" cy="6201698"/>
          </a:xfrm>
          <a:prstGeom prst="rect">
            <a:avLst/>
          </a:prstGeom>
          <a:noFill/>
        </p:spPr>
        <p:txBody>
          <a:bodyPr wrap="square" rtlCol="0">
            <a:spAutoFit/>
          </a:bodyPr>
          <a:lstStyle/>
          <a:p>
            <a:pPr algn="ctr"/>
            <a:r>
              <a:rPr lang="de-DE" sz="2800" b="1" dirty="0">
                <a:latin typeface="Times New Roman" panose="02020603050405020304" pitchFamily="18" charset="0"/>
                <a:cs typeface="Times New Roman" panose="02020603050405020304" pitchFamily="18" charset="0"/>
              </a:rPr>
              <a:t>Zweite Vinko-Resultate (2.4.2020)</a:t>
            </a:r>
          </a:p>
          <a:p>
            <a:pPr algn="ctr"/>
            <a:r>
              <a:rPr lang="de-DE" sz="2800" b="1" dirty="0">
                <a:latin typeface="Times New Roman" panose="02020603050405020304" pitchFamily="18" charset="0"/>
                <a:cs typeface="Times New Roman" panose="02020603050405020304" pitchFamily="18" charset="0"/>
              </a:rPr>
              <a:t>Typische Merkmale des Tirolerischen</a:t>
            </a:r>
          </a:p>
          <a:p>
            <a:pPr algn="ctr"/>
            <a:r>
              <a:rPr lang="de-DE" sz="2800" b="1" dirty="0">
                <a:latin typeface="Times New Roman" panose="02020603050405020304" pitchFamily="18" charset="0"/>
                <a:cs typeface="Times New Roman" panose="02020603050405020304" pitchFamily="18" charset="0"/>
              </a:rPr>
              <a:t>(und anderer bairischen Dialekte)</a:t>
            </a:r>
          </a:p>
          <a:p>
            <a:pPr algn="ctr"/>
            <a:endParaRPr lang="de-DE"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de-DE" sz="2800" b="1" dirty="0">
                <a:latin typeface="Times New Roman" panose="02020603050405020304" pitchFamily="18" charset="0"/>
                <a:cs typeface="Times New Roman" panose="02020603050405020304" pitchFamily="18" charset="0"/>
              </a:rPr>
              <a:t>Apokope: 	</a:t>
            </a:r>
            <a:r>
              <a:rPr lang="de-DE" sz="2800" dirty="0">
                <a:latin typeface="Times New Roman" panose="02020603050405020304" pitchFamily="18" charset="0"/>
                <a:cs typeface="Times New Roman" panose="02020603050405020304" pitchFamily="18" charset="0"/>
              </a:rPr>
              <a:t> 			</a:t>
            </a:r>
          </a:p>
          <a:p>
            <a:r>
              <a:rPr lang="de-DE" sz="2800" dirty="0">
                <a:latin typeface="Times New Roman" panose="02020603050405020304" pitchFamily="18" charset="0"/>
                <a:cs typeface="Times New Roman" panose="02020603050405020304" pitchFamily="18" charset="0"/>
              </a:rPr>
              <a:t>	Meran		Wies							'Wiese'</a:t>
            </a:r>
          </a:p>
          <a:p>
            <a:endParaRPr lang="de-DE"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de-DE" sz="2800" b="1" dirty="0">
                <a:latin typeface="Times New Roman" panose="02020603050405020304" pitchFamily="18" charset="0"/>
                <a:cs typeface="Times New Roman" panose="02020603050405020304" pitchFamily="18" charset="0"/>
              </a:rPr>
              <a:t>Diphthonge</a:t>
            </a:r>
            <a:r>
              <a:rPr lang="de-DE" sz="2800" dirty="0">
                <a:latin typeface="Times New Roman" panose="02020603050405020304" pitchFamily="18" charset="0"/>
                <a:cs typeface="Times New Roman" panose="02020603050405020304" pitchFamily="18" charset="0"/>
              </a:rPr>
              <a:t> (innovativ)</a:t>
            </a:r>
          </a:p>
          <a:p>
            <a:r>
              <a:rPr lang="de-DE" sz="2800" dirty="0">
                <a:latin typeface="Times New Roman" panose="02020603050405020304" pitchFamily="18" charset="0"/>
                <a:cs typeface="Times New Roman" panose="02020603050405020304" pitchFamily="18" charset="0"/>
              </a:rPr>
              <a:t>	Tirol			</a:t>
            </a:r>
            <a:r>
              <a:rPr lang="de-DE" sz="2800" dirty="0" err="1">
                <a:latin typeface="Times New Roman" panose="02020603050405020304" pitchFamily="18" charset="0"/>
                <a:cs typeface="Times New Roman" panose="02020603050405020304" pitchFamily="18" charset="0"/>
              </a:rPr>
              <a:t>Schnea</a:t>
            </a: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ɛɐ</a:t>
            </a:r>
            <a:r>
              <a:rPr lang="de-DE" sz="2800" dirty="0">
                <a:latin typeface="Times New Roman" panose="02020603050405020304" pitchFamily="18" charset="0"/>
                <a:cs typeface="Times New Roman" panose="02020603050405020304" pitchFamily="18" charset="0"/>
              </a:rPr>
              <a:t>]						'Schnee'</a:t>
            </a:r>
          </a:p>
          <a:p>
            <a:endParaRPr lang="de-DE"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de-DE" sz="2800" b="1" dirty="0">
                <a:latin typeface="Times New Roman" panose="02020603050405020304" pitchFamily="18" charset="0"/>
                <a:cs typeface="Times New Roman" panose="02020603050405020304" pitchFamily="18" charset="0"/>
              </a:rPr>
              <a:t>2. Person Plural: 		</a:t>
            </a:r>
            <a:r>
              <a:rPr lang="de-DE" sz="2800" dirty="0">
                <a:latin typeface="Times New Roman" panose="02020603050405020304" pitchFamily="18" charset="0"/>
                <a:cs typeface="Times New Roman" panose="02020603050405020304" pitchFamily="18" charset="0"/>
              </a:rPr>
              <a:t> 				</a:t>
            </a:r>
          </a:p>
          <a:p>
            <a:pPr>
              <a:spcBef>
                <a:spcPts val="600"/>
              </a:spcBef>
            </a:pPr>
            <a:r>
              <a:rPr lang="de-DE" sz="2800" dirty="0">
                <a:latin typeface="Times New Roman" panose="02020603050405020304" pitchFamily="18" charset="0"/>
                <a:cs typeface="Times New Roman" panose="02020603050405020304" pitchFamily="18" charset="0"/>
              </a:rPr>
              <a:t>	Bozen									</a:t>
            </a:r>
          </a:p>
          <a:p>
            <a:r>
              <a:rPr lang="de-DE" sz="2800" dirty="0">
                <a:latin typeface="Times New Roman" panose="02020603050405020304" pitchFamily="18" charset="0"/>
                <a:cs typeface="Times New Roman" panose="02020603050405020304" pitchFamily="18" charset="0"/>
              </a:rPr>
              <a:t>	</a:t>
            </a:r>
            <a:r>
              <a:rPr lang="de-DE" sz="2800" u="sng" dirty="0">
                <a:latin typeface="Times New Roman" panose="02020603050405020304" pitchFamily="18" charset="0"/>
                <a:cs typeface="Times New Roman" panose="02020603050405020304" pitchFamily="18" charset="0"/>
              </a:rPr>
              <a:t>Es </a:t>
            </a:r>
            <a:r>
              <a:rPr lang="de-DE" sz="2800" u="sng" dirty="0" err="1">
                <a:latin typeface="Times New Roman" panose="02020603050405020304" pitchFamily="18" charset="0"/>
                <a:cs typeface="Times New Roman" panose="02020603050405020304" pitchFamily="18" charset="0"/>
              </a:rPr>
              <a:t>kennts</a:t>
            </a:r>
            <a:r>
              <a:rPr lang="de-DE" sz="2800" u="sng"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net</a:t>
            </a:r>
            <a:r>
              <a:rPr lang="de-DE" sz="2800" dirty="0">
                <a:latin typeface="Times New Roman" panose="02020603050405020304" pitchFamily="18" charset="0"/>
                <a:cs typeface="Times New Roman" panose="02020603050405020304" pitchFamily="18" charset="0"/>
              </a:rPr>
              <a:t> solche Kindereien </a:t>
            </a:r>
            <a:r>
              <a:rPr lang="de-DE" sz="2800" dirty="0" err="1">
                <a:latin typeface="Times New Roman" panose="02020603050405020304" pitchFamily="18" charset="0"/>
                <a:cs typeface="Times New Roman" panose="02020603050405020304" pitchFamily="18" charset="0"/>
              </a:rPr>
              <a:t>treibm</a:t>
            </a:r>
            <a:endParaRPr lang="de-DE" sz="2800" dirty="0">
              <a:latin typeface="Times New Roman" panose="02020603050405020304" pitchFamily="18" charset="0"/>
              <a:cs typeface="Times New Roman" panose="02020603050405020304" pitchFamily="18" charset="0"/>
            </a:endParaRPr>
          </a:p>
          <a:p>
            <a:r>
              <a:rPr lang="de-DE" sz="2800" dirty="0">
                <a:latin typeface="Times New Roman" panose="02020603050405020304" pitchFamily="18" charset="0"/>
                <a:cs typeface="Times New Roman" panose="02020603050405020304" pitchFamily="18" charset="0"/>
              </a:rPr>
              <a:t>	'Ihr dürft nicht solche Kindereien treiben'</a:t>
            </a:r>
          </a:p>
        </p:txBody>
      </p:sp>
      <p:pic>
        <p:nvPicPr>
          <p:cNvPr id="5" name="Onlinemedien 4" descr="Wies-Meran.mp4">
            <a:hlinkClick r:id="" action="ppaction://media"/>
            <a:extLst>
              <a:ext uri="{FF2B5EF4-FFF2-40B4-BE49-F238E27FC236}">
                <a16:creationId xmlns:a16="http://schemas.microsoft.com/office/drawing/2014/main" id="{3D30D231-97E3-A541-B56F-8B768EC76FD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65600" y="2616200"/>
            <a:ext cx="812800" cy="812800"/>
          </a:xfrm>
          <a:prstGeom prst="rect">
            <a:avLst/>
          </a:prstGeom>
        </p:spPr>
      </p:pic>
      <p:pic>
        <p:nvPicPr>
          <p:cNvPr id="8" name="Onlinemedien 7" descr="Schnea-Tirol.mp4">
            <a:hlinkClick r:id="" action="ppaction://media"/>
            <a:extLst>
              <a:ext uri="{FF2B5EF4-FFF2-40B4-BE49-F238E27FC236}">
                <a16:creationId xmlns:a16="http://schemas.microsoft.com/office/drawing/2014/main" id="{23E4B745-C51B-9442-9530-7806C6833A9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978400" y="3785797"/>
            <a:ext cx="812800" cy="812800"/>
          </a:xfrm>
          <a:prstGeom prst="rect">
            <a:avLst/>
          </a:prstGeom>
        </p:spPr>
      </p:pic>
      <p:pic>
        <p:nvPicPr>
          <p:cNvPr id="9" name="Onlinemedien 8" descr="EsKenntsNet_Bozen.mp4">
            <a:hlinkClick r:id="" action="ppaction://media"/>
            <a:extLst>
              <a:ext uri="{FF2B5EF4-FFF2-40B4-BE49-F238E27FC236}">
                <a16:creationId xmlns:a16="http://schemas.microsoft.com/office/drawing/2014/main" id="{3B4D580B-CEBD-7B48-994F-2C4231866D21}"/>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5274872" y="4929821"/>
            <a:ext cx="812800" cy="812800"/>
          </a:xfrm>
          <a:prstGeom prst="rect">
            <a:avLst/>
          </a:prstGeom>
        </p:spPr>
      </p:pic>
    </p:spTree>
    <p:extLst>
      <p:ext uri="{BB962C8B-B14F-4D97-AF65-F5344CB8AC3E}">
        <p14:creationId xmlns:p14="http://schemas.microsoft.com/office/powerpoint/2010/main" val="41053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5"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081"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68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5" fill="hold" display="0">
                  <p:stCondLst>
                    <p:cond delay="indefinite"/>
                  </p:stCondLst>
                  <p:endCondLst>
                    <p:cond evt="onStopAudio" delay="0">
                      <p:tgtEl>
                        <p:sldTgt/>
                      </p:tgtEl>
                    </p:cond>
                  </p:endCondLst>
                </p:cTn>
                <p:tgtEl>
                  <p:spTgt spid="5"/>
                </p:tgtEl>
              </p:cMediaNode>
            </p:audio>
            <p:audio>
              <p:cMediaNode vol="100000">
                <p:cTn id="16" fill="hold" display="0">
                  <p:stCondLst>
                    <p:cond delay="indefinite"/>
                  </p:stCondLst>
                  <p:endCondLst>
                    <p:cond evt="onStopAudio" delay="0">
                      <p:tgtEl>
                        <p:sldTgt/>
                      </p:tgtEl>
                    </p:cond>
                  </p:endCondLst>
                </p:cTn>
                <p:tgtEl>
                  <p:spTgt spid="8"/>
                </p:tgtEl>
              </p:cMediaNode>
            </p:audio>
            <p:audio>
              <p:cMediaNode vol="100000">
                <p:cTn id="17"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6013" y="85235"/>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 - B. Alber – 19/20</a:t>
            </a:r>
          </a:p>
        </p:txBody>
      </p:sp>
      <p:sp>
        <p:nvSpPr>
          <p:cNvPr id="6" name="Textfeld 5">
            <a:extLst>
              <a:ext uri="{FF2B5EF4-FFF2-40B4-BE49-F238E27FC236}">
                <a16:creationId xmlns:a16="http://schemas.microsoft.com/office/drawing/2014/main" id="{2FC6C3D2-BC1F-8C4C-BD74-1C83DC953F56}"/>
              </a:ext>
            </a:extLst>
          </p:cNvPr>
          <p:cNvSpPr txBox="1"/>
          <p:nvPr/>
        </p:nvSpPr>
        <p:spPr>
          <a:xfrm>
            <a:off x="243026" y="628233"/>
            <a:ext cx="8657947" cy="6370975"/>
          </a:xfrm>
          <a:prstGeom prst="rect">
            <a:avLst/>
          </a:prstGeom>
          <a:noFill/>
        </p:spPr>
        <p:txBody>
          <a:bodyPr wrap="square" rtlCol="0">
            <a:spAutoFit/>
          </a:bodyPr>
          <a:lstStyle/>
          <a:p>
            <a:pPr algn="ctr"/>
            <a:r>
              <a:rPr lang="de-DE" sz="2800" b="1" dirty="0" err="1">
                <a:solidFill>
                  <a:srgbClr val="C00000"/>
                </a:solidFill>
                <a:latin typeface="Times New Roman" panose="02020603050405020304" pitchFamily="18" charset="0"/>
                <a:cs typeface="Times New Roman" panose="02020603050405020304" pitchFamily="18" charset="0"/>
              </a:rPr>
              <a:t>Obervinschgau</a:t>
            </a:r>
            <a:r>
              <a:rPr lang="de-DE" sz="2800" b="1" dirty="0">
                <a:solidFill>
                  <a:srgbClr val="C00000"/>
                </a:solidFill>
                <a:latin typeface="Times New Roman" panose="02020603050405020304" pitchFamily="18" charset="0"/>
                <a:cs typeface="Times New Roman" panose="02020603050405020304" pitchFamily="18" charset="0"/>
              </a:rPr>
              <a:t>, Unterland, unteres Eisacktal </a:t>
            </a:r>
            <a:r>
              <a:rPr lang="de-DE" sz="2800" b="1" dirty="0">
                <a:latin typeface="Times New Roman" panose="02020603050405020304" pitchFamily="18" charset="0"/>
                <a:cs typeface="Times New Roman" panose="02020603050405020304" pitchFamily="18" charset="0"/>
              </a:rPr>
              <a:t>vs. </a:t>
            </a:r>
          </a:p>
          <a:p>
            <a:pPr algn="ctr"/>
            <a:r>
              <a:rPr lang="de-DE" sz="2800" b="1" dirty="0">
                <a:latin typeface="Times New Roman" panose="02020603050405020304" pitchFamily="18" charset="0"/>
                <a:cs typeface="Times New Roman" panose="02020603050405020304" pitchFamily="18" charset="0"/>
              </a:rPr>
              <a:t>den </a:t>
            </a:r>
            <a:r>
              <a:rPr lang="de-DE" sz="2800" b="1" dirty="0">
                <a:solidFill>
                  <a:schemeClr val="accent3">
                    <a:lumMod val="50000"/>
                  </a:schemeClr>
                </a:solidFill>
                <a:latin typeface="Times New Roman" panose="02020603050405020304" pitchFamily="18" charset="0"/>
                <a:cs typeface="Times New Roman" panose="02020603050405020304" pitchFamily="18" charset="0"/>
              </a:rPr>
              <a:t>Rest von Südtirol</a:t>
            </a:r>
          </a:p>
          <a:p>
            <a:pPr algn="ctr"/>
            <a:r>
              <a:rPr lang="de-DE" sz="2800" b="1" dirty="0">
                <a:solidFill>
                  <a:srgbClr val="C00000"/>
                </a:solidFill>
                <a:latin typeface="Times New Roman" panose="02020603050405020304" pitchFamily="18" charset="0"/>
                <a:cs typeface="Times New Roman" panose="02020603050405020304" pitchFamily="18" charset="0"/>
              </a:rPr>
              <a:t>alveolares [</a:t>
            </a:r>
            <a:r>
              <a:rPr lang="de-DE" sz="2800" b="1" dirty="0" err="1">
                <a:solidFill>
                  <a:srgbClr val="C00000"/>
                </a:solidFill>
                <a:latin typeface="Times New Roman" panose="02020603050405020304" pitchFamily="18" charset="0"/>
                <a:cs typeface="Times New Roman" panose="02020603050405020304" pitchFamily="18" charset="0"/>
              </a:rPr>
              <a:t>r</a:t>
            </a:r>
            <a:r>
              <a:rPr lang="de-DE" sz="2800" b="1" dirty="0">
                <a:solidFill>
                  <a:srgbClr val="C00000"/>
                </a:solidFill>
                <a:latin typeface="Times New Roman" panose="02020603050405020304" pitchFamily="18" charset="0"/>
                <a:cs typeface="Times New Roman" panose="02020603050405020304" pitchFamily="18" charset="0"/>
              </a:rPr>
              <a:t>] </a:t>
            </a:r>
            <a:r>
              <a:rPr lang="de-DE" sz="2800" b="1" dirty="0">
                <a:latin typeface="Times New Roman" panose="02020603050405020304" pitchFamily="18" charset="0"/>
                <a:cs typeface="Times New Roman" panose="02020603050405020304" pitchFamily="18" charset="0"/>
              </a:rPr>
              <a:t>am Wortanfang vs. </a:t>
            </a:r>
            <a:r>
              <a:rPr lang="de-DE" sz="2800" b="1" dirty="0" err="1">
                <a:solidFill>
                  <a:schemeClr val="accent3">
                    <a:lumMod val="50000"/>
                  </a:schemeClr>
                </a:solidFill>
                <a:latin typeface="Times New Roman" panose="02020603050405020304" pitchFamily="18" charset="0"/>
                <a:cs typeface="Times New Roman" panose="02020603050405020304" pitchFamily="18" charset="0"/>
              </a:rPr>
              <a:t>uvulares</a:t>
            </a:r>
            <a:r>
              <a:rPr lang="de-DE" sz="2800" b="1" dirty="0">
                <a:solidFill>
                  <a:schemeClr val="accent3">
                    <a:lumMod val="50000"/>
                  </a:schemeClr>
                </a:solidFill>
                <a:latin typeface="Times New Roman" panose="02020603050405020304" pitchFamily="18" charset="0"/>
                <a:cs typeface="Times New Roman" panose="02020603050405020304" pitchFamily="18" charset="0"/>
              </a:rPr>
              <a:t> [</a:t>
            </a:r>
            <a:r>
              <a:rPr lang="de-DE" sz="2800" b="1" dirty="0" err="1">
                <a:solidFill>
                  <a:schemeClr val="accent3">
                    <a:lumMod val="50000"/>
                  </a:schemeClr>
                </a:solidFill>
                <a:latin typeface="Times New Roman" panose="02020603050405020304" pitchFamily="18" charset="0"/>
                <a:cs typeface="Times New Roman" panose="02020603050405020304" pitchFamily="18" charset="0"/>
              </a:rPr>
              <a:t>ʁ</a:t>
            </a:r>
            <a:r>
              <a:rPr lang="de-DE" sz="2800" b="1" dirty="0">
                <a:solidFill>
                  <a:schemeClr val="accent3">
                    <a:lumMod val="50000"/>
                  </a:schemeClr>
                </a:solidFill>
                <a:latin typeface="Times New Roman" panose="02020603050405020304" pitchFamily="18" charset="0"/>
                <a:cs typeface="Times New Roman" panose="02020603050405020304" pitchFamily="18" charset="0"/>
              </a:rPr>
              <a:t>]</a:t>
            </a:r>
          </a:p>
          <a:p>
            <a:endParaRPr lang="de-DE" sz="2800" b="1" dirty="0">
              <a:latin typeface="Times New Roman" panose="02020603050405020304" pitchFamily="18" charset="0"/>
              <a:cs typeface="Times New Roman" panose="02020603050405020304" pitchFamily="18" charset="0"/>
            </a:endParaRPr>
          </a:p>
          <a:p>
            <a:r>
              <a:rPr lang="de-DE" sz="2400" b="1" dirty="0" err="1">
                <a:solidFill>
                  <a:srgbClr val="C00000"/>
                </a:solidFill>
                <a:latin typeface="Times New Roman" panose="02020603050405020304" pitchFamily="18" charset="0"/>
                <a:cs typeface="Times New Roman" panose="02020603050405020304" pitchFamily="18" charset="0"/>
              </a:rPr>
              <a:t>Obervinschgau</a:t>
            </a:r>
            <a:r>
              <a:rPr lang="de-DE" sz="2400" b="1"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Prad</a:t>
            </a:r>
            <a:r>
              <a:rPr lang="de-DE" sz="2400" dirty="0">
                <a:latin typeface="Times New Roman" panose="02020603050405020304" pitchFamily="18" charset="0"/>
                <a:cs typeface="Times New Roman" panose="02020603050405020304" pitchFamily="18" charset="0"/>
              </a:rPr>
              <a:t>		 </a:t>
            </a:r>
          </a:p>
          <a:p>
            <a:r>
              <a:rPr lang="de-DE" sz="2400" dirty="0">
                <a:latin typeface="Times New Roman" panose="02020603050405020304" pitchFamily="18" charset="0"/>
                <a:cs typeface="Times New Roman" panose="02020603050405020304" pitchFamily="18" charset="0"/>
              </a:rPr>
              <a:t>[</a:t>
            </a:r>
            <a:r>
              <a:rPr lang="de-DE" sz="2400" b="1" dirty="0" err="1">
                <a:latin typeface="Times New Roman" panose="02020603050405020304" pitchFamily="18" charset="0"/>
                <a:cs typeface="Times New Roman" panose="02020603050405020304" pitchFamily="18" charset="0"/>
              </a:rPr>
              <a:t>r</a:t>
            </a:r>
            <a:r>
              <a:rPr lang="de-DE"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oat</a:t>
            </a:r>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b="1" dirty="0">
                <a:solidFill>
                  <a:srgbClr val="C00000"/>
                </a:solidFill>
                <a:latin typeface="Times New Roman" panose="02020603050405020304" pitchFamily="18" charset="0"/>
                <a:cs typeface="Times New Roman" panose="02020603050405020304" pitchFamily="18" charset="0"/>
              </a:rPr>
              <a:t>Unterland</a:t>
            </a:r>
            <a:r>
              <a:rPr lang="de-DE" sz="2400" b="1"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Leifers</a:t>
            </a:r>
            <a:r>
              <a:rPr lang="de-DE" sz="2400" dirty="0">
                <a:latin typeface="Times New Roman" panose="02020603050405020304" pitchFamily="18" charset="0"/>
                <a:cs typeface="Times New Roman" panose="02020603050405020304" pitchFamily="18" charset="0"/>
              </a:rPr>
              <a:t>		</a:t>
            </a:r>
            <a:r>
              <a:rPr lang="de-DE" sz="2400" b="1" dirty="0">
                <a:solidFill>
                  <a:srgbClr val="C00000"/>
                </a:solidFill>
                <a:latin typeface="Times New Roman" panose="02020603050405020304" pitchFamily="18" charset="0"/>
                <a:cs typeface="Times New Roman" panose="02020603050405020304" pitchFamily="18" charset="0"/>
              </a:rPr>
              <a:t>Unteres Eisacktal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Karneid</a:t>
            </a:r>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a:t>
            </a:r>
            <a:r>
              <a:rPr lang="de-DE" sz="2400" b="1" dirty="0" err="1">
                <a:latin typeface="Times New Roman" panose="02020603050405020304" pitchFamily="18" charset="0"/>
                <a:cs typeface="Times New Roman" panose="02020603050405020304" pitchFamily="18" charset="0"/>
              </a:rPr>
              <a:t>r</a:t>
            </a:r>
            <a:r>
              <a:rPr lang="de-DE"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oat</a:t>
            </a:r>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b="1" dirty="0">
                <a:solidFill>
                  <a:schemeClr val="accent3">
                    <a:lumMod val="50000"/>
                  </a:schemeClr>
                </a:solidFill>
                <a:latin typeface="Times New Roman" panose="02020603050405020304" pitchFamily="18" charset="0"/>
                <a:cs typeface="Times New Roman" panose="02020603050405020304" pitchFamily="18" charset="0"/>
              </a:rPr>
              <a:t>Rest von Südtirol</a:t>
            </a:r>
          </a:p>
          <a:p>
            <a:endParaRPr lang="de-DE" sz="2400" dirty="0">
              <a:latin typeface="Times New Roman" panose="02020603050405020304" pitchFamily="18" charset="0"/>
              <a:cs typeface="Times New Roman" panose="02020603050405020304" pitchFamily="18" charset="0"/>
            </a:endParaRPr>
          </a:p>
          <a:p>
            <a:r>
              <a:rPr lang="de-DE" sz="2400" dirty="0" err="1">
                <a:latin typeface="Times New Roman" panose="02020603050405020304" pitchFamily="18" charset="0"/>
                <a:cs typeface="Times New Roman" panose="02020603050405020304" pitchFamily="18" charset="0"/>
              </a:rPr>
              <a:t>Nals</a:t>
            </a:r>
            <a:r>
              <a:rPr lang="de-DE" sz="2400" dirty="0">
                <a:solidFill>
                  <a:srgbClr val="00B050"/>
                </a:solidFill>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Percha</a:t>
            </a:r>
            <a:r>
              <a:rPr lang="de-DE" sz="2400" dirty="0">
                <a:latin typeface="Times New Roman" panose="02020603050405020304" pitchFamily="18" charset="0"/>
                <a:cs typeface="Times New Roman" panose="02020603050405020304" pitchFamily="18" charset="0"/>
              </a:rPr>
              <a:t>   		</a:t>
            </a:r>
          </a:p>
          <a:p>
            <a:r>
              <a:rPr lang="de-DE" sz="2400" dirty="0">
                <a:latin typeface="Times New Roman" panose="02020603050405020304" pitchFamily="18" charset="0"/>
                <a:cs typeface="Times New Roman" panose="02020603050405020304" pitchFamily="18" charset="0"/>
              </a:rPr>
              <a:t>[</a:t>
            </a:r>
            <a:r>
              <a:rPr lang="de-DE" sz="2400" b="1" dirty="0" err="1">
                <a:latin typeface="Times New Roman" panose="02020603050405020304" pitchFamily="18" charset="0"/>
                <a:cs typeface="Times New Roman" panose="02020603050405020304" pitchFamily="18" charset="0"/>
              </a:rPr>
              <a:t>ʁ</a:t>
            </a:r>
            <a:r>
              <a:rPr lang="de-DE"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oat</a:t>
            </a:r>
            <a:r>
              <a:rPr lang="de-DE" sz="2400"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ʀ</a:t>
            </a:r>
            <a:r>
              <a:rPr lang="de-DE"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oat</a:t>
            </a:r>
            <a:r>
              <a:rPr lang="de-DE" sz="2400" dirty="0">
                <a:latin typeface="Times New Roman" panose="02020603050405020304" pitchFamily="18" charset="0"/>
                <a:cs typeface="Times New Roman" panose="02020603050405020304" pitchFamily="18" charset="0"/>
              </a:rPr>
              <a:t>				</a:t>
            </a:r>
          </a:p>
          <a:p>
            <a:endParaRPr lang="de-DE" sz="2400" b="1" dirty="0">
              <a:latin typeface="Times New Roman" panose="02020603050405020304" pitchFamily="18" charset="0"/>
              <a:cs typeface="Times New Roman" panose="02020603050405020304" pitchFamily="18" charset="0"/>
            </a:endParaRPr>
          </a:p>
        </p:txBody>
      </p:sp>
      <p:pic>
        <p:nvPicPr>
          <p:cNvPr id="9" name="Onlinemedien 8" descr="roat-Prad.mp4">
            <a:hlinkClick r:id="" action="ppaction://media"/>
            <a:extLst>
              <a:ext uri="{FF2B5EF4-FFF2-40B4-BE49-F238E27FC236}">
                <a16:creationId xmlns:a16="http://schemas.microsoft.com/office/drawing/2014/main" id="{4DEE2DBF-0FEA-2B4E-8399-29BE7F40C1F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139961" y="2363033"/>
            <a:ext cx="812800" cy="812800"/>
          </a:xfrm>
          <a:prstGeom prst="rect">
            <a:avLst/>
          </a:prstGeom>
        </p:spPr>
      </p:pic>
      <p:pic>
        <p:nvPicPr>
          <p:cNvPr id="10" name="Onlinemedien 9" descr="roat_Leifers.mp4">
            <a:hlinkClick r:id="" action="ppaction://media"/>
            <a:extLst>
              <a:ext uri="{FF2B5EF4-FFF2-40B4-BE49-F238E27FC236}">
                <a16:creationId xmlns:a16="http://schemas.microsoft.com/office/drawing/2014/main" id="{898B7716-3D5F-9D45-A5BB-ECE3D932FC68}"/>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2156918" y="3914904"/>
            <a:ext cx="812800" cy="812800"/>
          </a:xfrm>
          <a:prstGeom prst="rect">
            <a:avLst/>
          </a:prstGeom>
        </p:spPr>
      </p:pic>
      <p:pic>
        <p:nvPicPr>
          <p:cNvPr id="11" name="Onlinemedien 10" descr="roat_Karneid.mp4">
            <a:hlinkClick r:id="" action="ppaction://media"/>
            <a:extLst>
              <a:ext uri="{FF2B5EF4-FFF2-40B4-BE49-F238E27FC236}">
                <a16:creationId xmlns:a16="http://schemas.microsoft.com/office/drawing/2014/main" id="{BE53B3E1-F52B-B040-A3B4-F7F8D4AEE163}"/>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6987082" y="3926147"/>
            <a:ext cx="812800" cy="812800"/>
          </a:xfrm>
          <a:prstGeom prst="rect">
            <a:avLst/>
          </a:prstGeom>
        </p:spPr>
      </p:pic>
      <p:pic>
        <p:nvPicPr>
          <p:cNvPr id="12" name="Onlinemedien 11" descr="roat_Nals.mp4">
            <a:hlinkClick r:id="" action="ppaction://media"/>
            <a:extLst>
              <a:ext uri="{FF2B5EF4-FFF2-40B4-BE49-F238E27FC236}">
                <a16:creationId xmlns:a16="http://schemas.microsoft.com/office/drawing/2014/main" id="{D39C72C0-6E36-754B-889D-A2B36BF622E9}"/>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307923" y="5585918"/>
            <a:ext cx="812800" cy="812800"/>
          </a:xfrm>
          <a:prstGeom prst="rect">
            <a:avLst/>
          </a:prstGeom>
        </p:spPr>
      </p:pic>
      <p:pic>
        <p:nvPicPr>
          <p:cNvPr id="13" name="Onlinemedien 12" descr="roat-Percha.mp4">
            <a:hlinkClick r:id="" action="ppaction://media"/>
            <a:extLst>
              <a:ext uri="{FF2B5EF4-FFF2-40B4-BE49-F238E27FC236}">
                <a16:creationId xmlns:a16="http://schemas.microsoft.com/office/drawing/2014/main" id="{BAC5FCED-7563-8B48-A437-BF8CD07FCFBD}"/>
              </a:ext>
            </a:extLst>
          </p:cNvPr>
          <p:cNvPicPr>
            <a:picLocks noChangeAspect="1"/>
          </p:cNvPicPr>
          <p:nvPr>
            <a:audioFile r:link="rId10"/>
            <p:extLst>
              <p:ext uri="{DAA4B4D4-6D71-4841-9C94-3DE7FCFB9230}">
                <p14:media xmlns:p14="http://schemas.microsoft.com/office/powerpoint/2010/main" r:embed="rId9"/>
              </p:ext>
            </p:extLst>
          </p:nvPr>
        </p:nvPicPr>
        <p:blipFill>
          <a:blip r:embed="rId12"/>
          <a:stretch>
            <a:fillRect/>
          </a:stretch>
        </p:blipFill>
        <p:spPr>
          <a:xfrm>
            <a:off x="4733561" y="5588848"/>
            <a:ext cx="812800" cy="812800"/>
          </a:xfrm>
          <a:prstGeom prst="rect">
            <a:avLst/>
          </a:prstGeom>
        </p:spPr>
      </p:pic>
    </p:spTree>
    <p:extLst>
      <p:ext uri="{BB962C8B-B14F-4D97-AF65-F5344CB8AC3E}">
        <p14:creationId xmlns:p14="http://schemas.microsoft.com/office/powerpoint/2010/main" val="408072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181"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741"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781" fill="hold"/>
                                        <p:tgtEl>
                                          <p:spTgt spid="12"/>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40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3" fill="hold" display="0">
                  <p:stCondLst>
                    <p:cond delay="indefinite"/>
                  </p:stCondLst>
                  <p:endCondLst>
                    <p:cond evt="onStopAudio" delay="0">
                      <p:tgtEl>
                        <p:sldTgt/>
                      </p:tgtEl>
                    </p:cond>
                  </p:endCondLst>
                </p:cTn>
                <p:tgtEl>
                  <p:spTgt spid="9"/>
                </p:tgtEl>
              </p:cMediaNode>
            </p:audio>
            <p:audio>
              <p:cMediaNode vol="100000">
                <p:cTn id="24" fill="hold" display="0">
                  <p:stCondLst>
                    <p:cond delay="indefinite"/>
                  </p:stCondLst>
                  <p:endCondLst>
                    <p:cond evt="onStopAudio" delay="0">
                      <p:tgtEl>
                        <p:sldTgt/>
                      </p:tgtEl>
                    </p:cond>
                  </p:endCondLst>
                </p:cTn>
                <p:tgtEl>
                  <p:spTgt spid="10"/>
                </p:tgtEl>
              </p:cMediaNode>
            </p:audio>
            <p:audio>
              <p:cMediaNode vol="100000">
                <p:cTn id="25" fill="hold" display="0">
                  <p:stCondLst>
                    <p:cond delay="indefinite"/>
                  </p:stCondLst>
                  <p:endCondLst>
                    <p:cond evt="onStopAudio" delay="0">
                      <p:tgtEl>
                        <p:sldTgt/>
                      </p:tgtEl>
                    </p:cond>
                  </p:endCondLst>
                </p:cTn>
                <p:tgtEl>
                  <p:spTgt spid="11"/>
                </p:tgtEl>
              </p:cMediaNode>
            </p:audio>
            <p:audio>
              <p:cMediaNode vol="100000">
                <p:cTn id="26" fill="hold" display="0">
                  <p:stCondLst>
                    <p:cond delay="indefinite"/>
                  </p:stCondLst>
                  <p:endCondLst>
                    <p:cond evt="onStopAudio" delay="0">
                      <p:tgtEl>
                        <p:sldTgt/>
                      </p:tgtEl>
                    </p:cond>
                  </p:endCondLst>
                </p:cTn>
                <p:tgtEl>
                  <p:spTgt spid="12"/>
                </p:tgtEl>
              </p:cMediaNode>
            </p:audio>
            <p:audio>
              <p:cMediaNode vol="100000">
                <p:cTn id="27" fill="hold" display="0">
                  <p:stCondLst>
                    <p:cond delay="indefinite"/>
                  </p:stCondLst>
                  <p:endCondLst>
                    <p:cond evt="onStopAudio" delay="0">
                      <p:tgtEl>
                        <p:sldTgt/>
                      </p:tgtEl>
                    </p:cond>
                  </p:endCondLst>
                </p:cTn>
                <p:tgtEl>
                  <p:spTgt spid="1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6013" y="85235"/>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 - B. Alber – 19/20</a:t>
            </a:r>
          </a:p>
        </p:txBody>
      </p:sp>
      <p:sp>
        <p:nvSpPr>
          <p:cNvPr id="6" name="Textfeld 5">
            <a:extLst>
              <a:ext uri="{FF2B5EF4-FFF2-40B4-BE49-F238E27FC236}">
                <a16:creationId xmlns:a16="http://schemas.microsoft.com/office/drawing/2014/main" id="{2FC6C3D2-BC1F-8C4C-BD74-1C83DC953F56}"/>
              </a:ext>
            </a:extLst>
          </p:cNvPr>
          <p:cNvSpPr txBox="1"/>
          <p:nvPr/>
        </p:nvSpPr>
        <p:spPr>
          <a:xfrm>
            <a:off x="243026" y="628233"/>
            <a:ext cx="8657947" cy="6247864"/>
          </a:xfrm>
          <a:prstGeom prst="rect">
            <a:avLst/>
          </a:prstGeom>
          <a:noFill/>
        </p:spPr>
        <p:txBody>
          <a:bodyPr wrap="square" rtlCol="0">
            <a:spAutoFit/>
          </a:bodyPr>
          <a:lstStyle/>
          <a:p>
            <a:pPr algn="ctr"/>
            <a:r>
              <a:rPr lang="de-DE" sz="2800" b="1" dirty="0" err="1">
                <a:solidFill>
                  <a:srgbClr val="C00000"/>
                </a:solidFill>
                <a:latin typeface="Times New Roman" panose="02020603050405020304" pitchFamily="18" charset="0"/>
                <a:cs typeface="Times New Roman" panose="02020603050405020304" pitchFamily="18" charset="0"/>
              </a:rPr>
              <a:t>Obervinschgau</a:t>
            </a:r>
            <a:r>
              <a:rPr lang="de-DE" sz="2800" b="1" dirty="0">
                <a:solidFill>
                  <a:srgbClr val="C00000"/>
                </a:solidFill>
                <a:latin typeface="Times New Roman" panose="02020603050405020304" pitchFamily="18" charset="0"/>
                <a:cs typeface="Times New Roman" panose="02020603050405020304" pitchFamily="18" charset="0"/>
              </a:rPr>
              <a:t>, Unterland, </a:t>
            </a:r>
            <a:r>
              <a:rPr lang="de-DE" sz="2800" b="1" dirty="0">
                <a:latin typeface="Times New Roman" panose="02020603050405020304" pitchFamily="18" charset="0"/>
                <a:cs typeface="Times New Roman" panose="02020603050405020304" pitchFamily="18" charset="0"/>
              </a:rPr>
              <a:t>vs. </a:t>
            </a:r>
          </a:p>
          <a:p>
            <a:pPr algn="ctr"/>
            <a:r>
              <a:rPr lang="de-DE" sz="2800" b="1" dirty="0">
                <a:latin typeface="Times New Roman" panose="02020603050405020304" pitchFamily="18" charset="0"/>
                <a:cs typeface="Times New Roman" panose="02020603050405020304" pitchFamily="18" charset="0"/>
              </a:rPr>
              <a:t>den </a:t>
            </a:r>
            <a:r>
              <a:rPr lang="de-DE" sz="2800" b="1" dirty="0">
                <a:solidFill>
                  <a:schemeClr val="accent3">
                    <a:lumMod val="50000"/>
                  </a:schemeClr>
                </a:solidFill>
                <a:latin typeface="Times New Roman" panose="02020603050405020304" pitchFamily="18" charset="0"/>
                <a:cs typeface="Times New Roman" panose="02020603050405020304" pitchFamily="18" charset="0"/>
              </a:rPr>
              <a:t>Rest von Südtirol</a:t>
            </a:r>
          </a:p>
          <a:p>
            <a:pPr algn="ctr"/>
            <a:r>
              <a:rPr lang="de-DE" sz="2800" b="1" dirty="0" err="1">
                <a:solidFill>
                  <a:srgbClr val="C00000"/>
                </a:solidFill>
                <a:latin typeface="Times New Roman" panose="02020603050405020304" pitchFamily="18" charset="0"/>
                <a:cs typeface="Times New Roman" panose="02020603050405020304" pitchFamily="18" charset="0"/>
              </a:rPr>
              <a:t>sch</a:t>
            </a:r>
            <a:r>
              <a:rPr lang="de-DE" sz="2800" b="1" dirty="0">
                <a:solidFill>
                  <a:srgbClr val="C00000"/>
                </a:solidFill>
                <a:latin typeface="Times New Roman" panose="02020603050405020304" pitchFamily="18" charset="0"/>
                <a:cs typeface="Times New Roman" panose="02020603050405020304" pitchFamily="18" charset="0"/>
              </a:rPr>
              <a:t>[</a:t>
            </a:r>
            <a:r>
              <a:rPr lang="de-DE" sz="2800" b="1" dirty="0" err="1">
                <a:solidFill>
                  <a:srgbClr val="C00000"/>
                </a:solidFill>
                <a:latin typeface="Times New Roman" panose="02020603050405020304" pitchFamily="18" charset="0"/>
                <a:cs typeface="Times New Roman" panose="02020603050405020304" pitchFamily="18" charset="0"/>
              </a:rPr>
              <a:t>ɛɐ</a:t>
            </a:r>
            <a:r>
              <a:rPr lang="de-DE" sz="2800" b="1" dirty="0">
                <a:solidFill>
                  <a:srgbClr val="C00000"/>
                </a:solidFill>
                <a:latin typeface="Times New Roman" panose="02020603050405020304" pitchFamily="18" charset="0"/>
                <a:cs typeface="Times New Roman" panose="02020603050405020304" pitchFamily="18" charset="0"/>
              </a:rPr>
              <a:t>]</a:t>
            </a:r>
            <a:r>
              <a:rPr lang="de-DE" sz="2800" b="1" dirty="0" err="1">
                <a:solidFill>
                  <a:srgbClr val="C00000"/>
                </a:solidFill>
                <a:latin typeface="Times New Roman" panose="02020603050405020304" pitchFamily="18" charset="0"/>
                <a:cs typeface="Times New Roman" panose="02020603050405020304" pitchFamily="18" charset="0"/>
              </a:rPr>
              <a:t>nschte</a:t>
            </a:r>
            <a:r>
              <a:rPr lang="de-DE" sz="2800" b="1" dirty="0">
                <a:solidFill>
                  <a:srgbClr val="C00000"/>
                </a:solidFill>
                <a:latin typeface="Times New Roman" panose="02020603050405020304" pitchFamily="18" charset="0"/>
                <a:cs typeface="Times New Roman" panose="02020603050405020304" pitchFamily="18" charset="0"/>
              </a:rPr>
              <a:t> </a:t>
            </a:r>
            <a:r>
              <a:rPr lang="de-DE" sz="2800" b="1" dirty="0">
                <a:latin typeface="Times New Roman" panose="02020603050405020304" pitchFamily="18" charset="0"/>
                <a:cs typeface="Times New Roman" panose="02020603050405020304" pitchFamily="18" charset="0"/>
              </a:rPr>
              <a:t>vs. </a:t>
            </a:r>
            <a:r>
              <a:rPr lang="de-DE" sz="2800" b="1" dirty="0" err="1">
                <a:solidFill>
                  <a:schemeClr val="accent3">
                    <a:lumMod val="50000"/>
                  </a:schemeClr>
                </a:solidFill>
                <a:latin typeface="Times New Roman" panose="02020603050405020304" pitchFamily="18" charset="0"/>
                <a:cs typeface="Times New Roman" panose="02020603050405020304" pitchFamily="18" charset="0"/>
              </a:rPr>
              <a:t>sch</a:t>
            </a:r>
            <a:r>
              <a:rPr lang="de-DE" sz="2800" b="1" dirty="0">
                <a:solidFill>
                  <a:schemeClr val="accent3">
                    <a:lumMod val="50000"/>
                  </a:schemeClr>
                </a:solidFill>
                <a:latin typeface="Times New Roman" panose="02020603050405020304" pitchFamily="18" charset="0"/>
                <a:cs typeface="Times New Roman" panose="02020603050405020304" pitchFamily="18" charset="0"/>
              </a:rPr>
              <a:t>[</a:t>
            </a:r>
            <a:r>
              <a:rPr lang="de-DE" sz="2800" b="1" dirty="0" err="1">
                <a:solidFill>
                  <a:schemeClr val="accent3">
                    <a:lumMod val="50000"/>
                  </a:schemeClr>
                </a:solidFill>
                <a:latin typeface="Times New Roman" panose="02020603050405020304" pitchFamily="18" charset="0"/>
                <a:cs typeface="Times New Roman" panose="02020603050405020304" pitchFamily="18" charset="0"/>
              </a:rPr>
              <a:t>iɐ</a:t>
            </a:r>
            <a:r>
              <a:rPr lang="de-DE" sz="2800" b="1" dirty="0">
                <a:solidFill>
                  <a:schemeClr val="accent3">
                    <a:lumMod val="50000"/>
                  </a:schemeClr>
                </a:solidFill>
                <a:latin typeface="Times New Roman" panose="02020603050405020304" pitchFamily="18" charset="0"/>
                <a:cs typeface="Times New Roman" panose="02020603050405020304" pitchFamily="18" charset="0"/>
              </a:rPr>
              <a:t>]</a:t>
            </a:r>
            <a:r>
              <a:rPr lang="de-DE" sz="2800" b="1" dirty="0" err="1">
                <a:solidFill>
                  <a:schemeClr val="accent3">
                    <a:lumMod val="50000"/>
                  </a:schemeClr>
                </a:solidFill>
                <a:latin typeface="Times New Roman" panose="02020603050405020304" pitchFamily="18" charset="0"/>
                <a:cs typeface="Times New Roman" panose="02020603050405020304" pitchFamily="18" charset="0"/>
              </a:rPr>
              <a:t>nschte</a:t>
            </a:r>
            <a:endParaRPr lang="de-DE" sz="2800" b="1" dirty="0">
              <a:solidFill>
                <a:schemeClr val="accent3">
                  <a:lumMod val="50000"/>
                </a:schemeClr>
              </a:solidFill>
              <a:latin typeface="Times New Roman" panose="02020603050405020304" pitchFamily="18" charset="0"/>
              <a:cs typeface="Times New Roman" panose="02020603050405020304" pitchFamily="18" charset="0"/>
            </a:endParaRPr>
          </a:p>
          <a:p>
            <a:endParaRPr lang="de-DE" sz="2800" b="1" dirty="0">
              <a:latin typeface="Times New Roman" panose="02020603050405020304" pitchFamily="18" charset="0"/>
              <a:cs typeface="Times New Roman" panose="02020603050405020304" pitchFamily="18" charset="0"/>
            </a:endParaRPr>
          </a:p>
          <a:p>
            <a:r>
              <a:rPr lang="de-DE" sz="2400" b="1" dirty="0" err="1">
                <a:solidFill>
                  <a:srgbClr val="C00000"/>
                </a:solidFill>
                <a:latin typeface="Times New Roman" panose="02020603050405020304" pitchFamily="18" charset="0"/>
                <a:cs typeface="Times New Roman" panose="02020603050405020304" pitchFamily="18" charset="0"/>
              </a:rPr>
              <a:t>Obervinschgau</a:t>
            </a:r>
            <a:r>
              <a:rPr lang="de-DE" sz="2400" b="1"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Graun</a:t>
            </a:r>
            <a:r>
              <a:rPr lang="de-DE" sz="2400" dirty="0">
                <a:latin typeface="Times New Roman" panose="02020603050405020304" pitchFamily="18" charset="0"/>
                <a:cs typeface="Times New Roman" panose="02020603050405020304" pitchFamily="18" charset="0"/>
              </a:rPr>
              <a:t>			Taufers	 		</a:t>
            </a:r>
            <a:r>
              <a:rPr lang="de-DE" sz="2400" dirty="0" err="1">
                <a:latin typeface="Times New Roman" panose="02020603050405020304" pitchFamily="18" charset="0"/>
                <a:cs typeface="Times New Roman" panose="02020603050405020304" pitchFamily="18" charset="0"/>
              </a:rPr>
              <a:t>Prad</a:t>
            </a:r>
            <a:endParaRPr lang="de-DE" sz="2400" dirty="0">
              <a:latin typeface="Times New Roman" panose="02020603050405020304" pitchFamily="18" charset="0"/>
              <a:cs typeface="Times New Roman" panose="02020603050405020304" pitchFamily="18" charset="0"/>
            </a:endParaRPr>
          </a:p>
          <a:p>
            <a:r>
              <a:rPr lang="de-DE" sz="2400" b="1" dirty="0">
                <a:solidFill>
                  <a:srgbClr val="C00000"/>
                </a:solidFill>
                <a:latin typeface="Times New Roman" panose="02020603050405020304" pitchFamily="18" charset="0"/>
                <a:cs typeface="Times New Roman" panose="02020603050405020304" pitchFamily="18" charset="0"/>
              </a:rPr>
              <a:t>[</a:t>
            </a:r>
            <a:r>
              <a:rPr lang="de-DE" sz="2400" b="1" dirty="0" err="1">
                <a:solidFill>
                  <a:srgbClr val="C00000"/>
                </a:solidFill>
                <a:latin typeface="Times New Roman" panose="02020603050405020304" pitchFamily="18" charset="0"/>
                <a:cs typeface="Times New Roman" panose="02020603050405020304" pitchFamily="18" charset="0"/>
              </a:rPr>
              <a:t>ɛɐ</a:t>
            </a:r>
            <a:r>
              <a:rPr lang="de-DE" sz="2400" b="1" dirty="0">
                <a:solidFill>
                  <a:srgbClr val="C00000"/>
                </a:solidFill>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b="1" dirty="0">
                <a:solidFill>
                  <a:srgbClr val="C00000"/>
                </a:solidFill>
                <a:latin typeface="Times New Roman" panose="02020603050405020304" pitchFamily="18" charset="0"/>
                <a:cs typeface="Times New Roman" panose="02020603050405020304" pitchFamily="18" charset="0"/>
              </a:rPr>
              <a:t>Unterland</a:t>
            </a:r>
            <a:r>
              <a:rPr lang="de-DE" sz="2400" b="1"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Margreid</a:t>
            </a:r>
            <a:r>
              <a:rPr lang="de-DE" sz="2400" dirty="0">
                <a:latin typeface="Times New Roman" panose="02020603050405020304" pitchFamily="18" charset="0"/>
                <a:cs typeface="Times New Roman" panose="02020603050405020304" pitchFamily="18" charset="0"/>
              </a:rPr>
              <a:t>		</a:t>
            </a:r>
            <a:r>
              <a:rPr lang="de-DE" sz="2400" b="1" dirty="0">
                <a:solidFill>
                  <a:srgbClr val="C00000"/>
                </a:solidFill>
                <a:latin typeface="Times New Roman" panose="02020603050405020304" pitchFamily="18" charset="0"/>
                <a:cs typeface="Times New Roman" panose="02020603050405020304" pitchFamily="18" charset="0"/>
              </a:rPr>
              <a:t>Überetsch		</a:t>
            </a:r>
            <a:r>
              <a:rPr lang="de-DE" sz="2400" dirty="0" err="1">
                <a:latin typeface="Times New Roman" panose="02020603050405020304" pitchFamily="18" charset="0"/>
                <a:cs typeface="Times New Roman" panose="02020603050405020304" pitchFamily="18" charset="0"/>
              </a:rPr>
              <a:t>Kaltern</a:t>
            </a:r>
            <a:endParaRPr lang="de-DE" sz="2400" b="1" dirty="0">
              <a:solidFill>
                <a:srgbClr val="C00000"/>
              </a:solidFill>
              <a:latin typeface="Times New Roman" panose="02020603050405020304" pitchFamily="18" charset="0"/>
              <a:cs typeface="Times New Roman" panose="02020603050405020304" pitchFamily="18" charset="0"/>
            </a:endParaRPr>
          </a:p>
          <a:p>
            <a:r>
              <a:rPr lang="de-DE" sz="2400" b="1" dirty="0">
                <a:solidFill>
                  <a:srgbClr val="C00000"/>
                </a:solidFill>
                <a:latin typeface="Times New Roman" panose="02020603050405020304" pitchFamily="18" charset="0"/>
                <a:cs typeface="Times New Roman" panose="02020603050405020304" pitchFamily="18" charset="0"/>
              </a:rPr>
              <a:t>[</a:t>
            </a:r>
            <a:r>
              <a:rPr lang="de-DE" sz="2400" b="1" dirty="0" err="1">
                <a:solidFill>
                  <a:srgbClr val="C00000"/>
                </a:solidFill>
                <a:latin typeface="Times New Roman" panose="02020603050405020304" pitchFamily="18" charset="0"/>
                <a:cs typeface="Times New Roman" panose="02020603050405020304" pitchFamily="18" charset="0"/>
              </a:rPr>
              <a:t>ɛɐ</a:t>
            </a:r>
            <a:r>
              <a:rPr lang="de-DE" sz="2400" b="1" dirty="0">
                <a:solidFill>
                  <a:srgbClr val="C00000"/>
                </a:solidFill>
                <a:latin typeface="Times New Roman" panose="02020603050405020304" pitchFamily="18" charset="0"/>
                <a:cs typeface="Times New Roman" panose="02020603050405020304" pitchFamily="18" charset="0"/>
              </a:rPr>
              <a:t>] 								 [</a:t>
            </a:r>
            <a:r>
              <a:rPr lang="de-DE" sz="2400" b="1" dirty="0" err="1">
                <a:solidFill>
                  <a:srgbClr val="C00000"/>
                </a:solidFill>
                <a:latin typeface="Times New Roman" panose="02020603050405020304" pitchFamily="18" charset="0"/>
                <a:cs typeface="Times New Roman" panose="02020603050405020304" pitchFamily="18" charset="0"/>
              </a:rPr>
              <a:t>ɛɐ</a:t>
            </a:r>
            <a:r>
              <a:rPr lang="de-DE" sz="2400" b="1" dirty="0">
                <a:solidFill>
                  <a:srgbClr val="C00000"/>
                </a:solidFill>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b="1" dirty="0">
                <a:solidFill>
                  <a:schemeClr val="accent3">
                    <a:lumMod val="50000"/>
                  </a:schemeClr>
                </a:solidFill>
                <a:latin typeface="Times New Roman" panose="02020603050405020304" pitchFamily="18" charset="0"/>
                <a:cs typeface="Times New Roman" panose="02020603050405020304" pitchFamily="18" charset="0"/>
              </a:rPr>
              <a:t>Rest von Südtirol			</a:t>
            </a:r>
            <a:r>
              <a:rPr lang="de-DE" sz="2400" dirty="0">
                <a:latin typeface="Times New Roman" panose="02020603050405020304" pitchFamily="18" charset="0"/>
                <a:cs typeface="Times New Roman" panose="02020603050405020304" pitchFamily="18" charset="0"/>
              </a:rPr>
              <a:t>mhd. </a:t>
            </a:r>
            <a:r>
              <a:rPr lang="it-IT" sz="2400" dirty="0">
                <a:latin typeface="Times New Roman" panose="02020603050405020304" pitchFamily="18" charset="0"/>
                <a:cs typeface="Times New Roman" panose="02020603050405020304" pitchFamily="18" charset="0"/>
              </a:rPr>
              <a:t>[</a:t>
            </a:r>
            <a:r>
              <a:rPr lang="it-IT" sz="2400" dirty="0" err="1">
                <a:latin typeface="Times New Roman" panose="02020603050405020304" pitchFamily="18" charset="0"/>
                <a:cs typeface="Times New Roman" panose="02020603050405020304" pitchFamily="18" charset="0"/>
              </a:rPr>
              <a:t>ø</a:t>
            </a:r>
            <a:r>
              <a:rPr lang="it-IT" sz="2400" dirty="0">
                <a:latin typeface="Times New Roman" panose="02020603050405020304" pitchFamily="18" charset="0"/>
                <a:cs typeface="Times New Roman" panose="02020603050405020304" pitchFamily="18" charset="0"/>
              </a:rPr>
              <a:t>:] &gt; </a:t>
            </a:r>
            <a:r>
              <a:rPr lang="it-IT" sz="2400" dirty="0" err="1">
                <a:latin typeface="Times New Roman" panose="02020603050405020304" pitchFamily="18" charset="0"/>
                <a:cs typeface="Times New Roman" panose="02020603050405020304" pitchFamily="18" charset="0"/>
              </a:rPr>
              <a:t>südbairisch</a:t>
            </a:r>
            <a:r>
              <a:rPr lang="it-IT"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ɛɐ</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böse</a:t>
            </a:r>
            <a:r>
              <a:rPr lang="it-IT" sz="2400" dirty="0">
                <a:latin typeface="Times New Roman" panose="02020603050405020304" pitchFamily="18" charset="0"/>
                <a:cs typeface="Times New Roman" panose="02020603050405020304" pitchFamily="18" charset="0"/>
              </a:rPr>
              <a:t> = </a:t>
            </a:r>
            <a:r>
              <a:rPr lang="it-IT" sz="2400" dirty="0" err="1">
                <a:latin typeface="Times New Roman" panose="02020603050405020304" pitchFamily="18" charset="0"/>
                <a:cs typeface="Times New Roman" panose="02020603050405020304" pitchFamily="18" charset="0"/>
              </a:rPr>
              <a:t>peas</a:t>
            </a:r>
            <a:r>
              <a:rPr lang="it-IT" sz="2400" dirty="0">
                <a:latin typeface="Times New Roman" panose="02020603050405020304" pitchFamily="18" charset="0"/>
                <a:cs typeface="Times New Roman" panose="02020603050405020304" pitchFamily="18" charset="0"/>
              </a:rPr>
              <a:t>)</a:t>
            </a:r>
            <a:endParaRPr lang="de-DE" sz="2400" dirty="0">
              <a:latin typeface="Times New Roman" panose="02020603050405020304" pitchFamily="18" charset="0"/>
              <a:cs typeface="Times New Roman" panose="02020603050405020304" pitchFamily="18" charset="0"/>
            </a:endParaRPr>
          </a:p>
          <a:p>
            <a:r>
              <a:rPr lang="de-DE" sz="2400" b="1" dirty="0">
                <a:solidFill>
                  <a:schemeClr val="accent3">
                    <a:lumMod val="50000"/>
                  </a:schemeClr>
                </a:solidFill>
                <a:latin typeface="Times New Roman" panose="02020603050405020304" pitchFamily="18" charset="0"/>
                <a:cs typeface="Times New Roman" panose="02020603050405020304" pitchFamily="18" charset="0"/>
              </a:rPr>
              <a:t>[</a:t>
            </a:r>
            <a:r>
              <a:rPr lang="de-DE" sz="2400" b="1" dirty="0" err="1">
                <a:solidFill>
                  <a:schemeClr val="accent3">
                    <a:lumMod val="50000"/>
                  </a:schemeClr>
                </a:solidFill>
                <a:latin typeface="Times New Roman" panose="02020603050405020304" pitchFamily="18" charset="0"/>
                <a:cs typeface="Times New Roman" panose="02020603050405020304" pitchFamily="18" charset="0"/>
              </a:rPr>
              <a:t>iɐ</a:t>
            </a:r>
            <a:r>
              <a:rPr lang="de-DE" sz="2400" b="1" dirty="0">
                <a:solidFill>
                  <a:schemeClr val="accent3">
                    <a:lumMod val="50000"/>
                  </a:schemeClr>
                </a:solidFill>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aber, in vielen Dialekten wird </a:t>
            </a:r>
          </a:p>
          <a:p>
            <a:r>
              <a:rPr lang="de-DE" sz="2400" dirty="0" err="1">
                <a:latin typeface="Times New Roman" panose="02020603050405020304" pitchFamily="18" charset="0"/>
                <a:cs typeface="Times New Roman" panose="02020603050405020304" pitchFamily="18" charset="0"/>
              </a:rPr>
              <a:t>Sarnthein</a:t>
            </a:r>
            <a:r>
              <a:rPr lang="de-DE" sz="2400" dirty="0">
                <a:solidFill>
                  <a:srgbClr val="00B050"/>
                </a:solidFill>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Völs</a:t>
            </a:r>
            <a:r>
              <a:rPr lang="de-DE" sz="24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ɛɐ</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vor</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Nasalen</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zu</a:t>
            </a:r>
            <a:r>
              <a:rPr lang="it-IT"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iɐ</a:t>
            </a:r>
            <a:r>
              <a:rPr lang="de-DE" sz="2400" dirty="0">
                <a:latin typeface="Times New Roman" panose="02020603050405020304" pitchFamily="18" charset="0"/>
                <a:cs typeface="Times New Roman" panose="02020603050405020304" pitchFamily="18" charset="0"/>
              </a:rPr>
              <a:t>]</a:t>
            </a:r>
          </a:p>
          <a:p>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p:txBody>
      </p:sp>
      <p:pic>
        <p:nvPicPr>
          <p:cNvPr id="2" name="Onlinemedien 1" descr="scheanschte-Graun.mp4">
            <a:hlinkClick r:id="" action="ppaction://media"/>
            <a:extLst>
              <a:ext uri="{FF2B5EF4-FFF2-40B4-BE49-F238E27FC236}">
                <a16:creationId xmlns:a16="http://schemas.microsoft.com/office/drawing/2014/main" id="{0AEDC7B1-9B98-024E-AD68-724E5A547494}"/>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2861455" y="2720971"/>
            <a:ext cx="812800" cy="812800"/>
          </a:xfrm>
          <a:prstGeom prst="rect">
            <a:avLst/>
          </a:prstGeom>
        </p:spPr>
      </p:pic>
      <p:pic>
        <p:nvPicPr>
          <p:cNvPr id="4" name="Onlinemedien 3" descr="scheanschte-Taufers.mp4">
            <a:hlinkClick r:id="" action="ppaction://media"/>
            <a:extLst>
              <a:ext uri="{FF2B5EF4-FFF2-40B4-BE49-F238E27FC236}">
                <a16:creationId xmlns:a16="http://schemas.microsoft.com/office/drawing/2014/main" id="{EBA55EB6-BD4F-014B-80E9-8255937DC5A4}"/>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5063347" y="2754699"/>
            <a:ext cx="812800" cy="812800"/>
          </a:xfrm>
          <a:prstGeom prst="rect">
            <a:avLst/>
          </a:prstGeom>
        </p:spPr>
      </p:pic>
      <p:pic>
        <p:nvPicPr>
          <p:cNvPr id="5" name="Onlinemedien 4" descr="scheanschte-Prad.mp4">
            <a:hlinkClick r:id="" action="ppaction://media"/>
            <a:extLst>
              <a:ext uri="{FF2B5EF4-FFF2-40B4-BE49-F238E27FC236}">
                <a16:creationId xmlns:a16="http://schemas.microsoft.com/office/drawing/2014/main" id="{E9DFEE3E-95F5-6343-99F9-6C3E25754D41}"/>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6698938" y="2783056"/>
            <a:ext cx="812800" cy="812800"/>
          </a:xfrm>
          <a:prstGeom prst="rect">
            <a:avLst/>
          </a:prstGeom>
        </p:spPr>
      </p:pic>
      <p:pic>
        <p:nvPicPr>
          <p:cNvPr id="7" name="Onlinemedien 6" descr="scheanschte-Margreid.mp4">
            <a:hlinkClick r:id="" action="ppaction://media"/>
            <a:extLst>
              <a:ext uri="{FF2B5EF4-FFF2-40B4-BE49-F238E27FC236}">
                <a16:creationId xmlns:a16="http://schemas.microsoft.com/office/drawing/2014/main" id="{EA0F144A-2304-E84E-A664-B80F15B177E1}"/>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2711554" y="3902252"/>
            <a:ext cx="812800" cy="812800"/>
          </a:xfrm>
          <a:prstGeom prst="rect">
            <a:avLst/>
          </a:prstGeom>
        </p:spPr>
      </p:pic>
      <p:pic>
        <p:nvPicPr>
          <p:cNvPr id="8" name="Onlinemedien 7" descr="scheanschte-Kaltern.mp4">
            <a:hlinkClick r:id="" action="ppaction://media"/>
            <a:extLst>
              <a:ext uri="{FF2B5EF4-FFF2-40B4-BE49-F238E27FC236}">
                <a16:creationId xmlns:a16="http://schemas.microsoft.com/office/drawing/2014/main" id="{EF9CE0EC-1E48-C048-87FF-C2EB59B37E51}"/>
              </a:ext>
            </a:extLst>
          </p:cNvPr>
          <p:cNvPicPr>
            <a:picLocks noChangeAspect="1"/>
          </p:cNvPicPr>
          <p:nvPr>
            <a:audioFile r:link="rId10"/>
            <p:extLst>
              <p:ext uri="{DAA4B4D4-6D71-4841-9C94-3DE7FCFB9230}">
                <p14:media xmlns:p14="http://schemas.microsoft.com/office/powerpoint/2010/main" r:embed="rId9"/>
              </p:ext>
            </p:extLst>
          </p:nvPr>
        </p:nvPicPr>
        <p:blipFill>
          <a:blip r:embed="rId16"/>
          <a:stretch>
            <a:fillRect/>
          </a:stretch>
        </p:blipFill>
        <p:spPr>
          <a:xfrm>
            <a:off x="6667363" y="3732454"/>
            <a:ext cx="812800" cy="812800"/>
          </a:xfrm>
          <a:prstGeom prst="rect">
            <a:avLst/>
          </a:prstGeom>
        </p:spPr>
      </p:pic>
      <p:pic>
        <p:nvPicPr>
          <p:cNvPr id="9" name="Onlinemedien 8" descr="schianschte-Sarnthein.mp4">
            <a:hlinkClick r:id="" action="ppaction://media"/>
            <a:extLst>
              <a:ext uri="{FF2B5EF4-FFF2-40B4-BE49-F238E27FC236}">
                <a16:creationId xmlns:a16="http://schemas.microsoft.com/office/drawing/2014/main" id="{D1E7AE8F-CB80-0641-A5A2-06EC06E43449}"/>
              </a:ext>
            </a:extLst>
          </p:cNvPr>
          <p:cNvPicPr>
            <a:picLocks noChangeAspect="1"/>
          </p:cNvPicPr>
          <p:nvPr>
            <a:audioFile r:link="rId12"/>
            <p:extLst>
              <p:ext uri="{DAA4B4D4-6D71-4841-9C94-3DE7FCFB9230}">
                <p14:media xmlns:p14="http://schemas.microsoft.com/office/powerpoint/2010/main" r:embed="rId11"/>
              </p:ext>
            </p:extLst>
          </p:nvPr>
        </p:nvPicPr>
        <p:blipFill>
          <a:blip r:embed="rId16"/>
          <a:stretch>
            <a:fillRect/>
          </a:stretch>
        </p:blipFill>
        <p:spPr>
          <a:xfrm>
            <a:off x="403068" y="6045200"/>
            <a:ext cx="812800" cy="812800"/>
          </a:xfrm>
          <a:prstGeom prst="rect">
            <a:avLst/>
          </a:prstGeom>
        </p:spPr>
      </p:pic>
      <p:pic>
        <p:nvPicPr>
          <p:cNvPr id="10" name="Onlinemedien 9" descr="schianschte-Vols.mp4">
            <a:hlinkClick r:id="" action="ppaction://media"/>
            <a:extLst>
              <a:ext uri="{FF2B5EF4-FFF2-40B4-BE49-F238E27FC236}">
                <a16:creationId xmlns:a16="http://schemas.microsoft.com/office/drawing/2014/main" id="{7AEB55A4-93AF-8945-87BC-25C620A0D5A7}"/>
              </a:ext>
            </a:extLst>
          </p:cNvPr>
          <p:cNvPicPr>
            <a:picLocks noChangeAspect="1"/>
          </p:cNvPicPr>
          <p:nvPr>
            <a:audioFile r:link="rId14"/>
            <p:extLst>
              <p:ext uri="{DAA4B4D4-6D71-4841-9C94-3DE7FCFB9230}">
                <p14:media xmlns:p14="http://schemas.microsoft.com/office/powerpoint/2010/main" r:embed="rId13"/>
              </p:ext>
            </p:extLst>
          </p:nvPr>
        </p:nvPicPr>
        <p:blipFill>
          <a:blip r:embed="rId16"/>
          <a:stretch>
            <a:fillRect/>
          </a:stretch>
        </p:blipFill>
        <p:spPr>
          <a:xfrm>
            <a:off x="2318550" y="6045200"/>
            <a:ext cx="812800" cy="812800"/>
          </a:xfrm>
          <a:prstGeom prst="rect">
            <a:avLst/>
          </a:prstGeom>
        </p:spPr>
      </p:pic>
    </p:spTree>
    <p:extLst>
      <p:ext uri="{BB962C8B-B14F-4D97-AF65-F5344CB8AC3E}">
        <p14:creationId xmlns:p14="http://schemas.microsoft.com/office/powerpoint/2010/main" val="83159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81"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441" fill="hold"/>
                                        <p:tgtEl>
                                          <p:spTgt spid="5"/>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781" fill="hold"/>
                                        <p:tgtEl>
                                          <p:spTgt spid="7"/>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961" fill="hold"/>
                                        <p:tgtEl>
                                          <p:spTgt spid="8"/>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3371" fill="hold"/>
                                        <p:tgtEl>
                                          <p:spTgt spid="9"/>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79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1" fill="hold" display="0">
                  <p:stCondLst>
                    <p:cond delay="indefinite"/>
                  </p:stCondLst>
                  <p:endCondLst>
                    <p:cond evt="onStopAudio" delay="0">
                      <p:tgtEl>
                        <p:sldTgt/>
                      </p:tgtEl>
                    </p:cond>
                  </p:endCondLst>
                </p:cTn>
                <p:tgtEl>
                  <p:spTgt spid="2"/>
                </p:tgtEl>
              </p:cMediaNode>
            </p:audio>
            <p:audio>
              <p:cMediaNode vol="100000">
                <p:cTn id="32" fill="hold" display="0">
                  <p:stCondLst>
                    <p:cond delay="indefinite"/>
                  </p:stCondLst>
                  <p:endCondLst>
                    <p:cond evt="onStopAudio" delay="0">
                      <p:tgtEl>
                        <p:sldTgt/>
                      </p:tgtEl>
                    </p:cond>
                  </p:endCondLst>
                </p:cTn>
                <p:tgtEl>
                  <p:spTgt spid="4"/>
                </p:tgtEl>
              </p:cMediaNode>
            </p:audio>
            <p:audio>
              <p:cMediaNode vol="100000">
                <p:cTn id="33" fill="hold" display="0">
                  <p:stCondLst>
                    <p:cond delay="indefinite"/>
                  </p:stCondLst>
                  <p:endCondLst>
                    <p:cond evt="onStopAudio" delay="0">
                      <p:tgtEl>
                        <p:sldTgt/>
                      </p:tgtEl>
                    </p:cond>
                  </p:endCondLst>
                </p:cTn>
                <p:tgtEl>
                  <p:spTgt spid="5"/>
                </p:tgtEl>
              </p:cMediaNode>
            </p:audio>
            <p:audio>
              <p:cMediaNode vol="100000">
                <p:cTn id="34" fill="hold" display="0">
                  <p:stCondLst>
                    <p:cond delay="indefinite"/>
                  </p:stCondLst>
                  <p:endCondLst>
                    <p:cond evt="onStopAudio" delay="0">
                      <p:tgtEl>
                        <p:sldTgt/>
                      </p:tgtEl>
                    </p:cond>
                  </p:endCondLst>
                </p:cTn>
                <p:tgtEl>
                  <p:spTgt spid="7"/>
                </p:tgtEl>
              </p:cMediaNode>
            </p:audio>
            <p:audio>
              <p:cMediaNode vol="100000">
                <p:cTn id="35" fill="hold" display="0">
                  <p:stCondLst>
                    <p:cond delay="indefinite"/>
                  </p:stCondLst>
                  <p:endCondLst>
                    <p:cond evt="onStopAudio" delay="0">
                      <p:tgtEl>
                        <p:sldTgt/>
                      </p:tgtEl>
                    </p:cond>
                  </p:endCondLst>
                </p:cTn>
                <p:tgtEl>
                  <p:spTgt spid="8"/>
                </p:tgtEl>
              </p:cMediaNode>
            </p:audio>
            <p:audio>
              <p:cMediaNode vol="100000">
                <p:cTn id="36" fill="hold" display="0">
                  <p:stCondLst>
                    <p:cond delay="indefinite"/>
                  </p:stCondLst>
                  <p:endCondLst>
                    <p:cond evt="onStopAudio" delay="0">
                      <p:tgtEl>
                        <p:sldTgt/>
                      </p:tgtEl>
                    </p:cond>
                  </p:endCondLst>
                </p:cTn>
                <p:tgtEl>
                  <p:spTgt spid="9"/>
                </p:tgtEl>
              </p:cMediaNode>
            </p:audio>
            <p:audio>
              <p:cMediaNode vol="100000">
                <p:cTn id="37" fill="hold" display="0">
                  <p:stCondLst>
                    <p:cond delay="indefinite"/>
                  </p:stCondLst>
                  <p:endCondLst>
                    <p:cond evt="onStopAudio" delay="0">
                      <p:tgtEl>
                        <p:sldTgt/>
                      </p:tgtEl>
                    </p:cond>
                  </p:endCondLst>
                </p:cTn>
                <p:tgtEl>
                  <p:spTgt spid="10"/>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6013" y="85235"/>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 - B. Alber – 19/20</a:t>
            </a:r>
          </a:p>
        </p:txBody>
      </p:sp>
      <p:sp>
        <p:nvSpPr>
          <p:cNvPr id="6" name="Textfeld 5">
            <a:extLst>
              <a:ext uri="{FF2B5EF4-FFF2-40B4-BE49-F238E27FC236}">
                <a16:creationId xmlns:a16="http://schemas.microsoft.com/office/drawing/2014/main" id="{2FC6C3D2-BC1F-8C4C-BD74-1C83DC953F56}"/>
              </a:ext>
            </a:extLst>
          </p:cNvPr>
          <p:cNvSpPr txBox="1"/>
          <p:nvPr/>
        </p:nvSpPr>
        <p:spPr>
          <a:xfrm>
            <a:off x="243026" y="628233"/>
            <a:ext cx="8657947" cy="5293757"/>
          </a:xfrm>
          <a:prstGeom prst="rect">
            <a:avLst/>
          </a:prstGeom>
          <a:noFill/>
        </p:spPr>
        <p:txBody>
          <a:bodyPr wrap="square" rtlCol="0">
            <a:spAutoFit/>
          </a:bodyPr>
          <a:lstStyle/>
          <a:p>
            <a:pPr algn="ctr"/>
            <a:endParaRPr lang="de-DE" sz="2800" b="1" dirty="0">
              <a:solidFill>
                <a:srgbClr val="C00000"/>
              </a:solidFill>
              <a:latin typeface="Times New Roman" panose="02020603050405020304" pitchFamily="18" charset="0"/>
              <a:cs typeface="Times New Roman" panose="02020603050405020304" pitchFamily="18" charset="0"/>
            </a:endParaRPr>
          </a:p>
          <a:p>
            <a:pPr algn="ctr"/>
            <a:r>
              <a:rPr lang="de-DE" sz="2800" b="1" dirty="0">
                <a:latin typeface="Times New Roman" panose="02020603050405020304" pitchFamily="18" charset="0"/>
                <a:cs typeface="Times New Roman" panose="02020603050405020304" pitchFamily="18" charset="0"/>
              </a:rPr>
              <a:t>Fazit – 2. Vinko-Resultate</a:t>
            </a:r>
          </a:p>
          <a:p>
            <a:pPr algn="ctr"/>
            <a:r>
              <a:rPr lang="de-DE" sz="2800" b="1" dirty="0">
                <a:solidFill>
                  <a:srgbClr val="C00000"/>
                </a:solidFill>
                <a:latin typeface="Times New Roman" panose="02020603050405020304" pitchFamily="18" charset="0"/>
                <a:cs typeface="Times New Roman" panose="02020603050405020304" pitchFamily="18" charset="0"/>
              </a:rPr>
              <a:t>Westen, Süden, </a:t>
            </a:r>
            <a:r>
              <a:rPr lang="de-DE" sz="2800" b="1" dirty="0">
                <a:latin typeface="Times New Roman" panose="02020603050405020304" pitchFamily="18" charset="0"/>
                <a:cs typeface="Times New Roman" panose="02020603050405020304" pitchFamily="18" charset="0"/>
              </a:rPr>
              <a:t>vs. </a:t>
            </a:r>
          </a:p>
          <a:p>
            <a:pPr algn="ctr"/>
            <a:r>
              <a:rPr lang="de-DE" sz="2800" b="1" dirty="0">
                <a:latin typeface="Times New Roman" panose="02020603050405020304" pitchFamily="18" charset="0"/>
                <a:cs typeface="Times New Roman" panose="02020603050405020304" pitchFamily="18" charset="0"/>
              </a:rPr>
              <a:t>den </a:t>
            </a:r>
            <a:r>
              <a:rPr lang="de-DE" sz="2800" b="1" dirty="0">
                <a:solidFill>
                  <a:schemeClr val="accent3">
                    <a:lumMod val="50000"/>
                  </a:schemeClr>
                </a:solidFill>
                <a:latin typeface="Times New Roman" panose="02020603050405020304" pitchFamily="18" charset="0"/>
                <a:cs typeface="Times New Roman" panose="02020603050405020304" pitchFamily="18" charset="0"/>
              </a:rPr>
              <a:t>Rest von Südtirol</a:t>
            </a:r>
          </a:p>
          <a:p>
            <a:pPr algn="ctr"/>
            <a:endParaRPr lang="de-DE" sz="2800" b="1" dirty="0">
              <a:solidFill>
                <a:srgbClr val="C00000"/>
              </a:solidFill>
              <a:latin typeface="Times New Roman" panose="02020603050405020304" pitchFamily="18" charset="0"/>
              <a:cs typeface="Times New Roman" panose="02020603050405020304" pitchFamily="18" charset="0"/>
            </a:endParaRPr>
          </a:p>
          <a:p>
            <a:pPr marL="457200" indent="-457200">
              <a:spcBef>
                <a:spcPts val="1200"/>
              </a:spcBef>
              <a:buFont typeface="Arial" panose="020B0604020202020204" pitchFamily="34" charset="0"/>
              <a:buChar char="•"/>
            </a:pPr>
            <a:r>
              <a:rPr lang="de-DE" sz="2800" dirty="0">
                <a:latin typeface="Times New Roman" panose="02020603050405020304" pitchFamily="18" charset="0"/>
                <a:cs typeface="Times New Roman" panose="02020603050405020304" pitchFamily="18" charset="0"/>
              </a:rPr>
              <a:t>Es gibt sprachliche Phänomene, bei denen die Randgebiete (</a:t>
            </a:r>
            <a:r>
              <a:rPr lang="de-DE" sz="2800" dirty="0" err="1">
                <a:latin typeface="Times New Roman" panose="02020603050405020304" pitchFamily="18" charset="0"/>
                <a:cs typeface="Times New Roman" panose="02020603050405020304" pitchFamily="18" charset="0"/>
              </a:rPr>
              <a:t>Obervinschgau</a:t>
            </a:r>
            <a:r>
              <a:rPr lang="de-DE" sz="2800" dirty="0">
                <a:latin typeface="Times New Roman" panose="02020603050405020304" pitchFamily="18" charset="0"/>
                <a:cs typeface="Times New Roman" panose="02020603050405020304" pitchFamily="18" charset="0"/>
              </a:rPr>
              <a:t>, Unterland/Überetsch) konservativer als der Rest Südtirols sind</a:t>
            </a:r>
          </a:p>
          <a:p>
            <a:pPr marL="457200" indent="-457200">
              <a:spcBef>
                <a:spcPts val="1200"/>
              </a:spcBef>
              <a:buFont typeface="Arial" panose="020B0604020202020204" pitchFamily="34" charset="0"/>
              <a:buChar char="•"/>
            </a:pPr>
            <a:r>
              <a:rPr lang="de-DE" sz="2800" dirty="0">
                <a:latin typeface="Times New Roman" panose="02020603050405020304" pitchFamily="18" charset="0"/>
                <a:cs typeface="Times New Roman" panose="02020603050405020304" pitchFamily="18" charset="0"/>
              </a:rPr>
              <a:t>alveolares [</a:t>
            </a:r>
            <a:r>
              <a:rPr lang="de-DE" sz="2800" dirty="0" err="1">
                <a:latin typeface="Times New Roman" panose="02020603050405020304" pitchFamily="18" charset="0"/>
                <a:cs typeface="Times New Roman" panose="02020603050405020304" pitchFamily="18" charset="0"/>
              </a:rPr>
              <a:t>r</a:t>
            </a:r>
            <a:r>
              <a:rPr lang="de-DE" sz="2800" dirty="0">
                <a:latin typeface="Times New Roman" panose="02020603050405020304" pitchFamily="18" charset="0"/>
                <a:cs typeface="Times New Roman" panose="02020603050405020304" pitchFamily="18" charset="0"/>
              </a:rPr>
              <a:t>] am Wortanfang</a:t>
            </a:r>
          </a:p>
          <a:p>
            <a:pPr marL="457200" indent="-457200">
              <a:spcBef>
                <a:spcPts val="1200"/>
              </a:spcBef>
              <a:buFont typeface="Arial" panose="020B0604020202020204" pitchFamily="34" charset="0"/>
              <a:buChar char="•"/>
            </a:pPr>
            <a:r>
              <a:rPr lang="de-DE" sz="2800" dirty="0">
                <a:latin typeface="Times New Roman" panose="02020603050405020304" pitchFamily="18" charset="0"/>
                <a:cs typeface="Times New Roman" panose="02020603050405020304" pitchFamily="18" charset="0"/>
              </a:rPr>
              <a:t>[</a:t>
            </a:r>
            <a:r>
              <a:rPr lang="de-DE" sz="2800" dirty="0" err="1">
                <a:latin typeface="Times New Roman" panose="02020603050405020304" pitchFamily="18" charset="0"/>
                <a:cs typeface="Times New Roman" panose="02020603050405020304" pitchFamily="18" charset="0"/>
              </a:rPr>
              <a:t>ɛɐ</a:t>
            </a:r>
            <a:r>
              <a:rPr lang="de-DE" sz="2800" dirty="0">
                <a:latin typeface="Times New Roman" panose="02020603050405020304" pitchFamily="18" charset="0"/>
                <a:cs typeface="Times New Roman" panose="02020603050405020304" pitchFamily="18" charset="0"/>
              </a:rPr>
              <a:t>] vs. [</a:t>
            </a:r>
            <a:r>
              <a:rPr lang="de-DE" sz="2800" dirty="0" err="1">
                <a:latin typeface="Times New Roman" panose="02020603050405020304" pitchFamily="18" charset="0"/>
                <a:cs typeface="Times New Roman" panose="02020603050405020304" pitchFamily="18" charset="0"/>
              </a:rPr>
              <a:t>iɐ</a:t>
            </a:r>
            <a:r>
              <a:rPr lang="de-DE" sz="2800" dirty="0">
                <a:latin typeface="Times New Roman" panose="02020603050405020304" pitchFamily="18" charset="0"/>
                <a:cs typeface="Times New Roman" panose="02020603050405020304" pitchFamily="18" charset="0"/>
              </a:rPr>
              <a:t>] vor Nasal (</a:t>
            </a:r>
            <a:r>
              <a:rPr lang="de-DE" sz="2800" dirty="0" err="1">
                <a:latin typeface="Times New Roman" panose="02020603050405020304" pitchFamily="18" charset="0"/>
                <a:cs typeface="Times New Roman" panose="02020603050405020304" pitchFamily="18" charset="0"/>
              </a:rPr>
              <a:t>sch</a:t>
            </a:r>
            <a:r>
              <a:rPr lang="de-DE" sz="2800" dirty="0">
                <a:latin typeface="Times New Roman" panose="02020603050405020304" pitchFamily="18" charset="0"/>
                <a:cs typeface="Times New Roman" panose="02020603050405020304" pitchFamily="18" charset="0"/>
              </a:rPr>
              <a:t>[</a:t>
            </a:r>
            <a:r>
              <a:rPr lang="de-DE" sz="2800" dirty="0" err="1">
                <a:latin typeface="Times New Roman" panose="02020603050405020304" pitchFamily="18" charset="0"/>
                <a:cs typeface="Times New Roman" panose="02020603050405020304" pitchFamily="18" charset="0"/>
              </a:rPr>
              <a:t>ɛɐ</a:t>
            </a:r>
            <a:r>
              <a:rPr lang="de-DE" sz="2800" dirty="0">
                <a:latin typeface="Times New Roman" panose="02020603050405020304" pitchFamily="18" charset="0"/>
                <a:cs typeface="Times New Roman" panose="02020603050405020304" pitchFamily="18" charset="0"/>
              </a:rPr>
              <a:t>]</a:t>
            </a:r>
            <a:r>
              <a:rPr lang="de-DE" sz="2800" dirty="0" err="1">
                <a:latin typeface="Times New Roman" panose="02020603050405020304" pitchFamily="18" charset="0"/>
                <a:cs typeface="Times New Roman" panose="02020603050405020304" pitchFamily="18" charset="0"/>
              </a:rPr>
              <a:t>nschte</a:t>
            </a:r>
            <a:r>
              <a:rPr lang="de-DE" sz="2800" dirty="0">
                <a:latin typeface="Times New Roman" panose="02020603050405020304" pitchFamily="18" charset="0"/>
                <a:cs typeface="Times New Roman" panose="02020603050405020304" pitchFamily="18" charset="0"/>
              </a:rPr>
              <a:t> vs. </a:t>
            </a:r>
            <a:r>
              <a:rPr lang="de-DE" sz="2800" dirty="0" err="1">
                <a:latin typeface="Times New Roman" panose="02020603050405020304" pitchFamily="18" charset="0"/>
                <a:cs typeface="Times New Roman" panose="02020603050405020304" pitchFamily="18" charset="0"/>
              </a:rPr>
              <a:t>sch</a:t>
            </a:r>
            <a:r>
              <a:rPr lang="de-DE" sz="2800" dirty="0">
                <a:latin typeface="Times New Roman" panose="02020603050405020304" pitchFamily="18" charset="0"/>
                <a:cs typeface="Times New Roman" panose="02020603050405020304" pitchFamily="18" charset="0"/>
              </a:rPr>
              <a:t>[</a:t>
            </a:r>
            <a:r>
              <a:rPr lang="de-DE" sz="2800" dirty="0" err="1">
                <a:latin typeface="Times New Roman" panose="02020603050405020304" pitchFamily="18" charset="0"/>
                <a:cs typeface="Times New Roman" panose="02020603050405020304" pitchFamily="18" charset="0"/>
              </a:rPr>
              <a:t>iɐ</a:t>
            </a:r>
            <a:r>
              <a:rPr lang="de-DE" sz="2800" dirty="0">
                <a:latin typeface="Times New Roman" panose="02020603050405020304" pitchFamily="18" charset="0"/>
                <a:cs typeface="Times New Roman" panose="02020603050405020304" pitchFamily="18" charset="0"/>
              </a:rPr>
              <a:t>]</a:t>
            </a:r>
            <a:r>
              <a:rPr lang="de-DE" sz="2800" dirty="0" err="1">
                <a:latin typeface="Times New Roman" panose="02020603050405020304" pitchFamily="18" charset="0"/>
                <a:cs typeface="Times New Roman" panose="02020603050405020304" pitchFamily="18" charset="0"/>
              </a:rPr>
              <a:t>nschte</a:t>
            </a:r>
            <a:r>
              <a:rPr lang="de-DE" sz="2800" dirty="0">
                <a:latin typeface="Times New Roman" panose="02020603050405020304" pitchFamily="18" charset="0"/>
                <a:cs typeface="Times New Roman" panose="02020603050405020304" pitchFamily="18" charset="0"/>
              </a:rPr>
              <a:t>)</a:t>
            </a:r>
          </a:p>
          <a:p>
            <a:endParaRPr lang="de-DE"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6211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96059" y="372026"/>
            <a:ext cx="7772400" cy="295603"/>
          </a:xfrm>
        </p:spPr>
        <p:txBody>
          <a:bodyPr>
            <a:noAutofit/>
          </a:bodyPr>
          <a:lstStyle/>
          <a:p>
            <a:pPr algn="l"/>
            <a:r>
              <a:rPr lang="it-IT" sz="1600" dirty="0" err="1">
                <a:latin typeface="Times New Roman"/>
                <a:cs typeface="Times New Roman"/>
              </a:rPr>
              <a:t>Lanthaler</a:t>
            </a:r>
            <a:r>
              <a:rPr lang="it-IT" sz="1600" dirty="0">
                <a:latin typeface="Times New Roman"/>
                <a:cs typeface="Times New Roman"/>
              </a:rPr>
              <a:t> 1997: 374</a:t>
            </a:r>
          </a:p>
        </p:txBody>
      </p:sp>
      <p:sp>
        <p:nvSpPr>
          <p:cNvPr id="3" name="Sottotitolo 2"/>
          <p:cNvSpPr>
            <a:spLocks noGrp="1"/>
          </p:cNvSpPr>
          <p:nvPr>
            <p:ph type="subTitle" idx="1"/>
          </p:nvPr>
        </p:nvSpPr>
        <p:spPr>
          <a:xfrm>
            <a:off x="177359" y="82769"/>
            <a:ext cx="8409801" cy="295603"/>
          </a:xfrm>
        </p:spPr>
        <p:txBody>
          <a:bodyPr>
            <a:normAutofit/>
          </a:bodyPr>
          <a:lstStyle/>
          <a:p>
            <a:r>
              <a:rPr lang="it-IT" sz="1200" dirty="0" err="1">
                <a:solidFill>
                  <a:schemeClr val="tx1">
                    <a:lumMod val="65000"/>
                    <a:lumOff val="35000"/>
                  </a:schemeClr>
                </a:solidFill>
                <a:latin typeface="Times New Roman"/>
                <a:cs typeface="Times New Roman"/>
              </a:rPr>
              <a:t>Linguistik</a:t>
            </a:r>
            <a:r>
              <a:rPr lang="it-IT" sz="1200" dirty="0">
                <a:solidFill>
                  <a:schemeClr val="tx1">
                    <a:lumMod val="65000"/>
                    <a:lumOff val="35000"/>
                  </a:schemeClr>
                </a:solidFill>
                <a:latin typeface="Times New Roman"/>
                <a:cs typeface="Times New Roman"/>
              </a:rPr>
              <a:t> </a:t>
            </a:r>
            <a:r>
              <a:rPr lang="it-IT" sz="1200" dirty="0" err="1">
                <a:solidFill>
                  <a:schemeClr val="tx1">
                    <a:lumMod val="65000"/>
                    <a:lumOff val="35000"/>
                  </a:schemeClr>
                </a:solidFill>
                <a:latin typeface="Times New Roman"/>
                <a:cs typeface="Times New Roman"/>
              </a:rPr>
              <a:t>des</a:t>
            </a:r>
            <a:r>
              <a:rPr lang="it-IT" sz="1200" dirty="0">
                <a:solidFill>
                  <a:schemeClr val="tx1">
                    <a:lumMod val="65000"/>
                    <a:lumOff val="35000"/>
                  </a:schemeClr>
                </a:solidFill>
                <a:latin typeface="Times New Roman"/>
                <a:cs typeface="Times New Roman"/>
              </a:rPr>
              <a:t> </a:t>
            </a:r>
            <a:r>
              <a:rPr lang="it-IT" sz="1200" dirty="0" err="1">
                <a:solidFill>
                  <a:schemeClr val="tx1">
                    <a:lumMod val="65000"/>
                    <a:lumOff val="35000"/>
                  </a:schemeClr>
                </a:solidFill>
                <a:latin typeface="Times New Roman"/>
                <a:cs typeface="Times New Roman"/>
              </a:rPr>
              <a:t>Deutschen</a:t>
            </a:r>
            <a:r>
              <a:rPr lang="it-IT" sz="1200" dirty="0">
                <a:solidFill>
                  <a:schemeClr val="tx1">
                    <a:lumMod val="65000"/>
                    <a:lumOff val="35000"/>
                  </a:schemeClr>
                </a:solidFill>
                <a:latin typeface="Times New Roman"/>
                <a:cs typeface="Times New Roman"/>
              </a:rPr>
              <a:t>/</a:t>
            </a:r>
            <a:r>
              <a:rPr lang="it-IT" sz="1200" dirty="0" err="1">
                <a:solidFill>
                  <a:schemeClr val="tx1">
                    <a:lumMod val="65000"/>
                    <a:lumOff val="35000"/>
                  </a:schemeClr>
                </a:solidFill>
                <a:latin typeface="Times New Roman"/>
                <a:cs typeface="Times New Roman"/>
              </a:rPr>
              <a:t>Vergleichende</a:t>
            </a:r>
            <a:r>
              <a:rPr lang="it-IT" sz="1200" dirty="0">
                <a:solidFill>
                  <a:schemeClr val="tx1">
                    <a:lumMod val="65000"/>
                    <a:lumOff val="35000"/>
                  </a:schemeClr>
                </a:solidFill>
                <a:latin typeface="Times New Roman"/>
                <a:cs typeface="Times New Roman"/>
              </a:rPr>
              <a:t> </a:t>
            </a:r>
            <a:r>
              <a:rPr lang="it-IT" sz="1200" dirty="0" err="1">
                <a:solidFill>
                  <a:schemeClr val="tx1">
                    <a:lumMod val="65000"/>
                    <a:lumOff val="35000"/>
                  </a:schemeClr>
                </a:solidFill>
                <a:latin typeface="Times New Roman"/>
                <a:cs typeface="Times New Roman"/>
              </a:rPr>
              <a:t>Grammatik</a:t>
            </a:r>
            <a:r>
              <a:rPr lang="it-IT" sz="1200" dirty="0">
                <a:solidFill>
                  <a:schemeClr val="tx1">
                    <a:lumMod val="65000"/>
                    <a:lumOff val="35000"/>
                  </a:schemeClr>
                </a:solidFill>
                <a:latin typeface="Times New Roman"/>
                <a:cs typeface="Times New Roman"/>
              </a:rPr>
              <a:t> - B. Alber - 20/21</a:t>
            </a:r>
          </a:p>
        </p:txBody>
      </p:sp>
      <p:pic>
        <p:nvPicPr>
          <p:cNvPr id="6" name="Grafik 5">
            <a:extLst>
              <a:ext uri="{FF2B5EF4-FFF2-40B4-BE49-F238E27FC236}">
                <a16:creationId xmlns:a16="http://schemas.microsoft.com/office/drawing/2014/main" id="{6E9BC8CA-B62C-F447-AC8A-BE8755ECE06E}"/>
              </a:ext>
            </a:extLst>
          </p:cNvPr>
          <p:cNvPicPr>
            <a:picLocks noChangeAspect="1"/>
          </p:cNvPicPr>
          <p:nvPr/>
        </p:nvPicPr>
        <p:blipFill>
          <a:blip r:link="rId2"/>
          <a:stretch>
            <a:fillRect/>
          </a:stretch>
        </p:blipFill>
        <p:spPr>
          <a:xfrm>
            <a:off x="1270000" y="1270000"/>
            <a:ext cx="63500" cy="76200"/>
          </a:xfrm>
          <a:prstGeom prst="rect">
            <a:avLst/>
          </a:prstGeom>
        </p:spPr>
      </p:pic>
      <p:pic>
        <p:nvPicPr>
          <p:cNvPr id="7" name="Grafik 6">
            <a:extLst>
              <a:ext uri="{FF2B5EF4-FFF2-40B4-BE49-F238E27FC236}">
                <a16:creationId xmlns:a16="http://schemas.microsoft.com/office/drawing/2014/main" id="{A6831A3F-5F6B-E24F-BA9B-A617B4C4DA7D}"/>
              </a:ext>
            </a:extLst>
          </p:cNvPr>
          <p:cNvPicPr>
            <a:picLocks noChangeAspect="1"/>
          </p:cNvPicPr>
          <p:nvPr/>
        </p:nvPicPr>
        <p:blipFill>
          <a:blip r:link="rId2"/>
          <a:stretch>
            <a:fillRect/>
          </a:stretch>
        </p:blipFill>
        <p:spPr>
          <a:xfrm>
            <a:off x="1270000" y="1270000"/>
            <a:ext cx="63500" cy="76200"/>
          </a:xfrm>
          <a:prstGeom prst="rect">
            <a:avLst/>
          </a:prstGeom>
        </p:spPr>
      </p:pic>
      <p:pic>
        <p:nvPicPr>
          <p:cNvPr id="8" name="Grafik 7">
            <a:extLst>
              <a:ext uri="{FF2B5EF4-FFF2-40B4-BE49-F238E27FC236}">
                <a16:creationId xmlns:a16="http://schemas.microsoft.com/office/drawing/2014/main" id="{BA611B6F-B1EA-3E44-B9D4-8C83EFC5FBCE}"/>
              </a:ext>
            </a:extLst>
          </p:cNvPr>
          <p:cNvPicPr>
            <a:picLocks noChangeAspect="1"/>
          </p:cNvPicPr>
          <p:nvPr/>
        </p:nvPicPr>
        <p:blipFill>
          <a:blip r:link="rId2"/>
          <a:stretch>
            <a:fillRect/>
          </a:stretch>
        </p:blipFill>
        <p:spPr>
          <a:xfrm>
            <a:off x="1270000" y="1270000"/>
            <a:ext cx="63500" cy="76200"/>
          </a:xfrm>
          <a:prstGeom prst="rect">
            <a:avLst/>
          </a:prstGeom>
        </p:spPr>
      </p:pic>
      <p:pic>
        <p:nvPicPr>
          <p:cNvPr id="9" name="Grafik 8">
            <a:extLst>
              <a:ext uri="{FF2B5EF4-FFF2-40B4-BE49-F238E27FC236}">
                <a16:creationId xmlns:a16="http://schemas.microsoft.com/office/drawing/2014/main" id="{C4C65AA5-1E0D-0A4C-99FC-D2F853526811}"/>
              </a:ext>
            </a:extLst>
          </p:cNvPr>
          <p:cNvPicPr>
            <a:picLocks noChangeAspect="1"/>
          </p:cNvPicPr>
          <p:nvPr/>
        </p:nvPicPr>
        <p:blipFill>
          <a:blip r:embed="rId3"/>
          <a:stretch>
            <a:fillRect/>
          </a:stretch>
        </p:blipFill>
        <p:spPr>
          <a:xfrm>
            <a:off x="1703085" y="667629"/>
            <a:ext cx="6409907" cy="6178438"/>
          </a:xfrm>
          <a:prstGeom prst="rect">
            <a:avLst/>
          </a:prstGeom>
        </p:spPr>
      </p:pic>
    </p:spTree>
    <p:extLst>
      <p:ext uri="{BB962C8B-B14F-4D97-AF65-F5344CB8AC3E}">
        <p14:creationId xmlns:p14="http://schemas.microsoft.com/office/powerpoint/2010/main" val="184700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15194" y="533622"/>
            <a:ext cx="7772400" cy="1470025"/>
          </a:xfrm>
        </p:spPr>
        <p:txBody>
          <a:bodyPr/>
          <a:lstStyle/>
          <a:p>
            <a:r>
              <a:rPr lang="it-IT" b="1" dirty="0" err="1">
                <a:latin typeface="Times New Roman"/>
                <a:cs typeface="Times New Roman"/>
              </a:rPr>
              <a:t>VinKo</a:t>
            </a:r>
            <a:r>
              <a:rPr lang="it-IT" b="1" dirty="0">
                <a:latin typeface="Times New Roman"/>
                <a:cs typeface="Times New Roman"/>
              </a:rPr>
              <a:t> – </a:t>
            </a:r>
            <a:r>
              <a:rPr lang="it-IT" b="1" dirty="0" err="1">
                <a:latin typeface="Times New Roman"/>
                <a:cs typeface="Times New Roman"/>
              </a:rPr>
              <a:t>ein</a:t>
            </a:r>
            <a:r>
              <a:rPr lang="it-IT" b="1" dirty="0">
                <a:latin typeface="Times New Roman"/>
                <a:cs typeface="Times New Roman"/>
              </a:rPr>
              <a:t> </a:t>
            </a:r>
            <a:r>
              <a:rPr lang="it-IT" b="1" dirty="0" err="1">
                <a:latin typeface="Times New Roman"/>
                <a:cs typeface="Times New Roman"/>
              </a:rPr>
              <a:t>Projekt</a:t>
            </a:r>
            <a:endParaRPr lang="it-IT" b="1" dirty="0">
              <a:latin typeface="Times New Roman"/>
              <a:cs typeface="Times New Roman"/>
            </a:endParaRPr>
          </a:p>
        </p:txBody>
      </p:sp>
      <p:sp>
        <p:nvSpPr>
          <p:cNvPr id="3" name="Sottotitolo 2"/>
          <p:cNvSpPr>
            <a:spLocks noGrp="1"/>
          </p:cNvSpPr>
          <p:nvPr>
            <p:ph type="subTitle" idx="1"/>
          </p:nvPr>
        </p:nvSpPr>
        <p:spPr>
          <a:xfrm>
            <a:off x="177359" y="82769"/>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 - B. Alber - 20/21</a:t>
            </a:r>
          </a:p>
        </p:txBody>
      </p:sp>
      <p:sp>
        <p:nvSpPr>
          <p:cNvPr id="4" name="CasellaDiTesto 3"/>
          <p:cNvSpPr txBox="1"/>
          <p:nvPr/>
        </p:nvSpPr>
        <p:spPr>
          <a:xfrm>
            <a:off x="177359" y="1758473"/>
            <a:ext cx="8037432" cy="5016758"/>
          </a:xfrm>
          <a:prstGeom prst="rect">
            <a:avLst/>
          </a:prstGeom>
          <a:noFill/>
        </p:spPr>
        <p:txBody>
          <a:bodyPr wrap="square" rtlCol="0">
            <a:spAutoFit/>
          </a:bodyPr>
          <a:lstStyle/>
          <a:p>
            <a:r>
              <a:rPr lang="it-IT" sz="2800" dirty="0" err="1">
                <a:latin typeface="Times New Roman"/>
                <a:cs typeface="Times New Roman"/>
              </a:rPr>
              <a:t>Eine</a:t>
            </a:r>
            <a:r>
              <a:rPr lang="it-IT" sz="2800" dirty="0">
                <a:latin typeface="Times New Roman"/>
                <a:cs typeface="Times New Roman"/>
              </a:rPr>
              <a:t> </a:t>
            </a:r>
            <a:r>
              <a:rPr lang="it-IT" sz="2800" dirty="0" err="1">
                <a:latin typeface="Times New Roman"/>
                <a:cs typeface="Times New Roman"/>
              </a:rPr>
              <a:t>Forschungsfrage</a:t>
            </a:r>
            <a:r>
              <a:rPr lang="it-IT" sz="2800" dirty="0">
                <a:latin typeface="Times New Roman"/>
                <a:cs typeface="Times New Roman"/>
              </a:rPr>
              <a:t>:</a:t>
            </a:r>
          </a:p>
          <a:p>
            <a:endParaRPr lang="it-IT" sz="2800" dirty="0">
              <a:latin typeface="Times New Roman"/>
              <a:cs typeface="Times New Roman"/>
            </a:endParaRPr>
          </a:p>
          <a:p>
            <a:pPr marL="457200" indent="-457200">
              <a:buFont typeface="Arial" panose="020B0604020202020204" pitchFamily="34" charset="0"/>
              <a:buChar char="•"/>
            </a:pPr>
            <a:r>
              <a:rPr lang="it-IT" sz="2800" dirty="0" err="1">
                <a:latin typeface="Times New Roman"/>
                <a:cs typeface="Times New Roman"/>
              </a:rPr>
              <a:t>Unterscheiden</a:t>
            </a:r>
            <a:r>
              <a:rPr lang="it-IT" sz="2800" dirty="0">
                <a:latin typeface="Times New Roman"/>
                <a:cs typeface="Times New Roman"/>
              </a:rPr>
              <a:t> </a:t>
            </a:r>
            <a:r>
              <a:rPr lang="it-IT" sz="2800" dirty="0" err="1">
                <a:latin typeface="Times New Roman"/>
                <a:cs typeface="Times New Roman"/>
              </a:rPr>
              <a:t>sich</a:t>
            </a:r>
            <a:r>
              <a:rPr lang="it-IT" sz="2800" dirty="0">
                <a:latin typeface="Times New Roman"/>
                <a:cs typeface="Times New Roman"/>
              </a:rPr>
              <a:t> die </a:t>
            </a:r>
            <a:r>
              <a:rPr lang="it-IT" sz="2800" dirty="0" err="1">
                <a:latin typeface="Times New Roman"/>
                <a:cs typeface="Times New Roman"/>
              </a:rPr>
              <a:t>westlichen</a:t>
            </a:r>
            <a:r>
              <a:rPr lang="it-IT" sz="2800" dirty="0">
                <a:latin typeface="Times New Roman"/>
                <a:cs typeface="Times New Roman"/>
              </a:rPr>
              <a:t> </a:t>
            </a:r>
            <a:r>
              <a:rPr lang="it-IT" sz="2800" dirty="0" err="1">
                <a:latin typeface="Times New Roman"/>
                <a:cs typeface="Times New Roman"/>
              </a:rPr>
              <a:t>Dialekte</a:t>
            </a:r>
            <a:r>
              <a:rPr lang="it-IT" sz="2800" dirty="0">
                <a:latin typeface="Times New Roman"/>
                <a:cs typeface="Times New Roman"/>
              </a:rPr>
              <a:t> </a:t>
            </a:r>
            <a:r>
              <a:rPr lang="it-IT" sz="2800" dirty="0" err="1">
                <a:latin typeface="Times New Roman"/>
                <a:cs typeface="Times New Roman"/>
              </a:rPr>
              <a:t>Südtirols</a:t>
            </a:r>
            <a:r>
              <a:rPr lang="it-IT" sz="2800" dirty="0">
                <a:latin typeface="Times New Roman"/>
                <a:cs typeface="Times New Roman"/>
              </a:rPr>
              <a:t> von </a:t>
            </a:r>
            <a:r>
              <a:rPr lang="it-IT" sz="2800" dirty="0" err="1">
                <a:latin typeface="Times New Roman"/>
                <a:cs typeface="Times New Roman"/>
              </a:rPr>
              <a:t>denen</a:t>
            </a:r>
            <a:r>
              <a:rPr lang="it-IT" sz="2800" dirty="0">
                <a:latin typeface="Times New Roman"/>
                <a:cs typeface="Times New Roman"/>
              </a:rPr>
              <a:t> </a:t>
            </a:r>
            <a:r>
              <a:rPr lang="it-IT" sz="2800" dirty="0" err="1">
                <a:latin typeface="Times New Roman"/>
                <a:cs typeface="Times New Roman"/>
              </a:rPr>
              <a:t>im</a:t>
            </a:r>
            <a:r>
              <a:rPr lang="it-IT" sz="2800" dirty="0">
                <a:latin typeface="Times New Roman"/>
                <a:cs typeface="Times New Roman"/>
              </a:rPr>
              <a:t> </a:t>
            </a:r>
            <a:r>
              <a:rPr lang="it-IT" sz="2800" dirty="0" err="1">
                <a:latin typeface="Times New Roman"/>
                <a:cs typeface="Times New Roman"/>
              </a:rPr>
              <a:t>Zentrum</a:t>
            </a:r>
            <a:r>
              <a:rPr lang="it-IT" sz="2800" dirty="0">
                <a:latin typeface="Times New Roman"/>
                <a:cs typeface="Times New Roman"/>
              </a:rPr>
              <a:t> </a:t>
            </a:r>
            <a:r>
              <a:rPr lang="it-IT" sz="2800" dirty="0" err="1">
                <a:latin typeface="Times New Roman"/>
                <a:cs typeface="Times New Roman"/>
              </a:rPr>
              <a:t>bzw</a:t>
            </a:r>
            <a:r>
              <a:rPr lang="it-IT" sz="2800" dirty="0">
                <a:latin typeface="Times New Roman"/>
                <a:cs typeface="Times New Roman"/>
              </a:rPr>
              <a:t>. </a:t>
            </a:r>
            <a:r>
              <a:rPr lang="it-IT" sz="2800" dirty="0" err="1">
                <a:latin typeface="Times New Roman"/>
                <a:cs typeface="Times New Roman"/>
              </a:rPr>
              <a:t>im</a:t>
            </a:r>
            <a:r>
              <a:rPr lang="it-IT" sz="2800" dirty="0">
                <a:latin typeface="Times New Roman"/>
                <a:cs typeface="Times New Roman"/>
              </a:rPr>
              <a:t> </a:t>
            </a:r>
            <a:r>
              <a:rPr lang="it-IT" sz="2800" dirty="0" err="1">
                <a:latin typeface="Times New Roman"/>
                <a:cs typeface="Times New Roman"/>
              </a:rPr>
              <a:t>Osten</a:t>
            </a:r>
            <a:r>
              <a:rPr lang="it-IT" sz="2800" dirty="0">
                <a:latin typeface="Times New Roman"/>
                <a:cs typeface="Times New Roman"/>
              </a:rPr>
              <a:t>? </a:t>
            </a:r>
          </a:p>
          <a:p>
            <a:endParaRPr lang="it-IT" sz="2800" dirty="0">
              <a:latin typeface="Times New Roman"/>
              <a:cs typeface="Times New Roman"/>
            </a:endParaRPr>
          </a:p>
          <a:p>
            <a:pPr marL="457200" indent="-457200">
              <a:buFont typeface="Arial" panose="020B0604020202020204" pitchFamily="34" charset="0"/>
              <a:buChar char="•"/>
            </a:pPr>
            <a:r>
              <a:rPr lang="it-IT" sz="2800" i="1" dirty="0" err="1">
                <a:latin typeface="Times New Roman"/>
                <a:cs typeface="Times New Roman"/>
              </a:rPr>
              <a:t>Worin</a:t>
            </a:r>
            <a:r>
              <a:rPr lang="it-IT" sz="2800" dirty="0">
                <a:latin typeface="Times New Roman"/>
                <a:cs typeface="Times New Roman"/>
              </a:rPr>
              <a:t> </a:t>
            </a:r>
            <a:r>
              <a:rPr lang="it-IT" sz="2800" dirty="0" err="1">
                <a:latin typeface="Times New Roman"/>
                <a:cs typeface="Times New Roman"/>
              </a:rPr>
              <a:t>unterscheiden</a:t>
            </a:r>
            <a:r>
              <a:rPr lang="it-IT" sz="2800" dirty="0">
                <a:latin typeface="Times New Roman"/>
                <a:cs typeface="Times New Roman"/>
              </a:rPr>
              <a:t> </a:t>
            </a:r>
            <a:r>
              <a:rPr lang="it-IT" sz="2800" dirty="0" err="1">
                <a:latin typeface="Times New Roman"/>
                <a:cs typeface="Times New Roman"/>
              </a:rPr>
              <a:t>sich</a:t>
            </a:r>
            <a:r>
              <a:rPr lang="it-IT" sz="2800" dirty="0">
                <a:latin typeface="Times New Roman"/>
                <a:cs typeface="Times New Roman"/>
              </a:rPr>
              <a:t> </a:t>
            </a:r>
            <a:r>
              <a:rPr lang="it-IT" sz="2800" dirty="0" err="1">
                <a:latin typeface="Times New Roman"/>
                <a:cs typeface="Times New Roman"/>
              </a:rPr>
              <a:t>z.B</a:t>
            </a:r>
            <a:r>
              <a:rPr lang="it-IT" sz="2800" dirty="0">
                <a:latin typeface="Times New Roman"/>
                <a:cs typeface="Times New Roman"/>
              </a:rPr>
              <a:t>. </a:t>
            </a:r>
            <a:r>
              <a:rPr lang="it-IT" sz="2800" dirty="0" err="1">
                <a:latin typeface="Times New Roman"/>
                <a:cs typeface="Times New Roman"/>
              </a:rPr>
              <a:t>Vinschgau</a:t>
            </a:r>
            <a:r>
              <a:rPr lang="it-IT" sz="2800" dirty="0">
                <a:latin typeface="Times New Roman"/>
                <a:cs typeface="Times New Roman"/>
              </a:rPr>
              <a:t> und </a:t>
            </a:r>
            <a:r>
              <a:rPr lang="it-IT" sz="2800" dirty="0" err="1">
                <a:latin typeface="Times New Roman"/>
                <a:cs typeface="Times New Roman"/>
              </a:rPr>
              <a:t>Pustertal</a:t>
            </a:r>
            <a:r>
              <a:rPr lang="it-IT" sz="2800" dirty="0">
                <a:latin typeface="Times New Roman"/>
                <a:cs typeface="Times New Roman"/>
              </a:rPr>
              <a:t>?</a:t>
            </a:r>
          </a:p>
          <a:p>
            <a:endParaRPr lang="it-IT" sz="2400" dirty="0">
              <a:latin typeface="Times New Roman"/>
              <a:cs typeface="Times New Roman"/>
            </a:endParaRPr>
          </a:p>
          <a:p>
            <a:pPr>
              <a:lnSpc>
                <a:spcPct val="150000"/>
              </a:lnSpc>
              <a:spcBef>
                <a:spcPts val="1200"/>
              </a:spcBef>
            </a:pPr>
            <a:r>
              <a:rPr lang="it-IT" sz="2400" dirty="0" err="1">
                <a:latin typeface="Times New Roman"/>
                <a:cs typeface="Times New Roman"/>
              </a:rPr>
              <a:t>Wir</a:t>
            </a:r>
            <a:r>
              <a:rPr lang="it-IT" sz="2400" dirty="0">
                <a:latin typeface="Times New Roman"/>
                <a:cs typeface="Times New Roman"/>
              </a:rPr>
              <a:t> </a:t>
            </a:r>
            <a:r>
              <a:rPr lang="it-IT" sz="2400" dirty="0" err="1">
                <a:latin typeface="Times New Roman"/>
                <a:cs typeface="Times New Roman"/>
              </a:rPr>
              <a:t>möchten</a:t>
            </a:r>
            <a:r>
              <a:rPr lang="it-IT" sz="2400" dirty="0">
                <a:latin typeface="Times New Roman"/>
                <a:cs typeface="Times New Roman"/>
              </a:rPr>
              <a:t> </a:t>
            </a:r>
            <a:r>
              <a:rPr lang="it-IT" sz="2400" dirty="0" err="1">
                <a:latin typeface="Times New Roman"/>
                <a:cs typeface="Times New Roman"/>
              </a:rPr>
              <a:t>dieser</a:t>
            </a:r>
            <a:r>
              <a:rPr lang="it-IT" sz="2400" dirty="0">
                <a:latin typeface="Times New Roman"/>
                <a:cs typeface="Times New Roman"/>
              </a:rPr>
              <a:t> </a:t>
            </a:r>
            <a:r>
              <a:rPr lang="it-IT" sz="2400" dirty="0" err="1">
                <a:latin typeface="Times New Roman"/>
                <a:cs typeface="Times New Roman"/>
              </a:rPr>
              <a:t>Frage</a:t>
            </a:r>
            <a:r>
              <a:rPr lang="it-IT" sz="2400" dirty="0">
                <a:latin typeface="Times New Roman"/>
                <a:cs typeface="Times New Roman"/>
              </a:rPr>
              <a:t> </a:t>
            </a:r>
            <a:r>
              <a:rPr lang="it-IT" sz="2400" dirty="0" err="1">
                <a:latin typeface="Times New Roman"/>
                <a:cs typeface="Times New Roman"/>
              </a:rPr>
              <a:t>mithilfe</a:t>
            </a:r>
            <a:r>
              <a:rPr lang="it-IT" sz="2400" dirty="0">
                <a:latin typeface="Times New Roman"/>
                <a:cs typeface="Times New Roman"/>
              </a:rPr>
              <a:t> </a:t>
            </a:r>
            <a:r>
              <a:rPr lang="it-IT" sz="2400" dirty="0" err="1">
                <a:latin typeface="Times New Roman"/>
                <a:cs typeface="Times New Roman"/>
              </a:rPr>
              <a:t>der</a:t>
            </a:r>
            <a:r>
              <a:rPr lang="it-IT" sz="2400" dirty="0">
                <a:latin typeface="Times New Roman"/>
                <a:cs typeface="Times New Roman"/>
              </a:rPr>
              <a:t> online-</a:t>
            </a:r>
            <a:r>
              <a:rPr lang="it-IT" sz="2400" dirty="0" err="1">
                <a:latin typeface="Times New Roman"/>
                <a:cs typeface="Times New Roman"/>
              </a:rPr>
              <a:t>Plattform</a:t>
            </a:r>
            <a:r>
              <a:rPr lang="it-IT" sz="2400" dirty="0">
                <a:latin typeface="Times New Roman"/>
                <a:cs typeface="Times New Roman"/>
              </a:rPr>
              <a:t> </a:t>
            </a:r>
            <a:r>
              <a:rPr lang="it-IT" sz="2400" dirty="0" err="1">
                <a:latin typeface="Times New Roman"/>
                <a:cs typeface="Times New Roman"/>
              </a:rPr>
              <a:t>VinKo</a:t>
            </a:r>
            <a:r>
              <a:rPr lang="it-IT" sz="2400" dirty="0">
                <a:latin typeface="Times New Roman"/>
                <a:cs typeface="Times New Roman"/>
              </a:rPr>
              <a:t> </a:t>
            </a:r>
            <a:r>
              <a:rPr lang="it-IT" sz="2400" dirty="0" err="1">
                <a:latin typeface="Times New Roman"/>
                <a:cs typeface="Times New Roman"/>
              </a:rPr>
              <a:t>auf</a:t>
            </a:r>
            <a:r>
              <a:rPr lang="it-IT" sz="2400" dirty="0">
                <a:latin typeface="Times New Roman"/>
                <a:cs typeface="Times New Roman"/>
              </a:rPr>
              <a:t> </a:t>
            </a:r>
            <a:r>
              <a:rPr lang="it-IT" sz="2400" dirty="0" err="1">
                <a:latin typeface="Times New Roman"/>
                <a:cs typeface="Times New Roman"/>
              </a:rPr>
              <a:t>den</a:t>
            </a:r>
            <a:r>
              <a:rPr lang="it-IT" sz="2400" dirty="0">
                <a:latin typeface="Times New Roman"/>
                <a:cs typeface="Times New Roman"/>
              </a:rPr>
              <a:t> </a:t>
            </a:r>
            <a:r>
              <a:rPr lang="it-IT" sz="2400" dirty="0" err="1">
                <a:latin typeface="Times New Roman"/>
                <a:cs typeface="Times New Roman"/>
              </a:rPr>
              <a:t>Grund</a:t>
            </a:r>
            <a:r>
              <a:rPr lang="it-IT" sz="2400" dirty="0">
                <a:latin typeface="Times New Roman"/>
                <a:cs typeface="Times New Roman"/>
              </a:rPr>
              <a:t> </a:t>
            </a:r>
            <a:r>
              <a:rPr lang="it-IT" sz="2400" dirty="0" err="1">
                <a:latin typeface="Times New Roman"/>
                <a:cs typeface="Times New Roman"/>
              </a:rPr>
              <a:t>gehen</a:t>
            </a:r>
            <a:endParaRPr lang="it-IT" sz="2400" dirty="0">
              <a:latin typeface="Times New Roman"/>
              <a:cs typeface="Times New Roman"/>
            </a:endParaRPr>
          </a:p>
          <a:p>
            <a:endParaRPr lang="it-IT" dirty="0"/>
          </a:p>
        </p:txBody>
      </p:sp>
      <p:pic>
        <p:nvPicPr>
          <p:cNvPr id="6" name="Grafik 5">
            <a:extLst>
              <a:ext uri="{FF2B5EF4-FFF2-40B4-BE49-F238E27FC236}">
                <a16:creationId xmlns:a16="http://schemas.microsoft.com/office/drawing/2014/main" id="{6E9BC8CA-B62C-F447-AC8A-BE8755ECE06E}"/>
              </a:ext>
            </a:extLst>
          </p:cNvPr>
          <p:cNvPicPr>
            <a:picLocks noChangeAspect="1"/>
          </p:cNvPicPr>
          <p:nvPr/>
        </p:nvPicPr>
        <p:blipFill>
          <a:blip r:link="rId2"/>
          <a:stretch>
            <a:fillRect/>
          </a:stretch>
        </p:blipFill>
        <p:spPr>
          <a:xfrm>
            <a:off x="1270000" y="1270000"/>
            <a:ext cx="63500" cy="76200"/>
          </a:xfrm>
          <a:prstGeom prst="rect">
            <a:avLst/>
          </a:prstGeom>
        </p:spPr>
      </p:pic>
      <p:pic>
        <p:nvPicPr>
          <p:cNvPr id="7" name="Grafik 6">
            <a:extLst>
              <a:ext uri="{FF2B5EF4-FFF2-40B4-BE49-F238E27FC236}">
                <a16:creationId xmlns:a16="http://schemas.microsoft.com/office/drawing/2014/main" id="{A6831A3F-5F6B-E24F-BA9B-A617B4C4DA7D}"/>
              </a:ext>
            </a:extLst>
          </p:cNvPr>
          <p:cNvPicPr>
            <a:picLocks noChangeAspect="1"/>
          </p:cNvPicPr>
          <p:nvPr/>
        </p:nvPicPr>
        <p:blipFill>
          <a:blip r:link="rId2"/>
          <a:stretch>
            <a:fillRect/>
          </a:stretch>
        </p:blipFill>
        <p:spPr>
          <a:xfrm>
            <a:off x="1270000" y="1270000"/>
            <a:ext cx="63500" cy="76200"/>
          </a:xfrm>
          <a:prstGeom prst="rect">
            <a:avLst/>
          </a:prstGeom>
        </p:spPr>
      </p:pic>
      <p:pic>
        <p:nvPicPr>
          <p:cNvPr id="8" name="Grafik 7">
            <a:extLst>
              <a:ext uri="{FF2B5EF4-FFF2-40B4-BE49-F238E27FC236}">
                <a16:creationId xmlns:a16="http://schemas.microsoft.com/office/drawing/2014/main" id="{BA611B6F-B1EA-3E44-B9D4-8C83EFC5FBCE}"/>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47104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15194" y="152716"/>
            <a:ext cx="7772400" cy="1470025"/>
          </a:xfrm>
        </p:spPr>
        <p:txBody>
          <a:bodyPr/>
          <a:lstStyle/>
          <a:p>
            <a:r>
              <a:rPr lang="it-IT" b="1" dirty="0" err="1">
                <a:latin typeface="Times New Roman"/>
                <a:cs typeface="Times New Roman"/>
              </a:rPr>
              <a:t>Was</a:t>
            </a:r>
            <a:r>
              <a:rPr lang="it-IT" b="1" dirty="0">
                <a:latin typeface="Times New Roman"/>
                <a:cs typeface="Times New Roman"/>
              </a:rPr>
              <a:t> </a:t>
            </a:r>
            <a:r>
              <a:rPr lang="it-IT" b="1" dirty="0" err="1">
                <a:latin typeface="Times New Roman"/>
                <a:cs typeface="Times New Roman"/>
              </a:rPr>
              <a:t>ist</a:t>
            </a:r>
            <a:r>
              <a:rPr lang="it-IT" b="1" dirty="0">
                <a:latin typeface="Times New Roman"/>
                <a:cs typeface="Times New Roman"/>
              </a:rPr>
              <a:t> </a:t>
            </a:r>
            <a:r>
              <a:rPr lang="it-IT" b="1" dirty="0" err="1">
                <a:latin typeface="Times New Roman"/>
                <a:cs typeface="Times New Roman"/>
              </a:rPr>
              <a:t>VinKo</a:t>
            </a:r>
            <a:endParaRPr lang="it-IT" b="1" dirty="0">
              <a:latin typeface="Times New Roman"/>
              <a:cs typeface="Times New Roman"/>
            </a:endParaRPr>
          </a:p>
        </p:txBody>
      </p:sp>
      <p:sp>
        <p:nvSpPr>
          <p:cNvPr id="3" name="Sottotitolo 2"/>
          <p:cNvSpPr>
            <a:spLocks noGrp="1"/>
          </p:cNvSpPr>
          <p:nvPr>
            <p:ph type="subTitle" idx="1"/>
          </p:nvPr>
        </p:nvSpPr>
        <p:spPr>
          <a:xfrm>
            <a:off x="177359" y="82769"/>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 - B. Alber – 19/20</a:t>
            </a:r>
          </a:p>
        </p:txBody>
      </p:sp>
      <p:sp>
        <p:nvSpPr>
          <p:cNvPr id="6" name="Textfeld 5">
            <a:extLst>
              <a:ext uri="{FF2B5EF4-FFF2-40B4-BE49-F238E27FC236}">
                <a16:creationId xmlns:a16="http://schemas.microsoft.com/office/drawing/2014/main" id="{917D2A09-F5C2-1B47-9610-8F9FB93AE572}"/>
              </a:ext>
            </a:extLst>
          </p:cNvPr>
          <p:cNvSpPr txBox="1"/>
          <p:nvPr/>
        </p:nvSpPr>
        <p:spPr>
          <a:xfrm>
            <a:off x="367099" y="1166842"/>
            <a:ext cx="8409801" cy="5632311"/>
          </a:xfrm>
          <a:prstGeom prst="rect">
            <a:avLst/>
          </a:prstGeom>
          <a:noFill/>
        </p:spPr>
        <p:txBody>
          <a:bodyPr wrap="square" rtlCol="0">
            <a:spAutoFit/>
          </a:bodyPr>
          <a:lstStyle/>
          <a:p>
            <a:endParaRPr lang="de-DE" sz="2400" dirty="0">
              <a:latin typeface="Times New Roman" panose="02020603050405020304" pitchFamily="18" charset="0"/>
              <a:cs typeface="Times New Roman" panose="02020603050405020304" pitchFamily="18" charset="0"/>
            </a:endParaRPr>
          </a:p>
          <a:p>
            <a:r>
              <a:rPr lang="de-DE" sz="2400" dirty="0" err="1">
                <a:latin typeface="Times New Roman" panose="02020603050405020304" pitchFamily="18" charset="0"/>
                <a:cs typeface="Times New Roman" panose="02020603050405020304" pitchFamily="18" charset="0"/>
              </a:rPr>
              <a:t>VinKo</a:t>
            </a:r>
            <a:r>
              <a:rPr lang="de-DE" sz="2400" dirty="0">
                <a:latin typeface="Times New Roman" panose="02020603050405020304" pitchFamily="18" charset="0"/>
                <a:cs typeface="Times New Roman" panose="02020603050405020304" pitchFamily="18" charset="0"/>
              </a:rPr>
              <a:t> = Varietäten in Kontakt</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Die Region Trentino – Südtirol ist durch historische germanisch-romanische Mehrsprachigkeit gekennzeichnet.</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Versucht auf der folgende Karte zu erkennen, welche germanischen (grün) und romanischen (violett) Varietäten eingezeichnet sind</a:t>
            </a:r>
          </a:p>
          <a:p>
            <a:endParaRPr lang="de-DE" sz="2400" dirty="0">
              <a:latin typeface="Times New Roman" panose="02020603050405020304" pitchFamily="18" charset="0"/>
              <a:cs typeface="Times New Roman" panose="02020603050405020304" pitchFamily="18" charset="0"/>
            </a:endParaRPr>
          </a:p>
          <a:p>
            <a:r>
              <a:rPr lang="de-DE" sz="2400" dirty="0" err="1">
                <a:latin typeface="Times New Roman" panose="02020603050405020304" pitchFamily="18" charset="0"/>
                <a:cs typeface="Times New Roman" panose="02020603050405020304" pitchFamily="18" charset="0"/>
              </a:rPr>
              <a:t>VinKo</a:t>
            </a:r>
            <a:r>
              <a:rPr lang="de-DE" sz="2400" dirty="0">
                <a:latin typeface="Times New Roman" panose="02020603050405020304" pitchFamily="18" charset="0"/>
                <a:cs typeface="Times New Roman" panose="02020603050405020304" pitchFamily="18" charset="0"/>
              </a:rPr>
              <a:t> will die Strukturen dieser historischen Varietäten untersuchen, in den Bereichen</a:t>
            </a:r>
          </a:p>
          <a:p>
            <a:pPr marL="285750" indent="-28575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Phonologie (Laute)</a:t>
            </a:r>
          </a:p>
          <a:p>
            <a:pPr marL="285750" indent="-28575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Morphologie (Wortstruktur)</a:t>
            </a:r>
          </a:p>
          <a:p>
            <a:pPr marL="285750" indent="-28575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Syntax (Satzstruktur)</a:t>
            </a:r>
          </a:p>
        </p:txBody>
      </p:sp>
    </p:spTree>
    <p:extLst>
      <p:ext uri="{BB962C8B-B14F-4D97-AF65-F5344CB8AC3E}">
        <p14:creationId xmlns:p14="http://schemas.microsoft.com/office/powerpoint/2010/main" val="398914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6013" y="85235"/>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 - B. Alber – 19/20</a:t>
            </a:r>
          </a:p>
        </p:txBody>
      </p:sp>
      <p:pic>
        <p:nvPicPr>
          <p:cNvPr id="5" name="Picture 2">
            <a:extLst>
              <a:ext uri="{FF2B5EF4-FFF2-40B4-BE49-F238E27FC236}">
                <a16:creationId xmlns:a16="http://schemas.microsoft.com/office/drawing/2014/main" id="{3DF83905-3B1C-EA45-B45C-346D6F925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439" y="682482"/>
            <a:ext cx="4649211" cy="60902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8918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6013" y="85235"/>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 - B. Alber – 19/20</a:t>
            </a:r>
          </a:p>
        </p:txBody>
      </p:sp>
      <p:pic>
        <p:nvPicPr>
          <p:cNvPr id="4" name="Grafik 3">
            <a:extLst>
              <a:ext uri="{FF2B5EF4-FFF2-40B4-BE49-F238E27FC236}">
                <a16:creationId xmlns:a16="http://schemas.microsoft.com/office/drawing/2014/main" id="{3F719C06-4D4F-454F-A4B6-4E469F801237}"/>
              </a:ext>
            </a:extLst>
          </p:cNvPr>
          <p:cNvPicPr>
            <a:picLocks noChangeAspect="1"/>
          </p:cNvPicPr>
          <p:nvPr/>
        </p:nvPicPr>
        <p:blipFill>
          <a:blip r:embed="rId2"/>
          <a:stretch>
            <a:fillRect/>
          </a:stretch>
        </p:blipFill>
        <p:spPr>
          <a:xfrm>
            <a:off x="166013" y="2590740"/>
            <a:ext cx="8754381" cy="3443436"/>
          </a:xfrm>
          <a:prstGeom prst="rect">
            <a:avLst/>
          </a:prstGeom>
        </p:spPr>
      </p:pic>
      <p:sp>
        <p:nvSpPr>
          <p:cNvPr id="6" name="Textfeld 5">
            <a:extLst>
              <a:ext uri="{FF2B5EF4-FFF2-40B4-BE49-F238E27FC236}">
                <a16:creationId xmlns:a16="http://schemas.microsoft.com/office/drawing/2014/main" id="{2FC6C3D2-BC1F-8C4C-BD74-1C83DC953F56}"/>
              </a:ext>
            </a:extLst>
          </p:cNvPr>
          <p:cNvSpPr txBox="1"/>
          <p:nvPr/>
        </p:nvSpPr>
        <p:spPr>
          <a:xfrm>
            <a:off x="624840" y="1021080"/>
            <a:ext cx="7950974" cy="1569660"/>
          </a:xfrm>
          <a:prstGeom prst="rect">
            <a:avLst/>
          </a:prstGeom>
          <a:noFill/>
        </p:spPr>
        <p:txBody>
          <a:bodyPr wrap="square" rtlCol="0">
            <a:spAutoFit/>
          </a:bodyPr>
          <a:lstStyle/>
          <a:p>
            <a:pPr algn="ctr"/>
            <a:r>
              <a:rPr lang="de-DE" sz="3200" b="1" dirty="0">
                <a:latin typeface="Times New Roman" panose="02020603050405020304" pitchFamily="18" charset="0"/>
                <a:cs typeface="Times New Roman" panose="02020603050405020304" pitchFamily="18" charset="0"/>
              </a:rPr>
              <a:t>Wie funktioniert </a:t>
            </a:r>
            <a:r>
              <a:rPr lang="de-DE" sz="3200" b="1" dirty="0" err="1">
                <a:latin typeface="Times New Roman" panose="02020603050405020304" pitchFamily="18" charset="0"/>
                <a:cs typeface="Times New Roman" panose="02020603050405020304" pitchFamily="18" charset="0"/>
              </a:rPr>
              <a:t>VinKo</a:t>
            </a:r>
            <a:r>
              <a:rPr lang="de-DE" sz="3200" b="1" dirty="0">
                <a:latin typeface="Times New Roman" panose="02020603050405020304" pitchFamily="18" charset="0"/>
                <a:cs typeface="Times New Roman" panose="02020603050405020304" pitchFamily="18" charset="0"/>
              </a:rPr>
              <a:t>?</a:t>
            </a:r>
          </a:p>
          <a:p>
            <a:pPr algn="ctr"/>
            <a:endParaRPr lang="de-DE" sz="3200" b="1" dirty="0">
              <a:latin typeface="Times New Roman" panose="02020603050405020304" pitchFamily="18" charset="0"/>
              <a:cs typeface="Times New Roman" panose="02020603050405020304" pitchFamily="18" charset="0"/>
            </a:endParaRPr>
          </a:p>
          <a:p>
            <a:pPr algn="ctr"/>
            <a:r>
              <a:rPr lang="de-DE" sz="3200" b="1" dirty="0" err="1">
                <a:latin typeface="Times New Roman" panose="02020603050405020304" pitchFamily="18" charset="0"/>
                <a:cs typeface="Times New Roman" panose="02020603050405020304" pitchFamily="18" charset="0"/>
              </a:rPr>
              <a:t>www.vinko.it</a:t>
            </a:r>
            <a:endParaRPr lang="de-DE" sz="3200" b="1" dirty="0">
              <a:latin typeface="Times New Roman" panose="02020603050405020304" pitchFamily="18" charset="0"/>
              <a:cs typeface="Times New Roman" panose="02020603050405020304" pitchFamily="18" charset="0"/>
            </a:endParaRPr>
          </a:p>
        </p:txBody>
      </p:sp>
      <p:sp>
        <p:nvSpPr>
          <p:cNvPr id="7" name="Ring 6">
            <a:extLst>
              <a:ext uri="{FF2B5EF4-FFF2-40B4-BE49-F238E27FC236}">
                <a16:creationId xmlns:a16="http://schemas.microsoft.com/office/drawing/2014/main" id="{757898F9-BF6C-454B-A764-CAA459CF77F6}"/>
              </a:ext>
            </a:extLst>
          </p:cNvPr>
          <p:cNvSpPr/>
          <p:nvPr/>
        </p:nvSpPr>
        <p:spPr>
          <a:xfrm>
            <a:off x="1264920" y="5135880"/>
            <a:ext cx="2956560" cy="1021080"/>
          </a:xfrm>
          <a:prstGeom prst="donut">
            <a:avLst>
              <a:gd name="adj" fmla="val 5589"/>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886100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6013" y="85235"/>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 - B. Alber – 19/20</a:t>
            </a:r>
          </a:p>
        </p:txBody>
      </p:sp>
      <p:sp>
        <p:nvSpPr>
          <p:cNvPr id="6" name="Textfeld 5">
            <a:extLst>
              <a:ext uri="{FF2B5EF4-FFF2-40B4-BE49-F238E27FC236}">
                <a16:creationId xmlns:a16="http://schemas.microsoft.com/office/drawing/2014/main" id="{2FC6C3D2-BC1F-8C4C-BD74-1C83DC953F56}"/>
              </a:ext>
            </a:extLst>
          </p:cNvPr>
          <p:cNvSpPr txBox="1"/>
          <p:nvPr/>
        </p:nvSpPr>
        <p:spPr>
          <a:xfrm>
            <a:off x="166013" y="1021080"/>
            <a:ext cx="8657947" cy="4832092"/>
          </a:xfrm>
          <a:prstGeom prst="rect">
            <a:avLst/>
          </a:prstGeom>
          <a:noFill/>
        </p:spPr>
        <p:txBody>
          <a:bodyPr wrap="square" rtlCol="0">
            <a:spAutoFit/>
          </a:bodyPr>
          <a:lstStyle/>
          <a:p>
            <a:pPr algn="ctr"/>
            <a:r>
              <a:rPr lang="de-DE" sz="3200" b="1" dirty="0">
                <a:latin typeface="Times New Roman" panose="02020603050405020304" pitchFamily="18" charset="0"/>
                <a:cs typeface="Times New Roman" panose="02020603050405020304" pitchFamily="18" charset="0"/>
              </a:rPr>
              <a:t>Unser Projekt zur Beantwortung der Forschungsfrage</a:t>
            </a:r>
          </a:p>
          <a:p>
            <a:pPr algn="ctr"/>
            <a:endParaRPr lang="de-DE" sz="3200" b="1" dirty="0">
              <a:latin typeface="Times New Roman" panose="02020603050405020304" pitchFamily="18" charset="0"/>
              <a:cs typeface="Times New Roman" panose="02020603050405020304" pitchFamily="18" charset="0"/>
            </a:endParaRPr>
          </a:p>
          <a:p>
            <a:pPr marL="457200" indent="-457200">
              <a:spcBef>
                <a:spcPts val="600"/>
              </a:spcBef>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Registriert</a:t>
            </a:r>
            <a:r>
              <a:rPr lang="de-DE" sz="2400" dirty="0">
                <a:latin typeface="Times New Roman" panose="02020603050405020304" pitchFamily="18" charset="0"/>
                <a:cs typeface="Times New Roman" panose="02020603050405020304" pitchFamily="18" charset="0"/>
              </a:rPr>
              <a:t> euch auf </a:t>
            </a:r>
            <a:r>
              <a:rPr lang="de-DE" sz="2400" dirty="0" err="1">
                <a:latin typeface="Times New Roman" panose="02020603050405020304" pitchFamily="18" charset="0"/>
                <a:cs typeface="Times New Roman" panose="02020603050405020304" pitchFamily="18" charset="0"/>
              </a:rPr>
              <a:t>VinKo</a:t>
            </a:r>
            <a:r>
              <a:rPr lang="de-DE" sz="2400"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www.vinko.it</a:t>
            </a:r>
            <a:endParaRPr lang="de-DE" sz="2400" b="1" dirty="0">
              <a:latin typeface="Times New Roman" panose="02020603050405020304" pitchFamily="18" charset="0"/>
              <a:cs typeface="Times New Roman" panose="02020603050405020304" pitchFamily="18" charset="0"/>
            </a:endParaRPr>
          </a:p>
          <a:p>
            <a:pPr marL="457200" indent="-457200">
              <a:spcBef>
                <a:spcPts val="600"/>
              </a:spcBef>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Füllt die </a:t>
            </a:r>
            <a:r>
              <a:rPr lang="de-DE" sz="2400" b="1" dirty="0">
                <a:latin typeface="Times New Roman" panose="02020603050405020304" pitchFamily="18" charset="0"/>
                <a:cs typeface="Times New Roman" panose="02020603050405020304" pitchFamily="18" charset="0"/>
              </a:rPr>
              <a:t>Fragebögen</a:t>
            </a:r>
            <a:r>
              <a:rPr lang="de-DE" sz="2400" dirty="0">
                <a:latin typeface="Times New Roman" panose="02020603050405020304" pitchFamily="18" charset="0"/>
                <a:cs typeface="Times New Roman" panose="02020603050405020304" pitchFamily="18" charset="0"/>
              </a:rPr>
              <a:t> für das Tirolerische aus (ca. 30 Minuten)</a:t>
            </a:r>
          </a:p>
          <a:p>
            <a:pPr marL="457200" indent="-457200">
              <a:spcBef>
                <a:spcPts val="600"/>
              </a:spcBef>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Zeitplan: bis zu unserer </a:t>
            </a:r>
            <a:r>
              <a:rPr lang="de-DE" sz="2400" b="1" dirty="0">
                <a:latin typeface="Times New Roman" panose="02020603050405020304" pitchFamily="18" charset="0"/>
                <a:cs typeface="Times New Roman" panose="02020603050405020304" pitchFamily="18" charset="0"/>
              </a:rPr>
              <a:t>Sitzung nächste Woche am 25.3 </a:t>
            </a:r>
          </a:p>
          <a:p>
            <a:pPr marL="457200" indent="-457200">
              <a:spcBef>
                <a:spcPts val="600"/>
              </a:spcBef>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Resultate</a:t>
            </a:r>
            <a:r>
              <a:rPr lang="de-DE" sz="2400" dirty="0">
                <a:latin typeface="Times New Roman" panose="02020603050405020304" pitchFamily="18" charset="0"/>
                <a:cs typeface="Times New Roman" panose="02020603050405020304" pitchFamily="18" charset="0"/>
              </a:rPr>
              <a:t>: wenn wir es schaffen, Daten zu allen Dialekten in Südtirol zu bekommen, werde ich euch Ausschnitte aus den Daten zeigen und wir können feststellen, worin sich Westen, Osten, Süden usw. unterscheiden</a:t>
            </a:r>
          </a:p>
          <a:p>
            <a:pPr marL="914400" lvl="1" indent="-4572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70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6013" y="85235"/>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 - B. Alber – 19/20</a:t>
            </a:r>
          </a:p>
        </p:txBody>
      </p:sp>
      <p:sp>
        <p:nvSpPr>
          <p:cNvPr id="6" name="Textfeld 5">
            <a:extLst>
              <a:ext uri="{FF2B5EF4-FFF2-40B4-BE49-F238E27FC236}">
                <a16:creationId xmlns:a16="http://schemas.microsoft.com/office/drawing/2014/main" id="{2FC6C3D2-BC1F-8C4C-BD74-1C83DC953F56}"/>
              </a:ext>
            </a:extLst>
          </p:cNvPr>
          <p:cNvSpPr txBox="1"/>
          <p:nvPr/>
        </p:nvSpPr>
        <p:spPr>
          <a:xfrm>
            <a:off x="166013" y="1021080"/>
            <a:ext cx="8657947" cy="954107"/>
          </a:xfrm>
          <a:prstGeom prst="rect">
            <a:avLst/>
          </a:prstGeom>
          <a:noFill/>
        </p:spPr>
        <p:txBody>
          <a:bodyPr wrap="square" rtlCol="0">
            <a:spAutoFit/>
          </a:bodyPr>
          <a:lstStyle/>
          <a:p>
            <a:r>
              <a:rPr lang="de-DE" sz="2800" dirty="0">
                <a:latin typeface="Times New Roman" panose="02020603050405020304" pitchFamily="18" charset="0"/>
                <a:cs typeface="Times New Roman" panose="02020603050405020304" pitchFamily="18" charset="0"/>
              </a:rPr>
              <a:t>Im Augenblick sind uns die </a:t>
            </a:r>
            <a:r>
              <a:rPr lang="de-DE" sz="2800" dirty="0" err="1">
                <a:latin typeface="Times New Roman" panose="02020603050405020304" pitchFamily="18" charset="0"/>
                <a:cs typeface="Times New Roman" panose="02020603050405020304" pitchFamily="18" charset="0"/>
              </a:rPr>
              <a:t>Trentiner</a:t>
            </a:r>
            <a:r>
              <a:rPr lang="de-DE" sz="2800" dirty="0">
                <a:latin typeface="Times New Roman" panose="02020603050405020304" pitchFamily="18" charset="0"/>
                <a:cs typeface="Times New Roman" panose="02020603050405020304" pitchFamily="18" charset="0"/>
              </a:rPr>
              <a:t> weit überlegen. Das könnte sich nächste Woche durch euren Beitrag ändern ...</a:t>
            </a:r>
            <a:r>
              <a:rPr lang="de-DE" sz="2400" dirty="0">
                <a:latin typeface="Times New Roman" panose="02020603050405020304" pitchFamily="18" charset="0"/>
                <a:cs typeface="Times New Roman" panose="02020603050405020304" pitchFamily="18" charset="0"/>
              </a:rPr>
              <a:t> </a:t>
            </a:r>
          </a:p>
        </p:txBody>
      </p:sp>
      <p:pic>
        <p:nvPicPr>
          <p:cNvPr id="4" name="Grafik 3">
            <a:extLst>
              <a:ext uri="{FF2B5EF4-FFF2-40B4-BE49-F238E27FC236}">
                <a16:creationId xmlns:a16="http://schemas.microsoft.com/office/drawing/2014/main" id="{02F481B5-81E3-9D4B-8ECE-E1C5F2964B34}"/>
              </a:ext>
            </a:extLst>
          </p:cNvPr>
          <p:cNvPicPr>
            <a:picLocks noChangeAspect="1"/>
          </p:cNvPicPr>
          <p:nvPr/>
        </p:nvPicPr>
        <p:blipFill>
          <a:blip r:embed="rId2"/>
          <a:stretch>
            <a:fillRect/>
          </a:stretch>
        </p:blipFill>
        <p:spPr>
          <a:xfrm>
            <a:off x="1062563" y="2103119"/>
            <a:ext cx="6036936" cy="4669645"/>
          </a:xfrm>
          <a:prstGeom prst="rect">
            <a:avLst/>
          </a:prstGeom>
        </p:spPr>
      </p:pic>
    </p:spTree>
    <p:extLst>
      <p:ext uri="{BB962C8B-B14F-4D97-AF65-F5344CB8AC3E}">
        <p14:creationId xmlns:p14="http://schemas.microsoft.com/office/powerpoint/2010/main" val="211265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6013" y="85235"/>
            <a:ext cx="8409801" cy="599713"/>
          </a:xfrm>
        </p:spPr>
        <p:txBody>
          <a:bodyPr>
            <a:normAutofit/>
          </a:bodyPr>
          <a:lstStyle/>
          <a:p>
            <a:r>
              <a:rPr lang="it-IT" sz="2000" dirty="0" err="1">
                <a:solidFill>
                  <a:schemeClr val="tx1">
                    <a:lumMod val="65000"/>
                    <a:lumOff val="35000"/>
                  </a:schemeClr>
                </a:solidFill>
                <a:latin typeface="Times New Roman"/>
                <a:cs typeface="Times New Roman"/>
              </a:rPr>
              <a:t>Linguistik</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des</a:t>
            </a:r>
            <a:r>
              <a:rPr lang="it-IT" sz="2000" dirty="0">
                <a:solidFill>
                  <a:schemeClr val="tx1">
                    <a:lumMod val="65000"/>
                    <a:lumOff val="35000"/>
                  </a:schemeClr>
                </a:solidFill>
                <a:latin typeface="Times New Roman"/>
                <a:cs typeface="Times New Roman"/>
              </a:rPr>
              <a:t> </a:t>
            </a:r>
            <a:r>
              <a:rPr lang="it-IT" sz="2000" dirty="0" err="1">
                <a:solidFill>
                  <a:schemeClr val="tx1">
                    <a:lumMod val="65000"/>
                    <a:lumOff val="35000"/>
                  </a:schemeClr>
                </a:solidFill>
                <a:latin typeface="Times New Roman"/>
                <a:cs typeface="Times New Roman"/>
              </a:rPr>
              <a:t>Deutschen</a:t>
            </a:r>
            <a:r>
              <a:rPr lang="it-IT" sz="2000" dirty="0">
                <a:solidFill>
                  <a:schemeClr val="tx1">
                    <a:lumMod val="65000"/>
                    <a:lumOff val="35000"/>
                  </a:schemeClr>
                </a:solidFill>
                <a:latin typeface="Times New Roman"/>
                <a:cs typeface="Times New Roman"/>
              </a:rPr>
              <a:t> - B. Alber – 19/20</a:t>
            </a:r>
          </a:p>
        </p:txBody>
      </p:sp>
      <p:sp>
        <p:nvSpPr>
          <p:cNvPr id="6" name="Textfeld 5">
            <a:extLst>
              <a:ext uri="{FF2B5EF4-FFF2-40B4-BE49-F238E27FC236}">
                <a16:creationId xmlns:a16="http://schemas.microsoft.com/office/drawing/2014/main" id="{2FC6C3D2-BC1F-8C4C-BD74-1C83DC953F56}"/>
              </a:ext>
            </a:extLst>
          </p:cNvPr>
          <p:cNvSpPr txBox="1"/>
          <p:nvPr/>
        </p:nvSpPr>
        <p:spPr>
          <a:xfrm>
            <a:off x="166013" y="684948"/>
            <a:ext cx="8657947" cy="1815882"/>
          </a:xfrm>
          <a:prstGeom prst="rect">
            <a:avLst/>
          </a:prstGeom>
          <a:noFill/>
        </p:spPr>
        <p:txBody>
          <a:bodyPr wrap="square" rtlCol="0">
            <a:spAutoFit/>
          </a:bodyPr>
          <a:lstStyle/>
          <a:p>
            <a:pPr algn="ctr"/>
            <a:r>
              <a:rPr lang="de-DE" sz="2800" b="1" dirty="0">
                <a:latin typeface="Times New Roman" panose="02020603050405020304" pitchFamily="18" charset="0"/>
                <a:cs typeface="Times New Roman" panose="02020603050405020304" pitchFamily="18" charset="0"/>
              </a:rPr>
              <a:t>Erste Vinko-Resultate!</a:t>
            </a:r>
          </a:p>
          <a:p>
            <a:pPr algn="ctr"/>
            <a:r>
              <a:rPr lang="de-DE" sz="2800" b="1" dirty="0">
                <a:latin typeface="Times New Roman" panose="02020603050405020304" pitchFamily="18" charset="0"/>
                <a:cs typeface="Times New Roman" panose="02020603050405020304" pitchFamily="18" charset="0"/>
              </a:rPr>
              <a:t>25.3.2020</a:t>
            </a:r>
          </a:p>
          <a:p>
            <a:pPr algn="ctr"/>
            <a:endParaRPr lang="de-DE" sz="2800" b="1" dirty="0">
              <a:latin typeface="Times New Roman" panose="02020603050405020304" pitchFamily="18" charset="0"/>
              <a:cs typeface="Times New Roman" panose="02020603050405020304" pitchFamily="18" charset="0"/>
            </a:endParaRPr>
          </a:p>
          <a:p>
            <a:pPr algn="ctr"/>
            <a:r>
              <a:rPr lang="de-DE" sz="2800" b="1" dirty="0">
                <a:solidFill>
                  <a:srgbClr val="FF0000"/>
                </a:solidFill>
                <a:latin typeface="Times New Roman" panose="02020603050405020304" pitchFamily="18" charset="0"/>
                <a:cs typeface="Times New Roman" panose="02020603050405020304" pitchFamily="18" charset="0"/>
              </a:rPr>
              <a:t>+64 Fragebögen! (23.3.20</a:t>
            </a:r>
            <a:r>
              <a:rPr lang="de-DE" sz="2800" b="1">
                <a:solidFill>
                  <a:srgbClr val="FF0000"/>
                </a:solidFill>
                <a:latin typeface="Times New Roman" panose="02020603050405020304" pitchFamily="18" charset="0"/>
                <a:cs typeface="Times New Roman" panose="02020603050405020304" pitchFamily="18" charset="0"/>
              </a:rPr>
              <a:t>, 18.20)</a:t>
            </a:r>
            <a:endParaRPr lang="de-DE" sz="2800" b="1" dirty="0">
              <a:solidFill>
                <a:srgbClr val="FF0000"/>
              </a:solidFill>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8C2EB8B7-245B-2749-8606-FB2842D3AC59}"/>
              </a:ext>
            </a:extLst>
          </p:cNvPr>
          <p:cNvSpPr txBox="1"/>
          <p:nvPr/>
        </p:nvSpPr>
        <p:spPr>
          <a:xfrm>
            <a:off x="166013" y="2632841"/>
            <a:ext cx="1442070" cy="3785652"/>
          </a:xfrm>
          <a:prstGeom prst="rect">
            <a:avLst/>
          </a:prstGeom>
          <a:noFill/>
        </p:spPr>
        <p:txBody>
          <a:bodyPr wrap="square" rtlCol="0">
            <a:spAutoFit/>
          </a:bodyPr>
          <a:lstStyle/>
          <a:p>
            <a:pPr algn="ctr"/>
            <a:r>
              <a:rPr lang="de-DE" sz="2400" b="1" dirty="0"/>
              <a:t>M</a:t>
            </a:r>
          </a:p>
          <a:p>
            <a:pPr algn="ctr"/>
            <a:r>
              <a:rPr lang="de-DE" sz="2400" b="1" dirty="0"/>
              <a:t>I</a:t>
            </a:r>
          </a:p>
          <a:p>
            <a:pPr algn="ctr"/>
            <a:r>
              <a:rPr lang="de-DE" sz="2400" b="1" dirty="0"/>
              <a:t>T</a:t>
            </a:r>
          </a:p>
          <a:p>
            <a:pPr algn="ctr"/>
            <a:r>
              <a:rPr lang="de-DE" sz="2400" b="1" dirty="0"/>
              <a:t>M</a:t>
            </a:r>
          </a:p>
          <a:p>
            <a:pPr algn="ctr"/>
            <a:r>
              <a:rPr lang="de-DE" sz="2400" b="1" dirty="0"/>
              <a:t>A</a:t>
            </a:r>
          </a:p>
          <a:p>
            <a:pPr algn="ctr"/>
            <a:r>
              <a:rPr lang="de-DE" sz="2400" b="1" dirty="0"/>
              <a:t>C</a:t>
            </a:r>
          </a:p>
          <a:p>
            <a:pPr algn="ctr"/>
            <a:r>
              <a:rPr lang="de-DE" sz="2400" b="1" dirty="0"/>
              <a:t>H</a:t>
            </a:r>
          </a:p>
          <a:p>
            <a:pPr algn="ctr"/>
            <a:r>
              <a:rPr lang="de-DE" sz="2400" b="1" dirty="0"/>
              <a:t>E</a:t>
            </a:r>
          </a:p>
          <a:p>
            <a:pPr algn="ctr"/>
            <a:r>
              <a:rPr lang="de-DE" sz="2400" b="1" dirty="0"/>
              <a:t>N</a:t>
            </a:r>
          </a:p>
          <a:p>
            <a:pPr algn="ctr"/>
            <a:r>
              <a:rPr lang="de-DE" sz="2400" b="1" dirty="0"/>
              <a:t>!</a:t>
            </a:r>
          </a:p>
        </p:txBody>
      </p:sp>
      <p:sp>
        <p:nvSpPr>
          <p:cNvPr id="10" name="Textfeld 9">
            <a:extLst>
              <a:ext uri="{FF2B5EF4-FFF2-40B4-BE49-F238E27FC236}">
                <a16:creationId xmlns:a16="http://schemas.microsoft.com/office/drawing/2014/main" id="{5A148E80-8312-2E4D-8E6E-4C9A990963B5}"/>
              </a:ext>
            </a:extLst>
          </p:cNvPr>
          <p:cNvSpPr txBox="1"/>
          <p:nvPr/>
        </p:nvSpPr>
        <p:spPr>
          <a:xfrm>
            <a:off x="7381890" y="2632841"/>
            <a:ext cx="1442070" cy="3539430"/>
          </a:xfrm>
          <a:prstGeom prst="rect">
            <a:avLst/>
          </a:prstGeom>
          <a:noFill/>
        </p:spPr>
        <p:txBody>
          <a:bodyPr wrap="square" rtlCol="0">
            <a:spAutoFit/>
          </a:bodyPr>
          <a:lstStyle/>
          <a:p>
            <a:pPr algn="ctr"/>
            <a:r>
              <a:rPr lang="de-DE" sz="2800" b="1" dirty="0"/>
              <a:t>v</a:t>
            </a:r>
          </a:p>
          <a:p>
            <a:pPr algn="ctr"/>
            <a:r>
              <a:rPr lang="de-DE" sz="2800" b="1" dirty="0"/>
              <a:t>i</a:t>
            </a:r>
          </a:p>
          <a:p>
            <a:pPr algn="ctr"/>
            <a:r>
              <a:rPr lang="de-DE" sz="2800" b="1" dirty="0"/>
              <a:t>n</a:t>
            </a:r>
          </a:p>
          <a:p>
            <a:pPr algn="ctr"/>
            <a:r>
              <a:rPr lang="de-DE" sz="2800" b="1" dirty="0" err="1"/>
              <a:t>k</a:t>
            </a:r>
            <a:endParaRPr lang="de-DE" sz="2800" b="1" dirty="0"/>
          </a:p>
          <a:p>
            <a:pPr algn="ctr"/>
            <a:r>
              <a:rPr lang="de-DE" sz="2800" b="1" dirty="0"/>
              <a:t>o</a:t>
            </a:r>
          </a:p>
          <a:p>
            <a:pPr algn="ctr"/>
            <a:r>
              <a:rPr lang="de-DE" sz="2800" b="1" dirty="0"/>
              <a:t>.</a:t>
            </a:r>
          </a:p>
          <a:p>
            <a:pPr algn="ctr"/>
            <a:r>
              <a:rPr lang="de-DE" sz="2800" b="1" dirty="0"/>
              <a:t>i</a:t>
            </a:r>
          </a:p>
          <a:p>
            <a:pPr algn="ctr"/>
            <a:r>
              <a:rPr lang="de-DE" sz="2800" b="1" dirty="0"/>
              <a:t>t</a:t>
            </a:r>
          </a:p>
        </p:txBody>
      </p:sp>
      <p:pic>
        <p:nvPicPr>
          <p:cNvPr id="16" name="Grafik 15">
            <a:extLst>
              <a:ext uri="{FF2B5EF4-FFF2-40B4-BE49-F238E27FC236}">
                <a16:creationId xmlns:a16="http://schemas.microsoft.com/office/drawing/2014/main" id="{E8C3B306-B933-954C-B2B7-ED13958691D7}"/>
              </a:ext>
            </a:extLst>
          </p:cNvPr>
          <p:cNvPicPr>
            <a:picLocks noChangeAspect="1"/>
          </p:cNvPicPr>
          <p:nvPr/>
        </p:nvPicPr>
        <p:blipFill>
          <a:blip r:embed="rId2"/>
          <a:stretch>
            <a:fillRect/>
          </a:stretch>
        </p:blipFill>
        <p:spPr>
          <a:xfrm>
            <a:off x="1779422" y="2755952"/>
            <a:ext cx="5602468" cy="3539430"/>
          </a:xfrm>
          <a:prstGeom prst="rect">
            <a:avLst/>
          </a:prstGeom>
        </p:spPr>
      </p:pic>
    </p:spTree>
    <p:extLst>
      <p:ext uri="{BB962C8B-B14F-4D97-AF65-F5344CB8AC3E}">
        <p14:creationId xmlns:p14="http://schemas.microsoft.com/office/powerpoint/2010/main" val="28608723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752</Words>
  <Application>Microsoft Macintosh PowerPoint</Application>
  <PresentationFormat>Bildschirmpräsentation (4:3)</PresentationFormat>
  <Paragraphs>187</Paragraphs>
  <Slides>18</Slides>
  <Notes>3</Notes>
  <HiddenSlides>0</HiddenSlides>
  <MMClips>32</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Calibri</vt:lpstr>
      <vt:lpstr>Times New Roman</vt:lpstr>
      <vt:lpstr>Tema di Office</vt:lpstr>
      <vt:lpstr>VinKo – ein Projekt</vt:lpstr>
      <vt:lpstr>Lanthaler 1997: 374</vt:lpstr>
      <vt:lpstr>VinKo – ein Projekt</vt:lpstr>
      <vt:lpstr>Was ist VinKo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Universita di Verona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Birgit Alber</dc:creator>
  <cp:lastModifiedBy>Alber Birgit</cp:lastModifiedBy>
  <cp:revision>57</cp:revision>
  <cp:lastPrinted>2020-03-25T10:00:59Z</cp:lastPrinted>
  <dcterms:created xsi:type="dcterms:W3CDTF">2019-03-14T07:42:27Z</dcterms:created>
  <dcterms:modified xsi:type="dcterms:W3CDTF">2020-04-02T11:44:59Z</dcterms:modified>
</cp:coreProperties>
</file>