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handoutMasterIdLst>
    <p:handoutMasterId r:id="rId59"/>
  </p:handoutMasterIdLst>
  <p:sldIdLst>
    <p:sldId id="257" r:id="rId2"/>
    <p:sldId id="361" r:id="rId3"/>
    <p:sldId id="358" r:id="rId4"/>
    <p:sldId id="343" r:id="rId5"/>
    <p:sldId id="344" r:id="rId6"/>
    <p:sldId id="345" r:id="rId7"/>
    <p:sldId id="346" r:id="rId8"/>
    <p:sldId id="347" r:id="rId9"/>
    <p:sldId id="348" r:id="rId10"/>
    <p:sldId id="349" r:id="rId11"/>
    <p:sldId id="350" r:id="rId12"/>
    <p:sldId id="352" r:id="rId13"/>
    <p:sldId id="276" r:id="rId14"/>
    <p:sldId id="258" r:id="rId15"/>
    <p:sldId id="259" r:id="rId16"/>
    <p:sldId id="260" r:id="rId17"/>
    <p:sldId id="261" r:id="rId18"/>
    <p:sldId id="262" r:id="rId19"/>
    <p:sldId id="280" r:id="rId20"/>
    <p:sldId id="359" r:id="rId21"/>
    <p:sldId id="263" r:id="rId22"/>
    <p:sldId id="266" r:id="rId23"/>
    <p:sldId id="264" r:id="rId24"/>
    <p:sldId id="265" r:id="rId25"/>
    <p:sldId id="269" r:id="rId26"/>
    <p:sldId id="272" r:id="rId27"/>
    <p:sldId id="271" r:id="rId28"/>
    <p:sldId id="273" r:id="rId29"/>
    <p:sldId id="283" r:id="rId30"/>
    <p:sldId id="290" r:id="rId31"/>
    <p:sldId id="309" r:id="rId32"/>
    <p:sldId id="310" r:id="rId33"/>
    <p:sldId id="311" r:id="rId34"/>
    <p:sldId id="274" r:id="rId35"/>
    <p:sldId id="332" r:id="rId36"/>
    <p:sldId id="285" r:id="rId37"/>
    <p:sldId id="333" r:id="rId38"/>
    <p:sldId id="334" r:id="rId39"/>
    <p:sldId id="360" r:id="rId40"/>
    <p:sldId id="351" r:id="rId41"/>
    <p:sldId id="317" r:id="rId42"/>
    <p:sldId id="318" r:id="rId43"/>
    <p:sldId id="319" r:id="rId44"/>
    <p:sldId id="320" r:id="rId45"/>
    <p:sldId id="321" r:id="rId46"/>
    <p:sldId id="354" r:id="rId47"/>
    <p:sldId id="356" r:id="rId48"/>
    <p:sldId id="323" r:id="rId49"/>
    <p:sldId id="326" r:id="rId50"/>
    <p:sldId id="327" r:id="rId51"/>
    <p:sldId id="324" r:id="rId52"/>
    <p:sldId id="325" r:id="rId53"/>
    <p:sldId id="328" r:id="rId54"/>
    <p:sldId id="331" r:id="rId55"/>
    <p:sldId id="353" r:id="rId56"/>
    <p:sldId id="342" r:id="rId57"/>
  </p:sldIdLst>
  <p:sldSz cx="9144000" cy="6858000" type="screen4x3"/>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0A"/>
    <a:srgbClr val="FFE260"/>
    <a:srgbClr val="89002C"/>
    <a:srgbClr val="FF58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1585" autoAdjust="0"/>
  </p:normalViewPr>
  <p:slideViewPr>
    <p:cSldViewPr snapToGrid="0" snapToObjects="1">
      <p:cViewPr varScale="1">
        <p:scale>
          <a:sx n="69" d="100"/>
          <a:sy n="69" d="100"/>
        </p:scale>
        <p:origin x="1203" y="51"/>
      </p:cViewPr>
      <p:guideLst>
        <p:guide orient="horz" pos="2160"/>
        <p:guide pos="2880"/>
      </p:guideLst>
    </p:cSldViewPr>
  </p:slideViewPr>
  <p:outlineViewPr>
    <p:cViewPr>
      <p:scale>
        <a:sx n="33" d="100"/>
        <a:sy n="33" d="100"/>
      </p:scale>
      <p:origin x="0" y="28824"/>
    </p:cViewPr>
  </p:outlineViewPr>
  <p:notesTextViewPr>
    <p:cViewPr>
      <p:scale>
        <a:sx n="100" d="100"/>
        <a:sy n="100" d="100"/>
      </p:scale>
      <p:origin x="0" y="0"/>
    </p:cViewPr>
  </p:notesTextViewPr>
  <p:notesViewPr>
    <p:cSldViewPr snapToGrid="0" snapToObjects="1">
      <p:cViewPr varScale="1">
        <p:scale>
          <a:sx n="88" d="100"/>
          <a:sy n="88" d="100"/>
        </p:scale>
        <p:origin x="-3224" y="-112"/>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C65BDF61-27A6-42B2-AF92-730B13C512ED}" type="datetimeFigureOut">
              <a:rPr lang="en-GB" smtClean="0"/>
              <a:t>01/03/2017</a:t>
            </a:fld>
            <a:endParaRPr lang="en-GB"/>
          </a:p>
        </p:txBody>
      </p:sp>
      <p:sp>
        <p:nvSpPr>
          <p:cNvPr id="4" name="Footer Placehold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F74E1520-B759-4B8F-8AD0-E3C7E464A84F}" type="slidenum">
              <a:rPr lang="en-GB" smtClean="0"/>
              <a:t>‹#›</a:t>
            </a:fld>
            <a:endParaRPr lang="en-GB"/>
          </a:p>
        </p:txBody>
      </p:sp>
    </p:spTree>
    <p:extLst>
      <p:ext uri="{BB962C8B-B14F-4D97-AF65-F5344CB8AC3E}">
        <p14:creationId xmlns:p14="http://schemas.microsoft.com/office/powerpoint/2010/main" val="2259912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598B06E8-9483-814E-BBDB-5399A88F0077}" type="datetimeFigureOut">
              <a:rPr lang="en-US" smtClean="0"/>
              <a:t>3/1/2017</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4B779075-0D32-E742-8382-F4FE5066124F}" type="slidenum">
              <a:rPr lang="en-US" smtClean="0"/>
              <a:t>‹#›</a:t>
            </a:fld>
            <a:endParaRPr lang="en-US"/>
          </a:p>
        </p:txBody>
      </p:sp>
    </p:spTree>
    <p:extLst>
      <p:ext uri="{BB962C8B-B14F-4D97-AF65-F5344CB8AC3E}">
        <p14:creationId xmlns:p14="http://schemas.microsoft.com/office/powerpoint/2010/main" val="3211315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differentiate</a:t>
            </a:r>
            <a:r>
              <a:rPr lang="en-US" baseline="0" dirty="0" smtClean="0"/>
              <a:t> by size -&gt; different technology</a:t>
            </a:r>
          </a:p>
          <a:p>
            <a:r>
              <a:rPr lang="en-US" baseline="0" dirty="0" smtClean="0"/>
              <a:t>Interplanetary networks? Technology of future?</a:t>
            </a:r>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4</a:t>
            </a:fld>
            <a:endParaRPr lang="en-US"/>
          </a:p>
        </p:txBody>
      </p:sp>
    </p:spTree>
    <p:extLst>
      <p:ext uri="{BB962C8B-B14F-4D97-AF65-F5344CB8AC3E}">
        <p14:creationId xmlns:p14="http://schemas.microsoft.com/office/powerpoint/2010/main" val="231622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Each layer adds functionality</a:t>
            </a:r>
            <a:endParaRPr lang="en-GB" dirty="0"/>
          </a:p>
        </p:txBody>
      </p:sp>
      <p:sp>
        <p:nvSpPr>
          <p:cNvPr id="4" name="Slide Number Placeholder 3"/>
          <p:cNvSpPr>
            <a:spLocks noGrp="1"/>
          </p:cNvSpPr>
          <p:nvPr>
            <p:ph type="sldNum" sz="quarter" idx="10"/>
          </p:nvPr>
        </p:nvSpPr>
        <p:spPr/>
        <p:txBody>
          <a:bodyPr/>
          <a:lstStyle/>
          <a:p>
            <a:fld id="{4B779075-0D32-E742-8382-F4FE5066124F}" type="slidenum">
              <a:rPr lang="en-US" smtClean="0"/>
              <a:t>15</a:t>
            </a:fld>
            <a:endParaRPr lang="en-US"/>
          </a:p>
        </p:txBody>
      </p:sp>
    </p:spTree>
    <p:extLst>
      <p:ext uri="{BB962C8B-B14F-4D97-AF65-F5344CB8AC3E}">
        <p14:creationId xmlns:p14="http://schemas.microsoft.com/office/powerpoint/2010/main" val="568959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Analogie</a:t>
            </a:r>
            <a:r>
              <a:rPr lang="en-US" dirty="0" smtClean="0"/>
              <a:t> Translator: TCP-Socket</a:t>
            </a:r>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18</a:t>
            </a:fld>
            <a:endParaRPr lang="en-US"/>
          </a:p>
        </p:txBody>
      </p:sp>
    </p:spTree>
    <p:extLst>
      <p:ext uri="{BB962C8B-B14F-4D97-AF65-F5344CB8AC3E}">
        <p14:creationId xmlns:p14="http://schemas.microsoft.com/office/powerpoint/2010/main" val="858232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what should be in the layers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 </a:t>
            </a:r>
            <a:r>
              <a:rPr lang="en-US" dirty="0" err="1" smtClean="0"/>
              <a:t>identification&amp;ordering</a:t>
            </a:r>
            <a:r>
              <a:rPr lang="en-US" dirty="0" smtClean="0"/>
              <a:t>?</a:t>
            </a:r>
          </a:p>
        </p:txBody>
      </p:sp>
      <p:sp>
        <p:nvSpPr>
          <p:cNvPr id="4" name="Slide Number Placeholder 3"/>
          <p:cNvSpPr>
            <a:spLocks noGrp="1"/>
          </p:cNvSpPr>
          <p:nvPr>
            <p:ph type="sldNum" sz="quarter" idx="10"/>
          </p:nvPr>
        </p:nvSpPr>
        <p:spPr/>
        <p:txBody>
          <a:bodyPr/>
          <a:lstStyle/>
          <a:p>
            <a:fld id="{4B779075-0D32-E742-8382-F4FE5066124F}" type="slidenum">
              <a:rPr lang="en-US" smtClean="0"/>
              <a:t>21</a:t>
            </a:fld>
            <a:endParaRPr lang="en-US"/>
          </a:p>
        </p:txBody>
      </p:sp>
    </p:spTree>
    <p:extLst>
      <p:ext uri="{BB962C8B-B14F-4D97-AF65-F5344CB8AC3E}">
        <p14:creationId xmlns:p14="http://schemas.microsoft.com/office/powerpoint/2010/main" val="965216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 not</a:t>
            </a:r>
            <a:r>
              <a:rPr lang="en-US" baseline="0" dirty="0" smtClean="0"/>
              <a:t> visible that lost packages are repeatedly sent by TCP when using </a:t>
            </a:r>
            <a:r>
              <a:rPr lang="en-US" baseline="0" dirty="0" err="1" smtClean="0"/>
              <a:t>filesharing</a:t>
            </a:r>
            <a:endParaRPr lang="en-US" baseline="0" dirty="0" smtClean="0"/>
          </a:p>
          <a:p>
            <a:r>
              <a:rPr lang="en-US" baseline="0" dirty="0" smtClean="0"/>
              <a:t>Programming: interface vs. implementation</a:t>
            </a:r>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22</a:t>
            </a:fld>
            <a:endParaRPr lang="en-US"/>
          </a:p>
        </p:txBody>
      </p:sp>
    </p:spTree>
    <p:extLst>
      <p:ext uri="{BB962C8B-B14F-4D97-AF65-F5344CB8AC3E}">
        <p14:creationId xmlns:p14="http://schemas.microsoft.com/office/powerpoint/2010/main" val="2015288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Connection oriented:</a:t>
            </a:r>
            <a:r>
              <a:rPr lang="en-US" baseline="0" dirty="0" smtClean="0"/>
              <a:t> Establish connection once, then send messages on it</a:t>
            </a:r>
          </a:p>
          <a:p>
            <a:r>
              <a:rPr lang="en-US" baseline="0" dirty="0" err="1" smtClean="0"/>
              <a:t>C’less</a:t>
            </a:r>
            <a:r>
              <a:rPr lang="en-US" baseline="0" dirty="0" smtClean="0"/>
              <a:t>: Each package again needs full address</a:t>
            </a:r>
          </a:p>
          <a:p>
            <a:r>
              <a:rPr lang="en-US" baseline="0" dirty="0" smtClean="0"/>
              <a:t>TCP vs UDP</a:t>
            </a:r>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24</a:t>
            </a:fld>
            <a:endParaRPr lang="en-US"/>
          </a:p>
        </p:txBody>
      </p:sp>
    </p:spTree>
    <p:extLst>
      <p:ext uri="{BB962C8B-B14F-4D97-AF65-F5344CB8AC3E}">
        <p14:creationId xmlns:p14="http://schemas.microsoft.com/office/powerpoint/2010/main" val="1626406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 Frequency,</a:t>
            </a:r>
            <a:r>
              <a:rPr lang="en-US" baseline="0" dirty="0" smtClean="0"/>
              <a:t> voltage, ..</a:t>
            </a:r>
          </a:p>
          <a:p>
            <a:r>
              <a:rPr lang="en-US" baseline="0" dirty="0" smtClean="0"/>
              <a:t>DLL: acknowledge frames, deal with outperforming, how to divide shared access</a:t>
            </a:r>
          </a:p>
          <a:p>
            <a:r>
              <a:rPr lang="en-US" baseline="0" dirty="0" smtClean="0"/>
              <a:t>Network: Routing (not end-to-end communication)</a:t>
            </a:r>
          </a:p>
          <a:p>
            <a:r>
              <a:rPr lang="en-US" baseline="0" dirty="0" smtClean="0"/>
              <a:t>Transport: Allow end-to-end connections without worrying about technology, error control</a:t>
            </a:r>
          </a:p>
          <a:p>
            <a:r>
              <a:rPr lang="en-US" baseline="0" dirty="0" smtClean="0"/>
              <a:t>Session: Turn management, synchronization on critical operations, checkpoints for long transmissions to allow saves of parts</a:t>
            </a:r>
          </a:p>
          <a:p>
            <a:r>
              <a:rPr lang="en-US" baseline="0" dirty="0" smtClean="0"/>
              <a:t>Presentation: Objects, e.g. bank account</a:t>
            </a:r>
          </a:p>
          <a:p>
            <a:r>
              <a:rPr lang="en-US" baseline="0" dirty="0" smtClean="0"/>
              <a:t>App: HTTP and others</a:t>
            </a:r>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29</a:t>
            </a:fld>
            <a:endParaRPr lang="en-US"/>
          </a:p>
        </p:txBody>
      </p:sp>
    </p:spTree>
    <p:extLst>
      <p:ext uri="{BB962C8B-B14F-4D97-AF65-F5344CB8AC3E}">
        <p14:creationId xmlns:p14="http://schemas.microsoft.com/office/powerpoint/2010/main" val="2841665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7*3*4 </a:t>
            </a:r>
            <a:endParaRPr lang="en-GB" dirty="0"/>
          </a:p>
        </p:txBody>
      </p:sp>
      <p:sp>
        <p:nvSpPr>
          <p:cNvPr id="4" name="Slide Number Placeholder 3"/>
          <p:cNvSpPr>
            <a:spLocks noGrp="1"/>
          </p:cNvSpPr>
          <p:nvPr>
            <p:ph type="sldNum" sz="quarter" idx="10"/>
          </p:nvPr>
        </p:nvSpPr>
        <p:spPr/>
        <p:txBody>
          <a:bodyPr/>
          <a:lstStyle/>
          <a:p>
            <a:fld id="{4B779075-0D32-E742-8382-F4FE5066124F}" type="slidenum">
              <a:rPr lang="en-US" smtClean="0"/>
              <a:t>32</a:t>
            </a:fld>
            <a:endParaRPr lang="en-US"/>
          </a:p>
        </p:txBody>
      </p:sp>
    </p:spTree>
    <p:extLst>
      <p:ext uri="{BB962C8B-B14F-4D97-AF65-F5344CB8AC3E}">
        <p14:creationId xmlns:p14="http://schemas.microsoft.com/office/powerpoint/2010/main" val="3855918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Confirmation that it was transmitted</a:t>
            </a:r>
            <a:r>
              <a:rPr lang="en-US" baseline="0" dirty="0" smtClean="0"/>
              <a:t> by the service provider</a:t>
            </a:r>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33</a:t>
            </a:fld>
            <a:endParaRPr lang="en-US"/>
          </a:p>
        </p:txBody>
      </p:sp>
    </p:spTree>
    <p:extLst>
      <p:ext uri="{BB962C8B-B14F-4D97-AF65-F5344CB8AC3E}">
        <p14:creationId xmlns:p14="http://schemas.microsoft.com/office/powerpoint/2010/main" val="3976268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Multiplexing! End-to-end communication between two applications</a:t>
            </a:r>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36</a:t>
            </a:fld>
            <a:endParaRPr lang="en-US"/>
          </a:p>
        </p:txBody>
      </p:sp>
    </p:spTree>
    <p:extLst>
      <p:ext uri="{BB962C8B-B14F-4D97-AF65-F5344CB8AC3E}">
        <p14:creationId xmlns:p14="http://schemas.microsoft.com/office/powerpoint/2010/main" val="3002266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Upward: several packages shipped in one truck</a:t>
            </a:r>
          </a:p>
          <a:p>
            <a:r>
              <a:rPr lang="en-GB" dirty="0" smtClean="0"/>
              <a:t>Downward: one big sending split into several shipments</a:t>
            </a:r>
            <a:endParaRPr lang="en-GB" dirty="0"/>
          </a:p>
        </p:txBody>
      </p:sp>
      <p:sp>
        <p:nvSpPr>
          <p:cNvPr id="4" name="Slide Number Placeholder 3"/>
          <p:cNvSpPr>
            <a:spLocks noGrp="1"/>
          </p:cNvSpPr>
          <p:nvPr>
            <p:ph type="sldNum" sz="quarter" idx="10"/>
          </p:nvPr>
        </p:nvSpPr>
        <p:spPr/>
        <p:txBody>
          <a:bodyPr/>
          <a:lstStyle/>
          <a:p>
            <a:fld id="{4B779075-0D32-E742-8382-F4FE5066124F}" type="slidenum">
              <a:rPr lang="en-US" smtClean="0"/>
              <a:t>37</a:t>
            </a:fld>
            <a:endParaRPr lang="en-US"/>
          </a:p>
        </p:txBody>
      </p:sp>
    </p:spTree>
    <p:extLst>
      <p:ext uri="{BB962C8B-B14F-4D97-AF65-F5344CB8AC3E}">
        <p14:creationId xmlns:p14="http://schemas.microsoft.com/office/powerpoint/2010/main" val="2531924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RFID,</a:t>
            </a:r>
            <a:r>
              <a:rPr lang="en-GB" baseline="0" dirty="0" smtClean="0"/>
              <a:t> Pacemaker</a:t>
            </a:r>
            <a:endParaRPr lang="en-GB" dirty="0"/>
          </a:p>
        </p:txBody>
      </p:sp>
      <p:sp>
        <p:nvSpPr>
          <p:cNvPr id="4" name="Slide Number Placeholder 3"/>
          <p:cNvSpPr>
            <a:spLocks noGrp="1"/>
          </p:cNvSpPr>
          <p:nvPr>
            <p:ph type="sldNum" sz="quarter" idx="10"/>
          </p:nvPr>
        </p:nvSpPr>
        <p:spPr/>
        <p:txBody>
          <a:bodyPr/>
          <a:lstStyle/>
          <a:p>
            <a:fld id="{4B779075-0D32-E742-8382-F4FE5066124F}" type="slidenum">
              <a:rPr lang="en-US" smtClean="0"/>
              <a:t>5</a:t>
            </a:fld>
            <a:endParaRPr lang="en-US"/>
          </a:p>
        </p:txBody>
      </p:sp>
    </p:spTree>
    <p:extLst>
      <p:ext uri="{BB962C8B-B14F-4D97-AF65-F5344CB8AC3E}">
        <p14:creationId xmlns:p14="http://schemas.microsoft.com/office/powerpoint/2010/main" val="3806532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8 minutes</a:t>
            </a:r>
          </a:p>
          <a:p>
            <a:pPr marL="171450" indent="-171450">
              <a:buFontTx/>
              <a:buChar char="-"/>
            </a:pPr>
            <a:r>
              <a:rPr lang="en-GB" dirty="0" smtClean="0"/>
              <a:t>Arpanet – NCP – connections and flow control</a:t>
            </a:r>
          </a:p>
          <a:p>
            <a:pPr marL="171450" indent="-171450">
              <a:buFontTx/>
              <a:buChar char="-"/>
            </a:pPr>
            <a:r>
              <a:rPr lang="en-GB" dirty="0" smtClean="0"/>
              <a:t>Packet switching – English network</a:t>
            </a:r>
          </a:p>
          <a:p>
            <a:pPr marL="171450" indent="-171450">
              <a:buFontTx/>
              <a:buChar char="-"/>
            </a:pPr>
            <a:r>
              <a:rPr lang="en-GB" dirty="0" smtClean="0"/>
              <a:t>Cyclades: Network of networks, and end-to-end communication</a:t>
            </a:r>
            <a:endParaRPr lang="en-GB" dirty="0"/>
          </a:p>
        </p:txBody>
      </p:sp>
      <p:sp>
        <p:nvSpPr>
          <p:cNvPr id="4" name="Slide Number Placeholder 3"/>
          <p:cNvSpPr>
            <a:spLocks noGrp="1"/>
          </p:cNvSpPr>
          <p:nvPr>
            <p:ph type="sldNum" sz="quarter" idx="10"/>
          </p:nvPr>
        </p:nvSpPr>
        <p:spPr/>
        <p:txBody>
          <a:bodyPr/>
          <a:lstStyle/>
          <a:p>
            <a:fld id="{4B779075-0D32-E742-8382-F4FE5066124F}" type="slidenum">
              <a:rPr lang="en-US" smtClean="0"/>
              <a:t>40</a:t>
            </a:fld>
            <a:endParaRPr lang="en-US"/>
          </a:p>
        </p:txBody>
      </p:sp>
    </p:spTree>
    <p:extLst>
      <p:ext uri="{BB962C8B-B14F-4D97-AF65-F5344CB8AC3E}">
        <p14:creationId xmlns:p14="http://schemas.microsoft.com/office/powerpoint/2010/main" val="2440729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Decentralized or fully distributed is a</a:t>
            </a:r>
            <a:r>
              <a:rPr lang="en-US" baseline="0" dirty="0" smtClean="0"/>
              <a:t> contrast to the hierarchical telephone network that came beforehand. Unlike the telephone network, blowing up a single important node will not break the network or large portions of it.</a:t>
            </a:r>
            <a:r>
              <a:rPr lang="en-US" dirty="0" smtClean="0"/>
              <a:t> </a:t>
            </a:r>
          </a:p>
          <a:p>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44</a:t>
            </a:fld>
            <a:endParaRPr lang="en-US"/>
          </a:p>
        </p:txBody>
      </p:sp>
    </p:spTree>
    <p:extLst>
      <p:ext uri="{BB962C8B-B14F-4D97-AF65-F5344CB8AC3E}">
        <p14:creationId xmlns:p14="http://schemas.microsoft.com/office/powerpoint/2010/main" val="3186882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interface message processor – the nodes that connected people to the </a:t>
            </a:r>
            <a:r>
              <a:rPr lang="en-US" dirty="0" err="1" smtClean="0"/>
              <a:t>arpanet</a:t>
            </a:r>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45</a:t>
            </a:fld>
            <a:endParaRPr lang="en-US"/>
          </a:p>
        </p:txBody>
      </p:sp>
    </p:spTree>
    <p:extLst>
      <p:ext uri="{BB962C8B-B14F-4D97-AF65-F5344CB8AC3E}">
        <p14:creationId xmlns:p14="http://schemas.microsoft.com/office/powerpoint/2010/main" val="1210705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 else</a:t>
            </a:r>
            <a:r>
              <a:rPr lang="en-AU" baseline="0" dirty="0" smtClean="0"/>
              <a:t> is on the internet?</a:t>
            </a:r>
            <a:endParaRPr lang="en-AU" dirty="0" smtClean="0"/>
          </a:p>
          <a:p>
            <a:r>
              <a:rPr lang="en-AU" dirty="0" smtClean="0"/>
              <a:t>The dark net</a:t>
            </a:r>
          </a:p>
          <a:p>
            <a:r>
              <a:rPr lang="en-AU" dirty="0" smtClean="0"/>
              <a:t>Communication:</a:t>
            </a:r>
            <a:br>
              <a:rPr lang="en-AU" dirty="0" smtClean="0"/>
            </a:br>
            <a:r>
              <a:rPr lang="en-AU" dirty="0" smtClean="0"/>
              <a:t>Email, Skype, </a:t>
            </a:r>
            <a:r>
              <a:rPr lang="en-AU" dirty="0" err="1" smtClean="0"/>
              <a:t>Whatsapp</a:t>
            </a:r>
            <a:r>
              <a:rPr lang="en-AU" dirty="0" smtClean="0"/>
              <a:t>,…</a:t>
            </a:r>
          </a:p>
          <a:p>
            <a:r>
              <a:rPr lang="en-AU" dirty="0" smtClean="0"/>
              <a:t>File-Sharing</a:t>
            </a:r>
          </a:p>
          <a:p>
            <a:r>
              <a:rPr lang="en-GB" dirty="0" smtClean="0"/>
              <a:t>VPNs for</a:t>
            </a:r>
            <a:r>
              <a:rPr lang="en-GB" baseline="0" dirty="0" smtClean="0"/>
              <a:t> business</a:t>
            </a:r>
          </a:p>
          <a:p>
            <a:r>
              <a:rPr lang="en-GB" baseline="0" dirty="0" smtClean="0"/>
              <a:t>Web services</a:t>
            </a:r>
          </a:p>
          <a:p>
            <a:r>
              <a:rPr lang="en-GB" baseline="0" dirty="0" smtClean="0"/>
              <a:t>gaming</a:t>
            </a:r>
            <a:endParaRPr lang="en-GB" dirty="0"/>
          </a:p>
        </p:txBody>
      </p:sp>
      <p:sp>
        <p:nvSpPr>
          <p:cNvPr id="4" name="Slide Number Placeholder 3"/>
          <p:cNvSpPr>
            <a:spLocks noGrp="1"/>
          </p:cNvSpPr>
          <p:nvPr>
            <p:ph type="sldNum" sz="quarter" idx="10"/>
          </p:nvPr>
        </p:nvSpPr>
        <p:spPr/>
        <p:txBody>
          <a:bodyPr/>
          <a:lstStyle/>
          <a:p>
            <a:fld id="{4B779075-0D32-E742-8382-F4FE5066124F}" type="slidenum">
              <a:rPr lang="en-US" smtClean="0"/>
              <a:t>47</a:t>
            </a:fld>
            <a:endParaRPr lang="en-US"/>
          </a:p>
        </p:txBody>
      </p:sp>
    </p:spTree>
    <p:extLst>
      <p:ext uri="{BB962C8B-B14F-4D97-AF65-F5344CB8AC3E}">
        <p14:creationId xmlns:p14="http://schemas.microsoft.com/office/powerpoint/2010/main" val="1401520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comment about the narrow waist refers to the fact that the network layer of the Internet is IP (Internet Protocol) such that the network layer is called the “Internet” layer. The significance is that all Internet devices speak IP, which provides a point of interoperability that enables innovation both above (new applications and transports) and below (new link technologies).</a:t>
            </a:r>
            <a:endParaRPr lang="en-US" dirty="0" smtClean="0"/>
          </a:p>
          <a:p>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53</a:t>
            </a:fld>
            <a:endParaRPr lang="en-US"/>
          </a:p>
        </p:txBody>
      </p:sp>
    </p:spTree>
    <p:extLst>
      <p:ext uri="{BB962C8B-B14F-4D97-AF65-F5344CB8AC3E}">
        <p14:creationId xmlns:p14="http://schemas.microsoft.com/office/powerpoint/2010/main" val="78468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Common way for internet access too</a:t>
            </a:r>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7</a:t>
            </a:fld>
            <a:endParaRPr lang="en-US"/>
          </a:p>
        </p:txBody>
      </p:sp>
    </p:spTree>
    <p:extLst>
      <p:ext uri="{BB962C8B-B14F-4D97-AF65-F5344CB8AC3E}">
        <p14:creationId xmlns:p14="http://schemas.microsoft.com/office/powerpoint/2010/main" val="1105511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company probably leases the transmission lines</a:t>
            </a:r>
            <a:r>
              <a:rPr lang="en-US" baseline="0" dirty="0" smtClean="0"/>
              <a:t> (since most companies do not have their own lines).</a:t>
            </a:r>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8</a:t>
            </a:fld>
            <a:endParaRPr lang="en-US"/>
          </a:p>
        </p:txBody>
      </p:sp>
    </p:spTree>
    <p:extLst>
      <p:ext uri="{BB962C8B-B14F-4D97-AF65-F5344CB8AC3E}">
        <p14:creationId xmlns:p14="http://schemas.microsoft.com/office/powerpoint/2010/main" val="1249805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the company/customer buys service from an ISP who uses its own lines to deliver packets.</a:t>
            </a:r>
          </a:p>
          <a:p>
            <a:r>
              <a:rPr lang="en-US" dirty="0" smtClean="0"/>
              <a:t>Topics: Routing, quality, security</a:t>
            </a:r>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9</a:t>
            </a:fld>
            <a:endParaRPr lang="en-US"/>
          </a:p>
        </p:txBody>
      </p:sp>
    </p:spTree>
    <p:extLst>
      <p:ext uri="{BB962C8B-B14F-4D97-AF65-F5344CB8AC3E}">
        <p14:creationId xmlns:p14="http://schemas.microsoft.com/office/powerpoint/2010/main" val="1003894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links are virtual in the sense that they refer to some path via the Internet rather than a particular transmission line.</a:t>
            </a:r>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10</a:t>
            </a:fld>
            <a:endParaRPr lang="en-US"/>
          </a:p>
        </p:txBody>
      </p:sp>
    </p:spTree>
    <p:extLst>
      <p:ext uri="{BB962C8B-B14F-4D97-AF65-F5344CB8AC3E}">
        <p14:creationId xmlns:p14="http://schemas.microsoft.com/office/powerpoint/2010/main" val="337869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N.B. some parts are in hardware actually</a:t>
            </a:r>
          </a:p>
        </p:txBody>
      </p:sp>
      <p:sp>
        <p:nvSpPr>
          <p:cNvPr id="4" name="Slide Number Placeholder 3"/>
          <p:cNvSpPr>
            <a:spLocks noGrp="1"/>
          </p:cNvSpPr>
          <p:nvPr>
            <p:ph type="sldNum" sz="quarter" idx="10"/>
          </p:nvPr>
        </p:nvSpPr>
        <p:spPr/>
        <p:txBody>
          <a:bodyPr/>
          <a:lstStyle/>
          <a:p>
            <a:fld id="{4B779075-0D32-E742-8382-F4FE5066124F}" type="slidenum">
              <a:rPr lang="en-US" smtClean="0"/>
              <a:t>11</a:t>
            </a:fld>
            <a:endParaRPr lang="en-US"/>
          </a:p>
        </p:txBody>
      </p:sp>
    </p:spTree>
    <p:extLst>
      <p:ext uri="{BB962C8B-B14F-4D97-AF65-F5344CB8AC3E}">
        <p14:creationId xmlns:p14="http://schemas.microsoft.com/office/powerpoint/2010/main" val="30072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Greeting – one</a:t>
            </a:r>
            <a:r>
              <a:rPr lang="en-US" baseline="0" dirty="0" smtClean="0"/>
              <a:t> offers hand, the other can either kiss it, shake it, or reject it</a:t>
            </a:r>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13</a:t>
            </a:fld>
            <a:endParaRPr lang="en-US"/>
          </a:p>
        </p:txBody>
      </p:sp>
    </p:spTree>
    <p:extLst>
      <p:ext uri="{BB962C8B-B14F-4D97-AF65-F5344CB8AC3E}">
        <p14:creationId xmlns:p14="http://schemas.microsoft.com/office/powerpoint/2010/main" val="1874018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14</a:t>
            </a:fld>
            <a:endParaRPr lang="en-US"/>
          </a:p>
        </p:txBody>
      </p:sp>
    </p:spTree>
    <p:extLst>
      <p:ext uri="{BB962C8B-B14F-4D97-AF65-F5344CB8AC3E}">
        <p14:creationId xmlns:p14="http://schemas.microsoft.com/office/powerpoint/2010/main" val="3199185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2B414579-A819-4948-95D1-5F45F8C32012}"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3907382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2B414579-A819-4948-95D1-5F45F8C32012}"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67217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2B414579-A819-4948-95D1-5F45F8C32012}"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1222689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z="800"/>
            </a:lvl1pPr>
          </a:lstStyle>
          <a:p>
            <a:pPr>
              <a:defRPr/>
            </a:pPr>
            <a:r>
              <a:rPr lang="en-US" smtClean="0"/>
              <a:t>CN5E by Tanenbaum &amp; Wetherall, © Pearson Education-Prentice Hall and D. Wetherall, 2011</a:t>
            </a:r>
            <a:endParaRPr lang="en-US" i="0" dirty="0"/>
          </a:p>
        </p:txBody>
      </p:sp>
      <p:sp>
        <p:nvSpPr>
          <p:cNvPr id="4" name="Content Placeholder 2"/>
          <p:cNvSpPr>
            <a:spLocks noGrp="1"/>
          </p:cNvSpPr>
          <p:nvPr>
            <p:ph idx="1"/>
          </p:nvPr>
        </p:nvSpPr>
        <p:spPr>
          <a:xfrm>
            <a:off x="914399" y="1610713"/>
            <a:ext cx="7790214" cy="4600081"/>
          </a:xfrm>
        </p:spPr>
        <p:txBody>
          <a:bodyPr/>
          <a:lstStyle>
            <a:lvl1pPr>
              <a:buFont typeface="Arial" pitchFamily="34" charset="0"/>
              <a:buNone/>
              <a:defRPr/>
            </a:lvl1pPr>
            <a:lvl2pPr>
              <a:buClr>
                <a:srgbClr val="0000FF"/>
              </a:buClr>
              <a:defRPr/>
            </a:lvl2pPr>
            <a:lvl3pPr>
              <a:buClr>
                <a:srgbClr val="0000FF"/>
              </a:buClr>
              <a:defRPr/>
            </a:lvl3pPr>
            <a:lvl4pPr>
              <a:buClr>
                <a:srgbClr val="0000FF"/>
              </a:buClr>
              <a:defRPr/>
            </a:lvl4pPr>
            <a:lvl5pPr>
              <a:buClr>
                <a:srgbClr val="0000F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266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2B414579-A819-4948-95D1-5F45F8C32012}"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67055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2B414579-A819-4948-95D1-5F45F8C32012}"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425582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2B414579-A819-4948-95D1-5F45F8C32012}" type="datetimeFigureOut">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2054546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2B414579-A819-4948-95D1-5F45F8C32012}" type="datetimeFigureOut">
              <a:rPr lang="en-US" smtClean="0"/>
              <a:t>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315202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2B414579-A819-4948-95D1-5F45F8C32012}" type="datetimeFigureOut">
              <a:rPr lang="en-US" smtClean="0"/>
              <a:t>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260872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414579-A819-4948-95D1-5F45F8C32012}" type="datetimeFigureOut">
              <a:rPr lang="en-US" smtClean="0"/>
              <a:t>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138722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2B414579-A819-4948-95D1-5F45F8C32012}" type="datetimeFigureOut">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1333108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2B414579-A819-4948-95D1-5F45F8C32012}" type="datetimeFigureOut">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189237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14579-A819-4948-95D1-5F45F8C32012}" type="datetimeFigureOut">
              <a:rPr lang="en-US" smtClean="0"/>
              <a:t>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F8C22-432F-A14C-8C5C-3E230756B391}" type="slidenum">
              <a:rPr lang="en-US" smtClean="0"/>
              <a:t>‹#›</a:t>
            </a:fld>
            <a:endParaRPr lang="en-US"/>
          </a:p>
        </p:txBody>
      </p:sp>
    </p:spTree>
    <p:extLst>
      <p:ext uri="{BB962C8B-B14F-4D97-AF65-F5344CB8AC3E}">
        <p14:creationId xmlns:p14="http://schemas.microsoft.com/office/powerpoint/2010/main" val="879003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9hIQjrMHTv4"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000" y="1546705"/>
            <a:ext cx="8636000" cy="2053745"/>
          </a:xfrm>
        </p:spPr>
        <p:txBody>
          <a:bodyPr>
            <a:noAutofit/>
          </a:bodyPr>
          <a:lstStyle/>
          <a:p>
            <a:r>
              <a:rPr lang="en-US" sz="6000" dirty="0" smtClean="0"/>
              <a:t>Distributed Systems</a:t>
            </a:r>
            <a:br>
              <a:rPr lang="en-US" sz="6000" dirty="0" smtClean="0"/>
            </a:br>
            <a:r>
              <a:rPr lang="en-US" sz="4000" dirty="0" smtClean="0"/>
              <a:t>2. Protocol Hierarchies, OSI and TCP/IP</a:t>
            </a:r>
            <a:r>
              <a:rPr lang="en-US" sz="6000" dirty="0" smtClean="0"/>
              <a:t/>
            </a:r>
            <a:br>
              <a:rPr lang="en-US" sz="6000" dirty="0" smtClean="0"/>
            </a:br>
            <a:r>
              <a:rPr lang="en-US" sz="6000" dirty="0" smtClean="0"/>
              <a:t> </a:t>
            </a:r>
            <a:endParaRPr lang="en-US" sz="6000" dirty="0"/>
          </a:p>
        </p:txBody>
      </p:sp>
      <p:sp>
        <p:nvSpPr>
          <p:cNvPr id="5" name="Subtitle 2"/>
          <p:cNvSpPr>
            <a:spLocks noGrp="1"/>
          </p:cNvSpPr>
          <p:nvPr/>
        </p:nvSpPr>
        <p:spPr>
          <a:xfrm>
            <a:off x="1371600" y="3798238"/>
            <a:ext cx="6400800" cy="2681618"/>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smtClean="0"/>
              <a:t>Simon Razniewski</a:t>
            </a:r>
            <a:endParaRPr lang="en-US" dirty="0" smtClean="0"/>
          </a:p>
          <a:p>
            <a:endParaRPr lang="en-US" dirty="0" smtClean="0"/>
          </a:p>
          <a:p>
            <a:r>
              <a:rPr lang="en-US" dirty="0" smtClean="0"/>
              <a:t>Faculty of Computer Science</a:t>
            </a:r>
          </a:p>
          <a:p>
            <a:r>
              <a:rPr lang="en-US" dirty="0" smtClean="0"/>
              <a:t>Free University of </a:t>
            </a:r>
            <a:r>
              <a:rPr lang="en-US" dirty="0" err="1" smtClean="0"/>
              <a:t>Bozen</a:t>
            </a:r>
            <a:r>
              <a:rPr lang="en-US" dirty="0" smtClean="0"/>
              <a:t>-Bolzano</a:t>
            </a:r>
          </a:p>
          <a:p>
            <a:endParaRPr lang="en-US" dirty="0"/>
          </a:p>
          <a:p>
            <a:r>
              <a:rPr lang="en-US" dirty="0" smtClean="0"/>
              <a:t>A.Y. </a:t>
            </a:r>
            <a:r>
              <a:rPr lang="en-US" smtClean="0"/>
              <a:t>2016/2017</a:t>
            </a:r>
            <a:endParaRPr lang="en-US" dirty="0" smtClean="0"/>
          </a:p>
          <a:p>
            <a:endParaRPr lang="en-US" dirty="0"/>
          </a:p>
        </p:txBody>
      </p:sp>
    </p:spTree>
    <p:extLst>
      <p:ext uri="{BB962C8B-B14F-4D97-AF65-F5344CB8AC3E}">
        <p14:creationId xmlns:p14="http://schemas.microsoft.com/office/powerpoint/2010/main" val="3276534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Wide Area Networks (3)</a:t>
            </a:r>
          </a:p>
        </p:txBody>
      </p:sp>
      <p:sp>
        <p:nvSpPr>
          <p:cNvPr id="18435" name="Content Placeholder 2"/>
          <p:cNvSpPr>
            <a:spLocks noGrp="1"/>
          </p:cNvSpPr>
          <p:nvPr>
            <p:ph idx="1"/>
          </p:nvPr>
        </p:nvSpPr>
        <p:spPr/>
        <p:txBody>
          <a:bodyPr>
            <a:normAutofit/>
          </a:bodyPr>
          <a:lstStyle/>
          <a:p>
            <a:r>
              <a:rPr lang="en-US" sz="2400" dirty="0" smtClean="0"/>
              <a:t>A VPN (Virtual Private Network) is a WAN built from virtual links that run on top of the Internet.</a:t>
            </a:r>
          </a:p>
        </p:txBody>
      </p:sp>
      <p:pic>
        <p:nvPicPr>
          <p:cNvPr id="18436" name="Picture 2"/>
          <p:cNvPicPr>
            <a:picLocks noChangeAspect="1" noChangeArrowheads="1"/>
          </p:cNvPicPr>
          <p:nvPr/>
        </p:nvPicPr>
        <p:blipFill>
          <a:blip r:embed="rId3" cstate="print"/>
          <a:srcRect/>
          <a:stretch>
            <a:fillRect/>
          </a:stretch>
        </p:blipFill>
        <p:spPr bwMode="auto">
          <a:xfrm>
            <a:off x="1566068" y="2343150"/>
            <a:ext cx="6400800" cy="4042611"/>
          </a:xfrm>
          <a:prstGeom prst="rect">
            <a:avLst/>
          </a:prstGeom>
          <a:noFill/>
          <a:ln w="9525">
            <a:noFill/>
            <a:miter lim="800000"/>
            <a:headEnd/>
            <a:tailEnd/>
          </a:ln>
        </p:spPr>
      </p:pic>
    </p:spTree>
    <p:extLst>
      <p:ext uri="{BB962C8B-B14F-4D97-AF65-F5344CB8AC3E}">
        <p14:creationId xmlns:p14="http://schemas.microsoft.com/office/powerpoint/2010/main" val="1215310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2. Network Software/Protocols</a:t>
            </a:r>
            <a:br>
              <a:rPr lang="en-US" dirty="0" smtClean="0"/>
            </a:br>
            <a:r>
              <a:rPr lang="en-US" dirty="0"/>
              <a:t/>
            </a:r>
            <a:br>
              <a:rPr lang="en-US" dirty="0"/>
            </a:br>
            <a:r>
              <a:rPr lang="en-US" sz="3600" dirty="0" smtClean="0"/>
              <a:t>A. Interfaces/Layers</a:t>
            </a:r>
            <a:endParaRPr lang="en-US" sz="3600" dirty="0"/>
          </a:p>
        </p:txBody>
      </p:sp>
    </p:spTree>
    <p:extLst>
      <p:ext uri="{BB962C8B-B14F-4D97-AF65-F5344CB8AC3E}">
        <p14:creationId xmlns:p14="http://schemas.microsoft.com/office/powerpoint/2010/main" val="3071094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a protocol?</a:t>
            </a:r>
            <a:endParaRPr lang="en-AU" dirty="0"/>
          </a:p>
        </p:txBody>
      </p:sp>
      <p:sp>
        <p:nvSpPr>
          <p:cNvPr id="3" name="Content Placeholder 2"/>
          <p:cNvSpPr>
            <a:spLocks noGrp="1"/>
          </p:cNvSpPr>
          <p:nvPr>
            <p:ph idx="1"/>
          </p:nvPr>
        </p:nvSpPr>
        <p:spPr/>
        <p:txBody>
          <a:bodyPr/>
          <a:lstStyle/>
          <a:p>
            <a:r>
              <a:rPr lang="en-AU" dirty="0" smtClean="0"/>
              <a:t>Formula 1?</a:t>
            </a:r>
            <a:endParaRPr lang="en-AU" dirty="0"/>
          </a:p>
        </p:txBody>
      </p:sp>
      <p:pic>
        <p:nvPicPr>
          <p:cNvPr id="5" name="Picture 2" descr="http://www.shandp.com/wp-content/uploads/2011/02/formul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9567" y="1430313"/>
            <a:ext cx="2955194" cy="19740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ormula One Flags (JPEG)"/>
          <p:cNvPicPr>
            <a:picLocks noChangeAspect="1" noChangeArrowheads="1"/>
          </p:cNvPicPr>
          <p:nvPr/>
        </p:nvPicPr>
        <p:blipFill rotWithShape="1">
          <a:blip r:embed="rId3">
            <a:extLst>
              <a:ext uri="{28A0092B-C50C-407E-A947-70E740481C1C}">
                <a14:useLocalDpi xmlns:a14="http://schemas.microsoft.com/office/drawing/2010/main" val="0"/>
              </a:ext>
            </a:extLst>
          </a:blip>
          <a:srcRect t="7398" b="5745"/>
          <a:stretch/>
        </p:blipFill>
        <p:spPr bwMode="auto">
          <a:xfrm>
            <a:off x="6211717" y="3404382"/>
            <a:ext cx="2657963" cy="32215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739618" y="3795713"/>
            <a:ext cx="3263705" cy="36832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7"/>
          <p:cNvSpPr/>
          <p:nvPr/>
        </p:nvSpPr>
        <p:spPr>
          <a:xfrm>
            <a:off x="5892018" y="4512504"/>
            <a:ext cx="3263705" cy="56432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p:cNvSpPr/>
          <p:nvPr/>
        </p:nvSpPr>
        <p:spPr>
          <a:xfrm>
            <a:off x="5880295" y="5425291"/>
            <a:ext cx="3263705" cy="42782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p:cNvSpPr/>
          <p:nvPr/>
        </p:nvSpPr>
        <p:spPr>
          <a:xfrm>
            <a:off x="5908845" y="6286523"/>
            <a:ext cx="3263705" cy="3199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60815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in Networking</a:t>
            </a:r>
            <a:endParaRPr lang="en-US" dirty="0"/>
          </a:p>
        </p:txBody>
      </p:sp>
      <p:sp>
        <p:nvSpPr>
          <p:cNvPr id="3" name="Content Placeholder 2"/>
          <p:cNvSpPr>
            <a:spLocks noGrp="1"/>
          </p:cNvSpPr>
          <p:nvPr>
            <p:ph idx="1"/>
          </p:nvPr>
        </p:nvSpPr>
        <p:spPr/>
        <p:txBody>
          <a:bodyPr>
            <a:normAutofit/>
          </a:bodyPr>
          <a:lstStyle/>
          <a:p>
            <a:r>
              <a:rPr lang="en-US" dirty="0" smtClean="0"/>
              <a:t>Agreement </a:t>
            </a:r>
            <a:r>
              <a:rPr lang="en-US" dirty="0"/>
              <a:t>between communicating parties (peers) on how communication is to proceed</a:t>
            </a:r>
          </a:p>
          <a:p>
            <a:pPr lvl="1"/>
            <a:r>
              <a:rPr lang="en-US" b="1" dirty="0"/>
              <a:t>Peer</a:t>
            </a:r>
            <a:r>
              <a:rPr lang="en-US" dirty="0"/>
              <a:t>: processes, devices, humans, …</a:t>
            </a:r>
          </a:p>
          <a:p>
            <a:pPr lvl="1"/>
            <a:r>
              <a:rPr lang="en-US" dirty="0"/>
              <a:t>Defines </a:t>
            </a:r>
            <a:endParaRPr lang="en-US" dirty="0" smtClean="0"/>
          </a:p>
          <a:p>
            <a:pPr lvl="2"/>
            <a:r>
              <a:rPr lang="en-US" b="1" dirty="0" smtClean="0"/>
              <a:t>Syntax</a:t>
            </a:r>
            <a:r>
              <a:rPr lang="en-US" dirty="0" smtClean="0"/>
              <a:t>: the </a:t>
            </a:r>
            <a:r>
              <a:rPr lang="en-US" dirty="0"/>
              <a:t>format </a:t>
            </a:r>
            <a:r>
              <a:rPr lang="en-US" dirty="0" smtClean="0"/>
              <a:t>of messages </a:t>
            </a:r>
          </a:p>
          <a:p>
            <a:pPr lvl="3"/>
            <a:r>
              <a:rPr lang="en-US" dirty="0" smtClean="0"/>
              <a:t>0-12V, 101001, A-Z, UTF8</a:t>
            </a:r>
          </a:p>
          <a:p>
            <a:pPr lvl="2"/>
            <a:r>
              <a:rPr lang="en-US" b="1" dirty="0" smtClean="0"/>
              <a:t>Interaction</a:t>
            </a:r>
            <a:r>
              <a:rPr lang="en-US" dirty="0" smtClean="0"/>
              <a:t>: the </a:t>
            </a:r>
            <a:r>
              <a:rPr lang="en-US" dirty="0"/>
              <a:t>order of </a:t>
            </a:r>
            <a:r>
              <a:rPr lang="en-US" dirty="0" smtClean="0"/>
              <a:t>messages</a:t>
            </a:r>
          </a:p>
          <a:p>
            <a:pPr lvl="2"/>
            <a:r>
              <a:rPr lang="en-US" b="1" dirty="0" smtClean="0"/>
              <a:t>Semantics</a:t>
            </a:r>
            <a:r>
              <a:rPr lang="en-US" dirty="0" smtClean="0"/>
              <a:t>: meaning of exchanged data and </a:t>
            </a:r>
            <a:r>
              <a:rPr lang="en-US" dirty="0"/>
              <a:t>actions to </a:t>
            </a:r>
            <a:r>
              <a:rPr lang="en-US" dirty="0" smtClean="0"/>
              <a:t>be executed </a:t>
            </a:r>
            <a:r>
              <a:rPr lang="en-US" dirty="0"/>
              <a:t>when a message is received</a:t>
            </a:r>
          </a:p>
          <a:p>
            <a:endParaRPr lang="en-US" dirty="0"/>
          </a:p>
        </p:txBody>
      </p:sp>
    </p:spTree>
    <p:extLst>
      <p:ext uri="{BB962C8B-B14F-4D97-AF65-F5344CB8AC3E}">
        <p14:creationId xmlns:p14="http://schemas.microsoft.com/office/powerpoint/2010/main" val="1325905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Stack</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dirty="0" smtClean="0"/>
              <a:t>Complexity of networks </a:t>
            </a:r>
            <a:r>
              <a:rPr lang="en-US" dirty="0" smtClean="0">
                <a:sym typeface="Wingdings"/>
              </a:rPr>
              <a:t> layered organization</a:t>
            </a:r>
          </a:p>
          <a:p>
            <a:r>
              <a:rPr lang="en-US" dirty="0" smtClean="0">
                <a:sym typeface="Wingdings"/>
              </a:rPr>
              <a:t>Standard approach in software engineering</a:t>
            </a:r>
          </a:p>
          <a:p>
            <a:pPr lvl="1"/>
            <a:r>
              <a:rPr lang="en-US" dirty="0" smtClean="0">
                <a:sym typeface="Wingdings"/>
              </a:rPr>
              <a:t>Separation of duties and responsibilities</a:t>
            </a:r>
          </a:p>
          <a:p>
            <a:pPr lvl="1"/>
            <a:r>
              <a:rPr lang="en-US" dirty="0" smtClean="0"/>
              <a:t>Decomposition</a:t>
            </a:r>
          </a:p>
          <a:p>
            <a:pPr lvl="1"/>
            <a:r>
              <a:rPr lang="en-US" dirty="0" smtClean="0"/>
              <a:t>Decoupling</a:t>
            </a:r>
          </a:p>
          <a:p>
            <a:r>
              <a:rPr lang="en-US" dirty="0" smtClean="0"/>
              <a:t>Layer N</a:t>
            </a:r>
          </a:p>
          <a:p>
            <a:pPr lvl="1"/>
            <a:r>
              <a:rPr lang="en-US" dirty="0"/>
              <a:t>O</a:t>
            </a:r>
            <a:r>
              <a:rPr lang="en-US" dirty="0" smtClean="0"/>
              <a:t>ffers certain services to layer N+1</a:t>
            </a:r>
          </a:p>
          <a:p>
            <a:pPr lvl="1"/>
            <a:r>
              <a:rPr lang="en-US" dirty="0" smtClean="0"/>
              <a:t>Hides how these services are implemented</a:t>
            </a:r>
          </a:p>
          <a:p>
            <a:pPr lvl="1"/>
            <a:r>
              <a:rPr lang="en-US" dirty="0" smtClean="0"/>
              <a:t>Exploits services made available by layer N-1</a:t>
            </a:r>
          </a:p>
          <a:p>
            <a:r>
              <a:rPr lang="en-US" dirty="0" smtClean="0"/>
              <a:t>Protocol stack: </a:t>
            </a:r>
            <a:r>
              <a:rPr lang="en-US" dirty="0"/>
              <a:t>e</a:t>
            </a:r>
            <a:r>
              <a:rPr lang="en-US" dirty="0" smtClean="0"/>
              <a:t>ach layer virtually communicates with the corresponding remote layer</a:t>
            </a:r>
            <a:endParaRPr lang="en-US" dirty="0"/>
          </a:p>
        </p:txBody>
      </p:sp>
    </p:spTree>
    <p:extLst>
      <p:ext uri="{BB962C8B-B14F-4D97-AF65-F5344CB8AC3E}">
        <p14:creationId xmlns:p14="http://schemas.microsoft.com/office/powerpoint/2010/main" val="1908787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Protocols, Interfaces</a:t>
            </a:r>
            <a:endParaRPr lang="en-US" dirty="0"/>
          </a:p>
        </p:txBody>
      </p:sp>
      <p:sp>
        <p:nvSpPr>
          <p:cNvPr id="3" name="Content Placeholder 2"/>
          <p:cNvSpPr>
            <a:spLocks noGrp="1"/>
          </p:cNvSpPr>
          <p:nvPr>
            <p:ph idx="1"/>
          </p:nvPr>
        </p:nvSpPr>
        <p:spPr>
          <a:xfrm>
            <a:off x="457200" y="5690993"/>
            <a:ext cx="8229600" cy="975935"/>
          </a:xfrm>
        </p:spPr>
        <p:txBody>
          <a:bodyPr>
            <a:normAutofit fontScale="92500" lnSpcReduction="10000"/>
          </a:bodyPr>
          <a:lstStyle/>
          <a:p>
            <a:r>
              <a:rPr lang="en-US" dirty="0" smtClean="0"/>
              <a:t>Interface: primitive operations and services made available by a layer to the upper one</a:t>
            </a:r>
            <a:endParaRPr lang="en-US" dirty="0"/>
          </a:p>
        </p:txBody>
      </p:sp>
      <p:pic>
        <p:nvPicPr>
          <p:cNvPr id="5" name="Picture 4" descr="1-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0178" y="1343025"/>
            <a:ext cx="4879975" cy="422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518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Protocols, Interfaces</a:t>
            </a:r>
            <a:endParaRPr lang="en-US" dirty="0"/>
          </a:p>
        </p:txBody>
      </p:sp>
      <p:sp>
        <p:nvSpPr>
          <p:cNvPr id="3" name="Content Placeholder 2"/>
          <p:cNvSpPr>
            <a:spLocks noGrp="1"/>
          </p:cNvSpPr>
          <p:nvPr>
            <p:ph idx="1"/>
          </p:nvPr>
        </p:nvSpPr>
        <p:spPr>
          <a:xfrm>
            <a:off x="457200" y="5690993"/>
            <a:ext cx="8229600" cy="975935"/>
          </a:xfrm>
        </p:spPr>
        <p:txBody>
          <a:bodyPr>
            <a:normAutofit fontScale="92500" lnSpcReduction="10000"/>
          </a:bodyPr>
          <a:lstStyle/>
          <a:p>
            <a:r>
              <a:rPr lang="en-US" dirty="0" smtClean="0"/>
              <a:t>Interface: primitive operations and services made available by a layer to the upper one</a:t>
            </a:r>
            <a:endParaRPr lang="en-US" dirty="0"/>
          </a:p>
        </p:txBody>
      </p:sp>
      <p:pic>
        <p:nvPicPr>
          <p:cNvPr id="5" name="Picture 4" descr="1-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0178" y="1343025"/>
            <a:ext cx="4879975" cy="422275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3562941" y="3527475"/>
            <a:ext cx="3103035" cy="1"/>
          </a:xfrm>
          <a:prstGeom prst="line">
            <a:avLst/>
          </a:prstGeom>
          <a:ln w="76200" cmpd="sng">
            <a:prstDash val="dash"/>
            <a:headEnd type="none"/>
            <a:tailEnd type="none"/>
          </a:ln>
        </p:spPr>
        <p:style>
          <a:lnRef idx="3">
            <a:schemeClr val="dk1"/>
          </a:lnRef>
          <a:fillRef idx="0">
            <a:schemeClr val="dk1"/>
          </a:fillRef>
          <a:effectRef idx="2">
            <a:schemeClr val="dk1"/>
          </a:effectRef>
          <a:fontRef idx="minor">
            <a:schemeClr val="tx1"/>
          </a:fontRef>
        </p:style>
      </p:cxnSp>
      <p:cxnSp>
        <p:nvCxnSpPr>
          <p:cNvPr id="9" name="Straight Connector 6"/>
          <p:cNvCxnSpPr/>
          <p:nvPr/>
        </p:nvCxnSpPr>
        <p:spPr>
          <a:xfrm>
            <a:off x="3585994" y="3221305"/>
            <a:ext cx="0" cy="306171"/>
          </a:xfrm>
          <a:prstGeom prst="straightConnector1">
            <a:avLst/>
          </a:prstGeom>
          <a:ln w="76200" cmpd="sng">
            <a:headEnd type="oval"/>
            <a:tailEnd type="none"/>
          </a:ln>
        </p:spPr>
        <p:style>
          <a:lnRef idx="3">
            <a:schemeClr val="dk1"/>
          </a:lnRef>
          <a:fillRef idx="0">
            <a:schemeClr val="dk1"/>
          </a:fillRef>
          <a:effectRef idx="2">
            <a:schemeClr val="dk1"/>
          </a:effectRef>
          <a:fontRef idx="minor">
            <a:schemeClr val="tx1"/>
          </a:fontRef>
        </p:style>
      </p:cxnSp>
      <p:cxnSp>
        <p:nvCxnSpPr>
          <p:cNvPr id="11" name="Straight Connector 6"/>
          <p:cNvCxnSpPr/>
          <p:nvPr/>
        </p:nvCxnSpPr>
        <p:spPr>
          <a:xfrm flipH="1">
            <a:off x="6665976" y="3221305"/>
            <a:ext cx="1" cy="306171"/>
          </a:xfrm>
          <a:prstGeom prst="straightConnector1">
            <a:avLst/>
          </a:prstGeom>
          <a:ln w="76200" cmpd="sng">
            <a:headEnd type="oval"/>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2781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Protocols, Interfaces</a:t>
            </a:r>
            <a:endParaRPr lang="en-US" dirty="0"/>
          </a:p>
        </p:txBody>
      </p:sp>
      <p:sp>
        <p:nvSpPr>
          <p:cNvPr id="3" name="Content Placeholder 2"/>
          <p:cNvSpPr>
            <a:spLocks noGrp="1"/>
          </p:cNvSpPr>
          <p:nvPr>
            <p:ph idx="1"/>
          </p:nvPr>
        </p:nvSpPr>
        <p:spPr>
          <a:xfrm>
            <a:off x="457200" y="5690993"/>
            <a:ext cx="8229600" cy="975935"/>
          </a:xfrm>
        </p:spPr>
        <p:txBody>
          <a:bodyPr>
            <a:normAutofit fontScale="92500" lnSpcReduction="10000"/>
          </a:bodyPr>
          <a:lstStyle/>
          <a:p>
            <a:r>
              <a:rPr lang="en-US" dirty="0" smtClean="0"/>
              <a:t>Interface: primitive operations and services made available by a layer to the upper one</a:t>
            </a:r>
            <a:endParaRPr lang="en-US" dirty="0"/>
          </a:p>
        </p:txBody>
      </p:sp>
      <p:pic>
        <p:nvPicPr>
          <p:cNvPr id="5" name="Picture 4" descr="1-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0178" y="1343025"/>
            <a:ext cx="4879975" cy="422275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6"/>
          <p:cNvCxnSpPr/>
          <p:nvPr/>
        </p:nvCxnSpPr>
        <p:spPr>
          <a:xfrm flipH="1">
            <a:off x="3563888" y="3221305"/>
            <a:ext cx="22105" cy="2151911"/>
          </a:xfrm>
          <a:prstGeom prst="straightConnector1">
            <a:avLst/>
          </a:prstGeom>
          <a:ln w="76200" cmpd="sng">
            <a:headEnd type="oval"/>
            <a:tailEnd type="none"/>
          </a:ln>
        </p:spPr>
        <p:style>
          <a:lnRef idx="3">
            <a:schemeClr val="dk1"/>
          </a:lnRef>
          <a:fillRef idx="0">
            <a:schemeClr val="dk1"/>
          </a:fillRef>
          <a:effectRef idx="2">
            <a:schemeClr val="dk1"/>
          </a:effectRef>
          <a:fontRef idx="minor">
            <a:schemeClr val="tx1"/>
          </a:fontRef>
        </p:style>
      </p:cxnSp>
      <p:cxnSp>
        <p:nvCxnSpPr>
          <p:cNvPr id="11" name="Straight Connector 6"/>
          <p:cNvCxnSpPr/>
          <p:nvPr/>
        </p:nvCxnSpPr>
        <p:spPr>
          <a:xfrm>
            <a:off x="3534819" y="5360516"/>
            <a:ext cx="3132568" cy="12700"/>
          </a:xfrm>
          <a:prstGeom prst="straightConnector1">
            <a:avLst/>
          </a:prstGeom>
          <a:ln w="76200" cmpd="sng">
            <a:headEnd type="none"/>
            <a:tailEnd type="none"/>
          </a:ln>
        </p:spPr>
        <p:style>
          <a:lnRef idx="3">
            <a:schemeClr val="dk1"/>
          </a:lnRef>
          <a:fillRef idx="0">
            <a:schemeClr val="dk1"/>
          </a:fillRef>
          <a:effectRef idx="2">
            <a:schemeClr val="dk1"/>
          </a:effectRef>
          <a:fontRef idx="minor">
            <a:schemeClr val="tx1"/>
          </a:fontRef>
        </p:style>
      </p:cxnSp>
      <p:cxnSp>
        <p:nvCxnSpPr>
          <p:cNvPr id="14" name="Straight Connector 6"/>
          <p:cNvCxnSpPr/>
          <p:nvPr/>
        </p:nvCxnSpPr>
        <p:spPr>
          <a:xfrm flipH="1">
            <a:off x="6643869" y="3221305"/>
            <a:ext cx="22105" cy="2151911"/>
          </a:xfrm>
          <a:prstGeom prst="straightConnector1">
            <a:avLst/>
          </a:prstGeom>
          <a:ln w="76200" cmpd="sng">
            <a:headEnd type="oval"/>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73448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Multilayer Communication</a:t>
            </a:r>
            <a:endParaRPr lang="en-US" dirty="0"/>
          </a:p>
        </p:txBody>
      </p:sp>
      <p:pic>
        <p:nvPicPr>
          <p:cNvPr id="2056" name="Picture 8" descr="Bundeskanzlerin Angela MerkelKanzlerin, Porträt, BKin, Regierungschefin, Portrait"/>
          <p:cNvPicPr>
            <a:picLocks noChangeAspect="1" noChangeArrowheads="1"/>
          </p:cNvPicPr>
          <p:nvPr/>
        </p:nvPicPr>
        <p:blipFill rotWithShape="1">
          <a:blip r:embed="rId3">
            <a:extLst>
              <a:ext uri="{28A0092B-C50C-407E-A947-70E740481C1C}">
                <a14:useLocalDpi xmlns:a14="http://schemas.microsoft.com/office/drawing/2010/main" val="0"/>
              </a:ext>
            </a:extLst>
          </a:blip>
          <a:srcRect t="2938" b="22610"/>
          <a:stretch/>
        </p:blipFill>
        <p:spPr bwMode="auto">
          <a:xfrm>
            <a:off x="1515249" y="1746263"/>
            <a:ext cx="1220000" cy="136437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telegraph.co.uk/multimedia/archive/02759/vladimir-putin_2759865b.jpg"/>
          <p:cNvPicPr>
            <a:picLocks noChangeAspect="1" noChangeArrowheads="1"/>
          </p:cNvPicPr>
          <p:nvPr/>
        </p:nvPicPr>
        <p:blipFill rotWithShape="1">
          <a:blip r:embed="rId4">
            <a:extLst>
              <a:ext uri="{28A0092B-C50C-407E-A947-70E740481C1C}">
                <a14:useLocalDpi xmlns:a14="http://schemas.microsoft.com/office/drawing/2010/main" val="0"/>
              </a:ext>
            </a:extLst>
          </a:blip>
          <a:srcRect l="38425"/>
          <a:stretch/>
        </p:blipFill>
        <p:spPr bwMode="auto">
          <a:xfrm>
            <a:off x="6688444" y="1746263"/>
            <a:ext cx="1262860" cy="12801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6734" y="2069428"/>
            <a:ext cx="1415332" cy="646331"/>
          </a:xfrm>
          <a:prstGeom prst="rect">
            <a:avLst/>
          </a:prstGeom>
          <a:noFill/>
        </p:spPr>
        <p:txBody>
          <a:bodyPr wrap="square" rtlCol="0">
            <a:spAutoFit/>
          </a:bodyPr>
          <a:lstStyle/>
          <a:p>
            <a:r>
              <a:rPr lang="en-GB" dirty="0" smtClean="0"/>
              <a:t>President layer</a:t>
            </a:r>
            <a:endParaRPr lang="en-GB" dirty="0"/>
          </a:p>
        </p:txBody>
      </p:sp>
      <p:sp>
        <p:nvSpPr>
          <p:cNvPr id="11" name="TextBox 10"/>
          <p:cNvSpPr txBox="1"/>
          <p:nvPr/>
        </p:nvSpPr>
        <p:spPr>
          <a:xfrm>
            <a:off x="206734" y="3861495"/>
            <a:ext cx="1073426" cy="646331"/>
          </a:xfrm>
          <a:prstGeom prst="rect">
            <a:avLst/>
          </a:prstGeom>
          <a:noFill/>
        </p:spPr>
        <p:txBody>
          <a:bodyPr wrap="square" rtlCol="0">
            <a:spAutoFit/>
          </a:bodyPr>
          <a:lstStyle/>
          <a:p>
            <a:r>
              <a:rPr lang="en-GB" dirty="0" smtClean="0"/>
              <a:t>Secretary Layer</a:t>
            </a:r>
            <a:endParaRPr lang="en-GB" dirty="0"/>
          </a:p>
        </p:txBody>
      </p:sp>
      <p:sp>
        <p:nvSpPr>
          <p:cNvPr id="12" name="TextBox 11"/>
          <p:cNvSpPr txBox="1"/>
          <p:nvPr/>
        </p:nvSpPr>
        <p:spPr>
          <a:xfrm>
            <a:off x="206734" y="5033176"/>
            <a:ext cx="1308515" cy="923330"/>
          </a:xfrm>
          <a:prstGeom prst="rect">
            <a:avLst/>
          </a:prstGeom>
          <a:noFill/>
        </p:spPr>
        <p:txBody>
          <a:bodyPr wrap="square" rtlCol="0">
            <a:spAutoFit/>
          </a:bodyPr>
          <a:lstStyle/>
          <a:p>
            <a:r>
              <a:rPr lang="en-GB" dirty="0" smtClean="0"/>
              <a:t>Secret Service Layer</a:t>
            </a:r>
            <a:endParaRPr lang="en-GB" dirty="0"/>
          </a:p>
        </p:txBody>
      </p:sp>
      <p:sp>
        <p:nvSpPr>
          <p:cNvPr id="13" name="TextBox 12"/>
          <p:cNvSpPr txBox="1"/>
          <p:nvPr/>
        </p:nvSpPr>
        <p:spPr>
          <a:xfrm>
            <a:off x="262393" y="6170212"/>
            <a:ext cx="1773141" cy="369332"/>
          </a:xfrm>
          <a:prstGeom prst="rect">
            <a:avLst/>
          </a:prstGeom>
          <a:noFill/>
        </p:spPr>
        <p:txBody>
          <a:bodyPr wrap="square" rtlCol="0">
            <a:spAutoFit/>
          </a:bodyPr>
          <a:lstStyle/>
          <a:p>
            <a:r>
              <a:rPr lang="en-GB" dirty="0" smtClean="0"/>
              <a:t>Physical layer</a:t>
            </a:r>
            <a:endParaRPr lang="en-GB" dirty="0"/>
          </a:p>
        </p:txBody>
      </p:sp>
      <p:sp>
        <p:nvSpPr>
          <p:cNvPr id="14" name="Oval Callout 13"/>
          <p:cNvSpPr/>
          <p:nvPr/>
        </p:nvSpPr>
        <p:spPr>
          <a:xfrm>
            <a:off x="2735249" y="2194762"/>
            <a:ext cx="1669410" cy="855154"/>
          </a:xfrm>
          <a:prstGeom prst="wedgeEllipseCallout">
            <a:avLst>
              <a:gd name="adj1" fmla="val -81949"/>
              <a:gd name="adj2" fmla="val -419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smtClean="0"/>
              <a:t>Vladimir: </a:t>
            </a:r>
          </a:p>
          <a:p>
            <a:pPr algn="ctr"/>
            <a:r>
              <a:rPr lang="en-GB" sz="1050" dirty="0" err="1" smtClean="0"/>
              <a:t>Wir</a:t>
            </a:r>
            <a:r>
              <a:rPr lang="en-GB" sz="1050" dirty="0" smtClean="0"/>
              <a:t> </a:t>
            </a:r>
            <a:r>
              <a:rPr lang="en-GB" sz="1050" dirty="0" err="1" smtClean="0"/>
              <a:t>müssen</a:t>
            </a:r>
            <a:r>
              <a:rPr lang="en-GB" sz="1050" dirty="0" smtClean="0"/>
              <a:t> </a:t>
            </a:r>
            <a:r>
              <a:rPr lang="en-GB" sz="1050" dirty="0" err="1" smtClean="0"/>
              <a:t>eine</a:t>
            </a:r>
            <a:r>
              <a:rPr lang="en-GB" sz="1050" dirty="0" smtClean="0"/>
              <a:t> </a:t>
            </a:r>
            <a:r>
              <a:rPr lang="en-GB" sz="1050" dirty="0" err="1" smtClean="0"/>
              <a:t>gemeinsame</a:t>
            </a:r>
            <a:r>
              <a:rPr lang="en-GB" sz="1050" dirty="0" smtClean="0"/>
              <a:t> </a:t>
            </a:r>
            <a:r>
              <a:rPr lang="en-GB" sz="1050" dirty="0" err="1" smtClean="0"/>
              <a:t>Lösung</a:t>
            </a:r>
            <a:r>
              <a:rPr lang="en-GB" sz="1050" dirty="0" smtClean="0"/>
              <a:t> </a:t>
            </a:r>
            <a:r>
              <a:rPr lang="en-GB" sz="1050" dirty="0" err="1" smtClean="0"/>
              <a:t>finden</a:t>
            </a:r>
            <a:endParaRPr lang="en-GB" sz="1050" dirty="0"/>
          </a:p>
        </p:txBody>
      </p:sp>
      <p:pic>
        <p:nvPicPr>
          <p:cNvPr id="2060" name="Picture 12" descr="http://previews.123rf.com/images/stylephotographs/stylephotographs1206/stylephotographs120600042/13962574-Secretary-in-business-office-taking-notes-while-talking-on-the-phone-Stock-Photo.jpg"/>
          <p:cNvPicPr>
            <a:picLocks noChangeAspect="1" noChangeArrowheads="1"/>
          </p:cNvPicPr>
          <p:nvPr/>
        </p:nvPicPr>
        <p:blipFill rotWithShape="1">
          <a:blip r:embed="rId5">
            <a:extLst>
              <a:ext uri="{28A0092B-C50C-407E-A947-70E740481C1C}">
                <a14:useLocalDpi xmlns:a14="http://schemas.microsoft.com/office/drawing/2010/main" val="0"/>
              </a:ext>
            </a:extLst>
          </a:blip>
          <a:srcRect l="12576" r="13994"/>
          <a:stretch/>
        </p:blipFill>
        <p:spPr bwMode="auto">
          <a:xfrm>
            <a:off x="1526651" y="3647650"/>
            <a:ext cx="1184745" cy="1074020"/>
          </a:xfrm>
          <a:prstGeom prst="rect">
            <a:avLst/>
          </a:prstGeom>
          <a:noFill/>
          <a:extLst>
            <a:ext uri="{909E8E84-426E-40DD-AFC4-6F175D3DCCD1}">
              <a14:hiddenFill xmlns:a14="http://schemas.microsoft.com/office/drawing/2010/main">
                <a:solidFill>
                  <a:srgbClr val="FFFFFF"/>
                </a:solidFill>
              </a14:hiddenFill>
            </a:ext>
          </a:extLst>
        </p:spPr>
      </p:pic>
      <p:sp>
        <p:nvSpPr>
          <p:cNvPr id="19" name="Oval Callout 18"/>
          <p:cNvSpPr/>
          <p:nvPr/>
        </p:nvSpPr>
        <p:spPr>
          <a:xfrm>
            <a:off x="2826687" y="3552900"/>
            <a:ext cx="2038160" cy="855154"/>
          </a:xfrm>
          <a:prstGeom prst="wedgeEllipseCallout">
            <a:avLst>
              <a:gd name="adj1" fmla="val -81949"/>
              <a:gd name="adj2" fmla="val -419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err="1" smtClean="0"/>
              <a:t>Kreml</a:t>
            </a:r>
            <a:r>
              <a:rPr lang="en-GB" sz="1050" dirty="0"/>
              <a:t> </a:t>
            </a:r>
            <a:r>
              <a:rPr lang="en-GB" sz="1050" dirty="0" err="1" smtClean="0"/>
              <a:t>Büro</a:t>
            </a:r>
            <a:r>
              <a:rPr lang="en-GB" sz="1050" dirty="0" smtClean="0"/>
              <a:t> </a:t>
            </a:r>
            <a:r>
              <a:rPr lang="en-GB" sz="1050" dirty="0" err="1" smtClean="0"/>
              <a:t>vertraulich</a:t>
            </a:r>
            <a:r>
              <a:rPr lang="en-GB" sz="1050" dirty="0" smtClean="0"/>
              <a:t>: </a:t>
            </a:r>
          </a:p>
          <a:p>
            <a:pPr algn="ctr"/>
            <a:r>
              <a:rPr lang="en-GB" sz="1050" dirty="0" smtClean="0"/>
              <a:t>We have to find a common solution</a:t>
            </a:r>
            <a:endParaRPr lang="en-GB" sz="1050" dirty="0"/>
          </a:p>
        </p:txBody>
      </p:sp>
      <p:pic>
        <p:nvPicPr>
          <p:cNvPr id="2062" name="Picture 14" descr="http://thumbs.dreamstime.com/x/handsome-young-male-secretary-6473719.jpg"/>
          <p:cNvPicPr>
            <a:picLocks noChangeAspect="1" noChangeArrowheads="1"/>
          </p:cNvPicPr>
          <p:nvPr/>
        </p:nvPicPr>
        <p:blipFill rotWithShape="1">
          <a:blip r:embed="rId6">
            <a:extLst>
              <a:ext uri="{28A0092B-C50C-407E-A947-70E740481C1C}">
                <a14:useLocalDpi xmlns:a14="http://schemas.microsoft.com/office/drawing/2010/main" val="0"/>
              </a:ext>
            </a:extLst>
          </a:blip>
          <a:srcRect l="4003" t="29883" r="6972" b="5004"/>
          <a:stretch/>
        </p:blipFill>
        <p:spPr bwMode="auto">
          <a:xfrm>
            <a:off x="6814268" y="3695729"/>
            <a:ext cx="938254" cy="102594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ecx.images-amazon.com/images/I/71QZs%2BF2i2L._UY879_.jpg"/>
          <p:cNvPicPr>
            <a:picLocks noChangeAspect="1" noChangeArrowheads="1"/>
          </p:cNvPicPr>
          <p:nvPr/>
        </p:nvPicPr>
        <p:blipFill rotWithShape="1">
          <a:blip r:embed="rId7">
            <a:extLst>
              <a:ext uri="{28A0092B-C50C-407E-A947-70E740481C1C}">
                <a14:useLocalDpi xmlns:a14="http://schemas.microsoft.com/office/drawing/2010/main" val="0"/>
              </a:ext>
            </a:extLst>
          </a:blip>
          <a:srcRect b="61193"/>
          <a:stretch/>
        </p:blipFill>
        <p:spPr bwMode="auto">
          <a:xfrm>
            <a:off x="1622066" y="5100559"/>
            <a:ext cx="945681" cy="9628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descr="http://ecx.images-amazon.com/images/I/71QZs%2BF2i2L._UY879_.jpg"/>
          <p:cNvPicPr>
            <a:picLocks noChangeAspect="1" noChangeArrowheads="1"/>
          </p:cNvPicPr>
          <p:nvPr/>
        </p:nvPicPr>
        <p:blipFill rotWithShape="1">
          <a:blip r:embed="rId7">
            <a:extLst>
              <a:ext uri="{28A0092B-C50C-407E-A947-70E740481C1C}">
                <a14:useLocalDpi xmlns:a14="http://schemas.microsoft.com/office/drawing/2010/main" val="0"/>
              </a:ext>
            </a:extLst>
          </a:blip>
          <a:srcRect b="61193"/>
          <a:stretch/>
        </p:blipFill>
        <p:spPr bwMode="auto">
          <a:xfrm flipH="1">
            <a:off x="6806841" y="5100559"/>
            <a:ext cx="945681" cy="962800"/>
          </a:xfrm>
          <a:prstGeom prst="rect">
            <a:avLst/>
          </a:prstGeom>
          <a:noFill/>
          <a:extLst>
            <a:ext uri="{909E8E84-426E-40DD-AFC4-6F175D3DCCD1}">
              <a14:hiddenFill xmlns:a14="http://schemas.microsoft.com/office/drawing/2010/main">
                <a:solidFill>
                  <a:srgbClr val="FFFFFF"/>
                </a:solidFill>
              </a14:hiddenFill>
            </a:ext>
          </a:extLst>
        </p:spPr>
      </p:pic>
      <p:sp>
        <p:nvSpPr>
          <p:cNvPr id="23" name="Oval Callout 22"/>
          <p:cNvSpPr/>
          <p:nvPr/>
        </p:nvSpPr>
        <p:spPr>
          <a:xfrm>
            <a:off x="2883190" y="5178272"/>
            <a:ext cx="1754278" cy="855154"/>
          </a:xfrm>
          <a:prstGeom prst="wedgeEllipseCallout">
            <a:avLst>
              <a:gd name="adj1" fmla="val -88894"/>
              <a:gd name="adj2" fmla="val -2092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err="1" smtClean="0"/>
              <a:t>Geheimdienststelle</a:t>
            </a:r>
            <a:r>
              <a:rPr lang="en-GB" sz="1050" dirty="0" smtClean="0"/>
              <a:t> 574:</a:t>
            </a:r>
          </a:p>
          <a:p>
            <a:pPr algn="ctr"/>
            <a:r>
              <a:rPr lang="en-GB" sz="1050" dirty="0" smtClean="0"/>
              <a:t>W5t2g0nm4M6yrAgm4azg-9i4gjf40igfa</a:t>
            </a:r>
            <a:endParaRPr lang="en-GB" sz="1050" dirty="0"/>
          </a:p>
        </p:txBody>
      </p:sp>
      <p:cxnSp>
        <p:nvCxnSpPr>
          <p:cNvPr id="16" name="Straight Arrow Connector 15"/>
          <p:cNvCxnSpPr>
            <a:stCxn id="2056" idx="2"/>
            <a:endCxn id="2060" idx="0"/>
          </p:cNvCxnSpPr>
          <p:nvPr/>
        </p:nvCxnSpPr>
        <p:spPr>
          <a:xfrm flipH="1">
            <a:off x="2119024" y="3110641"/>
            <a:ext cx="6225" cy="5370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2060" idx="2"/>
            <a:endCxn id="2064" idx="0"/>
          </p:cNvCxnSpPr>
          <p:nvPr/>
        </p:nvCxnSpPr>
        <p:spPr>
          <a:xfrm flipH="1">
            <a:off x="2094907" y="4721670"/>
            <a:ext cx="24117" cy="3788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2064" idx="2"/>
          </p:cNvCxnSpPr>
          <p:nvPr/>
        </p:nvCxnSpPr>
        <p:spPr>
          <a:xfrm rot="16200000" flipH="1">
            <a:off x="4491708" y="3666557"/>
            <a:ext cx="291519" cy="508512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7180029" y="6083820"/>
            <a:ext cx="0" cy="3203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2" idx="0"/>
            <a:endCxn id="2062" idx="2"/>
          </p:cNvCxnSpPr>
          <p:nvPr/>
        </p:nvCxnSpPr>
        <p:spPr>
          <a:xfrm flipV="1">
            <a:off x="7279681" y="4721670"/>
            <a:ext cx="3714" cy="3788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endCxn id="2058" idx="2"/>
          </p:cNvCxnSpPr>
          <p:nvPr/>
        </p:nvCxnSpPr>
        <p:spPr>
          <a:xfrm flipV="1">
            <a:off x="7301634" y="3026439"/>
            <a:ext cx="18240" cy="6927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Oval Callout 35"/>
          <p:cNvSpPr/>
          <p:nvPr/>
        </p:nvSpPr>
        <p:spPr>
          <a:xfrm>
            <a:off x="5110308" y="4808129"/>
            <a:ext cx="1679686" cy="855154"/>
          </a:xfrm>
          <a:prstGeom prst="wedgeEllipseCallout">
            <a:avLst>
              <a:gd name="adj1" fmla="val 73545"/>
              <a:gd name="adj2" fmla="val 2184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smtClean="0"/>
              <a:t>From </a:t>
            </a:r>
            <a:r>
              <a:rPr lang="en-GB" sz="1050" dirty="0" err="1" smtClean="0"/>
              <a:t>Stelle</a:t>
            </a:r>
            <a:r>
              <a:rPr lang="en-GB" sz="1050" dirty="0" smtClean="0"/>
              <a:t> 241:</a:t>
            </a:r>
          </a:p>
          <a:p>
            <a:pPr algn="ctr"/>
            <a:r>
              <a:rPr lang="en-GB" sz="1050" dirty="0" smtClean="0"/>
              <a:t>We have to find a common solution</a:t>
            </a:r>
            <a:endParaRPr lang="en-GB" sz="1050" dirty="0"/>
          </a:p>
        </p:txBody>
      </p:sp>
      <p:sp>
        <p:nvSpPr>
          <p:cNvPr id="37" name="Oval Callout 36"/>
          <p:cNvSpPr/>
          <p:nvPr/>
        </p:nvSpPr>
        <p:spPr>
          <a:xfrm>
            <a:off x="5226257" y="3353545"/>
            <a:ext cx="1447138" cy="855154"/>
          </a:xfrm>
          <a:prstGeom prst="wedgeEllipseCallout">
            <a:avLst>
              <a:gd name="adj1" fmla="val 73545"/>
              <a:gd name="adj2" fmla="val 21842"/>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050" dirty="0" smtClean="0"/>
              <a:t>From Angela:</a:t>
            </a:r>
            <a:br>
              <a:rPr lang="en-GB" sz="1050" dirty="0" smtClean="0"/>
            </a:br>
            <a:r>
              <a:rPr lang="ru-RU" sz="1050" dirty="0" smtClean="0"/>
              <a:t>мы </a:t>
            </a:r>
            <a:r>
              <a:rPr lang="ru-RU" sz="1050" dirty="0"/>
              <a:t>должны найти общее решение</a:t>
            </a:r>
            <a:endParaRPr lang="ru-RU" sz="1050" dirty="0">
              <a:effectLst/>
            </a:endParaRPr>
          </a:p>
        </p:txBody>
      </p:sp>
    </p:spTree>
    <p:extLst>
      <p:ext uri="{BB962C8B-B14F-4D97-AF65-F5344CB8AC3E}">
        <p14:creationId xmlns:p14="http://schemas.microsoft.com/office/powerpoint/2010/main" val="406594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6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9" grpId="0" animBg="1"/>
      <p:bldP spid="23"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545" y="274638"/>
            <a:ext cx="8229600" cy="1143000"/>
          </a:xfrm>
        </p:spPr>
        <p:txBody>
          <a:bodyPr/>
          <a:lstStyle/>
          <a:p>
            <a:r>
              <a:rPr lang="en-US" dirty="0" smtClean="0"/>
              <a:t>Example</a:t>
            </a:r>
            <a:endParaRPr lang="en-US" dirty="0"/>
          </a:p>
        </p:txBody>
      </p:sp>
      <p:sp>
        <p:nvSpPr>
          <p:cNvPr id="3" name="Content Placeholder 2"/>
          <p:cNvSpPr>
            <a:spLocks noGrp="1"/>
          </p:cNvSpPr>
          <p:nvPr>
            <p:ph idx="1"/>
          </p:nvPr>
        </p:nvSpPr>
        <p:spPr>
          <a:xfrm>
            <a:off x="457200" y="1600200"/>
            <a:ext cx="8229600" cy="4756150"/>
          </a:xfrm>
        </p:spPr>
        <p:txBody>
          <a:bodyPr>
            <a:normAutofit/>
          </a:bodyPr>
          <a:lstStyle/>
          <a:p>
            <a:endParaRPr lang="en-US" dirty="0" smtClean="0"/>
          </a:p>
          <a:p>
            <a:endParaRPr lang="en-US" sz="2800" dirty="0" smtClean="0"/>
          </a:p>
          <a:p>
            <a:r>
              <a:rPr lang="en-US" sz="2800" dirty="0" smtClean="0"/>
              <a:t>Service offered by the president layer?</a:t>
            </a:r>
          </a:p>
          <a:p>
            <a:r>
              <a:rPr lang="en-US" sz="2800" dirty="0" smtClean="0"/>
              <a:t>Service offered by the secretary layer?</a:t>
            </a:r>
          </a:p>
          <a:p>
            <a:r>
              <a:rPr lang="en-US" sz="2800" dirty="0" smtClean="0"/>
              <a:t>Interface of the secretary layer?</a:t>
            </a:r>
          </a:p>
          <a:p>
            <a:r>
              <a:rPr lang="en-US" sz="2800" dirty="0" smtClean="0"/>
              <a:t>Service offered by the secret service layer?</a:t>
            </a:r>
          </a:p>
          <a:p>
            <a:r>
              <a:rPr lang="en-US" sz="2800" dirty="0" smtClean="0"/>
              <a:t>Interface of the secret service layer?</a:t>
            </a:r>
          </a:p>
          <a:p>
            <a:r>
              <a:rPr lang="en-US" sz="2800" dirty="0" smtClean="0"/>
              <a:t>Service offered by the physical layer?</a:t>
            </a:r>
          </a:p>
          <a:p>
            <a:r>
              <a:rPr lang="en-US" sz="2800" dirty="0" smtClean="0"/>
              <a:t>Interface of the physical layer?</a:t>
            </a:r>
          </a:p>
          <a:p>
            <a:endParaRPr lang="en-US" sz="2800" dirty="0" smtClean="0"/>
          </a:p>
        </p:txBody>
      </p:sp>
      <p:sp>
        <p:nvSpPr>
          <p:cNvPr id="4" name="Slide Number Placeholder 3"/>
          <p:cNvSpPr>
            <a:spLocks noGrp="1"/>
          </p:cNvSpPr>
          <p:nvPr>
            <p:ph type="sldNum" sz="quarter" idx="12"/>
          </p:nvPr>
        </p:nvSpPr>
        <p:spPr/>
        <p:txBody>
          <a:bodyPr/>
          <a:lstStyle/>
          <a:p>
            <a:fld id="{0DD05836-698A-F844-9E97-4C80B2778770}" type="slidenum">
              <a:rPr lang="en-US" smtClean="0"/>
              <a:pPr/>
              <a:t>19</a:t>
            </a:fld>
            <a:endParaRPr lang="en-US"/>
          </a:p>
        </p:txBody>
      </p:sp>
      <p:pic>
        <p:nvPicPr>
          <p:cNvPr id="6" name="Picture 5"/>
          <p:cNvPicPr>
            <a:picLocks noChangeAspect="1"/>
          </p:cNvPicPr>
          <p:nvPr/>
        </p:nvPicPr>
        <p:blipFill>
          <a:blip r:embed="rId2"/>
          <a:stretch>
            <a:fillRect/>
          </a:stretch>
        </p:blipFill>
        <p:spPr>
          <a:xfrm>
            <a:off x="5203517" y="123563"/>
            <a:ext cx="3860689" cy="2420854"/>
          </a:xfrm>
          <a:prstGeom prst="rect">
            <a:avLst/>
          </a:prstGeom>
        </p:spPr>
      </p:pic>
    </p:spTree>
    <p:extLst>
      <p:ext uri="{BB962C8B-B14F-4D97-AF65-F5344CB8AC3E}">
        <p14:creationId xmlns:p14="http://schemas.microsoft.com/office/powerpoint/2010/main" val="465436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Umfrageergebnisse</a:t>
            </a:r>
            <a:endParaRPr lang="en-GB" dirty="0"/>
          </a:p>
        </p:txBody>
      </p:sp>
      <p:sp>
        <p:nvSpPr>
          <p:cNvPr id="3" name="Content Placeholder 2"/>
          <p:cNvSpPr>
            <a:spLocks noGrp="1"/>
          </p:cNvSpPr>
          <p:nvPr>
            <p:ph idx="1"/>
          </p:nvPr>
        </p:nvSpPr>
        <p:spPr>
          <a:xfrm>
            <a:off x="457200" y="1600200"/>
            <a:ext cx="8229600" cy="4821072"/>
          </a:xfrm>
        </p:spPr>
        <p:txBody>
          <a:bodyPr>
            <a:normAutofit fontScale="70000" lnSpcReduction="20000"/>
          </a:bodyPr>
          <a:lstStyle/>
          <a:p>
            <a:r>
              <a:rPr lang="en-GB" dirty="0" smtClean="0"/>
              <a:t>65% </a:t>
            </a:r>
            <a:r>
              <a:rPr lang="en-GB" dirty="0" err="1" smtClean="0"/>
              <a:t>haben</a:t>
            </a:r>
            <a:r>
              <a:rPr lang="en-GB" dirty="0" smtClean="0"/>
              <a:t> OS </a:t>
            </a:r>
            <a:r>
              <a:rPr lang="en-GB" dirty="0" err="1" smtClean="0"/>
              <a:t>bestanden</a:t>
            </a:r>
            <a:endParaRPr lang="en-GB" dirty="0"/>
          </a:p>
          <a:p>
            <a:pPr lvl="1"/>
            <a:r>
              <a:rPr lang="en-GB" dirty="0" smtClean="0">
                <a:sym typeface="Wingdings" panose="05000000000000000000" pitchFamily="2" charset="2"/>
              </a:rPr>
              <a:t>Multithreading etc</a:t>
            </a:r>
            <a:r>
              <a:rPr lang="en-GB" dirty="0" smtClean="0">
                <a:sym typeface="Wingdings" panose="05000000000000000000" pitchFamily="2" charset="2"/>
              </a:rPr>
              <a:t>. </a:t>
            </a:r>
            <a:r>
              <a:rPr lang="en-GB" dirty="0" err="1" smtClean="0">
                <a:sym typeface="Wingdings" panose="05000000000000000000" pitchFamily="2" charset="2"/>
              </a:rPr>
              <a:t>auffrischen</a:t>
            </a:r>
            <a:endParaRPr lang="en-GB" dirty="0" smtClean="0">
              <a:sym typeface="Wingdings" panose="05000000000000000000" pitchFamily="2" charset="2"/>
            </a:endParaRPr>
          </a:p>
          <a:p>
            <a:r>
              <a:rPr lang="en-GB" dirty="0" smtClean="0">
                <a:sym typeface="Wingdings" panose="05000000000000000000" pitchFamily="2" charset="2"/>
              </a:rPr>
              <a:t>79% </a:t>
            </a:r>
            <a:r>
              <a:rPr lang="en-GB" dirty="0" err="1" smtClean="0">
                <a:sym typeface="Wingdings" panose="05000000000000000000" pitchFamily="2" charset="2"/>
              </a:rPr>
              <a:t>können</a:t>
            </a:r>
            <a:r>
              <a:rPr lang="en-GB" dirty="0" smtClean="0">
                <a:sym typeface="Wingdings" panose="05000000000000000000" pitchFamily="2" charset="2"/>
              </a:rPr>
              <a:t> Deutsch auf </a:t>
            </a:r>
            <a:r>
              <a:rPr lang="en-GB" dirty="0" err="1" smtClean="0">
                <a:sym typeface="Wingdings" panose="05000000000000000000" pitchFamily="2" charset="2"/>
              </a:rPr>
              <a:t>Niveau</a:t>
            </a:r>
            <a:r>
              <a:rPr lang="en-GB" dirty="0" smtClean="0">
                <a:sym typeface="Wingdings" panose="05000000000000000000" pitchFamily="2" charset="2"/>
              </a:rPr>
              <a:t> B2 </a:t>
            </a:r>
            <a:r>
              <a:rPr lang="en-GB" dirty="0" err="1" smtClean="0">
                <a:sym typeface="Wingdings" panose="05000000000000000000" pitchFamily="2" charset="2"/>
              </a:rPr>
              <a:t>oder</a:t>
            </a:r>
            <a:r>
              <a:rPr lang="en-GB" dirty="0" smtClean="0">
                <a:sym typeface="Wingdings" panose="05000000000000000000" pitchFamily="2" charset="2"/>
              </a:rPr>
              <a:t> </a:t>
            </a:r>
            <a:r>
              <a:rPr lang="en-GB" dirty="0" err="1" smtClean="0">
                <a:sym typeface="Wingdings" panose="05000000000000000000" pitchFamily="2" charset="2"/>
              </a:rPr>
              <a:t>höher</a:t>
            </a:r>
            <a:endParaRPr lang="en-GB" dirty="0" smtClean="0">
              <a:sym typeface="Wingdings" panose="05000000000000000000" pitchFamily="2" charset="2"/>
            </a:endParaRPr>
          </a:p>
          <a:p>
            <a:pPr lvl="1"/>
            <a:r>
              <a:rPr lang="en-GB" dirty="0" err="1" smtClean="0">
                <a:sym typeface="Wingdings" panose="05000000000000000000" pitchFamily="2" charset="2"/>
              </a:rPr>
              <a:t>Fragen</a:t>
            </a:r>
            <a:r>
              <a:rPr lang="en-GB" dirty="0" smtClean="0">
                <a:sym typeface="Wingdings" panose="05000000000000000000" pitchFamily="2" charset="2"/>
              </a:rPr>
              <a:t> in </a:t>
            </a:r>
            <a:r>
              <a:rPr lang="en-GB" dirty="0" err="1" smtClean="0">
                <a:sym typeface="Wingdings" panose="05000000000000000000" pitchFamily="2" charset="2"/>
              </a:rPr>
              <a:t>anderen</a:t>
            </a:r>
            <a:r>
              <a:rPr lang="en-GB" dirty="0" smtClean="0">
                <a:sym typeface="Wingdings" panose="05000000000000000000" pitchFamily="2" charset="2"/>
              </a:rPr>
              <a:t> </a:t>
            </a:r>
            <a:r>
              <a:rPr lang="en-GB" dirty="0" err="1" smtClean="0">
                <a:sym typeface="Wingdings" panose="05000000000000000000" pitchFamily="2" charset="2"/>
              </a:rPr>
              <a:t>Sprachen</a:t>
            </a:r>
            <a:r>
              <a:rPr lang="en-GB" dirty="0" smtClean="0">
                <a:sym typeface="Wingdings" panose="05000000000000000000" pitchFamily="2" charset="2"/>
              </a:rPr>
              <a:t> </a:t>
            </a:r>
            <a:r>
              <a:rPr lang="en-GB" dirty="0" err="1" smtClean="0">
                <a:sym typeface="Wingdings" panose="05000000000000000000" pitchFamily="2" charset="2"/>
              </a:rPr>
              <a:t>sind</a:t>
            </a:r>
            <a:r>
              <a:rPr lang="en-GB" dirty="0" smtClean="0">
                <a:sym typeface="Wingdings" panose="05000000000000000000" pitchFamily="2" charset="2"/>
              </a:rPr>
              <a:t> OK</a:t>
            </a:r>
          </a:p>
          <a:p>
            <a:pPr lvl="1"/>
            <a:r>
              <a:rPr lang="en-GB" dirty="0" err="1" smtClean="0">
                <a:sym typeface="Wingdings" panose="05000000000000000000" pitchFamily="2" charset="2"/>
              </a:rPr>
              <a:t>Examenssprache</a:t>
            </a:r>
            <a:r>
              <a:rPr lang="en-GB" dirty="0" smtClean="0">
                <a:sym typeface="Wingdings" panose="05000000000000000000" pitchFamily="2" charset="2"/>
              </a:rPr>
              <a:t>: </a:t>
            </a:r>
            <a:r>
              <a:rPr lang="en-GB" dirty="0" err="1" smtClean="0">
                <a:sym typeface="Wingdings" panose="05000000000000000000" pitchFamily="2" charset="2"/>
              </a:rPr>
              <a:t>Wird</a:t>
            </a:r>
            <a:r>
              <a:rPr lang="en-GB" dirty="0" smtClean="0">
                <a:sym typeface="Wingdings" panose="05000000000000000000" pitchFamily="2" charset="2"/>
              </a:rPr>
              <a:t> </a:t>
            </a:r>
            <a:r>
              <a:rPr lang="en-GB" dirty="0" err="1" smtClean="0">
                <a:sym typeface="Wingdings" panose="05000000000000000000" pitchFamily="2" charset="2"/>
              </a:rPr>
              <a:t>geprüft</a:t>
            </a:r>
            <a:endParaRPr lang="en-GB" dirty="0" smtClean="0">
              <a:sym typeface="Wingdings" panose="05000000000000000000" pitchFamily="2" charset="2"/>
            </a:endParaRPr>
          </a:p>
          <a:p>
            <a:r>
              <a:rPr lang="en-GB" dirty="0" err="1" smtClean="0">
                <a:sym typeface="Wingdings" panose="05000000000000000000" pitchFamily="2" charset="2"/>
              </a:rPr>
              <a:t>Vorerfahrung</a:t>
            </a:r>
            <a:endParaRPr lang="en-GB" dirty="0" smtClean="0">
              <a:sym typeface="Wingdings" panose="05000000000000000000" pitchFamily="2" charset="2"/>
            </a:endParaRPr>
          </a:p>
          <a:p>
            <a:pPr lvl="1"/>
            <a:r>
              <a:rPr lang="en-GB" dirty="0" smtClean="0">
                <a:sym typeface="Wingdings" panose="05000000000000000000" pitchFamily="2" charset="2"/>
              </a:rPr>
              <a:t>44% </a:t>
            </a:r>
            <a:r>
              <a:rPr lang="en-GB" dirty="0" err="1" smtClean="0">
                <a:sym typeface="Wingdings" panose="05000000000000000000" pitchFamily="2" charset="2"/>
              </a:rPr>
              <a:t>keine</a:t>
            </a:r>
            <a:endParaRPr lang="en-GB" dirty="0" smtClean="0">
              <a:sym typeface="Wingdings" panose="05000000000000000000" pitchFamily="2" charset="2"/>
            </a:endParaRPr>
          </a:p>
          <a:p>
            <a:pPr lvl="1"/>
            <a:r>
              <a:rPr lang="en-GB" dirty="0" smtClean="0">
                <a:sym typeface="Wingdings" panose="05000000000000000000" pitchFamily="2" charset="2"/>
              </a:rPr>
              <a:t>33% </a:t>
            </a:r>
            <a:r>
              <a:rPr lang="en-GB" dirty="0" err="1" smtClean="0">
                <a:sym typeface="Wingdings" panose="05000000000000000000" pitchFamily="2" charset="2"/>
              </a:rPr>
              <a:t>viel</a:t>
            </a:r>
            <a:endParaRPr lang="en-GB" dirty="0" smtClean="0">
              <a:sym typeface="Wingdings" panose="05000000000000000000" pitchFamily="2" charset="2"/>
            </a:endParaRPr>
          </a:p>
          <a:p>
            <a:r>
              <a:rPr lang="en-GB" dirty="0" err="1" smtClean="0">
                <a:sym typeface="Wingdings" panose="05000000000000000000" pitchFamily="2" charset="2"/>
              </a:rPr>
              <a:t>Lernziele</a:t>
            </a:r>
            <a:endParaRPr lang="en-GB" dirty="0" smtClean="0">
              <a:sym typeface="Wingdings" panose="05000000000000000000" pitchFamily="2" charset="2"/>
            </a:endParaRPr>
          </a:p>
          <a:p>
            <a:pPr lvl="1"/>
            <a:r>
              <a:rPr lang="en-GB" dirty="0" smtClean="0">
                <a:sym typeface="Wingdings" panose="05000000000000000000" pitchFamily="2" charset="2"/>
              </a:rPr>
              <a:t>Fast </a:t>
            </a:r>
            <a:r>
              <a:rPr lang="en-GB" dirty="0" err="1" smtClean="0">
                <a:sym typeface="Wingdings" panose="05000000000000000000" pitchFamily="2" charset="2"/>
              </a:rPr>
              <a:t>alles</a:t>
            </a:r>
            <a:r>
              <a:rPr lang="en-GB" dirty="0" smtClean="0">
                <a:sym typeface="Wingdings" panose="05000000000000000000" pitchFamily="2" charset="2"/>
              </a:rPr>
              <a:t> </a:t>
            </a:r>
            <a:r>
              <a:rPr lang="en-GB" dirty="0" err="1" smtClean="0">
                <a:sym typeface="Wingdings" panose="05000000000000000000" pitchFamily="2" charset="2"/>
              </a:rPr>
              <a:t>wird</a:t>
            </a:r>
            <a:r>
              <a:rPr lang="en-GB" dirty="0" smtClean="0">
                <a:sym typeface="Wingdings" panose="05000000000000000000" pitchFamily="2" charset="2"/>
              </a:rPr>
              <a:t> </a:t>
            </a:r>
            <a:r>
              <a:rPr lang="en-GB" dirty="0" err="1" smtClean="0">
                <a:sym typeface="Wingdings" panose="05000000000000000000" pitchFamily="2" charset="2"/>
              </a:rPr>
              <a:t>abgedeckt</a:t>
            </a:r>
            <a:endParaRPr lang="en-GB" dirty="0" smtClean="0">
              <a:sym typeface="Wingdings" panose="05000000000000000000" pitchFamily="2" charset="2"/>
            </a:endParaRPr>
          </a:p>
          <a:p>
            <a:r>
              <a:rPr lang="en-GB" dirty="0" err="1" smtClean="0">
                <a:sym typeface="Wingdings" panose="05000000000000000000" pitchFamily="2" charset="2"/>
              </a:rPr>
              <a:t>Sonstiges</a:t>
            </a:r>
            <a:endParaRPr lang="en-GB" dirty="0" smtClean="0">
              <a:sym typeface="Wingdings" panose="05000000000000000000" pitchFamily="2" charset="2"/>
            </a:endParaRPr>
          </a:p>
          <a:p>
            <a:pPr lvl="1"/>
            <a:r>
              <a:rPr lang="en-GB" dirty="0" err="1" smtClean="0">
                <a:sym typeface="Wingdings" panose="05000000000000000000" pitchFamily="2" charset="2"/>
              </a:rPr>
              <a:t>Foliensprache</a:t>
            </a:r>
            <a:r>
              <a:rPr lang="en-GB" dirty="0" smtClean="0">
                <a:sym typeface="Wingdings" panose="05000000000000000000" pitchFamily="2" charset="2"/>
              </a:rPr>
              <a:t> Deutsch </a:t>
            </a:r>
            <a:endParaRPr lang="en-GB" dirty="0" smtClean="0">
              <a:sym typeface="Wingdings" panose="05000000000000000000" pitchFamily="2" charset="2"/>
            </a:endParaRPr>
          </a:p>
          <a:p>
            <a:pPr lvl="2"/>
            <a:r>
              <a:rPr lang="en-GB" dirty="0" err="1" smtClean="0">
                <a:sym typeface="Wingdings" panose="05000000000000000000" pitchFamily="2" charset="2"/>
              </a:rPr>
              <a:t>Wird</a:t>
            </a:r>
            <a:r>
              <a:rPr lang="en-GB" dirty="0" smtClean="0">
                <a:sym typeface="Wingdings" panose="05000000000000000000" pitchFamily="2" charset="2"/>
              </a:rPr>
              <a:t> </a:t>
            </a:r>
            <a:r>
              <a:rPr lang="en-GB" dirty="0" err="1" smtClean="0">
                <a:sym typeface="Wingdings" panose="05000000000000000000" pitchFamily="2" charset="2"/>
              </a:rPr>
              <a:t>versucht</a:t>
            </a:r>
            <a:endParaRPr lang="en-GB" dirty="0" smtClean="0">
              <a:sym typeface="Wingdings" panose="05000000000000000000" pitchFamily="2" charset="2"/>
            </a:endParaRPr>
          </a:p>
          <a:p>
            <a:pPr lvl="2"/>
            <a:r>
              <a:rPr lang="en-GB" dirty="0" err="1" smtClean="0">
                <a:sym typeface="Wingdings" panose="05000000000000000000" pitchFamily="2" charset="2"/>
              </a:rPr>
              <a:t>Lehrbücher</a:t>
            </a:r>
            <a:r>
              <a:rPr lang="en-GB" dirty="0" smtClean="0">
                <a:sym typeface="Wingdings" panose="05000000000000000000" pitchFamily="2" charset="2"/>
              </a:rPr>
              <a:t> in Deutsch</a:t>
            </a:r>
          </a:p>
          <a:p>
            <a:pPr lvl="1"/>
            <a:endParaRPr lang="en-GB" dirty="0" smtClean="0">
              <a:sym typeface="Wingdings" panose="05000000000000000000" pitchFamily="2" charset="2"/>
            </a:endParaRPr>
          </a:p>
          <a:p>
            <a:pPr lvl="1"/>
            <a:endParaRPr lang="en-GB" dirty="0"/>
          </a:p>
        </p:txBody>
      </p:sp>
    </p:spTree>
    <p:extLst>
      <p:ext uri="{BB962C8B-B14F-4D97-AF65-F5344CB8AC3E}">
        <p14:creationId xmlns:p14="http://schemas.microsoft.com/office/powerpoint/2010/main" val="2259395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Virtual vs actual data flow</a:t>
            </a:r>
            <a:endParaRPr lang="en-GB" dirty="0"/>
          </a:p>
        </p:txBody>
      </p:sp>
      <p:pic>
        <p:nvPicPr>
          <p:cNvPr id="4" name="Picture 3"/>
          <p:cNvPicPr>
            <a:picLocks noChangeAspect="1"/>
          </p:cNvPicPr>
          <p:nvPr/>
        </p:nvPicPr>
        <p:blipFill>
          <a:blip r:embed="rId2"/>
          <a:stretch>
            <a:fillRect/>
          </a:stretch>
        </p:blipFill>
        <p:spPr>
          <a:xfrm>
            <a:off x="711029" y="1753579"/>
            <a:ext cx="7439058" cy="4664679"/>
          </a:xfrm>
          <a:prstGeom prst="rect">
            <a:avLst/>
          </a:prstGeom>
        </p:spPr>
      </p:pic>
      <p:cxnSp>
        <p:nvCxnSpPr>
          <p:cNvPr id="6" name="Straight Arrow Connector 5"/>
          <p:cNvCxnSpPr/>
          <p:nvPr/>
        </p:nvCxnSpPr>
        <p:spPr>
          <a:xfrm>
            <a:off x="2631882" y="3260035"/>
            <a:ext cx="4810539" cy="4770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85161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a:t>
            </a:r>
            <a:r>
              <a:rPr lang="en-US" dirty="0" err="1" smtClean="0"/>
              <a:t>vs</a:t>
            </a:r>
            <a:r>
              <a:rPr lang="en-US" dirty="0" smtClean="0"/>
              <a:t> Real Communication</a:t>
            </a:r>
            <a:endParaRPr lang="en-US" dirty="0"/>
          </a:p>
        </p:txBody>
      </p:sp>
      <p:pic>
        <p:nvPicPr>
          <p:cNvPr id="4" name="Picture 4" descr="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945" y="1417638"/>
            <a:ext cx="6026980" cy="37472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5247198"/>
            <a:ext cx="8229600" cy="1455005"/>
          </a:xfrm>
        </p:spPr>
        <p:txBody>
          <a:bodyPr>
            <a:normAutofit fontScale="70000" lnSpcReduction="20000"/>
          </a:bodyPr>
          <a:lstStyle/>
          <a:p>
            <a:r>
              <a:rPr lang="en-US" dirty="0" smtClean="0"/>
              <a:t>Layer 5: conceptual horizontal communication (send M to …)</a:t>
            </a:r>
          </a:p>
          <a:p>
            <a:r>
              <a:rPr lang="en-US" dirty="0" smtClean="0"/>
              <a:t>Layer 4: header for …?</a:t>
            </a:r>
          </a:p>
          <a:p>
            <a:r>
              <a:rPr lang="en-US" dirty="0" smtClean="0"/>
              <a:t>Layer 3: deals with space limits </a:t>
            </a:r>
            <a:r>
              <a:rPr lang="en-US" dirty="0" smtClean="0">
                <a:sym typeface="Wingdings"/>
              </a:rPr>
              <a:t> message packets</a:t>
            </a:r>
          </a:p>
          <a:p>
            <a:r>
              <a:rPr lang="en-US" dirty="0" smtClean="0">
                <a:sym typeface="Wingdings"/>
              </a:rPr>
              <a:t>Headers are not seen by layer 5</a:t>
            </a:r>
            <a:endParaRPr lang="en-US" dirty="0"/>
          </a:p>
        </p:txBody>
      </p:sp>
    </p:spTree>
    <p:extLst>
      <p:ext uri="{BB962C8B-B14F-4D97-AF65-F5344CB8AC3E}">
        <p14:creationId xmlns:p14="http://schemas.microsoft.com/office/powerpoint/2010/main" val="3148426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a:t>
            </a:r>
            <a:r>
              <a:rPr lang="en-US" dirty="0" err="1" smtClean="0"/>
              <a:t>vs</a:t>
            </a:r>
            <a:r>
              <a:rPr lang="en-US" dirty="0" smtClean="0"/>
              <a:t> Service</a:t>
            </a:r>
            <a:endParaRPr lang="en-US" dirty="0"/>
          </a:p>
        </p:txBody>
      </p:sp>
      <p:sp>
        <p:nvSpPr>
          <p:cNvPr id="3" name="Content Placeholder 2"/>
          <p:cNvSpPr>
            <a:spLocks noGrp="1"/>
          </p:cNvSpPr>
          <p:nvPr>
            <p:ph idx="1"/>
          </p:nvPr>
        </p:nvSpPr>
        <p:spPr>
          <a:xfrm>
            <a:off x="457200" y="1600200"/>
            <a:ext cx="8229600" cy="3408815"/>
          </a:xfrm>
        </p:spPr>
        <p:txBody>
          <a:bodyPr>
            <a:normAutofit fontScale="85000" lnSpcReduction="20000"/>
          </a:bodyPr>
          <a:lstStyle/>
          <a:p>
            <a:r>
              <a:rPr lang="en-US" dirty="0" smtClean="0"/>
              <a:t>Service: operations offered by a layer to the upper one</a:t>
            </a:r>
          </a:p>
          <a:p>
            <a:pPr lvl="1"/>
            <a:r>
              <a:rPr lang="en-US" dirty="0" smtClean="0"/>
              <a:t>Lower layer: service provider (delegation)</a:t>
            </a:r>
          </a:p>
          <a:p>
            <a:pPr lvl="1"/>
            <a:r>
              <a:rPr lang="en-US" dirty="0" smtClean="0"/>
              <a:t>Upper layer: service consumer (abstraction)</a:t>
            </a:r>
          </a:p>
          <a:p>
            <a:pPr lvl="1"/>
            <a:r>
              <a:rPr lang="en-US" dirty="0" smtClean="0"/>
              <a:t>Interface between the two layers</a:t>
            </a:r>
          </a:p>
          <a:p>
            <a:r>
              <a:rPr lang="en-US" dirty="0" smtClean="0"/>
              <a:t>Protocol: governs the interaction between peers, defining the format and meaning of exchanged messages</a:t>
            </a:r>
          </a:p>
          <a:p>
            <a:r>
              <a:rPr lang="en-US" dirty="0" smtClean="0"/>
              <a:t>Service implementation may rely on a protocol (not visible to service consumer)</a:t>
            </a:r>
          </a:p>
          <a:p>
            <a:endParaRPr lang="en-US" dirty="0" smtClean="0"/>
          </a:p>
          <a:p>
            <a:endParaRPr lang="en-US" dirty="0" smtClean="0"/>
          </a:p>
          <a:p>
            <a:endParaRPr lang="en-US" dirty="0"/>
          </a:p>
        </p:txBody>
      </p:sp>
      <p:pic>
        <p:nvPicPr>
          <p:cNvPr id="5" name="Picture 4" descr="1-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821" y="4926708"/>
            <a:ext cx="4017983" cy="165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4357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protocol components</a:t>
            </a:r>
            <a:endParaRPr lang="en-US" dirty="0"/>
          </a:p>
        </p:txBody>
      </p:sp>
      <p:sp>
        <p:nvSpPr>
          <p:cNvPr id="3" name="Content Placeholder 2"/>
          <p:cNvSpPr>
            <a:spLocks noGrp="1"/>
          </p:cNvSpPr>
          <p:nvPr>
            <p:ph idx="1"/>
          </p:nvPr>
        </p:nvSpPr>
        <p:spPr>
          <a:xfrm>
            <a:off x="457200" y="1600200"/>
            <a:ext cx="8229600" cy="4996179"/>
          </a:xfrm>
        </p:spPr>
        <p:txBody>
          <a:bodyPr>
            <a:normAutofit fontScale="77500" lnSpcReduction="20000"/>
          </a:bodyPr>
          <a:lstStyle/>
          <a:p>
            <a:r>
              <a:rPr lang="en-US" dirty="0" smtClean="0"/>
              <a:t>Addressing</a:t>
            </a:r>
          </a:p>
          <a:p>
            <a:pPr lvl="1"/>
            <a:r>
              <a:rPr lang="en-US" dirty="0" smtClean="0"/>
              <a:t>Many machines, many processes </a:t>
            </a:r>
            <a:r>
              <a:rPr lang="en-US" dirty="0" smtClean="0">
                <a:sym typeface="Wingdings"/>
              </a:rPr>
              <a:t> identification of the recipient of a message</a:t>
            </a:r>
            <a:endParaRPr lang="en-US" dirty="0" smtClean="0"/>
          </a:p>
          <a:p>
            <a:r>
              <a:rPr lang="en-US" dirty="0" smtClean="0"/>
              <a:t>Error control</a:t>
            </a:r>
          </a:p>
          <a:p>
            <a:pPr lvl="1"/>
            <a:r>
              <a:rPr lang="en-US" dirty="0" smtClean="0"/>
              <a:t>Physical communication circuits are not perfect</a:t>
            </a:r>
          </a:p>
          <a:p>
            <a:pPr lvl="1"/>
            <a:r>
              <a:rPr lang="en-US" dirty="0" smtClean="0"/>
              <a:t>Agreement on the control mechanism is needed</a:t>
            </a:r>
          </a:p>
          <a:p>
            <a:pPr lvl="1"/>
            <a:r>
              <a:rPr lang="en-US" dirty="0" smtClean="0"/>
              <a:t>Packets can be out-of-order </a:t>
            </a:r>
            <a:r>
              <a:rPr lang="en-US" dirty="0" smtClean="0">
                <a:sym typeface="Wingdings"/>
              </a:rPr>
              <a:t> reassembling capabilities in the destination</a:t>
            </a:r>
            <a:endParaRPr lang="en-US" dirty="0" smtClean="0"/>
          </a:p>
          <a:p>
            <a:r>
              <a:rPr lang="en-US" dirty="0" smtClean="0"/>
              <a:t>Flow control</a:t>
            </a:r>
          </a:p>
          <a:p>
            <a:pPr lvl="1"/>
            <a:r>
              <a:rPr lang="en-US" dirty="0" smtClean="0"/>
              <a:t>Feedback from receiver to sender</a:t>
            </a:r>
          </a:p>
          <a:p>
            <a:r>
              <a:rPr lang="en-US" dirty="0" smtClean="0"/>
              <a:t>Multiplexing/</a:t>
            </a:r>
            <a:r>
              <a:rPr lang="en-US" dirty="0" err="1" smtClean="0"/>
              <a:t>demultiplexing</a:t>
            </a:r>
            <a:endParaRPr lang="en-US" dirty="0" smtClean="0"/>
          </a:p>
          <a:p>
            <a:pPr lvl="1"/>
            <a:r>
              <a:rPr lang="en-US" dirty="0" smtClean="0"/>
              <a:t>Management of the same connection for multiple conversations</a:t>
            </a:r>
          </a:p>
          <a:p>
            <a:r>
              <a:rPr lang="en-US" dirty="0" smtClean="0"/>
              <a:t>Routing</a:t>
            </a:r>
          </a:p>
          <a:p>
            <a:pPr lvl="1"/>
            <a:r>
              <a:rPr lang="en-US" dirty="0" smtClean="0"/>
              <a:t>Best path for reaching the destination</a:t>
            </a:r>
            <a:endParaRPr lang="en-US" dirty="0"/>
          </a:p>
        </p:txBody>
      </p:sp>
    </p:spTree>
    <p:extLst>
      <p:ext uri="{BB962C8B-B14F-4D97-AF65-F5344CB8AC3E}">
        <p14:creationId xmlns:p14="http://schemas.microsoft.com/office/powerpoint/2010/main" val="3657778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Connection(less) Service</a:t>
            </a:r>
            <a:endParaRPr lang="en-US" dirty="0"/>
          </a:p>
        </p:txBody>
      </p:sp>
      <p:sp>
        <p:nvSpPr>
          <p:cNvPr id="3" name="Content Placeholder 2"/>
          <p:cNvSpPr>
            <a:spLocks noGrp="1"/>
          </p:cNvSpPr>
          <p:nvPr>
            <p:ph idx="1"/>
          </p:nvPr>
        </p:nvSpPr>
        <p:spPr>
          <a:xfrm>
            <a:off x="457200" y="1600200"/>
            <a:ext cx="8229600" cy="5078487"/>
          </a:xfrm>
        </p:spPr>
        <p:txBody>
          <a:bodyPr>
            <a:normAutofit fontScale="85000" lnSpcReduction="20000"/>
          </a:bodyPr>
          <a:lstStyle/>
          <a:p>
            <a:r>
              <a:rPr lang="en-US" dirty="0" smtClean="0"/>
              <a:t>Connection-oriented service: creation of a virtual end-to-end communication channel</a:t>
            </a:r>
          </a:p>
          <a:p>
            <a:pPr lvl="1"/>
            <a:r>
              <a:rPr lang="en-US" dirty="0" smtClean="0"/>
              <a:t>Order preservation</a:t>
            </a:r>
          </a:p>
          <a:p>
            <a:pPr lvl="1"/>
            <a:r>
              <a:rPr lang="en-US" dirty="0" smtClean="0"/>
              <a:t>E.g. the telephone system</a:t>
            </a:r>
          </a:p>
          <a:p>
            <a:pPr lvl="1"/>
            <a:r>
              <a:rPr lang="en-US" dirty="0" smtClean="0"/>
              <a:t>Three phases</a:t>
            </a:r>
          </a:p>
          <a:p>
            <a:pPr marL="1371600" lvl="2" indent="-457200">
              <a:buFont typeface="+mj-lt"/>
              <a:buAutoNum type="arabicPeriod"/>
            </a:pPr>
            <a:r>
              <a:rPr lang="en-US" dirty="0" smtClean="0"/>
              <a:t>Connection establishment and negotiation</a:t>
            </a:r>
          </a:p>
          <a:p>
            <a:pPr marL="1371600" lvl="2" indent="-457200">
              <a:buFont typeface="+mj-lt"/>
              <a:buAutoNum type="arabicPeriod"/>
            </a:pPr>
            <a:r>
              <a:rPr lang="en-US" dirty="0" smtClean="0"/>
              <a:t>Use of the connection</a:t>
            </a:r>
          </a:p>
          <a:p>
            <a:pPr marL="1371600" lvl="2" indent="-457200">
              <a:buFont typeface="+mj-lt"/>
              <a:buAutoNum type="arabicPeriod"/>
            </a:pPr>
            <a:r>
              <a:rPr lang="en-US" dirty="0" smtClean="0"/>
              <a:t>Connection release</a:t>
            </a:r>
          </a:p>
          <a:p>
            <a:pPr marL="571500" indent="-457200"/>
            <a:r>
              <a:rPr lang="en-US" dirty="0" smtClean="0"/>
              <a:t>Connectionless service: fragmentation of interaction into separate messages</a:t>
            </a:r>
          </a:p>
          <a:p>
            <a:pPr marL="971550" lvl="1" indent="-457200"/>
            <a:r>
              <a:rPr lang="en-US" dirty="0" smtClean="0"/>
              <a:t>Each message carries the full destination address</a:t>
            </a:r>
          </a:p>
          <a:p>
            <a:pPr marL="971550" lvl="1" indent="-457200"/>
            <a:r>
              <a:rPr lang="en-US" dirty="0" smtClean="0"/>
              <a:t>Each message follows a route</a:t>
            </a:r>
            <a:br>
              <a:rPr lang="en-US" dirty="0" smtClean="0"/>
            </a:br>
            <a:r>
              <a:rPr lang="en-US" dirty="0" smtClean="0">
                <a:sym typeface="Wingdings"/>
              </a:rPr>
              <a:t> possibility of out-of-order messages</a:t>
            </a:r>
            <a:endParaRPr lang="en-US" dirty="0" smtClean="0"/>
          </a:p>
          <a:p>
            <a:pPr marL="971550" lvl="1" indent="-457200"/>
            <a:r>
              <a:rPr lang="en-US" dirty="0" smtClean="0"/>
              <a:t>E.g. the postal system</a:t>
            </a:r>
            <a:endParaRPr lang="en-US" dirty="0"/>
          </a:p>
        </p:txBody>
      </p:sp>
    </p:spTree>
    <p:extLst>
      <p:ext uri="{BB962C8B-B14F-4D97-AF65-F5344CB8AC3E}">
        <p14:creationId xmlns:p14="http://schemas.microsoft.com/office/powerpoint/2010/main" val="1050585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Primitives</a:t>
            </a:r>
            <a:endParaRPr lang="en-US" dirty="0"/>
          </a:p>
        </p:txBody>
      </p:sp>
      <p:sp>
        <p:nvSpPr>
          <p:cNvPr id="3" name="Content Placeholder 2"/>
          <p:cNvSpPr>
            <a:spLocks noGrp="1"/>
          </p:cNvSpPr>
          <p:nvPr>
            <p:ph idx="1"/>
          </p:nvPr>
        </p:nvSpPr>
        <p:spPr>
          <a:xfrm>
            <a:off x="457200" y="1600200"/>
            <a:ext cx="8229600" cy="2409364"/>
          </a:xfrm>
        </p:spPr>
        <p:txBody>
          <a:bodyPr>
            <a:normAutofit fontScale="92500" lnSpcReduction="10000"/>
          </a:bodyPr>
          <a:lstStyle/>
          <a:p>
            <a:r>
              <a:rPr lang="en-US" dirty="0" smtClean="0"/>
              <a:t>Primitives: tell the service to do some action</a:t>
            </a:r>
          </a:p>
          <a:p>
            <a:pPr lvl="1"/>
            <a:r>
              <a:rPr lang="en-US" dirty="0" smtClean="0"/>
              <a:t>Protocol stack in the O.S. </a:t>
            </a:r>
            <a:r>
              <a:rPr lang="en-US" dirty="0" smtClean="0">
                <a:sym typeface="Wingdings"/>
              </a:rPr>
              <a:t> system calls</a:t>
            </a:r>
          </a:p>
          <a:p>
            <a:pPr lvl="1"/>
            <a:r>
              <a:rPr lang="en-US" dirty="0" smtClean="0">
                <a:sym typeface="Wingdings"/>
              </a:rPr>
              <a:t>Captured by the kernel, which then sends the packets</a:t>
            </a:r>
          </a:p>
          <a:p>
            <a:r>
              <a:rPr lang="en-US" dirty="0" smtClean="0">
                <a:sym typeface="Wingdings"/>
              </a:rPr>
              <a:t>Primitives depend on the type of service</a:t>
            </a:r>
          </a:p>
          <a:p>
            <a:r>
              <a:rPr lang="en-US" dirty="0" smtClean="0">
                <a:sym typeface="Wingdings"/>
              </a:rPr>
              <a:t>E.g., primitives for reliable byte stream:</a:t>
            </a:r>
            <a:endParaRPr lang="en-US" dirty="0"/>
          </a:p>
        </p:txBody>
      </p:sp>
      <p:pic>
        <p:nvPicPr>
          <p:cNvPr id="4" name="Picture 4" descr="1-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47" y="4187248"/>
            <a:ext cx="6922968" cy="230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7890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Abstract to Concrete Models</a:t>
            </a:r>
            <a:endParaRPr lang="en-US" dirty="0"/>
          </a:p>
        </p:txBody>
      </p:sp>
      <p:sp>
        <p:nvSpPr>
          <p:cNvPr id="3" name="Content Placeholder 2"/>
          <p:cNvSpPr>
            <a:spLocks noGrp="1"/>
          </p:cNvSpPr>
          <p:nvPr>
            <p:ph idx="1"/>
          </p:nvPr>
        </p:nvSpPr>
        <p:spPr/>
        <p:txBody>
          <a:bodyPr>
            <a:normAutofit lnSpcReduction="10000"/>
          </a:bodyPr>
          <a:lstStyle/>
          <a:p>
            <a:r>
              <a:rPr lang="en-US" dirty="0" smtClean="0"/>
              <a:t>Abstract model: layered model with services, protocols, interfaces</a:t>
            </a:r>
          </a:p>
          <a:p>
            <a:r>
              <a:rPr lang="en-US" dirty="0" smtClean="0"/>
              <a:t>Concrete model: </a:t>
            </a:r>
            <a:r>
              <a:rPr lang="en-US" dirty="0"/>
              <a:t>fixes # layers, </a:t>
            </a:r>
            <a:r>
              <a:rPr lang="en-US" dirty="0" smtClean="0"/>
              <a:t>content </a:t>
            </a:r>
            <a:r>
              <a:rPr lang="en-US" dirty="0"/>
              <a:t>and </a:t>
            </a:r>
            <a:r>
              <a:rPr lang="en-US" dirty="0" smtClean="0"/>
              <a:t>function of each layer</a:t>
            </a:r>
          </a:p>
          <a:p>
            <a:r>
              <a:rPr lang="en-US" dirty="0" smtClean="0"/>
              <a:t>Two fundamental models</a:t>
            </a:r>
          </a:p>
          <a:p>
            <a:pPr lvl="1"/>
            <a:r>
              <a:rPr lang="en-US" dirty="0" smtClean="0"/>
              <a:t>ISO OSI reference model</a:t>
            </a:r>
          </a:p>
          <a:p>
            <a:pPr lvl="2"/>
            <a:r>
              <a:rPr lang="en-US" dirty="0" smtClean="0"/>
              <a:t>“top-down” (ideal model)</a:t>
            </a:r>
          </a:p>
          <a:p>
            <a:pPr lvl="1"/>
            <a:r>
              <a:rPr lang="en-US" dirty="0" smtClean="0"/>
              <a:t>TCP/IP</a:t>
            </a:r>
          </a:p>
          <a:p>
            <a:pPr lvl="2"/>
            <a:r>
              <a:rPr lang="en-US" dirty="0" smtClean="0"/>
              <a:t>“bottom-up” (widely used protocols)</a:t>
            </a:r>
            <a:endParaRPr lang="en-US" dirty="0"/>
          </a:p>
          <a:p>
            <a:endParaRPr lang="en-US" dirty="0"/>
          </a:p>
        </p:txBody>
      </p:sp>
    </p:spTree>
    <p:extLst>
      <p:ext uri="{BB962C8B-B14F-4D97-AF65-F5344CB8AC3E}">
        <p14:creationId xmlns:p14="http://schemas.microsoft.com/office/powerpoint/2010/main" val="2947693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2.B</a:t>
            </a:r>
            <a:r>
              <a:rPr lang="en-US" smtClean="0"/>
              <a:t>: OSI/ISO </a:t>
            </a:r>
            <a:r>
              <a:rPr lang="en-US" dirty="0" smtClean="0"/>
              <a:t>Reference Model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Open System Interconnection (1983, revised 1995)</a:t>
            </a:r>
          </a:p>
          <a:p>
            <a:pPr lvl="1"/>
            <a:r>
              <a:rPr lang="en-US" dirty="0" smtClean="0"/>
              <a:t>Targets open systems: systems that are open for communication with other systems</a:t>
            </a:r>
          </a:p>
          <a:p>
            <a:pPr lvl="1"/>
            <a:r>
              <a:rPr lang="en-US" dirty="0" smtClean="0"/>
              <a:t>Interoperability: its goal is to enable cooperation of heterogeneous systems</a:t>
            </a:r>
          </a:p>
          <a:p>
            <a:r>
              <a:rPr lang="en-US" dirty="0" smtClean="0"/>
              <a:t>Well-defined layers</a:t>
            </a:r>
          </a:p>
          <a:p>
            <a:r>
              <a:rPr lang="en-US" dirty="0" smtClean="0"/>
              <a:t>Object-oriented</a:t>
            </a:r>
          </a:p>
          <a:p>
            <a:r>
              <a:rPr lang="en-US" dirty="0" smtClean="0"/>
              <a:t>Abstract model: not bound to specific implementations/vendors</a:t>
            </a:r>
          </a:p>
          <a:p>
            <a:endParaRPr lang="en-US" dirty="0"/>
          </a:p>
        </p:txBody>
      </p:sp>
    </p:spTree>
    <p:extLst>
      <p:ext uri="{BB962C8B-B14F-4D97-AF65-F5344CB8AC3E}">
        <p14:creationId xmlns:p14="http://schemas.microsoft.com/office/powerpoint/2010/main" val="2583995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As a Standard</a:t>
            </a:r>
            <a:endParaRPr lang="en-US" dirty="0"/>
          </a:p>
        </p:txBody>
      </p:sp>
      <p:sp>
        <p:nvSpPr>
          <p:cNvPr id="3" name="Content Placeholder 2"/>
          <p:cNvSpPr>
            <a:spLocks noGrp="1"/>
          </p:cNvSpPr>
          <p:nvPr>
            <p:ph idx="1"/>
          </p:nvPr>
        </p:nvSpPr>
        <p:spPr>
          <a:xfrm>
            <a:off x="457200" y="1600200"/>
            <a:ext cx="8229600" cy="4984421"/>
          </a:xfrm>
        </p:spPr>
        <p:txBody>
          <a:bodyPr>
            <a:normAutofit lnSpcReduction="10000"/>
          </a:bodyPr>
          <a:lstStyle/>
          <a:p>
            <a:r>
              <a:rPr lang="en-US" dirty="0" smtClean="0"/>
              <a:t>Driven by ISO (International Organization for Standardization)</a:t>
            </a:r>
          </a:p>
          <a:p>
            <a:r>
              <a:rPr lang="en-US" dirty="0" smtClean="0"/>
              <a:t>With the contribution of</a:t>
            </a:r>
          </a:p>
          <a:p>
            <a:pPr lvl="1"/>
            <a:r>
              <a:rPr lang="en-US" dirty="0" smtClean="0"/>
              <a:t>IEC</a:t>
            </a:r>
            <a:r>
              <a:rPr lang="en-US" dirty="0"/>
              <a:t> </a:t>
            </a:r>
            <a:r>
              <a:rPr lang="en-US" dirty="0" smtClean="0"/>
              <a:t>(International </a:t>
            </a:r>
            <a:r>
              <a:rPr lang="en-US" dirty="0" err="1"/>
              <a:t>Electrotechnical</a:t>
            </a:r>
            <a:r>
              <a:rPr lang="en-US" dirty="0"/>
              <a:t> </a:t>
            </a:r>
            <a:r>
              <a:rPr lang="en-US" dirty="0" smtClean="0"/>
              <a:t>Commission)</a:t>
            </a:r>
            <a:endParaRPr lang="en-US" dirty="0"/>
          </a:p>
          <a:p>
            <a:pPr lvl="1"/>
            <a:r>
              <a:rPr lang="en-US" dirty="0"/>
              <a:t>CCITT (International Telegraph and Telephone Consultative Committee</a:t>
            </a:r>
            <a:r>
              <a:rPr lang="en-US" dirty="0" smtClean="0"/>
              <a:t>)</a:t>
            </a:r>
          </a:p>
          <a:p>
            <a:pPr lvl="1"/>
            <a:r>
              <a:rPr lang="en-US" dirty="0" smtClean="0"/>
              <a:t>Industrial organizations</a:t>
            </a:r>
          </a:p>
          <a:p>
            <a:pPr lvl="2"/>
            <a:r>
              <a:rPr lang="en-US" dirty="0" smtClean="0"/>
              <a:t>ECMA (European </a:t>
            </a:r>
            <a:r>
              <a:rPr lang="en-US" dirty="0"/>
              <a:t>Computer Manufacturers' </a:t>
            </a:r>
            <a:r>
              <a:rPr lang="en-US" dirty="0" smtClean="0"/>
              <a:t>Association)</a:t>
            </a:r>
          </a:p>
          <a:p>
            <a:pPr lvl="2"/>
            <a:r>
              <a:rPr lang="en-US" dirty="0" smtClean="0"/>
              <a:t>IEEE </a:t>
            </a:r>
            <a:r>
              <a:rPr lang="en-US" dirty="0"/>
              <a:t>(</a:t>
            </a:r>
            <a:r>
              <a:rPr lang="en-US" dirty="0" smtClean="0"/>
              <a:t>Institute of Electrical and Electronics Engineers)</a:t>
            </a:r>
          </a:p>
          <a:p>
            <a:pPr lvl="2"/>
            <a:r>
              <a:rPr lang="en-US" dirty="0" smtClean="0"/>
              <a:t>EIA (Electronic </a:t>
            </a:r>
            <a:r>
              <a:rPr lang="en-US" dirty="0"/>
              <a:t>Industries </a:t>
            </a:r>
            <a:r>
              <a:rPr lang="en-US" dirty="0" smtClean="0"/>
              <a:t>Association)</a:t>
            </a:r>
            <a:endParaRPr lang="en-US" dirty="0"/>
          </a:p>
          <a:p>
            <a:endParaRPr lang="en-US" dirty="0"/>
          </a:p>
          <a:p>
            <a:pPr lvl="1"/>
            <a:endParaRPr lang="en-US" dirty="0"/>
          </a:p>
        </p:txBody>
      </p:sp>
    </p:spTree>
    <p:extLst>
      <p:ext uri="{BB962C8B-B14F-4D97-AF65-F5344CB8AC3E}">
        <p14:creationId xmlns:p14="http://schemas.microsoft.com/office/powerpoint/2010/main" val="6722623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Reference Schema</a:t>
            </a:r>
            <a:endParaRPr lang="en-US" dirty="0"/>
          </a:p>
        </p:txBody>
      </p:sp>
      <p:sp>
        <p:nvSpPr>
          <p:cNvPr id="4" name="Rounded Rectangle 3"/>
          <p:cNvSpPr/>
          <p:nvPr/>
        </p:nvSpPr>
        <p:spPr>
          <a:xfrm>
            <a:off x="907478" y="1528574"/>
            <a:ext cx="2175393" cy="4762092"/>
          </a:xfrm>
          <a:prstGeom prst="roundRect">
            <a:avLst>
              <a:gd name="adj" fmla="val 639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1086169" y="1699550"/>
            <a:ext cx="1815137" cy="4414740"/>
            <a:chOff x="857003" y="1625791"/>
            <a:chExt cx="1815137" cy="5016457"/>
          </a:xfrm>
        </p:grpSpPr>
        <p:sp>
          <p:nvSpPr>
            <p:cNvPr id="6" name="Rounded Rectangle 5"/>
            <p:cNvSpPr/>
            <p:nvPr/>
          </p:nvSpPr>
          <p:spPr>
            <a:xfrm>
              <a:off x="857003" y="1625791"/>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Application</a:t>
              </a:r>
              <a:endParaRPr lang="en-US" sz="1600" dirty="0"/>
            </a:p>
          </p:txBody>
        </p:sp>
        <p:sp>
          <p:nvSpPr>
            <p:cNvPr id="7" name="Rounded Rectangle 6"/>
            <p:cNvSpPr/>
            <p:nvPr/>
          </p:nvSpPr>
          <p:spPr>
            <a:xfrm>
              <a:off x="857003" y="2399846"/>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Presentation</a:t>
              </a:r>
              <a:endParaRPr lang="en-US" sz="1600" dirty="0"/>
            </a:p>
          </p:txBody>
        </p:sp>
        <p:sp>
          <p:nvSpPr>
            <p:cNvPr id="8" name="Rounded Rectangle 7"/>
            <p:cNvSpPr/>
            <p:nvPr/>
          </p:nvSpPr>
          <p:spPr>
            <a:xfrm>
              <a:off x="857003" y="3164372"/>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Session</a:t>
              </a:r>
              <a:endParaRPr lang="en-US" sz="1600" dirty="0"/>
            </a:p>
          </p:txBody>
        </p:sp>
        <p:sp>
          <p:nvSpPr>
            <p:cNvPr id="9" name="Rounded Rectangle 8"/>
            <p:cNvSpPr/>
            <p:nvPr/>
          </p:nvSpPr>
          <p:spPr>
            <a:xfrm>
              <a:off x="857003" y="3932747"/>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Transport</a:t>
              </a:r>
              <a:endParaRPr lang="en-US" sz="1600" dirty="0"/>
            </a:p>
          </p:txBody>
        </p:sp>
        <p:sp>
          <p:nvSpPr>
            <p:cNvPr id="10" name="Rounded Rectangle 9"/>
            <p:cNvSpPr/>
            <p:nvPr/>
          </p:nvSpPr>
          <p:spPr>
            <a:xfrm>
              <a:off x="859877" y="4687185"/>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Network</a:t>
              </a:r>
              <a:endParaRPr lang="en-US" sz="1600" dirty="0"/>
            </a:p>
          </p:txBody>
        </p:sp>
        <p:sp>
          <p:nvSpPr>
            <p:cNvPr id="11" name="Rounded Rectangle 10"/>
            <p:cNvSpPr/>
            <p:nvPr/>
          </p:nvSpPr>
          <p:spPr>
            <a:xfrm>
              <a:off x="857003" y="5437693"/>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Data link</a:t>
              </a:r>
              <a:endParaRPr lang="en-US" sz="1600" dirty="0"/>
            </a:p>
          </p:txBody>
        </p:sp>
        <p:sp>
          <p:nvSpPr>
            <p:cNvPr id="12" name="Rounded Rectangle 11"/>
            <p:cNvSpPr/>
            <p:nvPr/>
          </p:nvSpPr>
          <p:spPr>
            <a:xfrm>
              <a:off x="857003" y="6204167"/>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Physical</a:t>
              </a:r>
              <a:endParaRPr lang="en-US" sz="1600" dirty="0"/>
            </a:p>
          </p:txBody>
        </p:sp>
        <p:cxnSp>
          <p:nvCxnSpPr>
            <p:cNvPr id="13" name="Straight Arrow Connector 12"/>
            <p:cNvCxnSpPr/>
            <p:nvPr/>
          </p:nvCxnSpPr>
          <p:spPr>
            <a:xfrm>
              <a:off x="1766009" y="2063873"/>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766009" y="2834078"/>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766009" y="3602453"/>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766009" y="4370828"/>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766009" y="5107399"/>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766009" y="5875774"/>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19" name="TextBox 18"/>
          <p:cNvSpPr txBox="1"/>
          <p:nvPr/>
        </p:nvSpPr>
        <p:spPr>
          <a:xfrm>
            <a:off x="488406" y="1699403"/>
            <a:ext cx="301660" cy="4404284"/>
          </a:xfrm>
          <a:prstGeom prst="rect">
            <a:avLst/>
          </a:prstGeom>
          <a:noFill/>
        </p:spPr>
        <p:txBody>
          <a:bodyPr wrap="none" rtlCol="0">
            <a:spAutoFit/>
          </a:bodyPr>
          <a:lstStyle/>
          <a:p>
            <a:pPr>
              <a:lnSpc>
                <a:spcPct val="120000"/>
              </a:lnSpc>
            </a:pPr>
            <a:r>
              <a:rPr lang="en-US" dirty="0" smtClean="0"/>
              <a:t>7</a:t>
            </a:r>
          </a:p>
          <a:p>
            <a:pPr>
              <a:lnSpc>
                <a:spcPct val="120000"/>
              </a:lnSpc>
            </a:pPr>
            <a:endParaRPr lang="en-US" dirty="0"/>
          </a:p>
          <a:p>
            <a:pPr>
              <a:lnSpc>
                <a:spcPct val="120000"/>
              </a:lnSpc>
            </a:pPr>
            <a:r>
              <a:rPr lang="en-US" dirty="0" smtClean="0"/>
              <a:t>6</a:t>
            </a:r>
          </a:p>
          <a:p>
            <a:pPr>
              <a:lnSpc>
                <a:spcPct val="120000"/>
              </a:lnSpc>
            </a:pPr>
            <a:endParaRPr lang="en-US" dirty="0"/>
          </a:p>
          <a:p>
            <a:pPr>
              <a:lnSpc>
                <a:spcPct val="120000"/>
              </a:lnSpc>
            </a:pPr>
            <a:r>
              <a:rPr lang="en-US" dirty="0" smtClean="0"/>
              <a:t>5</a:t>
            </a:r>
          </a:p>
          <a:p>
            <a:pPr>
              <a:lnSpc>
                <a:spcPct val="120000"/>
              </a:lnSpc>
            </a:pPr>
            <a:endParaRPr lang="en-US" dirty="0"/>
          </a:p>
          <a:p>
            <a:pPr>
              <a:lnSpc>
                <a:spcPct val="120000"/>
              </a:lnSpc>
            </a:pPr>
            <a:r>
              <a:rPr lang="en-US" dirty="0" smtClean="0"/>
              <a:t>4</a:t>
            </a:r>
          </a:p>
          <a:p>
            <a:pPr>
              <a:lnSpc>
                <a:spcPct val="120000"/>
              </a:lnSpc>
            </a:pPr>
            <a:endParaRPr lang="en-US" dirty="0"/>
          </a:p>
          <a:p>
            <a:pPr>
              <a:lnSpc>
                <a:spcPct val="120000"/>
              </a:lnSpc>
            </a:pPr>
            <a:r>
              <a:rPr lang="en-US" dirty="0" smtClean="0"/>
              <a:t>3</a:t>
            </a:r>
          </a:p>
          <a:p>
            <a:pPr>
              <a:lnSpc>
                <a:spcPct val="120000"/>
              </a:lnSpc>
            </a:pPr>
            <a:endParaRPr lang="en-US" dirty="0"/>
          </a:p>
          <a:p>
            <a:pPr>
              <a:lnSpc>
                <a:spcPct val="120000"/>
              </a:lnSpc>
            </a:pPr>
            <a:r>
              <a:rPr lang="en-US" dirty="0" smtClean="0"/>
              <a:t>2</a:t>
            </a:r>
          </a:p>
          <a:p>
            <a:pPr>
              <a:lnSpc>
                <a:spcPct val="120000"/>
              </a:lnSpc>
            </a:pPr>
            <a:endParaRPr lang="en-US" dirty="0"/>
          </a:p>
          <a:p>
            <a:pPr>
              <a:lnSpc>
                <a:spcPct val="120000"/>
              </a:lnSpc>
            </a:pPr>
            <a:r>
              <a:rPr lang="en-US" dirty="0" smtClean="0"/>
              <a:t>1</a:t>
            </a:r>
          </a:p>
        </p:txBody>
      </p:sp>
      <p:sp>
        <p:nvSpPr>
          <p:cNvPr id="20" name="Rounded Rectangle 19"/>
          <p:cNvSpPr/>
          <p:nvPr/>
        </p:nvSpPr>
        <p:spPr>
          <a:xfrm>
            <a:off x="270454" y="6403946"/>
            <a:ext cx="8572225" cy="385534"/>
          </a:xfrm>
          <a:prstGeom prst="roundRect">
            <a:avLst>
              <a:gd name="adj" fmla="val 0"/>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Physical Medium</a:t>
            </a:r>
            <a:endParaRPr lang="en-US" sz="1600" dirty="0"/>
          </a:p>
        </p:txBody>
      </p:sp>
      <p:cxnSp>
        <p:nvCxnSpPr>
          <p:cNvPr id="21" name="Straight Arrow Connector 20"/>
          <p:cNvCxnSpPr/>
          <p:nvPr/>
        </p:nvCxnSpPr>
        <p:spPr>
          <a:xfrm>
            <a:off x="1995175" y="6103687"/>
            <a:ext cx="0" cy="290676"/>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513806" y="1173832"/>
            <a:ext cx="878967" cy="369332"/>
          </a:xfrm>
          <a:prstGeom prst="rect">
            <a:avLst/>
          </a:prstGeom>
          <a:noFill/>
        </p:spPr>
        <p:txBody>
          <a:bodyPr wrap="none" rtlCol="0">
            <a:spAutoFit/>
          </a:bodyPr>
          <a:lstStyle/>
          <a:p>
            <a:r>
              <a:rPr lang="en-US" b="1" dirty="0" smtClean="0"/>
              <a:t>HOST 1</a:t>
            </a:r>
            <a:endParaRPr lang="en-US" b="1" dirty="0"/>
          </a:p>
        </p:txBody>
      </p:sp>
      <p:sp>
        <p:nvSpPr>
          <p:cNvPr id="23" name="Rounded Rectangle 22"/>
          <p:cNvSpPr/>
          <p:nvPr/>
        </p:nvSpPr>
        <p:spPr>
          <a:xfrm>
            <a:off x="6119801" y="1528574"/>
            <a:ext cx="2175393" cy="4762092"/>
          </a:xfrm>
          <a:prstGeom prst="roundRect">
            <a:avLst>
              <a:gd name="adj" fmla="val 639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24" name="Group 23"/>
          <p:cNvGrpSpPr/>
          <p:nvPr/>
        </p:nvGrpSpPr>
        <p:grpSpPr>
          <a:xfrm>
            <a:off x="6298492" y="1699550"/>
            <a:ext cx="1815137" cy="4414740"/>
            <a:chOff x="857003" y="1625791"/>
            <a:chExt cx="1815137" cy="5016457"/>
          </a:xfrm>
        </p:grpSpPr>
        <p:sp>
          <p:nvSpPr>
            <p:cNvPr id="25" name="Rounded Rectangle 24"/>
            <p:cNvSpPr/>
            <p:nvPr/>
          </p:nvSpPr>
          <p:spPr>
            <a:xfrm>
              <a:off x="857003" y="1625791"/>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Application</a:t>
              </a:r>
              <a:endParaRPr lang="en-US" sz="1600" dirty="0"/>
            </a:p>
          </p:txBody>
        </p:sp>
        <p:sp>
          <p:nvSpPr>
            <p:cNvPr id="26" name="Rounded Rectangle 25"/>
            <p:cNvSpPr/>
            <p:nvPr/>
          </p:nvSpPr>
          <p:spPr>
            <a:xfrm>
              <a:off x="857003" y="2399846"/>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Presentation</a:t>
              </a:r>
              <a:endParaRPr lang="en-US" sz="1600" dirty="0"/>
            </a:p>
          </p:txBody>
        </p:sp>
        <p:sp>
          <p:nvSpPr>
            <p:cNvPr id="27" name="Rounded Rectangle 26"/>
            <p:cNvSpPr/>
            <p:nvPr/>
          </p:nvSpPr>
          <p:spPr>
            <a:xfrm>
              <a:off x="857003" y="3164372"/>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Session</a:t>
              </a:r>
              <a:endParaRPr lang="en-US" sz="1600" dirty="0"/>
            </a:p>
          </p:txBody>
        </p:sp>
        <p:sp>
          <p:nvSpPr>
            <p:cNvPr id="28" name="Rounded Rectangle 27"/>
            <p:cNvSpPr/>
            <p:nvPr/>
          </p:nvSpPr>
          <p:spPr>
            <a:xfrm>
              <a:off x="857003" y="3932747"/>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Transport</a:t>
              </a:r>
              <a:endParaRPr lang="en-US" sz="1600" dirty="0"/>
            </a:p>
          </p:txBody>
        </p:sp>
        <p:sp>
          <p:nvSpPr>
            <p:cNvPr id="29" name="Rounded Rectangle 28"/>
            <p:cNvSpPr/>
            <p:nvPr/>
          </p:nvSpPr>
          <p:spPr>
            <a:xfrm>
              <a:off x="859877" y="4687185"/>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Network</a:t>
              </a:r>
              <a:endParaRPr lang="en-US" sz="1600" dirty="0"/>
            </a:p>
          </p:txBody>
        </p:sp>
        <p:sp>
          <p:nvSpPr>
            <p:cNvPr id="30" name="Rounded Rectangle 29"/>
            <p:cNvSpPr/>
            <p:nvPr/>
          </p:nvSpPr>
          <p:spPr>
            <a:xfrm>
              <a:off x="857003" y="5437693"/>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Data link</a:t>
              </a:r>
              <a:endParaRPr lang="en-US" sz="1600" dirty="0"/>
            </a:p>
          </p:txBody>
        </p:sp>
        <p:sp>
          <p:nvSpPr>
            <p:cNvPr id="31" name="Rounded Rectangle 30"/>
            <p:cNvSpPr/>
            <p:nvPr/>
          </p:nvSpPr>
          <p:spPr>
            <a:xfrm>
              <a:off x="857003" y="6204167"/>
              <a:ext cx="1812263"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Physical</a:t>
              </a:r>
              <a:endParaRPr lang="en-US" sz="1600" dirty="0"/>
            </a:p>
          </p:txBody>
        </p:sp>
        <p:cxnSp>
          <p:nvCxnSpPr>
            <p:cNvPr id="32" name="Straight Arrow Connector 31"/>
            <p:cNvCxnSpPr/>
            <p:nvPr/>
          </p:nvCxnSpPr>
          <p:spPr>
            <a:xfrm>
              <a:off x="1766009" y="2063873"/>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1766009" y="2834078"/>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1766009" y="3602453"/>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1766009" y="4370828"/>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1766009" y="5107399"/>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1766009" y="5875774"/>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grpSp>
      <p:cxnSp>
        <p:nvCxnSpPr>
          <p:cNvPr id="38" name="Straight Arrow Connector 37"/>
          <p:cNvCxnSpPr/>
          <p:nvPr/>
        </p:nvCxnSpPr>
        <p:spPr>
          <a:xfrm>
            <a:off x="7207498" y="6103687"/>
            <a:ext cx="0" cy="290676"/>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768014" y="1159242"/>
            <a:ext cx="878967" cy="369332"/>
          </a:xfrm>
          <a:prstGeom prst="rect">
            <a:avLst/>
          </a:prstGeom>
          <a:noFill/>
        </p:spPr>
        <p:txBody>
          <a:bodyPr wrap="none" rtlCol="0">
            <a:spAutoFit/>
          </a:bodyPr>
          <a:lstStyle/>
          <a:p>
            <a:r>
              <a:rPr lang="en-US" b="1" dirty="0" smtClean="0"/>
              <a:t>HOST 2</a:t>
            </a:r>
            <a:endParaRPr lang="en-US" b="1" dirty="0"/>
          </a:p>
        </p:txBody>
      </p:sp>
      <p:cxnSp>
        <p:nvCxnSpPr>
          <p:cNvPr id="40" name="Straight Arrow Connector 39"/>
          <p:cNvCxnSpPr>
            <a:stCxn id="6" idx="3"/>
          </p:cNvCxnSpPr>
          <p:nvPr/>
        </p:nvCxnSpPr>
        <p:spPr>
          <a:xfrm>
            <a:off x="2898432" y="1892317"/>
            <a:ext cx="3400060" cy="0"/>
          </a:xfrm>
          <a:prstGeom prst="straightConnector1">
            <a:avLst/>
          </a:prstGeom>
          <a:ln>
            <a:solidFill>
              <a:schemeClr val="tx1"/>
            </a:solidFill>
            <a:prstDash val="dash"/>
            <a:headEnd type="arrow" w="lg" len="med"/>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2901306" y="2573838"/>
            <a:ext cx="3400060" cy="0"/>
          </a:xfrm>
          <a:prstGeom prst="straightConnector1">
            <a:avLst/>
          </a:prstGeom>
          <a:ln>
            <a:solidFill>
              <a:schemeClr val="tx1"/>
            </a:solidFill>
            <a:prstDash val="dash"/>
            <a:headEnd type="arrow" w="lg" len="med"/>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2901306" y="3267117"/>
            <a:ext cx="3400060" cy="0"/>
          </a:xfrm>
          <a:prstGeom prst="straightConnector1">
            <a:avLst/>
          </a:prstGeom>
          <a:ln>
            <a:solidFill>
              <a:schemeClr val="tx1"/>
            </a:solidFill>
            <a:prstDash val="dash"/>
            <a:headEnd type="arrow" w="lg" len="med"/>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2898432" y="3913363"/>
            <a:ext cx="3400060" cy="0"/>
          </a:xfrm>
          <a:prstGeom prst="straightConnector1">
            <a:avLst/>
          </a:prstGeom>
          <a:ln>
            <a:solidFill>
              <a:schemeClr val="tx1"/>
            </a:solidFill>
            <a:prstDash val="dash"/>
            <a:headEnd type="arrow" w="lg" len="med"/>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2898432" y="4583126"/>
            <a:ext cx="3400060" cy="0"/>
          </a:xfrm>
          <a:prstGeom prst="straightConnector1">
            <a:avLst/>
          </a:prstGeom>
          <a:ln>
            <a:solidFill>
              <a:schemeClr val="tx1"/>
            </a:solidFill>
            <a:prstDash val="dash"/>
            <a:headEnd type="arrow" w="lg" len="med"/>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2901306" y="5241131"/>
            <a:ext cx="3400060" cy="0"/>
          </a:xfrm>
          <a:prstGeom prst="straightConnector1">
            <a:avLst/>
          </a:prstGeom>
          <a:ln>
            <a:solidFill>
              <a:schemeClr val="tx1"/>
            </a:solidFill>
            <a:prstDash val="dash"/>
            <a:headEnd type="arrow" w="lg" len="med"/>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2898432" y="5910894"/>
            <a:ext cx="3400060" cy="0"/>
          </a:xfrm>
          <a:prstGeom prst="straightConnector1">
            <a:avLst/>
          </a:prstGeom>
          <a:ln>
            <a:solidFill>
              <a:schemeClr val="tx1"/>
            </a:solidFill>
            <a:prstDash val="dash"/>
            <a:headEnd type="arrow" w="lg" len="med"/>
            <a:tailEnd type="arrow" w="lg" len="med"/>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3617728" y="1528574"/>
            <a:ext cx="1918840" cy="369332"/>
          </a:xfrm>
          <a:prstGeom prst="rect">
            <a:avLst/>
          </a:prstGeom>
          <a:noFill/>
        </p:spPr>
        <p:txBody>
          <a:bodyPr wrap="none" rtlCol="0">
            <a:spAutoFit/>
          </a:bodyPr>
          <a:lstStyle/>
          <a:p>
            <a:r>
              <a:rPr lang="en-US" dirty="0" smtClean="0"/>
              <a:t>A-protocol (APDU)</a:t>
            </a:r>
            <a:endParaRPr lang="en-US" dirty="0"/>
          </a:p>
        </p:txBody>
      </p:sp>
      <p:sp>
        <p:nvSpPr>
          <p:cNvPr id="48" name="TextBox 47"/>
          <p:cNvSpPr txBox="1"/>
          <p:nvPr/>
        </p:nvSpPr>
        <p:spPr>
          <a:xfrm>
            <a:off x="3617728" y="2191095"/>
            <a:ext cx="1890211" cy="369332"/>
          </a:xfrm>
          <a:prstGeom prst="rect">
            <a:avLst/>
          </a:prstGeom>
          <a:noFill/>
        </p:spPr>
        <p:txBody>
          <a:bodyPr wrap="none" rtlCol="0">
            <a:spAutoFit/>
          </a:bodyPr>
          <a:lstStyle/>
          <a:p>
            <a:r>
              <a:rPr lang="en-US" dirty="0" smtClean="0"/>
              <a:t>P-protocol (PPDU)</a:t>
            </a:r>
            <a:endParaRPr lang="en-US" dirty="0"/>
          </a:p>
        </p:txBody>
      </p:sp>
      <p:sp>
        <p:nvSpPr>
          <p:cNvPr id="49" name="TextBox 48"/>
          <p:cNvSpPr txBox="1"/>
          <p:nvPr/>
        </p:nvSpPr>
        <p:spPr>
          <a:xfrm>
            <a:off x="3617728" y="2897785"/>
            <a:ext cx="1851438" cy="369332"/>
          </a:xfrm>
          <a:prstGeom prst="rect">
            <a:avLst/>
          </a:prstGeom>
          <a:noFill/>
        </p:spPr>
        <p:txBody>
          <a:bodyPr wrap="none" rtlCol="0">
            <a:spAutoFit/>
          </a:bodyPr>
          <a:lstStyle/>
          <a:p>
            <a:r>
              <a:rPr lang="en-US" dirty="0" smtClean="0"/>
              <a:t>S-protocol (SPDU)</a:t>
            </a:r>
            <a:endParaRPr lang="en-US" dirty="0"/>
          </a:p>
        </p:txBody>
      </p:sp>
      <p:sp>
        <p:nvSpPr>
          <p:cNvPr id="50" name="TextBox 49"/>
          <p:cNvSpPr txBox="1"/>
          <p:nvPr/>
        </p:nvSpPr>
        <p:spPr>
          <a:xfrm>
            <a:off x="3659882" y="3557023"/>
            <a:ext cx="1876686" cy="369332"/>
          </a:xfrm>
          <a:prstGeom prst="rect">
            <a:avLst/>
          </a:prstGeom>
          <a:noFill/>
        </p:spPr>
        <p:txBody>
          <a:bodyPr wrap="none" rtlCol="0">
            <a:spAutoFit/>
          </a:bodyPr>
          <a:lstStyle/>
          <a:p>
            <a:r>
              <a:rPr lang="en-US" dirty="0" smtClean="0"/>
              <a:t>T-protocol (TPDU)</a:t>
            </a:r>
            <a:endParaRPr lang="en-US" dirty="0"/>
          </a:p>
        </p:txBody>
      </p:sp>
      <p:sp>
        <p:nvSpPr>
          <p:cNvPr id="51" name="TextBox 50"/>
          <p:cNvSpPr txBox="1"/>
          <p:nvPr/>
        </p:nvSpPr>
        <p:spPr>
          <a:xfrm>
            <a:off x="3531054" y="4209068"/>
            <a:ext cx="2005514" cy="369332"/>
          </a:xfrm>
          <a:prstGeom prst="rect">
            <a:avLst/>
          </a:prstGeom>
          <a:noFill/>
        </p:spPr>
        <p:txBody>
          <a:bodyPr wrap="none" rtlCol="0">
            <a:spAutoFit/>
          </a:bodyPr>
          <a:lstStyle/>
          <a:p>
            <a:r>
              <a:rPr lang="en-US" dirty="0" smtClean="0"/>
              <a:t>N-protocol (packet)</a:t>
            </a:r>
            <a:endParaRPr lang="en-US" dirty="0"/>
          </a:p>
        </p:txBody>
      </p:sp>
      <p:sp>
        <p:nvSpPr>
          <p:cNvPr id="52" name="TextBox 51"/>
          <p:cNvSpPr txBox="1"/>
          <p:nvPr/>
        </p:nvSpPr>
        <p:spPr>
          <a:xfrm>
            <a:off x="3562838" y="4859434"/>
            <a:ext cx="1945101" cy="369332"/>
          </a:xfrm>
          <a:prstGeom prst="rect">
            <a:avLst/>
          </a:prstGeom>
          <a:noFill/>
        </p:spPr>
        <p:txBody>
          <a:bodyPr wrap="none" rtlCol="0">
            <a:spAutoFit/>
          </a:bodyPr>
          <a:lstStyle/>
          <a:p>
            <a:r>
              <a:rPr lang="en-US" dirty="0" smtClean="0"/>
              <a:t>D-protocol (frame)</a:t>
            </a:r>
            <a:endParaRPr lang="en-US" dirty="0"/>
          </a:p>
        </p:txBody>
      </p:sp>
      <p:sp>
        <p:nvSpPr>
          <p:cNvPr id="53" name="TextBox 52"/>
          <p:cNvSpPr txBox="1"/>
          <p:nvPr/>
        </p:nvSpPr>
        <p:spPr>
          <a:xfrm>
            <a:off x="3734722" y="5545763"/>
            <a:ext cx="1734444" cy="369332"/>
          </a:xfrm>
          <a:prstGeom prst="rect">
            <a:avLst/>
          </a:prstGeom>
          <a:noFill/>
        </p:spPr>
        <p:txBody>
          <a:bodyPr wrap="none" rtlCol="0">
            <a:spAutoFit/>
          </a:bodyPr>
          <a:lstStyle/>
          <a:p>
            <a:r>
              <a:rPr lang="en-US" dirty="0" err="1" smtClean="0"/>
              <a:t>Ph</a:t>
            </a:r>
            <a:r>
              <a:rPr lang="en-US" dirty="0" smtClean="0"/>
              <a:t>-protocol (bit)</a:t>
            </a:r>
            <a:endParaRPr lang="en-US" dirty="0"/>
          </a:p>
        </p:txBody>
      </p:sp>
      <p:sp>
        <p:nvSpPr>
          <p:cNvPr id="54" name="TextBox 53"/>
          <p:cNvSpPr txBox="1"/>
          <p:nvPr/>
        </p:nvSpPr>
        <p:spPr>
          <a:xfrm>
            <a:off x="883766" y="1993024"/>
            <a:ext cx="1082348" cy="3740340"/>
          </a:xfrm>
          <a:prstGeom prst="rect">
            <a:avLst/>
          </a:prstGeom>
          <a:noFill/>
        </p:spPr>
        <p:txBody>
          <a:bodyPr wrap="none" rtlCol="0">
            <a:spAutoFit/>
          </a:bodyPr>
          <a:lstStyle/>
          <a:p>
            <a:pPr>
              <a:lnSpc>
                <a:spcPts val="2600"/>
              </a:lnSpc>
            </a:pPr>
            <a:r>
              <a:rPr lang="en-US" sz="1400" dirty="0" smtClean="0"/>
              <a:t>P-Interface</a:t>
            </a:r>
          </a:p>
          <a:p>
            <a:pPr>
              <a:lnSpc>
                <a:spcPts val="2600"/>
              </a:lnSpc>
            </a:pPr>
            <a:endParaRPr lang="en-US" sz="1400" dirty="0"/>
          </a:p>
          <a:p>
            <a:pPr>
              <a:lnSpc>
                <a:spcPts val="2600"/>
              </a:lnSpc>
            </a:pPr>
            <a:r>
              <a:rPr lang="en-US" sz="1400" dirty="0" smtClean="0"/>
              <a:t>S-interface</a:t>
            </a:r>
          </a:p>
          <a:p>
            <a:pPr>
              <a:lnSpc>
                <a:spcPts val="2600"/>
              </a:lnSpc>
            </a:pPr>
            <a:endParaRPr lang="en-US" sz="1400" dirty="0"/>
          </a:p>
          <a:p>
            <a:pPr>
              <a:lnSpc>
                <a:spcPts val="2600"/>
              </a:lnSpc>
            </a:pPr>
            <a:r>
              <a:rPr lang="en-US" sz="1400" dirty="0" smtClean="0"/>
              <a:t>T-interface</a:t>
            </a:r>
          </a:p>
          <a:p>
            <a:pPr>
              <a:lnSpc>
                <a:spcPts val="2600"/>
              </a:lnSpc>
            </a:pPr>
            <a:endParaRPr lang="en-US" sz="1400" dirty="0"/>
          </a:p>
          <a:p>
            <a:pPr>
              <a:lnSpc>
                <a:spcPts val="2600"/>
              </a:lnSpc>
            </a:pPr>
            <a:r>
              <a:rPr lang="en-US" sz="1400" dirty="0" smtClean="0"/>
              <a:t>N-interface</a:t>
            </a:r>
          </a:p>
          <a:p>
            <a:pPr>
              <a:lnSpc>
                <a:spcPts val="2600"/>
              </a:lnSpc>
            </a:pPr>
            <a:endParaRPr lang="en-US" sz="1400" dirty="0"/>
          </a:p>
          <a:p>
            <a:pPr>
              <a:lnSpc>
                <a:spcPts val="2600"/>
              </a:lnSpc>
            </a:pPr>
            <a:r>
              <a:rPr lang="en-US" sz="1400" dirty="0" smtClean="0"/>
              <a:t>D-interface</a:t>
            </a:r>
          </a:p>
          <a:p>
            <a:pPr>
              <a:lnSpc>
                <a:spcPts val="2600"/>
              </a:lnSpc>
            </a:pPr>
            <a:endParaRPr lang="en-US" sz="1400" dirty="0"/>
          </a:p>
          <a:p>
            <a:pPr>
              <a:lnSpc>
                <a:spcPts val="2600"/>
              </a:lnSpc>
            </a:pPr>
            <a:r>
              <a:rPr lang="en-US" sz="1400" dirty="0" err="1" smtClean="0"/>
              <a:t>Ph</a:t>
            </a:r>
            <a:r>
              <a:rPr lang="en-US" sz="1400" dirty="0"/>
              <a:t>-</a:t>
            </a:r>
            <a:r>
              <a:rPr lang="en-US" sz="1400" dirty="0" smtClean="0"/>
              <a:t>interface</a:t>
            </a:r>
          </a:p>
        </p:txBody>
      </p:sp>
    </p:spTree>
    <p:extLst>
      <p:ext uri="{BB962C8B-B14F-4D97-AF65-F5344CB8AC3E}">
        <p14:creationId xmlns:p14="http://schemas.microsoft.com/office/powerpoint/2010/main" val="3256406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So far: What does “distributed system” mean?</a:t>
            </a:r>
          </a:p>
          <a:p>
            <a:pPr marL="0" indent="0">
              <a:buNone/>
            </a:pPr>
            <a:r>
              <a:rPr lang="en-GB" dirty="0" smtClean="0">
                <a:sym typeface="Wingdings" panose="05000000000000000000" pitchFamily="2" charset="2"/>
              </a:rPr>
              <a:t> </a:t>
            </a:r>
            <a:r>
              <a:rPr lang="en-GB" dirty="0" smtClean="0"/>
              <a:t>Built on top of networks</a:t>
            </a:r>
          </a:p>
          <a:p>
            <a:pPr marL="0" indent="0">
              <a:buNone/>
            </a:pPr>
            <a:endParaRPr lang="en-GB" dirty="0"/>
          </a:p>
          <a:p>
            <a:pPr marL="0" indent="0">
              <a:buNone/>
            </a:pPr>
            <a:r>
              <a:rPr lang="en-GB" dirty="0" smtClean="0"/>
              <a:t>This session: What are networks composed of</a:t>
            </a:r>
          </a:p>
          <a:p>
            <a:pPr marL="0" indent="0">
              <a:buNone/>
            </a:pPr>
            <a:endParaRPr lang="en-GB" dirty="0" smtClean="0"/>
          </a:p>
          <a:p>
            <a:pPr marL="514350" indent="-514350">
              <a:buFont typeface="+mj-lt"/>
              <a:buAutoNum type="arabicPeriod"/>
            </a:pPr>
            <a:r>
              <a:rPr lang="en-GB" dirty="0" smtClean="0"/>
              <a:t>Network Hardware</a:t>
            </a:r>
          </a:p>
          <a:p>
            <a:pPr marL="514350" indent="-514350">
              <a:buFont typeface="+mj-lt"/>
              <a:buAutoNum type="arabicPeriod"/>
            </a:pPr>
            <a:r>
              <a:rPr lang="en-GB" dirty="0" smtClean="0"/>
              <a:t>Network Software/Protocols</a:t>
            </a:r>
          </a:p>
          <a:p>
            <a:pPr marL="914400" lvl="1" indent="-514350">
              <a:buFont typeface="+mj-lt"/>
              <a:buAutoNum type="alphaUcPeriod"/>
            </a:pPr>
            <a:r>
              <a:rPr lang="en-GB" dirty="0" smtClean="0"/>
              <a:t>Interfaces/Layers</a:t>
            </a:r>
          </a:p>
          <a:p>
            <a:pPr marL="914400" lvl="1" indent="-514350">
              <a:buFont typeface="+mj-lt"/>
              <a:buAutoNum type="alphaUcPeriod"/>
            </a:pPr>
            <a:r>
              <a:rPr lang="en-GB" dirty="0" smtClean="0"/>
              <a:t>OSI</a:t>
            </a:r>
          </a:p>
          <a:p>
            <a:pPr marL="914400" lvl="1" indent="-514350">
              <a:buFont typeface="+mj-lt"/>
              <a:buAutoNum type="alphaUcPeriod"/>
            </a:pPr>
            <a:r>
              <a:rPr lang="en-GB" dirty="0" smtClean="0"/>
              <a:t>Internet and TCP/IP</a:t>
            </a:r>
            <a:endParaRPr lang="en-GB" dirty="0"/>
          </a:p>
        </p:txBody>
      </p:sp>
    </p:spTree>
    <p:extLst>
      <p:ext uri="{BB962C8B-B14F-4D97-AF65-F5344CB8AC3E}">
        <p14:creationId xmlns:p14="http://schemas.microsoft.com/office/powerpoint/2010/main" val="25712439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 Dataflow</a:t>
            </a:r>
            <a:endParaRPr lang="en-US" dirty="0"/>
          </a:p>
        </p:txBody>
      </p:sp>
      <p:pic>
        <p:nvPicPr>
          <p:cNvPr id="4" name="Picture 3"/>
          <p:cNvPicPr>
            <a:picLocks noChangeAspect="1"/>
          </p:cNvPicPr>
          <p:nvPr/>
        </p:nvPicPr>
        <p:blipFill>
          <a:blip r:embed="rId2"/>
          <a:stretch>
            <a:fillRect/>
          </a:stretch>
        </p:blipFill>
        <p:spPr>
          <a:xfrm>
            <a:off x="361666" y="1178995"/>
            <a:ext cx="8010126" cy="5679005"/>
          </a:xfrm>
          <a:prstGeom prst="rect">
            <a:avLst/>
          </a:prstGeom>
        </p:spPr>
      </p:pic>
    </p:spTree>
    <p:extLst>
      <p:ext uri="{BB962C8B-B14F-4D97-AF65-F5344CB8AC3E}">
        <p14:creationId xmlns:p14="http://schemas.microsoft.com/office/powerpoint/2010/main" val="41285776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 Interaction Modalities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Connectionless: every package managed independently from the others</a:t>
            </a:r>
          </a:p>
          <a:p>
            <a:pPr lvl="1"/>
            <a:r>
              <a:rPr lang="en-US" dirty="0" smtClean="0"/>
              <a:t>No guaranteed </a:t>
            </a:r>
            <a:r>
              <a:rPr lang="en-US" dirty="0" err="1" smtClean="0"/>
              <a:t>QoS</a:t>
            </a:r>
            <a:endParaRPr lang="en-US" dirty="0" smtClean="0"/>
          </a:p>
          <a:p>
            <a:pPr lvl="1"/>
            <a:r>
              <a:rPr lang="en-US" dirty="0" smtClean="0"/>
              <a:t>No memory nor negotiation, just isolated communication </a:t>
            </a:r>
          </a:p>
          <a:p>
            <a:r>
              <a:rPr lang="en-US" dirty="0" smtClean="0"/>
              <a:t>Connection-oriented: connection set up between peers, whose features are negotiated at the beginning</a:t>
            </a:r>
          </a:p>
          <a:p>
            <a:pPr lvl="1"/>
            <a:r>
              <a:rPr lang="en-US" dirty="0" err="1" smtClean="0"/>
              <a:t>QoS</a:t>
            </a:r>
            <a:r>
              <a:rPr lang="en-US" dirty="0" smtClean="0"/>
              <a:t> and support for the three interaction phases</a:t>
            </a:r>
          </a:p>
          <a:p>
            <a:pPr lvl="1"/>
            <a:r>
              <a:rPr lang="en-US" dirty="0" smtClean="0"/>
              <a:t>N.B.: connection maintained by the peers but not necessarily by the intermediate nodes</a:t>
            </a:r>
          </a:p>
          <a:p>
            <a:endParaRPr lang="en-US" dirty="0"/>
          </a:p>
        </p:txBody>
      </p:sp>
    </p:spTree>
    <p:extLst>
      <p:ext uri="{BB962C8B-B14F-4D97-AF65-F5344CB8AC3E}">
        <p14:creationId xmlns:p14="http://schemas.microsoft.com/office/powerpoint/2010/main" val="1780522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 Primitives</a:t>
            </a:r>
            <a:endParaRPr lang="en-US" dirty="0"/>
          </a:p>
        </p:txBody>
      </p:sp>
      <p:sp>
        <p:nvSpPr>
          <p:cNvPr id="3" name="Content Placeholder 2"/>
          <p:cNvSpPr>
            <a:spLocks noGrp="1"/>
          </p:cNvSpPr>
          <p:nvPr>
            <p:ph idx="1"/>
          </p:nvPr>
        </p:nvSpPr>
        <p:spPr>
          <a:xfrm>
            <a:off x="457200" y="1417638"/>
            <a:ext cx="8229600" cy="5440362"/>
          </a:xfrm>
        </p:spPr>
        <p:txBody>
          <a:bodyPr>
            <a:noAutofit/>
          </a:bodyPr>
          <a:lstStyle/>
          <a:p>
            <a:r>
              <a:rPr lang="en-US" sz="2400" dirty="0" smtClean="0"/>
              <a:t>7 Layers</a:t>
            </a:r>
          </a:p>
          <a:p>
            <a:r>
              <a:rPr lang="en-US" sz="2400" dirty="0" smtClean="0"/>
              <a:t>3 types of primitives:</a:t>
            </a:r>
          </a:p>
          <a:p>
            <a:pPr lvl="1"/>
            <a:r>
              <a:rPr lang="en-US" sz="2000" dirty="0" smtClean="0"/>
              <a:t>Data: transmission of content</a:t>
            </a:r>
          </a:p>
          <a:p>
            <a:pPr lvl="1"/>
            <a:r>
              <a:rPr lang="en-US" sz="2000" dirty="0" smtClean="0"/>
              <a:t>Connect: opens connection (not used in the connectionless case)</a:t>
            </a:r>
          </a:p>
          <a:p>
            <a:pPr lvl="1"/>
            <a:r>
              <a:rPr lang="en-US" sz="2000" dirty="0" smtClean="0"/>
              <a:t>Disconnect: closes </a:t>
            </a:r>
            <a:r>
              <a:rPr lang="en-US" sz="2000" dirty="0"/>
              <a:t>connection (not used in the connectionless case</a:t>
            </a:r>
            <a:r>
              <a:rPr lang="en-US" sz="2000" dirty="0" smtClean="0"/>
              <a:t>)</a:t>
            </a:r>
          </a:p>
          <a:p>
            <a:r>
              <a:rPr lang="en-US" sz="2400" dirty="0" smtClean="0"/>
              <a:t>4 forms for a primitive:</a:t>
            </a:r>
          </a:p>
          <a:p>
            <a:pPr lvl="1"/>
            <a:r>
              <a:rPr lang="en-US" sz="2000" dirty="0" smtClean="0"/>
              <a:t>Request: (requesting) service user requests a service (action)</a:t>
            </a:r>
          </a:p>
          <a:p>
            <a:pPr lvl="1"/>
            <a:r>
              <a:rPr lang="en-US" sz="2000" dirty="0" smtClean="0"/>
              <a:t>Indication: service provider notifies the (accepting) service user that a service has been requested</a:t>
            </a:r>
          </a:p>
          <a:p>
            <a:pPr lvl="1"/>
            <a:r>
              <a:rPr lang="en-US" sz="2000" dirty="0" smtClean="0"/>
              <a:t>Response: service user provides an answer to a request-for-service</a:t>
            </a:r>
          </a:p>
          <a:p>
            <a:pPr lvl="1"/>
            <a:r>
              <a:rPr lang="en-US" sz="2000" dirty="0" smtClean="0"/>
              <a:t>Confirm: service provider sends back the response related to </a:t>
            </a:r>
            <a:r>
              <a:rPr lang="en-US" sz="2000" dirty="0" err="1" smtClean="0"/>
              <a:t>arequest</a:t>
            </a:r>
            <a:r>
              <a:rPr lang="en-US" sz="2000" dirty="0" smtClean="0"/>
              <a:t>-for-service</a:t>
            </a:r>
          </a:p>
          <a:p>
            <a:r>
              <a:rPr lang="en-US" sz="2400" dirty="0" smtClean="0"/>
              <a:t>Primitive: </a:t>
            </a:r>
            <a:r>
              <a:rPr lang="en-US" sz="2000" b="1" dirty="0" smtClean="0">
                <a:latin typeface="Courier New"/>
                <a:cs typeface="Courier New"/>
              </a:rPr>
              <a:t>&lt;LAYER&gt;-&lt;PRIMITIVE TYPE&gt;.&lt;PRIMITIVE FORM&gt;</a:t>
            </a:r>
          </a:p>
          <a:p>
            <a:pPr lvl="1"/>
            <a:r>
              <a:rPr lang="en-US" sz="2000" dirty="0" smtClean="0"/>
              <a:t>E.g.: </a:t>
            </a:r>
            <a:r>
              <a:rPr lang="en-US" sz="2000" b="1" dirty="0" smtClean="0">
                <a:latin typeface="Courier New"/>
                <a:cs typeface="Courier New"/>
              </a:rPr>
              <a:t>Session-</a:t>
            </a:r>
            <a:r>
              <a:rPr lang="en-US" sz="2000" b="1" dirty="0" err="1" smtClean="0">
                <a:latin typeface="Courier New"/>
                <a:cs typeface="Courier New"/>
              </a:rPr>
              <a:t>connect.response</a:t>
            </a:r>
            <a:endParaRPr lang="en-US" sz="2000" b="1" dirty="0">
              <a:latin typeface="Courier New"/>
              <a:cs typeface="Courier New"/>
            </a:endParaRPr>
          </a:p>
        </p:txBody>
      </p:sp>
    </p:spTree>
    <p:extLst>
      <p:ext uri="{BB962C8B-B14F-4D97-AF65-F5344CB8AC3E}">
        <p14:creationId xmlns:p14="http://schemas.microsoft.com/office/powerpoint/2010/main" val="1638937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 Interaction Patterns</a:t>
            </a:r>
            <a:endParaRPr lang="en-US" dirty="0"/>
          </a:p>
        </p:txBody>
      </p:sp>
      <p:sp>
        <p:nvSpPr>
          <p:cNvPr id="3" name="Content Placeholder 2"/>
          <p:cNvSpPr>
            <a:spLocks noGrp="1"/>
          </p:cNvSpPr>
          <p:nvPr>
            <p:ph idx="1"/>
          </p:nvPr>
        </p:nvSpPr>
        <p:spPr>
          <a:xfrm>
            <a:off x="298272" y="2326158"/>
            <a:ext cx="3304419" cy="641050"/>
          </a:xfrm>
        </p:spPr>
        <p:txBody>
          <a:bodyPr>
            <a:normAutofit fontScale="62500" lnSpcReduction="20000"/>
          </a:bodyPr>
          <a:lstStyle/>
          <a:p>
            <a:pPr marL="0" indent="0">
              <a:buNone/>
            </a:pPr>
            <a:r>
              <a:rPr lang="en-US" b="1" dirty="0" smtClean="0"/>
              <a:t>Asynchronous </a:t>
            </a:r>
          </a:p>
          <a:p>
            <a:pPr marL="0" indent="0">
              <a:buNone/>
            </a:pPr>
            <a:r>
              <a:rPr lang="en-US" dirty="0" smtClean="0"/>
              <a:t>(no confirm)</a:t>
            </a:r>
            <a:endParaRPr lang="en-US" dirty="0"/>
          </a:p>
        </p:txBody>
      </p:sp>
      <p:sp>
        <p:nvSpPr>
          <p:cNvPr id="4" name="Rectangle 3"/>
          <p:cNvSpPr/>
          <p:nvPr/>
        </p:nvSpPr>
        <p:spPr>
          <a:xfrm>
            <a:off x="2917368" y="1715463"/>
            <a:ext cx="1657047" cy="4838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(N)-Service User</a:t>
            </a:r>
            <a:endParaRPr lang="en-US" sz="1600" dirty="0"/>
          </a:p>
        </p:txBody>
      </p:sp>
      <p:grpSp>
        <p:nvGrpSpPr>
          <p:cNvPr id="31" name="Group 30"/>
          <p:cNvGrpSpPr/>
          <p:nvPr/>
        </p:nvGrpSpPr>
        <p:grpSpPr>
          <a:xfrm>
            <a:off x="6649959" y="1797709"/>
            <a:ext cx="379794" cy="263678"/>
            <a:chOff x="6284686" y="2685141"/>
            <a:chExt cx="745067" cy="249164"/>
          </a:xfrm>
        </p:grpSpPr>
        <p:cxnSp>
          <p:nvCxnSpPr>
            <p:cNvPr id="11" name="Straight Arrow Connector 10"/>
            <p:cNvCxnSpPr/>
            <p:nvPr/>
          </p:nvCxnSpPr>
          <p:spPr>
            <a:xfrm>
              <a:off x="6284686" y="2685141"/>
              <a:ext cx="745067" cy="1"/>
            </a:xfrm>
            <a:prstGeom prst="straightConnector1">
              <a:avLst/>
            </a:prstGeom>
            <a:ln>
              <a:solidFill>
                <a:schemeClr val="tx1"/>
              </a:solidFill>
              <a:headEnd type="none" w="lg" len="med"/>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284686" y="2934304"/>
              <a:ext cx="745067" cy="1"/>
            </a:xfrm>
            <a:prstGeom prst="straightConnector1">
              <a:avLst/>
            </a:prstGeom>
            <a:ln>
              <a:solidFill>
                <a:schemeClr val="tx1"/>
              </a:solidFill>
              <a:headEnd type="arrow" w="lg" len="med"/>
              <a:tailEnd type="none" w="lg" len="med"/>
            </a:ln>
            <a:effectLst/>
          </p:spPr>
          <p:style>
            <a:lnRef idx="2">
              <a:schemeClr val="accent1"/>
            </a:lnRef>
            <a:fillRef idx="0">
              <a:schemeClr val="accent1"/>
            </a:fillRef>
            <a:effectRef idx="1">
              <a:schemeClr val="accent1"/>
            </a:effectRef>
            <a:fontRef idx="minor">
              <a:schemeClr val="tx1"/>
            </a:fontRef>
          </p:style>
        </p:cxnSp>
      </p:grpSp>
      <p:cxnSp>
        <p:nvCxnSpPr>
          <p:cNvPr id="14" name="Straight Arrow Connector 13"/>
          <p:cNvCxnSpPr/>
          <p:nvPr/>
        </p:nvCxnSpPr>
        <p:spPr>
          <a:xfrm>
            <a:off x="4828414" y="2296033"/>
            <a:ext cx="0" cy="4301319"/>
          </a:xfrm>
          <a:prstGeom prst="straightConnector1">
            <a:avLst/>
          </a:prstGeom>
          <a:ln w="3175" cmpd="sng">
            <a:solidFill>
              <a:schemeClr val="tx1"/>
            </a:solidFill>
            <a:prstDash val="solid"/>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843479" y="2296033"/>
            <a:ext cx="0" cy="4301319"/>
          </a:xfrm>
          <a:prstGeom prst="straightConnector1">
            <a:avLst/>
          </a:prstGeom>
          <a:ln w="3175" cmpd="sng">
            <a:solidFill>
              <a:schemeClr val="tx1"/>
            </a:solidFill>
            <a:prstDash val="solid"/>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98272" y="1797709"/>
            <a:ext cx="0" cy="4871651"/>
          </a:xfrm>
          <a:prstGeom prst="straightConnector1">
            <a:avLst/>
          </a:prstGeom>
          <a:ln w="3175" cmpd="sng">
            <a:solidFill>
              <a:schemeClr val="tx1"/>
            </a:solidFill>
            <a:headEnd type="non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959049" y="1693689"/>
            <a:ext cx="1690910" cy="4838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(N)-Service Provider</a:t>
            </a:r>
            <a:endParaRPr lang="en-US" sz="1400" dirty="0"/>
          </a:p>
        </p:txBody>
      </p:sp>
      <p:sp>
        <p:nvSpPr>
          <p:cNvPr id="20" name="Rectangle 19"/>
          <p:cNvSpPr/>
          <p:nvPr/>
        </p:nvSpPr>
        <p:spPr>
          <a:xfrm>
            <a:off x="7029753" y="1693689"/>
            <a:ext cx="1657047" cy="4838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(N)-Service User</a:t>
            </a:r>
            <a:endParaRPr lang="en-US" sz="1600" dirty="0"/>
          </a:p>
        </p:txBody>
      </p:sp>
      <p:sp>
        <p:nvSpPr>
          <p:cNvPr id="21" name="TextBox 20"/>
          <p:cNvSpPr txBox="1"/>
          <p:nvPr/>
        </p:nvSpPr>
        <p:spPr>
          <a:xfrm>
            <a:off x="36286" y="1657404"/>
            <a:ext cx="261986" cy="369332"/>
          </a:xfrm>
          <a:prstGeom prst="rect">
            <a:avLst/>
          </a:prstGeom>
          <a:noFill/>
        </p:spPr>
        <p:txBody>
          <a:bodyPr wrap="none" rtlCol="0">
            <a:spAutoFit/>
          </a:bodyPr>
          <a:lstStyle/>
          <a:p>
            <a:r>
              <a:rPr lang="en-US" dirty="0" smtClean="0"/>
              <a:t>t</a:t>
            </a:r>
            <a:endParaRPr lang="en-US" dirty="0"/>
          </a:p>
        </p:txBody>
      </p:sp>
      <p:cxnSp>
        <p:nvCxnSpPr>
          <p:cNvPr id="23" name="Straight Arrow Connector 22"/>
          <p:cNvCxnSpPr/>
          <p:nvPr/>
        </p:nvCxnSpPr>
        <p:spPr>
          <a:xfrm>
            <a:off x="4083347" y="2726620"/>
            <a:ext cx="745067" cy="1"/>
          </a:xfrm>
          <a:prstGeom prst="straightConnector1">
            <a:avLst/>
          </a:prstGeom>
          <a:ln w="9525" cmpd="sng">
            <a:solidFill>
              <a:schemeClr val="tx1"/>
            </a:solidFill>
            <a:headEnd type="none" w="lg" len="med"/>
            <a:tailEnd type="arrow" w="lg" len="med"/>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743326" y="2392793"/>
            <a:ext cx="1908495" cy="338554"/>
          </a:xfrm>
          <a:prstGeom prst="rect">
            <a:avLst/>
          </a:prstGeom>
          <a:noFill/>
        </p:spPr>
        <p:txBody>
          <a:bodyPr wrap="none" rtlCol="0">
            <a:spAutoFit/>
          </a:bodyPr>
          <a:lstStyle/>
          <a:p>
            <a:pPr marL="0" lvl="1"/>
            <a:r>
              <a:rPr lang="en-US" sz="1600" b="1" dirty="0" smtClean="0">
                <a:latin typeface="Courier New"/>
                <a:cs typeface="Courier New"/>
              </a:rPr>
              <a:t>N-</a:t>
            </a:r>
            <a:r>
              <a:rPr lang="en-US" sz="1600" b="1" dirty="0" err="1" smtClean="0">
                <a:latin typeface="Courier New"/>
                <a:cs typeface="Courier New"/>
              </a:rPr>
              <a:t>Type.REQUEST</a:t>
            </a:r>
            <a:endParaRPr lang="en-US" sz="1600" b="1" dirty="0">
              <a:latin typeface="Courier New"/>
              <a:cs typeface="Courier New"/>
            </a:endParaRPr>
          </a:p>
        </p:txBody>
      </p:sp>
      <p:cxnSp>
        <p:nvCxnSpPr>
          <p:cNvPr id="26" name="Straight Arrow Connector 25"/>
          <p:cNvCxnSpPr/>
          <p:nvPr/>
        </p:nvCxnSpPr>
        <p:spPr>
          <a:xfrm>
            <a:off x="6843479" y="3234452"/>
            <a:ext cx="745067" cy="1"/>
          </a:xfrm>
          <a:prstGeom prst="straightConnector1">
            <a:avLst/>
          </a:prstGeom>
          <a:ln w="9525" cmpd="sng">
            <a:solidFill>
              <a:schemeClr val="tx1"/>
            </a:solidFill>
            <a:headEnd type="none" w="lg" len="med"/>
            <a:tailEnd type="arrow" w="lg" len="med"/>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843479" y="2823271"/>
            <a:ext cx="2277887" cy="338554"/>
          </a:xfrm>
          <a:prstGeom prst="rect">
            <a:avLst/>
          </a:prstGeom>
          <a:noFill/>
        </p:spPr>
        <p:txBody>
          <a:bodyPr wrap="none" rtlCol="0">
            <a:spAutoFit/>
          </a:bodyPr>
          <a:lstStyle/>
          <a:p>
            <a:pPr marL="0" lvl="1"/>
            <a:r>
              <a:rPr lang="en-US" sz="1600" b="1" dirty="0" smtClean="0">
                <a:latin typeface="Courier New"/>
                <a:cs typeface="Courier New"/>
              </a:rPr>
              <a:t>N-</a:t>
            </a:r>
            <a:r>
              <a:rPr lang="en-US" sz="1600" b="1" dirty="0" err="1" smtClean="0">
                <a:latin typeface="Courier New"/>
                <a:cs typeface="Courier New"/>
              </a:rPr>
              <a:t>Type.INDICATION</a:t>
            </a:r>
            <a:endParaRPr lang="en-US" sz="1600" b="1" dirty="0">
              <a:latin typeface="Courier New"/>
              <a:cs typeface="Courier New"/>
            </a:endParaRPr>
          </a:p>
        </p:txBody>
      </p:sp>
      <p:cxnSp>
        <p:nvCxnSpPr>
          <p:cNvPr id="28" name="Straight Arrow Connector 27"/>
          <p:cNvCxnSpPr/>
          <p:nvPr/>
        </p:nvCxnSpPr>
        <p:spPr>
          <a:xfrm>
            <a:off x="4828414" y="2731348"/>
            <a:ext cx="2015065" cy="503104"/>
          </a:xfrm>
          <a:prstGeom prst="straightConnector1">
            <a:avLst/>
          </a:prstGeom>
          <a:ln w="9525" cmpd="sng">
            <a:solidFill>
              <a:schemeClr val="tx1"/>
            </a:solidFill>
            <a:prstDash val="sysDash"/>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grpSp>
        <p:nvGrpSpPr>
          <p:cNvPr id="32" name="Group 31"/>
          <p:cNvGrpSpPr/>
          <p:nvPr/>
        </p:nvGrpSpPr>
        <p:grpSpPr>
          <a:xfrm>
            <a:off x="4569574" y="1818271"/>
            <a:ext cx="379794" cy="263678"/>
            <a:chOff x="6284686" y="2685141"/>
            <a:chExt cx="745067" cy="249164"/>
          </a:xfrm>
        </p:grpSpPr>
        <p:cxnSp>
          <p:nvCxnSpPr>
            <p:cNvPr id="33" name="Straight Arrow Connector 32"/>
            <p:cNvCxnSpPr/>
            <p:nvPr/>
          </p:nvCxnSpPr>
          <p:spPr>
            <a:xfrm>
              <a:off x="6284686" y="2685141"/>
              <a:ext cx="745067" cy="1"/>
            </a:xfrm>
            <a:prstGeom prst="straightConnector1">
              <a:avLst/>
            </a:prstGeom>
            <a:ln>
              <a:solidFill>
                <a:schemeClr val="tx1"/>
              </a:solidFill>
              <a:headEnd type="none" w="lg" len="med"/>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6284686" y="2934304"/>
              <a:ext cx="745067" cy="1"/>
            </a:xfrm>
            <a:prstGeom prst="straightConnector1">
              <a:avLst/>
            </a:prstGeom>
            <a:ln>
              <a:solidFill>
                <a:schemeClr val="tx1"/>
              </a:solidFill>
              <a:headEnd type="arrow" w="lg" len="med"/>
              <a:tailEnd type="none" w="lg" len="med"/>
            </a:ln>
            <a:effectLst/>
          </p:spPr>
          <p:style>
            <a:lnRef idx="2">
              <a:schemeClr val="accent1"/>
            </a:lnRef>
            <a:fillRef idx="0">
              <a:schemeClr val="accent1"/>
            </a:fillRef>
            <a:effectRef idx="1">
              <a:schemeClr val="accent1"/>
            </a:effectRef>
            <a:fontRef idx="minor">
              <a:schemeClr val="tx1"/>
            </a:fontRef>
          </p:style>
        </p:cxnSp>
      </p:grpSp>
      <p:cxnSp>
        <p:nvCxnSpPr>
          <p:cNvPr id="38" name="Straight Arrow Connector 37"/>
          <p:cNvCxnSpPr/>
          <p:nvPr/>
        </p:nvCxnSpPr>
        <p:spPr>
          <a:xfrm flipH="1">
            <a:off x="505580" y="3419984"/>
            <a:ext cx="8531986" cy="0"/>
          </a:xfrm>
          <a:prstGeom prst="straightConnector1">
            <a:avLst/>
          </a:prstGeom>
          <a:ln w="38100" cmpd="sng">
            <a:solidFill>
              <a:schemeClr val="tx1"/>
            </a:solidFill>
            <a:prstDash val="solid"/>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6843479" y="2392794"/>
            <a:ext cx="2022208" cy="338554"/>
          </a:xfrm>
          <a:prstGeom prst="rect">
            <a:avLst/>
          </a:prstGeom>
          <a:noFill/>
        </p:spPr>
        <p:txBody>
          <a:bodyPr wrap="none" rtlCol="0">
            <a:spAutoFit/>
          </a:bodyPr>
          <a:lstStyle/>
          <a:p>
            <a:r>
              <a:rPr lang="en-US" sz="1600" dirty="0" smtClean="0"/>
              <a:t>Service </a:t>
            </a:r>
            <a:r>
              <a:rPr lang="en-US" sz="1600" b="1" dirty="0" smtClean="0"/>
              <a:t>not</a:t>
            </a:r>
            <a:r>
              <a:rPr lang="en-US" sz="1600" dirty="0" smtClean="0"/>
              <a:t> confirmed</a:t>
            </a:r>
            <a:endParaRPr lang="en-US" sz="1600" dirty="0"/>
          </a:p>
        </p:txBody>
      </p:sp>
      <p:sp>
        <p:nvSpPr>
          <p:cNvPr id="46" name="Content Placeholder 2"/>
          <p:cNvSpPr txBox="1">
            <a:spLocks/>
          </p:cNvSpPr>
          <p:nvPr/>
        </p:nvSpPr>
        <p:spPr>
          <a:xfrm>
            <a:off x="298272" y="3621499"/>
            <a:ext cx="3304419" cy="993152"/>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smtClean="0"/>
              <a:t>Synchronous</a:t>
            </a:r>
          </a:p>
          <a:p>
            <a:pPr marL="0" indent="0">
              <a:buFont typeface="Arial"/>
              <a:buNone/>
            </a:pPr>
            <a:r>
              <a:rPr lang="en-US" dirty="0" smtClean="0"/>
              <a:t>Result to client, </a:t>
            </a:r>
          </a:p>
          <a:p>
            <a:pPr marL="0" indent="0">
              <a:buFont typeface="Arial"/>
              <a:buNone/>
            </a:pPr>
            <a:r>
              <a:rPr lang="en-US" dirty="0" smtClean="0"/>
              <a:t>with confirm</a:t>
            </a:r>
          </a:p>
        </p:txBody>
      </p:sp>
      <p:cxnSp>
        <p:nvCxnSpPr>
          <p:cNvPr id="47" name="Straight Arrow Connector 46"/>
          <p:cNvCxnSpPr/>
          <p:nvPr/>
        </p:nvCxnSpPr>
        <p:spPr>
          <a:xfrm>
            <a:off x="4083347" y="3888917"/>
            <a:ext cx="745067" cy="1"/>
          </a:xfrm>
          <a:prstGeom prst="straightConnector1">
            <a:avLst/>
          </a:prstGeom>
          <a:ln w="9525" cmpd="sng">
            <a:solidFill>
              <a:schemeClr val="tx1"/>
            </a:solidFill>
            <a:headEnd type="none" w="lg" len="med"/>
            <a:tailEnd type="arrow" w="lg" len="med"/>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2743326" y="3555090"/>
            <a:ext cx="1908495" cy="338554"/>
          </a:xfrm>
          <a:prstGeom prst="rect">
            <a:avLst/>
          </a:prstGeom>
          <a:noFill/>
        </p:spPr>
        <p:txBody>
          <a:bodyPr wrap="none" rtlCol="0">
            <a:spAutoFit/>
          </a:bodyPr>
          <a:lstStyle/>
          <a:p>
            <a:pPr marL="0" lvl="1"/>
            <a:r>
              <a:rPr lang="en-US" sz="1600" b="1" dirty="0" smtClean="0">
                <a:latin typeface="Courier New"/>
                <a:cs typeface="Courier New"/>
              </a:rPr>
              <a:t>N-</a:t>
            </a:r>
            <a:r>
              <a:rPr lang="en-US" sz="1600" b="1" dirty="0" err="1" smtClean="0">
                <a:latin typeface="Courier New"/>
                <a:cs typeface="Courier New"/>
              </a:rPr>
              <a:t>Type.REQUEST</a:t>
            </a:r>
            <a:endParaRPr lang="en-US" sz="1600" b="1" dirty="0">
              <a:latin typeface="Courier New"/>
              <a:cs typeface="Courier New"/>
            </a:endParaRPr>
          </a:p>
        </p:txBody>
      </p:sp>
      <p:cxnSp>
        <p:nvCxnSpPr>
          <p:cNvPr id="49" name="Straight Arrow Connector 48"/>
          <p:cNvCxnSpPr/>
          <p:nvPr/>
        </p:nvCxnSpPr>
        <p:spPr>
          <a:xfrm>
            <a:off x="6843479" y="4219567"/>
            <a:ext cx="745067" cy="1"/>
          </a:xfrm>
          <a:prstGeom prst="straightConnector1">
            <a:avLst/>
          </a:prstGeom>
          <a:ln w="9525" cmpd="sng">
            <a:solidFill>
              <a:schemeClr val="tx1"/>
            </a:solidFill>
            <a:headEnd type="none" w="lg" len="med"/>
            <a:tailEnd type="arrow" w="lg" len="med"/>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6843479" y="3808386"/>
            <a:ext cx="2277887" cy="338554"/>
          </a:xfrm>
          <a:prstGeom prst="rect">
            <a:avLst/>
          </a:prstGeom>
          <a:noFill/>
        </p:spPr>
        <p:txBody>
          <a:bodyPr wrap="none" rtlCol="0">
            <a:spAutoFit/>
          </a:bodyPr>
          <a:lstStyle/>
          <a:p>
            <a:pPr marL="0" lvl="1"/>
            <a:r>
              <a:rPr lang="en-US" sz="1600" b="1" dirty="0" smtClean="0">
                <a:latin typeface="Courier New"/>
                <a:cs typeface="Courier New"/>
              </a:rPr>
              <a:t>N-</a:t>
            </a:r>
            <a:r>
              <a:rPr lang="en-US" sz="1600" b="1" dirty="0" err="1" smtClean="0">
                <a:latin typeface="Courier New"/>
                <a:cs typeface="Courier New"/>
              </a:rPr>
              <a:t>Type.INDICATION</a:t>
            </a:r>
            <a:endParaRPr lang="en-US" sz="1600" b="1" dirty="0">
              <a:latin typeface="Courier New"/>
              <a:cs typeface="Courier New"/>
            </a:endParaRPr>
          </a:p>
        </p:txBody>
      </p:sp>
      <p:sp>
        <p:nvSpPr>
          <p:cNvPr id="51" name="TextBox 50"/>
          <p:cNvSpPr txBox="1"/>
          <p:nvPr/>
        </p:nvSpPr>
        <p:spPr>
          <a:xfrm>
            <a:off x="6843479" y="3419984"/>
            <a:ext cx="1684275" cy="338554"/>
          </a:xfrm>
          <a:prstGeom prst="rect">
            <a:avLst/>
          </a:prstGeom>
          <a:noFill/>
        </p:spPr>
        <p:txBody>
          <a:bodyPr wrap="none" rtlCol="0">
            <a:spAutoFit/>
          </a:bodyPr>
          <a:lstStyle/>
          <a:p>
            <a:r>
              <a:rPr lang="en-US" sz="1600" dirty="0" smtClean="0"/>
              <a:t>Service confirmed</a:t>
            </a:r>
            <a:endParaRPr lang="en-US" sz="1600" dirty="0"/>
          </a:p>
        </p:txBody>
      </p:sp>
      <p:cxnSp>
        <p:nvCxnSpPr>
          <p:cNvPr id="52" name="Straight Arrow Connector 51"/>
          <p:cNvCxnSpPr/>
          <p:nvPr/>
        </p:nvCxnSpPr>
        <p:spPr>
          <a:xfrm>
            <a:off x="4828414" y="3893644"/>
            <a:ext cx="2015065" cy="325923"/>
          </a:xfrm>
          <a:prstGeom prst="straightConnector1">
            <a:avLst/>
          </a:prstGeom>
          <a:ln w="9525" cmpd="sng">
            <a:solidFill>
              <a:schemeClr val="tx1"/>
            </a:solidFill>
            <a:prstDash val="sysDash"/>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4828414" y="4626747"/>
            <a:ext cx="2015065" cy="308110"/>
          </a:xfrm>
          <a:prstGeom prst="straightConnector1">
            <a:avLst/>
          </a:prstGeom>
          <a:ln w="9525" cmpd="sng">
            <a:solidFill>
              <a:schemeClr val="tx1"/>
            </a:solidFill>
            <a:prstDash val="sysDash"/>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4083347" y="4930014"/>
            <a:ext cx="745067" cy="1"/>
          </a:xfrm>
          <a:prstGeom prst="straightConnector1">
            <a:avLst/>
          </a:prstGeom>
          <a:ln w="9525" cmpd="sng">
            <a:solidFill>
              <a:schemeClr val="tx1"/>
            </a:solidFill>
            <a:headEnd type="arrow"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6843479" y="4626746"/>
            <a:ext cx="745067" cy="1"/>
          </a:xfrm>
          <a:prstGeom prst="straightConnector1">
            <a:avLst/>
          </a:prstGeom>
          <a:ln w="9525" cmpd="sng">
            <a:solidFill>
              <a:schemeClr val="tx1"/>
            </a:solidFill>
            <a:headEnd type="arrow"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6850739" y="4276097"/>
            <a:ext cx="2031626" cy="338554"/>
          </a:xfrm>
          <a:prstGeom prst="rect">
            <a:avLst/>
          </a:prstGeom>
          <a:noFill/>
        </p:spPr>
        <p:txBody>
          <a:bodyPr wrap="none" rtlCol="0">
            <a:spAutoFit/>
          </a:bodyPr>
          <a:lstStyle/>
          <a:p>
            <a:pPr marL="0" lvl="1"/>
            <a:r>
              <a:rPr lang="en-US" sz="1600" b="1" dirty="0" smtClean="0">
                <a:latin typeface="Courier New"/>
                <a:cs typeface="Courier New"/>
              </a:rPr>
              <a:t>N-</a:t>
            </a:r>
            <a:r>
              <a:rPr lang="en-US" sz="1600" b="1" dirty="0" err="1" smtClean="0">
                <a:latin typeface="Courier New"/>
                <a:cs typeface="Courier New"/>
              </a:rPr>
              <a:t>Type.RESPONSE</a:t>
            </a:r>
            <a:endParaRPr lang="en-US" sz="1600" b="1" dirty="0">
              <a:latin typeface="Courier New"/>
              <a:cs typeface="Courier New"/>
            </a:endParaRPr>
          </a:p>
        </p:txBody>
      </p:sp>
      <p:sp>
        <p:nvSpPr>
          <p:cNvPr id="64" name="TextBox 63"/>
          <p:cNvSpPr txBox="1"/>
          <p:nvPr/>
        </p:nvSpPr>
        <p:spPr>
          <a:xfrm>
            <a:off x="2753240" y="4573637"/>
            <a:ext cx="1915909" cy="338554"/>
          </a:xfrm>
          <a:prstGeom prst="rect">
            <a:avLst/>
          </a:prstGeom>
          <a:noFill/>
        </p:spPr>
        <p:txBody>
          <a:bodyPr wrap="none" rtlCol="0">
            <a:spAutoFit/>
          </a:bodyPr>
          <a:lstStyle/>
          <a:p>
            <a:pPr marL="0" lvl="1"/>
            <a:r>
              <a:rPr lang="en-US" sz="1600" b="1" dirty="0" smtClean="0">
                <a:latin typeface="Courier New"/>
                <a:cs typeface="Courier New"/>
              </a:rPr>
              <a:t>N-</a:t>
            </a:r>
            <a:r>
              <a:rPr lang="en-US" sz="1600" b="1" dirty="0" err="1" smtClean="0">
                <a:latin typeface="Courier New"/>
                <a:cs typeface="Courier New"/>
              </a:rPr>
              <a:t>Type.CONFIRM</a:t>
            </a:r>
            <a:endParaRPr lang="en-US" sz="1600" b="1" dirty="0">
              <a:latin typeface="Courier New"/>
              <a:cs typeface="Courier New"/>
            </a:endParaRPr>
          </a:p>
        </p:txBody>
      </p:sp>
      <p:cxnSp>
        <p:nvCxnSpPr>
          <p:cNvPr id="65" name="Straight Arrow Connector 64"/>
          <p:cNvCxnSpPr/>
          <p:nvPr/>
        </p:nvCxnSpPr>
        <p:spPr>
          <a:xfrm flipH="1">
            <a:off x="505580" y="5060098"/>
            <a:ext cx="8531986" cy="0"/>
          </a:xfrm>
          <a:prstGeom prst="straightConnector1">
            <a:avLst/>
          </a:prstGeom>
          <a:ln w="38100" cmpd="sng">
            <a:solidFill>
              <a:schemeClr val="tx1"/>
            </a:solidFill>
            <a:prstDash val="solid"/>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66" name="Content Placeholder 2"/>
          <p:cNvSpPr txBox="1">
            <a:spLocks/>
          </p:cNvSpPr>
          <p:nvPr/>
        </p:nvSpPr>
        <p:spPr>
          <a:xfrm>
            <a:off x="298272" y="5370470"/>
            <a:ext cx="3304419" cy="9931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a:t>B</a:t>
            </a:r>
            <a:r>
              <a:rPr lang="en-US" sz="2000" b="1" dirty="0" smtClean="0"/>
              <a:t>locking </a:t>
            </a:r>
            <a:r>
              <a:rPr lang="en-US" sz="2000" b="1" dirty="0" err="1" smtClean="0"/>
              <a:t>asynchrounous</a:t>
            </a:r>
            <a:endParaRPr lang="en-US" sz="2000" b="1" dirty="0" smtClean="0"/>
          </a:p>
          <a:p>
            <a:pPr marL="0" indent="0">
              <a:buFont typeface="Arial"/>
              <a:buNone/>
            </a:pPr>
            <a:r>
              <a:rPr lang="en-US" sz="2000" dirty="0" smtClean="0"/>
              <a:t>Only confirm</a:t>
            </a:r>
          </a:p>
        </p:txBody>
      </p:sp>
      <p:cxnSp>
        <p:nvCxnSpPr>
          <p:cNvPr id="67" name="Straight Arrow Connector 66"/>
          <p:cNvCxnSpPr/>
          <p:nvPr/>
        </p:nvCxnSpPr>
        <p:spPr>
          <a:xfrm>
            <a:off x="4105981" y="5540233"/>
            <a:ext cx="745067" cy="1"/>
          </a:xfrm>
          <a:prstGeom prst="straightConnector1">
            <a:avLst/>
          </a:prstGeom>
          <a:ln w="9525" cmpd="sng">
            <a:solidFill>
              <a:schemeClr val="tx1"/>
            </a:solidFill>
            <a:headEnd type="none" w="lg" len="med"/>
            <a:tailEnd type="arrow" w="lg" len="med"/>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2765960" y="5206406"/>
            <a:ext cx="1908495" cy="338554"/>
          </a:xfrm>
          <a:prstGeom prst="rect">
            <a:avLst/>
          </a:prstGeom>
          <a:noFill/>
        </p:spPr>
        <p:txBody>
          <a:bodyPr wrap="none" rtlCol="0">
            <a:spAutoFit/>
          </a:bodyPr>
          <a:lstStyle/>
          <a:p>
            <a:pPr marL="0" lvl="1"/>
            <a:r>
              <a:rPr lang="en-US" sz="1600" b="1" dirty="0" smtClean="0">
                <a:latin typeface="Courier New"/>
                <a:cs typeface="Courier New"/>
              </a:rPr>
              <a:t>N-</a:t>
            </a:r>
            <a:r>
              <a:rPr lang="en-US" sz="1600" b="1" dirty="0" err="1" smtClean="0">
                <a:latin typeface="Courier New"/>
                <a:cs typeface="Courier New"/>
              </a:rPr>
              <a:t>Type.REQUEST</a:t>
            </a:r>
            <a:endParaRPr lang="en-US" sz="1600" b="1" dirty="0">
              <a:latin typeface="Courier New"/>
              <a:cs typeface="Courier New"/>
            </a:endParaRPr>
          </a:p>
        </p:txBody>
      </p:sp>
      <p:cxnSp>
        <p:nvCxnSpPr>
          <p:cNvPr id="69" name="Straight Arrow Connector 68"/>
          <p:cNvCxnSpPr/>
          <p:nvPr/>
        </p:nvCxnSpPr>
        <p:spPr>
          <a:xfrm>
            <a:off x="6866113" y="5870883"/>
            <a:ext cx="745067" cy="1"/>
          </a:xfrm>
          <a:prstGeom prst="straightConnector1">
            <a:avLst/>
          </a:prstGeom>
          <a:ln w="9525" cmpd="sng">
            <a:solidFill>
              <a:schemeClr val="tx1"/>
            </a:solidFill>
            <a:headEnd type="none" w="lg" len="med"/>
            <a:tailEnd type="arrow" w="lg" len="med"/>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6866113" y="5459702"/>
            <a:ext cx="2277887" cy="338554"/>
          </a:xfrm>
          <a:prstGeom prst="rect">
            <a:avLst/>
          </a:prstGeom>
          <a:noFill/>
        </p:spPr>
        <p:txBody>
          <a:bodyPr wrap="none" rtlCol="0">
            <a:spAutoFit/>
          </a:bodyPr>
          <a:lstStyle/>
          <a:p>
            <a:pPr marL="0" lvl="1"/>
            <a:r>
              <a:rPr lang="en-US" sz="1600" b="1" dirty="0" smtClean="0">
                <a:latin typeface="Courier New"/>
                <a:cs typeface="Courier New"/>
              </a:rPr>
              <a:t>N-</a:t>
            </a:r>
            <a:r>
              <a:rPr lang="en-US" sz="1600" b="1" dirty="0" err="1" smtClean="0">
                <a:latin typeface="Courier New"/>
                <a:cs typeface="Courier New"/>
              </a:rPr>
              <a:t>Type.INDICATION</a:t>
            </a:r>
            <a:endParaRPr lang="en-US" sz="1600" b="1" dirty="0">
              <a:latin typeface="Courier New"/>
              <a:cs typeface="Courier New"/>
            </a:endParaRPr>
          </a:p>
        </p:txBody>
      </p:sp>
      <p:sp>
        <p:nvSpPr>
          <p:cNvPr id="71" name="TextBox 70"/>
          <p:cNvSpPr txBox="1"/>
          <p:nvPr/>
        </p:nvSpPr>
        <p:spPr>
          <a:xfrm>
            <a:off x="6850739" y="5145931"/>
            <a:ext cx="2407931" cy="338554"/>
          </a:xfrm>
          <a:prstGeom prst="rect">
            <a:avLst/>
          </a:prstGeom>
          <a:noFill/>
        </p:spPr>
        <p:txBody>
          <a:bodyPr wrap="none" rtlCol="0">
            <a:spAutoFit/>
          </a:bodyPr>
          <a:lstStyle/>
          <a:p>
            <a:r>
              <a:rPr lang="en-US" sz="1600" dirty="0" smtClean="0"/>
              <a:t>Service partially confirmed</a:t>
            </a:r>
            <a:endParaRPr lang="en-US" sz="1600" dirty="0"/>
          </a:p>
        </p:txBody>
      </p:sp>
      <p:cxnSp>
        <p:nvCxnSpPr>
          <p:cNvPr id="72" name="Straight Arrow Connector 71"/>
          <p:cNvCxnSpPr/>
          <p:nvPr/>
        </p:nvCxnSpPr>
        <p:spPr>
          <a:xfrm>
            <a:off x="4851048" y="5544960"/>
            <a:ext cx="2015065" cy="325923"/>
          </a:xfrm>
          <a:prstGeom prst="straightConnector1">
            <a:avLst/>
          </a:prstGeom>
          <a:ln w="9525" cmpd="sng">
            <a:solidFill>
              <a:schemeClr val="tx1"/>
            </a:solidFill>
            <a:prstDash val="sysDash"/>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4105981" y="6460380"/>
            <a:ext cx="745067" cy="1"/>
          </a:xfrm>
          <a:prstGeom prst="straightConnector1">
            <a:avLst/>
          </a:prstGeom>
          <a:ln w="9525" cmpd="sng">
            <a:solidFill>
              <a:schemeClr val="tx1"/>
            </a:solidFill>
            <a:headEnd type="arrow"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2775874" y="6067718"/>
            <a:ext cx="1915909" cy="338554"/>
          </a:xfrm>
          <a:prstGeom prst="rect">
            <a:avLst/>
          </a:prstGeom>
          <a:noFill/>
        </p:spPr>
        <p:txBody>
          <a:bodyPr wrap="none" rtlCol="0">
            <a:spAutoFit/>
          </a:bodyPr>
          <a:lstStyle/>
          <a:p>
            <a:pPr marL="0" lvl="1"/>
            <a:r>
              <a:rPr lang="en-US" sz="1600" b="1" dirty="0" smtClean="0">
                <a:latin typeface="Courier New"/>
                <a:cs typeface="Courier New"/>
              </a:rPr>
              <a:t>N-</a:t>
            </a:r>
            <a:r>
              <a:rPr lang="en-US" sz="1600" b="1" dirty="0" err="1" smtClean="0">
                <a:latin typeface="Courier New"/>
                <a:cs typeface="Courier New"/>
              </a:rPr>
              <a:t>Type.CONFIRM</a:t>
            </a:r>
            <a:endParaRPr lang="en-US" sz="1600" b="1" dirty="0">
              <a:latin typeface="Courier New"/>
              <a:cs typeface="Courier New"/>
            </a:endParaRPr>
          </a:p>
        </p:txBody>
      </p:sp>
      <p:sp>
        <p:nvSpPr>
          <p:cNvPr id="87" name="Freeform 86"/>
          <p:cNvSpPr/>
          <p:nvPr/>
        </p:nvSpPr>
        <p:spPr>
          <a:xfrm>
            <a:off x="4789714" y="5527524"/>
            <a:ext cx="504227" cy="943428"/>
          </a:xfrm>
          <a:custGeom>
            <a:avLst/>
            <a:gdLst>
              <a:gd name="connsiteX0" fmla="*/ 24191 w 504227"/>
              <a:gd name="connsiteY0" fmla="*/ 0 h 943428"/>
              <a:gd name="connsiteX1" fmla="*/ 314476 w 504227"/>
              <a:gd name="connsiteY1" fmla="*/ 120952 h 943428"/>
              <a:gd name="connsiteX2" fmla="*/ 483810 w 504227"/>
              <a:gd name="connsiteY2" fmla="*/ 338666 h 943428"/>
              <a:gd name="connsiteX3" fmla="*/ 483810 w 504227"/>
              <a:gd name="connsiteY3" fmla="*/ 641047 h 943428"/>
              <a:gd name="connsiteX4" fmla="*/ 326572 w 504227"/>
              <a:gd name="connsiteY4" fmla="*/ 858762 h 943428"/>
              <a:gd name="connsiteX5" fmla="*/ 0 w 504227"/>
              <a:gd name="connsiteY5" fmla="*/ 943428 h 94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227" h="943428">
                <a:moveTo>
                  <a:pt x="24191" y="0"/>
                </a:moveTo>
                <a:cubicBezTo>
                  <a:pt x="131032" y="32254"/>
                  <a:pt x="237873" y="64508"/>
                  <a:pt x="314476" y="120952"/>
                </a:cubicBezTo>
                <a:cubicBezTo>
                  <a:pt x="391079" y="177396"/>
                  <a:pt x="455588" y="251984"/>
                  <a:pt x="483810" y="338666"/>
                </a:cubicBezTo>
                <a:cubicBezTo>
                  <a:pt x="512032" y="425348"/>
                  <a:pt x="510016" y="554364"/>
                  <a:pt x="483810" y="641047"/>
                </a:cubicBezTo>
                <a:cubicBezTo>
                  <a:pt x="457604" y="727730"/>
                  <a:pt x="407207" y="808365"/>
                  <a:pt x="326572" y="858762"/>
                </a:cubicBezTo>
                <a:cubicBezTo>
                  <a:pt x="245937" y="909159"/>
                  <a:pt x="0" y="943428"/>
                  <a:pt x="0" y="943428"/>
                </a:cubicBezTo>
              </a:path>
            </a:pathLst>
          </a:custGeom>
          <a:ln>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956905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Layers 1-2		</a:t>
            </a:r>
            <a:endParaRPr lang="en-US" dirty="0"/>
          </a:p>
        </p:txBody>
      </p:sp>
      <p:sp>
        <p:nvSpPr>
          <p:cNvPr id="3" name="Content Placeholder 2"/>
          <p:cNvSpPr>
            <a:spLocks noGrp="1"/>
          </p:cNvSpPr>
          <p:nvPr>
            <p:ph idx="1"/>
          </p:nvPr>
        </p:nvSpPr>
        <p:spPr>
          <a:xfrm>
            <a:off x="457200" y="1600199"/>
            <a:ext cx="8229600" cy="5463420"/>
          </a:xfrm>
        </p:spPr>
        <p:txBody>
          <a:bodyPr>
            <a:normAutofit/>
          </a:bodyPr>
          <a:lstStyle/>
          <a:p>
            <a:pPr marL="514350" indent="-514350">
              <a:buFont typeface="+mj-lt"/>
              <a:buAutoNum type="arabicPeriod"/>
            </a:pPr>
            <a:r>
              <a:rPr lang="en-US" dirty="0" smtClean="0"/>
              <a:t>Physical layer</a:t>
            </a:r>
          </a:p>
          <a:p>
            <a:pPr marL="914400" lvl="1" indent="-514350"/>
            <a:r>
              <a:rPr lang="en-US" dirty="0" smtClean="0"/>
              <a:t>Transmission of raw bits over a communication channel</a:t>
            </a:r>
          </a:p>
          <a:p>
            <a:pPr marL="914400" lvl="1" indent="-514350"/>
            <a:r>
              <a:rPr lang="en-US" dirty="0" smtClean="0"/>
              <a:t>Decisions on mechanical, electrical, timing issues</a:t>
            </a:r>
          </a:p>
          <a:p>
            <a:pPr marL="914400" lvl="1" indent="-514350"/>
            <a:r>
              <a:rPr lang="en-US" dirty="0" smtClean="0"/>
              <a:t>Use of the physical transmission medium below</a:t>
            </a:r>
          </a:p>
          <a:p>
            <a:pPr marL="514350" indent="-514350">
              <a:buFont typeface="+mj-lt"/>
              <a:buAutoNum type="arabicPeriod"/>
            </a:pPr>
            <a:r>
              <a:rPr lang="en-US" dirty="0" smtClean="0"/>
              <a:t>Data Link</a:t>
            </a:r>
          </a:p>
          <a:p>
            <a:pPr marL="914400" lvl="1" indent="-514350"/>
            <a:r>
              <a:rPr lang="en-US" dirty="0" smtClean="0"/>
              <a:t>Transforms a raw transmission facility into a “transmission errors-free” communication line</a:t>
            </a:r>
          </a:p>
          <a:p>
            <a:pPr marL="914400" lvl="1" indent="-514350"/>
            <a:r>
              <a:rPr lang="en-US" dirty="0" smtClean="0"/>
              <a:t>Data break up in fragments (~100(0) b) transmitted sequentially</a:t>
            </a:r>
          </a:p>
        </p:txBody>
      </p:sp>
    </p:spTree>
    <p:extLst>
      <p:ext uri="{BB962C8B-B14F-4D97-AF65-F5344CB8AC3E}">
        <p14:creationId xmlns:p14="http://schemas.microsoft.com/office/powerpoint/2010/main" val="28549445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p:cNvCxnSpPr/>
          <p:nvPr/>
        </p:nvCxnSpPr>
        <p:spPr>
          <a:xfrm>
            <a:off x="798286" y="6121325"/>
            <a:ext cx="284238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798286" y="5454952"/>
            <a:ext cx="284238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OSI Layer 3 - Network</a:t>
            </a:r>
            <a:endParaRPr lang="en-US" dirty="0"/>
          </a:p>
        </p:txBody>
      </p:sp>
      <p:sp>
        <p:nvSpPr>
          <p:cNvPr id="3" name="Content Placeholder 2"/>
          <p:cNvSpPr>
            <a:spLocks noGrp="1"/>
          </p:cNvSpPr>
          <p:nvPr>
            <p:ph idx="1"/>
          </p:nvPr>
        </p:nvSpPr>
        <p:spPr/>
        <p:txBody>
          <a:bodyPr/>
          <a:lstStyle/>
          <a:p>
            <a:pPr marL="514350" indent="-514350"/>
            <a:r>
              <a:rPr lang="en-US" dirty="0" smtClean="0"/>
              <a:t>Goal</a:t>
            </a:r>
            <a:r>
              <a:rPr lang="en-US" dirty="0"/>
              <a:t>: moving messages through the network</a:t>
            </a:r>
          </a:p>
          <a:p>
            <a:pPr marL="914400" lvl="1" indent="-514350"/>
            <a:r>
              <a:rPr lang="en-US" dirty="0"/>
              <a:t>Splits information in packets</a:t>
            </a:r>
          </a:p>
          <a:p>
            <a:pPr marL="514350" indent="-514350"/>
            <a:r>
              <a:rPr lang="en-US" dirty="0" smtClean="0"/>
              <a:t>Routing strategies and addressing</a:t>
            </a:r>
          </a:p>
          <a:p>
            <a:pPr marL="514350" lvl="1" indent="-514350">
              <a:buFont typeface="Arial"/>
              <a:buChar char="•"/>
            </a:pPr>
            <a:r>
              <a:rPr lang="en-US" dirty="0" smtClean="0"/>
              <a:t>Flow control (peers): avoid overload on the </a:t>
            </a:r>
            <a:r>
              <a:rPr lang="en-US" dirty="0" err="1" smtClean="0"/>
              <a:t>reveicer</a:t>
            </a:r>
            <a:endParaRPr lang="en-US" dirty="0" smtClean="0"/>
          </a:p>
          <a:p>
            <a:pPr marL="514350" lvl="1" indent="-514350">
              <a:buFont typeface="Arial"/>
              <a:buChar char="•"/>
            </a:pPr>
            <a:r>
              <a:rPr lang="en-US" dirty="0" smtClean="0"/>
              <a:t>Congestion control (network): avoid bottlenecks</a:t>
            </a:r>
          </a:p>
          <a:p>
            <a:pPr marL="514350" lvl="1" indent="-514350">
              <a:buFont typeface="Arial"/>
              <a:buChar char="•"/>
            </a:pPr>
            <a:r>
              <a:rPr lang="en-US" dirty="0" smtClean="0"/>
              <a:t>Fairness </a:t>
            </a:r>
            <a:endParaRPr lang="en-US" dirty="0"/>
          </a:p>
          <a:p>
            <a:pPr marL="514350" indent="-514350"/>
            <a:endParaRPr lang="en-US" dirty="0"/>
          </a:p>
          <a:p>
            <a:endParaRPr lang="en-US" dirty="0"/>
          </a:p>
        </p:txBody>
      </p:sp>
      <p:sp>
        <p:nvSpPr>
          <p:cNvPr id="4" name="Rounded Rectangle 3"/>
          <p:cNvSpPr/>
          <p:nvPr/>
        </p:nvSpPr>
        <p:spPr>
          <a:xfrm>
            <a:off x="3640667" y="5104190"/>
            <a:ext cx="2624666" cy="1463524"/>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US" dirty="0" smtClean="0"/>
              <a:t>node</a:t>
            </a:r>
            <a:endParaRPr lang="en-US" dirty="0"/>
          </a:p>
        </p:txBody>
      </p:sp>
      <p:sp>
        <p:nvSpPr>
          <p:cNvPr id="5" name="Rounded Rectangle 4"/>
          <p:cNvSpPr/>
          <p:nvPr/>
        </p:nvSpPr>
        <p:spPr>
          <a:xfrm>
            <a:off x="3906762" y="5601229"/>
            <a:ext cx="2080381" cy="524934"/>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ounded Rectangle 5"/>
          <p:cNvSpPr/>
          <p:nvPr/>
        </p:nvSpPr>
        <p:spPr>
          <a:xfrm>
            <a:off x="5612190" y="5732462"/>
            <a:ext cx="241905" cy="262467"/>
          </a:xfrm>
          <a:prstGeom prst="roundRect">
            <a:avLst>
              <a:gd name="adj" fmla="val 0"/>
            </a:avLst>
          </a:prstGeom>
          <a:solidFill>
            <a:schemeClr val="accent6">
              <a:lumMod val="40000"/>
              <a:lumOff val="60000"/>
            </a:schemeClr>
          </a:solidFill>
          <a:ln>
            <a:solidFill>
              <a:schemeClr val="accent4">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ounded Rectangle 6"/>
          <p:cNvSpPr/>
          <p:nvPr/>
        </p:nvSpPr>
        <p:spPr>
          <a:xfrm>
            <a:off x="5256590" y="5732462"/>
            <a:ext cx="241905" cy="262467"/>
          </a:xfrm>
          <a:prstGeom prst="roundRect">
            <a:avLst>
              <a:gd name="adj" fmla="val 0"/>
            </a:avLst>
          </a:prstGeom>
          <a:solidFill>
            <a:schemeClr val="accent4">
              <a:lumMod val="50000"/>
            </a:schemeClr>
          </a:solidFill>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ounded Rectangle 7"/>
          <p:cNvSpPr/>
          <p:nvPr/>
        </p:nvSpPr>
        <p:spPr>
          <a:xfrm>
            <a:off x="4913085" y="5728153"/>
            <a:ext cx="241905" cy="262467"/>
          </a:xfrm>
          <a:prstGeom prst="roundRect">
            <a:avLst>
              <a:gd name="adj" fmla="val 0"/>
            </a:avLst>
          </a:prstGeom>
          <a:solidFill>
            <a:schemeClr val="accent4">
              <a:lumMod val="50000"/>
            </a:schemeClr>
          </a:solidFill>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ounded Rectangle 8"/>
          <p:cNvSpPr/>
          <p:nvPr/>
        </p:nvSpPr>
        <p:spPr>
          <a:xfrm>
            <a:off x="4557485" y="5728153"/>
            <a:ext cx="241905" cy="262467"/>
          </a:xfrm>
          <a:prstGeom prst="roundRect">
            <a:avLst>
              <a:gd name="adj" fmla="val 0"/>
            </a:avLst>
          </a:prstGeom>
          <a:solidFill>
            <a:schemeClr val="accent4">
              <a:lumMod val="50000"/>
            </a:schemeClr>
          </a:solidFill>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ounded Rectangle 9"/>
          <p:cNvSpPr/>
          <p:nvPr/>
        </p:nvSpPr>
        <p:spPr>
          <a:xfrm>
            <a:off x="2523066" y="5338762"/>
            <a:ext cx="241905" cy="262467"/>
          </a:xfrm>
          <a:prstGeom prst="roundRect">
            <a:avLst>
              <a:gd name="adj" fmla="val 0"/>
            </a:avLst>
          </a:prstGeom>
          <a:solidFill>
            <a:schemeClr val="accent6">
              <a:lumMod val="40000"/>
              <a:lumOff val="60000"/>
            </a:schemeClr>
          </a:solidFill>
          <a:ln>
            <a:solidFill>
              <a:schemeClr val="accent4">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ounded Rectangle 10"/>
          <p:cNvSpPr/>
          <p:nvPr/>
        </p:nvSpPr>
        <p:spPr>
          <a:xfrm>
            <a:off x="2764971" y="6010501"/>
            <a:ext cx="241905" cy="262467"/>
          </a:xfrm>
          <a:prstGeom prst="roundRect">
            <a:avLst>
              <a:gd name="adj" fmla="val 0"/>
            </a:avLst>
          </a:prstGeom>
          <a:solidFill>
            <a:schemeClr val="accent4">
              <a:lumMod val="50000"/>
            </a:schemeClr>
          </a:solidFill>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ounded Rectangle 11"/>
          <p:cNvSpPr/>
          <p:nvPr/>
        </p:nvSpPr>
        <p:spPr>
          <a:xfrm>
            <a:off x="2421466" y="6006192"/>
            <a:ext cx="241905" cy="262467"/>
          </a:xfrm>
          <a:prstGeom prst="roundRect">
            <a:avLst>
              <a:gd name="adj" fmla="val 0"/>
            </a:avLst>
          </a:prstGeom>
          <a:solidFill>
            <a:schemeClr val="accent4">
              <a:lumMod val="50000"/>
            </a:schemeClr>
          </a:solidFill>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ounded Rectangle 12"/>
          <p:cNvSpPr/>
          <p:nvPr/>
        </p:nvSpPr>
        <p:spPr>
          <a:xfrm>
            <a:off x="2065866" y="6006192"/>
            <a:ext cx="241905" cy="262467"/>
          </a:xfrm>
          <a:prstGeom prst="roundRect">
            <a:avLst>
              <a:gd name="adj" fmla="val 0"/>
            </a:avLst>
          </a:prstGeom>
          <a:solidFill>
            <a:schemeClr val="accent4">
              <a:lumMod val="50000"/>
            </a:schemeClr>
          </a:solidFill>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ounded Rectangle 13"/>
          <p:cNvSpPr/>
          <p:nvPr/>
        </p:nvSpPr>
        <p:spPr>
          <a:xfrm>
            <a:off x="1695751" y="6006192"/>
            <a:ext cx="241905" cy="262467"/>
          </a:xfrm>
          <a:prstGeom prst="roundRect">
            <a:avLst>
              <a:gd name="adj" fmla="val 0"/>
            </a:avLst>
          </a:prstGeom>
          <a:solidFill>
            <a:schemeClr val="accent4">
              <a:lumMod val="50000"/>
            </a:schemeClr>
          </a:solidFill>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ounded Rectangle 14"/>
          <p:cNvSpPr/>
          <p:nvPr/>
        </p:nvSpPr>
        <p:spPr>
          <a:xfrm>
            <a:off x="1352246" y="6001883"/>
            <a:ext cx="241905" cy="262467"/>
          </a:xfrm>
          <a:prstGeom prst="roundRect">
            <a:avLst>
              <a:gd name="adj" fmla="val 0"/>
            </a:avLst>
          </a:prstGeom>
          <a:solidFill>
            <a:schemeClr val="accent4">
              <a:lumMod val="50000"/>
            </a:schemeClr>
          </a:solidFill>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ounded Rectangle 15"/>
          <p:cNvSpPr/>
          <p:nvPr/>
        </p:nvSpPr>
        <p:spPr>
          <a:xfrm>
            <a:off x="996646" y="6001883"/>
            <a:ext cx="241905" cy="262467"/>
          </a:xfrm>
          <a:prstGeom prst="roundRect">
            <a:avLst>
              <a:gd name="adj" fmla="val 0"/>
            </a:avLst>
          </a:prstGeom>
          <a:solidFill>
            <a:schemeClr val="accent4">
              <a:lumMod val="50000"/>
            </a:schemeClr>
          </a:solidFill>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ounded Rectangle 16"/>
          <p:cNvSpPr/>
          <p:nvPr/>
        </p:nvSpPr>
        <p:spPr>
          <a:xfrm>
            <a:off x="1540932" y="5327801"/>
            <a:ext cx="241905" cy="262467"/>
          </a:xfrm>
          <a:prstGeom prst="roundRect">
            <a:avLst>
              <a:gd name="adj" fmla="val 0"/>
            </a:avLst>
          </a:prstGeom>
          <a:solidFill>
            <a:schemeClr val="accent6">
              <a:lumMod val="40000"/>
              <a:lumOff val="60000"/>
            </a:schemeClr>
          </a:solidFill>
          <a:ln>
            <a:solidFill>
              <a:schemeClr val="accent4">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1" name="Straight Arrow Connector 20"/>
          <p:cNvCxnSpPr/>
          <p:nvPr/>
        </p:nvCxnSpPr>
        <p:spPr>
          <a:xfrm>
            <a:off x="5987143" y="5862487"/>
            <a:ext cx="196923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32189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Layer 4 - Transport</a:t>
            </a:r>
            <a:endParaRPr lang="en-US" dirty="0"/>
          </a:p>
        </p:txBody>
      </p:sp>
      <p:sp>
        <p:nvSpPr>
          <p:cNvPr id="3" name="Content Placeholder 2"/>
          <p:cNvSpPr>
            <a:spLocks noGrp="1"/>
          </p:cNvSpPr>
          <p:nvPr>
            <p:ph idx="1"/>
          </p:nvPr>
        </p:nvSpPr>
        <p:spPr>
          <a:xfrm>
            <a:off x="457200" y="1600200"/>
            <a:ext cx="8456990" cy="5019695"/>
          </a:xfrm>
        </p:spPr>
        <p:txBody>
          <a:bodyPr>
            <a:normAutofit fontScale="92500"/>
          </a:bodyPr>
          <a:lstStyle/>
          <a:p>
            <a:pPr marL="514350" indent="-514350"/>
            <a:r>
              <a:rPr lang="en-US" dirty="0" smtClean="0"/>
              <a:t>Receives data from the above, splits it up into smaller units that are then passed to the network layer</a:t>
            </a:r>
          </a:p>
          <a:p>
            <a:pPr marL="514350" indent="-514350"/>
            <a:r>
              <a:rPr lang="en-US" b="1" dirty="0" smtClean="0"/>
              <a:t>Separates</a:t>
            </a:r>
            <a:r>
              <a:rPr lang="en-US" dirty="0" smtClean="0"/>
              <a:t> the “user/application layers” (above) from the “communication layers” (below)</a:t>
            </a:r>
          </a:p>
          <a:p>
            <a:pPr marL="514350" indent="-514350"/>
            <a:r>
              <a:rPr lang="en-US" dirty="0"/>
              <a:t>First layer that virtually connects the two end-points </a:t>
            </a:r>
            <a:r>
              <a:rPr lang="en-US" dirty="0" smtClean="0"/>
              <a:t>directly</a:t>
            </a:r>
            <a:endParaRPr lang="en-US" dirty="0"/>
          </a:p>
          <a:p>
            <a:pPr marL="514350" indent="-514350"/>
            <a:r>
              <a:rPr lang="en-US" dirty="0" smtClean="0"/>
              <a:t>Determines the main features underlying users’ interaction: reliability, ordering of messages, connection(less) interaction,…</a:t>
            </a:r>
          </a:p>
          <a:p>
            <a:pPr marL="1314450" lvl="2" indent="-514350"/>
            <a:endParaRPr lang="en-US" dirty="0" smtClean="0"/>
          </a:p>
          <a:p>
            <a:pPr marL="914400" lvl="1" indent="-514350"/>
            <a:endParaRPr lang="en-US" dirty="0" smtClean="0"/>
          </a:p>
        </p:txBody>
      </p:sp>
    </p:spTree>
    <p:extLst>
      <p:ext uri="{BB962C8B-B14F-4D97-AF65-F5344CB8AC3E}">
        <p14:creationId xmlns:p14="http://schemas.microsoft.com/office/powerpoint/2010/main" val="28245793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Layer 4 - Transport</a:t>
            </a:r>
            <a:endParaRPr lang="en-US" dirty="0"/>
          </a:p>
        </p:txBody>
      </p:sp>
      <p:sp>
        <p:nvSpPr>
          <p:cNvPr id="3" name="Content Placeholder 2"/>
          <p:cNvSpPr>
            <a:spLocks noGrp="1"/>
          </p:cNvSpPr>
          <p:nvPr>
            <p:ph idx="1"/>
          </p:nvPr>
        </p:nvSpPr>
        <p:spPr>
          <a:xfrm>
            <a:off x="457200" y="1600200"/>
            <a:ext cx="8229600" cy="4927821"/>
          </a:xfrm>
        </p:spPr>
        <p:txBody>
          <a:bodyPr/>
          <a:lstStyle/>
          <a:p>
            <a:r>
              <a:rPr lang="en-US" dirty="0" smtClean="0"/>
              <a:t>Decomposes and reassembles data</a:t>
            </a:r>
          </a:p>
          <a:p>
            <a:pPr lvl="1"/>
            <a:r>
              <a:rPr lang="en-US" dirty="0" smtClean="0"/>
              <a:t>Independently from the network layer</a:t>
            </a:r>
          </a:p>
          <a:p>
            <a:pPr lvl="1"/>
            <a:r>
              <a:rPr lang="en-US" dirty="0" smtClean="0"/>
              <a:t>Multiplexing to recombine the whole info</a:t>
            </a:r>
          </a:p>
          <a:p>
            <a:pPr lvl="1"/>
            <a:endParaRPr lang="en-US" dirty="0"/>
          </a:p>
          <a:p>
            <a:pPr lvl="1"/>
            <a:endParaRPr lang="en-US" dirty="0" smtClean="0"/>
          </a:p>
          <a:p>
            <a:pPr lvl="1"/>
            <a:endParaRPr lang="en-US" dirty="0"/>
          </a:p>
          <a:p>
            <a:pPr lvl="1"/>
            <a:endParaRPr lang="en-US" dirty="0" smtClean="0"/>
          </a:p>
          <a:p>
            <a:pPr lvl="1"/>
            <a:endParaRPr lang="en-US" dirty="0"/>
          </a:p>
          <a:p>
            <a:r>
              <a:rPr lang="en-US" dirty="0" smtClean="0"/>
              <a:t>Analogies from the postal system?</a:t>
            </a:r>
            <a:endParaRPr lang="en-US" dirty="0"/>
          </a:p>
        </p:txBody>
      </p:sp>
      <p:pic>
        <p:nvPicPr>
          <p:cNvPr id="6" name="Picture 5"/>
          <p:cNvPicPr>
            <a:picLocks noChangeAspect="1"/>
          </p:cNvPicPr>
          <p:nvPr/>
        </p:nvPicPr>
        <p:blipFill>
          <a:blip r:embed="rId3"/>
          <a:stretch>
            <a:fillRect/>
          </a:stretch>
        </p:blipFill>
        <p:spPr>
          <a:xfrm>
            <a:off x="2959100" y="3223381"/>
            <a:ext cx="3409896" cy="2545415"/>
          </a:xfrm>
          <a:prstGeom prst="rect">
            <a:avLst/>
          </a:prstGeom>
        </p:spPr>
      </p:pic>
    </p:spTree>
    <p:extLst>
      <p:ext uri="{BB962C8B-B14F-4D97-AF65-F5344CB8AC3E}">
        <p14:creationId xmlns:p14="http://schemas.microsoft.com/office/powerpoint/2010/main" val="32560136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Layer 4 - Connection</a:t>
            </a:r>
            <a:endParaRPr lang="en-US" dirty="0"/>
          </a:p>
        </p:txBody>
      </p:sp>
      <p:sp>
        <p:nvSpPr>
          <p:cNvPr id="3" name="Content Placeholder 2"/>
          <p:cNvSpPr>
            <a:spLocks noGrp="1"/>
          </p:cNvSpPr>
          <p:nvPr>
            <p:ph idx="1"/>
          </p:nvPr>
        </p:nvSpPr>
        <p:spPr>
          <a:xfrm>
            <a:off x="457200" y="1600200"/>
            <a:ext cx="8229600" cy="5040086"/>
          </a:xfrm>
        </p:spPr>
        <p:txBody>
          <a:bodyPr>
            <a:normAutofit/>
          </a:bodyPr>
          <a:lstStyle/>
          <a:p>
            <a:r>
              <a:rPr lang="en-US" dirty="0" smtClean="0"/>
              <a:t>Typical T-interaction modality: connection-oriented</a:t>
            </a:r>
          </a:p>
          <a:p>
            <a:r>
              <a:rPr lang="en-US" dirty="0" smtClean="0"/>
              <a:t>Minimal interaction primitives</a:t>
            </a:r>
          </a:p>
          <a:p>
            <a:pPr lvl="1"/>
            <a:r>
              <a:rPr lang="en-US" dirty="0" smtClean="0"/>
              <a:t>T-CONNECT</a:t>
            </a:r>
          </a:p>
          <a:p>
            <a:pPr lvl="2"/>
            <a:r>
              <a:rPr lang="en-US" dirty="0" smtClean="0"/>
              <a:t>At least source and destination address</a:t>
            </a:r>
          </a:p>
          <a:p>
            <a:pPr lvl="2"/>
            <a:r>
              <a:rPr lang="en-US" dirty="0" smtClean="0"/>
              <a:t>Service with confirmation</a:t>
            </a:r>
          </a:p>
          <a:p>
            <a:pPr lvl="1"/>
            <a:r>
              <a:rPr lang="en-US" dirty="0" smtClean="0"/>
              <a:t>T-DATA</a:t>
            </a:r>
          </a:p>
          <a:p>
            <a:pPr lvl="1"/>
            <a:r>
              <a:rPr lang="en-US" dirty="0" smtClean="0"/>
              <a:t>T-DISCONNECT</a:t>
            </a:r>
          </a:p>
        </p:txBody>
      </p:sp>
    </p:spTree>
    <p:extLst>
      <p:ext uri="{BB962C8B-B14F-4D97-AF65-F5344CB8AC3E}">
        <p14:creationId xmlns:p14="http://schemas.microsoft.com/office/powerpoint/2010/main" val="13090619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we not use OSI today?</a:t>
            </a:r>
            <a:endParaRPr lang="en-GB" dirty="0"/>
          </a:p>
        </p:txBody>
      </p:sp>
      <p:sp>
        <p:nvSpPr>
          <p:cNvPr id="3" name="Content Placeholder 2"/>
          <p:cNvSpPr>
            <a:spLocks noGrp="1"/>
          </p:cNvSpPr>
          <p:nvPr>
            <p:ph idx="1"/>
          </p:nvPr>
        </p:nvSpPr>
        <p:spPr/>
        <p:txBody>
          <a:bodyPr/>
          <a:lstStyle/>
          <a:p>
            <a:endParaRPr lang="en-GB" smtClean="0"/>
          </a:p>
          <a:p>
            <a:r>
              <a:rPr lang="en-GB" smtClean="0"/>
              <a:t>Too </a:t>
            </a:r>
            <a:r>
              <a:rPr lang="en-GB" dirty="0" smtClean="0"/>
              <a:t>complex</a:t>
            </a:r>
          </a:p>
          <a:p>
            <a:r>
              <a:rPr lang="en-GB" dirty="0" smtClean="0"/>
              <a:t>Too late</a:t>
            </a:r>
          </a:p>
          <a:p>
            <a:r>
              <a:rPr lang="en-GB" dirty="0" smtClean="0"/>
              <a:t>Too much imposed by government organizations (perceived)</a:t>
            </a:r>
            <a:endParaRPr lang="en-GB" dirty="0"/>
          </a:p>
        </p:txBody>
      </p:sp>
    </p:spTree>
    <p:extLst>
      <p:ext uri="{BB962C8B-B14F-4D97-AF65-F5344CB8AC3E}">
        <p14:creationId xmlns:p14="http://schemas.microsoft.com/office/powerpoint/2010/main" val="1906471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1. Network Hardware</a:t>
            </a:r>
          </a:p>
        </p:txBody>
      </p:sp>
      <p:sp>
        <p:nvSpPr>
          <p:cNvPr id="13315"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Point-to-point vs broadcast</a:t>
            </a:r>
          </a:p>
          <a:p>
            <a:pPr marL="457200" indent="-457200">
              <a:buFont typeface="Arial" panose="020B0604020202020204" pitchFamily="34" charset="0"/>
              <a:buChar char="•"/>
            </a:pPr>
            <a:r>
              <a:rPr lang="en-US" dirty="0" smtClean="0"/>
              <a:t>Networks can be classified by their scale:</a:t>
            </a:r>
          </a:p>
          <a:p>
            <a:endParaRPr lang="en-US" dirty="0" smtClean="0"/>
          </a:p>
        </p:txBody>
      </p:sp>
      <p:graphicFrame>
        <p:nvGraphicFramePr>
          <p:cNvPr id="10" name="Table 9"/>
          <p:cNvGraphicFramePr>
            <a:graphicFrameLocks noGrp="1"/>
          </p:cNvGraphicFramePr>
          <p:nvPr>
            <p:extLst>
              <p:ext uri="{D42A27DB-BD31-4B8C-83A1-F6EECF244321}">
                <p14:modId xmlns:p14="http://schemas.microsoft.com/office/powerpoint/2010/main" val="1955889415"/>
              </p:ext>
            </p:extLst>
          </p:nvPr>
        </p:nvGraphicFramePr>
        <p:xfrm>
          <a:off x="1814512" y="3076135"/>
          <a:ext cx="5514975" cy="2225040"/>
        </p:xfrm>
        <a:graphic>
          <a:graphicData uri="http://schemas.openxmlformats.org/drawingml/2006/table">
            <a:tbl>
              <a:tblPr firstRow="1" bandRow="1">
                <a:tableStyleId>{5C22544A-7EE6-4342-B048-85BDC9FD1C3A}</a:tableStyleId>
              </a:tblPr>
              <a:tblGrid>
                <a:gridCol w="1428750"/>
                <a:gridCol w="4086225"/>
              </a:tblGrid>
              <a:tr h="370840">
                <a:tc>
                  <a:txBody>
                    <a:bodyPr/>
                    <a:lstStyle/>
                    <a:p>
                      <a:r>
                        <a:rPr lang="en-US" b="1" dirty="0" smtClean="0">
                          <a:solidFill>
                            <a:schemeClr val="tx1"/>
                          </a:solidFill>
                          <a:latin typeface="Arial" pitchFamily="34" charset="0"/>
                          <a:cs typeface="Arial" pitchFamily="34" charset="0"/>
                        </a:rPr>
                        <a:t>Scale</a:t>
                      </a:r>
                      <a:endParaRPr lang="en-US" b="1"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b="1" dirty="0" smtClean="0">
                          <a:solidFill>
                            <a:schemeClr val="tx1"/>
                          </a:solidFill>
                          <a:latin typeface="Arial" pitchFamily="34" charset="0"/>
                          <a:cs typeface="Arial" pitchFamily="34" charset="0"/>
                        </a:rPr>
                        <a:t>Type</a:t>
                      </a:r>
                      <a:endParaRPr lang="en-US" b="1"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r>
              <a:tr h="370840">
                <a:tc>
                  <a:txBody>
                    <a:bodyPr/>
                    <a:lstStyle/>
                    <a:p>
                      <a:r>
                        <a:rPr lang="en-US" b="0" dirty="0" smtClean="0">
                          <a:solidFill>
                            <a:schemeClr val="tx1"/>
                          </a:solidFill>
                          <a:latin typeface="Arial" pitchFamily="34" charset="0"/>
                          <a:cs typeface="Arial" pitchFamily="34" charset="0"/>
                        </a:rPr>
                        <a:t>Vicinity</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b="0" dirty="0" smtClean="0">
                          <a:solidFill>
                            <a:schemeClr val="tx1"/>
                          </a:solidFill>
                          <a:latin typeface="Arial" pitchFamily="34" charset="0"/>
                          <a:cs typeface="Arial" pitchFamily="34" charset="0"/>
                        </a:rPr>
                        <a:t>PAN</a:t>
                      </a:r>
                      <a:r>
                        <a:rPr lang="en-US" b="0" baseline="0" dirty="0" smtClean="0">
                          <a:solidFill>
                            <a:schemeClr val="tx1"/>
                          </a:solidFill>
                          <a:latin typeface="Arial" pitchFamily="34" charset="0"/>
                          <a:cs typeface="Arial" pitchFamily="34" charset="0"/>
                        </a:rPr>
                        <a:t> (</a:t>
                      </a:r>
                      <a:r>
                        <a:rPr lang="en-US" b="0" dirty="0" smtClean="0">
                          <a:solidFill>
                            <a:schemeClr val="tx1"/>
                          </a:solidFill>
                          <a:latin typeface="Arial" pitchFamily="34" charset="0"/>
                          <a:cs typeface="Arial" pitchFamily="34" charset="0"/>
                        </a:rPr>
                        <a:t>Personal Area Network) </a:t>
                      </a:r>
                      <a:r>
                        <a:rPr lang="en-US" dirty="0" smtClean="0">
                          <a:solidFill>
                            <a:srgbClr val="0000FF"/>
                          </a:solidFill>
                          <a:latin typeface="Arial"/>
                          <a:cs typeface="Arial"/>
                        </a:rPr>
                        <a:t>»</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r>
              <a:tr h="370840">
                <a:tc>
                  <a:txBody>
                    <a:bodyPr/>
                    <a:lstStyle/>
                    <a:p>
                      <a:r>
                        <a:rPr lang="en-US" b="0" dirty="0" smtClean="0">
                          <a:solidFill>
                            <a:schemeClr val="tx1"/>
                          </a:solidFill>
                          <a:latin typeface="Arial" pitchFamily="34" charset="0"/>
                          <a:cs typeface="Arial" pitchFamily="34" charset="0"/>
                        </a:rPr>
                        <a:t>Building </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b="0" dirty="0" smtClean="0">
                          <a:solidFill>
                            <a:schemeClr val="tx1"/>
                          </a:solidFill>
                          <a:latin typeface="Arial" pitchFamily="34" charset="0"/>
                          <a:cs typeface="Arial" pitchFamily="34" charset="0"/>
                        </a:rPr>
                        <a:t>LAN (Local Area Network) </a:t>
                      </a:r>
                      <a:r>
                        <a:rPr lang="en-US" dirty="0" smtClean="0">
                          <a:solidFill>
                            <a:srgbClr val="0000FF"/>
                          </a:solidFill>
                          <a:latin typeface="Arial"/>
                          <a:cs typeface="Arial"/>
                        </a:rPr>
                        <a:t>»</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r>
              <a:tr h="370840">
                <a:tc>
                  <a:txBody>
                    <a:bodyPr/>
                    <a:lstStyle/>
                    <a:p>
                      <a:r>
                        <a:rPr lang="en-US" b="0" dirty="0" smtClean="0">
                          <a:solidFill>
                            <a:schemeClr val="tx1"/>
                          </a:solidFill>
                          <a:latin typeface="Arial" pitchFamily="34" charset="0"/>
                          <a:cs typeface="Arial" pitchFamily="34" charset="0"/>
                        </a:rPr>
                        <a:t>City</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b="0" dirty="0" smtClean="0">
                          <a:solidFill>
                            <a:schemeClr val="tx1"/>
                          </a:solidFill>
                          <a:latin typeface="Arial" pitchFamily="34" charset="0"/>
                          <a:cs typeface="Arial" pitchFamily="34" charset="0"/>
                        </a:rPr>
                        <a:t>MAN (Metropolitan Area Network) </a:t>
                      </a:r>
                      <a:r>
                        <a:rPr lang="en-US" dirty="0" smtClean="0">
                          <a:solidFill>
                            <a:srgbClr val="0000FF"/>
                          </a:solidFill>
                          <a:latin typeface="Arial"/>
                          <a:cs typeface="Arial"/>
                        </a:rPr>
                        <a:t>»</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r>
              <a:tr h="370840">
                <a:tc>
                  <a:txBody>
                    <a:bodyPr/>
                    <a:lstStyle/>
                    <a:p>
                      <a:r>
                        <a:rPr lang="en-US" b="0" dirty="0" smtClean="0">
                          <a:solidFill>
                            <a:schemeClr val="tx1"/>
                          </a:solidFill>
                          <a:latin typeface="Arial" pitchFamily="34" charset="0"/>
                          <a:cs typeface="Arial" pitchFamily="34" charset="0"/>
                        </a:rPr>
                        <a:t>Country</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b="0" dirty="0" smtClean="0">
                          <a:solidFill>
                            <a:schemeClr val="tx1"/>
                          </a:solidFill>
                          <a:latin typeface="Arial" pitchFamily="34" charset="0"/>
                          <a:cs typeface="Arial" pitchFamily="34" charset="0"/>
                        </a:rPr>
                        <a:t>WAN (Wide Area Network) </a:t>
                      </a:r>
                      <a:r>
                        <a:rPr lang="en-US" dirty="0" smtClean="0">
                          <a:solidFill>
                            <a:srgbClr val="0000FF"/>
                          </a:solidFill>
                          <a:latin typeface="Arial"/>
                          <a:cs typeface="Arial"/>
                        </a:rPr>
                        <a:t>»</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r>
              <a:tr h="370840">
                <a:tc>
                  <a:txBody>
                    <a:bodyPr/>
                    <a:lstStyle/>
                    <a:p>
                      <a:r>
                        <a:rPr lang="en-US" b="0" dirty="0" smtClean="0">
                          <a:solidFill>
                            <a:schemeClr val="tx1"/>
                          </a:solidFill>
                          <a:latin typeface="Arial" pitchFamily="34" charset="0"/>
                          <a:cs typeface="Arial" pitchFamily="34" charset="0"/>
                        </a:rPr>
                        <a:t>Planet</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b="0" dirty="0" smtClean="0">
                          <a:solidFill>
                            <a:schemeClr val="tx1"/>
                          </a:solidFill>
                          <a:latin typeface="Arial" pitchFamily="34" charset="0"/>
                          <a:cs typeface="Arial" pitchFamily="34" charset="0"/>
                        </a:rPr>
                        <a:t>The Internet </a:t>
                      </a:r>
                      <a:r>
                        <a:rPr lang="en-US" b="0" dirty="0" smtClean="0">
                          <a:solidFill>
                            <a:schemeClr val="tx1"/>
                          </a:solidFill>
                          <a:latin typeface="Arial"/>
                          <a:cs typeface="Arial"/>
                        </a:rPr>
                        <a:t>(network</a:t>
                      </a:r>
                      <a:r>
                        <a:rPr lang="en-US" b="0" baseline="0" dirty="0" smtClean="0">
                          <a:solidFill>
                            <a:schemeClr val="tx1"/>
                          </a:solidFill>
                          <a:latin typeface="Arial"/>
                          <a:cs typeface="Arial"/>
                        </a:rPr>
                        <a:t> of all networks)</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8097368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2C: Internet and TCP/IP</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History </a:t>
            </a:r>
            <a:r>
              <a:rPr lang="en-US" dirty="0"/>
              <a:t>of the </a:t>
            </a:r>
            <a:r>
              <a:rPr lang="en-US" dirty="0" smtClean="0"/>
              <a:t>Internet:</a:t>
            </a:r>
          </a:p>
          <a:p>
            <a:r>
              <a:rPr lang="en-US" dirty="0" smtClean="0">
                <a:hlinkClick r:id="rId3"/>
              </a:rPr>
              <a:t>https</a:t>
            </a:r>
            <a:r>
              <a:rPr lang="en-US" dirty="0">
                <a:hlinkClick r:id="rId3"/>
              </a:rPr>
              <a:t>://</a:t>
            </a:r>
            <a:r>
              <a:rPr lang="en-US" dirty="0" smtClean="0">
                <a:hlinkClick r:id="rId3"/>
              </a:rPr>
              <a:t>www.youtube.com/watch?v=9hIQjrMHTv4</a:t>
            </a:r>
            <a:endParaRPr lang="en-US" dirty="0" smtClean="0"/>
          </a:p>
          <a:p>
            <a:endParaRPr lang="en-US" dirty="0" smtClean="0"/>
          </a:p>
          <a:p>
            <a:r>
              <a:rPr lang="en-US" dirty="0" smtClean="0"/>
              <a:t>Answer the following question:</a:t>
            </a:r>
          </a:p>
          <a:p>
            <a:pPr lvl="1"/>
            <a:r>
              <a:rPr lang="en-US" dirty="0" smtClean="0"/>
              <a:t>What were the main breakthroughs towards the internet?</a:t>
            </a:r>
            <a:endParaRPr lang="en-US" dirty="0"/>
          </a:p>
        </p:txBody>
      </p:sp>
    </p:spTree>
    <p:extLst>
      <p:ext uri="{BB962C8B-B14F-4D97-AF65-F5344CB8AC3E}">
        <p14:creationId xmlns:p14="http://schemas.microsoft.com/office/powerpoint/2010/main" val="9840770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a:t>
            </a:r>
            <a:endParaRPr lang="en-US" dirty="0"/>
          </a:p>
        </p:txBody>
      </p:sp>
      <p:sp>
        <p:nvSpPr>
          <p:cNvPr id="3" name="Content Placeholder 2"/>
          <p:cNvSpPr>
            <a:spLocks noGrp="1"/>
          </p:cNvSpPr>
          <p:nvPr>
            <p:ph idx="1"/>
          </p:nvPr>
        </p:nvSpPr>
        <p:spPr/>
        <p:txBody>
          <a:bodyPr/>
          <a:lstStyle/>
          <a:p>
            <a:r>
              <a:rPr lang="en-US" dirty="0" smtClean="0"/>
              <a:t>A network of networks</a:t>
            </a:r>
          </a:p>
          <a:p>
            <a:r>
              <a:rPr lang="en-US" dirty="0" smtClean="0"/>
              <a:t>Emerged in a bottom-up way</a:t>
            </a:r>
          </a:p>
          <a:p>
            <a:r>
              <a:rPr lang="en-US" dirty="0" smtClean="0"/>
              <a:t>Composed of a set of layers and protocols that became de-facto standards</a:t>
            </a:r>
          </a:p>
          <a:p>
            <a:pPr lvl="1"/>
            <a:r>
              <a:rPr lang="en-US" dirty="0" smtClean="0"/>
              <a:t>TCP/IP</a:t>
            </a:r>
          </a:p>
          <a:p>
            <a:pPr lvl="1"/>
            <a:r>
              <a:rPr lang="en-US" dirty="0" smtClean="0"/>
              <a:t>Not completely aligned with OSI reference model</a:t>
            </a:r>
          </a:p>
          <a:p>
            <a:r>
              <a:rPr lang="en-US" dirty="0" smtClean="0"/>
              <a:t>Born from ARPANET</a:t>
            </a:r>
          </a:p>
          <a:p>
            <a:endParaRPr lang="en-US" dirty="0" smtClean="0"/>
          </a:p>
          <a:p>
            <a:endParaRPr lang="en-US" dirty="0"/>
          </a:p>
        </p:txBody>
      </p:sp>
    </p:spTree>
    <p:extLst>
      <p:ext uri="{BB962C8B-B14F-4D97-AF65-F5344CB8AC3E}">
        <p14:creationId xmlns:p14="http://schemas.microsoft.com/office/powerpoint/2010/main" val="22414934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Evolution</a:t>
            </a:r>
            <a:endParaRPr lang="en-US" dirty="0"/>
          </a:p>
        </p:txBody>
      </p:sp>
      <p:pic>
        <p:nvPicPr>
          <p:cNvPr id="4" name="Content Placeholder 3"/>
          <p:cNvPicPr>
            <a:picLocks noGrp="1" noChangeAspect="1"/>
          </p:cNvPicPr>
          <p:nvPr>
            <p:ph idx="1"/>
          </p:nvPr>
        </p:nvPicPr>
        <p:blipFill>
          <a:blip r:embed="rId2"/>
          <a:srcRect t="5934" b="5934"/>
          <a:stretch>
            <a:fillRect/>
          </a:stretch>
        </p:blipFill>
        <p:spPr/>
      </p:pic>
    </p:spTree>
    <p:extLst>
      <p:ext uri="{BB962C8B-B14F-4D97-AF65-F5344CB8AC3E}">
        <p14:creationId xmlns:p14="http://schemas.microsoft.com/office/powerpoint/2010/main" val="2645220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 of Internet</a:t>
            </a:r>
            <a:endParaRPr lang="en-US" dirty="0"/>
          </a:p>
        </p:txBody>
      </p:sp>
      <p:sp>
        <p:nvSpPr>
          <p:cNvPr id="3" name="Content Placeholder 2"/>
          <p:cNvSpPr>
            <a:spLocks noGrp="1"/>
          </p:cNvSpPr>
          <p:nvPr>
            <p:ph idx="1"/>
          </p:nvPr>
        </p:nvSpPr>
        <p:spPr>
          <a:xfrm>
            <a:off x="457200" y="1600200"/>
            <a:ext cx="8229600" cy="4846562"/>
          </a:xfrm>
        </p:spPr>
        <p:txBody>
          <a:bodyPr>
            <a:normAutofit/>
          </a:bodyPr>
          <a:lstStyle/>
          <a:p>
            <a:r>
              <a:rPr lang="en-US" dirty="0" smtClean="0"/>
              <a:t>Late 1950s </a:t>
            </a:r>
            <a:r>
              <a:rPr lang="en-US" dirty="0" smtClean="0">
                <a:sym typeface="Wingdings"/>
              </a:rPr>
              <a:t> USA Department of Defense feared the Cold War</a:t>
            </a:r>
          </a:p>
          <a:p>
            <a:r>
              <a:rPr lang="en-US" dirty="0" smtClean="0">
                <a:sym typeface="Wingdings"/>
              </a:rPr>
              <a:t>Military communications: public telephone network</a:t>
            </a:r>
          </a:p>
          <a:p>
            <a:pPr lvl="1"/>
            <a:r>
              <a:rPr lang="en-US" dirty="0" smtClean="0">
                <a:sym typeface="Wingdings"/>
              </a:rPr>
              <a:t>Vulnerable!</a:t>
            </a:r>
          </a:p>
          <a:p>
            <a:r>
              <a:rPr lang="en-US" dirty="0" smtClean="0">
                <a:sym typeface="Wingdings"/>
              </a:rPr>
              <a:t>Need for a resilient network for military communications</a:t>
            </a:r>
          </a:p>
          <a:p>
            <a:pPr marL="0" indent="0">
              <a:buNone/>
            </a:pPr>
            <a:endParaRPr lang="en-US" dirty="0" smtClean="0">
              <a:sym typeface="Wingdings"/>
            </a:endParaRPr>
          </a:p>
          <a:p>
            <a:endParaRPr lang="en-US" dirty="0"/>
          </a:p>
        </p:txBody>
      </p:sp>
    </p:spTree>
    <p:extLst>
      <p:ext uri="{BB962C8B-B14F-4D97-AF65-F5344CB8AC3E}">
        <p14:creationId xmlns:p14="http://schemas.microsoft.com/office/powerpoint/2010/main" val="42699393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Baran’s</a:t>
            </a:r>
            <a:r>
              <a:rPr lang="en-US" dirty="0" smtClean="0"/>
              <a:t> Network</a:t>
            </a:r>
            <a:endParaRPr lang="en-US" dirty="0"/>
          </a:p>
        </p:txBody>
      </p:sp>
      <p:sp>
        <p:nvSpPr>
          <p:cNvPr id="3" name="Content Placeholder 2"/>
          <p:cNvSpPr>
            <a:spLocks noGrp="1"/>
          </p:cNvSpPr>
          <p:nvPr>
            <p:ph idx="1"/>
          </p:nvPr>
        </p:nvSpPr>
        <p:spPr>
          <a:xfrm>
            <a:off x="457200" y="5104190"/>
            <a:ext cx="8229600" cy="1451429"/>
          </a:xfrm>
        </p:spPr>
        <p:txBody>
          <a:bodyPr>
            <a:normAutofit/>
          </a:bodyPr>
          <a:lstStyle/>
          <a:p>
            <a:pPr marL="342900" lvl="1" indent="-342900">
              <a:buFont typeface="Arial"/>
              <a:buChar char="•"/>
            </a:pPr>
            <a:r>
              <a:rPr lang="en-US" sz="2000" dirty="0">
                <a:sym typeface="Wingdings"/>
              </a:rPr>
              <a:t>Paul </a:t>
            </a:r>
            <a:r>
              <a:rPr lang="en-US" sz="2000" dirty="0" err="1">
                <a:sym typeface="Wingdings"/>
              </a:rPr>
              <a:t>Baran’s</a:t>
            </a:r>
            <a:r>
              <a:rPr lang="en-US" sz="2000" dirty="0">
                <a:sym typeface="Wingdings"/>
              </a:rPr>
              <a:t> distributed fault-tolerant </a:t>
            </a:r>
            <a:r>
              <a:rPr lang="en-US" sz="2000" dirty="0" smtClean="0">
                <a:sym typeface="Wingdings"/>
              </a:rPr>
              <a:t>network</a:t>
            </a:r>
          </a:p>
          <a:p>
            <a:pPr marL="742950" lvl="2" indent="-342900"/>
            <a:r>
              <a:rPr lang="en-US" sz="1800" dirty="0" smtClean="0">
                <a:sym typeface="Wingdings"/>
              </a:rPr>
              <a:t>Based on packet switching</a:t>
            </a:r>
          </a:p>
          <a:p>
            <a:pPr marL="342900" lvl="1" indent="-342900">
              <a:buFont typeface="Arial"/>
              <a:buChar char="•"/>
            </a:pPr>
            <a:r>
              <a:rPr lang="en-US" sz="2000" dirty="0" smtClean="0">
                <a:sym typeface="Wingdings"/>
              </a:rPr>
              <a:t>In the meanwhile, ARPA was created: </a:t>
            </a:r>
            <a:r>
              <a:rPr lang="en-US" sz="2000" b="1" dirty="0" smtClean="0"/>
              <a:t>A</a:t>
            </a:r>
            <a:r>
              <a:rPr lang="en-US" sz="2000" dirty="0" smtClean="0"/>
              <a:t>dvanced </a:t>
            </a:r>
            <a:r>
              <a:rPr lang="en-US" sz="2000" b="1" dirty="0"/>
              <a:t>R</a:t>
            </a:r>
            <a:r>
              <a:rPr lang="en-US" sz="2000" dirty="0"/>
              <a:t>esearch </a:t>
            </a:r>
            <a:r>
              <a:rPr lang="en-US" sz="2000" b="1" dirty="0"/>
              <a:t>P</a:t>
            </a:r>
            <a:r>
              <a:rPr lang="en-US" sz="2000" dirty="0"/>
              <a:t>rojects </a:t>
            </a:r>
            <a:r>
              <a:rPr lang="en-US" sz="2000" b="1" dirty="0" smtClean="0"/>
              <a:t>A</a:t>
            </a:r>
            <a:r>
              <a:rPr lang="en-US" sz="2000" dirty="0" smtClean="0"/>
              <a:t>gency</a:t>
            </a:r>
            <a:endParaRPr lang="en-US" sz="2000" dirty="0">
              <a:sym typeface="Wingdings"/>
            </a:endParaRPr>
          </a:p>
          <a:p>
            <a:endParaRPr lang="en-US" sz="2400" dirty="0"/>
          </a:p>
        </p:txBody>
      </p:sp>
      <p:pic>
        <p:nvPicPr>
          <p:cNvPr id="5" name="Picture 5" descr="1-25"/>
          <p:cNvPicPr>
            <a:picLocks noChangeAspect="1" noChangeArrowheads="1"/>
          </p:cNvPicPr>
          <p:nvPr/>
        </p:nvPicPr>
        <p:blipFill rotWithShape="1">
          <a:blip r:embed="rId3">
            <a:extLst>
              <a:ext uri="{28A0092B-C50C-407E-A947-70E740481C1C}">
                <a14:useLocalDpi xmlns:a14="http://schemas.microsoft.com/office/drawing/2010/main" val="0"/>
              </a:ext>
            </a:extLst>
          </a:blip>
          <a:srcRect b="11062"/>
          <a:stretch/>
        </p:blipFill>
        <p:spPr bwMode="auto">
          <a:xfrm>
            <a:off x="1487716" y="1296685"/>
            <a:ext cx="6156476" cy="3686552"/>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4354286" y="2794000"/>
            <a:ext cx="798285" cy="49590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57213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ARPANET</a:t>
            </a:r>
            <a:endParaRPr lang="en-US" dirty="0"/>
          </a:p>
        </p:txBody>
      </p:sp>
      <p:sp>
        <p:nvSpPr>
          <p:cNvPr id="3" name="Content Placeholder 2"/>
          <p:cNvSpPr>
            <a:spLocks noGrp="1"/>
          </p:cNvSpPr>
          <p:nvPr>
            <p:ph idx="1"/>
          </p:nvPr>
        </p:nvSpPr>
        <p:spPr>
          <a:xfrm>
            <a:off x="457200" y="1600200"/>
            <a:ext cx="8229600" cy="1767039"/>
          </a:xfrm>
        </p:spPr>
        <p:txBody>
          <a:bodyPr>
            <a:normAutofit fontScale="92500" lnSpcReduction="20000"/>
          </a:bodyPr>
          <a:lstStyle/>
          <a:p>
            <a:r>
              <a:rPr lang="en-US" dirty="0" smtClean="0"/>
              <a:t>1967: Roberts and Clarks developed a packet-switching </a:t>
            </a:r>
          </a:p>
          <a:p>
            <a:pPr lvl="1"/>
            <a:r>
              <a:rPr lang="en-US" dirty="0" smtClean="0"/>
              <a:t>Cited </a:t>
            </a:r>
            <a:r>
              <a:rPr lang="en-US" dirty="0" err="1" smtClean="0"/>
              <a:t>Baran</a:t>
            </a:r>
            <a:endParaRPr lang="en-US" dirty="0" smtClean="0"/>
          </a:p>
          <a:p>
            <a:pPr lvl="1"/>
            <a:r>
              <a:rPr lang="en-US" dirty="0" smtClean="0"/>
              <a:t>IMP: mini-computers with dynamic routing support</a:t>
            </a:r>
          </a:p>
          <a:p>
            <a:pPr lvl="1"/>
            <a:endParaRPr lang="en-US" dirty="0"/>
          </a:p>
        </p:txBody>
      </p:sp>
      <p:pic>
        <p:nvPicPr>
          <p:cNvPr id="4" name="Picture 5" descr="1-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67239"/>
            <a:ext cx="7697788" cy="315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9666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World-wide Web</a:t>
            </a:r>
            <a:endParaRPr lang="en-AU" dirty="0"/>
          </a:p>
        </p:txBody>
      </p:sp>
      <p:sp>
        <p:nvSpPr>
          <p:cNvPr id="3" name="Content Placeholder 2"/>
          <p:cNvSpPr>
            <a:spLocks noGrp="1"/>
          </p:cNvSpPr>
          <p:nvPr>
            <p:ph idx="1"/>
          </p:nvPr>
        </p:nvSpPr>
        <p:spPr>
          <a:xfrm>
            <a:off x="457200" y="1600200"/>
            <a:ext cx="8575482" cy="4752892"/>
          </a:xfrm>
        </p:spPr>
        <p:txBody>
          <a:bodyPr>
            <a:normAutofit fontScale="70000" lnSpcReduction="20000"/>
          </a:bodyPr>
          <a:lstStyle/>
          <a:p>
            <a:r>
              <a:rPr lang="en-AU" dirty="0" smtClean="0"/>
              <a:t>Invented </a:t>
            </a:r>
            <a:r>
              <a:rPr lang="en-AU" dirty="0"/>
              <a:t>by Tim-Berners </a:t>
            </a:r>
            <a:r>
              <a:rPr lang="en-AU" dirty="0" smtClean="0"/>
              <a:t/>
            </a:r>
            <a:br>
              <a:rPr lang="en-AU" dirty="0" smtClean="0"/>
            </a:br>
            <a:r>
              <a:rPr lang="en-AU" dirty="0" smtClean="0"/>
              <a:t>Lee </a:t>
            </a:r>
            <a:r>
              <a:rPr lang="en-AU" dirty="0"/>
              <a:t>at CERN in 1989</a:t>
            </a:r>
          </a:p>
          <a:p>
            <a:r>
              <a:rPr lang="en-AU" dirty="0" smtClean="0"/>
              <a:t>Distributed open </a:t>
            </a:r>
            <a:r>
              <a:rPr lang="en-AU" dirty="0"/>
              <a:t>source </a:t>
            </a:r>
            <a:r>
              <a:rPr lang="en-AU" dirty="0" smtClean="0"/>
              <a:t/>
            </a:r>
            <a:br>
              <a:rPr lang="en-AU" dirty="0" smtClean="0"/>
            </a:br>
            <a:r>
              <a:rPr lang="en-AU" dirty="0" smtClean="0"/>
              <a:t>information space</a:t>
            </a:r>
          </a:p>
          <a:p>
            <a:r>
              <a:rPr lang="en-AU" dirty="0"/>
              <a:t>D</a:t>
            </a:r>
            <a:r>
              <a:rPr lang="en-AU" dirty="0" smtClean="0"/>
              <a:t>ocuments </a:t>
            </a:r>
            <a:r>
              <a:rPr lang="en-AU" dirty="0"/>
              <a:t>and </a:t>
            </a:r>
            <a:r>
              <a:rPr lang="en-AU" dirty="0" smtClean="0"/>
              <a:t>other</a:t>
            </a:r>
            <a:br>
              <a:rPr lang="en-AU" dirty="0" smtClean="0"/>
            </a:br>
            <a:r>
              <a:rPr lang="en-AU" dirty="0" smtClean="0"/>
              <a:t>web resources are</a:t>
            </a:r>
            <a:br>
              <a:rPr lang="en-AU" dirty="0" smtClean="0"/>
            </a:br>
            <a:r>
              <a:rPr lang="en-AU" dirty="0" smtClean="0"/>
              <a:t> </a:t>
            </a:r>
            <a:r>
              <a:rPr lang="en-AU" dirty="0"/>
              <a:t>identified by </a:t>
            </a:r>
            <a:r>
              <a:rPr lang="en-AU" dirty="0" smtClean="0">
                <a:solidFill>
                  <a:srgbClr val="FF0000"/>
                </a:solidFill>
              </a:rPr>
              <a:t>URLs</a:t>
            </a:r>
          </a:p>
          <a:p>
            <a:r>
              <a:rPr lang="en-AU" dirty="0"/>
              <a:t>I</a:t>
            </a:r>
            <a:r>
              <a:rPr lang="en-AU" dirty="0" smtClean="0"/>
              <a:t>nterlinked </a:t>
            </a:r>
            <a:r>
              <a:rPr lang="en-AU" dirty="0"/>
              <a:t>by hypertext </a:t>
            </a:r>
            <a:r>
              <a:rPr lang="en-AU" dirty="0" smtClean="0">
                <a:solidFill>
                  <a:srgbClr val="FF0000"/>
                </a:solidFill>
              </a:rPr>
              <a:t>links</a:t>
            </a:r>
          </a:p>
          <a:p>
            <a:pPr lvl="1"/>
            <a:r>
              <a:rPr lang="en-AU" dirty="0"/>
              <a:t>Mechanical version envisioned </a:t>
            </a:r>
            <a:br>
              <a:rPr lang="en-AU" dirty="0"/>
            </a:br>
            <a:r>
              <a:rPr lang="en-AU" dirty="0"/>
              <a:t>by </a:t>
            </a:r>
            <a:r>
              <a:rPr lang="en-AU" dirty="0" err="1"/>
              <a:t>Vannevar</a:t>
            </a:r>
            <a:r>
              <a:rPr lang="en-AU" dirty="0"/>
              <a:t> Bush in 1945</a:t>
            </a:r>
            <a:br>
              <a:rPr lang="en-AU" dirty="0"/>
            </a:br>
            <a:r>
              <a:rPr lang="en-AU" dirty="0"/>
              <a:t>(“As we may think</a:t>
            </a:r>
            <a:r>
              <a:rPr lang="en-AU" dirty="0" smtClean="0"/>
              <a:t>”)</a:t>
            </a:r>
            <a:endParaRPr lang="en-AU" dirty="0" smtClean="0">
              <a:solidFill>
                <a:srgbClr val="FF0000"/>
              </a:solidFill>
            </a:endParaRPr>
          </a:p>
          <a:p>
            <a:r>
              <a:rPr lang="en-AU" dirty="0" smtClean="0"/>
              <a:t>Programmed in </a:t>
            </a:r>
            <a:r>
              <a:rPr lang="en-AU" dirty="0" smtClean="0">
                <a:solidFill>
                  <a:srgbClr val="FF0000"/>
                </a:solidFill>
              </a:rPr>
              <a:t>HTML</a:t>
            </a:r>
          </a:p>
          <a:p>
            <a:r>
              <a:rPr lang="en-AU" dirty="0" smtClean="0"/>
              <a:t>Transferred with </a:t>
            </a:r>
            <a:r>
              <a:rPr lang="en-AU" dirty="0" smtClean="0">
                <a:solidFill>
                  <a:srgbClr val="FF0000"/>
                </a:solidFill>
              </a:rPr>
              <a:t>HTTP</a:t>
            </a:r>
          </a:p>
          <a:p>
            <a:r>
              <a:rPr lang="en-AU" dirty="0" smtClean="0"/>
              <a:t>Viewed with </a:t>
            </a:r>
            <a:r>
              <a:rPr lang="en-AU" dirty="0" smtClean="0">
                <a:solidFill>
                  <a:srgbClr val="FF0000"/>
                </a:solidFill>
              </a:rPr>
              <a:t>browsers</a:t>
            </a:r>
          </a:p>
          <a:p>
            <a:r>
              <a:rPr lang="en-AU" dirty="0" smtClean="0"/>
              <a:t>Accessed via the internet</a:t>
            </a:r>
          </a:p>
        </p:txBody>
      </p:sp>
      <p:pic>
        <p:nvPicPr>
          <p:cNvPr id="3074" name="Picture 2" descr="https://upload.wikimedia.org/wikipedia/commons/9/9d/Sir_Tim_Berners-Lee.jpg"/>
          <p:cNvPicPr>
            <a:picLocks noChangeAspect="1" noChangeArrowheads="1"/>
          </p:cNvPicPr>
          <p:nvPr/>
        </p:nvPicPr>
        <p:blipFill rotWithShape="1">
          <a:blip r:embed="rId2">
            <a:extLst>
              <a:ext uri="{28A0092B-C50C-407E-A947-70E740481C1C}">
                <a14:useLocalDpi xmlns:a14="http://schemas.microsoft.com/office/drawing/2010/main" val="0"/>
              </a:ext>
            </a:extLst>
          </a:blip>
          <a:srcRect l="33544" b="32702"/>
          <a:stretch/>
        </p:blipFill>
        <p:spPr bwMode="auto">
          <a:xfrm>
            <a:off x="5128591" y="1417638"/>
            <a:ext cx="3492803" cy="235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90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What is the difference between World Wide Web and Internet?</a:t>
            </a:r>
            <a:endParaRPr lang="en-AU" dirty="0"/>
          </a:p>
        </p:txBody>
      </p:sp>
    </p:spTree>
    <p:extLst>
      <p:ext uri="{BB962C8B-B14F-4D97-AF65-F5344CB8AC3E}">
        <p14:creationId xmlns:p14="http://schemas.microsoft.com/office/powerpoint/2010/main" val="12801134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TCP/IP</a:t>
            </a:r>
            <a:endParaRPr lang="en-US" dirty="0"/>
          </a:p>
        </p:txBody>
      </p:sp>
      <p:sp>
        <p:nvSpPr>
          <p:cNvPr id="3" name="Content Placeholder 2"/>
          <p:cNvSpPr>
            <a:spLocks noGrp="1"/>
          </p:cNvSpPr>
          <p:nvPr>
            <p:ph idx="1"/>
          </p:nvPr>
        </p:nvSpPr>
        <p:spPr>
          <a:xfrm>
            <a:off x="457200" y="1600200"/>
            <a:ext cx="8229600" cy="5136848"/>
          </a:xfrm>
        </p:spPr>
        <p:txBody>
          <a:bodyPr>
            <a:normAutofit fontScale="85000" lnSpcReduction="10000"/>
          </a:bodyPr>
          <a:lstStyle/>
          <a:p>
            <a:r>
              <a:rPr lang="en-US" dirty="0" smtClean="0"/>
              <a:t>With the growth of ARPANET, it became clear that its protocols were not suited to deal with heterogeneous networks</a:t>
            </a:r>
          </a:p>
          <a:p>
            <a:r>
              <a:rPr lang="en-US" dirty="0" smtClean="0"/>
              <a:t>1974: </a:t>
            </a:r>
            <a:r>
              <a:rPr lang="en-US" dirty="0" err="1" smtClean="0"/>
              <a:t>Cherf</a:t>
            </a:r>
            <a:r>
              <a:rPr lang="en-US" dirty="0" smtClean="0"/>
              <a:t> </a:t>
            </a:r>
            <a:r>
              <a:rPr lang="en-US" dirty="0"/>
              <a:t>and </a:t>
            </a:r>
            <a:r>
              <a:rPr lang="en-US" dirty="0" smtClean="0"/>
              <a:t>Kahn</a:t>
            </a:r>
            <a:r>
              <a:rPr lang="en-US" dirty="0"/>
              <a:t> </a:t>
            </a:r>
            <a:r>
              <a:rPr lang="en-US" dirty="0" smtClean="0"/>
              <a:t>design TCP/IP</a:t>
            </a:r>
          </a:p>
          <a:p>
            <a:pPr lvl="1"/>
            <a:r>
              <a:rPr lang="en-US" dirty="0" smtClean="0"/>
              <a:t>Specifically tailored to internetworking!</a:t>
            </a:r>
          </a:p>
          <a:p>
            <a:r>
              <a:rPr lang="en-US" dirty="0" smtClean="0"/>
              <a:t>Sockets developed at Berkeley as an API to the network</a:t>
            </a:r>
          </a:p>
          <a:p>
            <a:r>
              <a:rPr lang="en-US" dirty="0" smtClean="0"/>
              <a:t>Rapid growth of ARPANET</a:t>
            </a:r>
          </a:p>
          <a:p>
            <a:pPr lvl="1"/>
            <a:r>
              <a:rPr lang="en-US" dirty="0" smtClean="0"/>
              <a:t>Connection of many LANs</a:t>
            </a:r>
          </a:p>
          <a:p>
            <a:r>
              <a:rPr lang="en-US" dirty="0" smtClean="0"/>
              <a:t>DNS to map logical names to IP addresses</a:t>
            </a:r>
          </a:p>
          <a:p>
            <a:r>
              <a:rPr lang="en-US" dirty="0"/>
              <a:t>U.S. National Science </a:t>
            </a:r>
            <a:r>
              <a:rPr lang="en-US" dirty="0" smtClean="0"/>
              <a:t>Foundation creates NSFNET to connect universities</a:t>
            </a:r>
          </a:p>
          <a:p>
            <a:pPr lvl="1"/>
            <a:r>
              <a:rPr lang="en-US" dirty="0" smtClean="0"/>
              <a:t>Connected to ARPANET</a:t>
            </a:r>
          </a:p>
        </p:txBody>
      </p:sp>
    </p:spTree>
    <p:extLst>
      <p:ext uri="{BB962C8B-B14F-4D97-AF65-F5344CB8AC3E}">
        <p14:creationId xmlns:p14="http://schemas.microsoft.com/office/powerpoint/2010/main" val="18959632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1909131" y="1973140"/>
            <a:ext cx="4349884" cy="4245073"/>
            <a:chOff x="560139" y="1625788"/>
            <a:chExt cx="1597297" cy="5016452"/>
          </a:xfrm>
        </p:grpSpPr>
        <p:sp>
          <p:nvSpPr>
            <p:cNvPr id="73" name="Rounded Rectangle 72"/>
            <p:cNvSpPr/>
            <p:nvPr/>
          </p:nvSpPr>
          <p:spPr>
            <a:xfrm>
              <a:off x="560139" y="5434949"/>
              <a:ext cx="1594977" cy="1207291"/>
            </a:xfrm>
            <a:prstGeom prst="roundRect">
              <a:avLst>
                <a:gd name="adj" fmla="val 0"/>
              </a:avLst>
            </a:prstGeom>
            <a:ln w="12700" cmpd="sng">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p>
          </p:txBody>
        </p:sp>
        <p:sp>
          <p:nvSpPr>
            <p:cNvPr id="67" name="Rounded Rectangle 66"/>
            <p:cNvSpPr/>
            <p:nvPr/>
          </p:nvSpPr>
          <p:spPr>
            <a:xfrm>
              <a:off x="691928" y="1625788"/>
              <a:ext cx="1463188" cy="438081"/>
            </a:xfrm>
            <a:prstGeom prst="roundRect">
              <a:avLst>
                <a:gd name="adj" fmla="val 0"/>
              </a:avLst>
            </a:prstGeom>
            <a:ln w="12700" cmpd="sng">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p>
          </p:txBody>
        </p:sp>
        <p:sp>
          <p:nvSpPr>
            <p:cNvPr id="70" name="Rounded Rectangle 69"/>
            <p:cNvSpPr/>
            <p:nvPr/>
          </p:nvSpPr>
          <p:spPr>
            <a:xfrm>
              <a:off x="691928" y="3932741"/>
              <a:ext cx="1463188" cy="438081"/>
            </a:xfrm>
            <a:prstGeom prst="roundRect">
              <a:avLst>
                <a:gd name="adj" fmla="val 0"/>
              </a:avLst>
            </a:prstGeom>
            <a:ln w="12700" cmpd="sng">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p>
          </p:txBody>
        </p:sp>
        <p:sp>
          <p:nvSpPr>
            <p:cNvPr id="71" name="Rounded Rectangle 70"/>
            <p:cNvSpPr/>
            <p:nvPr/>
          </p:nvSpPr>
          <p:spPr>
            <a:xfrm>
              <a:off x="694248" y="4687178"/>
              <a:ext cx="1463188" cy="438081"/>
            </a:xfrm>
            <a:prstGeom prst="roundRect">
              <a:avLst>
                <a:gd name="adj" fmla="val 0"/>
              </a:avLst>
            </a:prstGeom>
            <a:ln w="12700" cmpd="sng">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p>
          </p:txBody>
        </p:sp>
      </p:grpSp>
      <p:sp>
        <p:nvSpPr>
          <p:cNvPr id="2" name="Title 1"/>
          <p:cNvSpPr>
            <a:spLocks noGrp="1"/>
          </p:cNvSpPr>
          <p:nvPr>
            <p:ph type="title"/>
          </p:nvPr>
        </p:nvSpPr>
        <p:spPr/>
        <p:txBody>
          <a:bodyPr/>
          <a:lstStyle/>
          <a:p>
            <a:r>
              <a:rPr lang="en-US" dirty="0" smtClean="0"/>
              <a:t>TCP/IP Reference Model</a:t>
            </a:r>
            <a:endParaRPr lang="en-US" dirty="0"/>
          </a:p>
        </p:txBody>
      </p:sp>
      <p:grpSp>
        <p:nvGrpSpPr>
          <p:cNvPr id="9" name="Group 8"/>
          <p:cNvGrpSpPr/>
          <p:nvPr/>
        </p:nvGrpSpPr>
        <p:grpSpPr>
          <a:xfrm>
            <a:off x="682614" y="1970821"/>
            <a:ext cx="2471093" cy="4245072"/>
            <a:chOff x="691928" y="1625788"/>
            <a:chExt cx="1465508" cy="5016451"/>
          </a:xfrm>
        </p:grpSpPr>
        <p:sp>
          <p:nvSpPr>
            <p:cNvPr id="52" name="Rounded Rectangle 51"/>
            <p:cNvSpPr/>
            <p:nvPr/>
          </p:nvSpPr>
          <p:spPr>
            <a:xfrm>
              <a:off x="691928" y="1625788"/>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Application</a:t>
              </a:r>
              <a:endParaRPr lang="en-US" sz="1600" dirty="0"/>
            </a:p>
          </p:txBody>
        </p:sp>
        <p:sp>
          <p:nvSpPr>
            <p:cNvPr id="53" name="Rounded Rectangle 52"/>
            <p:cNvSpPr/>
            <p:nvPr/>
          </p:nvSpPr>
          <p:spPr>
            <a:xfrm>
              <a:off x="691928" y="2399842"/>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Presentation</a:t>
              </a:r>
              <a:endParaRPr lang="en-US" sz="1600" dirty="0"/>
            </a:p>
          </p:txBody>
        </p:sp>
        <p:sp>
          <p:nvSpPr>
            <p:cNvPr id="54" name="Rounded Rectangle 53"/>
            <p:cNvSpPr/>
            <p:nvPr/>
          </p:nvSpPr>
          <p:spPr>
            <a:xfrm>
              <a:off x="691928" y="3164367"/>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Session</a:t>
              </a:r>
              <a:endParaRPr lang="en-US" sz="1600" dirty="0"/>
            </a:p>
          </p:txBody>
        </p:sp>
        <p:sp>
          <p:nvSpPr>
            <p:cNvPr id="55" name="Rounded Rectangle 54"/>
            <p:cNvSpPr/>
            <p:nvPr/>
          </p:nvSpPr>
          <p:spPr>
            <a:xfrm>
              <a:off x="691928" y="3932741"/>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Transport</a:t>
              </a:r>
              <a:endParaRPr lang="en-US" sz="1600" dirty="0"/>
            </a:p>
          </p:txBody>
        </p:sp>
        <p:sp>
          <p:nvSpPr>
            <p:cNvPr id="56" name="Rounded Rectangle 55"/>
            <p:cNvSpPr/>
            <p:nvPr/>
          </p:nvSpPr>
          <p:spPr>
            <a:xfrm>
              <a:off x="694248" y="4687178"/>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Network</a:t>
              </a:r>
              <a:endParaRPr lang="en-US" sz="1600" dirty="0"/>
            </a:p>
          </p:txBody>
        </p:sp>
        <p:sp>
          <p:nvSpPr>
            <p:cNvPr id="57" name="Rounded Rectangle 56"/>
            <p:cNvSpPr/>
            <p:nvPr/>
          </p:nvSpPr>
          <p:spPr>
            <a:xfrm>
              <a:off x="691928" y="5437686"/>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Data link</a:t>
              </a:r>
              <a:endParaRPr lang="en-US" sz="1600" dirty="0"/>
            </a:p>
          </p:txBody>
        </p:sp>
        <p:sp>
          <p:nvSpPr>
            <p:cNvPr id="58" name="Rounded Rectangle 57"/>
            <p:cNvSpPr/>
            <p:nvPr/>
          </p:nvSpPr>
          <p:spPr>
            <a:xfrm>
              <a:off x="691928" y="6204158"/>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Physical</a:t>
              </a:r>
              <a:endParaRPr lang="en-US" sz="1600" dirty="0"/>
            </a:p>
          </p:txBody>
        </p:sp>
        <p:cxnSp>
          <p:nvCxnSpPr>
            <p:cNvPr id="59" name="Straight Arrow Connector 58"/>
            <p:cNvCxnSpPr/>
            <p:nvPr/>
          </p:nvCxnSpPr>
          <p:spPr>
            <a:xfrm>
              <a:off x="1425843" y="2063870"/>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1425843" y="2834075"/>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1425843" y="3602447"/>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1425843" y="4370822"/>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1425843" y="5107394"/>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1419327" y="5875772"/>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243297" y="1883275"/>
            <a:ext cx="558053" cy="4404284"/>
          </a:xfrm>
          <a:prstGeom prst="rect">
            <a:avLst/>
          </a:prstGeom>
          <a:noFill/>
        </p:spPr>
        <p:txBody>
          <a:bodyPr wrap="square" rtlCol="0">
            <a:spAutoFit/>
          </a:bodyPr>
          <a:lstStyle/>
          <a:p>
            <a:pPr>
              <a:lnSpc>
                <a:spcPct val="120000"/>
              </a:lnSpc>
            </a:pPr>
            <a:r>
              <a:rPr lang="en-US" dirty="0" smtClean="0"/>
              <a:t>7</a:t>
            </a:r>
          </a:p>
          <a:p>
            <a:pPr>
              <a:lnSpc>
                <a:spcPct val="120000"/>
              </a:lnSpc>
            </a:pPr>
            <a:endParaRPr lang="en-US" dirty="0"/>
          </a:p>
          <a:p>
            <a:pPr>
              <a:lnSpc>
                <a:spcPct val="120000"/>
              </a:lnSpc>
            </a:pPr>
            <a:r>
              <a:rPr lang="en-US" dirty="0" smtClean="0"/>
              <a:t>6</a:t>
            </a:r>
          </a:p>
          <a:p>
            <a:pPr>
              <a:lnSpc>
                <a:spcPct val="120000"/>
              </a:lnSpc>
            </a:pPr>
            <a:endParaRPr lang="en-US" dirty="0"/>
          </a:p>
          <a:p>
            <a:pPr>
              <a:lnSpc>
                <a:spcPct val="120000"/>
              </a:lnSpc>
            </a:pPr>
            <a:r>
              <a:rPr lang="en-US" dirty="0" smtClean="0"/>
              <a:t>5</a:t>
            </a:r>
          </a:p>
          <a:p>
            <a:pPr>
              <a:lnSpc>
                <a:spcPct val="120000"/>
              </a:lnSpc>
            </a:pPr>
            <a:endParaRPr lang="en-US" dirty="0"/>
          </a:p>
          <a:p>
            <a:pPr>
              <a:lnSpc>
                <a:spcPct val="120000"/>
              </a:lnSpc>
            </a:pPr>
            <a:r>
              <a:rPr lang="en-US" dirty="0" smtClean="0"/>
              <a:t>4</a:t>
            </a:r>
          </a:p>
          <a:p>
            <a:pPr>
              <a:lnSpc>
                <a:spcPct val="120000"/>
              </a:lnSpc>
            </a:pPr>
            <a:endParaRPr lang="en-US" dirty="0"/>
          </a:p>
          <a:p>
            <a:pPr>
              <a:lnSpc>
                <a:spcPct val="120000"/>
              </a:lnSpc>
            </a:pPr>
            <a:r>
              <a:rPr lang="en-US" dirty="0" smtClean="0"/>
              <a:t>3</a:t>
            </a:r>
          </a:p>
          <a:p>
            <a:pPr>
              <a:lnSpc>
                <a:spcPct val="120000"/>
              </a:lnSpc>
            </a:pPr>
            <a:endParaRPr lang="en-US" dirty="0"/>
          </a:p>
          <a:p>
            <a:pPr>
              <a:lnSpc>
                <a:spcPct val="120000"/>
              </a:lnSpc>
            </a:pPr>
            <a:r>
              <a:rPr lang="en-US" dirty="0" smtClean="0"/>
              <a:t>2</a:t>
            </a:r>
          </a:p>
          <a:p>
            <a:pPr>
              <a:lnSpc>
                <a:spcPct val="120000"/>
              </a:lnSpc>
            </a:pPr>
            <a:endParaRPr lang="en-US" dirty="0"/>
          </a:p>
          <a:p>
            <a:pPr>
              <a:lnSpc>
                <a:spcPct val="120000"/>
              </a:lnSpc>
            </a:pPr>
            <a:r>
              <a:rPr lang="en-US" dirty="0" smtClean="0"/>
              <a:t>1</a:t>
            </a:r>
          </a:p>
        </p:txBody>
      </p:sp>
      <p:sp>
        <p:nvSpPr>
          <p:cNvPr id="11" name="TextBox 10"/>
          <p:cNvSpPr txBox="1"/>
          <p:nvPr/>
        </p:nvSpPr>
        <p:spPr>
          <a:xfrm>
            <a:off x="1653423" y="1500626"/>
            <a:ext cx="511416" cy="369332"/>
          </a:xfrm>
          <a:prstGeom prst="rect">
            <a:avLst/>
          </a:prstGeom>
          <a:noFill/>
        </p:spPr>
        <p:txBody>
          <a:bodyPr wrap="none" rtlCol="0">
            <a:spAutoFit/>
          </a:bodyPr>
          <a:lstStyle/>
          <a:p>
            <a:r>
              <a:rPr lang="en-US" b="1" dirty="0" smtClean="0"/>
              <a:t>OSI</a:t>
            </a:r>
            <a:endParaRPr lang="en-US" b="1" dirty="0"/>
          </a:p>
        </p:txBody>
      </p:sp>
      <p:sp>
        <p:nvSpPr>
          <p:cNvPr id="13" name="TextBox 12"/>
          <p:cNvSpPr txBox="1"/>
          <p:nvPr/>
        </p:nvSpPr>
        <p:spPr>
          <a:xfrm>
            <a:off x="6515668" y="1513943"/>
            <a:ext cx="827570" cy="369332"/>
          </a:xfrm>
          <a:prstGeom prst="rect">
            <a:avLst/>
          </a:prstGeom>
          <a:noFill/>
        </p:spPr>
        <p:txBody>
          <a:bodyPr wrap="none" rtlCol="0">
            <a:spAutoFit/>
          </a:bodyPr>
          <a:lstStyle/>
          <a:p>
            <a:r>
              <a:rPr lang="en-US" b="1" dirty="0" smtClean="0"/>
              <a:t>TCP/IP</a:t>
            </a:r>
            <a:endParaRPr lang="en-US" b="1" dirty="0"/>
          </a:p>
        </p:txBody>
      </p:sp>
      <p:grpSp>
        <p:nvGrpSpPr>
          <p:cNvPr id="21" name="Group 20"/>
          <p:cNvGrpSpPr/>
          <p:nvPr/>
        </p:nvGrpSpPr>
        <p:grpSpPr>
          <a:xfrm>
            <a:off x="5654176" y="1969178"/>
            <a:ext cx="2471093" cy="4245073"/>
            <a:chOff x="691928" y="1625788"/>
            <a:chExt cx="1465508" cy="5016452"/>
          </a:xfrm>
        </p:grpSpPr>
        <p:sp>
          <p:nvSpPr>
            <p:cNvPr id="39" name="Rounded Rectangle 38"/>
            <p:cNvSpPr/>
            <p:nvPr/>
          </p:nvSpPr>
          <p:spPr>
            <a:xfrm>
              <a:off x="691928" y="1625788"/>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t>Application</a:t>
              </a:r>
              <a:endParaRPr lang="en-US" sz="1600" b="1" dirty="0"/>
            </a:p>
          </p:txBody>
        </p:sp>
        <p:sp>
          <p:nvSpPr>
            <p:cNvPr id="42" name="Rounded Rectangle 41"/>
            <p:cNvSpPr/>
            <p:nvPr/>
          </p:nvSpPr>
          <p:spPr>
            <a:xfrm>
              <a:off x="691928" y="3932741"/>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t>Transport</a:t>
              </a:r>
              <a:endParaRPr lang="en-US" sz="1600" b="1" dirty="0"/>
            </a:p>
          </p:txBody>
        </p:sp>
        <p:sp>
          <p:nvSpPr>
            <p:cNvPr id="43" name="Rounded Rectangle 42"/>
            <p:cNvSpPr/>
            <p:nvPr/>
          </p:nvSpPr>
          <p:spPr>
            <a:xfrm>
              <a:off x="694248" y="4687178"/>
              <a:ext cx="1463188" cy="43808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t>Internet</a:t>
              </a:r>
              <a:endParaRPr lang="en-US" sz="1600" b="1" dirty="0"/>
            </a:p>
          </p:txBody>
        </p:sp>
        <p:sp>
          <p:nvSpPr>
            <p:cNvPr id="45" name="Rounded Rectangle 44"/>
            <p:cNvSpPr/>
            <p:nvPr/>
          </p:nvSpPr>
          <p:spPr>
            <a:xfrm>
              <a:off x="691928" y="5438941"/>
              <a:ext cx="1463188" cy="1203299"/>
            </a:xfrm>
            <a:prstGeom prst="roundRect">
              <a:avLst>
                <a:gd name="adj" fmla="val 0"/>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Host-to-network</a:t>
              </a:r>
              <a:endParaRPr lang="en-US" sz="1600" dirty="0"/>
            </a:p>
          </p:txBody>
        </p:sp>
        <p:cxnSp>
          <p:nvCxnSpPr>
            <p:cNvPr id="48" name="Straight Arrow Connector 47"/>
            <p:cNvCxnSpPr>
              <a:stCxn id="39" idx="2"/>
            </p:cNvCxnSpPr>
            <p:nvPr/>
          </p:nvCxnSpPr>
          <p:spPr>
            <a:xfrm>
              <a:off x="1423522" y="2063869"/>
              <a:ext cx="2321" cy="1868872"/>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1425843" y="4370822"/>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1425843" y="5107394"/>
              <a:ext cx="0" cy="330294"/>
            </a:xfrm>
            <a:prstGeom prst="straightConnector1">
              <a:avLst/>
            </a:prstGeom>
            <a:ln>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28451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Personal Area Network</a:t>
            </a:r>
          </a:p>
        </p:txBody>
      </p:sp>
      <p:sp>
        <p:nvSpPr>
          <p:cNvPr id="14339" name="Content Placeholder 2"/>
          <p:cNvSpPr>
            <a:spLocks noGrp="1"/>
          </p:cNvSpPr>
          <p:nvPr>
            <p:ph idx="1"/>
          </p:nvPr>
        </p:nvSpPr>
        <p:spPr/>
        <p:txBody>
          <a:bodyPr/>
          <a:lstStyle/>
          <a:p>
            <a:r>
              <a:rPr lang="en-US" dirty="0" smtClean="0"/>
              <a:t>Connect devices over the range of a person</a:t>
            </a:r>
          </a:p>
          <a:p>
            <a:r>
              <a:rPr lang="en-US" dirty="0" smtClean="0"/>
              <a:t>Example of a Bluetooth (wireless) PAN:</a:t>
            </a:r>
          </a:p>
        </p:txBody>
      </p:sp>
      <p:pic>
        <p:nvPicPr>
          <p:cNvPr id="14340" name="Picture 2"/>
          <p:cNvPicPr>
            <a:picLocks noChangeAspect="1" noChangeArrowheads="1"/>
          </p:cNvPicPr>
          <p:nvPr/>
        </p:nvPicPr>
        <p:blipFill>
          <a:blip r:embed="rId3" cstate="print"/>
          <a:srcRect/>
          <a:stretch>
            <a:fillRect/>
          </a:stretch>
        </p:blipFill>
        <p:spPr bwMode="auto">
          <a:xfrm>
            <a:off x="3057554" y="2928937"/>
            <a:ext cx="3447992" cy="2962275"/>
          </a:xfrm>
          <a:prstGeom prst="rect">
            <a:avLst/>
          </a:prstGeom>
          <a:noFill/>
          <a:ln w="9525">
            <a:noFill/>
            <a:miter lim="800000"/>
            <a:headEnd/>
            <a:tailEnd/>
          </a:ln>
        </p:spPr>
      </p:pic>
    </p:spTree>
    <p:extLst>
      <p:ext uri="{BB962C8B-B14F-4D97-AF65-F5344CB8AC3E}">
        <p14:creationId xmlns:p14="http://schemas.microsoft.com/office/powerpoint/2010/main" val="11909616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TCP/IP Host-to-Network</a:t>
            </a:r>
            <a:endParaRPr lang="en-US" dirty="0"/>
          </a:p>
        </p:txBody>
      </p:sp>
      <p:sp>
        <p:nvSpPr>
          <p:cNvPr id="3" name="Content Placeholder 2"/>
          <p:cNvSpPr>
            <a:spLocks noGrp="1"/>
          </p:cNvSpPr>
          <p:nvPr>
            <p:ph idx="1"/>
          </p:nvPr>
        </p:nvSpPr>
        <p:spPr/>
        <p:txBody>
          <a:bodyPr/>
          <a:lstStyle/>
          <a:p>
            <a:r>
              <a:rPr lang="en-US" dirty="0" smtClean="0"/>
              <a:t>Usually left almost completely unspecified</a:t>
            </a:r>
          </a:p>
          <a:p>
            <a:r>
              <a:rPr lang="en-US" dirty="0" smtClean="0"/>
              <a:t>Minimal requirement: </a:t>
            </a:r>
          </a:p>
          <a:p>
            <a:pPr lvl="1"/>
            <a:r>
              <a:rPr lang="en-US" dirty="0" smtClean="0"/>
              <a:t>Ability to connect host to network</a:t>
            </a:r>
          </a:p>
          <a:p>
            <a:pPr lvl="1"/>
            <a:r>
              <a:rPr lang="en-US" dirty="0" smtClean="0"/>
              <a:t>Injection of packets</a:t>
            </a:r>
          </a:p>
          <a:p>
            <a:r>
              <a:rPr lang="en-US" dirty="0" smtClean="0"/>
              <a:t>Varies from network to network</a:t>
            </a:r>
          </a:p>
          <a:p>
            <a:r>
              <a:rPr lang="en-US" dirty="0" smtClean="0"/>
              <a:t>We can take the OSI reference model for the physical layer + data link</a:t>
            </a:r>
          </a:p>
          <a:p>
            <a:endParaRPr lang="en-US" dirty="0"/>
          </a:p>
        </p:txBody>
      </p:sp>
    </p:spTree>
    <p:extLst>
      <p:ext uri="{BB962C8B-B14F-4D97-AF65-F5344CB8AC3E}">
        <p14:creationId xmlns:p14="http://schemas.microsoft.com/office/powerpoint/2010/main" val="3495788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Layer (IP)</a:t>
            </a:r>
            <a:endParaRPr lang="en-US" dirty="0"/>
          </a:p>
        </p:txBody>
      </p:sp>
      <p:sp>
        <p:nvSpPr>
          <p:cNvPr id="3" name="Content Placeholder 2"/>
          <p:cNvSpPr>
            <a:spLocks noGrp="1"/>
          </p:cNvSpPr>
          <p:nvPr>
            <p:ph idx="1"/>
          </p:nvPr>
        </p:nvSpPr>
        <p:spPr/>
        <p:txBody>
          <a:bodyPr>
            <a:normAutofit/>
          </a:bodyPr>
          <a:lstStyle/>
          <a:p>
            <a:r>
              <a:rPr lang="en-US" dirty="0" smtClean="0"/>
              <a:t>Connectionless layer supporting </a:t>
            </a:r>
          </a:p>
          <a:p>
            <a:pPr lvl="1"/>
            <a:r>
              <a:rPr lang="en-US" dirty="0"/>
              <a:t>T</a:t>
            </a:r>
            <a:r>
              <a:rPr lang="en-US" dirty="0" smtClean="0"/>
              <a:t>he injection of packets in any network</a:t>
            </a:r>
          </a:p>
          <a:p>
            <a:pPr lvl="1"/>
            <a:r>
              <a:rPr lang="en-US" dirty="0" smtClean="0"/>
              <a:t>The routing to the destination, possibly across networks</a:t>
            </a:r>
          </a:p>
          <a:p>
            <a:r>
              <a:rPr lang="en-US" dirty="0" smtClean="0"/>
              <a:t>Internet layer like a snail mail system</a:t>
            </a:r>
          </a:p>
          <a:p>
            <a:r>
              <a:rPr lang="en-US" dirty="0" smtClean="0"/>
              <a:t>Official packet format and transmission protocol: </a:t>
            </a:r>
            <a:r>
              <a:rPr lang="en-US" dirty="0" smtClean="0">
                <a:solidFill>
                  <a:srgbClr val="0070C0"/>
                </a:solidFill>
              </a:rPr>
              <a:t>IP</a:t>
            </a:r>
            <a:r>
              <a:rPr lang="en-US" dirty="0" smtClean="0"/>
              <a:t> (Internet Protocol)</a:t>
            </a:r>
          </a:p>
          <a:p>
            <a:pPr lvl="1"/>
            <a:r>
              <a:rPr lang="en-US" dirty="0" smtClean="0"/>
              <a:t>“Universal” envelope for information</a:t>
            </a:r>
          </a:p>
          <a:p>
            <a:endParaRPr lang="en-US" dirty="0" smtClean="0"/>
          </a:p>
          <a:p>
            <a:endParaRPr lang="en-US" dirty="0"/>
          </a:p>
        </p:txBody>
      </p:sp>
    </p:spTree>
    <p:extLst>
      <p:ext uri="{BB962C8B-B14F-4D97-AF65-F5344CB8AC3E}">
        <p14:creationId xmlns:p14="http://schemas.microsoft.com/office/powerpoint/2010/main" val="7402830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 Layer (TCP/UDP)</a:t>
            </a:r>
            <a:endParaRPr lang="en-US" dirty="0"/>
          </a:p>
        </p:txBody>
      </p:sp>
      <p:sp>
        <p:nvSpPr>
          <p:cNvPr id="3" name="Content Placeholder 2"/>
          <p:cNvSpPr>
            <a:spLocks noGrp="1"/>
          </p:cNvSpPr>
          <p:nvPr>
            <p:ph idx="1"/>
          </p:nvPr>
        </p:nvSpPr>
        <p:spPr/>
        <p:txBody>
          <a:bodyPr/>
          <a:lstStyle/>
          <a:p>
            <a:r>
              <a:rPr lang="en-US" dirty="0" smtClean="0"/>
              <a:t>Supports conversations between endpoints</a:t>
            </a:r>
          </a:p>
          <a:p>
            <a:r>
              <a:rPr lang="en-US" dirty="0" smtClean="0"/>
              <a:t>Two protocols</a:t>
            </a:r>
          </a:p>
          <a:p>
            <a:pPr lvl="1"/>
            <a:r>
              <a:rPr lang="en-US" dirty="0" smtClean="0">
                <a:solidFill>
                  <a:srgbClr val="0070C0"/>
                </a:solidFill>
              </a:rPr>
              <a:t>TCP</a:t>
            </a:r>
            <a:r>
              <a:rPr lang="en-US" dirty="0" smtClean="0"/>
              <a:t> (Transmission Control Protocol)</a:t>
            </a:r>
          </a:p>
          <a:p>
            <a:pPr lvl="2"/>
            <a:r>
              <a:rPr lang="en-US" dirty="0" smtClean="0"/>
              <a:t>Reliable connection-oriented byte stream</a:t>
            </a:r>
          </a:p>
          <a:p>
            <a:pPr lvl="2"/>
            <a:r>
              <a:rPr lang="en-US" dirty="0" smtClean="0"/>
              <a:t>At-most-one semantics</a:t>
            </a:r>
          </a:p>
          <a:p>
            <a:pPr lvl="1"/>
            <a:r>
              <a:rPr lang="en-US" dirty="0" smtClean="0">
                <a:solidFill>
                  <a:srgbClr val="0070C0"/>
                </a:solidFill>
              </a:rPr>
              <a:t>UDP</a:t>
            </a:r>
            <a:r>
              <a:rPr lang="en-US" dirty="0" smtClean="0"/>
              <a:t> (User Datagram Protocol)</a:t>
            </a:r>
          </a:p>
          <a:p>
            <a:pPr lvl="2"/>
            <a:r>
              <a:rPr lang="en-US" dirty="0" smtClean="0"/>
              <a:t>Unreliable connectionless protocol</a:t>
            </a:r>
          </a:p>
          <a:p>
            <a:pPr lvl="2"/>
            <a:r>
              <a:rPr lang="en-US" dirty="0" smtClean="0"/>
              <a:t>No sequencing</a:t>
            </a:r>
          </a:p>
          <a:p>
            <a:pPr lvl="2"/>
            <a:r>
              <a:rPr lang="en-US" dirty="0" smtClean="0"/>
              <a:t>May-be semantics</a:t>
            </a:r>
          </a:p>
          <a:p>
            <a:pPr lvl="2"/>
            <a:endParaRPr lang="en-US" dirty="0"/>
          </a:p>
        </p:txBody>
      </p:sp>
    </p:spTree>
    <p:extLst>
      <p:ext uri="{BB962C8B-B14F-4D97-AF65-F5344CB8AC3E}">
        <p14:creationId xmlns:p14="http://schemas.microsoft.com/office/powerpoint/2010/main" val="26556615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Layer</a:t>
            </a:r>
            <a:endParaRPr lang="en-US" dirty="0"/>
          </a:p>
        </p:txBody>
      </p:sp>
      <p:sp>
        <p:nvSpPr>
          <p:cNvPr id="3" name="Content Placeholder 2"/>
          <p:cNvSpPr>
            <a:spLocks noGrp="1"/>
          </p:cNvSpPr>
          <p:nvPr>
            <p:ph idx="1"/>
          </p:nvPr>
        </p:nvSpPr>
        <p:spPr>
          <a:xfrm>
            <a:off x="457200" y="3653901"/>
            <a:ext cx="8229600" cy="3095242"/>
          </a:xfrm>
        </p:spPr>
        <p:txBody>
          <a:bodyPr>
            <a:normAutofit fontScale="77500" lnSpcReduction="20000"/>
          </a:bodyPr>
          <a:lstStyle/>
          <a:p>
            <a:r>
              <a:rPr lang="en-US" dirty="0" smtClean="0"/>
              <a:t>On top of the transport layer</a:t>
            </a:r>
          </a:p>
          <a:p>
            <a:pPr lvl="1"/>
            <a:r>
              <a:rPr lang="en-US" dirty="0" smtClean="0"/>
              <a:t>Practical experience showed that </a:t>
            </a:r>
            <a:r>
              <a:rPr lang="en-US" dirty="0" err="1" smtClean="0"/>
              <a:t>presentation+session</a:t>
            </a:r>
            <a:r>
              <a:rPr lang="en-US" dirty="0" smtClean="0"/>
              <a:t> are of little use</a:t>
            </a:r>
          </a:p>
          <a:p>
            <a:r>
              <a:rPr lang="en-US" dirty="0" smtClean="0"/>
              <a:t>Application-level protocols</a:t>
            </a:r>
          </a:p>
          <a:p>
            <a:pPr lvl="1"/>
            <a:r>
              <a:rPr lang="en-US" dirty="0" smtClean="0"/>
              <a:t>Virtual terminal (</a:t>
            </a:r>
            <a:r>
              <a:rPr lang="en-US" dirty="0">
                <a:solidFill>
                  <a:srgbClr val="0070C0"/>
                </a:solidFill>
              </a:rPr>
              <a:t>TELNET</a:t>
            </a:r>
            <a:r>
              <a:rPr lang="en-US" dirty="0" smtClean="0"/>
              <a:t>)</a:t>
            </a:r>
          </a:p>
          <a:p>
            <a:pPr lvl="1"/>
            <a:r>
              <a:rPr lang="en-US" dirty="0" smtClean="0"/>
              <a:t>File transfer (</a:t>
            </a:r>
            <a:r>
              <a:rPr lang="en-US" dirty="0">
                <a:solidFill>
                  <a:srgbClr val="0070C0"/>
                </a:solidFill>
              </a:rPr>
              <a:t>FTP</a:t>
            </a:r>
            <a:r>
              <a:rPr lang="en-US" dirty="0" smtClean="0"/>
              <a:t>)</a:t>
            </a:r>
          </a:p>
          <a:p>
            <a:pPr lvl="1"/>
            <a:r>
              <a:rPr lang="en-US" dirty="0" smtClean="0"/>
              <a:t>E-mail (</a:t>
            </a:r>
            <a:r>
              <a:rPr lang="en-US" dirty="0" smtClean="0">
                <a:solidFill>
                  <a:srgbClr val="0070C0"/>
                </a:solidFill>
              </a:rPr>
              <a:t>SMTP</a:t>
            </a:r>
            <a:r>
              <a:rPr lang="en-US" dirty="0" smtClean="0"/>
              <a:t>)</a:t>
            </a:r>
          </a:p>
          <a:p>
            <a:pPr lvl="1"/>
            <a:r>
              <a:rPr lang="en-US" dirty="0" smtClean="0"/>
              <a:t>Naming (</a:t>
            </a:r>
            <a:r>
              <a:rPr lang="en-US" dirty="0" smtClean="0">
                <a:solidFill>
                  <a:srgbClr val="0070C0"/>
                </a:solidFill>
              </a:rPr>
              <a:t>DNS</a:t>
            </a:r>
            <a:r>
              <a:rPr lang="en-US" dirty="0" smtClean="0"/>
              <a:t>)</a:t>
            </a:r>
          </a:p>
          <a:p>
            <a:pPr lvl="1"/>
            <a:r>
              <a:rPr lang="en-US" dirty="0" smtClean="0"/>
              <a:t>World wide web (</a:t>
            </a:r>
            <a:r>
              <a:rPr lang="en-US" dirty="0" smtClean="0">
                <a:solidFill>
                  <a:srgbClr val="0070C0"/>
                </a:solidFill>
              </a:rPr>
              <a:t>HTTP</a:t>
            </a:r>
            <a:r>
              <a:rPr lang="en-US" dirty="0" smtClean="0"/>
              <a:t>)</a:t>
            </a:r>
          </a:p>
          <a:p>
            <a:pPr lvl="1"/>
            <a:endParaRPr lang="en-US" dirty="0" smtClean="0"/>
          </a:p>
        </p:txBody>
      </p:sp>
      <p:pic>
        <p:nvPicPr>
          <p:cNvPr id="4" name="Picture 3"/>
          <p:cNvPicPr>
            <a:picLocks noChangeAspect="1"/>
          </p:cNvPicPr>
          <p:nvPr/>
        </p:nvPicPr>
        <p:blipFill>
          <a:blip r:embed="rId3"/>
          <a:stretch>
            <a:fillRect/>
          </a:stretch>
        </p:blipFill>
        <p:spPr>
          <a:xfrm>
            <a:off x="1185332" y="1285724"/>
            <a:ext cx="6841401" cy="2368177"/>
          </a:xfrm>
          <a:prstGeom prst="rect">
            <a:avLst/>
          </a:prstGeom>
        </p:spPr>
      </p:pic>
    </p:spTree>
    <p:extLst>
      <p:ext uri="{BB962C8B-B14F-4D97-AF65-F5344CB8AC3E}">
        <p14:creationId xmlns:p14="http://schemas.microsoft.com/office/powerpoint/2010/main" val="6977212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a:t>
            </a:r>
            <a:r>
              <a:rPr lang="en-US" dirty="0" err="1" smtClean="0"/>
              <a:t>vs</a:t>
            </a:r>
            <a:r>
              <a:rPr lang="en-US" dirty="0" smtClean="0"/>
              <a:t> TCP/IP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Both are multi-layered</a:t>
            </a:r>
          </a:p>
          <a:p>
            <a:r>
              <a:rPr lang="en-US" dirty="0" smtClean="0"/>
              <a:t>OSI: provides a clear separation of services, interfaces, protocols</a:t>
            </a:r>
          </a:p>
          <a:p>
            <a:pPr lvl="1"/>
            <a:r>
              <a:rPr lang="en-US" dirty="0" smtClean="0"/>
              <a:t>Defined “before” protocols</a:t>
            </a:r>
          </a:p>
          <a:p>
            <a:pPr lvl="1"/>
            <a:r>
              <a:rPr lang="en-US" dirty="0" smtClean="0"/>
              <a:t>Far from reality</a:t>
            </a:r>
          </a:p>
          <a:p>
            <a:r>
              <a:rPr lang="en-US" dirty="0" smtClean="0"/>
              <a:t>TCP/IP: sometimes no clear distinction among these three concepts</a:t>
            </a:r>
          </a:p>
          <a:p>
            <a:pPr lvl="1"/>
            <a:r>
              <a:rPr lang="en-US" dirty="0" smtClean="0"/>
              <a:t>Fixed protocols</a:t>
            </a:r>
          </a:p>
          <a:p>
            <a:pPr lvl="1"/>
            <a:r>
              <a:rPr lang="en-US" dirty="0" smtClean="0"/>
              <a:t>Model just describes the existing protocols</a:t>
            </a:r>
          </a:p>
          <a:p>
            <a:pPr marL="457200" lvl="1" indent="0">
              <a:buNone/>
            </a:pPr>
            <a:r>
              <a:rPr lang="en-US" dirty="0" smtClean="0">
                <a:sym typeface="Wingdings" panose="05000000000000000000" pitchFamily="2" charset="2"/>
              </a:rPr>
              <a:t> Cannot be used to study e.g. Bluetooth</a:t>
            </a:r>
            <a:endParaRPr lang="en-US" dirty="0"/>
          </a:p>
        </p:txBody>
      </p:sp>
    </p:spTree>
    <p:extLst>
      <p:ext uri="{BB962C8B-B14F-4D97-AF65-F5344CB8AC3E}">
        <p14:creationId xmlns:p14="http://schemas.microsoft.com/office/powerpoint/2010/main" val="2476956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Learned today </a:t>
            </a:r>
            <a:r>
              <a:rPr lang="en-AU" dirty="0" smtClean="0"/>
              <a:t>(1/2)</a:t>
            </a:r>
            <a:endParaRPr lang="en-AU" dirty="0"/>
          </a:p>
        </p:txBody>
      </p:sp>
      <p:sp>
        <p:nvSpPr>
          <p:cNvPr id="3" name="Content Placeholder 2"/>
          <p:cNvSpPr>
            <a:spLocks noGrp="1"/>
          </p:cNvSpPr>
          <p:nvPr>
            <p:ph idx="1"/>
          </p:nvPr>
        </p:nvSpPr>
        <p:spPr/>
        <p:txBody>
          <a:bodyPr>
            <a:normAutofit fontScale="92500" lnSpcReduction="10000"/>
          </a:bodyPr>
          <a:lstStyle/>
          <a:p>
            <a:r>
              <a:rPr lang="en-AU" dirty="0" smtClean="0"/>
              <a:t>What are services, interfaces and protocols in layered network architectures</a:t>
            </a:r>
          </a:p>
          <a:p>
            <a:endParaRPr lang="en-AU" dirty="0" smtClean="0"/>
          </a:p>
          <a:p>
            <a:r>
              <a:rPr lang="en-AU" dirty="0" smtClean="0"/>
              <a:t>Who invented the internet</a:t>
            </a:r>
          </a:p>
          <a:p>
            <a:endParaRPr lang="en-AU" dirty="0" smtClean="0"/>
          </a:p>
          <a:p>
            <a:r>
              <a:rPr lang="en-AU" dirty="0" smtClean="0"/>
              <a:t>Who invented the world-wide web</a:t>
            </a:r>
          </a:p>
          <a:p>
            <a:endParaRPr lang="en-AU" dirty="0" smtClean="0"/>
          </a:p>
          <a:p>
            <a:r>
              <a:rPr lang="en-AU" dirty="0" smtClean="0"/>
              <a:t>What is the difference between the internet and the WWW</a:t>
            </a:r>
            <a:endParaRPr lang="en-AU" dirty="0"/>
          </a:p>
        </p:txBody>
      </p:sp>
    </p:spTree>
    <p:extLst>
      <p:ext uri="{BB962C8B-B14F-4D97-AF65-F5344CB8AC3E}">
        <p14:creationId xmlns:p14="http://schemas.microsoft.com/office/powerpoint/2010/main" val="31496140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Learned </a:t>
            </a:r>
            <a:r>
              <a:rPr lang="en-US" smtClean="0"/>
              <a:t>today </a:t>
            </a:r>
            <a:r>
              <a:rPr lang="en-US" smtClean="0"/>
              <a:t>(2/2)</a:t>
            </a:r>
            <a:endParaRPr lang="en-US" dirty="0"/>
          </a:p>
        </p:txBody>
      </p:sp>
      <p:sp>
        <p:nvSpPr>
          <p:cNvPr id="3" name="Content Placeholder 2"/>
          <p:cNvSpPr>
            <a:spLocks noGrp="1"/>
          </p:cNvSpPr>
          <p:nvPr>
            <p:ph idx="1"/>
          </p:nvPr>
        </p:nvSpPr>
        <p:spPr/>
        <p:txBody>
          <a:bodyPr/>
          <a:lstStyle/>
          <a:p>
            <a:r>
              <a:rPr lang="en-US" dirty="0" smtClean="0"/>
              <a:t>Protocol stack</a:t>
            </a:r>
          </a:p>
          <a:p>
            <a:pPr lvl="1"/>
            <a:r>
              <a:rPr lang="en-US" dirty="0" smtClean="0"/>
              <a:t>Protocols provide services to higher-level protocols</a:t>
            </a:r>
          </a:p>
          <a:p>
            <a:pPr lvl="1"/>
            <a:r>
              <a:rPr lang="en-US" dirty="0" smtClean="0"/>
              <a:t>Use lower-level protocols</a:t>
            </a:r>
          </a:p>
          <a:p>
            <a:pPr lvl="1"/>
            <a:endParaRPr lang="en-US" dirty="0"/>
          </a:p>
          <a:p>
            <a:pPr lvl="1"/>
            <a:endParaRPr lang="en-US" dirty="0"/>
          </a:p>
        </p:txBody>
      </p:sp>
      <p:grpSp>
        <p:nvGrpSpPr>
          <p:cNvPr id="6" name="Group 5"/>
          <p:cNvGrpSpPr/>
          <p:nvPr/>
        </p:nvGrpSpPr>
        <p:grpSpPr>
          <a:xfrm>
            <a:off x="748603" y="3835022"/>
            <a:ext cx="8081498" cy="2643970"/>
            <a:chOff x="748603" y="4110814"/>
            <a:chExt cx="6841401" cy="2368177"/>
          </a:xfrm>
        </p:grpSpPr>
        <p:pic>
          <p:nvPicPr>
            <p:cNvPr id="4" name="Picture 3"/>
            <p:cNvPicPr>
              <a:picLocks noChangeAspect="1"/>
            </p:cNvPicPr>
            <p:nvPr/>
          </p:nvPicPr>
          <p:blipFill>
            <a:blip r:embed="rId2"/>
            <a:stretch>
              <a:fillRect/>
            </a:stretch>
          </p:blipFill>
          <p:spPr>
            <a:xfrm>
              <a:off x="748603" y="4110814"/>
              <a:ext cx="6841401" cy="2368177"/>
            </a:xfrm>
            <a:prstGeom prst="rect">
              <a:avLst/>
            </a:prstGeom>
          </p:spPr>
        </p:pic>
        <p:sp>
          <p:nvSpPr>
            <p:cNvPr id="5" name="Rectangle 4"/>
            <p:cNvSpPr/>
            <p:nvPr/>
          </p:nvSpPr>
          <p:spPr>
            <a:xfrm>
              <a:off x="1932317" y="4399472"/>
              <a:ext cx="698740" cy="25016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AU" sz="1400" dirty="0" smtClean="0"/>
                <a:t>HTTP</a:t>
              </a:r>
              <a:endParaRPr lang="en-AU" sz="1400" dirty="0"/>
            </a:p>
          </p:txBody>
        </p:sp>
      </p:grpSp>
    </p:spTree>
    <p:extLst>
      <p:ext uri="{BB962C8B-B14F-4D97-AF65-F5344CB8AC3E}">
        <p14:creationId xmlns:p14="http://schemas.microsoft.com/office/powerpoint/2010/main" val="1326492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Local Area Networks</a:t>
            </a:r>
          </a:p>
        </p:txBody>
      </p:sp>
      <p:sp>
        <p:nvSpPr>
          <p:cNvPr id="15363" name="Content Placeholder 2"/>
          <p:cNvSpPr>
            <a:spLocks noGrp="1"/>
          </p:cNvSpPr>
          <p:nvPr>
            <p:ph idx="1"/>
          </p:nvPr>
        </p:nvSpPr>
        <p:spPr/>
        <p:txBody>
          <a:bodyPr>
            <a:normAutofit/>
          </a:bodyPr>
          <a:lstStyle/>
          <a:p>
            <a:r>
              <a:rPr lang="en-US" sz="2400" dirty="0" smtClean="0"/>
              <a:t>Connect devices in a home or office building</a:t>
            </a:r>
          </a:p>
        </p:txBody>
      </p:sp>
      <p:pic>
        <p:nvPicPr>
          <p:cNvPr id="15365" name="Picture 5"/>
          <p:cNvPicPr>
            <a:picLocks noChangeAspect="1" noChangeArrowheads="1"/>
          </p:cNvPicPr>
          <p:nvPr/>
        </p:nvPicPr>
        <p:blipFill>
          <a:blip r:embed="rId2" cstate="print"/>
          <a:srcRect l="1683" t="7236" r="56107" b="4428"/>
          <a:stretch>
            <a:fillRect/>
          </a:stretch>
        </p:blipFill>
        <p:spPr bwMode="auto">
          <a:xfrm>
            <a:off x="1211138" y="2611415"/>
            <a:ext cx="2808412" cy="2524125"/>
          </a:xfrm>
          <a:prstGeom prst="rect">
            <a:avLst/>
          </a:prstGeom>
          <a:noFill/>
          <a:ln w="9525">
            <a:noFill/>
            <a:miter lim="800000"/>
            <a:headEnd/>
            <a:tailEnd/>
          </a:ln>
        </p:spPr>
      </p:pic>
      <p:sp>
        <p:nvSpPr>
          <p:cNvPr id="10" name="TextBox 9"/>
          <p:cNvSpPr txBox="1"/>
          <p:nvPr/>
        </p:nvSpPr>
        <p:spPr>
          <a:xfrm>
            <a:off x="1483629" y="5172075"/>
            <a:ext cx="2135521" cy="830997"/>
          </a:xfrm>
          <a:prstGeom prst="rect">
            <a:avLst/>
          </a:prstGeom>
          <a:noFill/>
        </p:spPr>
        <p:txBody>
          <a:bodyPr wrap="none" rtlCol="0">
            <a:spAutoFit/>
          </a:bodyPr>
          <a:lstStyle/>
          <a:p>
            <a:pPr algn="ctr"/>
            <a:r>
              <a:rPr lang="en-US" sz="2400" dirty="0" smtClean="0"/>
              <a:t>Wireless LAN </a:t>
            </a:r>
          </a:p>
          <a:p>
            <a:pPr algn="ctr"/>
            <a:r>
              <a:rPr lang="en-US" sz="2400" dirty="0" smtClean="0"/>
              <a:t>with 802.11</a:t>
            </a:r>
            <a:endParaRPr lang="en-US" sz="2400" dirty="0"/>
          </a:p>
        </p:txBody>
      </p:sp>
      <p:pic>
        <p:nvPicPr>
          <p:cNvPr id="11" name="Picture 5"/>
          <p:cNvPicPr>
            <a:picLocks noChangeAspect="1" noChangeArrowheads="1"/>
          </p:cNvPicPr>
          <p:nvPr/>
        </p:nvPicPr>
        <p:blipFill>
          <a:blip r:embed="rId2" cstate="print"/>
          <a:srcRect l="50021" t="6633" r="1424" b="4126"/>
          <a:stretch>
            <a:fillRect/>
          </a:stretch>
        </p:blipFill>
        <p:spPr bwMode="auto">
          <a:xfrm>
            <a:off x="5038725" y="2596488"/>
            <a:ext cx="3171825" cy="2503627"/>
          </a:xfrm>
          <a:prstGeom prst="rect">
            <a:avLst/>
          </a:prstGeom>
          <a:noFill/>
          <a:ln w="9525">
            <a:noFill/>
            <a:miter lim="800000"/>
            <a:headEnd/>
            <a:tailEnd/>
          </a:ln>
        </p:spPr>
      </p:pic>
      <p:sp>
        <p:nvSpPr>
          <p:cNvPr id="12" name="TextBox 11"/>
          <p:cNvSpPr txBox="1"/>
          <p:nvPr/>
        </p:nvSpPr>
        <p:spPr>
          <a:xfrm>
            <a:off x="5311865" y="5162550"/>
            <a:ext cx="2632452" cy="830997"/>
          </a:xfrm>
          <a:prstGeom prst="rect">
            <a:avLst/>
          </a:prstGeom>
          <a:noFill/>
        </p:spPr>
        <p:txBody>
          <a:bodyPr wrap="none" rtlCol="0">
            <a:spAutoFit/>
          </a:bodyPr>
          <a:lstStyle/>
          <a:p>
            <a:pPr algn="ctr"/>
            <a:r>
              <a:rPr lang="en-US" sz="2400" dirty="0" smtClean="0"/>
              <a:t>Wired LAN with</a:t>
            </a:r>
          </a:p>
          <a:p>
            <a:pPr algn="ctr"/>
            <a:r>
              <a:rPr lang="en-US" sz="2400" dirty="0"/>
              <a:t>s</a:t>
            </a:r>
            <a:r>
              <a:rPr lang="en-US" sz="2400" dirty="0" smtClean="0"/>
              <a:t>witched Ethernet</a:t>
            </a:r>
            <a:endParaRPr lang="en-US" sz="2400" dirty="0"/>
          </a:p>
        </p:txBody>
      </p:sp>
    </p:spTree>
    <p:extLst>
      <p:ext uri="{BB962C8B-B14F-4D97-AF65-F5344CB8AC3E}">
        <p14:creationId xmlns:p14="http://schemas.microsoft.com/office/powerpoint/2010/main" val="411320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Metropolitan Area Networks</a:t>
            </a:r>
          </a:p>
        </p:txBody>
      </p:sp>
      <p:sp>
        <p:nvSpPr>
          <p:cNvPr id="16387" name="Content Placeholder 2"/>
          <p:cNvSpPr>
            <a:spLocks noGrp="1"/>
          </p:cNvSpPr>
          <p:nvPr>
            <p:ph idx="1"/>
          </p:nvPr>
        </p:nvSpPr>
        <p:spPr/>
        <p:txBody>
          <a:bodyPr>
            <a:normAutofit/>
          </a:bodyPr>
          <a:lstStyle/>
          <a:p>
            <a:r>
              <a:rPr lang="en-US" sz="2800" dirty="0" smtClean="0"/>
              <a:t>Connect devices over a metropolitan area</a:t>
            </a:r>
          </a:p>
          <a:p>
            <a:r>
              <a:rPr lang="en-US" sz="2800" dirty="0" smtClean="0"/>
              <a:t>Example MAN based on cable TV:</a:t>
            </a:r>
          </a:p>
        </p:txBody>
      </p:sp>
      <p:pic>
        <p:nvPicPr>
          <p:cNvPr id="16388" name="Picture 2"/>
          <p:cNvPicPr>
            <a:picLocks noChangeAspect="1" noChangeArrowheads="1"/>
          </p:cNvPicPr>
          <p:nvPr/>
        </p:nvPicPr>
        <p:blipFill>
          <a:blip r:embed="rId3" cstate="print"/>
          <a:srcRect/>
          <a:stretch>
            <a:fillRect/>
          </a:stretch>
        </p:blipFill>
        <p:spPr bwMode="auto">
          <a:xfrm>
            <a:off x="1804987" y="2819400"/>
            <a:ext cx="5534025" cy="3214141"/>
          </a:xfrm>
          <a:prstGeom prst="rect">
            <a:avLst/>
          </a:prstGeom>
          <a:noFill/>
          <a:ln w="9525">
            <a:noFill/>
            <a:miter lim="800000"/>
            <a:headEnd/>
            <a:tailEnd/>
          </a:ln>
        </p:spPr>
      </p:pic>
    </p:spTree>
    <p:extLst>
      <p:ext uri="{BB962C8B-B14F-4D97-AF65-F5344CB8AC3E}">
        <p14:creationId xmlns:p14="http://schemas.microsoft.com/office/powerpoint/2010/main" val="840144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Content Placeholder 2"/>
          <p:cNvSpPr>
            <a:spLocks noGrp="1"/>
          </p:cNvSpPr>
          <p:nvPr>
            <p:ph idx="1"/>
          </p:nvPr>
        </p:nvSpPr>
        <p:spPr/>
        <p:txBody>
          <a:bodyPr>
            <a:normAutofit/>
          </a:bodyPr>
          <a:lstStyle/>
          <a:p>
            <a:r>
              <a:rPr lang="en-US" sz="2000" dirty="0" smtClean="0"/>
              <a:t>Connect devices over a country</a:t>
            </a:r>
          </a:p>
          <a:p>
            <a:r>
              <a:rPr lang="en-US" sz="2000" dirty="0" smtClean="0"/>
              <a:t>Example WAN connecting three branch offices:</a:t>
            </a:r>
          </a:p>
        </p:txBody>
      </p:sp>
      <p:pic>
        <p:nvPicPr>
          <p:cNvPr id="17410" name="Picture 2"/>
          <p:cNvPicPr>
            <a:picLocks noChangeAspect="1" noChangeArrowheads="1"/>
          </p:cNvPicPr>
          <p:nvPr/>
        </p:nvPicPr>
        <p:blipFill>
          <a:blip r:embed="rId3" cstate="print"/>
          <a:srcRect t="4159" b="2566"/>
          <a:stretch>
            <a:fillRect/>
          </a:stretch>
        </p:blipFill>
        <p:spPr bwMode="auto">
          <a:xfrm>
            <a:off x="1514095" y="2333625"/>
            <a:ext cx="6400800" cy="3940680"/>
          </a:xfrm>
          <a:prstGeom prst="rect">
            <a:avLst/>
          </a:prstGeom>
          <a:noFill/>
          <a:ln w="9525">
            <a:noFill/>
            <a:miter lim="800000"/>
            <a:headEnd/>
            <a:tailEnd/>
          </a:ln>
        </p:spPr>
      </p:pic>
      <p:sp>
        <p:nvSpPr>
          <p:cNvPr id="17411" name="Title 1"/>
          <p:cNvSpPr>
            <a:spLocks noGrp="1"/>
          </p:cNvSpPr>
          <p:nvPr>
            <p:ph type="title"/>
          </p:nvPr>
        </p:nvSpPr>
        <p:spPr/>
        <p:txBody>
          <a:bodyPr/>
          <a:lstStyle/>
          <a:p>
            <a:r>
              <a:rPr lang="en-US" smtClean="0"/>
              <a:t>Wide Area Networks (1)</a:t>
            </a:r>
          </a:p>
        </p:txBody>
      </p:sp>
    </p:spTree>
    <p:extLst>
      <p:ext uri="{BB962C8B-B14F-4D97-AF65-F5344CB8AC3E}">
        <p14:creationId xmlns:p14="http://schemas.microsoft.com/office/powerpoint/2010/main" val="2710082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Wide Area Networks (2)</a:t>
            </a:r>
            <a:endParaRPr lang="en-US" dirty="0" smtClean="0"/>
          </a:p>
        </p:txBody>
      </p:sp>
      <p:sp>
        <p:nvSpPr>
          <p:cNvPr id="19459" name="Content Placeholder 2"/>
          <p:cNvSpPr>
            <a:spLocks noGrp="1"/>
          </p:cNvSpPr>
          <p:nvPr>
            <p:ph idx="1"/>
          </p:nvPr>
        </p:nvSpPr>
        <p:spPr/>
        <p:txBody>
          <a:bodyPr>
            <a:normAutofit/>
          </a:bodyPr>
          <a:lstStyle/>
          <a:p>
            <a:r>
              <a:rPr lang="en-US" sz="2000" dirty="0" smtClean="0"/>
              <a:t>An ISP (Internet Service Provider) network is also a WAN.</a:t>
            </a:r>
          </a:p>
          <a:p>
            <a:r>
              <a:rPr lang="en-US" sz="2000" dirty="0" smtClean="0"/>
              <a:t>Customers buy connectivity from the ISP to use it.</a:t>
            </a:r>
          </a:p>
        </p:txBody>
      </p:sp>
      <p:pic>
        <p:nvPicPr>
          <p:cNvPr id="19460" name="Picture 2"/>
          <p:cNvPicPr>
            <a:picLocks noChangeAspect="1" noChangeArrowheads="1"/>
          </p:cNvPicPr>
          <p:nvPr/>
        </p:nvPicPr>
        <p:blipFill>
          <a:blip r:embed="rId3" cstate="print"/>
          <a:srcRect/>
          <a:stretch>
            <a:fillRect/>
          </a:stretch>
        </p:blipFill>
        <p:spPr bwMode="auto">
          <a:xfrm>
            <a:off x="1564759" y="2305053"/>
            <a:ext cx="6400800" cy="3809472"/>
          </a:xfrm>
          <a:prstGeom prst="rect">
            <a:avLst/>
          </a:prstGeom>
          <a:noFill/>
          <a:ln w="9525">
            <a:noFill/>
            <a:miter lim="800000"/>
            <a:headEnd/>
            <a:tailEnd/>
          </a:ln>
        </p:spPr>
      </p:pic>
    </p:spTree>
    <p:extLst>
      <p:ext uri="{BB962C8B-B14F-4D97-AF65-F5344CB8AC3E}">
        <p14:creationId xmlns:p14="http://schemas.microsoft.com/office/powerpoint/2010/main" val="3056189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942</TotalTime>
  <Words>2517</Words>
  <Application>Microsoft Office PowerPoint</Application>
  <PresentationFormat>On-screen Show (4:3)</PresentationFormat>
  <Paragraphs>528</Paragraphs>
  <Slides>56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Courier New</vt:lpstr>
      <vt:lpstr>Wingdings</vt:lpstr>
      <vt:lpstr>Office Theme</vt:lpstr>
      <vt:lpstr>Distributed Systems 2. Protocol Hierarchies, OSI and TCP/IP  </vt:lpstr>
      <vt:lpstr>Umfrageergebnisse</vt:lpstr>
      <vt:lpstr>Overview</vt:lpstr>
      <vt:lpstr>1. Network Hardware</vt:lpstr>
      <vt:lpstr>Personal Area Network</vt:lpstr>
      <vt:lpstr>Local Area Networks</vt:lpstr>
      <vt:lpstr>Metropolitan Area Networks</vt:lpstr>
      <vt:lpstr>Wide Area Networks (1)</vt:lpstr>
      <vt:lpstr>Wide Area Networks (2)</vt:lpstr>
      <vt:lpstr>Wide Area Networks (3)</vt:lpstr>
      <vt:lpstr>2. Network Software/Protocols  A. Interfaces/Layers</vt:lpstr>
      <vt:lpstr>What is a protocol?</vt:lpstr>
      <vt:lpstr>Protocol in Networking</vt:lpstr>
      <vt:lpstr>Protocol Stack</vt:lpstr>
      <vt:lpstr>Layers, Protocols, Interfaces</vt:lpstr>
      <vt:lpstr>Layers, Protocols, Interfaces</vt:lpstr>
      <vt:lpstr>Layers, Protocols, Interfaces</vt:lpstr>
      <vt:lpstr>Multilayer Communication</vt:lpstr>
      <vt:lpstr>Example</vt:lpstr>
      <vt:lpstr>Virtual vs actual data flow</vt:lpstr>
      <vt:lpstr>Virtual vs Real Communication</vt:lpstr>
      <vt:lpstr>Protocol vs Service</vt:lpstr>
      <vt:lpstr>Typical protocol components</vt:lpstr>
      <vt:lpstr>Connection(less) Service</vt:lpstr>
      <vt:lpstr>Service Primitives</vt:lpstr>
      <vt:lpstr>From Abstract to Concrete Models</vt:lpstr>
      <vt:lpstr>2.B: OSI/ISO Reference Model</vt:lpstr>
      <vt:lpstr>OSI As a Standard</vt:lpstr>
      <vt:lpstr>OSI Reference Schema</vt:lpstr>
      <vt:lpstr>OSI - Dataflow</vt:lpstr>
      <vt:lpstr>OSI – Interaction Modalities</vt:lpstr>
      <vt:lpstr>OSI - Primitives</vt:lpstr>
      <vt:lpstr>OSI – Interaction Patterns</vt:lpstr>
      <vt:lpstr>OSI Layers 1-2  </vt:lpstr>
      <vt:lpstr>OSI Layer 3 - Network</vt:lpstr>
      <vt:lpstr>OSI Layer 4 - Transport</vt:lpstr>
      <vt:lpstr>OSI Layer 4 - Transport</vt:lpstr>
      <vt:lpstr>OSI Layer 4 - Connection</vt:lpstr>
      <vt:lpstr>Why do we not use OSI today?</vt:lpstr>
      <vt:lpstr>2C: Internet and TCP/IP</vt:lpstr>
      <vt:lpstr>The Internet</vt:lpstr>
      <vt:lpstr>Internet Evolution</vt:lpstr>
      <vt:lpstr>Birth of Internet</vt:lpstr>
      <vt:lpstr>Baran’s Network</vt:lpstr>
      <vt:lpstr>ARPANET</vt:lpstr>
      <vt:lpstr>World-wide Web</vt:lpstr>
      <vt:lpstr>What is the difference between World Wide Web and Internet?</vt:lpstr>
      <vt:lpstr>TCP/IP</vt:lpstr>
      <vt:lpstr>TCP/IP Reference Model</vt:lpstr>
      <vt:lpstr>TCP/IP Host-to-Network</vt:lpstr>
      <vt:lpstr>Internet Layer (IP)</vt:lpstr>
      <vt:lpstr>Transport Layer (TCP/UDP)</vt:lpstr>
      <vt:lpstr>Application Layer</vt:lpstr>
      <vt:lpstr>OSI vs TCP/IP</vt:lpstr>
      <vt:lpstr>Learned today (1/2)</vt:lpstr>
      <vt:lpstr>Learned today (2/2)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Systems 2. Paradigms and Models  </dc:title>
  <dc:creator/>
  <cp:lastModifiedBy>simon razniewski</cp:lastModifiedBy>
  <cp:revision>552</cp:revision>
  <cp:lastPrinted>2016-03-02T09:24:54Z</cp:lastPrinted>
  <dcterms:created xsi:type="dcterms:W3CDTF">2012-02-14T08:43:20Z</dcterms:created>
  <dcterms:modified xsi:type="dcterms:W3CDTF">2017-03-01T16:31:54Z</dcterms:modified>
</cp:coreProperties>
</file>