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61" r:id="rId3"/>
    <p:sldId id="272" r:id="rId4"/>
    <p:sldId id="273" r:id="rId5"/>
    <p:sldId id="282" r:id="rId6"/>
    <p:sldId id="260" r:id="rId7"/>
    <p:sldId id="264" r:id="rId8"/>
    <p:sldId id="259" r:id="rId9"/>
    <p:sldId id="276" r:id="rId10"/>
    <p:sldId id="277" r:id="rId11"/>
    <p:sldId id="278" r:id="rId12"/>
    <p:sldId id="279" r:id="rId13"/>
    <p:sldId id="280" r:id="rId14"/>
    <p:sldId id="281" r:id="rId15"/>
    <p:sldId id="268" r:id="rId16"/>
    <p:sldId id="274" r:id="rId17"/>
    <p:sldId id="269" r:id="rId18"/>
    <p:sldId id="271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57" autoAdjust="0"/>
  </p:normalViewPr>
  <p:slideViewPr>
    <p:cSldViewPr snapToGrid="0" snapToObjects="1">
      <p:cViewPr varScale="1">
        <p:scale>
          <a:sx n="62" d="100"/>
          <a:sy n="62" d="100"/>
        </p:scale>
        <p:origin x="139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qsrazni.EAIT\OneDrive\_Distributed_Systems\notes_to_clear_from_last_year\intro_assignment_grades_se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Course Results Summer 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Sheet1!$H$4:$H$22</c:f>
              <c:numCache>
                <c:formatCode>General</c:formatCode>
                <c:ptCount val="19"/>
                <c:pt idx="0">
                  <c:v>26.31666667</c:v>
                </c:pt>
                <c:pt idx="1">
                  <c:v>29.766666669999999</c:v>
                </c:pt>
                <c:pt idx="2">
                  <c:v>31</c:v>
                </c:pt>
                <c:pt idx="3">
                  <c:v>31</c:v>
                </c:pt>
                <c:pt idx="4">
                  <c:v>26.225000000000001</c:v>
                </c:pt>
                <c:pt idx="5">
                  <c:v>30</c:v>
                </c:pt>
                <c:pt idx="6">
                  <c:v>26.216666669999999</c:v>
                </c:pt>
                <c:pt idx="7">
                  <c:v>25.9</c:v>
                </c:pt>
                <c:pt idx="8">
                  <c:v>7</c:v>
                </c:pt>
                <c:pt idx="9">
                  <c:v>17</c:v>
                </c:pt>
                <c:pt idx="10">
                  <c:v>22.7</c:v>
                </c:pt>
                <c:pt idx="11">
                  <c:v>26.175000000000001</c:v>
                </c:pt>
                <c:pt idx="12">
                  <c:v>0</c:v>
                </c:pt>
                <c:pt idx="13">
                  <c:v>29.55</c:v>
                </c:pt>
                <c:pt idx="14">
                  <c:v>24.15</c:v>
                </c:pt>
                <c:pt idx="15">
                  <c:v>11</c:v>
                </c:pt>
                <c:pt idx="16">
                  <c:v>0</c:v>
                </c:pt>
                <c:pt idx="17">
                  <c:v>0</c:v>
                </c:pt>
                <c:pt idx="18">
                  <c:v>24.5</c:v>
                </c:pt>
              </c:numCache>
            </c:numRef>
          </c:xVal>
          <c:yVal>
            <c:numRef>
              <c:f>Sheet1!$I$4:$I$22</c:f>
              <c:numCache>
                <c:formatCode>General</c:formatCode>
                <c:ptCount val="19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5</c:v>
                </c:pt>
                <c:pt idx="11">
                  <c:v>4</c:v>
                </c:pt>
                <c:pt idx="12">
                  <c:v>2</c:v>
                </c:pt>
                <c:pt idx="13">
                  <c:v>6</c:v>
                </c:pt>
                <c:pt idx="14">
                  <c:v>5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9030248"/>
        <c:axId val="279025152"/>
      </c:scatterChart>
      <c:valAx>
        <c:axId val="279030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Final grade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025152"/>
        <c:crosses val="autoZero"/>
        <c:crossBetween val="midCat"/>
      </c:valAx>
      <c:valAx>
        <c:axId val="279025152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# Assignments submitted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9030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E9701-20BF-49E3-8680-2906043F7595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197F8-6ED9-4440-A5C2-5CF00C26C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0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97F8-6ED9-4440-A5C2-5CF00C26C9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9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97F8-6ED9-4440-A5C2-5CF00C26C9C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59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197F8-6ED9-4440-A5C2-5CF00C26C9C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0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31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0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7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33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4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7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3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8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ECDE6-6230-414D-958E-08A16EDE8FE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0136B-1D34-3343-AB92-6DDDC9DE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1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ECDE6-6230-414D-958E-08A16EDE8FE4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0136B-1D34-3343-AB92-6DDDC9DE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3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lorian.Klement@stud-inf.unibz.it" TargetMode="External"/><Relationship Id="rId2" Type="http://schemas.openxmlformats.org/officeDocument/2006/relationships/hyperlink" Target="mailto:razniewski@inf.unibz.it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46705"/>
            <a:ext cx="8636000" cy="2053745"/>
          </a:xfrm>
        </p:spPr>
        <p:txBody>
          <a:bodyPr>
            <a:noAutofit/>
          </a:bodyPr>
          <a:lstStyle/>
          <a:p>
            <a:r>
              <a:rPr lang="en-US" sz="6000" dirty="0" smtClean="0"/>
              <a:t>Distributed Systems</a:t>
            </a:r>
            <a:br>
              <a:rPr lang="en-US" sz="6000" dirty="0" smtClean="0"/>
            </a:br>
            <a:r>
              <a:rPr lang="en-US" sz="4000" dirty="0" smtClean="0"/>
              <a:t>Course Overview</a:t>
            </a:r>
            <a:endParaRPr lang="en-US" sz="6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7337" y="3832150"/>
            <a:ext cx="6400800" cy="2681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Simon Razniewski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Faculty of Computer Science</a:t>
            </a:r>
          </a:p>
          <a:p>
            <a:r>
              <a:rPr lang="en-US" dirty="0" smtClean="0"/>
              <a:t>Free University of Bozen-Bolzano</a:t>
            </a:r>
          </a:p>
          <a:p>
            <a:endParaRPr lang="en-US" dirty="0" smtClean="0"/>
          </a:p>
          <a:p>
            <a:r>
              <a:rPr lang="en-US" dirty="0" smtClean="0"/>
              <a:t>A.Y. 2015/2016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Tentative Schedule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599" y="1417638"/>
            <a:ext cx="8686801" cy="4890954"/>
          </a:xfrm>
        </p:spPr>
        <p:txBody>
          <a:bodyPr numCol="2" spcCol="18000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n-NO" sz="1450" dirty="0"/>
              <a:t>01.03</a:t>
            </a:r>
            <a:r>
              <a:rPr lang="nn-NO" sz="1450" dirty="0" smtClean="0"/>
              <a:t>. Introduction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03.03</a:t>
            </a:r>
            <a:r>
              <a:rPr lang="nn-NO" sz="1450" dirty="0" smtClean="0"/>
              <a:t>. OSI Overview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08.03</a:t>
            </a:r>
            <a:r>
              <a:rPr lang="nn-NO" sz="1450" dirty="0" smtClean="0"/>
              <a:t>. Physical Layer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10.03</a:t>
            </a:r>
            <a:r>
              <a:rPr lang="nn-NO" sz="1450" dirty="0" smtClean="0"/>
              <a:t>. Data Link Layer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15.03</a:t>
            </a:r>
            <a:r>
              <a:rPr lang="nn-NO" sz="1450" dirty="0" smtClean="0"/>
              <a:t>. Link Layer (P&amp;P 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16.03</a:t>
            </a:r>
            <a:r>
              <a:rPr lang="nn-NO" sz="1450" dirty="0" smtClean="0"/>
              <a:t>. Link Layer Simulation (Lab)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17.03</a:t>
            </a:r>
            <a:r>
              <a:rPr lang="nn-NO" sz="1450" dirty="0" smtClean="0"/>
              <a:t>. Medium Access Control Layer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22.03</a:t>
            </a:r>
            <a:r>
              <a:rPr lang="nn-NO" sz="1450" dirty="0" smtClean="0"/>
              <a:t>. Network Layer Theory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23.03</a:t>
            </a:r>
            <a:r>
              <a:rPr lang="nn-NO" sz="1450" dirty="0" smtClean="0"/>
              <a:t>. Wireshark I (Lab)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29.03</a:t>
            </a:r>
            <a:r>
              <a:rPr lang="nn-NO" sz="1450" dirty="0" smtClean="0"/>
              <a:t>. Network Layer on the Internet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30.03</a:t>
            </a:r>
            <a:r>
              <a:rPr lang="nn-NO" sz="1450" dirty="0" smtClean="0"/>
              <a:t>. RPI 1: Networking basics (Lab)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31.03</a:t>
            </a:r>
            <a:r>
              <a:rPr lang="nn-NO" sz="1450" dirty="0" smtClean="0"/>
              <a:t>. Transport Layer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05.04</a:t>
            </a:r>
            <a:r>
              <a:rPr lang="nn-NO" sz="1450" dirty="0" smtClean="0"/>
              <a:t>. Transport Layer/Java Sockets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6.4./11.4. Java Sockets (Lab)</a:t>
            </a:r>
          </a:p>
          <a:p>
            <a:pPr marL="514350" indent="-514350">
              <a:buFont typeface="+mj-lt"/>
              <a:buAutoNum type="arabicPeriod"/>
            </a:pPr>
            <a:r>
              <a:rPr lang="nn-NO" sz="1450" dirty="0" smtClean="0"/>
              <a:t>12.4. Application Layer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13.04</a:t>
            </a:r>
            <a:r>
              <a:rPr lang="nn-NO" sz="1450" dirty="0" smtClean="0"/>
              <a:t>. Wireshark II (Lab)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14.04</a:t>
            </a:r>
            <a:r>
              <a:rPr lang="nn-NO" sz="1450" dirty="0" smtClean="0"/>
              <a:t>. Conceptual Exercises (P&amp;P 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15.04</a:t>
            </a:r>
            <a:r>
              <a:rPr lang="nn-NO" sz="1450" dirty="0" smtClean="0"/>
              <a:t>. Conceptual Exercises (P&amp;P Lab)</a:t>
            </a:r>
            <a:br>
              <a:rPr lang="nn-NO" sz="1450" dirty="0" smtClean="0"/>
            </a:b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19.04</a:t>
            </a:r>
            <a:r>
              <a:rPr lang="nn-NO" sz="1450" dirty="0" smtClean="0"/>
              <a:t>. RMI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20.04</a:t>
            </a:r>
            <a:r>
              <a:rPr lang="nn-NO" sz="1450" dirty="0" smtClean="0"/>
              <a:t>. RMI (Lab)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21.04</a:t>
            </a:r>
            <a:r>
              <a:rPr lang="nn-NO" sz="1450" dirty="0" smtClean="0"/>
              <a:t>. Networking@Brennercom (Guest lecture)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26.04</a:t>
            </a:r>
            <a:r>
              <a:rPr lang="nn-NO" sz="1450" dirty="0" smtClean="0"/>
              <a:t>. Bobo (Guest lecture)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27.04</a:t>
            </a:r>
            <a:r>
              <a:rPr lang="nn-NO" sz="1450" dirty="0" smtClean="0"/>
              <a:t>. RPI 2: Distributed Algorithms (Lab)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28.04</a:t>
            </a:r>
            <a:r>
              <a:rPr lang="nn-NO" sz="1450" dirty="0" smtClean="0"/>
              <a:t>. P2P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03.05</a:t>
            </a:r>
            <a:r>
              <a:rPr lang="nn-NO" sz="1450" dirty="0" smtClean="0"/>
              <a:t>. P2P (continued)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04.05</a:t>
            </a:r>
            <a:r>
              <a:rPr lang="nn-NO" sz="1450" dirty="0" smtClean="0"/>
              <a:t>. RPI 3: Distributed MD5 Cracker (Lab)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05.05</a:t>
            </a:r>
            <a:r>
              <a:rPr lang="nn-NO" sz="1450" dirty="0" smtClean="0"/>
              <a:t>. P2P (Lab)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10.05</a:t>
            </a:r>
            <a:r>
              <a:rPr lang="nn-NO" sz="1450" dirty="0" smtClean="0"/>
              <a:t>. Cryptography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11.05</a:t>
            </a:r>
            <a:r>
              <a:rPr lang="nn-NO" sz="1450" dirty="0" smtClean="0"/>
              <a:t>. RPI 4: RIAK ring (Lab)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12.05</a:t>
            </a:r>
            <a:r>
              <a:rPr lang="nn-NO" sz="1450" dirty="0" smtClean="0"/>
              <a:t>. Cryptography (P&amp;P 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17.05</a:t>
            </a:r>
            <a:r>
              <a:rPr lang="nn-NO" sz="1450" dirty="0" smtClean="0"/>
              <a:t>. Multiagents+AntMe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18.05</a:t>
            </a:r>
            <a:r>
              <a:rPr lang="nn-NO" sz="1450" dirty="0" smtClean="0"/>
              <a:t>. AntMe (Lab)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19.05</a:t>
            </a:r>
            <a:r>
              <a:rPr lang="nn-NO" sz="1450" dirty="0" smtClean="0"/>
              <a:t>. Coordination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25.05</a:t>
            </a:r>
            <a:r>
              <a:rPr lang="nn-NO" sz="1450" dirty="0" smtClean="0"/>
              <a:t>. Coordination (Lab)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31.05</a:t>
            </a:r>
            <a:r>
              <a:rPr lang="nn-NO" sz="1450" dirty="0" smtClean="0"/>
              <a:t>. AntMe competition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r>
              <a:rPr lang="nn-NO" sz="1450" dirty="0"/>
              <a:t>15.06</a:t>
            </a:r>
            <a:r>
              <a:rPr lang="nn-NO" sz="1450" dirty="0" smtClean="0"/>
              <a:t>. Mock exam</a:t>
            </a:r>
            <a:endParaRPr lang="nn-NO" sz="1450" dirty="0"/>
          </a:p>
          <a:p>
            <a:pPr marL="514350" indent="-514350">
              <a:buFont typeface="+mj-lt"/>
              <a:buAutoNum type="arabicPeriod"/>
            </a:pPr>
            <a:endParaRPr lang="en-GB" sz="1450" dirty="0"/>
          </a:p>
        </p:txBody>
      </p:sp>
    </p:spTree>
    <p:extLst>
      <p:ext uri="{BB962C8B-B14F-4D97-AF65-F5344CB8AC3E}">
        <p14:creationId xmlns:p14="http://schemas.microsoft.com/office/powerpoint/2010/main" val="6463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Software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Used languages/tools/environments:</a:t>
            </a:r>
          </a:p>
          <a:p>
            <a:pPr lvl="1"/>
            <a:r>
              <a:rPr lang="en-AU" dirty="0" smtClean="0"/>
              <a:t>Java</a:t>
            </a:r>
            <a:endParaRPr lang="en-AU" dirty="0"/>
          </a:p>
          <a:p>
            <a:pPr lvl="1"/>
            <a:r>
              <a:rPr lang="en-AU" dirty="0"/>
              <a:t>C</a:t>
            </a:r>
            <a:r>
              <a:rPr lang="en-AU" dirty="0" smtClean="0"/>
              <a:t># (MS Visual Studio 2012 or later)</a:t>
            </a:r>
          </a:p>
          <a:p>
            <a:pPr lvl="1"/>
            <a:r>
              <a:rPr lang="en-AU" dirty="0" smtClean="0"/>
              <a:t>Wireshark</a:t>
            </a:r>
            <a:endParaRPr lang="en-AU" dirty="0"/>
          </a:p>
          <a:p>
            <a:pPr lvl="1"/>
            <a:r>
              <a:rPr lang="en-AU" dirty="0"/>
              <a:t>Raspberry </a:t>
            </a:r>
            <a:r>
              <a:rPr lang="en-AU" dirty="0" smtClean="0"/>
              <a:t>PIs provided by university</a:t>
            </a:r>
          </a:p>
          <a:p>
            <a:pPr lvl="1"/>
            <a:endParaRPr lang="en-AU" dirty="0"/>
          </a:p>
          <a:p>
            <a:r>
              <a:rPr lang="en-AU" dirty="0" smtClean="0"/>
              <a:t>Some Java and Wireshark labs will not be in computer rooms, so please install that software on your laptops or form groups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00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Assignments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155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Hamming Codes (15.3.-25.3.)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Java Socket Chat (5.4.-15.4.)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Java RMI Chat (19.4.-29.4.)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Distributed MD5 Cracker on RPIs (4.5.-13.5.)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err="1" smtClean="0"/>
              <a:t>AntMe</a:t>
            </a:r>
            <a:r>
              <a:rPr lang="en-AU" dirty="0" smtClean="0"/>
              <a:t> (17.5.-30.5.)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 smtClean="0"/>
              <a:t>You can work in teams of </a:t>
            </a:r>
            <a:r>
              <a:rPr lang="en-AU" dirty="0"/>
              <a:t>2</a:t>
            </a:r>
            <a:endParaRPr lang="en-AU" dirty="0" smtClean="0"/>
          </a:p>
          <a:p>
            <a:r>
              <a:rPr lang="en-AU" dirty="0" smtClean="0"/>
              <a:t>First three assignments count 5% each, last two 10% each towards the final grade (</a:t>
            </a:r>
            <a:r>
              <a:rPr lang="en-AU" dirty="0" smtClean="0">
                <a:sym typeface="Wingdings" panose="05000000000000000000" pitchFamily="2" charset="2"/>
              </a:rPr>
              <a:t> </a:t>
            </a:r>
            <a:r>
              <a:rPr lang="en-AU" dirty="0" smtClean="0"/>
              <a:t>total max. 35%).</a:t>
            </a:r>
          </a:p>
          <a:p>
            <a:r>
              <a:rPr lang="en-AU" dirty="0" smtClean="0"/>
              <a:t>Only assignments that are better than the exam grade are taken into account</a:t>
            </a:r>
          </a:p>
          <a:p>
            <a:r>
              <a:rPr lang="en-AU" dirty="0" smtClean="0"/>
              <a:t>Automatic plagiarism detection will be used </a:t>
            </a:r>
          </a:p>
          <a:p>
            <a:pPr lvl="1"/>
            <a:r>
              <a:rPr lang="en-AU" dirty="0" smtClean="0"/>
              <a:t>plagiarism </a:t>
            </a:r>
            <a:r>
              <a:rPr lang="en-AU" dirty="0" smtClean="0">
                <a:sym typeface="Wingdings" panose="05000000000000000000" pitchFamily="2" charset="2"/>
              </a:rPr>
              <a:t> 0 points for all assignments</a:t>
            </a:r>
            <a:endParaRPr lang="en-AU" dirty="0" smtClean="0"/>
          </a:p>
          <a:p>
            <a:r>
              <a:rPr lang="en-AU" dirty="0" smtClean="0"/>
              <a:t>Assignments are optional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8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22581"/>
            <a:ext cx="8229600" cy="1303582"/>
          </a:xfrm>
        </p:spPr>
        <p:txBody>
          <a:bodyPr>
            <a:normAutofit/>
          </a:bodyPr>
          <a:lstStyle/>
          <a:p>
            <a:r>
              <a:rPr lang="en-AU" sz="2000" dirty="0" smtClean="0"/>
              <a:t>All but one student submitting less than 3 assignments failed</a:t>
            </a:r>
          </a:p>
          <a:p>
            <a:r>
              <a:rPr lang="en-AU" sz="2000" dirty="0" smtClean="0"/>
              <a:t>All students submitting at least 3 assignments passed</a:t>
            </a:r>
            <a:endParaRPr lang="en-AU" sz="2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144168"/>
              </p:ext>
            </p:extLst>
          </p:nvPr>
        </p:nvGraphicFramePr>
        <p:xfrm>
          <a:off x="1545021" y="1600200"/>
          <a:ext cx="5549462" cy="322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" y="269875"/>
            <a:ext cx="1181100" cy="116205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778000" y="132237"/>
            <a:ext cx="4457700" cy="807564"/>
          </a:xfrm>
          <a:prstGeom prst="wedgeRoundRectCallout">
            <a:avLst>
              <a:gd name="adj1" fmla="val -58958"/>
              <a:gd name="adj2" fmla="val 2648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dirty="0"/>
              <a:t>Assignments are </a:t>
            </a:r>
            <a:r>
              <a:rPr lang="en-AU" sz="2400" dirty="0" smtClean="0"/>
              <a:t>optional… S</a:t>
            </a:r>
            <a:r>
              <a:rPr lang="en-AU" sz="2400" dirty="0" smtClean="0">
                <a:sym typeface="Wingdings" panose="05000000000000000000" pitchFamily="2" charset="2"/>
              </a:rPr>
              <a:t>hould </a:t>
            </a:r>
            <a:r>
              <a:rPr lang="en-AU" sz="2400" dirty="0">
                <a:sym typeface="Wingdings" panose="05000000000000000000" pitchFamily="2" charset="2"/>
              </a:rPr>
              <a:t>I do them?</a:t>
            </a:r>
            <a:endParaRPr lang="en-AU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1678" y="3310517"/>
            <a:ext cx="2555001" cy="836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6679" y="1970404"/>
            <a:ext cx="1882540" cy="1340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834">
            <a:off x="1477360" y="1225518"/>
            <a:ext cx="6189276" cy="332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2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7548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Allowed to bring one handwritten A4 </a:t>
            </a:r>
            <a:r>
              <a:rPr lang="en-GB" dirty="0" err="1" smtClean="0"/>
              <a:t>cheatsheet</a:t>
            </a:r>
            <a:r>
              <a:rPr lang="en-GB" dirty="0" smtClean="0"/>
              <a:t> (both sides)</a:t>
            </a:r>
          </a:p>
          <a:p>
            <a:pPr lvl="1"/>
            <a:r>
              <a:rPr lang="en-GB" dirty="0" smtClean="0"/>
              <a:t>Develop it yourself and magic will happen: </a:t>
            </a:r>
            <a:br>
              <a:rPr lang="en-GB" dirty="0" smtClean="0"/>
            </a:br>
            <a:r>
              <a:rPr lang="en-GB" dirty="0" smtClean="0"/>
              <a:t>The things you put there, you won’t need to look up</a:t>
            </a:r>
          </a:p>
          <a:p>
            <a:r>
              <a:rPr lang="en-GB" dirty="0" smtClean="0"/>
              <a:t>Dictionaries</a:t>
            </a:r>
          </a:p>
          <a:p>
            <a:r>
              <a:rPr lang="en-GB" dirty="0" smtClean="0"/>
              <a:t>Pens</a:t>
            </a:r>
            <a:endParaRPr lang="en-GB" dirty="0"/>
          </a:p>
          <a:p>
            <a:r>
              <a:rPr lang="en-GB" dirty="0" smtClean="0"/>
              <a:t>Nothing else (no calculators</a:t>
            </a:r>
            <a:r>
              <a:rPr lang="en-GB" smtClean="0"/>
              <a:t>, no textbooks</a:t>
            </a:r>
            <a:r>
              <a:rPr lang="en-GB" dirty="0" smtClean="0"/>
              <a:t>, …)</a:t>
            </a:r>
          </a:p>
          <a:p>
            <a:endParaRPr lang="en-GB" dirty="0"/>
          </a:p>
          <a:p>
            <a:r>
              <a:rPr lang="en-GB" dirty="0" smtClean="0"/>
              <a:t>Anything covered in the lectures and labs can be on the exam</a:t>
            </a:r>
          </a:p>
          <a:p>
            <a:pPr lvl="1"/>
            <a:r>
              <a:rPr lang="en-GB" dirty="0" smtClean="0"/>
              <a:t>No coding questions</a:t>
            </a:r>
          </a:p>
          <a:p>
            <a:pPr lvl="2"/>
            <a:r>
              <a:rPr lang="en-GB" dirty="0" smtClean="0"/>
              <a:t>But modelling/design questions are possible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You do not need to know everything (achieving ~90% of the points is enough to get grade 30)</a:t>
            </a:r>
          </a:p>
          <a:p>
            <a:endParaRPr lang="en-GB" dirty="0" smtClean="0"/>
          </a:p>
          <a:p>
            <a:r>
              <a:rPr lang="en-GB" dirty="0" smtClean="0"/>
              <a:t>Mock exam and summer 2015 exam can be found online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0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composition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Exam: 65%</a:t>
            </a:r>
          </a:p>
          <a:p>
            <a:r>
              <a:rPr lang="en-US" dirty="0" smtClean="0"/>
              <a:t>Five assignments: Up to 35%</a:t>
            </a:r>
          </a:p>
          <a:p>
            <a:r>
              <a:rPr lang="en-US" dirty="0" smtClean="0"/>
              <a:t>Only the assignments with a grade higher than the exam mark count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Assignments only improve the overall grade</a:t>
            </a:r>
          </a:p>
          <a:p>
            <a:r>
              <a:rPr lang="en-US" dirty="0" smtClean="0"/>
              <a:t>To pass the course, the exam grade has to be at least 18</a:t>
            </a:r>
          </a:p>
          <a:p>
            <a:r>
              <a:rPr lang="en-US" dirty="0" smtClean="0"/>
              <a:t>Assignments are valid for all three exam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Academic language of Computer Science is English</a:t>
            </a:r>
          </a:p>
          <a:p>
            <a:r>
              <a:rPr lang="en-GB" dirty="0" smtClean="0"/>
              <a:t>Official course language (decided by the university management) is German</a:t>
            </a:r>
          </a:p>
          <a:p>
            <a:endParaRPr lang="en-GB" dirty="0" smtClean="0"/>
          </a:p>
          <a:p>
            <a:r>
              <a:rPr lang="en-GB" dirty="0" smtClean="0"/>
              <a:t>Slides are in English</a:t>
            </a:r>
          </a:p>
          <a:p>
            <a:r>
              <a:rPr lang="en-GB" dirty="0" smtClean="0"/>
              <a:t>I will speak </a:t>
            </a:r>
            <a:r>
              <a:rPr lang="en-GB" dirty="0" err="1" smtClean="0"/>
              <a:t>Denglisch</a:t>
            </a:r>
            <a:r>
              <a:rPr lang="en-GB" dirty="0" smtClean="0"/>
              <a:t> (mostly)</a:t>
            </a:r>
          </a:p>
          <a:p>
            <a:r>
              <a:rPr lang="en-GB" dirty="0" smtClean="0"/>
              <a:t>You can ask questions in any language</a:t>
            </a:r>
          </a:p>
          <a:p>
            <a:r>
              <a:rPr lang="en-GB" dirty="0" smtClean="0"/>
              <a:t>Exam language is German</a:t>
            </a:r>
          </a:p>
        </p:txBody>
      </p:sp>
    </p:spTree>
    <p:extLst>
      <p:ext uri="{BB962C8B-B14F-4D97-AF65-F5344CB8AC3E}">
        <p14:creationId xmlns:p14="http://schemas.microsoft.com/office/powerpoint/2010/main" val="32442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400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first half of the course is well covered in </a:t>
            </a:r>
          </a:p>
          <a:p>
            <a:pPr lvl="1"/>
            <a:r>
              <a:rPr lang="en-US" b="1" dirty="0"/>
              <a:t>A.S. Tanenbaum. </a:t>
            </a:r>
            <a:r>
              <a:rPr lang="en-US" b="1" i="1" dirty="0"/>
              <a:t>Computer </a:t>
            </a:r>
            <a:r>
              <a:rPr lang="en-US" b="1" i="1" dirty="0" smtClean="0"/>
              <a:t>Networks</a:t>
            </a:r>
            <a:r>
              <a:rPr lang="en-US" b="1" dirty="0" smtClean="0"/>
              <a:t>. </a:t>
            </a:r>
            <a:r>
              <a:rPr lang="en-US" b="1" dirty="0"/>
              <a:t>Prentice </a:t>
            </a:r>
            <a:r>
              <a:rPr lang="en-US" b="1" dirty="0" smtClean="0"/>
              <a:t>Hall</a:t>
            </a:r>
          </a:p>
          <a:p>
            <a:pPr lvl="1"/>
            <a:r>
              <a:rPr lang="en-US" dirty="0"/>
              <a:t>J.F. Kurose, K.W. Ross. </a:t>
            </a:r>
            <a:r>
              <a:rPr lang="en-US" i="1" dirty="0"/>
              <a:t>Computer Networking – A Top-Down Approach (5</a:t>
            </a:r>
            <a:r>
              <a:rPr lang="en-US" i="1" baseline="30000" dirty="0"/>
              <a:t>th</a:t>
            </a:r>
            <a:r>
              <a:rPr lang="en-US" i="1" dirty="0"/>
              <a:t> edition)</a:t>
            </a:r>
            <a:r>
              <a:rPr lang="en-US" dirty="0"/>
              <a:t>. Pearson </a:t>
            </a:r>
            <a:r>
              <a:rPr lang="en-US" dirty="0" smtClean="0"/>
              <a:t>Education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For the second half, the best resource are the slides and online resources</a:t>
            </a:r>
          </a:p>
          <a:p>
            <a:pPr lvl="1"/>
            <a:r>
              <a:rPr lang="en-US" dirty="0" smtClean="0"/>
              <a:t>Some content regarding RPC, P2P, Cryptography and Coordination is in </a:t>
            </a:r>
          </a:p>
          <a:p>
            <a:pPr lvl="2"/>
            <a:r>
              <a:rPr lang="en-US" b="1" dirty="0" smtClean="0"/>
              <a:t>A.S. </a:t>
            </a:r>
            <a:r>
              <a:rPr lang="en-US" b="1" dirty="0" err="1" smtClean="0"/>
              <a:t>Tanenbaum</a:t>
            </a:r>
            <a:r>
              <a:rPr lang="en-US" b="1" dirty="0" smtClean="0"/>
              <a:t>, M. van Steen. </a:t>
            </a:r>
            <a:r>
              <a:rPr lang="en-US" b="1" i="1" dirty="0" smtClean="0"/>
              <a:t>Distributed </a:t>
            </a:r>
            <a:r>
              <a:rPr lang="en-US" b="1" i="1" dirty="0"/>
              <a:t>Systems: Principles and </a:t>
            </a:r>
            <a:r>
              <a:rPr lang="en-US" b="1" i="1" dirty="0" smtClean="0"/>
              <a:t>Paradigms</a:t>
            </a:r>
            <a:r>
              <a:rPr lang="en-US" b="1" dirty="0" smtClean="0"/>
              <a:t>. </a:t>
            </a:r>
            <a:r>
              <a:rPr lang="en-US" b="1" dirty="0"/>
              <a:t>Prentice </a:t>
            </a:r>
            <a:r>
              <a:rPr lang="en-US" b="1" dirty="0" smtClean="0"/>
              <a:t>Hall.</a:t>
            </a:r>
          </a:p>
          <a:p>
            <a:pPr lvl="2"/>
            <a:r>
              <a:rPr lang="en-US" dirty="0" smtClean="0"/>
              <a:t>G. </a:t>
            </a:r>
            <a:r>
              <a:rPr lang="en-US" dirty="0" err="1" smtClean="0"/>
              <a:t>Coulouris</a:t>
            </a:r>
            <a:r>
              <a:rPr lang="en-US" dirty="0" smtClean="0"/>
              <a:t>, J. </a:t>
            </a:r>
            <a:r>
              <a:rPr lang="en-US" dirty="0" err="1" smtClean="0"/>
              <a:t>Dollimore</a:t>
            </a:r>
            <a:r>
              <a:rPr lang="en-US" dirty="0" smtClean="0"/>
              <a:t>, T. </a:t>
            </a:r>
            <a:r>
              <a:rPr lang="en-US" dirty="0" err="1" smtClean="0"/>
              <a:t>Kindberg</a:t>
            </a:r>
            <a:r>
              <a:rPr lang="en-US" dirty="0" smtClean="0"/>
              <a:t>. </a:t>
            </a:r>
            <a:r>
              <a:rPr lang="en-US" i="1" dirty="0" smtClean="0"/>
              <a:t>Distributed </a:t>
            </a:r>
            <a:r>
              <a:rPr lang="en-US" i="1" dirty="0"/>
              <a:t>Systems: Concepts and </a:t>
            </a:r>
            <a:r>
              <a:rPr lang="en-US" i="1" dirty="0" smtClean="0"/>
              <a:t>Design</a:t>
            </a:r>
            <a:r>
              <a:rPr lang="en-US" dirty="0" smtClean="0"/>
              <a:t>.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17158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Part of the slides are based on:</a:t>
            </a:r>
            <a:endParaRPr lang="en-US" sz="2800" dirty="0"/>
          </a:p>
          <a:p>
            <a:r>
              <a:rPr lang="en-US" sz="2800" dirty="0"/>
              <a:t>Slides by </a:t>
            </a:r>
            <a:r>
              <a:rPr lang="en-US" sz="2800" dirty="0" smtClean="0"/>
              <a:t>Tanenbaum</a:t>
            </a:r>
          </a:p>
          <a:p>
            <a:r>
              <a:rPr lang="en-US" sz="2800" dirty="0" smtClean="0"/>
              <a:t>Previous versions of this course by Nutt, </a:t>
            </a:r>
            <a:r>
              <a:rPr lang="en-US" sz="2800" dirty="0" err="1" smtClean="0"/>
              <a:t>Montali</a:t>
            </a:r>
            <a:r>
              <a:rPr lang="en-US" sz="2800" dirty="0" smtClean="0"/>
              <a:t> and </a:t>
            </a:r>
            <a:r>
              <a:rPr lang="en-US" sz="2800" dirty="0" err="1" smtClean="0"/>
              <a:t>Pirro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400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054" y="2097741"/>
            <a:ext cx="6450746" cy="402842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			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1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Make resources accessible</a:t>
            </a:r>
            <a:endParaRPr lang="en-US" dirty="0"/>
          </a:p>
        </p:txBody>
      </p:sp>
      <p:sp>
        <p:nvSpPr>
          <p:cNvPr id="7" name="AutoShape 2" descr="data:image/jpeg;base64,/9j/4AAQSkZJRgABAQAAAQABAAD/2wCEAAkGBxQTEhIUEhIVFBQVFRUVFBUXFRQUFRUUFBUXFhUUFxUYHCggGBolHBQUITEhJSkrLi4uFx8zODMsNygtLisBCgoKDgwMFAwNFCwZFBksKywsKyssLCssLDc3LCs3KysrNywsLCwsKzc3LiwrKysrLCwsLCsrNyssLCwsLCwsK//AABEIAMIBAwMBIgACEQEDEQH/xAAcAAABBAMBAAAAAAAAAAAAAAAABAUGBwECAwj/xABQEAABAwIBBwkDBgsGAwkAAAABAAIDBBEhBQYSMUFRcQcTIjJhgZGhsRRCwSNScpLR4RYkM0NiY4KissLwFSU0U3OTRGSDF0Vlo6Szw9Lx/8QAFgEBAQEAAAAAAAAAAAAAAAAAAAEC/8QAGBEBAQEBAQAAAAAAAAAAAAAAABEBIRL/2gAMAwEAAhEDEQA/ALxQhCAQhCAQhCAQhCAQhCAQhCAQhCAQhCAQhCAQhCAQhCAQhCAQhCAQhCAQhCAQhCAQhCDBK5uqWDW9o/aCqnl5mkj9ikY5zRpSNwJtpWaW32XsHeah+Q88ibMn17Hj4hB6DNbGNcjPrN+1JZ84KVnXqoG8ZYx8VVlSWysLSTouGtri07wQ5pURyxSPgdpOu+HD5UC7o/8AUaBi39IeSgvZ2eVANddTf7zPtXJ2fOTx/wAZCeDr+gVCOlIIvaxF2uBu1w3tNsVsJO31RV6uz/yfh+NNN9VmSG/CzcUnfylZOGPPuIva4hmIvuvorz1XMkbfR0XMJvqGB3kfEJOJpjfEXIsTbWNx3qj0Q/lPoBfpym2v5GQW7TcCy4u5U6K9gJySLi0YxG8Xdj3Lz26skHvC7cB07W3gbloa6T57ba+u7+roPQLuVekw0YpyDqNowCd19PX2a1xfytQbKafXY35sWO49LDvVBzVrgD8oCeJx81w9qefeb5oL9k5XGDVRyYa7vAt24NOHaEmk5YN1IO+bZvFmY9yomSZwHXb4LTn8euNesN2WP3eKC8n8sD9lNEOMpOH1R4a1wfyvzbIaccXPPxFjxVJic4HTPb0RvWPaLk9JyC5n8rlUdTaYfsyHx6evxXB/KvWH3oBwif8A/Y/FVBzu9z/rfYVqZW7ye8oLZk5Uq0/nmt4Qtw+sMeKRy8qdXqNWRwigw/cx8lV0jgdQPmswu2eCCy3cqFRheqmJOGAhAx4MC2GfcrnEGsnDr2sXlvhbBVxZcXk3N/8A9QWwzOKqGIqJ+95PqltNn5XR+/zo3O0QfHEeSqSiys+LBruj80nDu3J/o8uMkwuA75pI8t6guDJfKmDYTRgHjoeZu0nwUyyZnPTzENbJovOpj+i49jdju4ledny6Wy62p5po8I2uczbG5pc0jsFsO5B6gQqZzUzzqmdFrJHAa4ZmyEW/VzWuOGIG4KzchZxxVIPRfFI3rRytLSO1ruq8drSe2xwVQ8oWnOt+cPELPODePFBshY0hvWUAhCEDJntTh+T6xrgD+LykXF7FrHEHiCF5XaV6zzhZpUtSN8Eo8Y3BeSmHAcAgkmbucTorRve7m9huehfbw3/1eZ868jrXBG12Dge43CqsKY5l5dItTvdYH8kcMCfzZO47O3DaEHHLGS+YDnsGlTk3kjGuI/5sfZvH9Bne8twvcEXa4anN3qz5Gl2Bx7Dj5KBZxZENObtB9ne7omxtBKfdvsY7Z/V4GznllsoScHYdY1rKKb8pxNe/SYdY6WzEbf63JL7L/V/uTlU098Rr2jf96xHSuOJAaDtcWsH7xCqGprRqxPZ34rYluq2Orvtb7U9x5PiuC+qhZY36IfKduHRAHmnCFuTmEF8k8rgLHRa2Jp7sT5pFRdsIJII1du8n7kppsnF5tHG953NDnHyClMWcmT4zeKiufnPHOHD/AFCbeCVP5RSBZkeiNwsAO5uCqI9+BlW4DQpnDHW8tZhbbpuCWRcn9Za7nU8e/Sl7P0WntXSoz5kd2cAkUuXXvF3k27Tr7gnAskzNayxlr6dttYY2SQ+QC0/sajH/ABFRL/p04aD+1JIEgp6pzzcDRaPeNrn6I1DjitqnLYaLNGk7yUC7+z6IDGKrd9KWnj9A5J2PouloUEsgbi4mqeQOJawALjBQvlIdMTb5l9Ed5GJ4DxTwyNrQBhZuoAANHBo29pue1Ah/tWmb/wB2xj6csrvUrP4QQDq5PpRxj0j5lJ5MlacjnOkwJuBbesyUMEbenIdp1NuSccBa6Du/PGQD5OmpGW/Ut9E5RZdygerzLRv5uNrRxJ1KNw1cTHaYYT83SOP1Rq17VpLlaaZwZGCTsAGob7ahxQSr8I6to+Uq7G/uNjsd1rsuUupMo1T8TWOYN8jo2Dw0b+ShUGTJwb828u+cS2/dc4J3pchVEmqLxkaPQFBYP4U07GtD6lr3AAOLQ51ztOAskcmf1OHBtpbE9ctaGjtON7dyi8eZ9UdbIx/1HH0YlUWZE+1zG9oa55HjYJRN6XLsQe3nx8g63ysTucLDj0pG6PU1dJt7bQBip/R5Gp3Na9vyjXAFrtO4IOogtwIVWZNyA6KNsbdIht8XaySSSfEpzyPUVNAXPiaZIetLTX1/OfD8x+3R6ruw4oLPioIm9WNo7glACS5JylHUwxzwu045GhzHdh3jYRqI2EJWgEIQgi/KNnAaKifKIxIXOEVibAc4CNI7+C8xMFgBuXoflwb/AHVId00B8ZAPivPCDN1ux1loshBbmZ+XDVRWc487HYPxPSaerIONiD2jtCeaqjEjHMkGmxws5rrkEKps0crezVMUvutdZ/bE8gSA9gFncWBejRTN3BBTmUcwnHGB99zZAbgbucaDccR3plkzMrgf8PpfRkjI/eLT5K/xTjcsiEKCg4syK92ApiOMsI/mWmUuT2uDS98cTQ3Ekygm37LSr8qqNr2OY64BFrtJa4docMQVD8rZltc1wMxLT84OcfN6opCgyBLM1zmaFmusekTcbHCwxCUHNSX5zfAlWRk/N0U+kA8vvh1QNt967PpQrCqwbmu4HpOuOwWx44puyrkl0QDhci9j2dqtWemCYMsxDRI3pBXDX21DHtXV+GLrknZ9vYnI5NxvZZdQE7FA0SVD3WHcAPsSijdzZ0tDSdsN8Bw7e1OkGSCMbYpS3I7tyBtGV5CT0R4laPyhN+j5p6ZkJ25dBm+7cgjMlfKcL+AXN0DtZN3b9dvvUygzYfuTjS5nuccQgg+RsgS1L7Dot957tQ4bz2Kysk5vxQM0WN+k49Zx3k/BPOTMg800BoTh7CdyuBlFINykeRaQNGpQnL+UJoakRc4yJhaHBzmXsCDe+/Fp8Un/ALfmx/vJjQC4C0dnEAkAhoYcDYWx2pui1dFq1cQqpfleQ4e21MvVxjYWjG+kNVyRYcb9iVZOM5qqcxitkj0miTnGSkDSJa46raIBBudygsd0zQuL6pqVtyC4612Zm/vQMuYFdzFdU0eqKcGrpxsa+4bURjcLkPt2lWOq7y9k72epyXO3WKvmXH9Cojew+YarEQCEIQQjlnZfJFT2Opz/AOoi+1ecV6Y5WGXyTWdjGH6srD8F5nQCAhCDpGceOB4FeiMzctc7Q0j3G7uZY153vYNBx8WledWq4+SSh56iI0vycsjfrOMn86CfHKDd61OUm71hub7drl1bkSMbUHB2UxvSOprNJPLclxDctxSwjcgiMkJK4mhJ2KSVmW6WI2AMjhrDACBxcSB5pEc7m+7Snve0egKtQxvyK92w+CSyZoPfraVInZ4P92njHGRx9GhcnZ21B1Mhb3Pd/MFFMbMwnH3Upi5PjuS52c1UffjHCMfElcX5dqj+fcODIh/Kg6xZgjbZLIsxmBNL8pznXUS9zy3+Gy4unedcsp4yyH1cgk7Mzowt/wAH6dvWewcXNHxUQdCDrF+OPqhtO0amjwCCXez0Tdc8X+4z7Ue1ULfzrTwDnegUVAA2LYIJQcsUY1Fx4Rv+IWhzgphqjkP7AHqVG1goHirypSSODn0IkcBYOe2IkC97XN8LkrDctRt/J0MTfqD0YmgLYIFkufEkbulSM0N7Xm/8Kd6DPCKZt2XuOs062/d2qKV0QLSohDVGGqYQcHENcN4cbH4HuQXC7L42Bczl47lHGvXQPRGmemUy9lIP+forf7w+9WYqiy8dJ+T2/OyhS+TifgrdRQhCEEa5SmXyXXD9Q8+GPwXl9eqc+WaWTq4f8tN/7ZXleyDCFmyEAFY3JjlV8UE4Ydc58o41XIUzzBd8nOP13/xs+xBYgy9MfeQcqyn3ymqMrsCgWOrpD75SSaqccNI224+SC5cJNfgg6NK2uuLSs3QdNJGkud1kFB1Dlm65ArYFB0usgrndbNQI58twt1v2gYNcetcN2bdF3gUspqkPF23te2KZP7Eku8iRrdIbi4g3GN8PduALazfHUnXJ1JzTNG98cOFgAPJAsus3WoWUGbrBKFhBm62BWtlsAiNKg9EqD13+Ii+k31Cm9T1SoPV/4qIfpt9Qip4CtwVqAhEIMp41OSx/4hCfBkhVwKoajGtyUP8AmyfqwvKt5FCEIQNmc7L0dWN9PMP/AC3LygBgF64yqzShmG+N48WleTGMwHAIOVkWXXQWNFBzsphmAOjUf6jT4t+5RLRUt5Pz/iB+lGfJyCYOJEjYwS0CMSyFuD3BxIaxrtbR0STZZqK9vNu612lujpEuPSNsHHHfcEnYnGmkY4MJeIpWDQDi0vY+O5cGuAxBaSbHtKb8pU7XPDjIJLY2a0tZffjr/rFBm65TnHuHoFtprjO7HuHog3aVm6Svq429aRjeL2j1KTS5bpwLmeO17XDtLG17YXxsD4IHLSRpJhlzspR+dvwY8/BI5s96cahK7g1o9XIJYHLbTUGkz+YOrC48XAegKTSZ+ye7A0cXE/YgsPSXRrlV8mfFSdTY2/sk+pSWXPKsP50N+i1v2ILdBWwVKy5x1btdTJ3Ot6JFLXyu600h4vcfigvV8zW9ZzRxIHqkk2W6ZnWqYRxlZ9qo6PEm+Nt+K5uiIQXVLndRN11LD9HSd/CCkkmf1CNUj3cIn/EBU6tmoLVk5SKYdWOZ37LG+rlzi5RWvJEdM69r9KRow7gVWITjkbru+gfUIJdWcocpuBTxji9zvQBNuSsrPmqoC4NF5WiwBG0bymCoGKc812/jVN/qt9QguYLVy6hqw5qIb4xfKWSR+vmPhTu+1W8qlpG3yrksbjVO8IfvVtIoQhCDnUNu1w3tI8l5RdFbDdgvWS8w5VoTFNNG4WLJHtPc4hA0Fi1LEsMa15tFJNBSPME/KVI7Ij/Gmbm085jD5eqH6EXq/wC1ETJzlzLll65EoNrqB54t/GXdIG7WHR6V29EDEHDHXgp0CoNnbCfanHeyP0VDC1gGoAdwWaqWMxBjecLtMOeX6OiCGubZtsbXcda7+zlbCkKQMTBgF19nNgd5tbbxT0KNbCiSBiNM62pdhAU9CiW4okgY/Zzv8keycU/Cj7FsKTsSCPij4rb2TsT97MNyPZ1YGEUazzBGy6fPZ1g0yQMmgMSQNW0bbJAWqSy0d9YTbPkwjq+B+1SBpcl+Res76H8zVyfCRg4W4reNttWHDBQdJTinbNEXrKUfrQmKpdiOAvxT5mK69dSj9Z8CUF3CNYMaVMYsliIZaFv985NG6KsP7jR8VaqrPJ7P76ov0aWqd4uY1WYihCEIBQTlBzG9pvPTgCcDpN1CUAYcH2wvt1FTtCDzDNAWuLXAtcCQQRYgjWCNhXIsV6575lMrAZI7MqAMHamyAamv+DtnaqXraJ8T3RyNLHtNnNOsH+tqKQ6CcsyG/jdSP1TD4H70k0U45jt/HphvhHk5v2oiVysSV6d54k2TxoOTFFc5pmCpLXOAIjYccMMdvcpLp2KgGf5vVXH+VH6vCoV0zmPF2m6UCFc83YrwMPH1TsylWsQ3iFbCFOjKPsXZtAdyoZxCt/ZyntmTjuXduT+xBHhSlbihKkjKBdW0SCMjJ5W7cmKTij7F0FL2IIuMlLYZI7FKm03Yt20yCKjI/YsjIfYpa2mXQQIIXLmuHa23TbVZiu1xOsdzsR46x5qymwLo2BSChsuZDqICTLE4N1aY6TPrDV32WM1cpCnq4JXYsbI0u+jqLu691f4pxqIw27io5ljk8pKi7msMD9elFYC+8xnonuspuKmDAs2TFDUVcADZYRUMAA52nwfYDW6B5v8AVc7gsc/U1rxFQS08TdH5WSUn2iIm4s2mNiCBY3dhishdm4znssOe3FtJSGN52c7UPDwy+8NZc8VYqZ81s3YqGDmoiXEuL5ZHYySyu60jzvPknhAIQhAIQhAKPZ25qRVrMehM0dCQDH6LvnN9NikKEHnPK+SpaaV0UzdFw8HDY5p2grpmIP7xkG+nPk5ivLOLIEVZHoSjEX0HjrMO8dm8bVSxoH5LyrEakWika6IS+4Q4jRdfZiG3GzS3YoJ3PCmqrhUjkjTbVwIiI1mCrvOQl9S8X/NtA7rq0cpU+BVdZfyLMHmp5pxgJ5vnBi0PbiWuti3rC17A7EV3zNy0xujBILC/RduJ13G5WVBkgEA6wdRVGVMRDibWFyRa+FzfA7FOcz+UV0OjHUtL4xgJG4vaP0m+8O0Y8VrNFiMyWBsXQZP7E6ZMrIqhgkhe17DqLTfu7D2JWYVpkxih7Fn2NPPMoMCBnFL2LPsvYnbmFjmEDV7MtuYS2UtGtzR3hI5a2Ie9fgCUCevmbDG+R/VYLm2JO4DtvZRCbPg+5GwfSLyfAADzTjnhl1jYHsDXEvsAbAAdIH4Kui8Ym4HeFNVITnfU3vzo4CKO3niuTs66om/PO4BsQHeAxR51Swa3jHVjf0XM1zNlzwaVKLhzOyu6qic57QHsdokjU64BBtsUhEapnN7PIUrHt5uQ6btLBzW6hbEYldqnlDmd+TpxjqLnuf5DRHmrRbxlYNbm+IWBWRj3h5qj6jO2vdqe1n0WRj+K5SV+Wq13Wq5Bwcf5QFLir8FezZc8AUgypVUz7GZrSW4tc8tY5h3teSHMPaCFRU80j+vUTu/bdbzcUmNLHtGO8kA+QSi1Mr8pMlHLCaWoFVCA5skEkrZbWtonnwC8HXi5ztSnWZnKdSV72w2fBORcRvFw63zZBge+xXn2nyS+S2hBJJu0WSSegN1YPJ/mZWc/BJ7O6FjJGvc+RvN4NN+qbOJPBZF8oQhAIQhAIQhAJszhyFBWwuhqGaTDq2OadjmnYU5oQVnRcmlVBIwQZVlFMHC8To2vcGA4ta5xIGHYB2KYDNxp60hPBoHqSnxCBi/BOnPWDncXW/hsl9JkiCON0TImiN9y5hGkHXABvpXvgAlyEFRZ68ko6UtAMMS6mJw/6Tjq+ie47FTlfkZzHOsC1zSQ5jgQ4EbLHEL2Ao1nbmZBXNu4c3MB0ZWjHsDx77ePcQg8w5Dy5PSSacDyx3vNOLH9jm/HX2hXXmhn5FVxkOboTtF3RXxNveYT1m+m3eoDnVmXLSudz8BLRqlaHGNw2HSGrgcVC5SGnokgjUQ6xGzAjUrmi/qzPKCPB7omHc6Vt/AYpnquUumbgJGk/oRyO8zYKlYQ2/b9JOlFkOaX8lSySX2tikePEAhX0RPKzlXjHVbM7ujj+JKaKrlKmd1ae/a6V7/INauVFyeZSk6tG9va/Qj/AIiCnyj5Ha9/5R8EY7XuefBrbeal0RWfPKtdq5tna1gB/fLk3y5Yq39eod3OLfJgCtai5EP86t7o4rebnH0T5RcjdC3rvnl4vawfuNB80ujz+6Ek3c9zj23PmSuThYnVr17TxwXofL/JDRSwltMHU8ouWSackgJ3Pa5xu3hYhVb/ANl+VC8s9nGBtp6cWi621pcbkHXqUEGc8gjHyWpee3+uAVnUvIrXvtzkkMf7ZJ8Gtt5p6o+Qn/Ore5sZPm53wQUpIDtHmrH5P+TaWvpWzidkLC97QCxz3HRNibAgWvfbsU/o+RKhb15J5Oy7GjybfzU+yDkWGjgZBTt0Y2aRAJLjdzi5xJOvElBXNLyJxD8pWSO+hGxn8Rcnel5Icnt6wmk+lJb+ABT9CCMU3J7k1mqjjP09J/8AESnilyJTR/k6eFn0Y2D0CXoQYAtqWUIQCEIQCEIQCEIQCEIQCEIQCEIQCEIQCQT5Epnm76aFx3uijJ8wl6ECOnyVBH+TgiZ9GNjfQJYhCAQhCAQhCAQhCAQhCAQhCAQhCAQhCAQhCAQhCAQhCAQhCAQhCAQhCAQhCAQhCAQhCAQhCAQhCAQhCAQhCAQhCAQhCAQhCAQhCAQhCAQhCD//2Q=="/>
          <p:cNvSpPr>
            <a:spLocks noChangeAspect="1" noChangeArrowheads="1"/>
          </p:cNvSpPr>
          <p:nvPr/>
        </p:nvSpPr>
        <p:spPr bwMode="auto">
          <a:xfrm>
            <a:off x="155575" y="-1622425"/>
            <a:ext cx="45148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27" y="4120055"/>
            <a:ext cx="1840366" cy="137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theinquirer.net/IMG/486/301486/google-drive-logo-2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3899074"/>
            <a:ext cx="2728702" cy="182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36" y="3478486"/>
            <a:ext cx="2345774" cy="193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32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information accessible</a:t>
            </a:r>
            <a:endParaRPr lang="en-US" dirty="0"/>
          </a:p>
        </p:txBody>
      </p:sp>
      <p:pic>
        <p:nvPicPr>
          <p:cNvPr id="1026" name="Picture 2" descr="http://i.ebayimg.com/00/s/NzY1WDEwMjQ=/z/O7EAAOSwabhUXcUe/$_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20" y="2381961"/>
            <a:ext cx="47625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Enable distant communication</a:t>
            </a:r>
            <a:endParaRPr lang="en-US" dirty="0"/>
          </a:p>
        </p:txBody>
      </p:sp>
      <p:pic>
        <p:nvPicPr>
          <p:cNvPr id="1026" name="Picture 2" descr="https://lh5.ggpht.com/1CxNUEdzrREikWZoaHIU5J63x2gOxTb7R-ZIbJd51uPBFt0jUj8AX2bMOhKiIBcuAqtH%3D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1" y="5579110"/>
            <a:ext cx="981709" cy="98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.serinus42.com/9b9069211c25414/uploads/c/300/0de80/whatsapp-messenger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135" y="5344794"/>
            <a:ext cx="1094105" cy="109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atura.de/wp-content/uploads/2013/11/E_Ma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79" y="5308280"/>
            <a:ext cx="1216025" cy="12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Solve tough problems</a:t>
            </a:r>
            <a:endParaRPr lang="en-GB" dirty="0"/>
          </a:p>
        </p:txBody>
      </p:sp>
      <p:pic>
        <p:nvPicPr>
          <p:cNvPr id="1026" name="Picture 2" descr="https://upload.wikimedia.org/wikipedia/en/thumb/0/04/SETI@Home_Logo.svg/220px-SETI@Home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49" y="5048411"/>
            <a:ext cx="2869869" cy="86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stinhaus.com/wp-content/uploads/2015/10/genomic_sequencing_usamri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50" y="2226420"/>
            <a:ext cx="3551550" cy="192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opsci.com/sites/popsci.com/files/import/2014/large-hadron-colli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9" y="3348005"/>
            <a:ext cx="2986864" cy="186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9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510426" cy="4954002"/>
          </a:xfrm>
        </p:spPr>
        <p:txBody>
          <a:bodyPr/>
          <a:lstStyle/>
          <a:p>
            <a:r>
              <a:rPr lang="en-US" dirty="0" smtClean="0"/>
              <a:t>Understand principles and concepts underlying </a:t>
            </a:r>
            <a:r>
              <a:rPr lang="en-US" b="1" dirty="0" smtClean="0"/>
              <a:t>computer networks </a:t>
            </a:r>
            <a:r>
              <a:rPr lang="en-US" dirty="0" smtClean="0"/>
              <a:t>and </a:t>
            </a:r>
            <a:r>
              <a:rPr lang="en-US" b="1" dirty="0" smtClean="0"/>
              <a:t>distributed systems</a:t>
            </a:r>
          </a:p>
          <a:p>
            <a:pPr lvl="1"/>
            <a:r>
              <a:rPr lang="en-US" dirty="0" smtClean="0"/>
              <a:t>Layering, communication, coordination</a:t>
            </a:r>
          </a:p>
          <a:p>
            <a:r>
              <a:rPr lang="en-US" dirty="0" smtClean="0"/>
              <a:t>Learn how to </a:t>
            </a:r>
            <a:r>
              <a:rPr lang="en-US" b="1" dirty="0" smtClean="0"/>
              <a:t>design</a:t>
            </a:r>
            <a:r>
              <a:rPr lang="en-US" dirty="0" smtClean="0"/>
              <a:t> reliable, cooperative (basic) </a:t>
            </a:r>
            <a:r>
              <a:rPr lang="en-US" b="1" dirty="0" smtClean="0"/>
              <a:t>distributed applications</a:t>
            </a:r>
          </a:p>
          <a:p>
            <a:r>
              <a:rPr lang="en-US" dirty="0" smtClean="0"/>
              <a:t>Gain </a:t>
            </a:r>
            <a:r>
              <a:rPr lang="en-US" b="1" dirty="0" smtClean="0"/>
              <a:t>practical</a:t>
            </a:r>
            <a:r>
              <a:rPr lang="en-US" dirty="0" smtClean="0"/>
              <a:t> skills on the </a:t>
            </a:r>
            <a:r>
              <a:rPr lang="en-US" b="1" dirty="0" smtClean="0"/>
              <a:t>development</a:t>
            </a:r>
            <a:r>
              <a:rPr lang="en-US" dirty="0" smtClean="0"/>
              <a:t> of simple distributed systems (in </a:t>
            </a:r>
            <a:r>
              <a:rPr lang="en-US" b="1" dirty="0" smtClean="0"/>
              <a:t>Java</a:t>
            </a:r>
            <a:r>
              <a:rPr lang="en-US" dirty="0" smtClean="0"/>
              <a:t>)</a:t>
            </a:r>
          </a:p>
          <a:p>
            <a:r>
              <a:rPr lang="en-US" dirty="0" smtClean="0"/>
              <a:t>Improve your software engineering expertise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2443"/>
            <a:ext cx="8573137" cy="282153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Distributed systems hide the network complexity …</a:t>
            </a:r>
          </a:p>
          <a:p>
            <a:r>
              <a:rPr lang="en-US" dirty="0" smtClean="0"/>
              <a:t>… but in order to understand and develop them, we need competencies in</a:t>
            </a:r>
          </a:p>
          <a:p>
            <a:pPr lvl="1"/>
            <a:r>
              <a:rPr lang="en-US" dirty="0" smtClean="0"/>
              <a:t>Computer networks</a:t>
            </a:r>
          </a:p>
          <a:p>
            <a:pPr lvl="1"/>
            <a:r>
              <a:rPr lang="en-US" dirty="0" smtClean="0"/>
              <a:t>Concurrency &amp; Inter-process communication</a:t>
            </a:r>
          </a:p>
        </p:txBody>
      </p:sp>
      <p:sp>
        <p:nvSpPr>
          <p:cNvPr id="4" name="Oval 3"/>
          <p:cNvSpPr/>
          <p:nvPr/>
        </p:nvSpPr>
        <p:spPr>
          <a:xfrm>
            <a:off x="2163518" y="4448694"/>
            <a:ext cx="2602493" cy="2257907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Computer</a:t>
            </a:r>
          </a:p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40900" y="3649019"/>
            <a:ext cx="2602493" cy="2257907"/>
          </a:xfrm>
          <a:prstGeom prst="ellipse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Distributed</a:t>
            </a:r>
          </a:p>
          <a:p>
            <a:pPr algn="ctr"/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306981" y="5076684"/>
            <a:ext cx="1878666" cy="162991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 smtClean="0"/>
              <a:t>Concurrency </a:t>
            </a:r>
          </a:p>
          <a:p>
            <a:pPr algn="ctr"/>
            <a:r>
              <a:rPr lang="en-US" dirty="0" smtClean="0"/>
              <a:t>&amp;</a:t>
            </a:r>
          </a:p>
          <a:p>
            <a:pPr algn="ctr"/>
            <a:r>
              <a:rPr lang="en-US" dirty="0" smtClean="0"/>
              <a:t>Inter-process</a:t>
            </a:r>
          </a:p>
          <a:p>
            <a:pPr algn="ctr"/>
            <a:r>
              <a:rPr lang="en-US" dirty="0" smtClean="0"/>
              <a:t>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 smtClean="0"/>
              <a:t>Lecturer		 			Lab Assistant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57169" y="2162137"/>
            <a:ext cx="4040188" cy="639762"/>
          </a:xfrm>
        </p:spPr>
        <p:txBody>
          <a:bodyPr/>
          <a:lstStyle/>
          <a:p>
            <a:r>
              <a:rPr lang="en-US" dirty="0" smtClean="0"/>
              <a:t>Simon Razniewski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7169" y="2801899"/>
            <a:ext cx="4040188" cy="29133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KRDB Research Centre</a:t>
            </a:r>
          </a:p>
          <a:p>
            <a:pPr marL="0" indent="0">
              <a:buNone/>
            </a:pPr>
            <a:r>
              <a:rPr lang="en-US" dirty="0" smtClean="0"/>
              <a:t>Faculty of Computer Science</a:t>
            </a:r>
          </a:p>
          <a:p>
            <a:pPr marL="0" indent="0">
              <a:buNone/>
            </a:pPr>
            <a:r>
              <a:rPr lang="en-US" dirty="0" smtClean="0"/>
              <a:t>FUB – POS 2.08</a:t>
            </a:r>
          </a:p>
          <a:p>
            <a:pPr marL="0" indent="0">
              <a:buNone/>
            </a:pPr>
            <a:r>
              <a:rPr lang="en-US" dirty="0" smtClean="0"/>
              <a:t>Piazza </a:t>
            </a:r>
            <a:r>
              <a:rPr lang="en-US" dirty="0" err="1" smtClean="0"/>
              <a:t>Domenicani</a:t>
            </a:r>
            <a:r>
              <a:rPr lang="en-US" dirty="0" smtClean="0"/>
              <a:t> 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razniewski@inf.unibz.it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Office hours: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Tuesday 12:30 - 13:30 (Mensa)</a:t>
            </a:r>
          </a:p>
          <a:p>
            <a:pPr marL="0" indent="0">
              <a:buNone/>
            </a:pPr>
            <a:r>
              <a:rPr lang="en-US" dirty="0" smtClean="0"/>
              <a:t>	      13:30 - 14:30 (Office)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18212" y="2343630"/>
            <a:ext cx="364223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b="1" dirty="0">
                <a:solidFill>
                  <a:prstClr val="black"/>
                </a:solidFill>
              </a:rPr>
              <a:t>Florian </a:t>
            </a:r>
            <a:r>
              <a:rPr lang="en-GB" sz="2400" b="1" dirty="0" err="1">
                <a:solidFill>
                  <a:prstClr val="black"/>
                </a:solidFill>
              </a:rPr>
              <a:t>Klement</a:t>
            </a:r>
            <a:endParaRPr lang="en-GB" sz="2400" b="1" dirty="0">
              <a:solidFill>
                <a:prstClr val="black"/>
              </a:solidFill>
            </a:endParaRPr>
          </a:p>
          <a:p>
            <a:endParaRPr lang="en-GB" dirty="0" smtClean="0"/>
          </a:p>
          <a:p>
            <a:r>
              <a:rPr lang="en-GB" sz="1700" dirty="0" smtClean="0"/>
              <a:t>Faculty of Computer Science</a:t>
            </a:r>
          </a:p>
          <a:p>
            <a:r>
              <a:rPr lang="en-GB" sz="1700" dirty="0" smtClean="0"/>
              <a:t>FUB – POS 1.04</a:t>
            </a:r>
          </a:p>
          <a:p>
            <a:r>
              <a:rPr lang="en-GB" sz="1700" dirty="0" smtClean="0"/>
              <a:t>Piazza </a:t>
            </a:r>
            <a:r>
              <a:rPr lang="en-GB" sz="1700" dirty="0" err="1" smtClean="0"/>
              <a:t>Domenicani</a:t>
            </a:r>
            <a:r>
              <a:rPr lang="en-GB" sz="1700" dirty="0" smtClean="0"/>
              <a:t> 3</a:t>
            </a:r>
          </a:p>
          <a:p>
            <a:endParaRPr lang="en-GB" sz="1700" dirty="0"/>
          </a:p>
          <a:p>
            <a:r>
              <a:rPr lang="en-GB" sz="1700" dirty="0" smtClean="0">
                <a:hlinkClick r:id="rId3"/>
              </a:rPr>
              <a:t>Florian.Klement@stud-inf.unibz.it</a:t>
            </a:r>
            <a:endParaRPr lang="en-GB" sz="1700" dirty="0" smtClean="0"/>
          </a:p>
          <a:p>
            <a:endParaRPr lang="en-GB" sz="1700" dirty="0"/>
          </a:p>
          <a:p>
            <a:r>
              <a:rPr lang="en-GB" sz="1700" dirty="0" smtClean="0"/>
              <a:t>Office hours:</a:t>
            </a:r>
          </a:p>
          <a:p>
            <a:endParaRPr lang="en-GB" sz="1700" dirty="0" smtClean="0"/>
          </a:p>
          <a:p>
            <a:r>
              <a:rPr lang="en-GB" sz="1700" dirty="0" smtClean="0"/>
              <a:t>To be decided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35549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Course Structure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20 lectures</a:t>
            </a:r>
          </a:p>
          <a:p>
            <a:r>
              <a:rPr lang="en-AU" dirty="0"/>
              <a:t>4</a:t>
            </a:r>
            <a:r>
              <a:rPr lang="en-AU" dirty="0" smtClean="0"/>
              <a:t> </a:t>
            </a:r>
            <a:r>
              <a:rPr lang="en-AU" dirty="0" err="1"/>
              <a:t>p</a:t>
            </a:r>
            <a:r>
              <a:rPr lang="en-AU" dirty="0" err="1" smtClean="0"/>
              <a:t>en&amp;paper</a:t>
            </a:r>
            <a:r>
              <a:rPr lang="en-AU" dirty="0" smtClean="0"/>
              <a:t> labs</a:t>
            </a:r>
          </a:p>
          <a:p>
            <a:pPr lvl="1"/>
            <a:r>
              <a:rPr lang="en-AU" dirty="0" smtClean="0"/>
              <a:t>show up in the schedule as lectures too</a:t>
            </a:r>
          </a:p>
          <a:p>
            <a:r>
              <a:rPr lang="en-AU" dirty="0" smtClean="0"/>
              <a:t>12 programming labs in 2 groups</a:t>
            </a:r>
          </a:p>
          <a:p>
            <a:pPr lvl="1"/>
            <a:r>
              <a:rPr lang="en-AU" dirty="0" smtClean="0"/>
              <a:t>4 of these are with Raspberry PIs</a:t>
            </a:r>
          </a:p>
          <a:p>
            <a:r>
              <a:rPr lang="en-AU" dirty="0" smtClean="0"/>
              <a:t>5 Assignments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406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731</Words>
  <Application>Microsoft Office PowerPoint</Application>
  <PresentationFormat>On-screen Show (4:3)</PresentationFormat>
  <Paragraphs>183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Distributed Systems Course Overview</vt:lpstr>
      <vt:lpstr>Why?</vt:lpstr>
      <vt:lpstr>Why?</vt:lpstr>
      <vt:lpstr>Why?</vt:lpstr>
      <vt:lpstr>Why?</vt:lpstr>
      <vt:lpstr>Goals</vt:lpstr>
      <vt:lpstr>Areas</vt:lpstr>
      <vt:lpstr>Lecturer      Lab Assistant</vt:lpstr>
      <vt:lpstr>Course Structure</vt:lpstr>
      <vt:lpstr>Tentative Schedule</vt:lpstr>
      <vt:lpstr>Software</vt:lpstr>
      <vt:lpstr>Assignments</vt:lpstr>
      <vt:lpstr>PowerPoint Presentation</vt:lpstr>
      <vt:lpstr>Exam</vt:lpstr>
      <vt:lpstr>Grade composition</vt:lpstr>
      <vt:lpstr>Language</vt:lpstr>
      <vt:lpstr>Material</vt:lpstr>
      <vt:lpstr>Acknowledgment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 0. Overview</dc:title>
  <dc:creator/>
  <cp:lastModifiedBy>simon razniewski</cp:lastModifiedBy>
  <cp:revision>135</cp:revision>
  <dcterms:created xsi:type="dcterms:W3CDTF">2012-02-27T16:47:11Z</dcterms:created>
  <dcterms:modified xsi:type="dcterms:W3CDTF">2016-03-02T08:40:27Z</dcterms:modified>
</cp:coreProperties>
</file>