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798" r:id="rId2"/>
    <p:sldId id="445" r:id="rId3"/>
    <p:sldId id="395" r:id="rId4"/>
    <p:sldId id="700" r:id="rId5"/>
    <p:sldId id="779" r:id="rId6"/>
    <p:sldId id="790" r:id="rId7"/>
    <p:sldId id="711" r:id="rId8"/>
    <p:sldId id="713" r:id="rId9"/>
    <p:sldId id="801" r:id="rId10"/>
    <p:sldId id="715" r:id="rId11"/>
    <p:sldId id="717" r:id="rId12"/>
    <p:sldId id="791" r:id="rId13"/>
    <p:sldId id="718" r:id="rId14"/>
    <p:sldId id="720" r:id="rId15"/>
    <p:sldId id="722" r:id="rId16"/>
    <p:sldId id="726" r:id="rId17"/>
    <p:sldId id="727" r:id="rId18"/>
    <p:sldId id="792" r:id="rId19"/>
    <p:sldId id="730" r:id="rId20"/>
    <p:sldId id="731" r:id="rId21"/>
    <p:sldId id="732" r:id="rId22"/>
    <p:sldId id="733" r:id="rId23"/>
    <p:sldId id="734" r:id="rId24"/>
    <p:sldId id="735" r:id="rId25"/>
    <p:sldId id="736" r:id="rId26"/>
    <p:sldId id="781" r:id="rId27"/>
    <p:sldId id="805" r:id="rId28"/>
    <p:sldId id="737" r:id="rId29"/>
    <p:sldId id="799" r:id="rId30"/>
    <p:sldId id="800" r:id="rId31"/>
    <p:sldId id="797" r:id="rId32"/>
    <p:sldId id="782" r:id="rId33"/>
    <p:sldId id="793" r:id="rId34"/>
    <p:sldId id="738" r:id="rId35"/>
    <p:sldId id="739" r:id="rId36"/>
    <p:sldId id="795" r:id="rId37"/>
    <p:sldId id="742" r:id="rId38"/>
    <p:sldId id="743" r:id="rId39"/>
    <p:sldId id="744" r:id="rId40"/>
    <p:sldId id="745" r:id="rId41"/>
    <p:sldId id="794" r:id="rId42"/>
    <p:sldId id="747" r:id="rId43"/>
    <p:sldId id="749" r:id="rId44"/>
    <p:sldId id="750" r:id="rId45"/>
    <p:sldId id="751" r:id="rId46"/>
    <p:sldId id="796" r:id="rId47"/>
    <p:sldId id="752" r:id="rId48"/>
    <p:sldId id="753" r:id="rId49"/>
    <p:sldId id="754" r:id="rId50"/>
    <p:sldId id="755" r:id="rId51"/>
    <p:sldId id="757" r:id="rId52"/>
    <p:sldId id="787" r:id="rId53"/>
    <p:sldId id="758" r:id="rId54"/>
    <p:sldId id="759" r:id="rId55"/>
    <p:sldId id="760" r:id="rId56"/>
    <p:sldId id="784" r:id="rId57"/>
    <p:sldId id="788" r:id="rId5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0A4D727-B5D5-4BBA-ACCF-979CC016BFAB}">
          <p14:sldIdLst>
            <p14:sldId id="798"/>
            <p14:sldId id="445"/>
            <p14:sldId id="395"/>
            <p14:sldId id="700"/>
            <p14:sldId id="779"/>
            <p14:sldId id="790"/>
            <p14:sldId id="711"/>
            <p14:sldId id="713"/>
            <p14:sldId id="801"/>
            <p14:sldId id="715"/>
            <p14:sldId id="717"/>
            <p14:sldId id="791"/>
            <p14:sldId id="718"/>
            <p14:sldId id="720"/>
            <p14:sldId id="722"/>
            <p14:sldId id="726"/>
            <p14:sldId id="727"/>
            <p14:sldId id="792"/>
            <p14:sldId id="730"/>
            <p14:sldId id="731"/>
            <p14:sldId id="732"/>
            <p14:sldId id="733"/>
            <p14:sldId id="734"/>
            <p14:sldId id="735"/>
            <p14:sldId id="736"/>
            <p14:sldId id="781"/>
            <p14:sldId id="805"/>
            <p14:sldId id="737"/>
            <p14:sldId id="799"/>
            <p14:sldId id="800"/>
            <p14:sldId id="797"/>
            <p14:sldId id="782"/>
          </p14:sldIdLst>
        </p14:section>
        <p14:section name="UDP" id="{5439B4D1-A81D-40AA-B4C0-2A309E3DD3BC}">
          <p14:sldIdLst>
            <p14:sldId id="793"/>
            <p14:sldId id="738"/>
            <p14:sldId id="739"/>
            <p14:sldId id="795"/>
            <p14:sldId id="742"/>
            <p14:sldId id="743"/>
            <p14:sldId id="744"/>
            <p14:sldId id="745"/>
          </p14:sldIdLst>
        </p14:section>
        <p14:section name="TCP" id="{4127AEFB-47E7-497C-88D2-B5E9EDCAEE88}">
          <p14:sldIdLst>
            <p14:sldId id="794"/>
            <p14:sldId id="747"/>
            <p14:sldId id="749"/>
            <p14:sldId id="750"/>
            <p14:sldId id="751"/>
            <p14:sldId id="796"/>
            <p14:sldId id="752"/>
            <p14:sldId id="753"/>
            <p14:sldId id="754"/>
            <p14:sldId id="755"/>
            <p14:sldId id="757"/>
            <p14:sldId id="787"/>
            <p14:sldId id="758"/>
            <p14:sldId id="759"/>
            <p14:sldId id="760"/>
            <p14:sldId id="784"/>
            <p14:sldId id="7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BD8"/>
    <a:srgbClr val="FF388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46" autoAdjust="0"/>
    <p:restoredTop sz="83529" autoAdjust="0"/>
  </p:normalViewPr>
  <p:slideViewPr>
    <p:cSldViewPr snapToGrid="0" showGuides="1">
      <p:cViewPr varScale="1">
        <p:scale>
          <a:sx n="63" d="100"/>
          <a:sy n="63" d="100"/>
        </p:scale>
        <p:origin x="1419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42"/>
    </p:cViewPr>
  </p:sorter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AA0ABBF-AC47-41DE-A95D-6184A976DE38}" type="datetimeFigureOut">
              <a:rPr lang="en-US" smtClean="0"/>
              <a:pPr/>
              <a:t>4/5/2016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F4859117-A06A-4DD6-900B-66B64C8697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27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8347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33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64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625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6895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208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1174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502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611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696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391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BE0103-1A5B-4233-AC41-A926E2CF052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8203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903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953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76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2948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17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9317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6159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5357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37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41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484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19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974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39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466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923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72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59117-A06A-4DD6-900B-66B64C86974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945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114800" cy="486727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143001"/>
            <a:ext cx="8229600" cy="11239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1"/>
          </p:nvPr>
        </p:nvSpPr>
        <p:spPr>
          <a:xfrm>
            <a:off x="457200" y="2266950"/>
            <a:ext cx="4114800" cy="3743325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7315201" cy="4019550"/>
          </a:xfrm>
        </p:spPr>
        <p:txBody>
          <a:bodyPr/>
          <a:lstStyle>
            <a:lvl1pPr>
              <a:buClr>
                <a:srgbClr val="0000FF"/>
              </a:buCl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399" y="1610713"/>
            <a:ext cx="7790214" cy="4600081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  <a:lvl2pPr>
              <a:buClr>
                <a:srgbClr val="0000FF"/>
              </a:buClr>
              <a:defRPr/>
            </a:lvl2pPr>
            <a:lvl3pPr>
              <a:buClr>
                <a:srgbClr val="0000FF"/>
              </a:buClr>
              <a:defRPr/>
            </a:lvl3pPr>
            <a:lvl4pPr>
              <a:buClr>
                <a:srgbClr val="0000FF"/>
              </a:buClr>
              <a:defRPr/>
            </a:lvl4pPr>
            <a:lvl5pPr>
              <a:buClr>
                <a:srgbClr val="0000FF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BECDE6-6230-414D-958E-08A16EDE8FE4}" type="datetimeFigureOut">
              <a:rPr lang="en-US" smtClean="0"/>
              <a:t>4/5/2016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53200"/>
            <a:ext cx="9144000" cy="3048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10136B-1D34-3343-AB92-6DDDC9DEB1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0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81124" y="1590675"/>
            <a:ext cx="7315201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78" r:id="rId3"/>
    <p:sldLayoutId id="2147483679" r:id="rId4"/>
    <p:sldLayoutId id="2147483682" r:id="rId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FF00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Times New Roman" pitchFamily="18" charset="0"/>
        </a:defRPr>
      </a:lvl9pPr>
    </p:titleStyle>
    <p:bodyStyle>
      <a:lvl1pPr marL="0" indent="0" algn="l" rtl="0" eaLnBrk="0" fontAlgn="base" hangingPunct="0">
        <a:spcBef>
          <a:spcPts val="1800"/>
        </a:spcBef>
        <a:spcAft>
          <a:spcPct val="0"/>
        </a:spcAft>
        <a:buClr>
          <a:srgbClr val="0000FF"/>
        </a:buClr>
        <a:buFont typeface="Arial" pitchFamily="34" charset="0"/>
        <a:buNone/>
        <a:defRPr sz="24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457200" algn="l" rtl="0" eaLnBrk="0" fontAlgn="base" hangingPunct="0">
        <a:spcBef>
          <a:spcPts val="600"/>
        </a:spcBef>
        <a:spcAft>
          <a:spcPct val="0"/>
        </a:spcAft>
        <a:buClr>
          <a:srgbClr val="0000FF"/>
        </a:buClr>
        <a:buFont typeface="Arial" pitchFamily="34" charset="0"/>
        <a:buChar char="•"/>
        <a:defRPr sz="2400">
          <a:solidFill>
            <a:schemeClr val="tx1"/>
          </a:solidFill>
          <a:latin typeface="Arial" pitchFamily="34" charset="0"/>
          <a:cs typeface="Arial" pitchFamily="34" charset="0"/>
        </a:defRPr>
      </a:lvl2pPr>
      <a:lvl3pPr marL="8001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−"/>
        <a:defRPr sz="2000">
          <a:solidFill>
            <a:schemeClr val="tx1"/>
          </a:solidFill>
          <a:latin typeface="Arial" pitchFamily="34" charset="0"/>
          <a:cs typeface="Arial" pitchFamily="34" charset="0"/>
        </a:defRPr>
      </a:lvl3pPr>
      <a:lvl4pPr marL="10287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Arial" pitchFamily="34" charset="0"/>
        <a:buChar char="»"/>
        <a:defRPr sz="1800">
          <a:solidFill>
            <a:schemeClr val="tx1"/>
          </a:solidFill>
          <a:latin typeface="Arial" pitchFamily="34" charset="0"/>
          <a:cs typeface="Arial" pitchFamily="34" charset="0"/>
        </a:defRPr>
      </a:lvl4pPr>
      <a:lvl5pPr marL="1257300" indent="-2286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Font typeface="Wingdings" pitchFamily="2" charset="2"/>
        <a:buChar char="§"/>
        <a:defRPr sz="1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26670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6pPr>
      <a:lvl7pPr marL="31242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7pPr>
      <a:lvl8pPr marL="35814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8pPr>
      <a:lvl9pPr marL="4038600" indent="-3810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1546705"/>
            <a:ext cx="8636000" cy="2053745"/>
          </a:xfrm>
        </p:spPr>
        <p:txBody>
          <a:bodyPr>
            <a:noAutofit/>
          </a:bodyPr>
          <a:lstStyle/>
          <a:p>
            <a:r>
              <a:rPr lang="en-US" sz="6000" dirty="0" smtClean="0"/>
              <a:t>Distributed Systems</a:t>
            </a:r>
            <a:br>
              <a:rPr lang="en-US" sz="6000" dirty="0" smtClean="0"/>
            </a:br>
            <a:r>
              <a:rPr lang="en-US" sz="4000" dirty="0" smtClean="0"/>
              <a:t>12. Transport Layer</a:t>
            </a:r>
            <a:endParaRPr lang="en-US" sz="60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77337" y="3832150"/>
            <a:ext cx="6400800" cy="26816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Simon Razniewski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Faculty of Computer Science</a:t>
            </a:r>
          </a:p>
          <a:p>
            <a:r>
              <a:rPr lang="en-US" dirty="0" smtClean="0"/>
              <a:t>Free University of </a:t>
            </a:r>
            <a:r>
              <a:rPr lang="en-US" dirty="0" err="1" smtClean="0"/>
              <a:t>Bozen</a:t>
            </a:r>
            <a:r>
              <a:rPr lang="en-US" dirty="0" smtClean="0"/>
              <a:t>-Bolzano</a:t>
            </a:r>
          </a:p>
          <a:p>
            <a:endParaRPr lang="en-US" dirty="0" smtClean="0"/>
          </a:p>
          <a:p>
            <a:r>
              <a:rPr lang="en-US" dirty="0" smtClean="0"/>
              <a:t>A.Y. 2015/2016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58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Establishment (1)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problem is to ensure reliability even though packets may be lost, corrupted, </a:t>
            </a:r>
            <a:r>
              <a:rPr lang="en-US" u="sng" dirty="0" smtClean="0"/>
              <a:t>delayed</a:t>
            </a:r>
            <a:r>
              <a:rPr lang="en-US" dirty="0" smtClean="0"/>
              <a:t>, and </a:t>
            </a:r>
            <a:r>
              <a:rPr lang="en-US" u="sng" dirty="0" smtClean="0"/>
              <a:t>duplicated</a:t>
            </a:r>
          </a:p>
          <a:p>
            <a:pPr lvl="1"/>
            <a:r>
              <a:rPr lang="en-US" dirty="0" smtClean="0"/>
              <a:t>Don’t treat an old or duplicate packet as new</a:t>
            </a:r>
          </a:p>
          <a:p>
            <a:pPr lvl="1"/>
            <a:r>
              <a:rPr lang="en-US" dirty="0" smtClean="0"/>
              <a:t>(Use ARQ and checksums for loss/corruption)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Don’t reuse sequence numbers within twice the MSL (Maximum Segment Lifetime) of 2T=240 </a:t>
            </a:r>
            <a:r>
              <a:rPr lang="en-US" dirty="0" err="1" smtClean="0"/>
              <a:t>secs</a:t>
            </a:r>
            <a:endParaRPr lang="en-US" dirty="0" smtClean="0"/>
          </a:p>
          <a:p>
            <a:pPr lvl="1"/>
            <a:r>
              <a:rPr lang="en-US" dirty="0" smtClean="0"/>
              <a:t>Three-way handshake for establishing connection 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Establishment (2)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85016" y="1654264"/>
            <a:ext cx="4114800" cy="4867275"/>
          </a:xfrm>
        </p:spPr>
        <p:txBody>
          <a:bodyPr/>
          <a:lstStyle/>
          <a:p>
            <a:r>
              <a:rPr lang="en-US" dirty="0" smtClean="0"/>
              <a:t>Three-way handshake used for initial packet</a:t>
            </a:r>
          </a:p>
          <a:p>
            <a:pPr lvl="1"/>
            <a:r>
              <a:rPr lang="en-US" dirty="0" smtClean="0"/>
              <a:t>Since no state from previous connection</a:t>
            </a:r>
          </a:p>
          <a:p>
            <a:pPr lvl="1"/>
            <a:r>
              <a:rPr lang="en-US" dirty="0" smtClean="0"/>
              <a:t>Both hosts contribute fresh seq. numbers</a:t>
            </a:r>
          </a:p>
          <a:p>
            <a:pPr lvl="1"/>
            <a:r>
              <a:rPr lang="en-US" dirty="0" smtClean="0"/>
              <a:t>CR = Connect Request</a:t>
            </a:r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36292"/>
            <a:ext cx="4191000" cy="396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if we used a simpler connection setup?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4450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Establishment (3)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93168" y="1260984"/>
            <a:ext cx="4114800" cy="4867275"/>
          </a:xfrm>
        </p:spPr>
        <p:txBody>
          <a:bodyPr/>
          <a:lstStyle/>
          <a:p>
            <a:r>
              <a:rPr lang="en-US" dirty="0" smtClean="0"/>
              <a:t>Three-way handshake protects against odd cases: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Duplicate CR. Spurious ACK does not connect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 smtClean="0"/>
              <a:t>Duplicate CR and DATA. Same plus DATA will be rejected (wrong ACK).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/>
          <a:srcRect b="9222"/>
          <a:stretch>
            <a:fillRect/>
          </a:stretch>
        </p:blipFill>
        <p:spPr bwMode="auto">
          <a:xfrm>
            <a:off x="5594556" y="924239"/>
            <a:ext cx="2642112" cy="2504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0192" y="3667430"/>
            <a:ext cx="259650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 bwMode="auto">
          <a:xfrm>
            <a:off x="7796980" y="3429000"/>
            <a:ext cx="2949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5756786" y="3429000"/>
            <a:ext cx="29496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230757" y="1976279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84834" y="4822717"/>
            <a:ext cx="412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</a:t>
            </a:r>
            <a:r>
              <a:rPr lang="en-US" sz="2000" dirty="0" smtClean="0">
                <a:solidFill>
                  <a:srgbClr val="0000FF"/>
                </a:solidFill>
              </a:rPr>
              <a:t>)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37988" y="544707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X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96115" y="2561303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X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01030" y="500462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X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Connection Release (1)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673504" y="1516616"/>
            <a:ext cx="4114800" cy="4867275"/>
          </a:xfrm>
        </p:spPr>
        <p:txBody>
          <a:bodyPr/>
          <a:lstStyle/>
          <a:p>
            <a:r>
              <a:rPr lang="en-US" dirty="0" smtClean="0"/>
              <a:t>Key problem is to ensure reliability while releasing</a:t>
            </a:r>
          </a:p>
          <a:p>
            <a:r>
              <a:rPr lang="en-US" dirty="0" smtClean="0"/>
              <a:t>Asymmetric release (when one side breaks connection) is abrupt and may lose data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82174"/>
            <a:ext cx="3840162" cy="393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7733071" y="4242619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X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Release (2)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06360" y="1831254"/>
            <a:ext cx="4114800" cy="4867275"/>
          </a:xfrm>
        </p:spPr>
        <p:txBody>
          <a:bodyPr/>
          <a:lstStyle/>
          <a:p>
            <a:r>
              <a:rPr lang="en-US" dirty="0" smtClean="0"/>
              <a:t>Normal release sequence, initiated by transport user on Host 1</a:t>
            </a:r>
          </a:p>
          <a:p>
            <a:pPr lvl="1"/>
            <a:r>
              <a:rPr lang="en-US" dirty="0" smtClean="0"/>
              <a:t>DR=Disconnect Request</a:t>
            </a:r>
          </a:p>
          <a:p>
            <a:pPr lvl="1"/>
            <a:r>
              <a:rPr lang="en-US" dirty="0" smtClean="0"/>
              <a:t>Both DRs are </a:t>
            </a:r>
            <a:r>
              <a:rPr lang="en-US" dirty="0" err="1" smtClean="0"/>
              <a:t>ACKed</a:t>
            </a:r>
            <a:r>
              <a:rPr lang="en-US" dirty="0" smtClean="0"/>
              <a:t> by the other side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8850" y="1703439"/>
            <a:ext cx="3440607" cy="3143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Control and Flow Control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Foundation for error control is a sliding window (from Link layer) with checksums and retransmissions</a:t>
            </a:r>
          </a:p>
          <a:p>
            <a:r>
              <a:rPr lang="en-US" u="sng" dirty="0" smtClean="0"/>
              <a:t>Flow control</a:t>
            </a:r>
            <a:r>
              <a:rPr lang="en-US" dirty="0" smtClean="0"/>
              <a:t> manages buffering at sender/receiver </a:t>
            </a:r>
          </a:p>
          <a:p>
            <a:pPr lvl="1"/>
            <a:r>
              <a:rPr lang="en-US" dirty="0" smtClean="0"/>
              <a:t>Issue is that data goes to/from the network and   applications at different times</a:t>
            </a:r>
          </a:p>
          <a:p>
            <a:pPr lvl="1"/>
            <a:r>
              <a:rPr lang="en-US" dirty="0" smtClean="0"/>
              <a:t>Window tells sender available buffering at receiver </a:t>
            </a:r>
          </a:p>
          <a:p>
            <a:pPr lvl="1"/>
            <a:r>
              <a:rPr lang="en-US" dirty="0" smtClean="0"/>
              <a:t>Makes a variable-size sliding window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Control and Flow Control (3)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29713"/>
            <a:ext cx="7790214" cy="4600081"/>
          </a:xfrm>
        </p:spPr>
        <p:txBody>
          <a:bodyPr/>
          <a:lstStyle/>
          <a:p>
            <a:r>
              <a:rPr lang="en-US" dirty="0" smtClean="0"/>
              <a:t>Flow control example: A’s data is limited by B’s buffer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28778" y="1715090"/>
            <a:ext cx="8681872" cy="4654550"/>
            <a:chOff x="462128" y="1772240"/>
            <a:chExt cx="8681872" cy="4654550"/>
          </a:xfrm>
        </p:grpSpPr>
        <p:pic>
          <p:nvPicPr>
            <p:cNvPr id="3584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48092"/>
            <a:stretch>
              <a:fillRect/>
            </a:stretch>
          </p:blipFill>
          <p:spPr bwMode="auto">
            <a:xfrm>
              <a:off x="462128" y="1772240"/>
              <a:ext cx="3947947" cy="465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4548653" y="264415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33797" y="264415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114008" y="2642725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394224" y="2644163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45591" y="289098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830735" y="2890985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10946" y="2889551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91162" y="289098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544565" y="313780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29709" y="313780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109920" y="3136781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90136" y="3137807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543547" y="339037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828691" y="339037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08902" y="338893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389118" y="3390377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4548467" y="3643137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833611" y="3643137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113822" y="3641703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94038" y="3643141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547683" y="3885977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32827" y="3885977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13038" y="388406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93254" y="3885981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552603" y="413260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837747" y="413260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117958" y="413117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398174" y="413261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549541" y="437943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834685" y="437943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114896" y="4378001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395112" y="437943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548515" y="4614377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4833659" y="4614377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5113870" y="461335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394086" y="4614381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547497" y="486100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4832641" y="486100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112852" y="485957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5393068" y="4861013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552417" y="510783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837561" y="510783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117772" y="5106401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397988" y="510783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/>
                <a:t>6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553500" y="535716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838644" y="535716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118855" y="535573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5399071" y="5357173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552474" y="5592111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837618" y="5592111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117829" y="559108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5398045" y="5592115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551456" y="583874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3</a:t>
              </a:r>
              <a:endParaRPr lang="en-US" sz="1400" dirty="0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836600" y="5838743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4</a:t>
              </a:r>
              <a:endParaRPr lang="en-US" sz="1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5116811" y="5837309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5</a:t>
              </a:r>
              <a:endParaRPr lang="en-US" sz="1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397027" y="5838747"/>
              <a:ext cx="284052" cy="215444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6</a:t>
              </a:r>
              <a:endParaRPr lang="en-US" sz="1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556376" y="608556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7</a:t>
              </a:r>
              <a:endParaRPr lang="en-US" sz="1400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4841520" y="6085569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8</a:t>
              </a:r>
              <a:endParaRPr lang="en-US" sz="1400" dirty="0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5121731" y="6084135"/>
              <a:ext cx="284052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0" rIns="91440" bIns="0" rtlCol="0">
              <a:spAutoFit/>
            </a:bodyPr>
            <a:lstStyle/>
            <a:p>
              <a:r>
                <a:rPr lang="en-US" sz="1400" dirty="0" smtClean="0"/>
                <a:t>9</a:t>
              </a:r>
              <a:endParaRPr lang="en-US" sz="1400" dirty="0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5401947" y="6085573"/>
              <a:ext cx="291105" cy="21544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45720" tIns="0" rIns="45720" bIns="0" rtlCol="0">
              <a:spAutoFit/>
            </a:bodyPr>
            <a:lstStyle/>
            <a:p>
              <a:r>
                <a:rPr lang="en-US" sz="1400" dirty="0" smtClean="0"/>
                <a:t>10</a:t>
              </a:r>
              <a:endParaRPr lang="en-US" sz="1400" dirty="0"/>
            </a:p>
          </p:txBody>
        </p:sp>
        <p:pic>
          <p:nvPicPr>
            <p:cNvPr id="82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3661" r="1755"/>
            <a:stretch>
              <a:fillRect/>
            </a:stretch>
          </p:blipFill>
          <p:spPr bwMode="auto">
            <a:xfrm>
              <a:off x="5753100" y="1772240"/>
              <a:ext cx="3390900" cy="4654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3" name="TextBox 82"/>
            <p:cNvSpPr txBox="1"/>
            <p:nvPr/>
          </p:nvSpPr>
          <p:spPr>
            <a:xfrm>
              <a:off x="4581525" y="1905000"/>
              <a:ext cx="95558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u="sng" dirty="0" smtClean="0"/>
                <a:t>B’s Buffer</a:t>
              </a:r>
              <a:endParaRPr lang="en-US" sz="1400" u="sng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Transport Service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Elements of Transport Protocols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UDP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TCP </a:t>
            </a:r>
          </a:p>
        </p:txBody>
      </p:sp>
    </p:spTree>
    <p:extLst>
      <p:ext uri="{BB962C8B-B14F-4D97-AF65-F5344CB8AC3E}">
        <p14:creationId xmlns:p14="http://schemas.microsoft.com/office/powerpoint/2010/main" val="4111112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Congestion Control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1142999" y="1714500"/>
            <a:ext cx="7536977" cy="4019550"/>
          </a:xfrm>
        </p:spPr>
        <p:txBody>
          <a:bodyPr/>
          <a:lstStyle/>
          <a:p>
            <a:r>
              <a:rPr lang="en-US" dirty="0" smtClean="0"/>
              <a:t>Two layers are responsible for congestion control:</a:t>
            </a:r>
          </a:p>
          <a:p>
            <a:pPr lvl="2"/>
            <a:r>
              <a:rPr lang="en-US" dirty="0" smtClean="0"/>
              <a:t>Transport layer, controls the offered load [here]</a:t>
            </a:r>
          </a:p>
          <a:p>
            <a:pPr lvl="2"/>
            <a:r>
              <a:rPr lang="en-US" dirty="0" smtClean="0"/>
              <a:t>Network layer, experiences congestion [previous lecture]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Desirable bandwidth allocation</a:t>
            </a:r>
          </a:p>
          <a:p>
            <a:pPr lvl="1"/>
            <a:r>
              <a:rPr lang="en-US" dirty="0" smtClean="0"/>
              <a:t>Regulating the sending rate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/>
              <a:t>Wireless issues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0" y="676275"/>
            <a:ext cx="9144000" cy="1143000"/>
          </a:xfrm>
        </p:spPr>
        <p:txBody>
          <a:bodyPr/>
          <a:lstStyle/>
          <a:p>
            <a:r>
              <a:rPr lang="en-US" dirty="0" smtClean="0"/>
              <a:t>Transport Layer</a:t>
            </a:r>
          </a:p>
        </p:txBody>
      </p:sp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Transport Service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Elements of Transport Protocols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UDP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TCP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Desirable Bandwidth Allocation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Efficient use of bandwidth gives high </a:t>
            </a:r>
            <a:r>
              <a:rPr lang="en-US" dirty="0" err="1" smtClean="0"/>
              <a:t>goodput</a:t>
            </a:r>
            <a:r>
              <a:rPr lang="en-US" dirty="0" smtClean="0"/>
              <a:t>, low delay</a:t>
            </a:r>
          </a:p>
          <a:p>
            <a:endParaRPr lang="en-US" dirty="0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3" cstate="print"/>
          <a:srcRect b="19410"/>
          <a:stretch>
            <a:fillRect/>
          </a:stretch>
        </p:blipFill>
        <p:spPr bwMode="auto">
          <a:xfrm>
            <a:off x="571500" y="2286000"/>
            <a:ext cx="8037513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553075" y="5249510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Delay begins to rise sharply when congestion sets in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3925" y="5259035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2BD8"/>
                </a:solidFill>
              </a:rPr>
              <a:t>Goodput</a:t>
            </a:r>
            <a:r>
              <a:rPr lang="en-US" dirty="0" smtClean="0">
                <a:solidFill>
                  <a:srgbClr val="FF2BD8"/>
                </a:solidFill>
              </a:rPr>
              <a:t> rises more slowly than load when congestion sets in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Desirable Bandwidth Allocation (2)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Fair use gives bandwidth to all flows (no starvation)</a:t>
            </a:r>
          </a:p>
          <a:p>
            <a:pPr lvl="1"/>
            <a:r>
              <a:rPr lang="en-US" dirty="0" smtClean="0"/>
              <a:t>Max-min fairness gives equal shares of bottleneck</a:t>
            </a:r>
          </a:p>
          <a:p>
            <a:pPr lvl="1"/>
            <a:r>
              <a:rPr lang="en-US" dirty="0" smtClean="0"/>
              <a:t>Different from optimal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617220" y="3533775"/>
            <a:ext cx="7816850" cy="3207782"/>
            <a:chOff x="609600" y="2619375"/>
            <a:chExt cx="7816850" cy="3207782"/>
          </a:xfrm>
        </p:grpSpPr>
        <p:pic>
          <p:nvPicPr>
            <p:cNvPr id="4096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9600" y="2619375"/>
              <a:ext cx="7816850" cy="2781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 bwMode="auto">
            <a:xfrm>
              <a:off x="3600450" y="4295775"/>
              <a:ext cx="342900" cy="733425"/>
            </a:xfrm>
            <a:prstGeom prst="ellipse">
              <a:avLst/>
            </a:prstGeom>
            <a:noFill/>
            <a:ln w="28575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rot="16200000" flipV="1">
              <a:off x="3709988" y="5224463"/>
              <a:ext cx="447675" cy="1524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TextBox 11"/>
            <p:cNvSpPr txBox="1"/>
            <p:nvPr/>
          </p:nvSpPr>
          <p:spPr>
            <a:xfrm>
              <a:off x="3390900" y="5457825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2BD8"/>
                  </a:solidFill>
                </a:rPr>
                <a:t>Bottleneck link</a:t>
              </a:r>
              <a:endParaRPr lang="en-US" dirty="0">
                <a:solidFill>
                  <a:srgbClr val="FF2BD8"/>
                </a:solidFill>
              </a:endParaRPr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5724942" y="5201003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732060" y="4295774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463563" y="5016170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090649" y="4156519"/>
            <a:ext cx="360217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090649" y="3793742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2763814" y="4188485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5689573" y="2859521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5732059" y="3793741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886225" y="4729709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2850365" y="5073320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2838610" y="5686075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5689572" y="5686075"/>
            <a:ext cx="600501" cy="2864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Desirable Bandwidth Allocation (3)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bandwidth levels to converge quickly when traffic patterns change</a:t>
            </a:r>
          </a:p>
        </p:txBody>
      </p:sp>
      <p:pic>
        <p:nvPicPr>
          <p:cNvPr id="4198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8638" y="2528888"/>
            <a:ext cx="80867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94872" y="2686050"/>
            <a:ext cx="2481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2BD8"/>
                </a:solidFill>
              </a:rPr>
              <a:t>Flow 1 slows quickly when Flow 2 starts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66797" y="2667000"/>
            <a:ext cx="2481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Flow 1 speeds up quickly when Flow 2 stops</a:t>
            </a:r>
            <a:endParaRPr lang="en-US" dirty="0">
              <a:solidFill>
                <a:srgbClr val="FF2BD8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rot="10800000" flipV="1">
            <a:off x="2171700" y="3028949"/>
            <a:ext cx="247650" cy="16192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6627019" y="3417093"/>
            <a:ext cx="271463" cy="1714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Regulating the Sending Rate (1)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81175"/>
            <a:ext cx="4114800" cy="4676775"/>
          </a:xfrm>
        </p:spPr>
        <p:txBody>
          <a:bodyPr/>
          <a:lstStyle/>
          <a:p>
            <a:r>
              <a:rPr lang="en-US" dirty="0" smtClean="0"/>
              <a:t>Sender may need to slow down for different reasons:</a:t>
            </a:r>
          </a:p>
          <a:p>
            <a:pPr lvl="1"/>
            <a:r>
              <a:rPr lang="en-US" dirty="0" smtClean="0"/>
              <a:t>Flow control, when the receiver is not fast enough</a:t>
            </a:r>
          </a:p>
          <a:p>
            <a:pPr lvl="1"/>
            <a:r>
              <a:rPr lang="en-US" dirty="0" smtClean="0"/>
              <a:t>Congestion, when the network is not fast enough</a:t>
            </a:r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304925"/>
            <a:ext cx="3275013" cy="433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00475" y="5534025"/>
            <a:ext cx="493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A fast network feeding a low-capacity receiver </a:t>
            </a:r>
            <a:r>
              <a:rPr lang="en-US" dirty="0" smtClean="0">
                <a:solidFill>
                  <a:srgbClr val="FF2BD8"/>
                </a:solidFill>
                <a:sym typeface="Wingdings" pitchFamily="2" charset="2"/>
              </a:rPr>
              <a:t> flow control is needed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Regulating the Sending Rate (2)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600075" y="1952625"/>
            <a:ext cx="3667125" cy="3829050"/>
          </a:xfrm>
        </p:spPr>
        <p:txBody>
          <a:bodyPr/>
          <a:lstStyle/>
          <a:p>
            <a:r>
              <a:rPr lang="en-US" dirty="0" smtClean="0"/>
              <a:t>Our focus is dealing with this problem – congestion</a:t>
            </a:r>
          </a:p>
        </p:txBody>
      </p:sp>
      <p:pic>
        <p:nvPicPr>
          <p:cNvPr id="4403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1975" y="1085850"/>
            <a:ext cx="3392488" cy="427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533775" y="5534025"/>
            <a:ext cx="520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A slow network feeding a high-capacity receiver </a:t>
            </a:r>
            <a:r>
              <a:rPr lang="en-US" dirty="0" smtClean="0">
                <a:solidFill>
                  <a:srgbClr val="FF2BD8"/>
                </a:solidFill>
                <a:sym typeface="Wingdings" pitchFamily="2" charset="2"/>
              </a:rPr>
              <a:t> congestion control is needed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Regulating the Sending Rate (3)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Different congestion signals the network may use to tell the transport endpoint to slow down (or speed up)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41409" y="3193583"/>
            <a:ext cx="5897575" cy="1796883"/>
            <a:chOff x="672418" y="4739902"/>
            <a:chExt cx="5897575" cy="1796883"/>
          </a:xfrm>
        </p:grpSpPr>
        <p:pic>
          <p:nvPicPr>
            <p:cNvPr id="45060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r="19116" b="80142"/>
            <a:stretch/>
          </p:blipFill>
          <p:spPr bwMode="auto">
            <a:xfrm>
              <a:off x="672418" y="4739902"/>
              <a:ext cx="5897575" cy="501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32327" r="19116" b="35346"/>
            <a:stretch/>
          </p:blipFill>
          <p:spPr bwMode="auto">
            <a:xfrm>
              <a:off x="672418" y="5200087"/>
              <a:ext cx="5897575" cy="815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t="78278" r="19116"/>
            <a:stretch/>
          </p:blipFill>
          <p:spPr bwMode="auto">
            <a:xfrm>
              <a:off x="672418" y="5988601"/>
              <a:ext cx="5897575" cy="548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Regulating the Sending Rate (3)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1363063"/>
            <a:ext cx="7790214" cy="4600081"/>
          </a:xfrm>
        </p:spPr>
        <p:txBody>
          <a:bodyPr/>
          <a:lstStyle/>
          <a:p>
            <a:r>
              <a:rPr lang="en-US" dirty="0" smtClean="0"/>
              <a:t>If two flows increase/decrease their bandwidth in the same way when the network signals free/busy they will not converge to a fair allocation</a:t>
            </a:r>
            <a:endParaRPr lang="en-US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668" y="2747964"/>
            <a:ext cx="5400663" cy="354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43525" y="4219575"/>
            <a:ext cx="17940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+/– percentage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2300" y="26670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+ /– constant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Magic solution: Additive increase, multiplicative decrease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Increase: +10</a:t>
            </a:r>
          </a:p>
          <a:p>
            <a:r>
              <a:rPr lang="en-GB" dirty="0" smtClean="0"/>
              <a:t>Decrease: -20%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804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Regulating the Sending Rate (4)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77363"/>
            <a:ext cx="7790214" cy="4600081"/>
          </a:xfrm>
        </p:spPr>
        <p:txBody>
          <a:bodyPr/>
          <a:lstStyle/>
          <a:p>
            <a:r>
              <a:rPr lang="en-US" dirty="0" smtClean="0"/>
              <a:t>The AIMD (Additive Increase Multiplicative Decrease) control law does converge to a fair and efficient point!</a:t>
            </a:r>
          </a:p>
          <a:p>
            <a:pPr lvl="1"/>
            <a:r>
              <a:rPr lang="en-US" dirty="0" smtClean="0"/>
              <a:t>TCP uses AIMD for this reason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473016" y="2835718"/>
            <a:ext cx="4197967" cy="3329243"/>
            <a:chOff x="681316" y="1800225"/>
            <a:chExt cx="3890684" cy="3085549"/>
          </a:xfrm>
        </p:grpSpPr>
        <p:pic>
          <p:nvPicPr>
            <p:cNvPr id="4608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47645"/>
            <a:stretch>
              <a:fillRect/>
            </a:stretch>
          </p:blipFill>
          <p:spPr bwMode="auto">
            <a:xfrm>
              <a:off x="971550" y="1800225"/>
              <a:ext cx="3600450" cy="2800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085" name="TextBox 5"/>
            <p:cNvSpPr txBox="1">
              <a:spLocks noChangeArrowheads="1"/>
            </p:cNvSpPr>
            <p:nvPr/>
          </p:nvSpPr>
          <p:spPr bwMode="auto">
            <a:xfrm>
              <a:off x="1447801" y="4572001"/>
              <a:ext cx="2039359" cy="313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User 1’s </a:t>
              </a:r>
              <a:r>
                <a:rPr lang="en-US" sz="1600" dirty="0" smtClean="0"/>
                <a:t>bandwidth</a:t>
              </a:r>
              <a:endParaRPr lang="en-US" sz="1600" dirty="0"/>
            </a:p>
          </p:txBody>
        </p:sp>
        <p:sp>
          <p:nvSpPr>
            <p:cNvPr id="46086" name="TextBox 6"/>
            <p:cNvSpPr txBox="1">
              <a:spLocks noChangeArrowheads="1"/>
            </p:cNvSpPr>
            <p:nvPr/>
          </p:nvSpPr>
          <p:spPr bwMode="auto">
            <a:xfrm rot="16200000">
              <a:off x="-59025" y="2984488"/>
              <a:ext cx="1794453" cy="3137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/>
                <a:t>User 2’s </a:t>
              </a:r>
              <a:r>
                <a:rPr lang="en-US" sz="1600" dirty="0" smtClean="0"/>
                <a:t>bandwidth</a:t>
              </a:r>
              <a:endParaRPr 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turn: 3 hosts</a:t>
            </a:r>
            <a:endParaRPr lang="en-GB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914399" y="1610713"/>
            <a:ext cx="7790214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Let’s try it. Suppose A, B and C share a link.</a:t>
            </a:r>
          </a:p>
          <a:p>
            <a:r>
              <a:rPr lang="en-US" sz="2000" dirty="0" smtClean="0"/>
              <a:t>Sender A starts with 70% link utilization, Sender B with </a:t>
            </a:r>
            <a:r>
              <a:rPr lang="en-US" sz="2000" dirty="0"/>
              <a:t>4</a:t>
            </a:r>
            <a:r>
              <a:rPr lang="en-US" sz="2000" dirty="0" smtClean="0"/>
              <a:t>0%, Sender C with 0%. All would like to use as much as possible bandwidth.</a:t>
            </a:r>
          </a:p>
        </p:txBody>
      </p:sp>
    </p:spTree>
    <p:extLst>
      <p:ext uri="{BB962C8B-B14F-4D97-AF65-F5344CB8AC3E}">
        <p14:creationId xmlns:p14="http://schemas.microsoft.com/office/powerpoint/2010/main" val="351291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Transport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124" y="1990725"/>
            <a:ext cx="5176992" cy="401955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Responsible for delivering data between applications across networks with the desired </a:t>
            </a:r>
            <a:br>
              <a:rPr lang="en-US" dirty="0" smtClean="0"/>
            </a:br>
            <a:r>
              <a:rPr lang="en-US" dirty="0" smtClean="0"/>
              <a:t>reliability or quality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6753225" y="2257425"/>
            <a:ext cx="1466850" cy="1930400"/>
            <a:chOff x="6753225" y="2638425"/>
            <a:chExt cx="1466850" cy="1930400"/>
          </a:xfrm>
        </p:grpSpPr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>
              <a:off x="6753225" y="4187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6753225" y="380682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6753225" y="3042684"/>
              <a:ext cx="1447800" cy="381000"/>
            </a:xfrm>
            <a:prstGeom prst="rect">
              <a:avLst/>
            </a:prstGeom>
            <a:solidFill>
              <a:srgbClr val="FF2BD8">
                <a:alpha val="50196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6753225" y="3418748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6753225" y="2657475"/>
              <a:ext cx="1447800" cy="381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 dirty="0"/>
            </a:p>
          </p:txBody>
        </p:sp>
        <p:sp>
          <p:nvSpPr>
            <p:cNvPr id="12" name="Text Box 11"/>
            <p:cNvSpPr txBox="1">
              <a:spLocks noChangeArrowheads="1"/>
            </p:cNvSpPr>
            <p:nvPr/>
          </p:nvSpPr>
          <p:spPr bwMode="auto">
            <a:xfrm>
              <a:off x="6916738" y="4162425"/>
              <a:ext cx="1131887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Physical</a:t>
              </a:r>
            </a:p>
          </p:txBody>
        </p:sp>
        <p:sp>
          <p:nvSpPr>
            <p:cNvPr id="13" name="Text Box 12"/>
            <p:cNvSpPr txBox="1">
              <a:spLocks noChangeArrowheads="1"/>
            </p:cNvSpPr>
            <p:nvPr/>
          </p:nvSpPr>
          <p:spPr bwMode="auto">
            <a:xfrm>
              <a:off x="7145975" y="3797300"/>
              <a:ext cx="655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 smtClean="0"/>
                <a:t>Link</a:t>
              </a:r>
              <a:endParaRPr lang="en-US" sz="2000" dirty="0"/>
            </a:p>
          </p:txBody>
        </p:sp>
        <p:sp>
          <p:nvSpPr>
            <p:cNvPr id="14" name="Text Box 13"/>
            <p:cNvSpPr txBox="1">
              <a:spLocks noChangeArrowheads="1"/>
            </p:cNvSpPr>
            <p:nvPr/>
          </p:nvSpPr>
          <p:spPr bwMode="auto">
            <a:xfrm>
              <a:off x="6904038" y="3432175"/>
              <a:ext cx="1116012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Network</a:t>
              </a: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6818313" y="3035300"/>
              <a:ext cx="1270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Transport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6791325" y="2638425"/>
              <a:ext cx="14287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/>
                <a:t>Application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Java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95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5086" y="3139262"/>
            <a:ext cx="7790214" cy="4600081"/>
          </a:xfrm>
        </p:spPr>
        <p:txBody>
          <a:bodyPr/>
          <a:lstStyle/>
          <a:p>
            <a:r>
              <a:rPr lang="en-US" dirty="0" smtClean="0"/>
              <a:t>Does it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96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Wireless 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399" y="1258288"/>
            <a:ext cx="7790214" cy="4600081"/>
          </a:xfrm>
        </p:spPr>
        <p:txBody>
          <a:bodyPr/>
          <a:lstStyle/>
          <a:p>
            <a:r>
              <a:rPr lang="en-US" dirty="0" smtClean="0"/>
              <a:t>Wireless links lose packets due to transmission errors</a:t>
            </a:r>
          </a:p>
          <a:p>
            <a:pPr lvl="1"/>
            <a:r>
              <a:rPr lang="en-US" dirty="0" smtClean="0"/>
              <a:t>Do not want to confuse this loss with congestion</a:t>
            </a:r>
          </a:p>
          <a:p>
            <a:pPr lvl="1"/>
            <a:r>
              <a:rPr lang="en-US" dirty="0" smtClean="0"/>
              <a:t>Or connection will run slowly over wireless links!</a:t>
            </a:r>
          </a:p>
          <a:p>
            <a:r>
              <a:rPr lang="en-US" dirty="0" smtClean="0"/>
              <a:t>Strategy:</a:t>
            </a:r>
          </a:p>
          <a:p>
            <a:pPr lvl="1"/>
            <a:r>
              <a:rPr lang="en-US" dirty="0" smtClean="0"/>
              <a:t>Wireless links use ARQ, which masks errors</a:t>
            </a:r>
            <a:endParaRPr lang="en-US" dirty="0"/>
          </a:p>
        </p:txBody>
      </p:sp>
      <p:pic>
        <p:nvPicPr>
          <p:cNvPr id="778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" y="3776664"/>
            <a:ext cx="7681912" cy="264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Transport Service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Elements of Transport Protocols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Internet Protocols – UDP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TCP </a:t>
            </a:r>
          </a:p>
        </p:txBody>
      </p:sp>
    </p:spTree>
    <p:extLst>
      <p:ext uri="{BB962C8B-B14F-4D97-AF65-F5344CB8AC3E}">
        <p14:creationId xmlns:p14="http://schemas.microsoft.com/office/powerpoint/2010/main" val="189837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Protocols – UDP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Introduction to UDP</a:t>
            </a:r>
          </a:p>
          <a:p>
            <a:pPr lvl="1"/>
            <a:r>
              <a:rPr lang="en-US" dirty="0" smtClean="0"/>
              <a:t>Real-Time Transport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Introduction to UDP (1)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UDP (User Datagram Protocol) is a minimal extension on top of IP</a:t>
            </a:r>
          </a:p>
          <a:p>
            <a:pPr lvl="1"/>
            <a:r>
              <a:rPr lang="en-US" dirty="0" smtClean="0"/>
              <a:t>Header has ports (TSAPs), length and checksum.</a:t>
            </a:r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18" y="3067050"/>
            <a:ext cx="8005763" cy="165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2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Transport (1)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RTP (Real-time Transport Protocol) provides support for sending real-time media over UDP</a:t>
            </a:r>
          </a:p>
          <a:p>
            <a:pPr lvl="1"/>
            <a:r>
              <a:rPr lang="en-US" dirty="0" smtClean="0"/>
              <a:t>Often implemented as part of the application</a:t>
            </a:r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 b="13656"/>
          <a:stretch>
            <a:fillRect/>
          </a:stretch>
        </p:blipFill>
        <p:spPr bwMode="auto">
          <a:xfrm>
            <a:off x="373856" y="3282950"/>
            <a:ext cx="8415338" cy="268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 bwMode="auto">
          <a:xfrm>
            <a:off x="6010275" y="4276725"/>
            <a:ext cx="361950" cy="352425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200149" y="3952876"/>
            <a:ext cx="1933575" cy="323850"/>
          </a:xfrm>
          <a:prstGeom prst="rect">
            <a:avLst/>
          </a:prstGeom>
          <a:solidFill>
            <a:schemeClr val="accent3">
              <a:lumMod val="60000"/>
              <a:lumOff val="40000"/>
              <a:alpha val="50196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Transport (2)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809624" y="1420213"/>
            <a:ext cx="7790214" cy="4600081"/>
          </a:xfrm>
        </p:spPr>
        <p:txBody>
          <a:bodyPr/>
          <a:lstStyle/>
          <a:p>
            <a:r>
              <a:rPr lang="en-US" dirty="0" smtClean="0"/>
              <a:t>RTP header contains fields to describe the type of media and synchronize it across multiple streams</a:t>
            </a:r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892426"/>
            <a:ext cx="7334250" cy="33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Transport (3)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Buffer at receiver is used to delay packets and absorb jitter so that streaming media is played out smoothly</a:t>
            </a:r>
          </a:p>
        </p:txBody>
      </p:sp>
      <p:pic>
        <p:nvPicPr>
          <p:cNvPr id="532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900364"/>
            <a:ext cx="8529638" cy="2872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214321" y="2754094"/>
            <a:ext cx="3062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Packet 8’s network delay is too large for buffer to help</a:t>
            </a:r>
            <a:endParaRPr lang="en-US" dirty="0">
              <a:solidFill>
                <a:srgbClr val="FF2BD8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4752975" y="3630613"/>
            <a:ext cx="253365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rot="5400000">
            <a:off x="7215188" y="3633787"/>
            <a:ext cx="1619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rot="5400000">
            <a:off x="4652963" y="3633788"/>
            <a:ext cx="16192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rot="5400000">
            <a:off x="6167439" y="3443288"/>
            <a:ext cx="200025" cy="17144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851872" y="3335119"/>
            <a:ext cx="1948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2BD8"/>
                </a:solidFill>
              </a:rPr>
              <a:t>Constant rate</a:t>
            </a:r>
            <a:endParaRPr lang="en-US" sz="1600" dirty="0">
              <a:solidFill>
                <a:srgbClr val="FF2BD8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1872" y="3963769"/>
            <a:ext cx="1948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2BD8"/>
                </a:solidFill>
              </a:rPr>
              <a:t>Variable rate</a:t>
            </a:r>
            <a:endParaRPr lang="en-US" sz="1600" dirty="0">
              <a:solidFill>
                <a:srgbClr val="FF2BD8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61397" y="4659094"/>
            <a:ext cx="1948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2BD8"/>
                </a:solidFill>
              </a:rPr>
              <a:t>Constant rate</a:t>
            </a:r>
            <a:endParaRPr lang="en-US" sz="1600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Provided to the Upper Layers (1)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63233"/>
            <a:ext cx="7790214" cy="4600081"/>
          </a:xfrm>
        </p:spPr>
        <p:txBody>
          <a:bodyPr/>
          <a:lstStyle/>
          <a:p>
            <a:r>
              <a:rPr lang="en-US" dirty="0" smtClean="0"/>
              <a:t>Transport layer adds reliability to the network layer</a:t>
            </a:r>
          </a:p>
          <a:p>
            <a:pPr lvl="1"/>
            <a:r>
              <a:rPr lang="en-US" dirty="0" smtClean="0"/>
              <a:t>Offers connectionless (e.g., UDP) and connection-oriented (</a:t>
            </a:r>
            <a:r>
              <a:rPr lang="en-US" dirty="0" err="1" smtClean="0"/>
              <a:t>e.g</a:t>
            </a:r>
            <a:r>
              <a:rPr lang="en-US" dirty="0" smtClean="0"/>
              <a:t>, TCP) service to applications</a:t>
            </a:r>
          </a:p>
          <a:p>
            <a:pPr lvl="1"/>
            <a:r>
              <a:rPr lang="en-US" dirty="0" smtClean="0"/>
              <a:t>Adds multiplexing via ports</a:t>
            </a:r>
          </a:p>
          <a:p>
            <a:pPr lvl="1"/>
            <a:r>
              <a:rPr lang="en-US" dirty="0" smtClean="0"/>
              <a:t>Congestion-handling</a:t>
            </a:r>
          </a:p>
          <a:p>
            <a:pPr lvl="1"/>
            <a:r>
              <a:rPr lang="en-US" smtClean="0"/>
              <a:t>Flow-control</a:t>
            </a:r>
            <a:endParaRPr lang="en-US" dirty="0" smtClean="0"/>
          </a:p>
          <a:p>
            <a:r>
              <a:rPr lang="en-US" dirty="0"/>
              <a:t>Primitives that applications might call to transport data for a simple connection-oriented service:</a:t>
            </a:r>
          </a:p>
          <a:p>
            <a:pPr lvl="1"/>
            <a:r>
              <a:rPr lang="en-US" dirty="0"/>
              <a:t>Client calls </a:t>
            </a:r>
            <a:r>
              <a:rPr lang="en-US" cap="small" dirty="0"/>
              <a:t>connect, send, receive, disconnect</a:t>
            </a:r>
          </a:p>
          <a:p>
            <a:pPr lvl="1"/>
            <a:r>
              <a:rPr lang="en-US" dirty="0"/>
              <a:t>Server calls </a:t>
            </a:r>
            <a:r>
              <a:rPr lang="en-US" cap="small" dirty="0"/>
              <a:t>listen, receive, send, disconnect</a:t>
            </a:r>
          </a:p>
          <a:p>
            <a:pPr marL="0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Real-Time Transport (3)</a:t>
            </a:r>
          </a:p>
        </p:txBody>
      </p:sp>
      <p:sp>
        <p:nvSpPr>
          <p:cNvPr id="54276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96413"/>
            <a:ext cx="7790214" cy="4600081"/>
          </a:xfrm>
        </p:spPr>
        <p:txBody>
          <a:bodyPr/>
          <a:lstStyle/>
          <a:p>
            <a:r>
              <a:rPr lang="en-US" dirty="0" smtClean="0"/>
              <a:t>High jitter, or more variation in delay, requires a larger </a:t>
            </a:r>
            <a:r>
              <a:rPr lang="en-US" dirty="0" err="1" smtClean="0"/>
              <a:t>playout</a:t>
            </a:r>
            <a:r>
              <a:rPr lang="en-US" dirty="0" smtClean="0"/>
              <a:t> buffer to avoid </a:t>
            </a:r>
            <a:r>
              <a:rPr lang="en-US" dirty="0" err="1" smtClean="0"/>
              <a:t>playout</a:t>
            </a:r>
            <a:r>
              <a:rPr lang="en-US" dirty="0" smtClean="0"/>
              <a:t> misses</a:t>
            </a:r>
          </a:p>
          <a:p>
            <a:pPr lvl="1"/>
            <a:r>
              <a:rPr lang="en-US" dirty="0" smtClean="0"/>
              <a:t>Tradeoff between delay and quality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600074" y="2634026"/>
            <a:ext cx="8213725" cy="4109674"/>
            <a:chOff x="600074" y="2748326"/>
            <a:chExt cx="8213725" cy="4109674"/>
          </a:xfrm>
        </p:grpSpPr>
        <p:pic>
          <p:nvPicPr>
            <p:cNvPr id="54275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0074" y="2848338"/>
              <a:ext cx="4156075" cy="4009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905375" y="2748326"/>
              <a:ext cx="3908424" cy="3099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Connector 10"/>
            <p:cNvCxnSpPr/>
            <p:nvPr/>
          </p:nvCxnSpPr>
          <p:spPr bwMode="auto">
            <a:xfrm rot="5400000">
              <a:off x="2747963" y="4796199"/>
              <a:ext cx="10763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2" name="Oval 11"/>
            <p:cNvSpPr/>
            <p:nvPr/>
          </p:nvSpPr>
          <p:spPr bwMode="auto">
            <a:xfrm>
              <a:off x="3200400" y="5039087"/>
              <a:ext cx="1085850" cy="381000"/>
            </a:xfrm>
            <a:prstGeom prst="ellipse">
              <a:avLst/>
            </a:prstGeom>
            <a:noFill/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 rot="5400000">
              <a:off x="871538" y="4843825"/>
              <a:ext cx="1076325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1400175" y="4391387"/>
              <a:ext cx="1857375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3">
                  <a:lumMod val="60000"/>
                  <a:lumOff val="40000"/>
                </a:schemeClr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18" name="TextBox 17"/>
            <p:cNvSpPr txBox="1"/>
            <p:nvPr/>
          </p:nvSpPr>
          <p:spPr>
            <a:xfrm>
              <a:off x="1981200" y="3991337"/>
              <a:ext cx="61138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dirty="0" smtClean="0"/>
                <a:t>Buffer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286125" y="4715237"/>
              <a:ext cx="9028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Misses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Transport Service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Elements of Transport Protocols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UDP 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Internet Protocols – TCP </a:t>
            </a:r>
          </a:p>
        </p:txBody>
      </p:sp>
    </p:spTree>
    <p:extLst>
      <p:ext uri="{BB962C8B-B14F-4D97-AF65-F5344CB8AC3E}">
        <p14:creationId xmlns:p14="http://schemas.microsoft.com/office/powerpoint/2010/main" val="19256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Protocols – TCP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1"/>
            <a:r>
              <a:rPr lang="en-US" dirty="0" smtClean="0"/>
              <a:t>The TCP service model</a:t>
            </a:r>
          </a:p>
          <a:p>
            <a:pPr lvl="1"/>
            <a:r>
              <a:rPr lang="en-US" dirty="0" smtClean="0"/>
              <a:t>The TCP segment header</a:t>
            </a:r>
          </a:p>
          <a:p>
            <a:pPr lvl="1"/>
            <a:r>
              <a:rPr lang="en-US" dirty="0" smtClean="0"/>
              <a:t>TCP connection establishment</a:t>
            </a:r>
          </a:p>
          <a:p>
            <a:pPr lvl="1"/>
            <a:r>
              <a:rPr lang="en-US" dirty="0" smtClean="0"/>
              <a:t>TCP connection state modeling</a:t>
            </a:r>
          </a:p>
          <a:p>
            <a:pPr lvl="1"/>
            <a:r>
              <a:rPr lang="en-US" dirty="0" smtClean="0"/>
              <a:t>TCP sliding window</a:t>
            </a:r>
          </a:p>
          <a:p>
            <a:pPr lvl="1"/>
            <a:r>
              <a:rPr lang="en-US" dirty="0" smtClean="0"/>
              <a:t>TCP timer management</a:t>
            </a:r>
          </a:p>
          <a:p>
            <a:pPr lvl="1"/>
            <a:r>
              <a:rPr lang="en-US" dirty="0" smtClean="0"/>
              <a:t>TCP congestion control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TCP Service Model (1)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401163"/>
            <a:ext cx="7790214" cy="4600081"/>
          </a:xfrm>
        </p:spPr>
        <p:txBody>
          <a:bodyPr/>
          <a:lstStyle/>
          <a:p>
            <a:r>
              <a:rPr lang="en-US" dirty="0" smtClean="0"/>
              <a:t>TCP provides applications with a reliable byte stream between processes; it is the workhorse of the Internet</a:t>
            </a:r>
          </a:p>
          <a:p>
            <a:pPr lvl="1"/>
            <a:r>
              <a:rPr lang="en-US" dirty="0" smtClean="0"/>
              <a:t>Popular servers run on well-known ports </a:t>
            </a:r>
          </a:p>
        </p:txBody>
      </p:sp>
      <p:pic>
        <p:nvPicPr>
          <p:cNvPr id="583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9083" y="2838451"/>
            <a:ext cx="564583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TCP Service Model (2)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Applications using TCP see only the byte stream [right] and not the segments [left] sent as separate IP packets</a:t>
            </a:r>
          </a:p>
          <a:p>
            <a:endParaRPr lang="en-US" dirty="0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 cstate="print"/>
          <a:srcRect b="23295"/>
          <a:stretch>
            <a:fillRect/>
          </a:stretch>
        </p:blipFill>
        <p:spPr bwMode="auto">
          <a:xfrm>
            <a:off x="466724" y="2595564"/>
            <a:ext cx="5394325" cy="1357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7" name="Picture 3"/>
          <p:cNvPicPr>
            <a:picLocks noChangeAspect="1" noChangeArrowheads="1"/>
          </p:cNvPicPr>
          <p:nvPr/>
        </p:nvPicPr>
        <p:blipFill>
          <a:blip r:embed="rId3" cstate="print"/>
          <a:srcRect b="29655"/>
          <a:stretch>
            <a:fillRect/>
          </a:stretch>
        </p:blipFill>
        <p:spPr bwMode="auto">
          <a:xfrm>
            <a:off x="6137358" y="3000375"/>
            <a:ext cx="219543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85849" y="4287619"/>
            <a:ext cx="3924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Four segments, each with 512 bytes of data and carried in an IP packet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62649" y="4297144"/>
            <a:ext cx="2657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2048 bytes of data delivered to application in a single READ call</a:t>
            </a:r>
            <a:endParaRPr lang="en-US" dirty="0">
              <a:solidFill>
                <a:srgbClr val="FF2BD8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7148513" y="4119563"/>
            <a:ext cx="295275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1652587" y="4119563"/>
            <a:ext cx="295275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 flipH="1" flipV="1">
            <a:off x="4291013" y="4119565"/>
            <a:ext cx="295275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TCP Segment Header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58288"/>
            <a:ext cx="7790214" cy="4600081"/>
          </a:xfrm>
        </p:spPr>
        <p:txBody>
          <a:bodyPr/>
          <a:lstStyle/>
          <a:p>
            <a:r>
              <a:rPr lang="en-US" dirty="0" smtClean="0"/>
              <a:t>TCP header includes addressing (ports), sliding window (seq. / ack. number), flow control (window), error control (checksum) and more.</a:t>
            </a:r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2100" y="2587626"/>
            <a:ext cx="6033638" cy="38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Wireshark…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8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Connection Establishment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914399" y="1229713"/>
            <a:ext cx="7790214" cy="4600081"/>
          </a:xfrm>
        </p:spPr>
        <p:txBody>
          <a:bodyPr/>
          <a:lstStyle/>
          <a:p>
            <a:r>
              <a:rPr lang="en-US" dirty="0" smtClean="0"/>
              <a:t>TCP sets up connections with the three-way handshake</a:t>
            </a:r>
          </a:p>
          <a:p>
            <a:pPr lvl="1"/>
            <a:r>
              <a:rPr lang="en-US" dirty="0" smtClean="0"/>
              <a:t>Release is symmetric, also as described before</a:t>
            </a:r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67" r="47810" b="7613"/>
          <a:stretch/>
        </p:blipFill>
        <p:spPr bwMode="auto">
          <a:xfrm>
            <a:off x="3069248" y="2409825"/>
            <a:ext cx="3577211" cy="3262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Connection State Modeling (1)</a:t>
            </a:r>
            <a:endParaRPr lang="en-US" dirty="0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914399" y="1372588"/>
            <a:ext cx="7790214" cy="4600081"/>
          </a:xfrm>
        </p:spPr>
        <p:txBody>
          <a:bodyPr/>
          <a:lstStyle/>
          <a:p>
            <a:r>
              <a:rPr lang="en-US" dirty="0" smtClean="0"/>
              <a:t>The TCP connection finite state machine has more states than our simple example from earlier.</a:t>
            </a:r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3525" y="2336801"/>
            <a:ext cx="6084888" cy="359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Connection State Modeling (2)</a:t>
            </a:r>
            <a:endParaRPr lang="en-US" dirty="0" smtClean="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>
          <a:xfrm>
            <a:off x="457200" y="1704975"/>
            <a:ext cx="2800350" cy="4305300"/>
          </a:xfrm>
        </p:spPr>
        <p:txBody>
          <a:bodyPr/>
          <a:lstStyle/>
          <a:p>
            <a:r>
              <a:rPr lang="en-US" sz="1800" dirty="0" smtClean="0"/>
              <a:t>Solid line is the normal path for a client. </a:t>
            </a:r>
          </a:p>
          <a:p>
            <a:r>
              <a:rPr lang="en-US" sz="1800" dirty="0" smtClean="0"/>
              <a:t>Dashed line is the normal path for a server. </a:t>
            </a:r>
          </a:p>
          <a:p>
            <a:r>
              <a:rPr lang="en-US" sz="1800" dirty="0" smtClean="0"/>
              <a:t>Light lines are unusual events. </a:t>
            </a:r>
          </a:p>
          <a:p>
            <a:r>
              <a:rPr lang="en-US" sz="1800" dirty="0" smtClean="0"/>
              <a:t>Transitions are labeled  by the cause and action, separated by a slash.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3" cstate="print"/>
          <a:srcRect l="4230" t="1005" r="1936" b="1193"/>
          <a:stretch>
            <a:fillRect/>
          </a:stretch>
        </p:blipFill>
        <p:spPr bwMode="auto">
          <a:xfrm>
            <a:off x="3300771" y="1076325"/>
            <a:ext cx="538603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23080" y="6169631"/>
            <a:ext cx="4394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Task</a:t>
            </a:r>
            <a:r>
              <a:rPr lang="en-US" dirty="0" smtClean="0"/>
              <a:t>: Model a connection lifecycle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Services Provided to the Upper Layers (2)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Transport layer sends </a:t>
            </a:r>
            <a:r>
              <a:rPr lang="en-US" u="sng" dirty="0" smtClean="0"/>
              <a:t>segments</a:t>
            </a:r>
            <a:r>
              <a:rPr lang="en-US" dirty="0" smtClean="0"/>
              <a:t> in packets (in frames)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693427" y="2544110"/>
            <a:ext cx="7993114" cy="2630608"/>
            <a:chOff x="693427" y="2996382"/>
            <a:chExt cx="7993114" cy="263060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t="4967"/>
            <a:stretch>
              <a:fillRect/>
            </a:stretch>
          </p:blipFill>
          <p:spPr bwMode="auto">
            <a:xfrm>
              <a:off x="693427" y="2996382"/>
              <a:ext cx="7993114" cy="2630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847767" y="3121223"/>
              <a:ext cx="71654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Segment</a:t>
              </a:r>
              <a:endParaRPr lang="en-US" sz="1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99704" y="4111823"/>
              <a:ext cx="716543" cy="21544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1400" dirty="0" smtClean="0"/>
                <a:t>Segment</a:t>
              </a:r>
              <a:endParaRPr lang="en-US" sz="1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Sliding Window (1)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457199" y="1952625"/>
            <a:ext cx="3209925" cy="4057650"/>
          </a:xfrm>
        </p:spPr>
        <p:txBody>
          <a:bodyPr/>
          <a:lstStyle/>
          <a:p>
            <a:r>
              <a:rPr lang="en-US" dirty="0" smtClean="0"/>
              <a:t>TCP adds flow control to the sliding window    as before</a:t>
            </a:r>
          </a:p>
          <a:p>
            <a:pPr lvl="1"/>
            <a:r>
              <a:rPr lang="en-US" dirty="0" smtClean="0"/>
              <a:t>ACK + WIN is the sender’s limit</a:t>
            </a:r>
          </a:p>
        </p:txBody>
      </p:sp>
      <p:pic>
        <p:nvPicPr>
          <p:cNvPr id="64516" name="Picture 2"/>
          <p:cNvPicPr>
            <a:picLocks noChangeAspect="1" noChangeArrowheads="1"/>
          </p:cNvPicPr>
          <p:nvPr/>
        </p:nvPicPr>
        <p:blipFill>
          <a:blip r:embed="rId3" cstate="print"/>
          <a:srcRect l="2479" t="2626" r="3078" b="2424"/>
          <a:stretch>
            <a:fillRect/>
          </a:stretch>
        </p:blipFill>
        <p:spPr bwMode="auto">
          <a:xfrm>
            <a:off x="3752850" y="1485900"/>
            <a:ext cx="48482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TCP Timer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399" y="1248763"/>
            <a:ext cx="7790214" cy="4600081"/>
          </a:xfrm>
        </p:spPr>
        <p:txBody>
          <a:bodyPr/>
          <a:lstStyle/>
          <a:p>
            <a:r>
              <a:rPr lang="en-US" dirty="0" smtClean="0"/>
              <a:t>TCP estimates retransmit timer from segment RTTs</a:t>
            </a:r>
          </a:p>
          <a:p>
            <a:pPr lvl="1"/>
            <a:r>
              <a:rPr lang="en-US" dirty="0" smtClean="0"/>
              <a:t>Tracks both average and variance (for Internet case)</a:t>
            </a:r>
          </a:p>
          <a:p>
            <a:pPr lvl="1"/>
            <a:r>
              <a:rPr lang="en-US" dirty="0" smtClean="0"/>
              <a:t>Timeout is set to average plus 4 x variance</a:t>
            </a:r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3" cstate="print"/>
          <a:srcRect b="10162"/>
          <a:stretch>
            <a:fillRect/>
          </a:stretch>
        </p:blipFill>
        <p:spPr bwMode="auto">
          <a:xfrm>
            <a:off x="1180306" y="2666999"/>
            <a:ext cx="6783387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657350" y="5735419"/>
            <a:ext cx="27138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LAN case – small, regular RTT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3706" y="5725894"/>
            <a:ext cx="2029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Internet case – large, varied RTT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TCP Congestion Control (1)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199" y="1350408"/>
            <a:ext cx="7790214" cy="4600081"/>
          </a:xfrm>
        </p:spPr>
        <p:txBody>
          <a:bodyPr/>
          <a:lstStyle/>
          <a:p>
            <a:r>
              <a:rPr lang="en-US" sz="2000" dirty="0"/>
              <a:t>TCP uses AIMD with loss signal to control congestion</a:t>
            </a:r>
          </a:p>
          <a:p>
            <a:pPr lvl="1"/>
            <a:r>
              <a:rPr lang="en-US" sz="2000" dirty="0"/>
              <a:t>Implemented as a </a:t>
            </a:r>
            <a:r>
              <a:rPr lang="en-US" sz="2000" u="sng" dirty="0"/>
              <a:t>congestion window</a:t>
            </a:r>
            <a:r>
              <a:rPr lang="en-US" sz="2000" dirty="0"/>
              <a:t> (</a:t>
            </a:r>
            <a:r>
              <a:rPr lang="en-US" sz="2000" dirty="0" err="1"/>
              <a:t>cwnd</a:t>
            </a:r>
            <a:r>
              <a:rPr lang="en-US" sz="2000" dirty="0"/>
              <a:t>) for the number of segments that may be in the </a:t>
            </a:r>
            <a:r>
              <a:rPr lang="en-US" sz="2000" dirty="0" smtClean="0"/>
              <a:t>network</a:t>
            </a:r>
          </a:p>
          <a:p>
            <a:r>
              <a:rPr lang="en-US" sz="2000" dirty="0" smtClean="0"/>
              <a:t>Congestion window controls the sending rate</a:t>
            </a:r>
          </a:p>
          <a:p>
            <a:pPr lvl="1"/>
            <a:r>
              <a:rPr lang="en-US" sz="2000" dirty="0" smtClean="0"/>
              <a:t>Rate is </a:t>
            </a:r>
            <a:r>
              <a:rPr lang="en-US" sz="2000" dirty="0" err="1" smtClean="0"/>
              <a:t>cwnd</a:t>
            </a:r>
            <a:r>
              <a:rPr lang="en-US" sz="2000" dirty="0" smtClean="0"/>
              <a:t> / RTT; window can stop sender quickly </a:t>
            </a:r>
          </a:p>
          <a:p>
            <a:pPr lvl="1"/>
            <a:r>
              <a:rPr lang="en-US" sz="2000" dirty="0" smtClean="0"/>
              <a:t>Regular receipt of ACKs paces traffic </a:t>
            </a:r>
            <a:r>
              <a:rPr lang="en-US" dirty="0" smtClean="0"/>
              <a:t>and </a:t>
            </a:r>
            <a:r>
              <a:rPr lang="en-US" sz="2000" dirty="0" smtClean="0"/>
              <a:t>smoothes out sender bursts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6224" y="4302312"/>
            <a:ext cx="8562975" cy="181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733675" y="6073354"/>
            <a:ext cx="3648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ACKs pace new segments into the network and smooth bursts</a:t>
            </a:r>
            <a:endParaRPr lang="en-US" dirty="0">
              <a:solidFill>
                <a:srgbClr val="FF2BD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Congestion Control (2)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914399" y="1315438"/>
            <a:ext cx="7790214" cy="4600081"/>
          </a:xfrm>
        </p:spPr>
        <p:txBody>
          <a:bodyPr/>
          <a:lstStyle/>
          <a:p>
            <a:r>
              <a:rPr lang="en-US" dirty="0" smtClean="0"/>
              <a:t>Slow start grows congestion window exponentially by sending increasing </a:t>
            </a:r>
            <a:r>
              <a:rPr lang="en-US" dirty="0" err="1" smtClean="0"/>
              <a:t>cwnd</a:t>
            </a:r>
            <a:r>
              <a:rPr lang="en-US" dirty="0" smtClean="0"/>
              <a:t> with every ACK</a:t>
            </a:r>
          </a:p>
        </p:txBody>
      </p:sp>
      <p:pic>
        <p:nvPicPr>
          <p:cNvPr id="67588" name="Picture 2"/>
          <p:cNvPicPr>
            <a:picLocks noChangeAspect="1" noChangeArrowheads="1"/>
          </p:cNvPicPr>
          <p:nvPr/>
        </p:nvPicPr>
        <p:blipFill>
          <a:blip r:embed="rId3" cstate="print"/>
          <a:srcRect t="4128" b="4128"/>
          <a:stretch>
            <a:fillRect/>
          </a:stretch>
        </p:blipFill>
        <p:spPr bwMode="auto">
          <a:xfrm>
            <a:off x="847725" y="2404427"/>
            <a:ext cx="71818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05512" y="4422685"/>
            <a:ext cx="2247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Increment </a:t>
            </a:r>
            <a:r>
              <a:rPr lang="en-US" dirty="0" err="1" smtClean="0">
                <a:solidFill>
                  <a:srgbClr val="FF2BD8"/>
                </a:solidFill>
              </a:rPr>
              <a:t>cwnd</a:t>
            </a:r>
            <a:r>
              <a:rPr lang="en-US" dirty="0" smtClean="0">
                <a:solidFill>
                  <a:srgbClr val="FF2BD8"/>
                </a:solidFill>
              </a:rPr>
              <a:t> for each new ACK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905500" y="5417820"/>
            <a:ext cx="2124075" cy="952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Congestion Control (3)</a:t>
            </a:r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50" b="2756"/>
          <a:stretch>
            <a:fillRect/>
          </a:stretch>
        </p:blipFill>
        <p:spPr bwMode="auto">
          <a:xfrm>
            <a:off x="2752724" y="1381125"/>
            <a:ext cx="6227763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14625" y="2095500"/>
            <a:ext cx="211730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spc="-100" dirty="0" smtClean="0"/>
              <a:t>ACK</a:t>
            </a:r>
            <a:endParaRPr lang="en-US" sz="1600" spc="-100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52575"/>
            <a:ext cx="4114800" cy="4457700"/>
          </a:xfrm>
        </p:spPr>
        <p:txBody>
          <a:bodyPr/>
          <a:lstStyle/>
          <a:p>
            <a:r>
              <a:rPr lang="en-US" dirty="0" smtClean="0"/>
              <a:t>Additive increase  grows </a:t>
            </a:r>
            <a:r>
              <a:rPr lang="en-US" dirty="0" err="1" smtClean="0"/>
              <a:t>cwnd</a:t>
            </a:r>
            <a:r>
              <a:rPr lang="en-US" dirty="0" smtClean="0"/>
              <a:t> slowly</a:t>
            </a:r>
          </a:p>
          <a:p>
            <a:pPr lvl="1"/>
            <a:r>
              <a:rPr lang="en-US" dirty="0" smtClean="0"/>
              <a:t>Adds 1 every RTT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019925" y="5019675"/>
            <a:ext cx="1998661" cy="9525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Congestion Control (4)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914399" y="1296388"/>
            <a:ext cx="7790214" cy="460008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Slow start followed by additive increase (TCP Tahoe)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Threshold is half of previous loss </a:t>
            </a:r>
            <a:r>
              <a:rPr lang="en-US" dirty="0" err="1" smtClean="0"/>
              <a:t>cwnd</a:t>
            </a:r>
            <a:endParaRPr lang="en-US" dirty="0" smtClean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3" cstate="print"/>
          <a:srcRect t="3704" b="2083"/>
          <a:stretch>
            <a:fillRect/>
          </a:stretch>
        </p:blipFill>
        <p:spPr bwMode="auto">
          <a:xfrm>
            <a:off x="423862" y="2419350"/>
            <a:ext cx="82962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824162" y="4325719"/>
            <a:ext cx="263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2BD8"/>
                </a:solidFill>
              </a:rPr>
              <a:t>Loss causes timeout; </a:t>
            </a:r>
          </a:p>
          <a:p>
            <a:r>
              <a:rPr lang="en-US" dirty="0" smtClean="0">
                <a:solidFill>
                  <a:srgbClr val="FF2BD8"/>
                </a:solidFill>
              </a:rPr>
              <a:t>so slow-start again</a:t>
            </a:r>
            <a:endParaRPr lang="en-US" dirty="0">
              <a:solidFill>
                <a:srgbClr val="FF2BD8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4848225" y="5057778"/>
            <a:ext cx="532607" cy="38179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 flipH="1" flipV="1">
            <a:off x="4581524" y="3810002"/>
            <a:ext cx="647703" cy="36195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655874" y="6141493"/>
            <a:ext cx="6591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Is this AIMD?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Cloud Callout 2"/>
          <p:cNvSpPr/>
          <p:nvPr/>
        </p:nvSpPr>
        <p:spPr bwMode="auto">
          <a:xfrm>
            <a:off x="6438900" y="4865144"/>
            <a:ext cx="2513249" cy="1550896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What about cheating?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TCP Congestion Control (7)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SACK (Selective ACKs) extend ACKs with a vector to describe received segments and hence losses</a:t>
            </a:r>
          </a:p>
          <a:p>
            <a:pPr lvl="1"/>
            <a:r>
              <a:rPr lang="en-US" dirty="0" smtClean="0"/>
              <a:t>Allows for more accurate retransmissions / recovery 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3248025"/>
            <a:ext cx="8458200" cy="198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924426" y="5249644"/>
            <a:ext cx="3533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2BD8"/>
                </a:solidFill>
              </a:rPr>
              <a:t>No way for us to know that 2 and 5 were lost with only ACKs</a:t>
            </a:r>
            <a:endParaRPr lang="en-US" dirty="0">
              <a:solidFill>
                <a:srgbClr val="FF2BD8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0525" y="6108079"/>
            <a:ext cx="7088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Negotiated at connection setup, whether both hosts support 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TCP versus UDP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TCP:</a:t>
            </a:r>
          </a:p>
          <a:p>
            <a:pPr marL="800100" lvl="1" indent="-342900"/>
            <a:r>
              <a:rPr lang="en-US" dirty="0" smtClean="0"/>
              <a:t>3-way-handshake </a:t>
            </a:r>
            <a:r>
              <a:rPr lang="en-US" dirty="0"/>
              <a:t>and what could go wrong without </a:t>
            </a:r>
            <a:r>
              <a:rPr lang="en-US" dirty="0" smtClean="0"/>
              <a:t>it</a:t>
            </a:r>
          </a:p>
          <a:p>
            <a:pPr marL="800100" lvl="1" indent="-342900"/>
            <a:r>
              <a:rPr lang="en-US" dirty="0" smtClean="0"/>
              <a:t>Sliding window in TCP</a:t>
            </a:r>
            <a:endParaRPr lang="en-US" dirty="0"/>
          </a:p>
          <a:p>
            <a:pPr marL="800100" lvl="1" indent="-342900"/>
            <a:r>
              <a:rPr lang="en-US" dirty="0" smtClean="0"/>
              <a:t>Flow-control using AIMD</a:t>
            </a:r>
          </a:p>
        </p:txBody>
      </p:sp>
      <p:sp>
        <p:nvSpPr>
          <p:cNvPr id="3" name="Rounded Rectangular Callout 2"/>
          <p:cNvSpPr/>
          <p:nvPr/>
        </p:nvSpPr>
        <p:spPr bwMode="auto">
          <a:xfrm>
            <a:off x="4762500" y="1981200"/>
            <a:ext cx="3017520" cy="746760"/>
          </a:xfrm>
          <a:prstGeom prst="wedgeRoundRectCallout">
            <a:avLst>
              <a:gd name="adj1" fmla="val -77553"/>
              <a:gd name="adj2" fmla="val 57372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I'd tell you a UDP joke,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/>
              <a:t>you might not get it.</a:t>
            </a:r>
          </a:p>
        </p:txBody>
      </p:sp>
    </p:spTree>
    <p:extLst>
      <p:ext uri="{BB962C8B-B14F-4D97-AF65-F5344CB8AC3E}">
        <p14:creationId xmlns:p14="http://schemas.microsoft.com/office/powerpoint/2010/main" val="70784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ubtitle 2"/>
          <p:cNvSpPr>
            <a:spLocks noGrp="1"/>
          </p:cNvSpPr>
          <p:nvPr>
            <p:ph idx="1"/>
          </p:nvPr>
        </p:nvSpPr>
        <p:spPr>
          <a:xfrm>
            <a:off x="1257299" y="1990725"/>
            <a:ext cx="6686551" cy="4019550"/>
          </a:xfrm>
        </p:spPr>
        <p:txBody>
          <a:bodyPr/>
          <a:lstStyle/>
          <a:p>
            <a:pPr lvl="1">
              <a:buFont typeface="+mj-lt"/>
              <a:buAutoNum type="arabicPeriod"/>
            </a:pPr>
            <a:endParaRPr lang="en-US" dirty="0" smtClean="0"/>
          </a:p>
          <a:p>
            <a:pPr lvl="1">
              <a:buFont typeface="+mj-lt"/>
              <a:buAutoNum type="arabicPeriod"/>
            </a:pPr>
            <a:r>
              <a:rPr lang="en-US" dirty="0" smtClean="0"/>
              <a:t>Transport Service</a:t>
            </a:r>
          </a:p>
          <a:p>
            <a:pPr lvl="1">
              <a:buFont typeface="+mj-lt"/>
              <a:buAutoNum type="arabicPeriod"/>
            </a:pPr>
            <a:r>
              <a:rPr lang="en-US" sz="2800" b="1" dirty="0" smtClean="0"/>
              <a:t>Elements of Transport Protocols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Congestion Control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UDP </a:t>
            </a:r>
          </a:p>
          <a:p>
            <a:pPr lvl="1">
              <a:buFont typeface="+mj-lt"/>
              <a:buAutoNum type="arabicPeriod"/>
            </a:pPr>
            <a:r>
              <a:rPr lang="en-US" dirty="0" smtClean="0"/>
              <a:t>Internet Protocols – TCP </a:t>
            </a:r>
          </a:p>
        </p:txBody>
      </p:sp>
    </p:spTree>
    <p:extLst>
      <p:ext uri="{BB962C8B-B14F-4D97-AF65-F5344CB8AC3E}">
        <p14:creationId xmlns:p14="http://schemas.microsoft.com/office/powerpoint/2010/main" val="24659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Transport Protocols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Addressing</a:t>
            </a:r>
          </a:p>
          <a:p>
            <a:pPr lvl="1"/>
            <a:r>
              <a:rPr lang="en-US" dirty="0" smtClean="0"/>
              <a:t>Connection establishment</a:t>
            </a:r>
          </a:p>
          <a:p>
            <a:pPr lvl="1"/>
            <a:r>
              <a:rPr lang="en-US" dirty="0" smtClean="0"/>
              <a:t>Connection release</a:t>
            </a:r>
          </a:p>
          <a:p>
            <a:pPr lvl="1"/>
            <a:r>
              <a:rPr lang="en-US" dirty="0" smtClean="0"/>
              <a:t>Error control and flow control</a:t>
            </a:r>
          </a:p>
          <a:p>
            <a:pPr lvl="1"/>
            <a:r>
              <a:rPr lang="en-US" dirty="0" smtClean="0"/>
              <a:t>Multiplexing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545688" y="1612490"/>
            <a:ext cx="3170906" cy="4427281"/>
          </a:xfrm>
        </p:spPr>
        <p:txBody>
          <a:bodyPr/>
          <a:lstStyle/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Transport layer adds TSAPs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Multiple clients and servers can run on a host with a single network (IP) address</a:t>
            </a:r>
          </a:p>
          <a:p>
            <a:pPr marL="166688" indent="-166688">
              <a:buFont typeface="Arial" pitchFamily="34" charset="0"/>
              <a:buChar char="•"/>
            </a:pPr>
            <a:r>
              <a:rPr lang="en-US" dirty="0" smtClean="0"/>
              <a:t>TSAPs are ports for TCP/UDP</a:t>
            </a: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088" y="1369110"/>
            <a:ext cx="5249504" cy="4364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IP Addresses (6) – NAT</a:t>
            </a:r>
            <a:endParaRPr lang="en-US" dirty="0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845820" y="1814570"/>
            <a:ext cx="7238999" cy="3450061"/>
          </a:xfrm>
        </p:spPr>
        <p:txBody>
          <a:bodyPr/>
          <a:lstStyle/>
          <a:p>
            <a:r>
              <a:rPr lang="en-US" sz="1800" dirty="0" smtClean="0"/>
              <a:t>NAT (Network Address Translation) box maps one external IP address to many internal IP addresses</a:t>
            </a:r>
          </a:p>
          <a:p>
            <a:pPr lvl="1"/>
            <a:r>
              <a:rPr lang="en-US" sz="1800" dirty="0" smtClean="0"/>
              <a:t>Uses TCP/UDP port to tell connections apart</a:t>
            </a:r>
          </a:p>
          <a:p>
            <a:pPr lvl="1"/>
            <a:r>
              <a:rPr lang="en-US" sz="1800" dirty="0" smtClean="0"/>
              <a:t>Violates layering; very common in homes, etc.</a:t>
            </a:r>
          </a:p>
        </p:txBody>
      </p:sp>
      <p:pic>
        <p:nvPicPr>
          <p:cNvPr id="8499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7331" y="3239668"/>
            <a:ext cx="6129338" cy="2207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82880" y="6385560"/>
            <a:ext cx="69723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00" dirty="0"/>
              <a:t>http://stackoverflow.com/questions/1982222/how-do-two-computers-connect-to-same-external-address-through-nat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5936201"/>
            <a:ext cx="3710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Aside: What does a firewall do?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36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nnenbau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Tannenbaum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annenbaum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annenbaum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nnenbaum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1799</Words>
  <Application>Microsoft Office PowerPoint</Application>
  <PresentationFormat>On-screen Show (4:3)</PresentationFormat>
  <Paragraphs>358</Paragraphs>
  <Slides>57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Times New Roman</vt:lpstr>
      <vt:lpstr>Wingdings</vt:lpstr>
      <vt:lpstr>Tannenbaum</vt:lpstr>
      <vt:lpstr>Distributed Systems 12. Transport Layer</vt:lpstr>
      <vt:lpstr>Transport Layer</vt:lpstr>
      <vt:lpstr>The Transport Layer</vt:lpstr>
      <vt:lpstr>Services Provided to the Upper Layers (1)</vt:lpstr>
      <vt:lpstr>Services Provided to the Upper Layers (2)</vt:lpstr>
      <vt:lpstr>PowerPoint Presentation</vt:lpstr>
      <vt:lpstr>Elements of Transport Protocols</vt:lpstr>
      <vt:lpstr>Addressing</vt:lpstr>
      <vt:lpstr>IP Addresses (6) – NAT</vt:lpstr>
      <vt:lpstr>Connection Establishment (1)</vt:lpstr>
      <vt:lpstr>Connection Establishment (2)</vt:lpstr>
      <vt:lpstr>What if we used a simpler connection setup?</vt:lpstr>
      <vt:lpstr>Connection Establishment (3)</vt:lpstr>
      <vt:lpstr>Connection Release (1)</vt:lpstr>
      <vt:lpstr>Connection Release (2)</vt:lpstr>
      <vt:lpstr>Error Control and Flow Control (1)</vt:lpstr>
      <vt:lpstr>Error Control and Flow Control (3)</vt:lpstr>
      <vt:lpstr>PowerPoint Presentation</vt:lpstr>
      <vt:lpstr>Congestion Control</vt:lpstr>
      <vt:lpstr>Desirable Bandwidth Allocation (1)</vt:lpstr>
      <vt:lpstr>Desirable Bandwidth Allocation (2)</vt:lpstr>
      <vt:lpstr>Desirable Bandwidth Allocation (3)</vt:lpstr>
      <vt:lpstr>Regulating the Sending Rate (1)</vt:lpstr>
      <vt:lpstr>Regulating the Sending Rate (2)</vt:lpstr>
      <vt:lpstr>Regulating the Sending Rate (3)</vt:lpstr>
      <vt:lpstr>Regulating the Sending Rate (3)</vt:lpstr>
      <vt:lpstr>Magic solution: Additive increase, multiplicative decrease</vt:lpstr>
      <vt:lpstr>Regulating the Sending Rate (4)</vt:lpstr>
      <vt:lpstr>Your turn: 3 hosts</vt:lpstr>
      <vt:lpstr>In Java</vt:lpstr>
      <vt:lpstr>MIAD</vt:lpstr>
      <vt:lpstr>Wireless Issues</vt:lpstr>
      <vt:lpstr>PowerPoint Presentation</vt:lpstr>
      <vt:lpstr>Internet Protocols – UDP </vt:lpstr>
      <vt:lpstr>Introduction to UDP (1)</vt:lpstr>
      <vt:lpstr>Wireshark…</vt:lpstr>
      <vt:lpstr>Real-Time Transport (1)</vt:lpstr>
      <vt:lpstr>Real-Time Transport (2)</vt:lpstr>
      <vt:lpstr>Real-Time Transport (3)</vt:lpstr>
      <vt:lpstr>Real-Time Transport (3)</vt:lpstr>
      <vt:lpstr>PowerPoint Presentation</vt:lpstr>
      <vt:lpstr>Internet Protocols – TCP</vt:lpstr>
      <vt:lpstr>The TCP Service Model (1)</vt:lpstr>
      <vt:lpstr>The TCP Service Model (2)</vt:lpstr>
      <vt:lpstr>The TCP Segment Header</vt:lpstr>
      <vt:lpstr>Wireshark…</vt:lpstr>
      <vt:lpstr>TCP Connection Establishment</vt:lpstr>
      <vt:lpstr>TCP Connection State Modeling (1)</vt:lpstr>
      <vt:lpstr>TCP Connection State Modeling (2)</vt:lpstr>
      <vt:lpstr>TCP Sliding Window (1)</vt:lpstr>
      <vt:lpstr>TCP Timer Management</vt:lpstr>
      <vt:lpstr>TCP Congestion Control (1)</vt:lpstr>
      <vt:lpstr>TCP Congestion Control (2)</vt:lpstr>
      <vt:lpstr>TCP Congestion Control (3)</vt:lpstr>
      <vt:lpstr>TCP Congestion Control (4)</vt:lpstr>
      <vt:lpstr>TCP Congestion Control (7)</vt:lpstr>
      <vt:lpstr>Take home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Steve_2</dc:creator>
  <cp:lastModifiedBy>simon razniewski</cp:lastModifiedBy>
  <cp:revision>991</cp:revision>
  <dcterms:created xsi:type="dcterms:W3CDTF">2010-05-03T15:18:06Z</dcterms:created>
  <dcterms:modified xsi:type="dcterms:W3CDTF">2016-04-05T13:02:42Z</dcterms:modified>
</cp:coreProperties>
</file>