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711" r:id="rId2"/>
    <p:sldId id="445" r:id="rId3"/>
    <p:sldId id="395" r:id="rId4"/>
    <p:sldId id="596" r:id="rId5"/>
    <p:sldId id="597" r:id="rId6"/>
    <p:sldId id="599" r:id="rId7"/>
    <p:sldId id="600" r:id="rId8"/>
    <p:sldId id="601" r:id="rId9"/>
    <p:sldId id="704" r:id="rId10"/>
    <p:sldId id="603" r:id="rId11"/>
    <p:sldId id="602" r:id="rId12"/>
    <p:sldId id="606" r:id="rId13"/>
    <p:sldId id="689" r:id="rId14"/>
    <p:sldId id="709" r:id="rId15"/>
    <p:sldId id="702" r:id="rId16"/>
    <p:sldId id="714" r:id="rId17"/>
    <p:sldId id="610" r:id="rId18"/>
    <p:sldId id="691" r:id="rId19"/>
    <p:sldId id="611" r:id="rId20"/>
    <p:sldId id="612" r:id="rId21"/>
    <p:sldId id="615" r:id="rId22"/>
    <p:sldId id="616" r:id="rId23"/>
    <p:sldId id="713" r:id="rId24"/>
    <p:sldId id="715" r:id="rId25"/>
    <p:sldId id="617" r:id="rId26"/>
    <p:sldId id="622" r:id="rId27"/>
    <p:sldId id="707" r:id="rId28"/>
    <p:sldId id="624" r:id="rId29"/>
    <p:sldId id="625" r:id="rId30"/>
    <p:sldId id="716" r:id="rId31"/>
    <p:sldId id="626" r:id="rId32"/>
    <p:sldId id="627" r:id="rId33"/>
    <p:sldId id="628" r:id="rId34"/>
    <p:sldId id="629" r:id="rId35"/>
    <p:sldId id="631" r:id="rId36"/>
    <p:sldId id="705" r:id="rId37"/>
    <p:sldId id="633" r:id="rId38"/>
    <p:sldId id="635" r:id="rId39"/>
    <p:sldId id="692" r:id="rId40"/>
    <p:sldId id="637" r:id="rId41"/>
    <p:sldId id="717" r:id="rId42"/>
    <p:sldId id="718" r:id="rId43"/>
    <p:sldId id="590" r:id="rId44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551F176-123C-4BC4-83E7-88EE3E976B1D}">
          <p14:sldIdLst>
            <p14:sldId id="711"/>
            <p14:sldId id="445"/>
            <p14:sldId id="395"/>
            <p14:sldId id="596"/>
            <p14:sldId id="597"/>
            <p14:sldId id="599"/>
            <p14:sldId id="600"/>
            <p14:sldId id="601"/>
          </p14:sldIdLst>
        </p14:section>
        <p14:section name="Routing" id="{FC67354A-B5AF-4B29-B2DD-607A69B3470E}">
          <p14:sldIdLst>
            <p14:sldId id="704"/>
            <p14:sldId id="603"/>
            <p14:sldId id="602"/>
            <p14:sldId id="606"/>
            <p14:sldId id="689"/>
            <p14:sldId id="709"/>
            <p14:sldId id="702"/>
            <p14:sldId id="714"/>
            <p14:sldId id="610"/>
            <p14:sldId id="691"/>
            <p14:sldId id="611"/>
            <p14:sldId id="612"/>
            <p14:sldId id="615"/>
            <p14:sldId id="616"/>
            <p14:sldId id="713"/>
            <p14:sldId id="715"/>
            <p14:sldId id="617"/>
            <p14:sldId id="622"/>
          </p14:sldIdLst>
        </p14:section>
        <p14:section name="Congestion Control" id="{9C534745-370B-44FA-8B55-BCEC195ECC8D}">
          <p14:sldIdLst>
            <p14:sldId id="707"/>
            <p14:sldId id="624"/>
            <p14:sldId id="625"/>
            <p14:sldId id="716"/>
            <p14:sldId id="626"/>
            <p14:sldId id="627"/>
            <p14:sldId id="628"/>
            <p14:sldId id="629"/>
            <p14:sldId id="631"/>
          </p14:sldIdLst>
        </p14:section>
        <p14:section name="Quality" id="{CE499C5B-9E2B-4877-BFBB-C01D2644DDFE}">
          <p14:sldIdLst>
            <p14:sldId id="705"/>
            <p14:sldId id="633"/>
            <p14:sldId id="635"/>
            <p14:sldId id="692"/>
            <p14:sldId id="637"/>
            <p14:sldId id="717"/>
            <p14:sldId id="718"/>
            <p14:sldId id="5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6" autoAdjust="0"/>
    <p:restoredTop sz="77419" autoAdjust="0"/>
  </p:normalViewPr>
  <p:slideViewPr>
    <p:cSldViewPr snapToGrid="0" showGuides="1">
      <p:cViewPr varScale="1">
        <p:scale>
          <a:sx n="59" d="100"/>
          <a:sy n="59" d="100"/>
        </p:scale>
        <p:origin x="128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32" y="-102"/>
      </p:cViewPr>
      <p:guideLst>
        <p:guide orient="horz" pos="3120"/>
        <p:guide pos="214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AEA9-3CDA-449B-89AB-3B04D3A22579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DA2C7-ADC6-4D52-ADF2-F3A410C9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2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3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0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56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0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73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2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1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0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4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70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9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572250"/>
            <a:ext cx="8610600" cy="276225"/>
          </a:xfrm>
        </p:spPr>
        <p:txBody>
          <a:bodyPr/>
          <a:lstStyle>
            <a:lvl1pPr algn="ctr"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81" r:id="rId4"/>
    <p:sldLayoutId id="2147483678" r:id="rId5"/>
    <p:sldLayoutId id="2147483679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8. Network Layer Theory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2015/2016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Algorithms (1)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68351" y="1414073"/>
            <a:ext cx="7790214" cy="4600081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Shortest path algorithm</a:t>
            </a:r>
          </a:p>
          <a:p>
            <a:pPr lvl="1"/>
            <a:r>
              <a:rPr lang="en-US" dirty="0" smtClean="0"/>
              <a:t>Distance vector routing</a:t>
            </a:r>
          </a:p>
          <a:p>
            <a:pPr lvl="1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Hierarchical routing</a:t>
            </a:r>
          </a:p>
          <a:p>
            <a:pPr lvl="1"/>
            <a:r>
              <a:rPr lang="en-US" dirty="0" smtClean="0"/>
              <a:t>Routing for mobile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Algorithms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22664" y="1143000"/>
            <a:ext cx="8229600" cy="4867275"/>
          </a:xfrm>
        </p:spPr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Routing</a:t>
            </a:r>
            <a:r>
              <a:rPr lang="en-US" dirty="0" smtClean="0"/>
              <a:t> is the process of discovering network paths (creating a routing table)</a:t>
            </a:r>
          </a:p>
          <a:p>
            <a:pPr lvl="1"/>
            <a:r>
              <a:rPr lang="en-US" dirty="0" smtClean="0"/>
              <a:t>Model the network as a graph of nodes and links</a:t>
            </a:r>
          </a:p>
          <a:p>
            <a:pPr lvl="1"/>
            <a:r>
              <a:rPr lang="en-US" dirty="0" smtClean="0"/>
              <a:t>Decide what to optimize (e.g., fairness </a:t>
            </a:r>
            <a:r>
              <a:rPr lang="en-US" dirty="0" err="1" smtClean="0"/>
              <a:t>vs</a:t>
            </a:r>
            <a:r>
              <a:rPr lang="en-US" dirty="0" smtClean="0"/>
              <a:t> efficiency)</a:t>
            </a:r>
          </a:p>
          <a:p>
            <a:pPr lvl="1"/>
            <a:r>
              <a:rPr lang="en-US" dirty="0" smtClean="0"/>
              <a:t>Update routes for changes in topology (e.g., failures)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Forwarding</a:t>
            </a:r>
            <a:r>
              <a:rPr lang="en-US" dirty="0" smtClean="0"/>
              <a:t> is the sending of packets along a path, using routing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 Algorithm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86257"/>
            <a:ext cx="7790214" cy="4600081"/>
          </a:xfrm>
        </p:spPr>
        <p:txBody>
          <a:bodyPr/>
          <a:lstStyle/>
          <a:p>
            <a:r>
              <a:rPr lang="en-US" u="sng" dirty="0" smtClean="0"/>
              <a:t>Dijkstra</a:t>
            </a:r>
            <a:r>
              <a:rPr lang="en-US" dirty="0" smtClean="0"/>
              <a:t>’s algorithm computes shortest path to all nodes from one node in a graph</a:t>
            </a:r>
          </a:p>
          <a:p>
            <a:r>
              <a:rPr lang="en-US" dirty="0" smtClean="0"/>
              <a:t>Foundations:</a:t>
            </a:r>
          </a:p>
          <a:p>
            <a:pPr lvl="2"/>
            <a:r>
              <a:rPr lang="en-US" dirty="0" smtClean="0"/>
              <a:t>Each link is assigned a non-negative weight/distance</a:t>
            </a:r>
          </a:p>
          <a:p>
            <a:pPr lvl="2"/>
            <a:r>
              <a:rPr lang="en-US" dirty="0" smtClean="0"/>
              <a:t>Shortest path is the one with lowest total weight</a:t>
            </a:r>
          </a:p>
          <a:p>
            <a:pPr lvl="2"/>
            <a:r>
              <a:rPr lang="en-US" dirty="0" smtClean="0"/>
              <a:t>Using weights of 1 gives paths with fewest hops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Start with source, set distance to other nodes to infinity</a:t>
            </a:r>
          </a:p>
          <a:p>
            <a:pPr lvl="2"/>
            <a:r>
              <a:rPr lang="en-US" dirty="0" smtClean="0"/>
              <a:t>Update distances to reachable nodes</a:t>
            </a:r>
          </a:p>
          <a:p>
            <a:pPr lvl="2"/>
            <a:r>
              <a:rPr lang="en-US" dirty="0" smtClean="0"/>
              <a:t>Pick the lowest distance node, add it to set of visited nodes</a:t>
            </a:r>
          </a:p>
          <a:p>
            <a:pPr lvl="2"/>
            <a:r>
              <a:rPr lang="en-US" dirty="0" smtClean="0"/>
              <a:t>Repeat until all nodes are visited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Algorithm (2)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185" y="887001"/>
            <a:ext cx="6379241" cy="48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5400000">
            <a:off x="4866968" y="1189703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1676400" y="2816941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V="1">
            <a:off x="2050027" y="2816942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857136" y="2821857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5230763" y="2821858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>
            <a:off x="5245510" y="3193027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1676401" y="4449096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2050028" y="4449097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2064775" y="4820266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2438400" y="4827637"/>
            <a:ext cx="67842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4847305" y="4444180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5220932" y="4444181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>
            <a:off x="5235679" y="4815350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 flipV="1">
            <a:off x="5609304" y="4822721"/>
            <a:ext cx="67842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6312310" y="4837471"/>
            <a:ext cx="373628" cy="3736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94855" y="5640821"/>
            <a:ext cx="787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network and first five steps in computing the shortest paths from A to D. Pink arrows show the sink tree so far.</a:t>
            </a:r>
          </a:p>
        </p:txBody>
      </p:sp>
      <p:sp>
        <p:nvSpPr>
          <p:cNvPr id="3" name="Rounded Rectangle 2"/>
          <p:cNvSpPr/>
          <p:nvPr/>
        </p:nvSpPr>
        <p:spPr bwMode="auto">
          <a:xfrm rot="20652632">
            <a:off x="899631" y="2578995"/>
            <a:ext cx="8137579" cy="997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to formalize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3" y="141891"/>
            <a:ext cx="8797184" cy="6068904"/>
          </a:xfrm>
        </p:spPr>
        <p:txBody>
          <a:bodyPr/>
          <a:lstStyle/>
          <a:p>
            <a:pPr>
              <a:lnSpc>
                <a:spcPct val="50000"/>
              </a:lnSpc>
            </a:pPr>
            <a:endParaRPr lang="en-US" sz="1100" dirty="0" smtClean="0"/>
          </a:p>
          <a:p>
            <a:pPr>
              <a:lnSpc>
                <a:spcPct val="50000"/>
              </a:lnSpc>
            </a:pPr>
            <a:endParaRPr lang="en-US" sz="1100" dirty="0"/>
          </a:p>
          <a:p>
            <a:pPr>
              <a:lnSpc>
                <a:spcPct val="50000"/>
              </a:lnSpc>
            </a:pPr>
            <a:r>
              <a:rPr lang="en-US" sz="1400" dirty="0" err="1" smtClean="0"/>
              <a:t>Dijkstra</a:t>
            </a:r>
            <a:r>
              <a:rPr lang="en-US" sz="1400" dirty="0" smtClean="0"/>
              <a:t>(</a:t>
            </a:r>
            <a:r>
              <a:rPr lang="en-US" sz="1400" dirty="0" err="1" smtClean="0"/>
              <a:t>StartingNode</a:t>
            </a:r>
            <a:r>
              <a:rPr lang="en-US" sz="1400" dirty="0" smtClean="0"/>
              <a:t> </a:t>
            </a:r>
            <a:r>
              <a:rPr lang="en-US" sz="1400" dirty="0"/>
              <a:t>A) {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Queue&lt;</a:t>
            </a:r>
            <a:r>
              <a:rPr lang="en-US" sz="1400" dirty="0" err="1" smtClean="0"/>
              <a:t>HashMap</a:t>
            </a:r>
            <a:r>
              <a:rPr lang="en-US" sz="1400" dirty="0" smtClean="0"/>
              <a:t>&lt;</a:t>
            </a:r>
            <a:r>
              <a:rPr lang="en-US" sz="1400" dirty="0" err="1" smtClean="0"/>
              <a:t>Node,Integer</a:t>
            </a:r>
            <a:r>
              <a:rPr lang="en-US" sz="1400" dirty="0"/>
              <a:t>&gt; </a:t>
            </a:r>
            <a:r>
              <a:rPr lang="en-US" sz="1400" dirty="0" err="1"/>
              <a:t>theQueue</a:t>
            </a:r>
            <a:r>
              <a:rPr lang="en-US" sz="1400" dirty="0"/>
              <a:t>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</a:t>
            </a:r>
            <a:r>
              <a:rPr lang="en-US" sz="1400" dirty="0" err="1"/>
              <a:t>theQueue.addAll</a:t>
            </a:r>
            <a:r>
              <a:rPr lang="en-US" sz="1400" dirty="0"/>
              <a:t>(</a:t>
            </a:r>
            <a:r>
              <a:rPr lang="en-US" sz="1400" dirty="0" err="1"/>
              <a:t>A.reachableNodesWithDistance</a:t>
            </a:r>
            <a:r>
              <a:rPr lang="en-US" sz="1400" dirty="0"/>
              <a:t>);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Integer[] </a:t>
            </a:r>
            <a:r>
              <a:rPr lang="en-US" sz="1400" dirty="0" err="1"/>
              <a:t>shortestDistances</a:t>
            </a:r>
            <a:r>
              <a:rPr lang="en-US" sz="1400" dirty="0"/>
              <a:t> = new Integer[</a:t>
            </a:r>
            <a:r>
              <a:rPr lang="en-US" sz="1400" dirty="0" err="1"/>
              <a:t>maxNodeCount</a:t>
            </a:r>
            <a:r>
              <a:rPr lang="en-US" sz="1400" dirty="0"/>
              <a:t>];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while (</a:t>
            </a:r>
            <a:r>
              <a:rPr lang="en-US" sz="1400" dirty="0" err="1"/>
              <a:t>theQueue.isNotEmpty</a:t>
            </a:r>
            <a:r>
              <a:rPr lang="en-US" sz="1400" dirty="0"/>
              <a:t>()) {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Node nearest = </a:t>
            </a:r>
            <a:r>
              <a:rPr lang="en-US" sz="1400" dirty="0" err="1"/>
              <a:t>theQueue.removeNearest</a:t>
            </a:r>
            <a:r>
              <a:rPr lang="en-US" sz="1400" dirty="0"/>
              <a:t>();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</a:t>
            </a:r>
            <a:r>
              <a:rPr lang="en-US" sz="1400" dirty="0" err="1"/>
              <a:t>shortestDistances</a:t>
            </a:r>
            <a:r>
              <a:rPr lang="en-US" sz="1400" dirty="0"/>
              <a:t>[nearest.id] = </a:t>
            </a:r>
            <a:r>
              <a:rPr lang="en-US" sz="1400" dirty="0" err="1"/>
              <a:t>nearest.distance</a:t>
            </a:r>
            <a:r>
              <a:rPr lang="en-US" sz="1400" dirty="0"/>
              <a:t>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for (Node n : </a:t>
            </a:r>
            <a:r>
              <a:rPr lang="en-US" sz="1400" dirty="0" err="1"/>
              <a:t>nearest.reachableNodesWithinDistance</a:t>
            </a:r>
            <a:r>
              <a:rPr lang="en-US" sz="1400" dirty="0"/>
              <a:t>) {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newDistance</a:t>
            </a:r>
            <a:r>
              <a:rPr lang="en-US" sz="1400" dirty="0"/>
              <a:t> = </a:t>
            </a:r>
            <a:r>
              <a:rPr lang="en-US" sz="1400" dirty="0" err="1"/>
              <a:t>nearest.distanceTo</a:t>
            </a:r>
            <a:r>
              <a:rPr lang="en-US" sz="1400" dirty="0"/>
              <a:t>(n) + </a:t>
            </a:r>
            <a:r>
              <a:rPr lang="en-US" sz="1400" dirty="0" err="1"/>
              <a:t>nearest.Distance</a:t>
            </a:r>
            <a:r>
              <a:rPr lang="en-US" sz="1400" dirty="0"/>
              <a:t>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if (!</a:t>
            </a:r>
            <a:r>
              <a:rPr lang="en-US" sz="1400" dirty="0" err="1"/>
              <a:t>queue.containsKey</a:t>
            </a:r>
            <a:r>
              <a:rPr lang="en-US" sz="1400" dirty="0"/>
              <a:t>(n) &amp;&amp; </a:t>
            </a:r>
            <a:r>
              <a:rPr lang="en-US" sz="1400" dirty="0" err="1"/>
              <a:t>shortestDistances</a:t>
            </a:r>
            <a:r>
              <a:rPr lang="en-US" sz="1400" dirty="0"/>
              <a:t>[n.id] == null 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|| </a:t>
            </a:r>
            <a:r>
              <a:rPr lang="en-US" sz="1400" dirty="0" err="1"/>
              <a:t>queue.containsKey</a:t>
            </a:r>
            <a:r>
              <a:rPr lang="en-US" sz="1400" dirty="0"/>
              <a:t>(n) &amp;&amp; </a:t>
            </a:r>
            <a:r>
              <a:rPr lang="en-US" sz="1400" dirty="0" err="1"/>
              <a:t>queue.get</a:t>
            </a:r>
            <a:r>
              <a:rPr lang="en-US" sz="1400" dirty="0"/>
              <a:t>(n)&gt;</a:t>
            </a:r>
            <a:r>
              <a:rPr lang="en-US" sz="1400" dirty="0" err="1"/>
              <a:t>newDistance</a:t>
            </a:r>
            <a:r>
              <a:rPr lang="en-US" sz="1400" dirty="0"/>
              <a:t>)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	</a:t>
            </a:r>
            <a:r>
              <a:rPr lang="en-US" sz="1400" dirty="0" err="1"/>
              <a:t>queue.put</a:t>
            </a:r>
            <a:r>
              <a:rPr lang="en-US" sz="1400" dirty="0"/>
              <a:t>(</a:t>
            </a:r>
            <a:r>
              <a:rPr lang="en-US" sz="1400" dirty="0" err="1"/>
              <a:t>n,newDistance</a:t>
            </a:r>
            <a:r>
              <a:rPr lang="en-US" sz="1400" dirty="0"/>
              <a:t>);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}		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}</a:t>
            </a:r>
            <a:endParaRPr lang="en-US" sz="1400" dirty="0"/>
          </a:p>
          <a:p>
            <a:pPr>
              <a:lnSpc>
                <a:spcPct val="50000"/>
              </a:lnSpc>
            </a:pPr>
            <a:r>
              <a:rPr lang="en-US" sz="1400" dirty="0"/>
              <a:t>  </a:t>
            </a:r>
            <a:r>
              <a:rPr lang="en-US" sz="1400" dirty="0" smtClean="0"/>
              <a:t>}</a:t>
            </a:r>
          </a:p>
          <a:p>
            <a:pPr>
              <a:lnSpc>
                <a:spcPct val="50000"/>
              </a:lnSpc>
            </a:pPr>
            <a:endParaRPr lang="en-US" sz="1400" dirty="0"/>
          </a:p>
          <a:p>
            <a:pPr>
              <a:lnSpc>
                <a:spcPct val="50000"/>
              </a:lnSpc>
            </a:pPr>
            <a:r>
              <a:rPr lang="en-US" sz="1400" dirty="0" smtClean="0"/>
              <a:t>N.B.: This is close to java, the queue could be implemented as </a:t>
            </a:r>
            <a:r>
              <a:rPr lang="en-US" sz="1400" dirty="0" err="1" smtClean="0"/>
              <a:t>PriorityQueue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1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Shortest </a:t>
            </a:r>
            <a:r>
              <a:rPr lang="en-US" dirty="0" smtClean="0"/>
              <a:t>paths </a:t>
            </a:r>
            <a:r>
              <a:rPr lang="en-US" dirty="0"/>
              <a:t>from </a:t>
            </a:r>
            <a:r>
              <a:rPr lang="en-US" dirty="0" smtClean="0"/>
              <a:t>A?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95" y="1192993"/>
            <a:ext cx="571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Dijkstra’s algorithm is nice, but…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…how do we actually compute it?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 smtClean="0"/>
              <a:t>Decentralized (Distance vector routing)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 smtClean="0"/>
              <a:t>Centralized (Link state routing)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 (1)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Distance vector</a:t>
            </a:r>
            <a:r>
              <a:rPr lang="en-US" dirty="0" smtClean="0"/>
              <a:t> is a distributed routing algorithm</a:t>
            </a:r>
          </a:p>
          <a:p>
            <a:pPr lvl="1"/>
            <a:r>
              <a:rPr lang="en-US" dirty="0" smtClean="0"/>
              <a:t>Shortest path computation is split across nodes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Each node knows distance of links to its neighbors</a:t>
            </a:r>
          </a:p>
          <a:p>
            <a:pPr lvl="1"/>
            <a:r>
              <a:rPr lang="en-US" dirty="0" smtClean="0"/>
              <a:t>Each node advertises vector of lowest known distances to all neighbors</a:t>
            </a:r>
          </a:p>
          <a:p>
            <a:pPr lvl="1"/>
            <a:r>
              <a:rPr lang="en-US" dirty="0" smtClean="0"/>
              <a:t>Each node uses received vectors to update its own</a:t>
            </a:r>
          </a:p>
          <a:p>
            <a:pPr lvl="1"/>
            <a:r>
              <a:rPr lang="en-US" dirty="0" smtClean="0"/>
              <a:t>Repeat periodically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 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0530" y="4011542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3696" y="5637572"/>
            <a:ext cx="28521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Vectors received at J from</a:t>
            </a:r>
          </a:p>
          <a:p>
            <a:pPr algn="ctr"/>
            <a:r>
              <a:rPr lang="en-US" dirty="0" smtClean="0"/>
              <a:t>Neighbors A, I, H and 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3144" y="4807966"/>
            <a:ext cx="13974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vector for J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7379109" y="4331110"/>
            <a:ext cx="216309" cy="776748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5587183" y="4363063"/>
            <a:ext cx="201561" cy="2192594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 b="8265"/>
          <a:stretch>
            <a:fillRect/>
          </a:stretch>
        </p:blipFill>
        <p:spPr bwMode="auto">
          <a:xfrm>
            <a:off x="1020403" y="1158657"/>
            <a:ext cx="7143750" cy="47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7105823" y="2397642"/>
            <a:ext cx="769815" cy="2213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75051" y="3447207"/>
            <a:ext cx="242761" cy="218485"/>
          </a:xfrm>
          <a:prstGeom prst="ellipse">
            <a:avLst/>
          </a:prstGeom>
          <a:solidFill>
            <a:schemeClr val="accent5">
              <a:alpha val="69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Count-to-Infinity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5421664"/>
            <a:ext cx="7790214" cy="789130"/>
          </a:xfrm>
        </p:spPr>
        <p:txBody>
          <a:bodyPr/>
          <a:lstStyle/>
          <a:p>
            <a:r>
              <a:rPr lang="en-US" dirty="0"/>
              <a:t>Failures can cause DV to “count to infinity” while seeking a path to an unreachable node</a:t>
            </a:r>
          </a:p>
          <a:p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b="14086"/>
          <a:stretch>
            <a:fillRect/>
          </a:stretch>
        </p:blipFill>
        <p:spPr bwMode="auto">
          <a:xfrm>
            <a:off x="472102" y="1658968"/>
            <a:ext cx="8239125" cy="29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2910" y="3578525"/>
            <a:ext cx="24088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Good news of a path to </a:t>
            </a:r>
            <a:r>
              <a:rPr lang="en-US" i="1" dirty="0" smtClean="0"/>
              <a:t>A</a:t>
            </a:r>
            <a:r>
              <a:rPr lang="en-US" dirty="0" smtClean="0"/>
              <a:t> spreads quickly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1558" y="19198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4915" y="4248809"/>
            <a:ext cx="27382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Bad news of no path to </a:t>
            </a:r>
            <a:r>
              <a:rPr lang="en-US" i="1" dirty="0" smtClean="0"/>
              <a:t>A</a:t>
            </a:r>
            <a:r>
              <a:rPr lang="en-US" dirty="0" smtClean="0"/>
              <a:t> is learned slowly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250" y="15099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52909" y="2395247"/>
            <a:ext cx="3738755" cy="20958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15356" y="1813832"/>
            <a:ext cx="3511943" cy="5814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41933" y="2395247"/>
            <a:ext cx="4121694" cy="2880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Network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Design Issues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Routing Algorithms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istance vector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ink state routing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Quality of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State Routing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/>
              <a:t>Link state</a:t>
            </a:r>
            <a:r>
              <a:rPr lang="en-US" sz="2000" dirty="0" smtClean="0"/>
              <a:t> is an alternative to distance vector</a:t>
            </a:r>
          </a:p>
          <a:p>
            <a:pPr lvl="1"/>
            <a:r>
              <a:rPr lang="en-US" sz="2000" dirty="0" smtClean="0"/>
              <a:t>More computation but simpler dynamics</a:t>
            </a:r>
          </a:p>
          <a:p>
            <a:pPr lvl="1"/>
            <a:r>
              <a:rPr lang="en-US" sz="2000" dirty="0" smtClean="0"/>
              <a:t>Widely used in the Internet (OSPF, IS-IS)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Algorithm:</a:t>
            </a:r>
          </a:p>
          <a:p>
            <a:pPr lvl="1"/>
            <a:r>
              <a:rPr lang="en-US" sz="2000" dirty="0" smtClean="0"/>
              <a:t>Each node floods information about its neighbors in LSPs (Link State Packets); all nodes learn the full network graph</a:t>
            </a:r>
          </a:p>
          <a:p>
            <a:pPr lvl="1"/>
            <a:r>
              <a:rPr lang="en-US" sz="2000" dirty="0" smtClean="0"/>
              <a:t>Each node runs Dijkstra’s algorithm to compute the path to take for each destination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How can we send LSPs to all nodes?</a:t>
            </a:r>
          </a:p>
          <a:p>
            <a:pPr lvl="2"/>
            <a:r>
              <a:rPr lang="en-US" sz="1800" dirty="0" smtClean="0"/>
              <a:t>Remember: No broadcast functionality in WANs!</a:t>
            </a:r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State Routing (2) – LSPs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LSP (Link State Packet) for a node lists neighbors and weights of links to reach them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b="14639"/>
          <a:stretch>
            <a:fillRect/>
          </a:stretch>
        </p:blipFill>
        <p:spPr bwMode="auto">
          <a:xfrm>
            <a:off x="378746" y="2818411"/>
            <a:ext cx="8369300" cy="20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2380" y="48767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Network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716" y="4871846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LSP for each node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55690" y="2841506"/>
            <a:ext cx="3352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State Routing (3) – Reliable Flooding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4409"/>
            <a:ext cx="7790214" cy="4600081"/>
          </a:xfrm>
        </p:spPr>
        <p:txBody>
          <a:bodyPr/>
          <a:lstStyle/>
          <a:p>
            <a:r>
              <a:rPr lang="en-US" dirty="0" smtClean="0"/>
              <a:t>Seq. number and age are used for reliable flooding</a:t>
            </a:r>
          </a:p>
          <a:p>
            <a:pPr lvl="1"/>
            <a:r>
              <a:rPr lang="en-US" dirty="0" smtClean="0"/>
              <a:t>New LSPs are acknowledged on the lines they are received and sent on all other lines </a:t>
            </a:r>
          </a:p>
          <a:p>
            <a:pPr lvl="1"/>
            <a:r>
              <a:rPr lang="en-US" dirty="0" smtClean="0"/>
              <a:t>Example shows the LSP database at router B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t="4955"/>
          <a:stretch>
            <a:fillRect/>
          </a:stretch>
        </p:blipFill>
        <p:spPr bwMode="auto">
          <a:xfrm>
            <a:off x="719214" y="3222528"/>
            <a:ext cx="7705572" cy="27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 Vector vs. Link State Routing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35555"/>
              </p:ext>
            </p:extLst>
          </p:nvPr>
        </p:nvGraphicFramePr>
        <p:xfrm>
          <a:off x="768743" y="2088744"/>
          <a:ext cx="7789863" cy="30695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6621"/>
                <a:gridCol w="2596621"/>
                <a:gridCol w="2596621"/>
              </a:tblGrid>
              <a:tr h="592137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Distance Vector</a:t>
                      </a:r>
                      <a:r>
                        <a:rPr lang="en-GB" sz="2000" baseline="0" dirty="0" smtClean="0"/>
                        <a:t> Routing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Link State Routing</a:t>
                      </a:r>
                      <a:endParaRPr lang="en-GB" sz="2000" dirty="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Message Content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Message Number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Challenge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6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 tables for the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IPv4: 32-bit addresses</a:t>
            </a:r>
          </a:p>
          <a:p>
            <a:r>
              <a:rPr lang="en-GB" dirty="0" smtClean="0"/>
              <a:t>IPv6: 128-bit addresses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Routing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routing reduces the work of route computation but may result in slightly longer paths than flat routing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t="1223" b="5255"/>
          <a:stretch>
            <a:fillRect/>
          </a:stretch>
        </p:blipFill>
        <p:spPr bwMode="auto">
          <a:xfrm>
            <a:off x="934070" y="2015585"/>
            <a:ext cx="7309107" cy="445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617110" y="3942735"/>
            <a:ext cx="570271" cy="2359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612194" y="4527755"/>
            <a:ext cx="560439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99118" y="4837476"/>
            <a:ext cx="220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choice to reach nodes in 5 except for 5C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601496" y="5746954"/>
            <a:ext cx="570271" cy="2359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5309419" y="5442949"/>
            <a:ext cx="1100420" cy="358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for Mobile Hosts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4680" y="1143000"/>
            <a:ext cx="8229600" cy="4867275"/>
          </a:xfrm>
        </p:spPr>
        <p:txBody>
          <a:bodyPr/>
          <a:lstStyle/>
          <a:p>
            <a:r>
              <a:rPr lang="en-US" dirty="0" smtClean="0"/>
              <a:t>Mobile hosts can be reached via a home agent</a:t>
            </a:r>
          </a:p>
          <a:p>
            <a:pPr lvl="1"/>
            <a:r>
              <a:rPr lang="en-US" dirty="0" smtClean="0"/>
              <a:t>Fixed home agent tunnels packets to reach the mobile host; reply can optimize path for subsequent packets</a:t>
            </a:r>
          </a:p>
          <a:p>
            <a:pPr lvl="1"/>
            <a:r>
              <a:rPr lang="en-US" dirty="0" smtClean="0"/>
              <a:t>No changes to routers or fixed hosts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r="2813"/>
          <a:stretch>
            <a:fillRect/>
          </a:stretch>
        </p:blipFill>
        <p:spPr bwMode="auto">
          <a:xfrm>
            <a:off x="1032391" y="2892831"/>
            <a:ext cx="7069388" cy="35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Design Issues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3519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 (1)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803917"/>
            <a:ext cx="7315201" cy="4019550"/>
          </a:xfrm>
        </p:spPr>
        <p:txBody>
          <a:bodyPr/>
          <a:lstStyle/>
          <a:p>
            <a:r>
              <a:rPr lang="en-US" dirty="0" smtClean="0"/>
              <a:t>Handling congestion is the responsibility of the Network and Transport layers working together</a:t>
            </a:r>
          </a:p>
          <a:p>
            <a:pPr lvl="2"/>
            <a:r>
              <a:rPr lang="en-US" dirty="0" smtClean="0"/>
              <a:t>We look at the Network portion here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(2)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83223" y="1522225"/>
            <a:ext cx="7790214" cy="4600081"/>
          </a:xfrm>
        </p:spPr>
        <p:txBody>
          <a:bodyPr/>
          <a:lstStyle/>
          <a:p>
            <a:r>
              <a:rPr lang="en-US" dirty="0" smtClean="0"/>
              <a:t>Congestion results when too much traffic is offered; performance degrades due to loss/retransmissions</a:t>
            </a:r>
          </a:p>
          <a:p>
            <a:pPr lvl="1"/>
            <a:r>
              <a:rPr lang="en-US" dirty="0" err="1" smtClean="0"/>
              <a:t>Goodput</a:t>
            </a:r>
            <a:r>
              <a:rPr lang="en-US" dirty="0" smtClean="0"/>
              <a:t> (=useful packets) trails offered load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t="7664"/>
          <a:stretch>
            <a:fillRect/>
          </a:stretch>
        </p:blipFill>
        <p:spPr bwMode="auto">
          <a:xfrm>
            <a:off x="1868748" y="3008675"/>
            <a:ext cx="5524500" cy="32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866322" y="3458817"/>
            <a:ext cx="705678" cy="934278"/>
          </a:xfrm>
          <a:prstGeom prst="ellipse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b="1" dirty="0" smtClean="0"/>
              <a:t>Service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Delivering packets between endpoints over multiple links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service does it use from the link layer?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cdn.salzburg.com/nachrichten/uploads/pics/2014-08/orginal/rund-200-kilometer-stau-auf-den-strassen-41-53984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8" y="1308468"/>
            <a:ext cx="8720130" cy="49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(3) – Approaches 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must do its best with the offered load</a:t>
            </a:r>
          </a:p>
          <a:p>
            <a:pPr lvl="1"/>
            <a:r>
              <a:rPr lang="en-US" dirty="0" smtClean="0"/>
              <a:t>Different approaches at different timescales</a:t>
            </a:r>
          </a:p>
          <a:p>
            <a:pPr lvl="1"/>
            <a:r>
              <a:rPr lang="en-US" dirty="0" smtClean="0"/>
              <a:t>Nodes should also reduce offered load (Transport)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3431769"/>
            <a:ext cx="8337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Traffic-Aware Routing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86257"/>
            <a:ext cx="7790214" cy="4600081"/>
          </a:xfrm>
        </p:spPr>
        <p:txBody>
          <a:bodyPr/>
          <a:lstStyle/>
          <a:p>
            <a:r>
              <a:rPr lang="en-US" dirty="0" smtClean="0"/>
              <a:t>Choose routes depending on traffic, not just topology</a:t>
            </a:r>
          </a:p>
          <a:p>
            <a:pPr lvl="1"/>
            <a:r>
              <a:rPr lang="en-US" dirty="0" smtClean="0"/>
              <a:t>E.g., use </a:t>
            </a:r>
            <a:r>
              <a:rPr lang="en-US" i="1" dirty="0" smtClean="0"/>
              <a:t>EI</a:t>
            </a:r>
            <a:r>
              <a:rPr lang="en-US" dirty="0" smtClean="0"/>
              <a:t> for West-to-East traffic if </a:t>
            </a:r>
            <a:r>
              <a:rPr lang="en-US" i="1" dirty="0" smtClean="0"/>
              <a:t>CF</a:t>
            </a:r>
            <a:r>
              <a:rPr lang="en-US" dirty="0" smtClean="0"/>
              <a:t> is loaded</a:t>
            </a:r>
          </a:p>
          <a:p>
            <a:pPr lvl="1"/>
            <a:r>
              <a:rPr lang="en-US" dirty="0" smtClean="0"/>
              <a:t>But take care to avoid oscillations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55183" y="2861191"/>
            <a:ext cx="6258385" cy="3323303"/>
            <a:chOff x="1371445" y="3015121"/>
            <a:chExt cx="6696075" cy="3555723"/>
          </a:xfrm>
        </p:grpSpPr>
        <p:pic>
          <p:nvPicPr>
            <p:cNvPr id="389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590" b="4084"/>
            <a:stretch>
              <a:fillRect/>
            </a:stretch>
          </p:blipFill>
          <p:spPr bwMode="auto">
            <a:xfrm>
              <a:off x="1371445" y="3015121"/>
              <a:ext cx="6696075" cy="355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4011561" y="4424524"/>
              <a:ext cx="1406013" cy="983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026312" y="5510989"/>
              <a:ext cx="1342103" cy="1229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Admission Control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03000" y="1231488"/>
            <a:ext cx="8229600" cy="4867275"/>
          </a:xfrm>
        </p:spPr>
        <p:txBody>
          <a:bodyPr/>
          <a:lstStyle/>
          <a:p>
            <a:r>
              <a:rPr lang="en-US" dirty="0" smtClean="0"/>
              <a:t>Admission control allows a new traffic load only if the network has sufficient capacity, e.g., with virtual circuits</a:t>
            </a:r>
          </a:p>
          <a:p>
            <a:pPr lvl="1"/>
            <a:r>
              <a:rPr lang="en-US" dirty="0" smtClean="0"/>
              <a:t>Can combine with looking for an uncongested route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t="8782" b="13871"/>
          <a:stretch>
            <a:fillRect/>
          </a:stretch>
        </p:blipFill>
        <p:spPr bwMode="auto">
          <a:xfrm>
            <a:off x="533400" y="2910357"/>
            <a:ext cx="8077200" cy="261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00824" y="5592717"/>
            <a:ext cx="294839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Network with some congested nodes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984" y="5587802"/>
            <a:ext cx="31204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Uncongested portion and route </a:t>
            </a:r>
            <a:r>
              <a:rPr lang="en-US" i="1" dirty="0" smtClean="0">
                <a:solidFill>
                  <a:srgbClr val="FF2BD8"/>
                </a:solidFill>
              </a:rPr>
              <a:t>AB</a:t>
            </a:r>
            <a:r>
              <a:rPr lang="en-US" dirty="0" smtClean="0">
                <a:solidFill>
                  <a:srgbClr val="FF2BD8"/>
                </a:solidFill>
              </a:rPr>
              <a:t> around congestion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Throttling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Congested routers signal hosts to slow down traffic</a:t>
            </a:r>
          </a:p>
          <a:p>
            <a:pPr lvl="1"/>
            <a:r>
              <a:rPr lang="en-US" dirty="0" smtClean="0"/>
              <a:t>ECN (Explicit Congestion Notification) marks packets and receiver returns signal to sender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90" y="3378746"/>
            <a:ext cx="8338728" cy="17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65352" y="1477288"/>
            <a:ext cx="8076942" cy="4867275"/>
          </a:xfrm>
        </p:spPr>
        <p:txBody>
          <a:bodyPr/>
          <a:lstStyle/>
          <a:p>
            <a:r>
              <a:rPr lang="en-US" dirty="0" smtClean="0"/>
              <a:t>When all else fails, network will drop packets (shed load)</a:t>
            </a:r>
          </a:p>
          <a:p>
            <a:endParaRPr lang="en-US" dirty="0"/>
          </a:p>
          <a:p>
            <a:r>
              <a:rPr lang="en-US" dirty="0" smtClean="0"/>
              <a:t>Upper layers usually notice shedding and throttle load (TCP for instance)</a:t>
            </a:r>
          </a:p>
          <a:p>
            <a:endParaRPr lang="en-US" dirty="0"/>
          </a:p>
          <a:p>
            <a:r>
              <a:rPr lang="en-US" dirty="0" smtClean="0"/>
              <a:t>Which packets to throw away?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Milk-or-wine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Design Issues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7505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Requirements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4073"/>
            <a:ext cx="7790214" cy="4600081"/>
          </a:xfrm>
        </p:spPr>
        <p:txBody>
          <a:bodyPr/>
          <a:lstStyle/>
          <a:p>
            <a:r>
              <a:rPr lang="en-US" dirty="0" smtClean="0"/>
              <a:t>Different applications care about different properties</a:t>
            </a:r>
          </a:p>
          <a:p>
            <a:pPr lvl="1"/>
            <a:r>
              <a:rPr lang="en-US" dirty="0" smtClean="0"/>
              <a:t>We want all applications to get what they need</a:t>
            </a:r>
          </a:p>
          <a:p>
            <a:r>
              <a:rPr lang="en-US" dirty="0" smtClean="0"/>
              <a:t>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561" y="2557101"/>
            <a:ext cx="7140446" cy="332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8136" y="5868013"/>
            <a:ext cx="63405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“High” means a demanding requirement, e.g., low delay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83974" y="3340512"/>
            <a:ext cx="1406013" cy="356419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83971" y="5390538"/>
            <a:ext cx="1417238" cy="35150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04732" y="5053781"/>
            <a:ext cx="1125797" cy="32938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89988" y="5402821"/>
            <a:ext cx="1125797" cy="32938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35420" y="4375381"/>
            <a:ext cx="1125797" cy="1366658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guarantees?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32" y="2202432"/>
            <a:ext cx="4292050" cy="3581707"/>
          </a:xfrm>
        </p:spPr>
        <p:txBody>
          <a:bodyPr/>
          <a:lstStyle/>
          <a:p>
            <a:r>
              <a:rPr lang="en-US" b="1" dirty="0" smtClean="0"/>
              <a:t>Traffic shaping </a:t>
            </a:r>
            <a:r>
              <a:rPr lang="en-US" dirty="0" smtClean="0"/>
              <a:t>regulates the average rate and </a:t>
            </a:r>
            <a:r>
              <a:rPr lang="en-US" dirty="0" err="1" smtClean="0"/>
              <a:t>burstiness</a:t>
            </a:r>
            <a:r>
              <a:rPr lang="en-US" dirty="0" smtClean="0"/>
              <a:t> of data entering the network</a:t>
            </a:r>
          </a:p>
          <a:p>
            <a:pPr lvl="1"/>
            <a:r>
              <a:rPr lang="en-US" dirty="0" smtClean="0"/>
              <a:t>Lets us make guarantees</a:t>
            </a:r>
          </a:p>
          <a:p>
            <a:pPr lvl="1"/>
            <a:r>
              <a:rPr lang="en-US" dirty="0" smtClean="0"/>
              <a:t>Seen already: Sliding window (regulates indirectly the traffic)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 r="70042" b="11290"/>
          <a:stretch>
            <a:fillRect/>
          </a:stretch>
        </p:blipFill>
        <p:spPr bwMode="auto">
          <a:xfrm>
            <a:off x="5435851" y="1800225"/>
            <a:ext cx="2439782" cy="28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00568" y="3224989"/>
            <a:ext cx="766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Shape traffic here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Traffic Shaping: Token Bucket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45249"/>
            <a:ext cx="7790214" cy="4600081"/>
          </a:xfrm>
        </p:spPr>
        <p:txBody>
          <a:bodyPr/>
          <a:lstStyle/>
          <a:p>
            <a:r>
              <a:rPr lang="en-US" dirty="0" smtClean="0"/>
              <a:t>Token bucket limits both the average rate (R)  and short-term burst (B) of traffic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ucket size is B, water enters at rate R and is removed to send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See demonstration</a:t>
            </a:r>
            <a:endParaRPr lang="en-US" dirty="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87" b="18836"/>
          <a:stretch/>
        </p:blipFill>
        <p:spPr bwMode="auto">
          <a:xfrm>
            <a:off x="2732690" y="2969602"/>
            <a:ext cx="2867694" cy="26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Forward packet switching</a:t>
            </a:r>
          </a:p>
          <a:p>
            <a:pPr lvl="2"/>
            <a:r>
              <a:rPr lang="en-US" dirty="0" smtClean="0"/>
              <a:t>Connectionless service – datagrams</a:t>
            </a:r>
          </a:p>
          <a:p>
            <a:pPr lvl="2"/>
            <a:r>
              <a:rPr lang="en-US" dirty="0" smtClean="0"/>
              <a:t>Connection-oriented service – virtual circuits</a:t>
            </a:r>
          </a:p>
          <a:p>
            <a:pPr lvl="1"/>
            <a:r>
              <a:rPr lang="en-US" dirty="0" smtClean="0"/>
              <a:t>Comparison of virtual-circuits and datagrams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Traffic Shaping: Token Bucket (2)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357"/>
          <a:stretch/>
        </p:blipFill>
        <p:spPr bwMode="auto">
          <a:xfrm>
            <a:off x="5273779" y="3382471"/>
            <a:ext cx="3580306" cy="28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1828" y="1687434"/>
            <a:ext cx="3303617" cy="446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152" y="3332112"/>
            <a:ext cx="19012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Shaped by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R=25 MB/s B=9,6 </a:t>
            </a:r>
            <a:r>
              <a:rPr lang="en-US" sz="2000" dirty="0">
                <a:solidFill>
                  <a:srgbClr val="FF2BD8"/>
                </a:solidFill>
              </a:rPr>
              <a:t>M</a:t>
            </a:r>
            <a:r>
              <a:rPr lang="en-US" sz="2000" dirty="0" smtClean="0">
                <a:solidFill>
                  <a:srgbClr val="FF2BD8"/>
                </a:solidFill>
              </a:rPr>
              <a:t>B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067" y="4693880"/>
            <a:ext cx="19012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Shaped by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R=25 MB/s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B=0 KB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091" y="2281081"/>
            <a:ext cx="19012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Host traffic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605" y="6136008"/>
            <a:ext cx="793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Smaller bucket size delays traffic and reduces </a:t>
            </a:r>
            <a:r>
              <a:rPr lang="en-US" sz="2400" dirty="0" err="1" smtClean="0"/>
              <a:t>burstiness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129917" y="2654188"/>
            <a:ext cx="4914" cy="685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958645" y="4484329"/>
            <a:ext cx="353961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735108" y="1310713"/>
            <a:ext cx="668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is sent	</a:t>
            </a:r>
            <a:r>
              <a:rPr lang="en-GB" b="1" dirty="0"/>
              <a:t> </a:t>
            </a:r>
            <a:r>
              <a:rPr lang="en-GB" b="1" dirty="0" smtClean="0"/>
              <a:t>   How much can be sent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Router with two inputs A, B and C, and one output, D, and 100 MB internal memory</a:t>
            </a:r>
          </a:p>
          <a:p>
            <a:endParaRPr lang="en-GB" sz="2000" dirty="0"/>
          </a:p>
          <a:p>
            <a:r>
              <a:rPr lang="en-GB" sz="2000" dirty="0" smtClean="0"/>
              <a:t> - A has token bucket with R= 10 Mbit/s, size 40 MB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- B has token bucket with R= 20 Mbit/s, size 70 MB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- D has token bucket with R= 55 Mbit/s, size 50 MB</a:t>
            </a:r>
          </a:p>
          <a:p>
            <a:endParaRPr lang="en-GB" sz="2000" dirty="0"/>
          </a:p>
          <a:p>
            <a:r>
              <a:rPr lang="en-GB" sz="2000" dirty="0" smtClean="0"/>
              <a:t>  - C would like token bucket with R=10 Mbit/s, size 60 MB</a:t>
            </a:r>
          </a:p>
          <a:p>
            <a:endParaRPr lang="en-GB" sz="2000" dirty="0" smtClean="0"/>
          </a:p>
          <a:p>
            <a:r>
              <a:rPr lang="en-GB" sz="2000" dirty="0" smtClean="0"/>
              <a:t>Can C’s wish be satisfied?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Buckets in series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single token bucket may allow strong bursts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Put smaller buckets with higher rate behind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Token bucket with B=0 is called leaky bucket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Take home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6872"/>
            <a:ext cx="8229600" cy="4867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Connectionless vs connection-oriented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Routing</a:t>
            </a:r>
            <a:endParaRPr lang="en-US" dirty="0"/>
          </a:p>
          <a:p>
            <a:pPr marL="800100" lvl="1" indent="-342900"/>
            <a:r>
              <a:rPr lang="en-US" dirty="0" smtClean="0"/>
              <a:t>Distance </a:t>
            </a:r>
            <a:r>
              <a:rPr lang="en-US" dirty="0"/>
              <a:t>vector</a:t>
            </a:r>
          </a:p>
          <a:p>
            <a:pPr marL="1143000" lvl="2"/>
            <a:r>
              <a:rPr lang="en-US" dirty="0"/>
              <a:t>Problem: Count to </a:t>
            </a:r>
            <a:r>
              <a:rPr lang="en-US" dirty="0" smtClean="0"/>
              <a:t>infinity</a:t>
            </a:r>
          </a:p>
          <a:p>
            <a:pPr marL="800100" lvl="1"/>
            <a:r>
              <a:rPr lang="en-US" dirty="0"/>
              <a:t>Link </a:t>
            </a:r>
            <a:r>
              <a:rPr lang="en-US" dirty="0" smtClean="0"/>
              <a:t>state</a:t>
            </a:r>
          </a:p>
          <a:p>
            <a:pPr marL="1143000" lvl="2"/>
            <a:r>
              <a:rPr lang="en-US" dirty="0" smtClean="0"/>
              <a:t>Challenge: Information propagation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Techniques for congestion control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Traffic shaping: Token-bucket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function: Forward Packet Switching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Hosts</a:t>
            </a:r>
            <a:r>
              <a:rPr lang="en-US" dirty="0" smtClean="0"/>
              <a:t> send </a:t>
            </a:r>
            <a:r>
              <a:rPr lang="en-US" u="sng" dirty="0" smtClean="0"/>
              <a:t>packets</a:t>
            </a:r>
            <a:r>
              <a:rPr lang="en-US" dirty="0" smtClean="0"/>
              <a:t> into the network; packets are </a:t>
            </a:r>
            <a:r>
              <a:rPr lang="en-US" u="sng" dirty="0" smtClean="0"/>
              <a:t>forwarded</a:t>
            </a:r>
            <a:r>
              <a:rPr lang="en-US" dirty="0" smtClean="0"/>
              <a:t> by </a:t>
            </a:r>
            <a:r>
              <a:rPr lang="en-US" u="sng" dirty="0" smtClean="0"/>
              <a:t>routers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430" y="2529900"/>
            <a:ext cx="7918628" cy="3086100"/>
            <a:chOff x="323850" y="1821555"/>
            <a:chExt cx="7918628" cy="3086100"/>
          </a:xfrm>
        </p:grpSpPr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799"/>
            <a:stretch>
              <a:fillRect/>
            </a:stretch>
          </p:blipFill>
          <p:spPr bwMode="auto">
            <a:xfrm>
              <a:off x="323850" y="1821555"/>
              <a:ext cx="7918628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" name="TextBox 4"/>
            <p:cNvSpPr txBox="1">
              <a:spLocks noChangeArrowheads="1"/>
            </p:cNvSpPr>
            <p:nvPr/>
          </p:nvSpPr>
          <p:spPr bwMode="auto">
            <a:xfrm>
              <a:off x="5181600" y="1828800"/>
              <a:ext cx="2590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ISP’s equipment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Connectionless Service – Datagrams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5184" y="1143000"/>
            <a:ext cx="8229600" cy="4867275"/>
          </a:xfrm>
        </p:spPr>
        <p:txBody>
          <a:bodyPr/>
          <a:lstStyle/>
          <a:p>
            <a:r>
              <a:rPr lang="en-US" dirty="0" smtClean="0"/>
              <a:t>Packet is forwarded using destination address inside it</a:t>
            </a:r>
          </a:p>
          <a:p>
            <a:pPr lvl="1"/>
            <a:r>
              <a:rPr lang="en-US" dirty="0" smtClean="0"/>
              <a:t>Different packets may take different paths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40548" y="2190829"/>
            <a:ext cx="7132356" cy="2503301"/>
            <a:chOff x="228600" y="1621671"/>
            <a:chExt cx="8277225" cy="2905125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621671"/>
              <a:ext cx="827722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Box 4"/>
            <p:cNvSpPr txBox="1">
              <a:spLocks noChangeArrowheads="1"/>
            </p:cNvSpPr>
            <p:nvPr/>
          </p:nvSpPr>
          <p:spPr bwMode="auto">
            <a:xfrm>
              <a:off x="5196627" y="1646640"/>
              <a:ext cx="2590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ISP’s equipment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7728" y="4690612"/>
            <a:ext cx="4696363" cy="1668584"/>
            <a:chOff x="1522413" y="4485521"/>
            <a:chExt cx="5638800" cy="2003425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1306"/>
            <a:stretch>
              <a:fillRect/>
            </a:stretch>
          </p:blipFill>
          <p:spPr bwMode="auto">
            <a:xfrm>
              <a:off x="1905000" y="4768096"/>
              <a:ext cx="4905375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Box 6"/>
            <p:cNvSpPr txBox="1">
              <a:spLocks noChangeArrowheads="1"/>
            </p:cNvSpPr>
            <p:nvPr/>
          </p:nvSpPr>
          <p:spPr bwMode="auto">
            <a:xfrm>
              <a:off x="1522413" y="4485521"/>
              <a:ext cx="5638800" cy="33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A’s table (initially)   </a:t>
              </a:r>
              <a:r>
                <a:rPr lang="en-US" sz="1200" dirty="0" smtClean="0"/>
                <a:t>  </a:t>
              </a:r>
              <a:r>
                <a:rPr lang="en-US" sz="1200" dirty="0"/>
                <a:t>A’s table (later)  </a:t>
              </a:r>
              <a:r>
                <a:rPr lang="en-US" sz="1200" dirty="0" smtClean="0"/>
                <a:t>  </a:t>
              </a:r>
              <a:r>
                <a:rPr lang="en-US" sz="1200" dirty="0"/>
                <a:t>C’s Table   </a:t>
              </a:r>
              <a:r>
                <a:rPr lang="en-US" sz="1200" dirty="0" smtClean="0"/>
                <a:t>       E’s Table</a:t>
              </a:r>
              <a:endParaRPr lang="en-US" sz="1200" dirty="0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2514600" y="4822071"/>
              <a:ext cx="2286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3810000" y="4837946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5097463" y="525863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6388100" y="567138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2851355" y="6017342"/>
            <a:ext cx="835742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00510" y="5993299"/>
            <a:ext cx="1022555" cy="399123"/>
            <a:chOff x="5663374" y="5924472"/>
            <a:chExt cx="1022555" cy="399123"/>
          </a:xfrm>
          <a:noFill/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5663374" y="6031207"/>
              <a:ext cx="1022555" cy="292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300" dirty="0" err="1" smtClean="0"/>
                <a:t>Dest</a:t>
              </a:r>
              <a:r>
                <a:rPr lang="en-US" sz="1300" dirty="0" smtClean="0"/>
                <a:t>. Line</a:t>
              </a:r>
              <a:endParaRPr lang="en-US" sz="1300" dirty="0"/>
            </a:p>
          </p:txBody>
        </p:sp>
        <p:sp>
          <p:nvSpPr>
            <p:cNvPr id="23" name="Right Brace 22"/>
            <p:cNvSpPr/>
            <p:nvPr/>
          </p:nvSpPr>
          <p:spPr bwMode="auto">
            <a:xfrm rot="5400000">
              <a:off x="5815781" y="5855109"/>
              <a:ext cx="117986" cy="285136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5400000">
              <a:off x="6092291" y="5877371"/>
              <a:ext cx="161801" cy="256004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5447" y="5078889"/>
            <a:ext cx="206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Routing tables: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Connection-Oriented – Virtual Circuits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is forwarded along a virtual circuit using tag inside it</a:t>
            </a:r>
          </a:p>
          <a:p>
            <a:pPr lvl="1"/>
            <a:r>
              <a:rPr lang="en-US" dirty="0" smtClean="0"/>
              <a:t>Virtual circuit (VC) is set up ahead of time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728094" y="2292078"/>
            <a:ext cx="7687812" cy="2879687"/>
            <a:chOff x="1179871" y="2016778"/>
            <a:chExt cx="7760929" cy="2907075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9871" y="2016778"/>
              <a:ext cx="7760929" cy="290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Box 4"/>
            <p:cNvSpPr txBox="1">
              <a:spLocks noChangeArrowheads="1"/>
            </p:cNvSpPr>
            <p:nvPr/>
          </p:nvSpPr>
          <p:spPr bwMode="auto">
            <a:xfrm>
              <a:off x="5791354" y="2149055"/>
              <a:ext cx="2590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/>
                <a:t>ISP’s </a:t>
              </a:r>
              <a:r>
                <a:rPr lang="en-US" sz="1400" dirty="0"/>
                <a:t>equipment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18237" y="5146302"/>
            <a:ext cx="5695950" cy="1171987"/>
            <a:chOff x="1649413" y="5126638"/>
            <a:chExt cx="5695950" cy="1171987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9413" y="5384225"/>
              <a:ext cx="56959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Box 7"/>
            <p:cNvSpPr txBox="1">
              <a:spLocks noChangeArrowheads="1"/>
            </p:cNvSpPr>
            <p:nvPr/>
          </p:nvSpPr>
          <p:spPr bwMode="auto">
            <a:xfrm>
              <a:off x="2122488" y="5126638"/>
              <a:ext cx="4799422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300" dirty="0"/>
                <a:t>A’s table                             C’s Table                          E’s Table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1661652" y="5899356"/>
            <a:ext cx="1700980" cy="452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73161" y="5903843"/>
            <a:ext cx="1022555" cy="390257"/>
            <a:chOff x="5447070" y="5933338"/>
            <a:chExt cx="1022555" cy="390257"/>
          </a:xfrm>
          <a:noFill/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5447070" y="6031207"/>
              <a:ext cx="1022555" cy="292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300" dirty="0" smtClean="0"/>
                <a:t>In: Line  Tag</a:t>
              </a:r>
              <a:endParaRPr lang="en-US" sz="1300" dirty="0"/>
            </a:p>
          </p:txBody>
        </p:sp>
        <p:sp>
          <p:nvSpPr>
            <p:cNvPr id="20" name="Right Brace 19"/>
            <p:cNvSpPr/>
            <p:nvPr/>
          </p:nvSpPr>
          <p:spPr bwMode="auto">
            <a:xfrm rot="5400000">
              <a:off x="5788366" y="5837742"/>
              <a:ext cx="113502" cy="304694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Brace 20"/>
            <p:cNvSpPr/>
            <p:nvPr/>
          </p:nvSpPr>
          <p:spPr bwMode="auto">
            <a:xfrm rot="5400000">
              <a:off x="6171372" y="5807590"/>
              <a:ext cx="108156" cy="360520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3744" y="5913783"/>
            <a:ext cx="1211003" cy="332228"/>
            <a:chOff x="5656822" y="5938362"/>
            <a:chExt cx="1211003" cy="332228"/>
          </a:xfrm>
          <a:noFill/>
        </p:grpSpPr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5658457" y="6070535"/>
              <a:ext cx="1209368" cy="2000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300" dirty="0" smtClean="0"/>
                <a:t>Line  Tag: Out</a:t>
              </a:r>
              <a:endParaRPr lang="en-US" sz="1300" dirty="0"/>
            </a:p>
          </p:txBody>
        </p:sp>
        <p:sp>
          <p:nvSpPr>
            <p:cNvPr id="29" name="Right Brace 28"/>
            <p:cNvSpPr/>
            <p:nvPr/>
          </p:nvSpPr>
          <p:spPr bwMode="auto">
            <a:xfrm rot="5400000">
              <a:off x="5783004" y="5812502"/>
              <a:ext cx="108156" cy="360520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ight Brace 29"/>
            <p:cNvSpPr/>
            <p:nvPr/>
          </p:nvSpPr>
          <p:spPr bwMode="auto">
            <a:xfrm rot="5400000">
              <a:off x="6147216" y="5836336"/>
              <a:ext cx="103566" cy="307618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Comparison of Virtual-Circuits &amp; </a:t>
            </a:r>
            <a:r>
              <a:rPr lang="en-US" dirty="0" err="1" smtClean="0">
                <a:latin typeface="Arial" charset="0"/>
                <a:cs typeface="Arial" charset="0"/>
              </a:rPr>
              <a:t>Datagrams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" y="1277473"/>
            <a:ext cx="78803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7. Network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Design Issues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31767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1357</Words>
  <Application>Microsoft Office PowerPoint</Application>
  <PresentationFormat>On-screen Show (4:3)</PresentationFormat>
  <Paragraphs>296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Tannenbaum</vt:lpstr>
      <vt:lpstr>Distributed Systems 8. Network Layer Theory</vt:lpstr>
      <vt:lpstr>Network Layer </vt:lpstr>
      <vt:lpstr>The Network Layer</vt:lpstr>
      <vt:lpstr>Design Issues</vt:lpstr>
      <vt:lpstr>Core function: Forward Packet Switching</vt:lpstr>
      <vt:lpstr>Connectionless Service – Datagrams</vt:lpstr>
      <vt:lpstr>Connection-Oriented – Virtual Circuits</vt:lpstr>
      <vt:lpstr>Comparison of Virtual-Circuits &amp; Datagrams</vt:lpstr>
      <vt:lpstr>7. Network Layer </vt:lpstr>
      <vt:lpstr>Routing Algorithms (1)</vt:lpstr>
      <vt:lpstr>Routing Algorithms (2)</vt:lpstr>
      <vt:lpstr>Shortest Path Algorithm (1)</vt:lpstr>
      <vt:lpstr>Shortest Path Algorithm (2)</vt:lpstr>
      <vt:lpstr>PowerPoint Presentation</vt:lpstr>
      <vt:lpstr>Your turn</vt:lpstr>
      <vt:lpstr>Dijkstra’s algorithm is nice, but…</vt:lpstr>
      <vt:lpstr>Distance Vector Routing (1)</vt:lpstr>
      <vt:lpstr>Distance Vector Routing (2)</vt:lpstr>
      <vt:lpstr>The Count-to-Infinity Problem</vt:lpstr>
      <vt:lpstr>Link State Routing (1)</vt:lpstr>
      <vt:lpstr>Link State Routing (2) – LSPs</vt:lpstr>
      <vt:lpstr>Link State Routing (3) – Reliable Flooding</vt:lpstr>
      <vt:lpstr>Distance Vector vs. Link State Routing</vt:lpstr>
      <vt:lpstr>Routing tables for the internet</vt:lpstr>
      <vt:lpstr>Hierarchical Routing</vt:lpstr>
      <vt:lpstr>Routing for Mobile Hosts</vt:lpstr>
      <vt:lpstr>PowerPoint Presentation</vt:lpstr>
      <vt:lpstr>Congestion Control (1)</vt:lpstr>
      <vt:lpstr>Congestion Control (2)</vt:lpstr>
      <vt:lpstr>What can be done?</vt:lpstr>
      <vt:lpstr>Congestion Control (3) – Approaches </vt:lpstr>
      <vt:lpstr>Traffic-Aware Routing</vt:lpstr>
      <vt:lpstr>Admission Control</vt:lpstr>
      <vt:lpstr>Traffic Throttling</vt:lpstr>
      <vt:lpstr>Load Shedding (1)</vt:lpstr>
      <vt:lpstr>PowerPoint Presentation</vt:lpstr>
      <vt:lpstr>Application Requirements (1)</vt:lpstr>
      <vt:lpstr>How can we make guarantees?</vt:lpstr>
      <vt:lpstr>Traffic Shaping: Token Bucket</vt:lpstr>
      <vt:lpstr>Traffic Shaping: Token Bucket (2)</vt:lpstr>
      <vt:lpstr>Your turn</vt:lpstr>
      <vt:lpstr>Buckets in series</vt:lpstr>
      <vt:lpstr>Take home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simon razniewski</cp:lastModifiedBy>
  <cp:revision>786</cp:revision>
  <cp:lastPrinted>2016-03-21T15:21:29Z</cp:lastPrinted>
  <dcterms:created xsi:type="dcterms:W3CDTF">2010-05-03T15:18:06Z</dcterms:created>
  <dcterms:modified xsi:type="dcterms:W3CDTF">2016-03-23T12:41:27Z</dcterms:modified>
</cp:coreProperties>
</file>