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9"/>
  </p:notesMasterIdLst>
  <p:sldIdLst>
    <p:sldId id="312" r:id="rId2"/>
    <p:sldId id="256" r:id="rId3"/>
    <p:sldId id="257" r:id="rId4"/>
    <p:sldId id="258" r:id="rId5"/>
    <p:sldId id="259" r:id="rId6"/>
    <p:sldId id="260" r:id="rId7"/>
    <p:sldId id="261" r:id="rId8"/>
    <p:sldId id="318" r:id="rId9"/>
    <p:sldId id="31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314" r:id="rId30"/>
    <p:sldId id="315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19" r:id="rId46"/>
    <p:sldId id="320" r:id="rId47"/>
    <p:sldId id="321" r:id="rId48"/>
    <p:sldId id="322" r:id="rId49"/>
    <p:sldId id="32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0A"/>
    <a:srgbClr val="FFE260"/>
    <a:srgbClr val="89002C"/>
    <a:srgbClr val="FF5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538" autoAdjust="0"/>
  </p:normalViewPr>
  <p:slideViewPr>
    <p:cSldViewPr snapToGrid="0" snapToObjects="1">
      <p:cViewPr>
        <p:scale>
          <a:sx n="70" d="100"/>
          <a:sy n="70" d="100"/>
        </p:scale>
        <p:origin x="-115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22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B06E8-9483-814E-BBDB-5399A88F0077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9075-0D32-E742-8382-F4FE5066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0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13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1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52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84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7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255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72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90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4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38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338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133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9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3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42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234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28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00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31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572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95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75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881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46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04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35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8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9075-0D32-E742-8382-F4FE50661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6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3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2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3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2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2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4579-A819-4948-95D1-5F45F8C32012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8C22-432F-A14C-8C5C-3E230756B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://www.usewisdom.com/computer/internet/bandwidth.html#o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ewisdom.com/computer/internet/bandwidth.html#cable" TargetMode="External"/><Relationship Id="rId5" Type="http://schemas.openxmlformats.org/officeDocument/2006/relationships/hyperlink" Target="http://www.usewisdom.com/computer/internet/bandwidth.html#dsl" TargetMode="External"/><Relationship Id="rId4" Type="http://schemas.openxmlformats.org/officeDocument/2006/relationships/hyperlink" Target="http://www.usewisdom.com/computer/internet/bandwidth.html#56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5.png"/><Relationship Id="rId4" Type="http://schemas.openxmlformats.org/officeDocument/2006/relationships/oleObject" Target="../embeddings/oleObject5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math.com/fourier-series/fourier-graph-applet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4. Physical Layer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371600" y="3798238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/>
          </a:p>
          <a:p>
            <a:r>
              <a:rPr lang="en-US" dirty="0" smtClean="0"/>
              <a:t>A.Y. 2014/2015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Wires – Twisted Pair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common; used in LANs, telephone lines</a:t>
            </a:r>
          </a:p>
          <a:p>
            <a:pPr lvl="1"/>
            <a:r>
              <a:rPr lang="en-US" dirty="0" smtClean="0"/>
              <a:t>Twists reduce radiated signal (interference)</a:t>
            </a:r>
          </a:p>
        </p:txBody>
      </p:sp>
      <p:pic>
        <p:nvPicPr>
          <p:cNvPr id="16391" name="Picture 7" descr="02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3025620"/>
            <a:ext cx="6642098" cy="271700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 bwMode="auto">
          <a:xfrm>
            <a:off x="3124200" y="3343275"/>
            <a:ext cx="2857500" cy="485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rot="1856886">
            <a:off x="5276852" y="3751263"/>
            <a:ext cx="533400" cy="115887"/>
          </a:xfrm>
          <a:custGeom>
            <a:avLst/>
            <a:gdLst>
              <a:gd name="connsiteX0" fmla="*/ 0 w 523875"/>
              <a:gd name="connsiteY0" fmla="*/ 103188 h 150813"/>
              <a:gd name="connsiteX1" fmla="*/ 219075 w 523875"/>
              <a:gd name="connsiteY1" fmla="*/ 7938 h 150813"/>
              <a:gd name="connsiteX2" fmla="*/ 523875 w 523875"/>
              <a:gd name="connsiteY2" fmla="*/ 150813 h 150813"/>
              <a:gd name="connsiteX0" fmla="*/ 0 w 523875"/>
              <a:gd name="connsiteY0" fmla="*/ 112713 h 160338"/>
              <a:gd name="connsiteX1" fmla="*/ 304800 w 523875"/>
              <a:gd name="connsiteY1" fmla="*/ 7938 h 160338"/>
              <a:gd name="connsiteX2" fmla="*/ 523875 w 523875"/>
              <a:gd name="connsiteY2" fmla="*/ 160338 h 160338"/>
              <a:gd name="connsiteX0" fmla="*/ 0 w 533400"/>
              <a:gd name="connsiteY0" fmla="*/ 106362 h 115887"/>
              <a:gd name="connsiteX1" fmla="*/ 304800 w 533400"/>
              <a:gd name="connsiteY1" fmla="*/ 1587 h 115887"/>
              <a:gd name="connsiteX2" fmla="*/ 533400 w 533400"/>
              <a:gd name="connsiteY2" fmla="*/ 115887 h 11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15887">
                <a:moveTo>
                  <a:pt x="0" y="106362"/>
                </a:moveTo>
                <a:cubicBezTo>
                  <a:pt x="65881" y="54768"/>
                  <a:pt x="215900" y="0"/>
                  <a:pt x="304800" y="1587"/>
                </a:cubicBezTo>
                <a:cubicBezTo>
                  <a:pt x="393700" y="3174"/>
                  <a:pt x="424656" y="48418"/>
                  <a:pt x="533400" y="115887"/>
                </a:cubicBezTo>
              </a:path>
            </a:pathLst>
          </a:custGeom>
          <a:noFill/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275" y="32385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Category 5 UTP cable with four twisted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Wires – Coaxial Cable (“Co-ax”)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Also common. Better shielding and more bandwidth for longer distances and higher rates than twisted pair.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2828925"/>
            <a:ext cx="8459788" cy="203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5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Wires – Power Lines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Household electrical wiring is another example of wires</a:t>
            </a:r>
          </a:p>
          <a:p>
            <a:pPr lvl="1"/>
            <a:r>
              <a:rPr lang="en-US" sz="2000" dirty="0" smtClean="0"/>
              <a:t>Convenient to use, but horrible for sending data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67025"/>
            <a:ext cx="8129588" cy="232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0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Cables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 for high rates and long distances</a:t>
            </a:r>
          </a:p>
          <a:p>
            <a:pPr lvl="1"/>
            <a:r>
              <a:rPr lang="en-US" smtClean="0"/>
              <a:t>Long distance ISP links, Fiber-to-the-Home</a:t>
            </a:r>
          </a:p>
          <a:p>
            <a:pPr lvl="1"/>
            <a:r>
              <a:rPr lang="en-US" smtClean="0"/>
              <a:t>Light carried in very long, thin strand of glass</a:t>
            </a:r>
            <a:endParaRPr lang="en-US" dirty="0" smtClean="0"/>
          </a:p>
        </p:txBody>
      </p:sp>
      <p:pic>
        <p:nvPicPr>
          <p:cNvPr id="20487" name="Picture 7" descr="02-06"/>
          <p:cNvPicPr>
            <a:picLocks noChangeAspect="1" noChangeArrowheads="1"/>
          </p:cNvPicPr>
          <p:nvPr/>
        </p:nvPicPr>
        <p:blipFill>
          <a:blip r:embed="rId3" cstate="print"/>
          <a:srcRect l="53049" t="38404" r="6707" b="40274"/>
          <a:stretch>
            <a:fillRect/>
          </a:stretch>
        </p:blipFill>
        <p:spPr bwMode="auto">
          <a:xfrm>
            <a:off x="3114675" y="3533775"/>
            <a:ext cx="3143250" cy="542925"/>
          </a:xfrm>
          <a:prstGeom prst="rect">
            <a:avLst/>
          </a:prstGeom>
          <a:noFill/>
        </p:spPr>
      </p:pic>
      <p:pic>
        <p:nvPicPr>
          <p:cNvPr id="14" name="Picture 13" descr="Machovka_Torc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7858" y="3590925"/>
            <a:ext cx="1164841" cy="457200"/>
          </a:xfrm>
          <a:prstGeom prst="rect">
            <a:avLst/>
          </a:prstGeom>
        </p:spPr>
      </p:pic>
      <p:pic>
        <p:nvPicPr>
          <p:cNvPr id="15" name="Picture 14" descr="Anonymous_ey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3700" y="3438525"/>
            <a:ext cx="875846" cy="8276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7799" y="4371975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Light source</a:t>
            </a:r>
          </a:p>
          <a:p>
            <a:pPr algn="ctr"/>
            <a:r>
              <a:rPr lang="en-US" dirty="0" smtClean="0"/>
              <a:t>(LED, laser)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1857456" y="4257598"/>
            <a:ext cx="381001" cy="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2005" y="45339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Photodetector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6981906" y="4390948"/>
            <a:ext cx="381001" cy="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37039" y="4429125"/>
            <a:ext cx="244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Light trapped by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otal internal reflection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4467306" y="4286173"/>
            <a:ext cx="381001" cy="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05100" y="382905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191250" y="3771900"/>
            <a:ext cx="4191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7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Fiber Cables (2)</a:t>
            </a:r>
            <a:endParaRPr dirty="0" smtClean="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Fiber has </a:t>
            </a:r>
            <a:r>
              <a:rPr lang="en-US" sz="2000" dirty="0" smtClean="0">
                <a:latin typeface="Arial" charset="0"/>
                <a:cs typeface="Arial" charset="0"/>
              </a:rPr>
              <a:t>enormous bandwidth (THz) and tiny signal loss – </a:t>
            </a:r>
            <a:r>
              <a:rPr lang="en-US" sz="2800" dirty="0" smtClean="0">
                <a:latin typeface="Arial" charset="0"/>
                <a:cs typeface="Arial" charset="0"/>
              </a:rPr>
              <a:t>hence </a:t>
            </a:r>
            <a:r>
              <a:rPr lang="en-US" sz="2000" dirty="0" smtClean="0">
                <a:latin typeface="Arial" charset="0"/>
                <a:cs typeface="Arial" charset="0"/>
              </a:rPr>
              <a:t>high rates over long distances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2538414"/>
            <a:ext cx="6529388" cy="347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48417" y="6291610"/>
            <a:ext cx="371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dB = half point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Cables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33500"/>
            <a:ext cx="4933950" cy="4867275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Single-mode</a:t>
            </a:r>
          </a:p>
          <a:p>
            <a:pPr lvl="1"/>
            <a:r>
              <a:rPr lang="en-US" dirty="0" smtClean="0"/>
              <a:t>Core so narrow (10um) light can’t even bounce around</a:t>
            </a:r>
          </a:p>
          <a:p>
            <a:pPr lvl="1"/>
            <a:r>
              <a:rPr lang="en-US" dirty="0" smtClean="0"/>
              <a:t>Used with lasers for long distances, e.g., 100km</a:t>
            </a:r>
          </a:p>
          <a:p>
            <a:pPr lvl="3"/>
            <a:endParaRPr lang="en-US" dirty="0" smtClean="0"/>
          </a:p>
          <a:p>
            <a:r>
              <a:rPr lang="en-US" u="sng" dirty="0" smtClean="0"/>
              <a:t>Multi-mode</a:t>
            </a:r>
          </a:p>
          <a:p>
            <a:pPr lvl="1"/>
            <a:r>
              <a:rPr lang="en-US" dirty="0" smtClean="0"/>
              <a:t>Other main type of fiber</a:t>
            </a:r>
          </a:p>
          <a:p>
            <a:pPr lvl="1"/>
            <a:r>
              <a:rPr lang="en-US" dirty="0" smtClean="0"/>
              <a:t>Light can bounce (50um core)</a:t>
            </a:r>
          </a:p>
          <a:p>
            <a:pPr lvl="1"/>
            <a:r>
              <a:rPr lang="en-US" dirty="0" smtClean="0"/>
              <a:t>Used with LEDs for cheaper, shorter distance links</a:t>
            </a:r>
            <a:endParaRPr lang="en-US" dirty="0"/>
          </a:p>
        </p:txBody>
      </p:sp>
      <p:pic>
        <p:nvPicPr>
          <p:cNvPr id="7" name="Picture 7" descr="02-08"/>
          <p:cNvPicPr>
            <a:picLocks noChangeAspect="1" noChangeArrowheads="1"/>
          </p:cNvPicPr>
          <p:nvPr/>
        </p:nvPicPr>
        <p:blipFill>
          <a:blip r:embed="rId3" cstate="print"/>
          <a:srcRect l="2292" t="3500" r="57500" b="16625"/>
          <a:stretch>
            <a:fillRect/>
          </a:stretch>
        </p:blipFill>
        <p:spPr bwMode="auto">
          <a:xfrm>
            <a:off x="5514975" y="1581150"/>
            <a:ext cx="3200400" cy="1766023"/>
          </a:xfrm>
          <a:prstGeom prst="rect">
            <a:avLst/>
          </a:prstGeom>
          <a:noFill/>
        </p:spPr>
      </p:pic>
      <p:pic>
        <p:nvPicPr>
          <p:cNvPr id="8" name="Picture 7" descr="02-08"/>
          <p:cNvPicPr>
            <a:picLocks noChangeAspect="1" noChangeArrowheads="1"/>
          </p:cNvPicPr>
          <p:nvPr/>
        </p:nvPicPr>
        <p:blipFill>
          <a:blip r:embed="rId3" cstate="print"/>
          <a:srcRect l="59167" t="-1939" r="2292" b="14375"/>
          <a:stretch>
            <a:fillRect/>
          </a:stretch>
        </p:blipFill>
        <p:spPr bwMode="auto">
          <a:xfrm>
            <a:off x="5562600" y="3609975"/>
            <a:ext cx="3181350" cy="20077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95666" y="600075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Fibers in a cable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6943806" y="5857798"/>
            <a:ext cx="381001" cy="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914399" y="1610713"/>
            <a:ext cx="7790214" cy="46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Comparison of the properties of wires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and fiber: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Fiber Cables (4)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00125" y="2495550"/>
          <a:ext cx="7315140" cy="2238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80"/>
                <a:gridCol w="2438380"/>
                <a:gridCol w="2438380"/>
              </a:tblGrid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Property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Wires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Fiber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Distance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Short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(100s of m)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Long (tens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of km)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Bandwidth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Very High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Inexpensive 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cheap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Convenience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Easy to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use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r>
                        <a:rPr lang="en-US" sz="18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easy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Security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Easy to tap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Hard to tap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3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Transmission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Electromagnetic Spectrum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Radio Transmission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Microwave Transmission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Light Transmission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Wireless vs. Wires/Fiber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40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 (1)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90599" y="1391638"/>
            <a:ext cx="7790214" cy="46000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Different bands have different uses:</a:t>
            </a:r>
          </a:p>
          <a:p>
            <a:pPr lvl="2"/>
            <a:r>
              <a:rPr lang="en-US" sz="2000" dirty="0" smtClean="0"/>
              <a:t>Radio: wide-area broadcast; Infrared/Light: line-of-sight </a:t>
            </a:r>
          </a:p>
          <a:p>
            <a:pPr lvl="2"/>
            <a:r>
              <a:rPr lang="en-US" sz="2000" dirty="0" smtClean="0"/>
              <a:t>Microwave: LANs and 3G/4G;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14462" y="2907271"/>
            <a:ext cx="6048375" cy="3407536"/>
            <a:chOff x="1452562" y="2926321"/>
            <a:chExt cx="6048375" cy="34075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2562" y="2926321"/>
              <a:ext cx="6048375" cy="340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3590925" y="3200400"/>
              <a:ext cx="733425" cy="40957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Microwave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rot="10800000">
            <a:off x="5448301" y="2463138"/>
            <a:ext cx="4476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857875" y="229352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Networking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manage interference, spectrum is carefully divided, and its use regulated and licensed, e.g., sold at auction. </a:t>
            </a:r>
            <a:endParaRPr lang="en-US" sz="2400" dirty="0"/>
          </a:p>
        </p:txBody>
      </p:sp>
      <p:grpSp>
        <p:nvGrpSpPr>
          <p:cNvPr id="5" name="Group 27"/>
          <p:cNvGrpSpPr/>
          <p:nvPr/>
        </p:nvGrpSpPr>
        <p:grpSpPr>
          <a:xfrm>
            <a:off x="104621" y="2543174"/>
            <a:ext cx="8839112" cy="2976980"/>
            <a:chOff x="237971" y="2933699"/>
            <a:chExt cx="8839112" cy="2976980"/>
          </a:xfrm>
        </p:grpSpPr>
        <p:sp>
          <p:nvSpPr>
            <p:cNvPr id="6" name="TextBox 5"/>
            <p:cNvSpPr txBox="1"/>
            <p:nvPr/>
          </p:nvSpPr>
          <p:spPr>
            <a:xfrm>
              <a:off x="1132565" y="5619750"/>
              <a:ext cx="33441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Source: NTIA Office of Spectrum Management, 2003</a:t>
              </a:r>
              <a:endParaRPr lang="en-US" sz="1050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075" y="3567113"/>
              <a:ext cx="8229600" cy="172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12206" y="5572125"/>
              <a:ext cx="7665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3 GHz</a:t>
              </a:r>
              <a:endParaRPr lang="en-US" sz="1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566742" y="5491163"/>
              <a:ext cx="25717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196713" y="5562600"/>
              <a:ext cx="8803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30 GHz</a:t>
              </a:r>
              <a:endParaRPr lang="en-US" sz="16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8498631" y="5491163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244094" y="2976146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3 GHz</a:t>
              </a:r>
              <a:endParaRPr lang="en-US" sz="16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8470056" y="3390484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37971" y="2933699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300 </a:t>
              </a:r>
              <a:r>
                <a:rPr lang="en-US" sz="1600" dirty="0"/>
                <a:t>M</a:t>
              </a:r>
              <a:r>
                <a:rPr lang="en-US" sz="1600" dirty="0" smtClean="0"/>
                <a:t>Hz</a:t>
              </a:r>
              <a:endParaRPr lang="en-US" sz="16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583356" y="3348037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8229600" y="4267200"/>
              <a:ext cx="180975" cy="161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895600" y="5124450"/>
              <a:ext cx="180975" cy="161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17" idx="5"/>
            </p:cNvCxnSpPr>
            <p:nvPr/>
          </p:nvCxnSpPr>
          <p:spPr>
            <a:xfrm rot="10800000">
              <a:off x="3050073" y="5262663"/>
              <a:ext cx="1645753" cy="1761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3"/>
            </p:cNvCxnSpPr>
            <p:nvPr/>
          </p:nvCxnSpPr>
          <p:spPr>
            <a:xfrm flipV="1">
              <a:off x="6581775" y="4405412"/>
              <a:ext cx="1674328" cy="10047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727243" y="5343525"/>
              <a:ext cx="1770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/>
                <a:t>WiFi</a:t>
              </a:r>
              <a:r>
                <a:rPr lang="en-US" sz="1600" dirty="0" smtClean="0"/>
                <a:t> (ISM bands)</a:t>
              </a:r>
              <a:endParaRPr lang="en-US" sz="16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47950" y="5534025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 of the US frequency allocations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66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Physical Layer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/>
            <a:r>
              <a:rPr lang="en-US" dirty="0" smtClean="0"/>
              <a:t>Theoretical Basis for Data Communications</a:t>
            </a:r>
          </a:p>
          <a:p>
            <a:pPr lvl="1"/>
            <a:r>
              <a:rPr lang="en-US" dirty="0" smtClean="0"/>
              <a:t>Guided Transmission Media</a:t>
            </a:r>
          </a:p>
          <a:p>
            <a:pPr lvl="1"/>
            <a:r>
              <a:rPr lang="en-US" dirty="0" smtClean="0"/>
              <a:t>Wireless Transmission</a:t>
            </a:r>
          </a:p>
          <a:p>
            <a:pPr lvl="1"/>
            <a:r>
              <a:rPr lang="en-US" dirty="0" smtClean="0"/>
              <a:t>Communication Satellites</a:t>
            </a:r>
          </a:p>
          <a:p>
            <a:pPr lvl="1"/>
            <a:r>
              <a:rPr lang="en-US" dirty="0" smtClean="0"/>
              <a:t>Digital Modulation and Multiplexing</a:t>
            </a:r>
          </a:p>
          <a:p>
            <a:pPr lvl="1"/>
            <a:r>
              <a:rPr lang="en-US" dirty="0" smtClean="0"/>
              <a:t>Public Switched Telephone Network</a:t>
            </a:r>
          </a:p>
          <a:p>
            <a:pPr lvl="1"/>
            <a:r>
              <a:rPr lang="en-US" dirty="0" smtClean="0"/>
              <a:t>Mobile Telephone System</a:t>
            </a:r>
          </a:p>
        </p:txBody>
      </p:sp>
    </p:spTree>
    <p:extLst>
      <p:ext uri="{BB962C8B-B14F-4D97-AF65-F5344CB8AC3E}">
        <p14:creationId xmlns:p14="http://schemas.microsoft.com/office/powerpoint/2010/main" val="8922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Spectrum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Fortunately, there are also unlicensed (“ISM”) bands:</a:t>
            </a:r>
          </a:p>
          <a:p>
            <a:pPr lvl="2"/>
            <a:r>
              <a:rPr lang="en-US" sz="2000" dirty="0" smtClean="0"/>
              <a:t>Free for use at low power; devices manage interference</a:t>
            </a:r>
          </a:p>
          <a:p>
            <a:pPr lvl="2"/>
            <a:r>
              <a:rPr lang="en-US" sz="2000" dirty="0" smtClean="0"/>
              <a:t>Widely used for networking; </a:t>
            </a:r>
            <a:r>
              <a:rPr lang="en-US" sz="2000" dirty="0" err="1" smtClean="0"/>
              <a:t>WiFi</a:t>
            </a:r>
            <a:r>
              <a:rPr lang="en-US" sz="2000" dirty="0" smtClean="0"/>
              <a:t>, Bluetooth, etc.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94631" y="3178897"/>
            <a:ext cx="7054412" cy="2786490"/>
            <a:chOff x="1408906" y="3378922"/>
            <a:chExt cx="7054412" cy="278649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8906" y="3378922"/>
              <a:ext cx="6030119" cy="278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171635" y="4429125"/>
              <a:ext cx="7961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802.11</a:t>
              </a:r>
            </a:p>
            <a:p>
              <a:pPr algn="ctr"/>
              <a:r>
                <a:rPr lang="en-US" sz="1600" dirty="0" smtClean="0"/>
                <a:t>b/g/n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10283" y="4524375"/>
              <a:ext cx="1253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802.11a/g/n</a:t>
              </a:r>
              <a:endParaRPr lang="en-US" sz="1600" dirty="0"/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rot="10800000">
              <a:off x="6869857" y="4691064"/>
              <a:ext cx="340427" cy="2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562600" y="4457700"/>
              <a:ext cx="1323975" cy="533400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95675" y="4486275"/>
              <a:ext cx="466725" cy="466725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936156" y="4729163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4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Transmission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57700" y="2323651"/>
            <a:ext cx="4572000" cy="2326033"/>
            <a:chOff x="4572000" y="2276026"/>
            <a:chExt cx="4572000" cy="2326033"/>
          </a:xfrm>
        </p:grpSpPr>
        <p:graphicFrame>
          <p:nvGraphicFramePr>
            <p:cNvPr id="64515" name="Object 3"/>
            <p:cNvGraphicFramePr>
              <a:graphicFrameLocks noChangeAspect="1"/>
            </p:cNvGraphicFramePr>
            <p:nvPr/>
          </p:nvGraphicFramePr>
          <p:xfrm>
            <a:off x="4572000" y="2276026"/>
            <a:ext cx="4572000" cy="2326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Image" r:id="rId4" imgW="22882540" imgH="11644444" progId="">
                    <p:embed/>
                  </p:oleObj>
                </mc:Choice>
                <mc:Fallback>
                  <p:oleObj name="Image" r:id="rId4" imgW="22882540" imgH="1164444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276026"/>
                          <a:ext cx="4572000" cy="2326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 bwMode="auto">
            <a:xfrm>
              <a:off x="6534150" y="4257675"/>
              <a:ext cx="40005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" y="2083428"/>
            <a:ext cx="3652838" cy="2691144"/>
            <a:chOff x="438150" y="2083428"/>
            <a:chExt cx="3652838" cy="2691144"/>
          </a:xfrm>
        </p:grpSpPr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438150" y="2083428"/>
            <a:ext cx="3652838" cy="2691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Image" r:id="rId6" imgW="15796825" imgH="11644444" progId="">
                    <p:embed/>
                  </p:oleObj>
                </mc:Choice>
                <mc:Fallback>
                  <p:oleObj name="Image" r:id="rId6" imgW="15796825" imgH="1164444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" y="2083428"/>
                          <a:ext cx="3652838" cy="2691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 bwMode="auto">
            <a:xfrm>
              <a:off x="1981200" y="4410075"/>
              <a:ext cx="40005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57725" y="4829175"/>
            <a:ext cx="4324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  <a:buSzTx/>
              <a:buFont typeface="Arial" charset="0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the HF band, radio waves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bounce off the ionosphere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81000" y="4810125"/>
            <a:ext cx="4324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 the VLF, LF, and MF bands, radio waves follow the curvature of the earth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signals penetrate buildings well and propagate for long distances with </a:t>
            </a:r>
            <a:r>
              <a:rPr lang="en-US" u="sng" dirty="0" smtClean="0"/>
              <a:t>path loss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0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Microwave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143000"/>
            <a:ext cx="8229600" cy="4867275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Microwaves have much bandwidth and are widely used indoors (</a:t>
            </a:r>
            <a:r>
              <a:rPr lang="en-US" sz="2800" dirty="0" err="1" smtClean="0"/>
              <a:t>WiFi</a:t>
            </a:r>
            <a:r>
              <a:rPr lang="en-US" sz="2800" dirty="0" smtClean="0"/>
              <a:t>) and outdoors (3G, satellites)</a:t>
            </a:r>
          </a:p>
          <a:p>
            <a:pPr lvl="1"/>
            <a:r>
              <a:rPr lang="en-US" sz="2400" dirty="0" smtClean="0"/>
              <a:t>Signal is attenuated/reflected by everyday objects</a:t>
            </a:r>
          </a:p>
          <a:p>
            <a:pPr lvl="1"/>
            <a:r>
              <a:rPr lang="en-US" sz="2400" dirty="0" smtClean="0"/>
              <a:t>Strength varies due multipath fading, etc.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88" y="3554602"/>
            <a:ext cx="700087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vs. Wires/Fiber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Wireless: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Easy and inexpensive to deploy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Naturally supports mobility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Naturally supports broadcast</a:t>
            </a:r>
          </a:p>
          <a:p>
            <a:pPr lvl="2"/>
            <a:r>
              <a:rPr lang="en-US" dirty="0" smtClean="0"/>
              <a:t>Transmissions interfere and must be managed</a:t>
            </a:r>
          </a:p>
          <a:p>
            <a:pPr lvl="2"/>
            <a:r>
              <a:rPr lang="en-US" dirty="0" smtClean="0"/>
              <a:t>Signal strengths hence data rates vary greatly</a:t>
            </a:r>
          </a:p>
          <a:p>
            <a:r>
              <a:rPr lang="en-US" dirty="0" smtClean="0"/>
              <a:t>Wires/Fiber: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Easy to engineer a fixed data rate over point-to-point links</a:t>
            </a:r>
          </a:p>
          <a:p>
            <a:pPr lvl="2"/>
            <a:r>
              <a:rPr lang="en-US" dirty="0" smtClean="0"/>
              <a:t>Can be expensive to deploy, esp. over distances</a:t>
            </a:r>
          </a:p>
          <a:p>
            <a:pPr lvl="2"/>
            <a:r>
              <a:rPr lang="en-US" dirty="0" smtClean="0"/>
              <a:t>Doesn’t readily support mobility or broadcast</a:t>
            </a:r>
          </a:p>
          <a:p>
            <a:pPr lvl="2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47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Satellites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381125" y="1990725"/>
            <a:ext cx="6867526" cy="40195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Satellites are effective for broadcast distribution and anywhere/anytime communications</a:t>
            </a:r>
          </a:p>
          <a:p>
            <a:pPr lvl="1"/>
            <a:r>
              <a:rPr lang="en-US" dirty="0" smtClean="0"/>
              <a:t>Kinds of Satellites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Geostationary (GEO) Satellites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Low-Earth Orbit (LEO) Satellites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Satellites vs. Fiber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9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Satellites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353538"/>
            <a:ext cx="7790214" cy="4600081"/>
          </a:xfrm>
        </p:spPr>
        <p:txBody>
          <a:bodyPr/>
          <a:lstStyle/>
          <a:p>
            <a:r>
              <a:rPr lang="en-US" sz="2800" dirty="0" smtClean="0"/>
              <a:t>Satellites and their properties vary by altitude:</a:t>
            </a:r>
          </a:p>
          <a:p>
            <a:pPr lvl="1"/>
            <a:r>
              <a:rPr lang="en-US" sz="2400" dirty="0" smtClean="0"/>
              <a:t>Geostationary (GEO), Medium-Earth Orbit (MEO),     and Low-Earth Orbit (LEO)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0" y="2790825"/>
            <a:ext cx="5943600" cy="3267075"/>
            <a:chOff x="1657350" y="2590800"/>
            <a:chExt cx="5943600" cy="3267075"/>
          </a:xfrm>
        </p:grpSpPr>
        <p:pic>
          <p:nvPicPr>
            <p:cNvPr id="3379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7350" y="2590800"/>
              <a:ext cx="581025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153150" y="2619375"/>
              <a:ext cx="1447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Sats</a:t>
              </a:r>
              <a:r>
                <a:rPr lang="en-US" sz="1200" dirty="0" smtClean="0"/>
                <a:t> needed for global coverage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92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Geostationary Satellites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01163"/>
            <a:ext cx="7790214" cy="4600081"/>
          </a:xfrm>
        </p:spPr>
        <p:txBody>
          <a:bodyPr/>
          <a:lstStyle/>
          <a:p>
            <a:r>
              <a:rPr lang="en-US" sz="2800" dirty="0" smtClean="0"/>
              <a:t>GEO satellites orbit 35,000 km above a fixed location</a:t>
            </a:r>
          </a:p>
          <a:p>
            <a:pPr marL="628650" lvl="2" indent="-285750"/>
            <a:r>
              <a:rPr lang="en-US" sz="2000" dirty="0" smtClean="0"/>
              <a:t>VSAT (computers) can communicate with the help of a hub</a:t>
            </a:r>
          </a:p>
          <a:p>
            <a:pPr marL="628650" lvl="2" indent="-285750"/>
            <a:r>
              <a:rPr lang="en-US" sz="2000" dirty="0" smtClean="0"/>
              <a:t>Different bands (L, S, C, Ku, Ka) in the GHz are in use but may be crowded or susceptible to rain.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24075" y="3171825"/>
            <a:ext cx="5219699" cy="3315974"/>
            <a:chOff x="1133475" y="2253131"/>
            <a:chExt cx="5629274" cy="3576169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971"/>
            <a:stretch>
              <a:fillRect/>
            </a:stretch>
          </p:blipFill>
          <p:spPr bwMode="auto">
            <a:xfrm>
              <a:off x="1391972" y="2253131"/>
              <a:ext cx="5370777" cy="3576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676400" y="4371975"/>
              <a:ext cx="7702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VSAT</a:t>
              </a: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 bwMode="auto">
            <a:xfrm rot="2908794">
              <a:off x="2019301" y="4799012"/>
              <a:ext cx="533400" cy="115887"/>
            </a:xfrm>
            <a:custGeom>
              <a:avLst/>
              <a:gdLst>
                <a:gd name="connsiteX0" fmla="*/ 0 w 523875"/>
                <a:gd name="connsiteY0" fmla="*/ 103188 h 150813"/>
                <a:gd name="connsiteX1" fmla="*/ 219075 w 523875"/>
                <a:gd name="connsiteY1" fmla="*/ 7938 h 150813"/>
                <a:gd name="connsiteX2" fmla="*/ 523875 w 523875"/>
                <a:gd name="connsiteY2" fmla="*/ 150813 h 150813"/>
                <a:gd name="connsiteX0" fmla="*/ 0 w 523875"/>
                <a:gd name="connsiteY0" fmla="*/ 112713 h 160338"/>
                <a:gd name="connsiteX1" fmla="*/ 304800 w 523875"/>
                <a:gd name="connsiteY1" fmla="*/ 7938 h 160338"/>
                <a:gd name="connsiteX2" fmla="*/ 523875 w 523875"/>
                <a:gd name="connsiteY2" fmla="*/ 160338 h 160338"/>
                <a:gd name="connsiteX0" fmla="*/ 0 w 533400"/>
                <a:gd name="connsiteY0" fmla="*/ 106362 h 115887"/>
                <a:gd name="connsiteX1" fmla="*/ 304800 w 533400"/>
                <a:gd name="connsiteY1" fmla="*/ 1587 h 115887"/>
                <a:gd name="connsiteX2" fmla="*/ 533400 w 533400"/>
                <a:gd name="connsiteY2" fmla="*/ 115887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115887">
                  <a:moveTo>
                    <a:pt x="0" y="106362"/>
                  </a:moveTo>
                  <a:cubicBezTo>
                    <a:pt x="65881" y="54768"/>
                    <a:pt x="215900" y="0"/>
                    <a:pt x="304800" y="1587"/>
                  </a:cubicBezTo>
                  <a:cubicBezTo>
                    <a:pt x="393700" y="3174"/>
                    <a:pt x="424656" y="48418"/>
                    <a:pt x="533400" y="115887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648325" y="4933950"/>
              <a:ext cx="1028700" cy="581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133475" y="4886325"/>
              <a:ext cx="1028700" cy="581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57800" y="3206234"/>
            <a:ext cx="1544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GEO satellite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Low-Earth Orbit Satellites</a:t>
            </a:r>
            <a:endParaRPr 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Systems such as Iridium use many low-latency satellites for coverage and route communications via them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2419350"/>
            <a:ext cx="5807075" cy="382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733925" y="5353735"/>
            <a:ext cx="3971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The Iridium satellites form six necklaces </a:t>
            </a:r>
            <a:r>
              <a:rPr lang="en-US" dirty="0" smtClean="0"/>
              <a:t>around </a:t>
            </a:r>
            <a:r>
              <a:rPr lang="en-US" dirty="0"/>
              <a:t>the earth.</a:t>
            </a:r>
          </a:p>
        </p:txBody>
      </p:sp>
    </p:spTree>
    <p:extLst>
      <p:ext uri="{BB962C8B-B14F-4D97-AF65-F5344CB8AC3E}">
        <p14:creationId xmlns:p14="http://schemas.microsoft.com/office/powerpoint/2010/main" val="15385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vs. Fiber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Satellite: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Can rapidly set up anywhere/anytime communications (after satellites have been launched)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Can broadcast to large regions</a:t>
            </a:r>
          </a:p>
          <a:p>
            <a:pPr lvl="2"/>
            <a:r>
              <a:rPr lang="en-US" dirty="0" smtClean="0"/>
              <a:t>Limited bandwidth and interference to manage </a:t>
            </a:r>
          </a:p>
          <a:p>
            <a:r>
              <a:rPr lang="en-US" dirty="0" smtClean="0"/>
              <a:t>Fiber:</a:t>
            </a:r>
          </a:p>
          <a:p>
            <a:pPr lvl="2">
              <a:buFont typeface="Arial" pitchFamily="34" charset="0"/>
              <a:buChar char="+"/>
            </a:pPr>
            <a:r>
              <a:rPr lang="en-US" dirty="0" smtClean="0"/>
              <a:t>Enormous bandwidth over long distances</a:t>
            </a:r>
          </a:p>
          <a:p>
            <a:pPr lvl="2"/>
            <a:r>
              <a:rPr lang="en-US" dirty="0" smtClean="0"/>
              <a:t>Installation can be more expensive/difficult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9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pic>
        <p:nvPicPr>
          <p:cNvPr id="5122" name="Picture 2" descr="http://upload.wikimedia.org/wikipedia/commons/thumb/c/c3/Speeds_of_common_interfaces.svg/1024px-Speeds_of_common_interfaces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054" y="1879263"/>
            <a:ext cx="2724102" cy="482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093" y="700752"/>
            <a:ext cx="1678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Internal/Home network/</a:t>
            </a:r>
          </a:p>
          <a:p>
            <a:r>
              <a:rPr lang="en-US" dirty="0" smtClean="0"/>
              <a:t>Internet link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612871"/>
              </p:ext>
            </p:extLst>
          </p:nvPr>
        </p:nvGraphicFramePr>
        <p:xfrm>
          <a:off x="4231175" y="1879263"/>
          <a:ext cx="4455625" cy="407366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891125"/>
                <a:gridCol w="891125"/>
                <a:gridCol w="891125"/>
                <a:gridCol w="891125"/>
                <a:gridCol w="891125"/>
              </a:tblGrid>
              <a:tr h="4164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Connection </a:t>
                      </a:r>
                    </a:p>
                  </a:txBody>
                  <a:tcPr marL="16351" marR="16351" marT="16351" marB="1635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Speed </a:t>
                      </a:r>
                    </a:p>
                  </a:txBody>
                  <a:tcPr marL="16351" marR="16351" marT="16351" marB="1635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endParaRPr lang="en-US" sz="1100" dirty="0"/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Transmit 1 GB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type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bps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B/sec</a:t>
                      </a:r>
                    </a:p>
                  </a:txBody>
                  <a:tcPr marL="16351" marR="16351" marT="16351" marB="1635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hh : mm : ss</a:t>
                      </a:r>
                    </a:p>
                  </a:txBody>
                  <a:tcPr marL="16351" marR="16351" marT="16351" marB="16351" anchor="ctr"/>
                </a:tc>
              </a:tr>
              <a:tr h="559226"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4"/>
                        </a:rPr>
                        <a:t>56K</a:t>
                      </a:r>
                      <a:r>
                        <a:rPr lang="en-US" sz="1100" dirty="0"/>
                        <a:t> Modem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56 K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6.8 K </a:t>
                      </a:r>
                    </a:p>
                  </a:txBody>
                  <a:tcPr marL="16351" marR="16351" marT="16351" marB="1635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42 </a:t>
                      </a:r>
                      <a:r>
                        <a:rPr lang="en-US" sz="1100" dirty="0"/>
                        <a:t>: 36 : 31.69 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Classic </a:t>
                      </a:r>
                      <a:r>
                        <a:rPr lang="en-US" sz="1100" dirty="0" smtClean="0">
                          <a:hlinkClick r:id="rId5"/>
                        </a:rPr>
                        <a:t>DSL</a:t>
                      </a:r>
                      <a:r>
                        <a:rPr lang="en-US" sz="1100" dirty="0" smtClean="0"/>
                        <a:t> </a:t>
                      </a:r>
                      <a:endParaRPr lang="en-US" sz="1100" dirty="0"/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512 K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62.5 K </a:t>
                      </a:r>
                    </a:p>
                  </a:txBody>
                  <a:tcPr marL="16351" marR="16351" marT="16351" marB="1635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4 : 39 : 37.22 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r>
                        <a:rPr lang="en-US" sz="1100">
                          <a:hlinkClick r:id="rId6"/>
                        </a:rPr>
                        <a:t>Cable</a:t>
                      </a:r>
                      <a:r>
                        <a:rPr lang="en-US" sz="1100"/>
                        <a:t>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10 </a:t>
                      </a:r>
                      <a:r>
                        <a:rPr lang="en-US" sz="1100" dirty="0"/>
                        <a:t>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1.221 M </a:t>
                      </a:r>
                      <a:endParaRPr lang="en-US" sz="1100" dirty="0"/>
                    </a:p>
                  </a:txBody>
                  <a:tcPr marL="16351" marR="16351" marT="16351" marB="1635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/>
                        <a:t>: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14 </a:t>
                      </a:r>
                      <a:r>
                        <a:rPr lang="en-US" sz="1100" dirty="0"/>
                        <a:t>: 09.93 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r>
                        <a:rPr lang="en-US" sz="1100" dirty="0"/>
                        <a:t>OC-1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51.840 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6.328 M </a:t>
                      </a:r>
                    </a:p>
                  </a:txBody>
                  <a:tcPr marL="16351" marR="16351" marT="16351" marB="1635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:  2 : 45.70 </a:t>
                      </a:r>
                    </a:p>
                  </a:txBody>
                  <a:tcPr marL="16351" marR="16351" marT="16351" marB="16351" anchor="ctr"/>
                </a:tc>
              </a:tr>
              <a:tr h="59928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Ethernet</a:t>
                      </a:r>
                      <a:endParaRPr lang="en-US" sz="1100" dirty="0"/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100.00 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12.207 M </a:t>
                      </a:r>
                    </a:p>
                  </a:txBody>
                  <a:tcPr marL="16351" marR="16351" marT="16351" marB="1635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:  1 : 25.90 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r>
                        <a:rPr lang="en-US" sz="1100"/>
                        <a:t>OC-3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155.52 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18.984 M </a:t>
                      </a:r>
                    </a:p>
                  </a:txBody>
                  <a:tcPr marL="16351" marR="16351" marT="16351" marB="1635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:    : 55.23 </a:t>
                      </a:r>
                    </a:p>
                  </a:txBody>
                  <a:tcPr marL="16351" marR="16351" marT="16351" marB="16351" anchor="ctr"/>
                </a:tc>
              </a:tr>
              <a:tr h="416451">
                <a:tc>
                  <a:txBody>
                    <a:bodyPr/>
                    <a:lstStyle/>
                    <a:p>
                      <a:r>
                        <a:rPr lang="en-US" sz="1100">
                          <a:hlinkClick r:id="rId7"/>
                        </a:rPr>
                        <a:t>OC-12</a:t>
                      </a:r>
                      <a:endParaRPr lang="en-US" sz="1100"/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622.08 M </a:t>
                      </a:r>
                    </a:p>
                  </a:txBody>
                  <a:tcPr marL="16351" marR="16351" marT="16351" marB="1635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/>
                        <a:t>75.937 M </a:t>
                      </a:r>
                    </a:p>
                  </a:txBody>
                  <a:tcPr marL="16351" marR="16351" marT="16351" marB="16351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:    : 13.81 </a:t>
                      </a:r>
                    </a:p>
                  </a:txBody>
                  <a:tcPr marL="16351" marR="16351" marT="16351" marB="1635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4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Physical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10713"/>
            <a:ext cx="5429250" cy="46000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Foundation on which other layers build</a:t>
            </a:r>
          </a:p>
          <a:p>
            <a:pPr lvl="1"/>
            <a:r>
              <a:rPr lang="en-US" dirty="0" smtClean="0"/>
              <a:t>Properties of wires, fiber, wireless limit what the network can do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problem is to send (digital) bits using only (analog) signals</a:t>
            </a:r>
          </a:p>
          <a:p>
            <a:pPr lvl="1"/>
            <a:r>
              <a:rPr lang="en-US" dirty="0" smtClean="0"/>
              <a:t>This is called modulation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20875"/>
            <a:chOff x="6753225" y="2638425"/>
            <a:chExt cx="1466850" cy="19208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78300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7973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4163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035300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6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is not everything..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7.1PB of storage </a:t>
            </a:r>
            <a:r>
              <a:rPr lang="en-US" sz="900" baseline="30000" dirty="0"/>
              <a:t>(http://</a:t>
            </a:r>
            <a:r>
              <a:rPr lang="en-US" sz="900" baseline="30000" dirty="0" smtClean="0"/>
              <a:t>searchdatacenter.techtarget.com/review/Rackable-Systems-ICE-Cube-Modular-Data-Center</a:t>
            </a:r>
            <a:r>
              <a:rPr lang="en-US" sz="700" dirty="0" smtClean="0"/>
              <a:t>)</a:t>
            </a:r>
            <a:endParaRPr lang="en-US" dirty="0" smtClean="0"/>
          </a:p>
          <a:p>
            <a:r>
              <a:rPr lang="en-US" dirty="0" smtClean="0"/>
              <a:t>transmission speed: 80 km/h</a:t>
            </a:r>
          </a:p>
          <a:p>
            <a:r>
              <a:rPr lang="en-US" dirty="0" smtClean="0"/>
              <a:t>Bandwidth Rome-London (2kkm)?</a:t>
            </a:r>
            <a:endParaRPr lang="en-US" dirty="0"/>
          </a:p>
        </p:txBody>
      </p:sp>
      <p:pic>
        <p:nvPicPr>
          <p:cNvPr id="6146" name="Picture 2" descr="http://www.inetdaemon.com/convergence/wp-content/uploads/2009/03/icecube_trail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8412" y="1244009"/>
            <a:ext cx="4762500" cy="203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Digital Modulation and Multiplexing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381124" y="1714500"/>
            <a:ext cx="7315201" cy="401955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u="sng" dirty="0" smtClean="0"/>
              <a:t>Modulation</a:t>
            </a:r>
            <a:r>
              <a:rPr lang="en-US" dirty="0" smtClean="0"/>
              <a:t> schemes send bits as signals; </a:t>
            </a:r>
            <a:r>
              <a:rPr lang="en-US" u="sng" dirty="0" smtClean="0"/>
              <a:t>multiplexing</a:t>
            </a:r>
            <a:r>
              <a:rPr lang="en-US" dirty="0" smtClean="0"/>
              <a:t> schemes share a channel among users.</a:t>
            </a:r>
          </a:p>
          <a:p>
            <a:pPr lvl="1"/>
            <a:r>
              <a:rPr lang="en-US" dirty="0" smtClean="0"/>
              <a:t>Baseband Transmission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err="1" smtClean="0"/>
              <a:t>Passband</a:t>
            </a:r>
            <a:r>
              <a:rPr lang="en-US" dirty="0" smtClean="0"/>
              <a:t> Transmission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Frequency Division Multiplexing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Time Division Multiplexing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Code Division Multiple Access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2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1" b="67029"/>
          <a:stretch/>
        </p:blipFill>
        <p:spPr bwMode="auto">
          <a:xfrm>
            <a:off x="1476375" y="3016057"/>
            <a:ext cx="6057900" cy="11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Baseband Transmission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 smtClean="0"/>
              <a:t>Line codes send </a:t>
            </a:r>
            <a:r>
              <a:rPr lang="it-IT" sz="2400" u="sng" dirty="0" smtClean="0"/>
              <a:t>symbols</a:t>
            </a:r>
            <a:r>
              <a:rPr lang="it-IT" sz="2400" dirty="0" smtClean="0"/>
              <a:t> that represent one or more bits</a:t>
            </a:r>
          </a:p>
          <a:p>
            <a:pPr lvl="1"/>
            <a:r>
              <a:rPr lang="it-IT" sz="2000" dirty="0" smtClean="0"/>
              <a:t>NRZ is the simplest, literal line code (+1V=“1”, -1V=“0”)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47846" b="20262"/>
          <a:stretch/>
        </p:blipFill>
        <p:spPr bwMode="auto">
          <a:xfrm>
            <a:off x="1476375" y="4176221"/>
            <a:ext cx="6057900" cy="113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1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To decode the symbols, signals need sufficient transitions</a:t>
            </a:r>
          </a:p>
          <a:p>
            <a:pPr lvl="1"/>
            <a:r>
              <a:rPr lang="en-US" sz="2000" dirty="0" smtClean="0"/>
              <a:t>Otherwise long runs of 0s (or 1s) are confusing, e.g.:</a:t>
            </a:r>
          </a:p>
          <a:p>
            <a:pPr lvl="3"/>
            <a:endParaRPr lang="en-US" sz="1600" dirty="0" smtClean="0"/>
          </a:p>
          <a:p>
            <a:pPr lvl="3"/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Strategies:</a:t>
            </a:r>
          </a:p>
          <a:p>
            <a:pPr lvl="1"/>
            <a:r>
              <a:rPr lang="en-US" sz="2000" dirty="0" smtClean="0"/>
              <a:t>Manchester coding, mixes clock signal in every symbol</a:t>
            </a:r>
          </a:p>
          <a:p>
            <a:pPr lvl="1"/>
            <a:r>
              <a:rPr lang="en-US" sz="2000" dirty="0" smtClean="0"/>
              <a:t>4B/5B maps 4 data bits to 5 coded bits with 1s and 0s: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spcBef>
                <a:spcPts val="1800"/>
              </a:spcBef>
            </a:pPr>
            <a:r>
              <a:rPr lang="en-US" sz="2000" dirty="0" smtClean="0"/>
              <a:t>Scrambler XORs </a:t>
            </a:r>
            <a:r>
              <a:rPr lang="en-US" sz="2000" dirty="0" err="1" smtClean="0"/>
              <a:t>tx</a:t>
            </a:r>
            <a:r>
              <a:rPr lang="en-US" sz="2000" dirty="0" smtClean="0"/>
              <a:t>/</a:t>
            </a:r>
            <a:r>
              <a:rPr lang="en-US" sz="2000" dirty="0" err="1" smtClean="0"/>
              <a:t>rx</a:t>
            </a:r>
            <a:r>
              <a:rPr lang="en-US" sz="2000" dirty="0" smtClean="0"/>
              <a:t> data with pseudorandom bits</a:t>
            </a:r>
          </a:p>
          <a:p>
            <a:pPr lvl="1"/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628774" y="2486167"/>
            <a:ext cx="5895976" cy="400050"/>
            <a:chOff x="1628774" y="2200275"/>
            <a:chExt cx="5895976" cy="400050"/>
          </a:xfrm>
        </p:grpSpPr>
        <p:sp>
          <p:nvSpPr>
            <p:cNvPr id="5" name="Freeform 4"/>
            <p:cNvSpPr/>
            <p:nvPr/>
          </p:nvSpPr>
          <p:spPr>
            <a:xfrm>
              <a:off x="1628774" y="2200275"/>
              <a:ext cx="5534025" cy="400050"/>
            </a:xfrm>
            <a:custGeom>
              <a:avLst/>
              <a:gdLst>
                <a:gd name="connsiteX0" fmla="*/ 0 w 4743450"/>
                <a:gd name="connsiteY0" fmla="*/ 0 h 342900"/>
                <a:gd name="connsiteX1" fmla="*/ 381000 w 4743450"/>
                <a:gd name="connsiteY1" fmla="*/ 9525 h 342900"/>
                <a:gd name="connsiteX2" fmla="*/ 381000 w 4743450"/>
                <a:gd name="connsiteY2" fmla="*/ 342900 h 342900"/>
                <a:gd name="connsiteX3" fmla="*/ 4743450 w 4743450"/>
                <a:gd name="connsiteY3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3450" h="342900">
                  <a:moveTo>
                    <a:pt x="0" y="0"/>
                  </a:moveTo>
                  <a:lnTo>
                    <a:pt x="381000" y="9525"/>
                  </a:lnTo>
                  <a:lnTo>
                    <a:pt x="381000" y="342900"/>
                  </a:lnTo>
                  <a:lnTo>
                    <a:pt x="4743450" y="342900"/>
                  </a:ln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6599" y="2247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6648" y="2209800"/>
              <a:ext cx="5418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0    0     0     0     0     0     0     0     0    0  um, 0? </a:t>
              </a:r>
              <a:r>
                <a:rPr lang="en-US" sz="1600" dirty="0" err="1"/>
                <a:t>e</a:t>
              </a:r>
              <a:r>
                <a:rPr lang="en-US" sz="1600" dirty="0" err="1" smtClean="0"/>
                <a:t>r</a:t>
              </a:r>
              <a:r>
                <a:rPr lang="en-US" sz="1600" dirty="0" smtClean="0"/>
                <a:t>, 0?  </a:t>
              </a:r>
              <a:endParaRPr lang="en-US" sz="1600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928542"/>
              </p:ext>
            </p:extLst>
          </p:nvPr>
        </p:nvGraphicFramePr>
        <p:xfrm>
          <a:off x="1855839" y="4229572"/>
          <a:ext cx="5876928" cy="1279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616"/>
                <a:gridCol w="734616"/>
                <a:gridCol w="734616"/>
                <a:gridCol w="734616"/>
                <a:gridCol w="734616"/>
                <a:gridCol w="734616"/>
                <a:gridCol w="734616"/>
                <a:gridCol w="734616"/>
              </a:tblGrid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Code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Code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Code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Code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0000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11110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0001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01001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01110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1110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11100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9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01111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10111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1111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11101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458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Passband Transmission (1)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Modulating the amplitude, frequency/phase of a carrier signal sends bits in a (non-zero) frequency range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5381" y="2781300"/>
            <a:ext cx="6853237" cy="2807732"/>
            <a:chOff x="-1343025" y="3457575"/>
            <a:chExt cx="6853237" cy="2807732"/>
          </a:xfrm>
        </p:grpSpPr>
        <p:grpSp>
          <p:nvGrpSpPr>
            <p:cNvPr id="10" name="Group 6"/>
            <p:cNvGrpSpPr/>
            <p:nvPr/>
          </p:nvGrpSpPr>
          <p:grpSpPr>
            <a:xfrm>
              <a:off x="1171575" y="3457575"/>
              <a:ext cx="4338637" cy="2790825"/>
              <a:chOff x="2447925" y="1304925"/>
              <a:chExt cx="4338637" cy="2790825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1111" r="4688" b="81111"/>
              <a:stretch>
                <a:fillRect/>
              </a:stretch>
            </p:blipFill>
            <p:spPr bwMode="auto">
              <a:xfrm>
                <a:off x="2447925" y="1304925"/>
                <a:ext cx="4333875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20222" r="4688" b="60889"/>
              <a:stretch>
                <a:fillRect/>
              </a:stretch>
            </p:blipFill>
            <p:spPr bwMode="auto">
              <a:xfrm>
                <a:off x="2447925" y="1990725"/>
                <a:ext cx="4333875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45556" r="4688" b="34000"/>
              <a:stretch>
                <a:fillRect/>
              </a:stretch>
            </p:blipFill>
            <p:spPr bwMode="auto">
              <a:xfrm>
                <a:off x="2447925" y="2686050"/>
                <a:ext cx="4333875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74223" r="4688" b="12666"/>
              <a:stretch>
                <a:fillRect/>
              </a:stretch>
            </p:blipFill>
            <p:spPr bwMode="auto">
              <a:xfrm>
                <a:off x="2452687" y="3533775"/>
                <a:ext cx="4333875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-1343025" y="3657600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NRZ signal of bits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343025" y="4410075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Amplitude shift keying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343025" y="5143500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Frequency shift keying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343025" y="5895975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Phase shift keying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16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71500" y="2413241"/>
            <a:ext cx="8220075" cy="3114080"/>
            <a:chOff x="571500" y="2419350"/>
            <a:chExt cx="8220075" cy="311408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2057"/>
            <a:stretch>
              <a:fillRect/>
            </a:stretch>
          </p:blipFill>
          <p:spPr bwMode="auto">
            <a:xfrm>
              <a:off x="804862" y="2419350"/>
              <a:ext cx="7686675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25"/>
            <p:cNvGrpSpPr/>
            <p:nvPr/>
          </p:nvGrpSpPr>
          <p:grpSpPr>
            <a:xfrm>
              <a:off x="571500" y="2686051"/>
              <a:ext cx="8220075" cy="2847379"/>
              <a:chOff x="609600" y="2867026"/>
              <a:chExt cx="8220075" cy="2847379"/>
            </a:xfrm>
          </p:grpSpPr>
          <p:grpSp>
            <p:nvGrpSpPr>
              <p:cNvPr id="12" name="Group 20"/>
              <p:cNvGrpSpPr/>
              <p:nvPr/>
            </p:nvGrpSpPr>
            <p:grpSpPr>
              <a:xfrm>
                <a:off x="609600" y="2867026"/>
                <a:ext cx="8220075" cy="1977754"/>
                <a:chOff x="323850" y="3124201"/>
                <a:chExt cx="8220075" cy="1977754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b="14712"/>
                <a:stretch>
                  <a:fillRect/>
                </a:stretch>
              </p:blipFill>
              <p:spPr bwMode="auto">
                <a:xfrm>
                  <a:off x="2333625" y="3124201"/>
                  <a:ext cx="6210300" cy="19777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8" name="Group 19"/>
                <p:cNvGrpSpPr/>
                <p:nvPr/>
              </p:nvGrpSpPr>
              <p:grpSpPr>
                <a:xfrm>
                  <a:off x="323850" y="3124201"/>
                  <a:ext cx="2085975" cy="1977754"/>
                  <a:chOff x="2486025" y="3276601"/>
                  <a:chExt cx="2085975" cy="1977754"/>
                </a:xfrm>
              </p:grpSpPr>
              <p:pic>
                <p:nvPicPr>
                  <p:cNvPr id="1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r="66411" b="14712"/>
                  <a:stretch>
                    <a:fillRect/>
                  </a:stretch>
                </p:blipFill>
                <p:spPr bwMode="auto">
                  <a:xfrm>
                    <a:off x="2486025" y="3276601"/>
                    <a:ext cx="2085975" cy="19777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" name="Rectangle 19"/>
                  <p:cNvSpPr/>
                  <p:nvPr/>
                </p:nvSpPr>
                <p:spPr>
                  <a:xfrm>
                    <a:off x="3114675" y="4000500"/>
                    <a:ext cx="361950" cy="2381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3619500" y="4000500"/>
                    <a:ext cx="361950" cy="2381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3638550" y="4429125"/>
                    <a:ext cx="361950" cy="2381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3086100" y="4476750"/>
                    <a:ext cx="361950" cy="2381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3124199" y="4305299"/>
                    <a:ext cx="91440" cy="9144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3924299" y="4305299"/>
                    <a:ext cx="91440" cy="9144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" name="TextBox 12"/>
              <p:cNvSpPr txBox="1"/>
              <p:nvPr/>
            </p:nvSpPr>
            <p:spPr>
              <a:xfrm>
                <a:off x="966948" y="4791075"/>
                <a:ext cx="14157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BPSK</a:t>
                </a:r>
              </a:p>
              <a:p>
                <a:pPr algn="ctr"/>
                <a:r>
                  <a:rPr lang="en-US" dirty="0" smtClean="0"/>
                  <a:t>2 symbols</a:t>
                </a:r>
              </a:p>
              <a:p>
                <a:pPr algn="ctr"/>
                <a:r>
                  <a:rPr lang="en-US" dirty="0" smtClean="0"/>
                  <a:t>1 bit/symbol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28542" y="4791075"/>
                <a:ext cx="15311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QPSK</a:t>
                </a:r>
              </a:p>
              <a:p>
                <a:pPr algn="ctr"/>
                <a:r>
                  <a:rPr lang="en-US" dirty="0" smtClean="0"/>
                  <a:t>4 symbols</a:t>
                </a:r>
              </a:p>
              <a:p>
                <a:pPr algn="ctr"/>
                <a:r>
                  <a:rPr lang="en-US" dirty="0" smtClean="0"/>
                  <a:t>2 bits/symbol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00217" y="4781550"/>
                <a:ext cx="15311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QAM-16</a:t>
                </a:r>
              </a:p>
              <a:p>
                <a:pPr algn="ctr"/>
                <a:r>
                  <a:rPr lang="en-US" dirty="0" smtClean="0"/>
                  <a:t>16 symbols</a:t>
                </a:r>
              </a:p>
              <a:p>
                <a:pPr algn="ctr"/>
                <a:r>
                  <a:rPr lang="en-US" dirty="0" smtClean="0"/>
                  <a:t>4 bits/symbol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43342" y="4791075"/>
                <a:ext cx="15311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QAM-64</a:t>
                </a:r>
              </a:p>
              <a:p>
                <a:pPr algn="ctr"/>
                <a:r>
                  <a:rPr lang="en-US" dirty="0" smtClean="0"/>
                  <a:t>64 symbols</a:t>
                </a:r>
              </a:p>
              <a:p>
                <a:pPr algn="ctr"/>
                <a:r>
                  <a:rPr lang="en-US" dirty="0" smtClean="0"/>
                  <a:t>6 bits/symbol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4248150" y="2524125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286250" y="4581525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90725" y="4610100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838950" y="4591050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866900" y="2581275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905625" y="2533650"/>
              <a:ext cx="514350" cy="2000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Left Brace 32"/>
          <p:cNvSpPr/>
          <p:nvPr/>
        </p:nvSpPr>
        <p:spPr bwMode="auto">
          <a:xfrm rot="16200000">
            <a:off x="6581775" y="4337291"/>
            <a:ext cx="219075" cy="2695575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Left Brace 33"/>
          <p:cNvSpPr/>
          <p:nvPr/>
        </p:nvSpPr>
        <p:spPr bwMode="auto">
          <a:xfrm rot="16200000">
            <a:off x="2486025" y="4308716"/>
            <a:ext cx="219075" cy="2695575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4683" y="5814261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QAM varies amplitude and phase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3875" y="5804736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BPSK/QPSK varies only phase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Passband</a:t>
            </a:r>
            <a:r>
              <a:rPr lang="en-US" dirty="0" smtClean="0"/>
              <a:t> Transmission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Constellation diagrams are a shorthand to capture the amplitude and phase modulations of symbols: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64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Passband</a:t>
            </a:r>
            <a:r>
              <a:rPr lang="en-US" dirty="0" smtClean="0"/>
              <a:t> Transmission (3)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Gray-coding assigns bits to symbols so that small symbol errors cause few bit errors: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99344" y="2657475"/>
            <a:ext cx="6945312" cy="3124200"/>
            <a:chOff x="1099344" y="2657475"/>
            <a:chExt cx="6945312" cy="31242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026" b="6740"/>
            <a:stretch>
              <a:fillRect/>
            </a:stretch>
          </p:blipFill>
          <p:spPr bwMode="auto">
            <a:xfrm>
              <a:off x="1099344" y="2657475"/>
              <a:ext cx="6945312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/>
            <p:cNvSpPr/>
            <p:nvPr/>
          </p:nvSpPr>
          <p:spPr>
            <a:xfrm>
              <a:off x="2672555" y="402907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39255" y="4019549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272630" y="4343399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15480" y="402907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67880" y="368617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272630" y="340042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958305" y="3543299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882105" y="381952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3081" y="4010025"/>
              <a:ext cx="12984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A</a:t>
              </a:r>
              <a:endPara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96456" y="3333750"/>
              <a:ext cx="12984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B</a:t>
              </a:r>
              <a:endPara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4581" y="3990975"/>
              <a:ext cx="12984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C</a:t>
              </a:r>
              <a:endPara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86931" y="4362450"/>
              <a:ext cx="129844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D</a:t>
              </a:r>
              <a:endParaRPr lang="en-US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39206" y="3819525"/>
              <a:ext cx="12022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E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586955" y="3914774"/>
              <a:ext cx="91440" cy="9144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Division Multiplexing (1)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58288"/>
            <a:ext cx="7790214" cy="4600081"/>
          </a:xfrm>
        </p:spPr>
        <p:txBody>
          <a:bodyPr/>
          <a:lstStyle/>
          <a:p>
            <a:r>
              <a:rPr lang="en-US" dirty="0" smtClean="0"/>
              <a:t>FDM (Frequency Division Multiplexing) shares the channel by placing users on different frequencies:</a:t>
            </a:r>
          </a:p>
          <a:p>
            <a:endParaRPr lang="en-US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1466850" y="2305050"/>
            <a:ext cx="6885826" cy="3784609"/>
            <a:chOff x="1466850" y="2305050"/>
            <a:chExt cx="6885826" cy="3784609"/>
          </a:xfrm>
        </p:grpSpPr>
        <p:pic>
          <p:nvPicPr>
            <p:cNvPr id="460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6850" y="2305050"/>
              <a:ext cx="6267450" cy="3784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000750" y="5267325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Overall FDM channel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6786563" y="4862512"/>
              <a:ext cx="476250" cy="352425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 bwMode="auto">
            <a:xfrm>
              <a:off x="6219825" y="4724400"/>
              <a:ext cx="6096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771900" y="5772150"/>
              <a:ext cx="6096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085975" y="5743575"/>
              <a:ext cx="6096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42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Division Multiplexing (TDM)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division multiplexing shares a channel over time:</a:t>
            </a:r>
          </a:p>
          <a:p>
            <a:pPr lvl="1"/>
            <a:r>
              <a:rPr lang="en-US" dirty="0" smtClean="0"/>
              <a:t>Users take turns on a fixed schedule; this is not packet switching or STDM (Statistical TDM)</a:t>
            </a:r>
          </a:p>
          <a:p>
            <a:pPr lvl="1"/>
            <a:r>
              <a:rPr lang="en-US" dirty="0" smtClean="0"/>
              <a:t>Widely used in telephone / cellular systems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2" y="3771900"/>
            <a:ext cx="7997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0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Code Division Multiple Access (CDMA)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220188"/>
            <a:ext cx="7790214" cy="46000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CDMA shares the channel by giving users a code</a:t>
            </a:r>
          </a:p>
          <a:p>
            <a:pPr lvl="1"/>
            <a:r>
              <a:rPr lang="en-US" sz="2400" dirty="0" smtClean="0"/>
              <a:t>Codes are orthogonal; can be sent at the same time</a:t>
            </a:r>
          </a:p>
          <a:p>
            <a:pPr lvl="1"/>
            <a:r>
              <a:rPr lang="en-US" sz="2400" dirty="0" smtClean="0"/>
              <a:t>Widely used as part of 3G networks</a:t>
            </a:r>
            <a:endParaRPr lang="en-US" sz="2400" dirty="0"/>
          </a:p>
        </p:txBody>
      </p:sp>
      <p:grpSp>
        <p:nvGrpSpPr>
          <p:cNvPr id="7" name="Group 97"/>
          <p:cNvGrpSpPr/>
          <p:nvPr/>
        </p:nvGrpSpPr>
        <p:grpSpPr>
          <a:xfrm>
            <a:off x="1027130" y="3351983"/>
            <a:ext cx="1761457" cy="568683"/>
            <a:chOff x="725699" y="3421942"/>
            <a:chExt cx="2341351" cy="755900"/>
          </a:xfrm>
        </p:grpSpPr>
        <p:sp>
          <p:nvSpPr>
            <p:cNvPr id="8" name="TextBox 7"/>
            <p:cNvSpPr txBox="1"/>
            <p:nvPr/>
          </p:nvSpPr>
          <p:spPr>
            <a:xfrm>
              <a:off x="725699" y="3566605"/>
              <a:ext cx="502935" cy="3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=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227350" y="3804943"/>
              <a:ext cx="18397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1355201" y="3429000"/>
              <a:ext cx="1515948" cy="748842"/>
            </a:xfrm>
            <a:custGeom>
              <a:avLst/>
              <a:gdLst>
                <a:gd name="connsiteX0" fmla="*/ 0 w 1581150"/>
                <a:gd name="connsiteY0" fmla="*/ 381000 h 781050"/>
                <a:gd name="connsiteX1" fmla="*/ 9525 w 1581150"/>
                <a:gd name="connsiteY1" fmla="*/ 0 h 781050"/>
                <a:gd name="connsiteX2" fmla="*/ 400050 w 1581150"/>
                <a:gd name="connsiteY2" fmla="*/ 0 h 781050"/>
                <a:gd name="connsiteX3" fmla="*/ 400050 w 1581150"/>
                <a:gd name="connsiteY3" fmla="*/ 781050 h 781050"/>
                <a:gd name="connsiteX4" fmla="*/ 800100 w 1581150"/>
                <a:gd name="connsiteY4" fmla="*/ 781050 h 781050"/>
                <a:gd name="connsiteX5" fmla="*/ 800100 w 1581150"/>
                <a:gd name="connsiteY5" fmla="*/ 0 h 781050"/>
                <a:gd name="connsiteX6" fmla="*/ 1181100 w 1581150"/>
                <a:gd name="connsiteY6" fmla="*/ 0 h 781050"/>
                <a:gd name="connsiteX7" fmla="*/ 1190625 w 1581150"/>
                <a:gd name="connsiteY7" fmla="*/ 781050 h 781050"/>
                <a:gd name="connsiteX8" fmla="*/ 1581150 w 1581150"/>
                <a:gd name="connsiteY8" fmla="*/ 781050 h 781050"/>
                <a:gd name="connsiteX9" fmla="*/ 1581150 w 1581150"/>
                <a:gd name="connsiteY9" fmla="*/ 390525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1150" h="781050">
                  <a:moveTo>
                    <a:pt x="0" y="381000"/>
                  </a:moveTo>
                  <a:lnTo>
                    <a:pt x="9525" y="0"/>
                  </a:lnTo>
                  <a:lnTo>
                    <a:pt x="400050" y="0"/>
                  </a:lnTo>
                  <a:lnTo>
                    <a:pt x="400050" y="781050"/>
                  </a:lnTo>
                  <a:lnTo>
                    <a:pt x="800100" y="781050"/>
                  </a:lnTo>
                  <a:lnTo>
                    <a:pt x="800100" y="0"/>
                  </a:lnTo>
                  <a:lnTo>
                    <a:pt x="1181100" y="0"/>
                  </a:lnTo>
                  <a:lnTo>
                    <a:pt x="1190625" y="781050"/>
                  </a:lnTo>
                  <a:lnTo>
                    <a:pt x="1581150" y="781050"/>
                  </a:lnTo>
                  <a:lnTo>
                    <a:pt x="1581150" y="390525"/>
                  </a:ln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88368" y="3431075"/>
              <a:ext cx="401438" cy="32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+1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29896" y="3796364"/>
              <a:ext cx="352257" cy="324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37211" y="3421942"/>
              <a:ext cx="401438" cy="32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+1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90186" y="3787232"/>
              <a:ext cx="352257" cy="324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</p:grpSp>
      <p:grpSp>
        <p:nvGrpSpPr>
          <p:cNvPr id="10" name="Group 98"/>
          <p:cNvGrpSpPr/>
          <p:nvPr/>
        </p:nvGrpSpPr>
        <p:grpSpPr>
          <a:xfrm>
            <a:off x="1008865" y="4310866"/>
            <a:ext cx="1768033" cy="587736"/>
            <a:chOff x="707434" y="4355500"/>
            <a:chExt cx="2350091" cy="781225"/>
          </a:xfrm>
        </p:grpSpPr>
        <p:sp>
          <p:nvSpPr>
            <p:cNvPr id="9" name="TextBox 8"/>
            <p:cNvSpPr txBox="1"/>
            <p:nvPr/>
          </p:nvSpPr>
          <p:spPr>
            <a:xfrm>
              <a:off x="707434" y="4525487"/>
              <a:ext cx="515169" cy="3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 =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245615" y="4763826"/>
              <a:ext cx="181191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364334" y="4387883"/>
              <a:ext cx="1515948" cy="748842"/>
            </a:xfrm>
            <a:custGeom>
              <a:avLst/>
              <a:gdLst>
                <a:gd name="connsiteX0" fmla="*/ 0 w 1581150"/>
                <a:gd name="connsiteY0" fmla="*/ 381000 h 781050"/>
                <a:gd name="connsiteX1" fmla="*/ 9525 w 1581150"/>
                <a:gd name="connsiteY1" fmla="*/ 0 h 781050"/>
                <a:gd name="connsiteX2" fmla="*/ 790575 w 1581150"/>
                <a:gd name="connsiteY2" fmla="*/ 0 h 781050"/>
                <a:gd name="connsiteX3" fmla="*/ 790575 w 1581150"/>
                <a:gd name="connsiteY3" fmla="*/ 781050 h 781050"/>
                <a:gd name="connsiteX4" fmla="*/ 1581150 w 1581150"/>
                <a:gd name="connsiteY4" fmla="*/ 781050 h 781050"/>
                <a:gd name="connsiteX5" fmla="*/ 1581150 w 1581150"/>
                <a:gd name="connsiteY5" fmla="*/ 390525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" h="781050">
                  <a:moveTo>
                    <a:pt x="0" y="381000"/>
                  </a:moveTo>
                  <a:lnTo>
                    <a:pt x="9525" y="0"/>
                  </a:lnTo>
                  <a:lnTo>
                    <a:pt x="790575" y="0"/>
                  </a:lnTo>
                  <a:lnTo>
                    <a:pt x="790575" y="781050"/>
                  </a:lnTo>
                  <a:lnTo>
                    <a:pt x="1581150" y="781050"/>
                  </a:lnTo>
                  <a:lnTo>
                    <a:pt x="1581150" y="390525"/>
                  </a:ln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41087" y="4355500"/>
              <a:ext cx="401438" cy="324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88111" y="4355500"/>
              <a:ext cx="401438" cy="324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+1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7325" y="4729921"/>
              <a:ext cx="352257" cy="324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55218" y="4729921"/>
              <a:ext cx="352257" cy="324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</p:grpSp>
      <p:grpSp>
        <p:nvGrpSpPr>
          <p:cNvPr id="11" name="Group 99"/>
          <p:cNvGrpSpPr/>
          <p:nvPr/>
        </p:nvGrpSpPr>
        <p:grpSpPr>
          <a:xfrm>
            <a:off x="990600" y="5323074"/>
            <a:ext cx="1767440" cy="582423"/>
            <a:chOff x="689170" y="5312311"/>
            <a:chExt cx="2349305" cy="774164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254747" y="5695312"/>
              <a:ext cx="17837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1364334" y="5328501"/>
              <a:ext cx="1515948" cy="757974"/>
            </a:xfrm>
            <a:custGeom>
              <a:avLst/>
              <a:gdLst>
                <a:gd name="connsiteX0" fmla="*/ 0 w 1581150"/>
                <a:gd name="connsiteY0" fmla="*/ 390525 h 790575"/>
                <a:gd name="connsiteX1" fmla="*/ 9525 w 1581150"/>
                <a:gd name="connsiteY1" fmla="*/ 0 h 790575"/>
                <a:gd name="connsiteX2" fmla="*/ 400050 w 1581150"/>
                <a:gd name="connsiteY2" fmla="*/ 0 h 790575"/>
                <a:gd name="connsiteX3" fmla="*/ 400050 w 1581150"/>
                <a:gd name="connsiteY3" fmla="*/ 790575 h 790575"/>
                <a:gd name="connsiteX4" fmla="*/ 1190625 w 1581150"/>
                <a:gd name="connsiteY4" fmla="*/ 790575 h 790575"/>
                <a:gd name="connsiteX5" fmla="*/ 1190625 w 1581150"/>
                <a:gd name="connsiteY5" fmla="*/ 0 h 790575"/>
                <a:gd name="connsiteX6" fmla="*/ 1581150 w 1581150"/>
                <a:gd name="connsiteY6" fmla="*/ 0 h 790575"/>
                <a:gd name="connsiteX7" fmla="*/ 1581150 w 1581150"/>
                <a:gd name="connsiteY7" fmla="*/ 390525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1150" h="790575">
                  <a:moveTo>
                    <a:pt x="0" y="390525"/>
                  </a:moveTo>
                  <a:lnTo>
                    <a:pt x="9525" y="0"/>
                  </a:lnTo>
                  <a:lnTo>
                    <a:pt x="400050" y="0"/>
                  </a:lnTo>
                  <a:lnTo>
                    <a:pt x="400050" y="790575"/>
                  </a:lnTo>
                  <a:lnTo>
                    <a:pt x="1190625" y="790575"/>
                  </a:lnTo>
                  <a:lnTo>
                    <a:pt x="1190625" y="0"/>
                  </a:lnTo>
                  <a:lnTo>
                    <a:pt x="1581150" y="0"/>
                  </a:lnTo>
                  <a:lnTo>
                    <a:pt x="1581150" y="390525"/>
                  </a:ln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01030" y="5312311"/>
              <a:ext cx="401438" cy="32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+1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42557" y="5321445"/>
              <a:ext cx="401438" cy="32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+1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59004" y="5686736"/>
              <a:ext cx="352258" cy="32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39375" y="5695867"/>
              <a:ext cx="352258" cy="32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9170" y="5453446"/>
              <a:ext cx="527464" cy="354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 =</a:t>
              </a:r>
              <a:endParaRPr lang="en-US" dirty="0"/>
            </a:p>
          </p:txBody>
        </p:sp>
      </p:grpSp>
      <p:grpSp>
        <p:nvGrpSpPr>
          <p:cNvPr id="15" name="Group 86"/>
          <p:cNvGrpSpPr/>
          <p:nvPr/>
        </p:nvGrpSpPr>
        <p:grpSpPr>
          <a:xfrm>
            <a:off x="3590925" y="4014168"/>
            <a:ext cx="1352784" cy="1564973"/>
            <a:chOff x="3419475" y="4006447"/>
            <a:chExt cx="1798138" cy="2080182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419475" y="4756223"/>
              <a:ext cx="1798138" cy="1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3528453" y="4010025"/>
              <a:ext cx="1516611" cy="1498449"/>
            </a:xfrm>
            <a:custGeom>
              <a:avLst/>
              <a:gdLst>
                <a:gd name="connsiteX0" fmla="*/ 0 w 1590675"/>
                <a:gd name="connsiteY0" fmla="*/ 781050 h 1571625"/>
                <a:gd name="connsiteX1" fmla="*/ 400050 w 1590675"/>
                <a:gd name="connsiteY1" fmla="*/ 790575 h 1571625"/>
                <a:gd name="connsiteX2" fmla="*/ 400050 w 1590675"/>
                <a:gd name="connsiteY2" fmla="*/ 1571625 h 1571625"/>
                <a:gd name="connsiteX3" fmla="*/ 809625 w 1590675"/>
                <a:gd name="connsiteY3" fmla="*/ 1562100 h 1571625"/>
                <a:gd name="connsiteX4" fmla="*/ 800100 w 1590675"/>
                <a:gd name="connsiteY4" fmla="*/ 0 h 1571625"/>
                <a:gd name="connsiteX5" fmla="*/ 1190625 w 1590675"/>
                <a:gd name="connsiteY5" fmla="*/ 0 h 1571625"/>
                <a:gd name="connsiteX6" fmla="*/ 1190625 w 1590675"/>
                <a:gd name="connsiteY6" fmla="*/ 781050 h 1571625"/>
                <a:gd name="connsiteX7" fmla="*/ 1590675 w 1590675"/>
                <a:gd name="connsiteY7" fmla="*/ 78105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675" h="1571625">
                  <a:moveTo>
                    <a:pt x="0" y="781050"/>
                  </a:moveTo>
                  <a:lnTo>
                    <a:pt x="400050" y="790575"/>
                  </a:lnTo>
                  <a:lnTo>
                    <a:pt x="400050" y="1571625"/>
                  </a:lnTo>
                  <a:lnTo>
                    <a:pt x="809625" y="1562100"/>
                  </a:lnTo>
                  <a:lnTo>
                    <a:pt x="800100" y="0"/>
                  </a:lnTo>
                  <a:lnTo>
                    <a:pt x="1190625" y="0"/>
                  </a:lnTo>
                  <a:lnTo>
                    <a:pt x="1190625" y="781050"/>
                  </a:lnTo>
                  <a:lnTo>
                    <a:pt x="1590675" y="781050"/>
                  </a:ln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64735" y="5141633"/>
              <a:ext cx="350301" cy="322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-2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200752" y="4006447"/>
              <a:ext cx="399209" cy="322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+2</a:t>
              </a:r>
              <a:endParaRPr lang="en-US" sz="1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92024" y="4565919"/>
              <a:ext cx="284582" cy="322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54455" y="4556838"/>
              <a:ext cx="284582" cy="3227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22727" y="5595708"/>
              <a:ext cx="1558077" cy="490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 = +A -B</a:t>
              </a:r>
              <a:endParaRPr lang="en-US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343525" y="3324225"/>
            <a:ext cx="72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x A</a:t>
            </a:r>
            <a:endParaRPr lang="en-US" dirty="0"/>
          </a:p>
        </p:txBody>
      </p:sp>
      <p:grpSp>
        <p:nvGrpSpPr>
          <p:cNvPr id="16" name="Group 96"/>
          <p:cNvGrpSpPr/>
          <p:nvPr/>
        </p:nvGrpSpPr>
        <p:grpSpPr>
          <a:xfrm>
            <a:off x="5741023" y="3276600"/>
            <a:ext cx="1332152" cy="561975"/>
            <a:chOff x="5379072" y="3057525"/>
            <a:chExt cx="1783728" cy="752475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5379072" y="3795811"/>
              <a:ext cx="17837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155528" y="3088652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+2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35899" y="3088260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+2</a:t>
              </a:r>
              <a:endParaRPr lang="en-US" sz="1600" dirty="0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486400" y="3057525"/>
              <a:ext cx="1543050" cy="752475"/>
            </a:xfrm>
            <a:custGeom>
              <a:avLst/>
              <a:gdLst>
                <a:gd name="connsiteX0" fmla="*/ 0 w 1543050"/>
                <a:gd name="connsiteY0" fmla="*/ 752475 h 752475"/>
                <a:gd name="connsiteX1" fmla="*/ 390525 w 1543050"/>
                <a:gd name="connsiteY1" fmla="*/ 752475 h 752475"/>
                <a:gd name="connsiteX2" fmla="*/ 390525 w 1543050"/>
                <a:gd name="connsiteY2" fmla="*/ 0 h 752475"/>
                <a:gd name="connsiteX3" fmla="*/ 1152525 w 1543050"/>
                <a:gd name="connsiteY3" fmla="*/ 0 h 752475"/>
                <a:gd name="connsiteX4" fmla="*/ 1152525 w 1543050"/>
                <a:gd name="connsiteY4" fmla="*/ 752475 h 752475"/>
                <a:gd name="connsiteX5" fmla="*/ 1543050 w 1543050"/>
                <a:gd name="connsiteY5" fmla="*/ 752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050" h="752475">
                  <a:moveTo>
                    <a:pt x="0" y="752475"/>
                  </a:moveTo>
                  <a:lnTo>
                    <a:pt x="390525" y="752475"/>
                  </a:lnTo>
                  <a:lnTo>
                    <a:pt x="390525" y="0"/>
                  </a:lnTo>
                  <a:lnTo>
                    <a:pt x="1152525" y="0"/>
                  </a:lnTo>
                  <a:lnTo>
                    <a:pt x="1152525" y="752475"/>
                  </a:lnTo>
                  <a:lnTo>
                    <a:pt x="1543050" y="752475"/>
                  </a:ln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95"/>
          <p:cNvGrpSpPr/>
          <p:nvPr/>
        </p:nvGrpSpPr>
        <p:grpSpPr>
          <a:xfrm>
            <a:off x="5741023" y="4349442"/>
            <a:ext cx="1332151" cy="565458"/>
            <a:chOff x="5379072" y="4710211"/>
            <a:chExt cx="1783728" cy="757139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5379072" y="4710211"/>
              <a:ext cx="17837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163814" y="5088902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</a:t>
              </a:r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844185" y="5088510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</a:t>
              </a:r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77" name="Freeform 76"/>
            <p:cNvSpPr/>
            <p:nvPr/>
          </p:nvSpPr>
          <p:spPr>
            <a:xfrm flipV="1">
              <a:off x="5486400" y="4714875"/>
              <a:ext cx="1543050" cy="752475"/>
            </a:xfrm>
            <a:custGeom>
              <a:avLst/>
              <a:gdLst>
                <a:gd name="connsiteX0" fmla="*/ 0 w 1543050"/>
                <a:gd name="connsiteY0" fmla="*/ 752475 h 752475"/>
                <a:gd name="connsiteX1" fmla="*/ 390525 w 1543050"/>
                <a:gd name="connsiteY1" fmla="*/ 752475 h 752475"/>
                <a:gd name="connsiteX2" fmla="*/ 390525 w 1543050"/>
                <a:gd name="connsiteY2" fmla="*/ 0 h 752475"/>
                <a:gd name="connsiteX3" fmla="*/ 1152525 w 1543050"/>
                <a:gd name="connsiteY3" fmla="*/ 0 h 752475"/>
                <a:gd name="connsiteX4" fmla="*/ 1152525 w 1543050"/>
                <a:gd name="connsiteY4" fmla="*/ 752475 h 752475"/>
                <a:gd name="connsiteX5" fmla="*/ 1543050 w 1543050"/>
                <a:gd name="connsiteY5" fmla="*/ 752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050" h="752475">
                  <a:moveTo>
                    <a:pt x="0" y="752475"/>
                  </a:moveTo>
                  <a:lnTo>
                    <a:pt x="390525" y="752475"/>
                  </a:lnTo>
                  <a:lnTo>
                    <a:pt x="390525" y="0"/>
                  </a:lnTo>
                  <a:lnTo>
                    <a:pt x="1152525" y="0"/>
                  </a:lnTo>
                  <a:lnTo>
                    <a:pt x="1152525" y="752475"/>
                  </a:lnTo>
                  <a:lnTo>
                    <a:pt x="1543050" y="752475"/>
                  </a:ln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87"/>
          <p:cNvGrpSpPr/>
          <p:nvPr/>
        </p:nvGrpSpPr>
        <p:grpSpPr>
          <a:xfrm>
            <a:off x="5743576" y="5238342"/>
            <a:ext cx="1280610" cy="1098812"/>
            <a:chOff x="3419475" y="3965605"/>
            <a:chExt cx="1798138" cy="1542869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3419475" y="4756223"/>
              <a:ext cx="1798138" cy="1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 flipV="1">
              <a:off x="3528453" y="4010025"/>
              <a:ext cx="1516611" cy="1498449"/>
            </a:xfrm>
            <a:custGeom>
              <a:avLst/>
              <a:gdLst>
                <a:gd name="connsiteX0" fmla="*/ 0 w 1590675"/>
                <a:gd name="connsiteY0" fmla="*/ 781050 h 1571625"/>
                <a:gd name="connsiteX1" fmla="*/ 400050 w 1590675"/>
                <a:gd name="connsiteY1" fmla="*/ 790575 h 1571625"/>
                <a:gd name="connsiteX2" fmla="*/ 400050 w 1590675"/>
                <a:gd name="connsiteY2" fmla="*/ 1571625 h 1571625"/>
                <a:gd name="connsiteX3" fmla="*/ 809625 w 1590675"/>
                <a:gd name="connsiteY3" fmla="*/ 1562100 h 1571625"/>
                <a:gd name="connsiteX4" fmla="*/ 800100 w 1590675"/>
                <a:gd name="connsiteY4" fmla="*/ 0 h 1571625"/>
                <a:gd name="connsiteX5" fmla="*/ 1190625 w 1590675"/>
                <a:gd name="connsiteY5" fmla="*/ 0 h 1571625"/>
                <a:gd name="connsiteX6" fmla="*/ 1190625 w 1590675"/>
                <a:gd name="connsiteY6" fmla="*/ 781050 h 1571625"/>
                <a:gd name="connsiteX7" fmla="*/ 1590675 w 1590675"/>
                <a:gd name="connsiteY7" fmla="*/ 78105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675" h="1571625">
                  <a:moveTo>
                    <a:pt x="0" y="781050"/>
                  </a:moveTo>
                  <a:lnTo>
                    <a:pt x="400050" y="790575"/>
                  </a:lnTo>
                  <a:lnTo>
                    <a:pt x="400050" y="1571625"/>
                  </a:lnTo>
                  <a:lnTo>
                    <a:pt x="809625" y="1562100"/>
                  </a:lnTo>
                  <a:lnTo>
                    <a:pt x="800100" y="0"/>
                  </a:lnTo>
                  <a:lnTo>
                    <a:pt x="1190625" y="0"/>
                  </a:lnTo>
                  <a:lnTo>
                    <a:pt x="1190625" y="781050"/>
                  </a:lnTo>
                  <a:lnTo>
                    <a:pt x="1590675" y="781050"/>
                  </a:ln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232642" y="5100791"/>
              <a:ext cx="350301" cy="322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-2</a:t>
              </a:r>
              <a:endParaRPr lang="en-US" sz="16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844758" y="3965605"/>
              <a:ext cx="399209" cy="322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+2</a:t>
              </a:r>
              <a:endParaRPr lang="en-US" sz="16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71655" y="4524364"/>
              <a:ext cx="284583" cy="322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14333" y="4528656"/>
              <a:ext cx="284583" cy="322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362575" y="43815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x B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334000" y="52863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x C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7229475" y="3257550"/>
            <a:ext cx="117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= 4</a:t>
            </a:r>
          </a:p>
          <a:p>
            <a:r>
              <a:rPr lang="en-US" dirty="0" smtClean="0"/>
              <a:t>A sent “1”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7210425" y="4295775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= -4</a:t>
            </a:r>
          </a:p>
          <a:p>
            <a:r>
              <a:rPr lang="en-US" dirty="0"/>
              <a:t>B</a:t>
            </a:r>
            <a:r>
              <a:rPr lang="en-US" dirty="0" smtClean="0"/>
              <a:t> sent “0”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7191375" y="5229225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= 0</a:t>
            </a:r>
          </a:p>
          <a:p>
            <a:r>
              <a:rPr lang="en-US" dirty="0" smtClean="0"/>
              <a:t>C didn’t send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333500" y="28194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Sender Codes</a:t>
            </a:r>
            <a:endParaRPr lang="en-US" i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3514725" y="2812018"/>
            <a:ext cx="1385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Transmitted</a:t>
            </a:r>
          </a:p>
          <a:p>
            <a:pPr algn="ctr"/>
            <a:r>
              <a:rPr lang="en-US" i="1" dirty="0" smtClean="0"/>
              <a:t>Signal</a:t>
            </a:r>
            <a:endParaRPr lang="en-US" i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5864834" y="281055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Receiver Decoding</a:t>
            </a:r>
            <a:endParaRPr lang="en-US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5809313" y="4178958"/>
            <a:ext cx="202676" cy="229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85613" y="4188483"/>
            <a:ext cx="202676" cy="229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28363" y="3645558"/>
            <a:ext cx="202676" cy="229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04663" y="3655083"/>
            <a:ext cx="202676" cy="229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3527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Basis for Data Communication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rates have fundamental limits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Fourier analysis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</a:p>
          <a:p>
            <a:pPr lvl="1"/>
            <a:r>
              <a:rPr lang="en-US" dirty="0" smtClean="0"/>
              <a:t>Bandwidth-limited signals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</a:p>
          <a:p>
            <a:pPr lvl="1"/>
            <a:r>
              <a:rPr lang="en-US" dirty="0" smtClean="0"/>
              <a:t>Maximum data rate of a channel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88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Public Switched Telephone Network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Structure of the telephone system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Politics of telephones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Local loop: modems, ADSL, and FTTH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Trunks and multiplexing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Switching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9141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the Telephone System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hierarchical system for carrying voice calls made of:</a:t>
            </a:r>
          </a:p>
          <a:p>
            <a:pPr lvl="1"/>
            <a:r>
              <a:rPr lang="en-US" sz="2000" dirty="0" smtClean="0"/>
              <a:t>Local loops, mostly analog twisted pairs to houses</a:t>
            </a:r>
          </a:p>
          <a:p>
            <a:pPr lvl="1"/>
            <a:r>
              <a:rPr lang="en-US" sz="2000" dirty="0" smtClean="0"/>
              <a:t>Trunks, digital fiber optic links that carry calls</a:t>
            </a:r>
          </a:p>
          <a:p>
            <a:pPr lvl="1"/>
            <a:r>
              <a:rPr lang="en-US" sz="2000" dirty="0" smtClean="0"/>
              <a:t>Switching offices, that move calls among trunks</a:t>
            </a:r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887412" y="3705225"/>
          <a:ext cx="74072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Image" r:id="rId4" imgW="25396825" imgH="7377778" progId="">
                  <p:embed/>
                </p:oleObj>
              </mc:Choice>
              <mc:Fallback>
                <p:oleObj name="Image" r:id="rId4" imgW="25396825" imgH="73777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2" y="3705225"/>
                        <a:ext cx="7407275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loop (1): modems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Telephone modems send digital data over an 3.3 KHz analog voice channel interface to the POTS</a:t>
            </a:r>
          </a:p>
          <a:p>
            <a:pPr lvl="1"/>
            <a:r>
              <a:rPr lang="en-US" dirty="0" smtClean="0"/>
              <a:t>Rates &lt;56 kbps; early way to connect to the Internet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238500"/>
            <a:ext cx="853757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9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loop (2): Digital Subscriber Lines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52185"/>
            <a:ext cx="8229600" cy="1123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DSL </a:t>
            </a:r>
            <a:r>
              <a:rPr lang="en-US" sz="2400" u="sng" dirty="0" smtClean="0"/>
              <a:t>broadband</a:t>
            </a:r>
            <a:r>
              <a:rPr lang="en-US" sz="2400" dirty="0" smtClean="0"/>
              <a:t> sends data over the local loop to the local office using frequencies that are not used for POTS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1"/>
          </p:nvPr>
        </p:nvSpPr>
        <p:spPr>
          <a:xfrm>
            <a:off x="457200" y="2266950"/>
            <a:ext cx="3476625" cy="4105275"/>
          </a:xfrm>
        </p:spPr>
        <p:txBody>
          <a:bodyPr>
            <a:normAutofit/>
          </a:bodyPr>
          <a:lstStyle/>
          <a:p>
            <a:pPr marL="228600" lvl="1" indent="-228600"/>
            <a:r>
              <a:rPr lang="en-US" sz="2400" dirty="0" smtClean="0"/>
              <a:t>Telephone/computers attach to the same old phone line</a:t>
            </a:r>
          </a:p>
          <a:p>
            <a:pPr marL="228600" lvl="1" indent="-228600">
              <a:spcBef>
                <a:spcPts val="1200"/>
              </a:spcBef>
            </a:pPr>
            <a:r>
              <a:rPr lang="en-US" sz="2400" dirty="0" smtClean="0"/>
              <a:t>Rates vary with line</a:t>
            </a:r>
          </a:p>
          <a:p>
            <a:pPr marL="571500" lvl="2" indent="-228600">
              <a:spcBef>
                <a:spcPts val="1200"/>
              </a:spcBef>
            </a:pPr>
            <a:r>
              <a:rPr lang="en-US" sz="2000" dirty="0" smtClean="0"/>
              <a:t>ADSL2 up to 12 Mbps</a:t>
            </a:r>
          </a:p>
          <a:p>
            <a:pPr marL="228600" lvl="1" indent="-228600">
              <a:spcBef>
                <a:spcPts val="1200"/>
              </a:spcBef>
            </a:pPr>
            <a:r>
              <a:rPr lang="en-US" sz="2400" dirty="0" smtClean="0"/>
              <a:t>OFDM is used up to 1.1 MHz for ADSL2</a:t>
            </a:r>
          </a:p>
          <a:p>
            <a:pPr marL="571500" lvl="2" indent="-228600">
              <a:spcBef>
                <a:spcPts val="1200"/>
              </a:spcBef>
            </a:pPr>
            <a:r>
              <a:rPr lang="en-US" sz="2000" dirty="0" smtClean="0"/>
              <a:t>Most bandwidth down</a:t>
            </a:r>
            <a:endParaRPr lang="en-US" sz="2000" dirty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 b="1920"/>
          <a:stretch>
            <a:fillRect/>
          </a:stretch>
        </p:blipFill>
        <p:spPr bwMode="auto">
          <a:xfrm>
            <a:off x="3981450" y="2094990"/>
            <a:ext cx="4953000" cy="279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t="8058" r="5188"/>
          <a:stretch>
            <a:fillRect/>
          </a:stretch>
        </p:blipFill>
        <p:spPr bwMode="auto">
          <a:xfrm>
            <a:off x="3867150" y="5000625"/>
            <a:ext cx="5048250" cy="130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5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loop (3): Fiber To The Home</a:t>
            </a:r>
            <a:endParaRPr lang="en-US" dirty="0" smtClean="0"/>
          </a:p>
        </p:txBody>
      </p: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081338"/>
            <a:ext cx="83185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FTTH broadband relies on deployment of fiber optic cables to provide high data rates  customers</a:t>
            </a:r>
          </a:p>
          <a:p>
            <a:pPr lvl="1"/>
            <a:r>
              <a:rPr lang="en-US" sz="2400" dirty="0" smtClean="0"/>
              <a:t>One wavelength can be shared among many houses</a:t>
            </a:r>
          </a:p>
          <a:p>
            <a:pPr lvl="1"/>
            <a:r>
              <a:rPr lang="en-US" sz="2400" dirty="0" smtClean="0"/>
              <a:t>Fiber is passive (no amplifiers, etc.)</a:t>
            </a:r>
          </a:p>
        </p:txBody>
      </p:sp>
    </p:spTree>
    <p:extLst>
      <p:ext uri="{BB962C8B-B14F-4D97-AF65-F5344CB8AC3E}">
        <p14:creationId xmlns:p14="http://schemas.microsoft.com/office/powerpoint/2010/main" val="25283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PSTN uses circuit switching; Internet uses packet switching</a:t>
            </a:r>
            <a:endParaRPr lang="en-US" sz="2400" dirty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Switching (1)</a:t>
            </a:r>
            <a:endParaRPr lang="en-US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2295525" y="2185920"/>
            <a:ext cx="5543550" cy="3971925"/>
            <a:chOff x="1781175" y="1971675"/>
            <a:chExt cx="5543550" cy="3971925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90" t="2554" r="2152" b="3648"/>
            <a:stretch>
              <a:fillRect/>
            </a:stretch>
          </p:blipFill>
          <p:spPr bwMode="auto">
            <a:xfrm>
              <a:off x="1781175" y="1971675"/>
              <a:ext cx="5543550" cy="384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Freeform 21"/>
            <p:cNvSpPr/>
            <p:nvPr/>
          </p:nvSpPr>
          <p:spPr bwMode="auto">
            <a:xfrm>
              <a:off x="2094931" y="2518012"/>
              <a:ext cx="4763069" cy="641445"/>
            </a:xfrm>
            <a:custGeom>
              <a:avLst/>
              <a:gdLst>
                <a:gd name="connsiteX0" fmla="*/ 0 w 4763069"/>
                <a:gd name="connsiteY0" fmla="*/ 156949 h 641445"/>
                <a:gd name="connsiteX1" fmla="*/ 341194 w 4763069"/>
                <a:gd name="connsiteY1" fmla="*/ 156949 h 641445"/>
                <a:gd name="connsiteX2" fmla="*/ 805218 w 4763069"/>
                <a:gd name="connsiteY2" fmla="*/ 477672 h 641445"/>
                <a:gd name="connsiteX3" fmla="*/ 1132765 w 4763069"/>
                <a:gd name="connsiteY3" fmla="*/ 470848 h 641445"/>
                <a:gd name="connsiteX4" fmla="*/ 1132765 w 4763069"/>
                <a:gd name="connsiteY4" fmla="*/ 641445 h 641445"/>
                <a:gd name="connsiteX5" fmla="*/ 2156347 w 4763069"/>
                <a:gd name="connsiteY5" fmla="*/ 627797 h 641445"/>
                <a:gd name="connsiteX6" fmla="*/ 2483893 w 4763069"/>
                <a:gd name="connsiteY6" fmla="*/ 6824 h 641445"/>
                <a:gd name="connsiteX7" fmla="*/ 3521123 w 4763069"/>
                <a:gd name="connsiteY7" fmla="*/ 0 h 641445"/>
                <a:gd name="connsiteX8" fmla="*/ 3534770 w 4763069"/>
                <a:gd name="connsiteY8" fmla="*/ 163773 h 641445"/>
                <a:gd name="connsiteX9" fmla="*/ 4039738 w 4763069"/>
                <a:gd name="connsiteY9" fmla="*/ 156949 h 641445"/>
                <a:gd name="connsiteX10" fmla="*/ 4278573 w 4763069"/>
                <a:gd name="connsiteY10" fmla="*/ 477672 h 641445"/>
                <a:gd name="connsiteX11" fmla="*/ 4763069 w 4763069"/>
                <a:gd name="connsiteY11" fmla="*/ 491319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63069" h="641445">
                  <a:moveTo>
                    <a:pt x="0" y="156949"/>
                  </a:moveTo>
                  <a:lnTo>
                    <a:pt x="341194" y="156949"/>
                  </a:lnTo>
                  <a:lnTo>
                    <a:pt x="805218" y="477672"/>
                  </a:lnTo>
                  <a:lnTo>
                    <a:pt x="1132765" y="470848"/>
                  </a:lnTo>
                  <a:lnTo>
                    <a:pt x="1132765" y="641445"/>
                  </a:lnTo>
                  <a:lnTo>
                    <a:pt x="2156347" y="627797"/>
                  </a:lnTo>
                  <a:lnTo>
                    <a:pt x="2483893" y="6824"/>
                  </a:lnTo>
                  <a:lnTo>
                    <a:pt x="3521123" y="0"/>
                  </a:lnTo>
                  <a:lnTo>
                    <a:pt x="3534770" y="163773"/>
                  </a:lnTo>
                  <a:lnTo>
                    <a:pt x="4039738" y="156949"/>
                  </a:lnTo>
                  <a:lnTo>
                    <a:pt x="4278573" y="477672"/>
                  </a:lnTo>
                  <a:lnTo>
                    <a:pt x="4763069" y="491319"/>
                  </a:lnTo>
                </a:path>
              </a:pathLst>
            </a:cu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080077" y="5008728"/>
              <a:ext cx="95535" cy="1091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772166" y="4458268"/>
              <a:ext cx="95535" cy="1091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55575" y="5409062"/>
              <a:ext cx="95535" cy="1091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88860" y="4838131"/>
              <a:ext cx="95535" cy="10918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029075" y="3629025"/>
              <a:ext cx="333375" cy="190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076700" y="5753100"/>
              <a:ext cx="333375" cy="190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76325" y="26289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PSTN: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04875" y="4648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upload.wikimedia.org/wikipedia/commons/1/1a/Telephone_exchange_Montreal_QE3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10" y="800121"/>
            <a:ext cx="6717513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39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Strowger</a:t>
            </a:r>
            <a:r>
              <a:rPr lang="en-US" dirty="0"/>
              <a:t> </a:t>
            </a:r>
            <a:r>
              <a:rPr lang="en-US" dirty="0" smtClean="0"/>
              <a:t>Switches (1891)</a:t>
            </a:r>
            <a:endParaRPr lang="en-US" dirty="0"/>
          </a:p>
        </p:txBody>
      </p:sp>
      <p:pic>
        <p:nvPicPr>
          <p:cNvPr id="5122" name="Picture 2" descr="Almon Strow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25" y="1756253"/>
            <a:ext cx="3006820" cy="39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83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(2)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4450"/>
            <a:ext cx="3848100" cy="4867275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Circuit switching requires call setup (connection) before data flows smoothly</a:t>
            </a:r>
          </a:p>
          <a:p>
            <a:pPr marL="228600" lvl="1" indent="-228600"/>
            <a:r>
              <a:rPr lang="en-US" sz="2000" dirty="0" smtClean="0"/>
              <a:t>Also teardown at end (not shown)</a:t>
            </a:r>
          </a:p>
          <a:p>
            <a:pPr marL="1028700" lvl="4"/>
            <a:endParaRPr lang="en-US" sz="1600" dirty="0" smtClean="0"/>
          </a:p>
          <a:p>
            <a:r>
              <a:rPr lang="en-US" sz="2400" dirty="0" smtClean="0"/>
              <a:t>Packet switching treats messages independently</a:t>
            </a:r>
          </a:p>
          <a:p>
            <a:pPr marL="228600" lvl="1" indent="-228600"/>
            <a:r>
              <a:rPr lang="en-US" sz="2000" dirty="0" smtClean="0"/>
              <a:t>No setup, but variable queuing delay at routers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 l="5367" b="4970"/>
          <a:stretch>
            <a:fillRect/>
          </a:stretch>
        </p:blipFill>
        <p:spPr bwMode="auto">
          <a:xfrm>
            <a:off x="4229100" y="1309687"/>
            <a:ext cx="478631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10100" y="581025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57912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Switching (3)</a:t>
            </a:r>
            <a:endParaRPr lang="en-US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of circuit- and packet-switched networks</a:t>
            </a:r>
          </a:p>
        </p:txBody>
      </p:sp>
      <p:pic>
        <p:nvPicPr>
          <p:cNvPr id="686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2" y="2190750"/>
            <a:ext cx="7718425" cy="36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6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Analysis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time-varying signal can be equivalently represented as a series of frequency components (harmonics):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2463710"/>
            <a:ext cx="6915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24475" y="5476875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, b weights of harmonics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b="10660"/>
          <a:stretch>
            <a:fillRect/>
          </a:stretch>
        </p:blipFill>
        <p:spPr bwMode="auto">
          <a:xfrm>
            <a:off x="644525" y="3895725"/>
            <a:ext cx="7764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 bwMode="auto">
          <a:xfrm>
            <a:off x="2095500" y="5324475"/>
            <a:ext cx="1057275" cy="2667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8775" y="543877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over time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429000" y="5648325"/>
            <a:ext cx="4191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5905500" y="2768510"/>
            <a:ext cx="447675" cy="447675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305175" y="2778035"/>
            <a:ext cx="447675" cy="447675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176337" y="2782797"/>
            <a:ext cx="447675" cy="447675"/>
          </a:xfrm>
          <a:prstGeom prst="ellipse">
            <a:avLst/>
          </a:prstGeom>
          <a:solidFill>
            <a:srgbClr val="0000FF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914400" y="4410075"/>
            <a:ext cx="2971800" cy="866775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4938713" y="5062537"/>
            <a:ext cx="428625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943478" y="4876801"/>
            <a:ext cx="819146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405439" y="5119687"/>
            <a:ext cx="33337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653089" y="5157787"/>
            <a:ext cx="25717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891214" y="5176837"/>
            <a:ext cx="20002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076952" y="5143499"/>
            <a:ext cx="247649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372230" y="5238750"/>
            <a:ext cx="76195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786564" y="5233987"/>
            <a:ext cx="104774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981827" y="5191124"/>
            <a:ext cx="133349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210427" y="5229224"/>
            <a:ext cx="95249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415217" y="5214938"/>
            <a:ext cx="10477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7605719" y="5205412"/>
            <a:ext cx="142869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829553" y="5191124"/>
            <a:ext cx="133348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8058158" y="5219699"/>
            <a:ext cx="95243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38650" y="458152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3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Telephone System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Generations of mobile telephone systems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Cellular mobile telephone systems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  <a:p>
            <a:pPr lvl="1"/>
            <a:r>
              <a:rPr lang="en-US" dirty="0" smtClean="0"/>
              <a:t>GSM, a 2G system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UMTS, a 3G system </a:t>
            </a:r>
            <a:r>
              <a:rPr lang="en-US" dirty="0" smtClean="0">
                <a:solidFill>
                  <a:srgbClr val="0000FF"/>
                </a:solidFill>
              </a:rPr>
              <a:t>»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3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Generations of mobile telephone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563088"/>
            <a:ext cx="7790214" cy="460008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1G, analog voice</a:t>
            </a:r>
          </a:p>
          <a:p>
            <a:pPr lvl="2"/>
            <a:r>
              <a:rPr lang="en-US" dirty="0" smtClean="0"/>
              <a:t>AMPS (Advanced Mobile Phone System) is example, deployed from 1980s. Modulation based on FM (as in radio).</a:t>
            </a:r>
          </a:p>
          <a:p>
            <a:r>
              <a:rPr lang="en-US" dirty="0" smtClean="0"/>
              <a:t>2G, analog voice and digital data</a:t>
            </a:r>
          </a:p>
          <a:p>
            <a:pPr lvl="2"/>
            <a:r>
              <a:rPr lang="en-US" dirty="0" smtClean="0"/>
              <a:t>GSM (Global System for Mobile communications) is example, deployed from 1990s. Modulation based on QPSK.</a:t>
            </a:r>
          </a:p>
          <a:p>
            <a:r>
              <a:rPr lang="en-US" dirty="0" smtClean="0"/>
              <a:t>3G, digital voice and data</a:t>
            </a:r>
          </a:p>
          <a:p>
            <a:pPr lvl="2"/>
            <a:r>
              <a:rPr lang="en-US" dirty="0" smtClean="0"/>
              <a:t>UMTS (Universal Mobile Telecommunications System) is example, deployed from 2000s. Modulation based on CDMA</a:t>
            </a:r>
          </a:p>
          <a:p>
            <a:r>
              <a:rPr lang="en-US" dirty="0" smtClean="0"/>
              <a:t>4G, digital data including voice</a:t>
            </a:r>
          </a:p>
          <a:p>
            <a:pPr lvl="2"/>
            <a:r>
              <a:rPr lang="en-US" dirty="0" smtClean="0"/>
              <a:t>LTE (Long Term Evolution) is example, deployed from 2010s. Modulation based on OFDM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217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mobile phone systems</a:t>
            </a:r>
            <a:endParaRPr 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48763"/>
            <a:ext cx="7790214" cy="4600081"/>
          </a:xfrm>
        </p:spPr>
        <p:txBody>
          <a:bodyPr/>
          <a:lstStyle/>
          <a:p>
            <a:r>
              <a:rPr lang="en-US" dirty="0" smtClean="0"/>
              <a:t>All based on notion of spatial regions called cells</a:t>
            </a:r>
          </a:p>
          <a:p>
            <a:pPr marL="514350" lvl="2" indent="-285750"/>
            <a:r>
              <a:rPr lang="en-US" dirty="0" smtClean="0"/>
              <a:t>Each mobile uses a frequency in a cell; moves cause </a:t>
            </a:r>
            <a:r>
              <a:rPr lang="en-US" u="sng" dirty="0" smtClean="0"/>
              <a:t>handoff</a:t>
            </a:r>
          </a:p>
          <a:p>
            <a:pPr marL="514350" lvl="2" indent="-285750"/>
            <a:r>
              <a:rPr lang="en-US" dirty="0" smtClean="0"/>
              <a:t>Frequencies are reused across non-adjacent cells</a:t>
            </a:r>
          </a:p>
          <a:p>
            <a:pPr marL="514350" lvl="2" indent="-285750"/>
            <a:r>
              <a:rPr lang="en-US" dirty="0" smtClean="0"/>
              <a:t>To support more mobiles, smaller cells can be used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 cstate="print"/>
          <a:srcRect b="10670"/>
          <a:stretch>
            <a:fillRect/>
          </a:stretch>
        </p:blipFill>
        <p:spPr bwMode="auto">
          <a:xfrm>
            <a:off x="1075531" y="2800350"/>
            <a:ext cx="6992938" cy="31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38275" y="588645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Cellular reuse pattern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586740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Smaller cells for dense mobiles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GSM – Global System for Mobile Communications (1)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10688"/>
            <a:ext cx="7790214" cy="4600081"/>
          </a:xfrm>
        </p:spPr>
        <p:txBody>
          <a:bodyPr/>
          <a:lstStyle/>
          <a:p>
            <a:pPr lvl="1"/>
            <a:r>
              <a:rPr lang="en-US" sz="2000" dirty="0" smtClean="0"/>
              <a:t>Mobile is divided into handset and SIM card  (Subscriber Identity Module) with credentials</a:t>
            </a:r>
          </a:p>
          <a:p>
            <a:pPr lvl="1"/>
            <a:r>
              <a:rPr lang="en-US" sz="2000" dirty="0" smtClean="0"/>
              <a:t>Mobiles tell their HLR (Home Location Register) their current whereabouts for incoming calls</a:t>
            </a:r>
          </a:p>
          <a:p>
            <a:pPr lvl="1"/>
            <a:r>
              <a:rPr lang="en-US" sz="2000" dirty="0" smtClean="0"/>
              <a:t>Cells keep track of visiting mobiles (in the Visitor LR)</a:t>
            </a:r>
          </a:p>
        </p:txBody>
      </p:sp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1374775" y="3429000"/>
          <a:ext cx="67183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Image" r:id="rId4" imgW="27619048" imgH="11009524" progId="">
                  <p:embed/>
                </p:oleObj>
              </mc:Choice>
              <mc:Fallback>
                <p:oleObj name="Image" r:id="rId4" imgW="27619048" imgH="110095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429000"/>
                        <a:ext cx="671830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GSM – Global System for Mobile Communications (2)</a:t>
            </a:r>
            <a:endParaRPr 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515463"/>
            <a:ext cx="7790214" cy="46000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Air interface is based on FDM channels of 200 KHz divided in an eight-slot TDM frame every 4.615 ms</a:t>
            </a:r>
          </a:p>
          <a:p>
            <a:pPr lvl="1"/>
            <a:r>
              <a:rPr lang="en-US" sz="2400" dirty="0" smtClean="0"/>
              <a:t>Mobile is assigned up- and down-stream slots to use</a:t>
            </a:r>
          </a:p>
          <a:p>
            <a:pPr lvl="1"/>
            <a:r>
              <a:rPr lang="en-US" sz="2400" dirty="0" smtClean="0"/>
              <a:t>Each slot is 148 bits long, gives rate of 27.4 kbps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3228976"/>
            <a:ext cx="7205663" cy="322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2552701" y="43148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24276" y="43148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05376" y="4324351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76951" y="43148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33726" y="57626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05301" y="57626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86401" y="5772151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657976" y="5762626"/>
            <a:ext cx="152400" cy="146858"/>
          </a:xfrm>
          <a:prstGeom prst="rect">
            <a:avLst/>
          </a:prstGeom>
          <a:solidFill>
            <a:srgbClr val="FF2BD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UMTS – Universal Mobile Telecommunications System (1) 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Architecture is an evolution of GSM; terminology differs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Packets goes to/from the Internet via SGSN/GGSN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47825" y="2781301"/>
            <a:ext cx="6262688" cy="3438032"/>
            <a:chOff x="1762125" y="2667001"/>
            <a:chExt cx="6262688" cy="3438032"/>
          </a:xfrm>
        </p:grpSpPr>
        <p:pic>
          <p:nvPicPr>
            <p:cNvPr id="481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2125" y="2667001"/>
              <a:ext cx="6262688" cy="343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6705600" y="4848225"/>
              <a:ext cx="1304925" cy="8477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Cloud 9"/>
            <p:cNvSpPr/>
            <p:nvPr/>
          </p:nvSpPr>
          <p:spPr bwMode="auto">
            <a:xfrm>
              <a:off x="6723730" y="4945780"/>
              <a:ext cx="1220146" cy="731100"/>
            </a:xfrm>
            <a:prstGeom prst="cloud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Internet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876925" y="5162550"/>
              <a:ext cx="695325" cy="28575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867275" y="5162550"/>
              <a:ext cx="695325" cy="28575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4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UMTS – Universal Mobile Telecommunications System (2)</a:t>
            </a:r>
            <a:endParaRPr lang="fr-FR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Air interface based on CDMA over 5 MHz channels</a:t>
            </a:r>
          </a:p>
          <a:p>
            <a:pPr lvl="1"/>
            <a:r>
              <a:rPr lang="en-US" sz="2400" dirty="0" smtClean="0"/>
              <a:t>Rates  over users &lt;14.4 Mbps (HSPDA) per 5 MHz </a:t>
            </a:r>
          </a:p>
          <a:p>
            <a:pPr lvl="1"/>
            <a:r>
              <a:rPr lang="en-US" sz="2400" dirty="0" smtClean="0"/>
              <a:t>CDMA allows frequency reuse over all cells</a:t>
            </a:r>
          </a:p>
          <a:p>
            <a:pPr lvl="1"/>
            <a:r>
              <a:rPr lang="en-US" sz="2400" dirty="0" smtClean="0"/>
              <a:t>CDMA permits soft handoff (connected to both cells)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762125" y="3811589"/>
            <a:ext cx="6000750" cy="2370136"/>
            <a:chOff x="1762125" y="3811589"/>
            <a:chExt cx="6000750" cy="2370136"/>
          </a:xfrm>
        </p:grpSpPr>
        <p:grpSp>
          <p:nvGrpSpPr>
            <p:cNvPr id="13" name="Group 12"/>
            <p:cNvGrpSpPr/>
            <p:nvPr/>
          </p:nvGrpSpPr>
          <p:grpSpPr>
            <a:xfrm>
              <a:off x="1762125" y="3811589"/>
              <a:ext cx="6000750" cy="2370136"/>
              <a:chOff x="2047875" y="3804890"/>
              <a:chExt cx="5715000" cy="2132011"/>
            </a:xfrm>
          </p:grpSpPr>
          <p:graphicFrame>
            <p:nvGraphicFramePr>
              <p:cNvPr id="75785" name="Object 9"/>
              <p:cNvGraphicFramePr>
                <a:graphicFrameLocks noChangeAspect="1"/>
              </p:cNvGraphicFramePr>
              <p:nvPr/>
            </p:nvGraphicFramePr>
            <p:xfrm>
              <a:off x="2047875" y="3804890"/>
              <a:ext cx="5486400" cy="2071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2" name="Image" r:id="rId4" imgW="23809524" imgH="8990476" progId="">
                      <p:embed/>
                    </p:oleObj>
                  </mc:Choice>
                  <mc:Fallback>
                    <p:oleObj name="Image" r:id="rId4" imgW="23809524" imgH="899047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7875" y="3804890"/>
                            <a:ext cx="5486400" cy="2071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11"/>
              <p:cNvSpPr/>
              <p:nvPr/>
            </p:nvSpPr>
            <p:spPr bwMode="auto">
              <a:xfrm>
                <a:off x="2076450" y="5660676"/>
                <a:ext cx="5686425" cy="2762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 bwMode="auto">
            <a:xfrm rot="18232091" flipV="1">
              <a:off x="4219575" y="4694238"/>
              <a:ext cx="533400" cy="115887"/>
            </a:xfrm>
            <a:custGeom>
              <a:avLst/>
              <a:gdLst>
                <a:gd name="connsiteX0" fmla="*/ 0 w 523875"/>
                <a:gd name="connsiteY0" fmla="*/ 103188 h 150813"/>
                <a:gd name="connsiteX1" fmla="*/ 219075 w 523875"/>
                <a:gd name="connsiteY1" fmla="*/ 7938 h 150813"/>
                <a:gd name="connsiteX2" fmla="*/ 523875 w 523875"/>
                <a:gd name="connsiteY2" fmla="*/ 150813 h 150813"/>
                <a:gd name="connsiteX0" fmla="*/ 0 w 523875"/>
                <a:gd name="connsiteY0" fmla="*/ 112713 h 160338"/>
                <a:gd name="connsiteX1" fmla="*/ 304800 w 523875"/>
                <a:gd name="connsiteY1" fmla="*/ 7938 h 160338"/>
                <a:gd name="connsiteX2" fmla="*/ 523875 w 523875"/>
                <a:gd name="connsiteY2" fmla="*/ 160338 h 160338"/>
                <a:gd name="connsiteX0" fmla="*/ 0 w 533400"/>
                <a:gd name="connsiteY0" fmla="*/ 106362 h 115887"/>
                <a:gd name="connsiteX1" fmla="*/ 304800 w 533400"/>
                <a:gd name="connsiteY1" fmla="*/ 1587 h 115887"/>
                <a:gd name="connsiteX2" fmla="*/ 533400 w 533400"/>
                <a:gd name="connsiteY2" fmla="*/ 115887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115887">
                  <a:moveTo>
                    <a:pt x="0" y="106362"/>
                  </a:moveTo>
                  <a:cubicBezTo>
                    <a:pt x="65881" y="54768"/>
                    <a:pt x="215900" y="0"/>
                    <a:pt x="304800" y="1587"/>
                  </a:cubicBezTo>
                  <a:cubicBezTo>
                    <a:pt x="393700" y="3174"/>
                    <a:pt x="424656" y="48418"/>
                    <a:pt x="533400" y="115887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94014" y="3895725"/>
              <a:ext cx="949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Soft</a:t>
              </a:r>
            </a:p>
            <a:p>
              <a:pPr algn="ctr"/>
              <a:r>
                <a:rPr lang="en-US" dirty="0" smtClean="0"/>
                <a:t>handoff</a:t>
              </a: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 bwMode="auto">
            <a:xfrm rot="3367909" flipH="1" flipV="1">
              <a:off x="4565761" y="4694237"/>
              <a:ext cx="533400" cy="115887"/>
            </a:xfrm>
            <a:custGeom>
              <a:avLst/>
              <a:gdLst>
                <a:gd name="connsiteX0" fmla="*/ 0 w 523875"/>
                <a:gd name="connsiteY0" fmla="*/ 103188 h 150813"/>
                <a:gd name="connsiteX1" fmla="*/ 219075 w 523875"/>
                <a:gd name="connsiteY1" fmla="*/ 7938 h 150813"/>
                <a:gd name="connsiteX2" fmla="*/ 523875 w 523875"/>
                <a:gd name="connsiteY2" fmla="*/ 150813 h 150813"/>
                <a:gd name="connsiteX0" fmla="*/ 0 w 523875"/>
                <a:gd name="connsiteY0" fmla="*/ 112713 h 160338"/>
                <a:gd name="connsiteX1" fmla="*/ 304800 w 523875"/>
                <a:gd name="connsiteY1" fmla="*/ 7938 h 160338"/>
                <a:gd name="connsiteX2" fmla="*/ 523875 w 523875"/>
                <a:gd name="connsiteY2" fmla="*/ 160338 h 160338"/>
                <a:gd name="connsiteX0" fmla="*/ 0 w 533400"/>
                <a:gd name="connsiteY0" fmla="*/ 106362 h 115887"/>
                <a:gd name="connsiteX1" fmla="*/ 304800 w 533400"/>
                <a:gd name="connsiteY1" fmla="*/ 1587 h 115887"/>
                <a:gd name="connsiteX2" fmla="*/ 533400 w 533400"/>
                <a:gd name="connsiteY2" fmla="*/ 115887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115887">
                  <a:moveTo>
                    <a:pt x="0" y="106362"/>
                  </a:moveTo>
                  <a:cubicBezTo>
                    <a:pt x="65881" y="54768"/>
                    <a:pt x="215900" y="0"/>
                    <a:pt x="304800" y="1587"/>
                  </a:cubicBezTo>
                  <a:cubicBezTo>
                    <a:pt x="393700" y="3174"/>
                    <a:pt x="424656" y="48418"/>
                    <a:pt x="533400" y="115887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067050" y="5448300"/>
              <a:ext cx="600075" cy="247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114675" y="5562600"/>
              <a:ext cx="466725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5600700" y="5448300"/>
              <a:ext cx="600075" cy="247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5676900" y="5562600"/>
              <a:ext cx="466725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95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Take home</a:t>
            </a:r>
            <a:endParaRPr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Principal bandwidth limits</a:t>
            </a:r>
          </a:p>
          <a:p>
            <a:pPr marL="800100" lvl="1" indent="-342900"/>
            <a:r>
              <a:rPr lang="en-US" dirty="0" err="1" smtClean="0"/>
              <a:t>Nyquist’s</a:t>
            </a:r>
            <a:r>
              <a:rPr lang="en-US" dirty="0" smtClean="0"/>
              <a:t> theorem</a:t>
            </a:r>
          </a:p>
          <a:p>
            <a:pPr marL="400050"/>
            <a:endParaRPr lang="en-US" dirty="0" smtClean="0"/>
          </a:p>
          <a:p>
            <a:pPr marL="400050"/>
            <a:r>
              <a:rPr lang="en-US" dirty="0" smtClean="0"/>
              <a:t>CDMA for parallel access</a:t>
            </a:r>
          </a:p>
          <a:p>
            <a:pPr marL="40005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Gray codes to reduce impact of errors for symbols carrying multiple bits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9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Bandwidth-Limited Signals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less bandwidth (harmonics) degrades the signal</a:t>
            </a:r>
            <a:endParaRPr lang="en-US" dirty="0"/>
          </a:p>
        </p:txBody>
      </p:sp>
      <p:grpSp>
        <p:nvGrpSpPr>
          <p:cNvPr id="2" name="Group 69"/>
          <p:cNvGrpSpPr/>
          <p:nvPr/>
        </p:nvGrpSpPr>
        <p:grpSpPr>
          <a:xfrm>
            <a:off x="931862" y="3499380"/>
            <a:ext cx="7526688" cy="1280576"/>
            <a:chOff x="541337" y="3019425"/>
            <a:chExt cx="7955280" cy="132238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337" y="3019425"/>
              <a:ext cx="7955280" cy="132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6"/>
            <p:cNvGrpSpPr/>
            <p:nvPr/>
          </p:nvGrpSpPr>
          <p:grpSpPr>
            <a:xfrm>
              <a:off x="5229226" y="3219453"/>
              <a:ext cx="640080" cy="841248"/>
              <a:chOff x="5229226" y="3238503"/>
              <a:chExt cx="628650" cy="81914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5400000">
                <a:off x="5014913" y="3833812"/>
                <a:ext cx="428625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019678" y="3648076"/>
                <a:ext cx="819146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5481639" y="3890962"/>
                <a:ext cx="33337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5729289" y="3929062"/>
                <a:ext cx="25717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70"/>
          <p:cNvGrpSpPr/>
          <p:nvPr/>
        </p:nvGrpSpPr>
        <p:grpSpPr>
          <a:xfrm>
            <a:off x="890588" y="1735660"/>
            <a:ext cx="7615237" cy="1426640"/>
            <a:chOff x="490538" y="1403337"/>
            <a:chExt cx="8046720" cy="1473213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538" y="1403337"/>
              <a:ext cx="8046720" cy="147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37"/>
            <p:cNvGrpSpPr/>
            <p:nvPr/>
          </p:nvGrpSpPr>
          <p:grpSpPr>
            <a:xfrm>
              <a:off x="5229226" y="1771653"/>
              <a:ext cx="1289304" cy="868680"/>
              <a:chOff x="5229226" y="1790703"/>
              <a:chExt cx="1257302" cy="81914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>
                <a:off x="5014913" y="2386012"/>
                <a:ext cx="428625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5019678" y="2200276"/>
                <a:ext cx="819146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481639" y="2434180"/>
                <a:ext cx="33337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5729289" y="2472280"/>
                <a:ext cx="25717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5967414" y="2500312"/>
                <a:ext cx="20002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6153152" y="2466974"/>
                <a:ext cx="247649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448430" y="2553243"/>
                <a:ext cx="76195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68"/>
          <p:cNvGrpSpPr/>
          <p:nvPr/>
        </p:nvGrpSpPr>
        <p:grpSpPr>
          <a:xfrm>
            <a:off x="942974" y="5003810"/>
            <a:ext cx="7680960" cy="1264545"/>
            <a:chOff x="548640" y="4448177"/>
            <a:chExt cx="8145874" cy="132191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" y="4448177"/>
              <a:ext cx="8145874" cy="132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Connector 38"/>
            <p:cNvCxnSpPr/>
            <p:nvPr/>
          </p:nvCxnSpPr>
          <p:spPr>
            <a:xfrm rot="5400000">
              <a:off x="5005388" y="5300662"/>
              <a:ext cx="428625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5008627" y="5106927"/>
              <a:ext cx="841248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>
            <a:off x="5353050" y="3219450"/>
            <a:ext cx="1466850" cy="1588"/>
          </a:xfrm>
          <a:prstGeom prst="straightConnector1">
            <a:avLst/>
          </a:prstGeom>
          <a:ln w="1905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314950" y="4838700"/>
            <a:ext cx="714375" cy="1588"/>
          </a:xfrm>
          <a:prstGeom prst="straightConnector1">
            <a:avLst/>
          </a:prstGeom>
          <a:ln w="1905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05425" y="6324600"/>
            <a:ext cx="266700" cy="1588"/>
          </a:xfrm>
          <a:prstGeom prst="straightConnector1">
            <a:avLst/>
          </a:prstGeom>
          <a:ln w="19050">
            <a:solidFill>
              <a:srgbClr val="0000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267450" y="1828800"/>
            <a:ext cx="11811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153150" y="3448050"/>
            <a:ext cx="11811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143625" y="4972050"/>
            <a:ext cx="1181100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6067425" y="214312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harmonics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991225" y="389572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harmonics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5915025" y="535305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harmonics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 bwMode="auto">
          <a:xfrm>
            <a:off x="6969125" y="2676525"/>
            <a:ext cx="118872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Lost!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29250" y="320992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 bwMode="auto">
          <a:xfrm>
            <a:off x="6130925" y="4276725"/>
            <a:ext cx="201168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Lost!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5740400" y="5819775"/>
            <a:ext cx="2377440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Lost!</a:t>
            </a:r>
          </a:p>
        </p:txBody>
      </p:sp>
    </p:spTree>
    <p:extLst>
      <p:ext uri="{BB962C8B-B14F-4D97-AF65-F5344CB8AC3E}">
        <p14:creationId xmlns:p14="http://schemas.microsoft.com/office/powerpoint/2010/main" val="39844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Data Rate of a Channel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95325" y="1257300"/>
            <a:ext cx="8229600" cy="486727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Nyquist’s</a:t>
            </a:r>
            <a:r>
              <a:rPr lang="en-US" sz="2800" dirty="0" smtClean="0"/>
              <a:t> theorem (1924) relates the data rate to the bandwidth (B) and number of signal levels (V):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 Maximum data rate of a binary of a binary signal over a 3kHz channel is 6000bps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821086" y="2490460"/>
            <a:ext cx="50814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Max. data rate = 2B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V bits/sec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2944" y="3653901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fast signal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an change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4007543" y="3120077"/>
            <a:ext cx="482570" cy="5338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6290" y="3653902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How many levels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an be seen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496290" y="3120077"/>
            <a:ext cx="900992" cy="5814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www.intmath.com/fourier-series/fourier-graph-applet.php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2254</Words>
  <Application>Microsoft Office PowerPoint</Application>
  <PresentationFormat>On-screen Show (4:3)</PresentationFormat>
  <Paragraphs>530</Paragraphs>
  <Slides>57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Image</vt:lpstr>
      <vt:lpstr>Distributed Systems 4. Physical Layer </vt:lpstr>
      <vt:lpstr>The Physical Layer </vt:lpstr>
      <vt:lpstr>The Physical Layer</vt:lpstr>
      <vt:lpstr>Theoretical Basis for Data Communication</vt:lpstr>
      <vt:lpstr>Fourier Analysis</vt:lpstr>
      <vt:lpstr>Bandwidth-Limited Signals</vt:lpstr>
      <vt:lpstr>Maximum Data Rate of a Channel</vt:lpstr>
      <vt:lpstr>Visualization</vt:lpstr>
      <vt:lpstr>Technologies</vt:lpstr>
      <vt:lpstr>Wires – Twisted Pair</vt:lpstr>
      <vt:lpstr>Wires – Coaxial Cable (“Co-ax”)</vt:lpstr>
      <vt:lpstr>Wires – Power Lines</vt:lpstr>
      <vt:lpstr>Fiber Cables (1)</vt:lpstr>
      <vt:lpstr>Fiber Cables (2)</vt:lpstr>
      <vt:lpstr>Fiber Cables (3)</vt:lpstr>
      <vt:lpstr>Fiber Cables (4)</vt:lpstr>
      <vt:lpstr>Wireless Transmission</vt:lpstr>
      <vt:lpstr>Electromagnetic Spectrum (1)</vt:lpstr>
      <vt:lpstr>Electromagnetic Spectrum (2)</vt:lpstr>
      <vt:lpstr>Electromagnetic Spectrum (3)</vt:lpstr>
      <vt:lpstr>Radio Transmission</vt:lpstr>
      <vt:lpstr>Microwave Transmission</vt:lpstr>
      <vt:lpstr>Wireless vs. Wires/Fiber</vt:lpstr>
      <vt:lpstr>Communication Satellites</vt:lpstr>
      <vt:lpstr>Kinds of Satellites</vt:lpstr>
      <vt:lpstr>Geostationary Satellites</vt:lpstr>
      <vt:lpstr>Low-Earth Orbit Satellites</vt:lpstr>
      <vt:lpstr>Satellite vs. Fiber</vt:lpstr>
      <vt:lpstr>Bandwidth</vt:lpstr>
      <vt:lpstr>Bandwidth is not everything..</vt:lpstr>
      <vt:lpstr>Digital Modulation and Multiplexing</vt:lpstr>
      <vt:lpstr>Baseband Transmission</vt:lpstr>
      <vt:lpstr>Clock Recovery</vt:lpstr>
      <vt:lpstr>Passband Transmission (1)</vt:lpstr>
      <vt:lpstr>Passband Transmission (2)</vt:lpstr>
      <vt:lpstr>Passband Transmission (3)</vt:lpstr>
      <vt:lpstr>Frequency Division Multiplexing (1)</vt:lpstr>
      <vt:lpstr>Time Division Multiplexing (TDM)</vt:lpstr>
      <vt:lpstr>Code Division Multiple Access (CDMA)</vt:lpstr>
      <vt:lpstr>The Public Switched Telephone Network</vt:lpstr>
      <vt:lpstr>Structure of the Telephone System</vt:lpstr>
      <vt:lpstr>Local loop (1): modems</vt:lpstr>
      <vt:lpstr>Local loop (2): Digital Subscriber Lines</vt:lpstr>
      <vt:lpstr>Local loop (3): Fiber To The Home</vt:lpstr>
      <vt:lpstr>Switching (1)</vt:lpstr>
      <vt:lpstr>PowerPoint Presentation</vt:lpstr>
      <vt:lpstr>Strowger Switches (1891)</vt:lpstr>
      <vt:lpstr>Switching (2)</vt:lpstr>
      <vt:lpstr>Switching (3)</vt:lpstr>
      <vt:lpstr>Mobile Telephone System</vt:lpstr>
      <vt:lpstr>Generations of mobile telephone systems</vt:lpstr>
      <vt:lpstr>Cellular mobile phone systems</vt:lpstr>
      <vt:lpstr>GSM – Global System for Mobile Communications (1)</vt:lpstr>
      <vt:lpstr>GSM – Global System for Mobile Communications (2)</vt:lpstr>
      <vt:lpstr>UMTS – Universal Mobile Telecommunications System (1) </vt:lpstr>
      <vt:lpstr>UMTS – Universal Mobile Telecommunications System (2)</vt:lpstr>
      <vt:lpstr>Take home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2015-03-02T15:57:20Z</dcterms:created>
  <dcterms:modified xsi:type="dcterms:W3CDTF">2015-03-02T15:57:43Z</dcterms:modified>
</cp:coreProperties>
</file>