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handoutMasterIdLst>
    <p:handoutMasterId r:id="rId65"/>
  </p:handoutMasterIdLst>
  <p:sldIdLst>
    <p:sldId id="312" r:id="rId2"/>
    <p:sldId id="256" r:id="rId3"/>
    <p:sldId id="257" r:id="rId4"/>
    <p:sldId id="328" r:id="rId5"/>
    <p:sldId id="333" r:id="rId6"/>
    <p:sldId id="258" r:id="rId7"/>
    <p:sldId id="259" r:id="rId8"/>
    <p:sldId id="318" r:id="rId9"/>
    <p:sldId id="260" r:id="rId10"/>
    <p:sldId id="261" r:id="rId11"/>
    <p:sldId id="332" r:id="rId12"/>
    <p:sldId id="329" r:id="rId13"/>
    <p:sldId id="264" r:id="rId14"/>
    <p:sldId id="266" r:id="rId15"/>
    <p:sldId id="267" r:id="rId16"/>
    <p:sldId id="268" r:id="rId17"/>
    <p:sldId id="269" r:id="rId18"/>
    <p:sldId id="271" r:id="rId19"/>
    <p:sldId id="272" r:id="rId20"/>
    <p:sldId id="273" r:id="rId21"/>
    <p:sldId id="275" r:id="rId22"/>
    <p:sldId id="274" r:id="rId23"/>
    <p:sldId id="276" r:id="rId24"/>
    <p:sldId id="277" r:id="rId25"/>
    <p:sldId id="325" r:id="rId26"/>
    <p:sldId id="279" r:id="rId27"/>
    <p:sldId id="280" r:id="rId28"/>
    <p:sldId id="281" r:id="rId29"/>
    <p:sldId id="282" r:id="rId30"/>
    <p:sldId id="283" r:id="rId31"/>
    <p:sldId id="284" r:id="rId32"/>
    <p:sldId id="314" r:id="rId33"/>
    <p:sldId id="315" r:id="rId34"/>
    <p:sldId id="330" r:id="rId35"/>
    <p:sldId id="285" r:id="rId36"/>
    <p:sldId id="286" r:id="rId37"/>
    <p:sldId id="287" r:id="rId38"/>
    <p:sldId id="288" r:id="rId39"/>
    <p:sldId id="289" r:id="rId40"/>
    <p:sldId id="290" r:id="rId41"/>
    <p:sldId id="326" r:id="rId42"/>
    <p:sldId id="327" r:id="rId43"/>
    <p:sldId id="291" r:id="rId44"/>
    <p:sldId id="293" r:id="rId45"/>
    <p:sldId id="331" r:id="rId46"/>
    <p:sldId id="295" r:id="rId47"/>
    <p:sldId id="296" r:id="rId48"/>
    <p:sldId id="298" r:id="rId49"/>
    <p:sldId id="299" r:id="rId50"/>
    <p:sldId id="319" r:id="rId51"/>
    <p:sldId id="320" r:id="rId52"/>
    <p:sldId id="321" r:id="rId53"/>
    <p:sldId id="322" r:id="rId54"/>
    <p:sldId id="323" r:id="rId55"/>
    <p:sldId id="304" r:id="rId56"/>
    <p:sldId id="305" r:id="rId57"/>
    <p:sldId id="306" r:id="rId58"/>
    <p:sldId id="307" r:id="rId59"/>
    <p:sldId id="308" r:id="rId60"/>
    <p:sldId id="309" r:id="rId61"/>
    <p:sldId id="334" r:id="rId62"/>
    <p:sldId id="311" r:id="rId63"/>
  </p:sldIdLst>
  <p:sldSz cx="9144000" cy="6858000" type="screen4x3"/>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0A"/>
    <a:srgbClr val="FFE260"/>
    <a:srgbClr val="89002C"/>
    <a:srgbClr val="FF58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5929" autoAdjust="0"/>
  </p:normalViewPr>
  <p:slideViewPr>
    <p:cSldViewPr snapToGrid="0" snapToObjects="1">
      <p:cViewPr>
        <p:scale>
          <a:sx n="30" d="100"/>
          <a:sy n="30" d="100"/>
        </p:scale>
        <p:origin x="1179" y="12"/>
      </p:cViewPr>
      <p:guideLst>
        <p:guide orient="horz" pos="2160"/>
        <p:guide pos="2880"/>
      </p:guideLst>
    </p:cSldViewPr>
  </p:slideViewPr>
  <p:outlineViewPr>
    <p:cViewPr>
      <p:scale>
        <a:sx n="33" d="100"/>
        <a:sy n="33" d="100"/>
      </p:scale>
      <p:origin x="0" y="28824"/>
    </p:cViewPr>
  </p:outlineViewPr>
  <p:notesTextViewPr>
    <p:cViewPr>
      <p:scale>
        <a:sx n="100" d="100"/>
        <a:sy n="100" d="100"/>
      </p:scale>
      <p:origin x="0" y="0"/>
    </p:cViewPr>
  </p:notesTextViewPr>
  <p:notesViewPr>
    <p:cSldViewPr snapToGrid="0" snapToObjects="1">
      <p:cViewPr varScale="1">
        <p:scale>
          <a:sx n="88" d="100"/>
          <a:sy n="88" d="100"/>
        </p:scale>
        <p:origin x="-3224" y="-112"/>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8145ADF0-3AC4-49C4-B079-BB871BBC91F1}" type="datetimeFigureOut">
              <a:rPr lang="en-GB" smtClean="0"/>
              <a:t>02/03/2017</a:t>
            </a:fld>
            <a:endParaRPr lang="en-GB"/>
          </a:p>
        </p:txBody>
      </p:sp>
      <p:sp>
        <p:nvSpPr>
          <p:cNvPr id="4" name="Footer Placehold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DEB13E90-3AF1-4AF9-A3F8-ADDEC8E81CC5}" type="slidenum">
              <a:rPr lang="en-GB" smtClean="0"/>
              <a:t>‹#›</a:t>
            </a:fld>
            <a:endParaRPr lang="en-GB"/>
          </a:p>
        </p:txBody>
      </p:sp>
    </p:spTree>
    <p:extLst>
      <p:ext uri="{BB962C8B-B14F-4D97-AF65-F5344CB8AC3E}">
        <p14:creationId xmlns:p14="http://schemas.microsoft.com/office/powerpoint/2010/main" val="910677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598B06E8-9483-814E-BBDB-5399A88F0077}" type="datetimeFigureOut">
              <a:rPr lang="en-US" smtClean="0"/>
              <a:t>3/2/2017</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4B779075-0D32-E742-8382-F4FE5066124F}" type="slidenum">
              <a:rPr lang="en-US" smtClean="0"/>
              <a:t>‹#›</a:t>
            </a:fld>
            <a:endParaRPr lang="en-US"/>
          </a:p>
        </p:txBody>
      </p:sp>
    </p:spTree>
    <p:extLst>
      <p:ext uri="{BB962C8B-B14F-4D97-AF65-F5344CB8AC3E}">
        <p14:creationId xmlns:p14="http://schemas.microsoft.com/office/powerpoint/2010/main" val="3211315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Interaktiv</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frequencies per signal rate – </a:t>
            </a:r>
            <a:r>
              <a:rPr lang="en-US" dirty="0" err="1" smtClean="0"/>
              <a:t>berechnen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bandwidth of a truck </a:t>
            </a:r>
            <a:r>
              <a:rPr lang="en-US" dirty="0" err="1" smtClean="0"/>
              <a:t>berechnen</a:t>
            </a:r>
            <a:endParaRPr lang="en-US" dirty="0" smtClean="0"/>
          </a:p>
          <a:p>
            <a:r>
              <a:rPr lang="en-US" dirty="0" smtClean="0"/>
              <a:t>(gray code)</a:t>
            </a:r>
            <a:endParaRPr lang="en-US" dirty="0" smtClean="0"/>
          </a:p>
        </p:txBody>
      </p:sp>
      <p:sp>
        <p:nvSpPr>
          <p:cNvPr id="4" name="Slide Number Placeholder 3"/>
          <p:cNvSpPr>
            <a:spLocks noGrp="1"/>
          </p:cNvSpPr>
          <p:nvPr>
            <p:ph type="sldNum" sz="quarter" idx="10"/>
          </p:nvPr>
        </p:nvSpPr>
        <p:spPr/>
        <p:txBody>
          <a:bodyPr/>
          <a:lstStyle/>
          <a:p>
            <a:fld id="{4B779075-0D32-E742-8382-F4FE5066124F}" type="slidenum">
              <a:rPr lang="en-US" smtClean="0"/>
              <a:t>1</a:t>
            </a:fld>
            <a:endParaRPr lang="en-US"/>
          </a:p>
        </p:txBody>
      </p:sp>
    </p:spTree>
    <p:extLst>
      <p:ext uri="{BB962C8B-B14F-4D97-AF65-F5344CB8AC3E}">
        <p14:creationId xmlns:p14="http://schemas.microsoft.com/office/powerpoint/2010/main" val="787000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12</a:t>
            </a:fld>
            <a:endParaRPr lang="en-US"/>
          </a:p>
        </p:txBody>
      </p:sp>
    </p:spTree>
    <p:extLst>
      <p:ext uri="{BB962C8B-B14F-4D97-AF65-F5344CB8AC3E}">
        <p14:creationId xmlns:p14="http://schemas.microsoft.com/office/powerpoint/2010/main" val="3487143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signal as diff between the two cables -&gt; external noise affects both the same</a:t>
            </a:r>
          </a:p>
          <a:p>
            <a:r>
              <a:rPr lang="en-GB" dirty="0" smtClean="0"/>
              <a:t>phones to telco for some </a:t>
            </a:r>
            <a:r>
              <a:rPr lang="en-GB" dirty="0" err="1" smtClean="0"/>
              <a:t>kilometers</a:t>
            </a:r>
            <a:r>
              <a:rPr lang="en-GB" dirty="0" smtClean="0"/>
              <a:t> use this</a:t>
            </a:r>
          </a:p>
          <a:p>
            <a:r>
              <a:rPr lang="en-GB" dirty="0" smtClean="0"/>
              <a:t>several </a:t>
            </a:r>
            <a:r>
              <a:rPr lang="en-GB" dirty="0" err="1" smtClean="0"/>
              <a:t>mbit</a:t>
            </a:r>
            <a:r>
              <a:rPr lang="en-GB" dirty="0" smtClean="0"/>
              <a:t>/sec for few </a:t>
            </a:r>
            <a:r>
              <a:rPr lang="en-GB" dirty="0" err="1" smtClean="0"/>
              <a:t>kilometers</a:t>
            </a:r>
            <a:endParaRPr lang="en-GB" dirty="0" smtClean="0"/>
          </a:p>
          <a:p>
            <a:r>
              <a:rPr lang="en-GB" dirty="0" smtClean="0"/>
              <a:t>CAT5 four such pairs</a:t>
            </a:r>
          </a:p>
          <a:p>
            <a:r>
              <a:rPr lang="en-GB" dirty="0" smtClean="0"/>
              <a:t>100 </a:t>
            </a:r>
            <a:r>
              <a:rPr lang="en-GB" dirty="0" err="1" smtClean="0"/>
              <a:t>mbit</a:t>
            </a:r>
            <a:r>
              <a:rPr lang="en-GB" dirty="0" smtClean="0"/>
              <a:t> </a:t>
            </a:r>
            <a:r>
              <a:rPr lang="en-GB" dirty="0" err="1" smtClean="0"/>
              <a:t>lan</a:t>
            </a:r>
            <a:r>
              <a:rPr lang="en-GB" dirty="0" smtClean="0"/>
              <a:t> uses two of them, one each direction</a:t>
            </a:r>
          </a:p>
          <a:p>
            <a:r>
              <a:rPr lang="en-GB" dirty="0" smtClean="0"/>
              <a:t>1gb </a:t>
            </a:r>
            <a:r>
              <a:rPr lang="en-GB" dirty="0" err="1" smtClean="0"/>
              <a:t>lan</a:t>
            </a:r>
            <a:r>
              <a:rPr lang="en-GB" dirty="0" smtClean="0"/>
              <a:t> uses all four both directions</a:t>
            </a:r>
          </a:p>
        </p:txBody>
      </p:sp>
      <p:sp>
        <p:nvSpPr>
          <p:cNvPr id="4" name="Slide Number Placeholder 3"/>
          <p:cNvSpPr>
            <a:spLocks noGrp="1"/>
          </p:cNvSpPr>
          <p:nvPr>
            <p:ph type="sldNum" sz="quarter" idx="10"/>
          </p:nvPr>
        </p:nvSpPr>
        <p:spPr/>
        <p:txBody>
          <a:bodyPr/>
          <a:lstStyle/>
          <a:p>
            <a:fld id="{0EBE0103-1A5B-4233-AC41-A926E2CF052E}" type="slidenum">
              <a:rPr lang="en-US" smtClean="0"/>
              <a:pPr/>
              <a:t>13</a:t>
            </a:fld>
            <a:endParaRPr lang="en-US"/>
          </a:p>
        </p:txBody>
      </p:sp>
    </p:spTree>
    <p:extLst>
      <p:ext uri="{BB962C8B-B14F-4D97-AF65-F5344CB8AC3E}">
        <p14:creationId xmlns:p14="http://schemas.microsoft.com/office/powerpoint/2010/main" val="105343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coax: few </a:t>
            </a:r>
            <a:r>
              <a:rPr lang="en-GB" dirty="0" err="1" smtClean="0"/>
              <a:t>Ghz</a:t>
            </a:r>
            <a:endParaRPr lang="en-GB" dirty="0" smtClean="0"/>
          </a:p>
          <a:p>
            <a:r>
              <a:rPr lang="en-GB" dirty="0" smtClean="0"/>
              <a:t>old time: long distance phone, now replaced by </a:t>
            </a:r>
            <a:r>
              <a:rPr lang="en-GB" dirty="0" err="1" smtClean="0"/>
              <a:t>fiber</a:t>
            </a:r>
            <a:endParaRPr lang="en-GB" dirty="0" smtClean="0"/>
          </a:p>
          <a:p>
            <a:r>
              <a:rPr lang="en-GB" dirty="0" smtClean="0"/>
              <a:t>for TV a lot</a:t>
            </a:r>
          </a:p>
          <a:p>
            <a:r>
              <a:rPr lang="en-GB" dirty="0" smtClean="0"/>
              <a:t>More expensive</a:t>
            </a:r>
            <a:endParaRPr lang="en-US" dirty="0"/>
          </a:p>
        </p:txBody>
      </p:sp>
      <p:sp>
        <p:nvSpPr>
          <p:cNvPr id="4" name="Slide Number Placeholder 3"/>
          <p:cNvSpPr>
            <a:spLocks noGrp="1"/>
          </p:cNvSpPr>
          <p:nvPr>
            <p:ph type="sldNum" sz="quarter" idx="10"/>
          </p:nvPr>
        </p:nvSpPr>
        <p:spPr/>
        <p:txBody>
          <a:bodyPr/>
          <a:lstStyle/>
          <a:p>
            <a:fld id="{0EBE0103-1A5B-4233-AC41-A926E2CF052E}" type="slidenum">
              <a:rPr lang="en-US" smtClean="0"/>
              <a:pPr/>
              <a:t>14</a:t>
            </a:fld>
            <a:endParaRPr lang="en-US"/>
          </a:p>
        </p:txBody>
      </p:sp>
    </p:spTree>
    <p:extLst>
      <p:ext uri="{BB962C8B-B14F-4D97-AF65-F5344CB8AC3E}">
        <p14:creationId xmlns:p14="http://schemas.microsoft.com/office/powerpoint/2010/main" val="2759637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It is horrible because it carries power signals at the same time and the wiring was not designed for data communications, e.g., it is not tightly twisted like twisted pair, and its electrical properties change as devices that are plugged in turn on and off. But it is convenient because it is already installed and many devices are plugged in to get power, so people are starting to use it.</a:t>
            </a:r>
          </a:p>
          <a:p>
            <a:r>
              <a:rPr lang="en-US" baseline="0" dirty="0" smtClean="0"/>
              <a:t>In </a:t>
            </a:r>
            <a:r>
              <a:rPr lang="en-US" baseline="0" dirty="0" err="1" smtClean="0"/>
              <a:t>germany</a:t>
            </a:r>
            <a:r>
              <a:rPr lang="en-US" baseline="0" dirty="0" smtClean="0"/>
              <a:t>, internet offered that way some time</a:t>
            </a:r>
          </a:p>
          <a:p>
            <a:r>
              <a:rPr lang="en-US" baseline="0" dirty="0" smtClean="0"/>
              <a:t>In </a:t>
            </a:r>
            <a:r>
              <a:rPr lang="en-US" baseline="0" dirty="0" err="1" smtClean="0"/>
              <a:t>italy</a:t>
            </a:r>
            <a:r>
              <a:rPr lang="en-US" baseline="0" dirty="0" smtClean="0"/>
              <a:t>, responders for electric counting can be switched on and of with this</a:t>
            </a:r>
          </a:p>
        </p:txBody>
      </p:sp>
      <p:sp>
        <p:nvSpPr>
          <p:cNvPr id="4" name="Slide Number Placeholder 3"/>
          <p:cNvSpPr>
            <a:spLocks noGrp="1"/>
          </p:cNvSpPr>
          <p:nvPr>
            <p:ph type="sldNum" sz="quarter" idx="10"/>
          </p:nvPr>
        </p:nvSpPr>
        <p:spPr/>
        <p:txBody>
          <a:bodyPr/>
          <a:lstStyle/>
          <a:p>
            <a:fld id="{0EBE0103-1A5B-4233-AC41-A926E2CF052E}" type="slidenum">
              <a:rPr lang="en-US" smtClean="0"/>
              <a:pPr/>
              <a:t>15</a:t>
            </a:fld>
            <a:endParaRPr lang="en-US"/>
          </a:p>
        </p:txBody>
      </p:sp>
    </p:spTree>
    <p:extLst>
      <p:ext uri="{BB962C8B-B14F-4D97-AF65-F5344CB8AC3E}">
        <p14:creationId xmlns:p14="http://schemas.microsoft.com/office/powerpoint/2010/main" val="1744471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optical</a:t>
            </a:r>
            <a:r>
              <a:rPr lang="en-US" baseline="0" dirty="0" smtClean="0"/>
              <a:t> fiber. It is widely used for links that run at high rates, particularly over long distances. The optical fiber is a very long, thin strand of glass. </a:t>
            </a:r>
            <a:r>
              <a:rPr lang="en-US" baseline="0" smtClean="0"/>
              <a:t>Either </a:t>
            </a:r>
            <a:r>
              <a:rPr lang="en-US" baseline="0" dirty="0" smtClean="0"/>
              <a:t>a LED or a laser (better quality, more expensive). The pulses of light are trapped in the fiber (total internal reflection) and follow it. At the other end a </a:t>
            </a:r>
            <a:r>
              <a:rPr lang="en-US" baseline="0" dirty="0" err="1" smtClean="0"/>
              <a:t>photodetector</a:t>
            </a:r>
            <a:r>
              <a:rPr lang="en-US" baseline="0" dirty="0" smtClean="0"/>
              <a:t> turns pulses of light into electrical signals. </a:t>
            </a:r>
            <a:endParaRPr lang="en-US" dirty="0"/>
          </a:p>
        </p:txBody>
      </p:sp>
      <p:sp>
        <p:nvSpPr>
          <p:cNvPr id="4" name="Slide Number Placeholder 3"/>
          <p:cNvSpPr>
            <a:spLocks noGrp="1"/>
          </p:cNvSpPr>
          <p:nvPr>
            <p:ph type="sldNum" sz="quarter" idx="10"/>
          </p:nvPr>
        </p:nvSpPr>
        <p:spPr/>
        <p:txBody>
          <a:bodyPr/>
          <a:lstStyle/>
          <a:p>
            <a:fld id="{0EBE0103-1A5B-4233-AC41-A926E2CF052E}" type="slidenum">
              <a:rPr lang="en-US" smtClean="0"/>
              <a:pPr/>
              <a:t>16</a:t>
            </a:fld>
            <a:endParaRPr lang="en-US"/>
          </a:p>
        </p:txBody>
      </p:sp>
    </p:spTree>
    <p:extLst>
      <p:ext uri="{BB962C8B-B14F-4D97-AF65-F5344CB8AC3E}">
        <p14:creationId xmlns:p14="http://schemas.microsoft.com/office/powerpoint/2010/main" val="1193091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why fiber runs for high rates and long distances – attenuation is very low (can go 10km</a:t>
            </a:r>
            <a:r>
              <a:rPr lang="en-US" baseline="0" dirty="0" smtClean="0"/>
              <a:t> before the signal has lost 3dB or half its power) </a:t>
            </a:r>
            <a:r>
              <a:rPr lang="en-US" dirty="0" smtClean="0"/>
              <a:t>for enormous regions of bandwidth</a:t>
            </a:r>
            <a:r>
              <a:rPr lang="en-US" baseline="0" dirty="0" smtClean="0"/>
              <a:t> (30 *Terahertz* when wavelength is converted to frequency).</a:t>
            </a:r>
            <a:endParaRPr lang="en-US" dirty="0" smtClean="0"/>
          </a:p>
        </p:txBody>
      </p:sp>
      <p:sp>
        <p:nvSpPr>
          <p:cNvPr id="4" name="Slide Number Placeholder 3"/>
          <p:cNvSpPr>
            <a:spLocks noGrp="1"/>
          </p:cNvSpPr>
          <p:nvPr>
            <p:ph type="sldNum" sz="quarter" idx="10"/>
          </p:nvPr>
        </p:nvSpPr>
        <p:spPr/>
        <p:txBody>
          <a:bodyPr/>
          <a:lstStyle/>
          <a:p>
            <a:fld id="{0EBE0103-1A5B-4233-AC41-A926E2CF052E}" type="slidenum">
              <a:rPr lang="en-US" smtClean="0"/>
              <a:pPr/>
              <a:t>17</a:t>
            </a:fld>
            <a:endParaRPr lang="en-US"/>
          </a:p>
        </p:txBody>
      </p:sp>
    </p:spTree>
    <p:extLst>
      <p:ext uri="{BB962C8B-B14F-4D97-AF65-F5344CB8AC3E}">
        <p14:creationId xmlns:p14="http://schemas.microsoft.com/office/powerpoint/2010/main" val="2964880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Fiber</a:t>
            </a:r>
            <a:r>
              <a:rPr lang="en-US" baseline="0" dirty="0" smtClean="0"/>
              <a:t> gives you very high rates over long runs; wires score less highly on these properties and support high rates over much shorter runs. But wires are usually the inexpensive solution when the transmission/reception hardware is included. Wires are also easier to work with; fiber requires greater care with connections. Fiber has the advantage that it is very hard to tap as the light is confined only to the fiber or the fiber is broken. Wires are usually easy to tap because they radiate the signal well. </a:t>
            </a:r>
            <a:endParaRPr lang="en-US" dirty="0"/>
          </a:p>
        </p:txBody>
      </p:sp>
      <p:sp>
        <p:nvSpPr>
          <p:cNvPr id="4" name="Slide Number Placeholder 3"/>
          <p:cNvSpPr>
            <a:spLocks noGrp="1"/>
          </p:cNvSpPr>
          <p:nvPr>
            <p:ph type="sldNum" sz="quarter" idx="10"/>
          </p:nvPr>
        </p:nvSpPr>
        <p:spPr/>
        <p:txBody>
          <a:bodyPr/>
          <a:lstStyle/>
          <a:p>
            <a:fld id="{0EBE0103-1A5B-4233-AC41-A926E2CF052E}" type="slidenum">
              <a:rPr lang="en-US" smtClean="0"/>
              <a:pPr/>
              <a:t>18</a:t>
            </a:fld>
            <a:endParaRPr lang="en-US"/>
          </a:p>
        </p:txBody>
      </p:sp>
    </p:spTree>
    <p:extLst>
      <p:ext uri="{BB962C8B-B14F-4D97-AF65-F5344CB8AC3E}">
        <p14:creationId xmlns:p14="http://schemas.microsoft.com/office/powerpoint/2010/main" val="2536344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779075-0D32-E742-8382-F4FE5066124F}" type="slidenum">
              <a:rPr lang="en-US" smtClean="0"/>
              <a:t>19</a:t>
            </a:fld>
            <a:endParaRPr lang="en-US"/>
          </a:p>
        </p:txBody>
      </p:sp>
    </p:spTree>
    <p:extLst>
      <p:ext uri="{BB962C8B-B14F-4D97-AF65-F5344CB8AC3E}">
        <p14:creationId xmlns:p14="http://schemas.microsoft.com/office/powerpoint/2010/main" val="2269213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779075-0D32-E742-8382-F4FE5066124F}" type="slidenum">
              <a:rPr lang="en-US" smtClean="0"/>
              <a:t>20</a:t>
            </a:fld>
            <a:endParaRPr lang="en-US"/>
          </a:p>
        </p:txBody>
      </p:sp>
    </p:spTree>
    <p:extLst>
      <p:ext uri="{BB962C8B-B14F-4D97-AF65-F5344CB8AC3E}">
        <p14:creationId xmlns:p14="http://schemas.microsoft.com/office/powerpoint/2010/main" val="1726511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bands are used for </a:t>
            </a:r>
            <a:r>
              <a:rPr lang="en-US" dirty="0" err="1" smtClean="0"/>
              <a:t>WiFi</a:t>
            </a:r>
            <a:r>
              <a:rPr lang="en-US" dirty="0" smtClean="0"/>
              <a:t>, etc., not for cellular.</a:t>
            </a:r>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21</a:t>
            </a:fld>
            <a:endParaRPr lang="en-US"/>
          </a:p>
        </p:txBody>
      </p:sp>
    </p:spTree>
    <p:extLst>
      <p:ext uri="{BB962C8B-B14F-4D97-AF65-F5344CB8AC3E}">
        <p14:creationId xmlns:p14="http://schemas.microsoft.com/office/powerpoint/2010/main" val="223562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2</a:t>
            </a:fld>
            <a:endParaRPr lang="en-US"/>
          </a:p>
        </p:txBody>
      </p:sp>
    </p:spTree>
    <p:extLst>
      <p:ext uri="{BB962C8B-B14F-4D97-AF65-F5344CB8AC3E}">
        <p14:creationId xmlns:p14="http://schemas.microsoft.com/office/powerpoint/2010/main" val="3475306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TV, cellular,</a:t>
            </a:r>
            <a:r>
              <a:rPr lang="en-US" baseline="0" dirty="0" smtClean="0"/>
              <a:t> satellite frequencies are heavily regulated.</a:t>
            </a:r>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22</a:t>
            </a:fld>
            <a:endParaRPr lang="en-US"/>
          </a:p>
        </p:txBody>
      </p:sp>
    </p:spTree>
    <p:extLst>
      <p:ext uri="{BB962C8B-B14F-4D97-AF65-F5344CB8AC3E}">
        <p14:creationId xmlns:p14="http://schemas.microsoft.com/office/powerpoint/2010/main" val="2342074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path</a:t>
            </a:r>
            <a:r>
              <a:rPr lang="en-US" baseline="0" dirty="0" smtClean="0"/>
              <a:t> loss makes the signal fall of at least as fast as 1/d^2 due to the RF energy being spread out over a greater region.</a:t>
            </a:r>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23</a:t>
            </a:fld>
            <a:endParaRPr lang="en-US"/>
          </a:p>
        </p:txBody>
      </p:sp>
    </p:spTree>
    <p:extLst>
      <p:ext uri="{BB962C8B-B14F-4D97-AF65-F5344CB8AC3E}">
        <p14:creationId xmlns:p14="http://schemas.microsoft.com/office/powerpoint/2010/main" val="3563466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variation in signal strength as the sender/receiver</a:t>
            </a:r>
            <a:r>
              <a:rPr lang="en-US" baseline="0" dirty="0" smtClean="0"/>
              <a:t> move is a key hallmark of wireless. It means that data rates over wireless links can change dramatically; they are not fixed like a wire.</a:t>
            </a:r>
          </a:p>
          <a:p>
            <a:r>
              <a:rPr lang="en-US" baseline="0" dirty="0" smtClean="0"/>
              <a:t>Routing around rain, reflections cancel out stuff, water absorbs them</a:t>
            </a:r>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24</a:t>
            </a:fld>
            <a:endParaRPr lang="en-US"/>
          </a:p>
        </p:txBody>
      </p:sp>
    </p:spTree>
    <p:extLst>
      <p:ext uri="{BB962C8B-B14F-4D97-AF65-F5344CB8AC3E}">
        <p14:creationId xmlns:p14="http://schemas.microsoft.com/office/powerpoint/2010/main" val="1905165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779075-0D32-E742-8382-F4FE5066124F}" type="slidenum">
              <a:rPr lang="en-US" smtClean="0"/>
              <a:t>26</a:t>
            </a:fld>
            <a:endParaRPr lang="en-US"/>
          </a:p>
        </p:txBody>
      </p:sp>
    </p:spTree>
    <p:extLst>
      <p:ext uri="{BB962C8B-B14F-4D97-AF65-F5344CB8AC3E}">
        <p14:creationId xmlns:p14="http://schemas.microsoft.com/office/powerpoint/2010/main" val="1442552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27</a:t>
            </a:fld>
            <a:endParaRPr lang="en-US"/>
          </a:p>
        </p:txBody>
      </p:sp>
    </p:spTree>
    <p:extLst>
      <p:ext uri="{BB962C8B-B14F-4D97-AF65-F5344CB8AC3E}">
        <p14:creationId xmlns:p14="http://schemas.microsoft.com/office/powerpoint/2010/main" val="1822332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8">
              <a:defRPr/>
            </a:pPr>
            <a:r>
              <a:rPr lang="en-US" dirty="0" smtClean="0"/>
              <a:t>MEO is used for navigation systems such as the GPS (Global Positioning System) rather</a:t>
            </a:r>
            <a:r>
              <a:rPr lang="en-US" baseline="0" dirty="0" smtClean="0"/>
              <a:t> than data communications.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28</a:t>
            </a:fld>
            <a:endParaRPr lang="en-US"/>
          </a:p>
        </p:txBody>
      </p:sp>
    </p:spTree>
    <p:extLst>
      <p:ext uri="{BB962C8B-B14F-4D97-AF65-F5344CB8AC3E}">
        <p14:creationId xmlns:p14="http://schemas.microsoft.com/office/powerpoint/2010/main" val="1830536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small aperture antennas (1m only)</a:t>
            </a:r>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29</a:t>
            </a:fld>
            <a:endParaRPr lang="en-US"/>
          </a:p>
        </p:txBody>
      </p:sp>
    </p:spTree>
    <p:extLst>
      <p:ext uri="{BB962C8B-B14F-4D97-AF65-F5344CB8AC3E}">
        <p14:creationId xmlns:p14="http://schemas.microsoft.com/office/powerpoint/2010/main" val="4249284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the satellites are LEO, it does not take long for signals from the Earth</a:t>
            </a:r>
            <a:r>
              <a:rPr lang="en-US" baseline="0" dirty="0" smtClean="0"/>
              <a:t> to go up and down compared to GEO satellites.</a:t>
            </a:r>
          </a:p>
          <a:p>
            <a:r>
              <a:rPr lang="en-US" baseline="0" dirty="0" smtClean="0"/>
              <a:t>A bit outdated now, with mobile network coverage on ground good</a:t>
            </a:r>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30</a:t>
            </a:fld>
            <a:endParaRPr lang="en-US"/>
          </a:p>
        </p:txBody>
      </p:sp>
    </p:spTree>
    <p:extLst>
      <p:ext uri="{BB962C8B-B14F-4D97-AF65-F5344CB8AC3E}">
        <p14:creationId xmlns:p14="http://schemas.microsoft.com/office/powerpoint/2010/main" val="2173346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779075-0D32-E742-8382-F4FE5066124F}" type="slidenum">
              <a:rPr lang="en-US" smtClean="0"/>
              <a:t>31</a:t>
            </a:fld>
            <a:endParaRPr lang="en-US"/>
          </a:p>
        </p:txBody>
      </p:sp>
    </p:spTree>
    <p:extLst>
      <p:ext uri="{BB962C8B-B14F-4D97-AF65-F5344CB8AC3E}">
        <p14:creationId xmlns:p14="http://schemas.microsoft.com/office/powerpoint/2010/main" val="3408787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optical carrier</a:t>
            </a:r>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32</a:t>
            </a:fld>
            <a:endParaRPr lang="en-US"/>
          </a:p>
        </p:txBody>
      </p:sp>
    </p:spTree>
    <p:extLst>
      <p:ext uri="{BB962C8B-B14F-4D97-AF65-F5344CB8AC3E}">
        <p14:creationId xmlns:p14="http://schemas.microsoft.com/office/powerpoint/2010/main" val="367188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E0103-1A5B-4233-AC41-A926E2CF052E}" type="slidenum">
              <a:rPr lang="en-US" smtClean="0"/>
              <a:pPr/>
              <a:t>3</a:t>
            </a:fld>
            <a:endParaRPr lang="en-US"/>
          </a:p>
        </p:txBody>
      </p:sp>
    </p:spTree>
    <p:extLst>
      <p:ext uri="{BB962C8B-B14F-4D97-AF65-F5344CB8AC3E}">
        <p14:creationId xmlns:p14="http://schemas.microsoft.com/office/powerpoint/2010/main" val="1684164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78 </a:t>
            </a:r>
            <a:r>
              <a:rPr lang="en-US" dirty="0" smtClean="0"/>
              <a:t>GB/s vs 75</a:t>
            </a:r>
            <a:r>
              <a:rPr lang="en-US" baseline="0" dirty="0" smtClean="0"/>
              <a:t> GB/s</a:t>
            </a:r>
            <a:endParaRPr lang="en-US" dirty="0" smtClean="0"/>
          </a:p>
          <a:p>
            <a:r>
              <a:rPr lang="en-US" dirty="0" smtClean="0"/>
              <a:t>Send</a:t>
            </a:r>
            <a:r>
              <a:rPr lang="en-US" baseline="0" dirty="0" smtClean="0"/>
              <a:t> it forth and back and forth and back</a:t>
            </a:r>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33</a:t>
            </a:fld>
            <a:endParaRPr lang="en-US"/>
          </a:p>
        </p:txBody>
      </p:sp>
    </p:spTree>
    <p:extLst>
      <p:ext uri="{BB962C8B-B14F-4D97-AF65-F5344CB8AC3E}">
        <p14:creationId xmlns:p14="http://schemas.microsoft.com/office/powerpoint/2010/main" val="2055885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34</a:t>
            </a:fld>
            <a:endParaRPr lang="en-US"/>
          </a:p>
        </p:txBody>
      </p:sp>
    </p:spTree>
    <p:extLst>
      <p:ext uri="{BB962C8B-B14F-4D97-AF65-F5344CB8AC3E}">
        <p14:creationId xmlns:p14="http://schemas.microsoft.com/office/powerpoint/2010/main" val="2972348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779075-0D32-E742-8382-F4FE5066124F}" type="slidenum">
              <a:rPr lang="en-US" smtClean="0"/>
              <a:t>35</a:t>
            </a:fld>
            <a:endParaRPr lang="en-US"/>
          </a:p>
        </p:txBody>
      </p:sp>
    </p:spTree>
    <p:extLst>
      <p:ext uri="{BB962C8B-B14F-4D97-AF65-F5344CB8AC3E}">
        <p14:creationId xmlns:p14="http://schemas.microsoft.com/office/powerpoint/2010/main" val="3126625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36</a:t>
            </a:fld>
            <a:endParaRPr lang="en-US"/>
          </a:p>
        </p:txBody>
      </p:sp>
    </p:spTree>
    <p:extLst>
      <p:ext uri="{BB962C8B-B14F-4D97-AF65-F5344CB8AC3E}">
        <p14:creationId xmlns:p14="http://schemas.microsoft.com/office/powerpoint/2010/main" val="4198872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Strategies</a:t>
            </a:r>
            <a:r>
              <a:rPr lang="en-US" baseline="0" dirty="0" smtClean="0"/>
              <a:t> go from simplest to more complex and make progressively better use of bandwidth:</a:t>
            </a:r>
          </a:p>
          <a:p>
            <a:r>
              <a:rPr lang="en-US" baseline="0" dirty="0" smtClean="0"/>
              <a:t>-Manchester is simple (every symbol has an embedded transition) but uses twice the bandwidth of a data signal</a:t>
            </a:r>
          </a:p>
          <a:p>
            <a:r>
              <a:rPr lang="en-US" baseline="0" dirty="0" smtClean="0"/>
              <a:t>-4B/5B ensures no more than three 0s in a row (1s can be handled by making the signal level change to represent a 1) and needs 1.25X bandwidth</a:t>
            </a:r>
          </a:p>
          <a:p>
            <a:r>
              <a:rPr lang="en-US" baseline="0" dirty="0" smtClean="0"/>
              <a:t>-scrambler needs no extra bandwidth (just data XOR sequence XOR sequence = data)  but only makes long runs of 0s or 1s a low probability event</a:t>
            </a:r>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37</a:t>
            </a:fld>
            <a:endParaRPr lang="en-US"/>
          </a:p>
        </p:txBody>
      </p:sp>
    </p:spTree>
    <p:extLst>
      <p:ext uri="{BB962C8B-B14F-4D97-AF65-F5344CB8AC3E}">
        <p14:creationId xmlns:p14="http://schemas.microsoft.com/office/powerpoint/2010/main" val="16984073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nyquist</a:t>
            </a:r>
            <a:r>
              <a:rPr lang="en-US" baseline="0" dirty="0" smtClean="0"/>
              <a:t> says there is no point in sampling higher than 6000 times per second for binary signal over 3khz line</a:t>
            </a:r>
          </a:p>
          <a:p>
            <a:r>
              <a:rPr lang="en-US" baseline="0" dirty="0" smtClean="0"/>
              <a:t>therefore, increase signal from binary to more</a:t>
            </a:r>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38</a:t>
            </a:fld>
            <a:endParaRPr lang="en-US"/>
          </a:p>
        </p:txBody>
      </p:sp>
    </p:spTree>
    <p:extLst>
      <p:ext uri="{BB962C8B-B14F-4D97-AF65-F5344CB8AC3E}">
        <p14:creationId xmlns:p14="http://schemas.microsoft.com/office/powerpoint/2010/main" val="1737839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binary phase shift keying, quadrature</a:t>
            </a:r>
            <a:r>
              <a:rPr lang="en-US" baseline="0" dirty="0" smtClean="0"/>
              <a:t> amplitude modification</a:t>
            </a:r>
            <a:endParaRPr lang="en-US" dirty="0" smtClean="0"/>
          </a:p>
          <a:p>
            <a:r>
              <a:rPr lang="en-US" dirty="0" smtClean="0"/>
              <a:t>1. up/down</a:t>
            </a:r>
          </a:p>
          <a:p>
            <a:r>
              <a:rPr lang="en-US" dirty="0" smtClean="0"/>
              <a:t>2. three different </a:t>
            </a:r>
            <a:r>
              <a:rPr lang="en-US" dirty="0" err="1" smtClean="0"/>
              <a:t>phasenverschiebungen</a:t>
            </a:r>
            <a:endParaRPr lang="en-US" dirty="0" smtClean="0"/>
          </a:p>
          <a:p>
            <a:r>
              <a:rPr lang="en-US" dirty="0" smtClean="0"/>
              <a:t>QAM:</a:t>
            </a:r>
            <a:r>
              <a:rPr lang="en-US" baseline="0" dirty="0" smtClean="0"/>
              <a:t> phase + amplitude + phase</a:t>
            </a:r>
          </a:p>
          <a:p>
            <a:r>
              <a:rPr lang="en-US" baseline="0" dirty="0" smtClean="0"/>
              <a:t>3. =&gt; 4 bits per symbol</a:t>
            </a:r>
          </a:p>
          <a:p>
            <a:r>
              <a:rPr lang="en-US" baseline="0" dirty="0" smtClean="0"/>
              <a:t>highest: 14bits/symbol =&gt; 33kb (+compression </a:t>
            </a:r>
            <a:r>
              <a:rPr lang="en-US" baseline="0" dirty="0" err="1" smtClean="0"/>
              <a:t>etc</a:t>
            </a:r>
            <a:r>
              <a:rPr lang="en-US" baseline="0" dirty="0" smtClean="0"/>
              <a:t>)</a:t>
            </a:r>
          </a:p>
        </p:txBody>
      </p:sp>
      <p:sp>
        <p:nvSpPr>
          <p:cNvPr id="4" name="Slide Number Placeholder 3"/>
          <p:cNvSpPr>
            <a:spLocks noGrp="1"/>
          </p:cNvSpPr>
          <p:nvPr>
            <p:ph type="sldNum" sz="quarter" idx="10"/>
          </p:nvPr>
        </p:nvSpPr>
        <p:spPr/>
        <p:txBody>
          <a:bodyPr/>
          <a:lstStyle/>
          <a:p>
            <a:fld id="{4B779075-0D32-E742-8382-F4FE5066124F}" type="slidenum">
              <a:rPr lang="en-US" smtClean="0"/>
              <a:t>39</a:t>
            </a:fld>
            <a:endParaRPr lang="en-US"/>
          </a:p>
        </p:txBody>
      </p:sp>
    </p:spTree>
    <p:extLst>
      <p:ext uri="{BB962C8B-B14F-4D97-AF65-F5344CB8AC3E}">
        <p14:creationId xmlns:p14="http://schemas.microsoft.com/office/powerpoint/2010/main" val="9648744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40</a:t>
            </a:fld>
            <a:endParaRPr lang="en-US"/>
          </a:p>
        </p:txBody>
      </p:sp>
    </p:spTree>
    <p:extLst>
      <p:ext uri="{BB962C8B-B14F-4D97-AF65-F5344CB8AC3E}">
        <p14:creationId xmlns:p14="http://schemas.microsoft.com/office/powerpoint/2010/main" val="61485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779075-0D32-E742-8382-F4FE5066124F}" type="slidenum">
              <a:rPr lang="en-US" smtClean="0"/>
              <a:t>43</a:t>
            </a:fld>
            <a:endParaRPr lang="en-US"/>
          </a:p>
        </p:txBody>
      </p:sp>
    </p:spTree>
    <p:extLst>
      <p:ext uri="{BB962C8B-B14F-4D97-AF65-F5344CB8AC3E}">
        <p14:creationId xmlns:p14="http://schemas.microsoft.com/office/powerpoint/2010/main" val="34249438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779075-0D32-E742-8382-F4FE5066124F}" type="slidenum">
              <a:rPr lang="en-US" smtClean="0"/>
              <a:t>44</a:t>
            </a:fld>
            <a:endParaRPr lang="en-US"/>
          </a:p>
        </p:txBody>
      </p:sp>
    </p:spTree>
    <p:extLst>
      <p:ext uri="{BB962C8B-B14F-4D97-AF65-F5344CB8AC3E}">
        <p14:creationId xmlns:p14="http://schemas.microsoft.com/office/powerpoint/2010/main" val="2098733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4</a:t>
            </a:fld>
            <a:endParaRPr lang="en-US"/>
          </a:p>
        </p:txBody>
      </p:sp>
    </p:spTree>
    <p:extLst>
      <p:ext uri="{BB962C8B-B14F-4D97-AF65-F5344CB8AC3E}">
        <p14:creationId xmlns:p14="http://schemas.microsoft.com/office/powerpoint/2010/main" val="31707503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45</a:t>
            </a:fld>
            <a:endParaRPr lang="en-US"/>
          </a:p>
        </p:txBody>
      </p:sp>
    </p:spTree>
    <p:extLst>
      <p:ext uri="{BB962C8B-B14F-4D97-AF65-F5344CB8AC3E}">
        <p14:creationId xmlns:p14="http://schemas.microsoft.com/office/powerpoint/2010/main" val="3698454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779075-0D32-E742-8382-F4FE5066124F}" type="slidenum">
              <a:rPr lang="en-US" smtClean="0"/>
              <a:t>46</a:t>
            </a:fld>
            <a:endParaRPr lang="en-US"/>
          </a:p>
        </p:txBody>
      </p:sp>
    </p:spTree>
    <p:extLst>
      <p:ext uri="{BB962C8B-B14F-4D97-AF65-F5344CB8AC3E}">
        <p14:creationId xmlns:p14="http://schemas.microsoft.com/office/powerpoint/2010/main" val="33319095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779075-0D32-E742-8382-F4FE5066124F}" type="slidenum">
              <a:rPr lang="en-US" smtClean="0"/>
              <a:t>47</a:t>
            </a:fld>
            <a:endParaRPr lang="en-US"/>
          </a:p>
        </p:txBody>
      </p:sp>
    </p:spTree>
    <p:extLst>
      <p:ext uri="{BB962C8B-B14F-4D97-AF65-F5344CB8AC3E}">
        <p14:creationId xmlns:p14="http://schemas.microsoft.com/office/powerpoint/2010/main" val="16441420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48</a:t>
            </a:fld>
            <a:endParaRPr lang="en-US"/>
          </a:p>
        </p:txBody>
      </p:sp>
    </p:spTree>
    <p:extLst>
      <p:ext uri="{BB962C8B-B14F-4D97-AF65-F5344CB8AC3E}">
        <p14:creationId xmlns:p14="http://schemas.microsoft.com/office/powerpoint/2010/main" val="40200600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ADSL for</a:t>
            </a:r>
            <a:r>
              <a:rPr lang="en-US" baseline="0" dirty="0" smtClean="0"/>
              <a:t> “asymmetric DSL” is the most popular version of DSL. </a:t>
            </a:r>
            <a:r>
              <a:rPr lang="en-US" baseline="0" dirty="0" smtClean="0"/>
              <a:t>Asymmetric cause more for down.</a:t>
            </a:r>
            <a:endParaRPr lang="en-US" baseline="0" dirty="0" smtClean="0"/>
          </a:p>
          <a:p>
            <a:r>
              <a:rPr lang="en-US" b="0" dirty="0" smtClean="0"/>
              <a:t>Orthogonal frequency-division </a:t>
            </a:r>
            <a:r>
              <a:rPr lang="en-US" b="0" dirty="0" smtClean="0"/>
              <a:t>multiplexing</a:t>
            </a:r>
          </a:p>
          <a:p>
            <a:r>
              <a:rPr lang="en-US" b="0" dirty="0" smtClean="0"/>
              <a:t>Pay for getting filter removed…</a:t>
            </a:r>
            <a:endParaRPr lang="en-US" b="0"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49</a:t>
            </a:fld>
            <a:endParaRPr lang="en-US"/>
          </a:p>
        </p:txBody>
      </p:sp>
    </p:spTree>
    <p:extLst>
      <p:ext uri="{BB962C8B-B14F-4D97-AF65-F5344CB8AC3E}">
        <p14:creationId xmlns:p14="http://schemas.microsoft.com/office/powerpoint/2010/main" val="14975606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switched telephone network</a:t>
            </a:r>
          </a:p>
          <a:p>
            <a:r>
              <a:rPr lang="en-US" dirty="0" smtClean="0"/>
              <a:t>Pro: only limit by speed of electricity</a:t>
            </a:r>
          </a:p>
          <a:p>
            <a:r>
              <a:rPr lang="en-US" dirty="0" smtClean="0"/>
              <a:t>Pro: no congestion</a:t>
            </a:r>
          </a:p>
          <a:p>
            <a:r>
              <a:rPr lang="en-US" dirty="0" smtClean="0"/>
              <a:t>Con: more expensive, less fault-proof</a:t>
            </a:r>
          </a:p>
        </p:txBody>
      </p:sp>
      <p:sp>
        <p:nvSpPr>
          <p:cNvPr id="4" name="Slide Number Placeholder 3"/>
          <p:cNvSpPr>
            <a:spLocks noGrp="1"/>
          </p:cNvSpPr>
          <p:nvPr>
            <p:ph type="sldNum" sz="quarter" idx="10"/>
          </p:nvPr>
        </p:nvSpPr>
        <p:spPr/>
        <p:txBody>
          <a:bodyPr/>
          <a:lstStyle/>
          <a:p>
            <a:fld id="{F4859117-A06A-4DD6-900B-66B64C869744}" type="slidenum">
              <a:rPr lang="en-US" smtClean="0"/>
              <a:pPr/>
              <a:t>50</a:t>
            </a:fld>
            <a:endParaRPr lang="en-US"/>
          </a:p>
        </p:txBody>
      </p:sp>
    </p:spTree>
    <p:extLst>
      <p:ext uri="{BB962C8B-B14F-4D97-AF65-F5344CB8AC3E}">
        <p14:creationId xmlns:p14="http://schemas.microsoft.com/office/powerpoint/2010/main" val="36766282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B779075-0D32-E742-8382-F4FE5066124F}" type="slidenum">
              <a:rPr lang="en-US" smtClean="0"/>
              <a:t>51</a:t>
            </a:fld>
            <a:endParaRPr lang="en-US"/>
          </a:p>
        </p:txBody>
      </p:sp>
    </p:spTree>
    <p:extLst>
      <p:ext uri="{BB962C8B-B14F-4D97-AF65-F5344CB8AC3E}">
        <p14:creationId xmlns:p14="http://schemas.microsoft.com/office/powerpoint/2010/main" val="3069730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Story: undertaker – 2 in </a:t>
            </a:r>
            <a:r>
              <a:rPr lang="en-US" dirty="0" err="1" smtClean="0"/>
              <a:t>missouri</a:t>
            </a:r>
            <a:r>
              <a:rPr lang="en-US" dirty="0" smtClean="0"/>
              <a:t>, manual connection,</a:t>
            </a:r>
            <a:r>
              <a:rPr lang="en-US" baseline="0" dirty="0" smtClean="0"/>
              <a:t> other one’s wife was operator =&gt; invented automatic switching</a:t>
            </a:r>
            <a:endParaRPr lang="en-US" dirty="0" smtClean="0"/>
          </a:p>
          <a:p>
            <a:endParaRPr lang="en-GB" dirty="0"/>
          </a:p>
        </p:txBody>
      </p:sp>
      <p:sp>
        <p:nvSpPr>
          <p:cNvPr id="4" name="Slide Number Placeholder 3"/>
          <p:cNvSpPr>
            <a:spLocks noGrp="1"/>
          </p:cNvSpPr>
          <p:nvPr>
            <p:ph type="sldNum" sz="quarter" idx="10"/>
          </p:nvPr>
        </p:nvSpPr>
        <p:spPr/>
        <p:txBody>
          <a:bodyPr/>
          <a:lstStyle/>
          <a:p>
            <a:fld id="{4B779075-0D32-E742-8382-F4FE5066124F}" type="slidenum">
              <a:rPr lang="en-US" smtClean="0"/>
              <a:t>52</a:t>
            </a:fld>
            <a:endParaRPr lang="en-US"/>
          </a:p>
        </p:txBody>
      </p:sp>
    </p:spTree>
    <p:extLst>
      <p:ext uri="{BB962C8B-B14F-4D97-AF65-F5344CB8AC3E}">
        <p14:creationId xmlns:p14="http://schemas.microsoft.com/office/powerpoint/2010/main" val="16527622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53</a:t>
            </a:fld>
            <a:endParaRPr lang="en-US"/>
          </a:p>
        </p:txBody>
      </p:sp>
    </p:spTree>
    <p:extLst>
      <p:ext uri="{BB962C8B-B14F-4D97-AF65-F5344CB8AC3E}">
        <p14:creationId xmlns:p14="http://schemas.microsoft.com/office/powerpoint/2010/main" val="4934318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779075-0D32-E742-8382-F4FE5066124F}" type="slidenum">
              <a:rPr lang="en-US" smtClean="0"/>
              <a:t>54</a:t>
            </a:fld>
            <a:endParaRPr lang="en-US"/>
          </a:p>
        </p:txBody>
      </p:sp>
    </p:spTree>
    <p:extLst>
      <p:ext uri="{BB962C8B-B14F-4D97-AF65-F5344CB8AC3E}">
        <p14:creationId xmlns:p14="http://schemas.microsoft.com/office/powerpoint/2010/main" val="1962257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TV channel 6 </a:t>
            </a:r>
            <a:r>
              <a:rPr lang="en-US" dirty="0" err="1" smtClean="0"/>
              <a:t>Mhz</a:t>
            </a:r>
            <a:endParaRPr lang="en-US" dirty="0" smtClean="0"/>
          </a:p>
          <a:p>
            <a:r>
              <a:rPr lang="en-US" dirty="0" err="1" smtClean="0"/>
              <a:t>Wifi</a:t>
            </a:r>
            <a:r>
              <a:rPr lang="en-US" dirty="0" smtClean="0"/>
              <a:t> 20 </a:t>
            </a:r>
            <a:r>
              <a:rPr lang="en-US" dirty="0" err="1" smtClean="0"/>
              <a:t>Mhz</a:t>
            </a:r>
            <a:endParaRPr lang="en-US" dirty="0" smtClean="0"/>
          </a:p>
          <a:p>
            <a:r>
              <a:rPr lang="en-US" dirty="0" smtClean="0"/>
              <a:t>DSL 1 </a:t>
            </a:r>
            <a:r>
              <a:rPr lang="en-US" dirty="0" err="1" smtClean="0"/>
              <a:t>Mhz</a:t>
            </a:r>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6</a:t>
            </a:fld>
            <a:endParaRPr lang="en-US"/>
          </a:p>
        </p:txBody>
      </p:sp>
    </p:spTree>
    <p:extLst>
      <p:ext uri="{BB962C8B-B14F-4D97-AF65-F5344CB8AC3E}">
        <p14:creationId xmlns:p14="http://schemas.microsoft.com/office/powerpoint/2010/main" val="6983933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779075-0D32-E742-8382-F4FE5066124F}" type="slidenum">
              <a:rPr lang="en-US" smtClean="0"/>
              <a:t>55</a:t>
            </a:fld>
            <a:endParaRPr lang="en-US"/>
          </a:p>
        </p:txBody>
      </p:sp>
    </p:spTree>
    <p:extLst>
      <p:ext uri="{BB962C8B-B14F-4D97-AF65-F5344CB8AC3E}">
        <p14:creationId xmlns:p14="http://schemas.microsoft.com/office/powerpoint/2010/main" val="12387995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FM = </a:t>
            </a:r>
            <a:r>
              <a:rPr lang="en-US" dirty="0" err="1" smtClean="0"/>
              <a:t>freq</a:t>
            </a:r>
            <a:r>
              <a:rPr lang="en-US" dirty="0" smtClean="0"/>
              <a:t> division</a:t>
            </a:r>
          </a:p>
          <a:p>
            <a:r>
              <a:rPr lang="en-US" dirty="0" smtClean="0"/>
              <a:t>QPSK = </a:t>
            </a:r>
            <a:r>
              <a:rPr lang="en-GB" dirty="0" smtClean="0"/>
              <a:t>Quadrature Phase Shift Keying (</a:t>
            </a:r>
            <a:r>
              <a:rPr lang="en-GB" b="1" dirty="0" smtClean="0"/>
              <a:t>QPSK</a:t>
            </a:r>
            <a:r>
              <a:rPr lang="en-GB" dirty="0" smtClean="0"/>
              <a:t>) </a:t>
            </a:r>
          </a:p>
          <a:p>
            <a:r>
              <a:rPr lang="en-GB" dirty="0" smtClean="0"/>
              <a:t>CDMA = code</a:t>
            </a:r>
            <a:r>
              <a:rPr lang="en-GB" baseline="0" dirty="0" smtClean="0"/>
              <a:t> division multiple access – overlay with different bytecodes parts…</a:t>
            </a:r>
          </a:p>
          <a:p>
            <a:r>
              <a:rPr lang="en-GB" dirty="0" smtClean="0"/>
              <a:t>OFDM =</a:t>
            </a:r>
            <a:r>
              <a:rPr lang="en-GB" baseline="0" dirty="0" smtClean="0"/>
              <a:t> FDM on different </a:t>
            </a:r>
            <a:r>
              <a:rPr lang="en-GB" baseline="0" dirty="0" err="1" smtClean="0"/>
              <a:t>subchannels</a:t>
            </a:r>
            <a:r>
              <a:rPr lang="en-GB" baseline="0" dirty="0" smtClean="0"/>
              <a:t>, better for variable channels, when high end unreliable</a:t>
            </a:r>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56</a:t>
            </a:fld>
            <a:endParaRPr lang="en-US"/>
          </a:p>
        </p:txBody>
      </p:sp>
    </p:spTree>
    <p:extLst>
      <p:ext uri="{BB962C8B-B14F-4D97-AF65-F5344CB8AC3E}">
        <p14:creationId xmlns:p14="http://schemas.microsoft.com/office/powerpoint/2010/main" val="3771922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t>General Packet Radio Service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t>Gateway GPRS support node (GGSN)</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t>Serving GPRS support node (SGSN)</a:t>
            </a:r>
          </a:p>
          <a:p>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57</a:t>
            </a:fld>
            <a:endParaRPr lang="en-US"/>
          </a:p>
        </p:txBody>
      </p:sp>
    </p:spTree>
    <p:extLst>
      <p:ext uri="{BB962C8B-B14F-4D97-AF65-F5344CB8AC3E}">
        <p14:creationId xmlns:p14="http://schemas.microsoft.com/office/powerpoint/2010/main" val="14267881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switching</a:t>
            </a:r>
            <a:r>
              <a:rPr lang="en-US" baseline="0" dirty="0" smtClean="0"/>
              <a:t> center</a:t>
            </a:r>
          </a:p>
          <a:p>
            <a:r>
              <a:rPr lang="en-US" baseline="0" dirty="0" smtClean="0"/>
              <a:t>Base station controller</a:t>
            </a:r>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58</a:t>
            </a:fld>
            <a:endParaRPr lang="en-US"/>
          </a:p>
        </p:txBody>
      </p:sp>
    </p:spTree>
    <p:extLst>
      <p:ext uri="{BB962C8B-B14F-4D97-AF65-F5344CB8AC3E}">
        <p14:creationId xmlns:p14="http://schemas.microsoft.com/office/powerpoint/2010/main" val="33627646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GSM</a:t>
            </a:r>
            <a:r>
              <a:rPr lang="en-US" baseline="0" dirty="0" smtClean="0"/>
              <a:t> runs mostly in 850 / 900 / 1800 / 1900 MHz spectrum depending on the country</a:t>
            </a:r>
          </a:p>
          <a:p>
            <a:r>
              <a:rPr lang="en-US" baseline="0" dirty="0" smtClean="0"/>
              <a:t>Frequency division multiplexing, time division </a:t>
            </a:r>
            <a:r>
              <a:rPr lang="en-US" baseline="0" dirty="0" smtClean="0"/>
              <a:t>multiplexing</a:t>
            </a:r>
          </a:p>
          <a:p>
            <a:r>
              <a:rPr lang="en-US" baseline="0" dirty="0" smtClean="0"/>
              <a:t>27.4 kbps is best case…</a:t>
            </a:r>
            <a:endParaRPr lang="en-US" baseline="0" dirty="0" smtClean="0"/>
          </a:p>
        </p:txBody>
      </p:sp>
      <p:sp>
        <p:nvSpPr>
          <p:cNvPr id="4" name="Slide Number Placeholder 3"/>
          <p:cNvSpPr>
            <a:spLocks noGrp="1"/>
          </p:cNvSpPr>
          <p:nvPr>
            <p:ph type="sldNum" sz="quarter" idx="10"/>
          </p:nvPr>
        </p:nvSpPr>
        <p:spPr/>
        <p:txBody>
          <a:bodyPr/>
          <a:lstStyle/>
          <a:p>
            <a:fld id="{F4859117-A06A-4DD6-900B-66B64C869744}" type="slidenum">
              <a:rPr lang="en-US" smtClean="0"/>
              <a:pPr/>
              <a:t>59</a:t>
            </a:fld>
            <a:endParaRPr lang="en-US"/>
          </a:p>
        </p:txBody>
      </p:sp>
    </p:spTree>
    <p:extLst>
      <p:ext uri="{BB962C8B-B14F-4D97-AF65-F5344CB8AC3E}">
        <p14:creationId xmlns:p14="http://schemas.microsoft.com/office/powerpoint/2010/main" val="33641318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779075-0D32-E742-8382-F4FE5066124F}" type="slidenum">
              <a:rPr lang="en-US" smtClean="0"/>
              <a:t>60</a:t>
            </a:fld>
            <a:endParaRPr lang="en-US"/>
          </a:p>
        </p:txBody>
      </p:sp>
    </p:spTree>
    <p:extLst>
      <p:ext uri="{BB962C8B-B14F-4D97-AF65-F5344CB8AC3E}">
        <p14:creationId xmlns:p14="http://schemas.microsoft.com/office/powerpoint/2010/main" val="30516104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779075-0D32-E742-8382-F4FE5066124F}" type="slidenum">
              <a:rPr lang="en-US" smtClean="0"/>
              <a:t>62</a:t>
            </a:fld>
            <a:endParaRPr lang="en-US"/>
          </a:p>
        </p:txBody>
      </p:sp>
    </p:spTree>
    <p:extLst>
      <p:ext uri="{BB962C8B-B14F-4D97-AF65-F5344CB8AC3E}">
        <p14:creationId xmlns:p14="http://schemas.microsoft.com/office/powerpoint/2010/main" val="3779381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rms</a:t>
            </a:r>
            <a:r>
              <a:rPr lang="en-US" dirty="0" smtClean="0"/>
              <a:t> = root mean square</a:t>
            </a:r>
            <a:endParaRPr lang="en-US" dirty="0"/>
          </a:p>
        </p:txBody>
      </p:sp>
      <p:sp>
        <p:nvSpPr>
          <p:cNvPr id="4" name="Slide Number Placeholder 3"/>
          <p:cNvSpPr>
            <a:spLocks noGrp="1"/>
          </p:cNvSpPr>
          <p:nvPr>
            <p:ph type="sldNum" sz="quarter" idx="10"/>
          </p:nvPr>
        </p:nvSpPr>
        <p:spPr/>
        <p:txBody>
          <a:bodyPr/>
          <a:lstStyle/>
          <a:p>
            <a:fld id="{4B779075-0D32-E742-8382-F4FE5066124F}" type="slidenum">
              <a:rPr lang="en-US" smtClean="0"/>
              <a:t>7</a:t>
            </a:fld>
            <a:endParaRPr lang="en-US"/>
          </a:p>
        </p:txBody>
      </p:sp>
    </p:spTree>
    <p:extLst>
      <p:ext uri="{BB962C8B-B14F-4D97-AF65-F5344CB8AC3E}">
        <p14:creationId xmlns:p14="http://schemas.microsoft.com/office/powerpoint/2010/main" val="3687957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bandwidth = max frequency </a:t>
            </a:r>
            <a:r>
              <a:rPr lang="en-US" dirty="0" smtClean="0"/>
              <a:t>transmittable</a:t>
            </a:r>
            <a:endParaRPr lang="en-US" dirty="0" smtClean="0"/>
          </a:p>
        </p:txBody>
      </p:sp>
      <p:sp>
        <p:nvSpPr>
          <p:cNvPr id="4" name="Slide Number Placeholder 3"/>
          <p:cNvSpPr>
            <a:spLocks noGrp="1"/>
          </p:cNvSpPr>
          <p:nvPr>
            <p:ph type="sldNum" sz="quarter" idx="10"/>
          </p:nvPr>
        </p:nvSpPr>
        <p:spPr/>
        <p:txBody>
          <a:bodyPr/>
          <a:lstStyle/>
          <a:p>
            <a:fld id="{0EBE0103-1A5B-4233-AC41-A926E2CF052E}" type="slidenum">
              <a:rPr lang="en-US" smtClean="0"/>
              <a:pPr/>
              <a:t>9</a:t>
            </a:fld>
            <a:endParaRPr lang="en-US"/>
          </a:p>
        </p:txBody>
      </p:sp>
    </p:spTree>
    <p:extLst>
      <p:ext uri="{BB962C8B-B14F-4D97-AF65-F5344CB8AC3E}">
        <p14:creationId xmlns:p14="http://schemas.microsoft.com/office/powerpoint/2010/main" val="2112434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are fundamental limits; real systems can only approach them.</a:t>
            </a:r>
          </a:p>
          <a:p>
            <a:r>
              <a:rPr lang="en-US" dirty="0" smtClean="0"/>
              <a:t>Formula 1: Modem 56k modem same channel -&gt; 512 levels</a:t>
            </a:r>
          </a:p>
          <a:p>
            <a:r>
              <a:rPr lang="en-US" dirty="0" smtClean="0"/>
              <a:t>Formula</a:t>
            </a:r>
            <a:r>
              <a:rPr lang="en-US" baseline="0" dirty="0" smtClean="0"/>
              <a:t> 1: </a:t>
            </a:r>
            <a:r>
              <a:rPr lang="en-US" baseline="0" dirty="0" err="1" smtClean="0"/>
              <a:t>Wifi</a:t>
            </a:r>
            <a:r>
              <a:rPr lang="en-US" baseline="0" dirty="0" smtClean="0"/>
              <a:t>: 20 </a:t>
            </a:r>
            <a:r>
              <a:rPr lang="en-US" baseline="0" dirty="0" err="1" smtClean="0"/>
              <a:t>Mhz</a:t>
            </a:r>
            <a:r>
              <a:rPr lang="en-US" baseline="0" dirty="0" smtClean="0"/>
              <a:t> -&gt; 40 Mbit/s</a:t>
            </a:r>
          </a:p>
          <a:p>
            <a:r>
              <a:rPr lang="en-US" baseline="0" dirty="0" smtClean="0"/>
              <a:t>Formula 2: </a:t>
            </a:r>
            <a:r>
              <a:rPr lang="en-US" baseline="0" dirty="0" err="1" smtClean="0"/>
              <a:t>Wifi</a:t>
            </a:r>
            <a:r>
              <a:rPr lang="en-US" baseline="0" dirty="0" smtClean="0"/>
              <a:t>: 20 </a:t>
            </a:r>
            <a:r>
              <a:rPr lang="en-US" baseline="0" dirty="0" err="1" smtClean="0"/>
              <a:t>Mhz</a:t>
            </a:r>
            <a:r>
              <a:rPr lang="en-US" baseline="0" dirty="0" smtClean="0"/>
              <a:t>, SNR 1000 (30 </a:t>
            </a:r>
            <a:r>
              <a:rPr lang="en-US" baseline="0" dirty="0" err="1" smtClean="0"/>
              <a:t>db</a:t>
            </a:r>
            <a:r>
              <a:rPr lang="en-US" baseline="0" dirty="0" smtClean="0"/>
              <a:t>) -&gt; 200 Mbit/s</a:t>
            </a:r>
            <a:endParaRPr lang="en-US" dirty="0" smtClean="0"/>
          </a:p>
        </p:txBody>
      </p:sp>
      <p:sp>
        <p:nvSpPr>
          <p:cNvPr id="4" name="Slide Number Placeholder 3"/>
          <p:cNvSpPr>
            <a:spLocks noGrp="1"/>
          </p:cNvSpPr>
          <p:nvPr>
            <p:ph type="sldNum" sz="quarter" idx="10"/>
          </p:nvPr>
        </p:nvSpPr>
        <p:spPr/>
        <p:txBody>
          <a:bodyPr/>
          <a:lstStyle/>
          <a:p>
            <a:fld id="{F4859117-A06A-4DD6-900B-66B64C869744}" type="slidenum">
              <a:rPr lang="en-US" smtClean="0"/>
              <a:pPr/>
              <a:t>10</a:t>
            </a:fld>
            <a:endParaRPr lang="en-US"/>
          </a:p>
        </p:txBody>
      </p:sp>
    </p:spTree>
    <p:extLst>
      <p:ext uri="{BB962C8B-B14F-4D97-AF65-F5344CB8AC3E}">
        <p14:creationId xmlns:p14="http://schemas.microsoft.com/office/powerpoint/2010/main" val="660068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Canada goose, not grey</a:t>
            </a:r>
          </a:p>
          <a:p>
            <a:r>
              <a:rPr lang="en-GB" dirty="0" smtClean="0"/>
              <a:t>Closed 2013</a:t>
            </a:r>
          </a:p>
          <a:p>
            <a:r>
              <a:rPr lang="en-GB" smtClean="0"/>
              <a:t>Florham</a:t>
            </a:r>
            <a:r>
              <a:rPr lang="en-GB" baseline="0" smtClean="0"/>
              <a:t> park, NJ</a:t>
            </a:r>
            <a:endParaRPr lang="en-GB" dirty="0"/>
          </a:p>
        </p:txBody>
      </p:sp>
      <p:sp>
        <p:nvSpPr>
          <p:cNvPr id="4" name="Slide Number Placeholder 3"/>
          <p:cNvSpPr>
            <a:spLocks noGrp="1"/>
          </p:cNvSpPr>
          <p:nvPr>
            <p:ph type="sldNum" sz="quarter" idx="10"/>
          </p:nvPr>
        </p:nvSpPr>
        <p:spPr/>
        <p:txBody>
          <a:bodyPr/>
          <a:lstStyle/>
          <a:p>
            <a:fld id="{4B779075-0D32-E742-8382-F4FE5066124F}" type="slidenum">
              <a:rPr lang="en-US" smtClean="0"/>
              <a:t>11</a:t>
            </a:fld>
            <a:endParaRPr lang="en-US"/>
          </a:p>
        </p:txBody>
      </p:sp>
    </p:spTree>
    <p:extLst>
      <p:ext uri="{BB962C8B-B14F-4D97-AF65-F5344CB8AC3E}">
        <p14:creationId xmlns:p14="http://schemas.microsoft.com/office/powerpoint/2010/main" val="1155178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2B414579-A819-4948-95D1-5F45F8C32012}"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3907382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2B414579-A819-4948-95D1-5F45F8C32012}"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67217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2B414579-A819-4948-95D1-5F45F8C32012}"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1222689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z="800"/>
            </a:lvl1pPr>
          </a:lstStyle>
          <a:p>
            <a:pPr>
              <a:defRPr/>
            </a:pPr>
            <a:r>
              <a:rPr lang="en-US" smtClean="0"/>
              <a:t>CN5E by Tanenbaum &amp; Wetherall, © Pearson Education-Prentice Hall and D. Wetherall, 2011</a:t>
            </a:r>
            <a:endParaRPr lang="en-US" i="0" dirty="0"/>
          </a:p>
        </p:txBody>
      </p:sp>
      <p:sp>
        <p:nvSpPr>
          <p:cNvPr id="4" name="Content Placeholder 2"/>
          <p:cNvSpPr>
            <a:spLocks noGrp="1"/>
          </p:cNvSpPr>
          <p:nvPr>
            <p:ph idx="1"/>
          </p:nvPr>
        </p:nvSpPr>
        <p:spPr>
          <a:xfrm>
            <a:off x="1381124" y="1990725"/>
            <a:ext cx="7315201" cy="4019550"/>
          </a:xfrm>
        </p:spPr>
        <p:txBody>
          <a:bodyPr/>
          <a:lstStyle>
            <a:lvl1pPr>
              <a:buClr>
                <a:srgbClr val="0000FF"/>
              </a:buClr>
              <a:buFont typeface="Arial" pitchFamily="34" charset="0"/>
              <a:buNone/>
              <a:defRPr/>
            </a:lvl1pPr>
            <a:lvl2pPr>
              <a:buClr>
                <a:srgbClr val="0000FF"/>
              </a:buClr>
              <a:defRPr/>
            </a:lvl2pPr>
            <a:lvl3pPr>
              <a:buClr>
                <a:srgbClr val="0000FF"/>
              </a:buClr>
              <a:defRPr/>
            </a:lvl3pPr>
            <a:lvl4pPr>
              <a:buClr>
                <a:srgbClr val="0000FF"/>
              </a:buClr>
              <a:defRPr/>
            </a:lvl4pPr>
            <a:lvl5pPr>
              <a:buClr>
                <a:srgbClr val="0000F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53333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z="800"/>
            </a:lvl1pPr>
          </a:lstStyle>
          <a:p>
            <a:pPr>
              <a:defRPr/>
            </a:pPr>
            <a:r>
              <a:rPr lang="en-US" smtClean="0"/>
              <a:t>CN5E by Tanenbaum &amp; Wetherall, © Pearson Education-Prentice Hall and D. Wetherall, 2011</a:t>
            </a:r>
            <a:endParaRPr lang="en-US" i="0" dirty="0"/>
          </a:p>
        </p:txBody>
      </p:sp>
      <p:sp>
        <p:nvSpPr>
          <p:cNvPr id="4" name="Content Placeholder 2"/>
          <p:cNvSpPr>
            <a:spLocks noGrp="1"/>
          </p:cNvSpPr>
          <p:nvPr>
            <p:ph idx="1"/>
          </p:nvPr>
        </p:nvSpPr>
        <p:spPr>
          <a:xfrm>
            <a:off x="914399" y="1610713"/>
            <a:ext cx="7790214" cy="4600081"/>
          </a:xfrm>
        </p:spPr>
        <p:txBody>
          <a:bodyPr/>
          <a:lstStyle>
            <a:lvl1pPr>
              <a:buFont typeface="Arial" pitchFamily="34" charset="0"/>
              <a:buNone/>
              <a:defRPr/>
            </a:lvl1pPr>
            <a:lvl2pPr>
              <a:buClr>
                <a:srgbClr val="0000FF"/>
              </a:buClr>
              <a:defRPr/>
            </a:lvl2pPr>
            <a:lvl3pPr>
              <a:buClr>
                <a:srgbClr val="0000FF"/>
              </a:buClr>
              <a:defRPr/>
            </a:lvl3pPr>
            <a:lvl4pPr>
              <a:buClr>
                <a:srgbClr val="0000FF"/>
              </a:buClr>
              <a:defRPr/>
            </a:lvl4pPr>
            <a:lvl5pPr>
              <a:buClr>
                <a:srgbClr val="0000F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95204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CN5E by Tanenbaum &amp; Wetherall, © Pearson Education-Prentice Hall and D. Wetherall, 2011</a:t>
            </a:r>
            <a:endParaRPr lang="en-US" i="0" dirty="0"/>
          </a:p>
        </p:txBody>
      </p:sp>
      <p:sp>
        <p:nvSpPr>
          <p:cNvPr id="5" name="Content Placeholder 2"/>
          <p:cNvSpPr>
            <a:spLocks noGrp="1"/>
          </p:cNvSpPr>
          <p:nvPr>
            <p:ph idx="1"/>
          </p:nvPr>
        </p:nvSpPr>
        <p:spPr>
          <a:xfrm>
            <a:off x="457200" y="1143000"/>
            <a:ext cx="4114800" cy="4867275"/>
          </a:xfrm>
        </p:spPr>
        <p:txBody>
          <a:bodyPr/>
          <a:lstStyle>
            <a:lvl1pPr>
              <a:buClr>
                <a:srgbClr val="0000FF"/>
              </a:buClr>
              <a:buFont typeface="Arial" pitchFamily="34" charset="0"/>
              <a:buNone/>
              <a:defRPr/>
            </a:lvl1pPr>
            <a:lvl2pPr>
              <a:buClr>
                <a:srgbClr val="0000FF"/>
              </a:buClr>
              <a:defRPr/>
            </a:lvl2pPr>
            <a:lvl3pPr>
              <a:buClr>
                <a:srgbClr val="0000FF"/>
              </a:buClr>
              <a:defRPr/>
            </a:lvl3pPr>
            <a:lvl4pPr>
              <a:buClr>
                <a:srgbClr val="0000FF"/>
              </a:buClr>
              <a:defRPr/>
            </a:lvl4pPr>
            <a:lvl5pPr>
              <a:buClr>
                <a:srgbClr val="0000F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82724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CN5E by Tanenbaum &amp; Wetherall, © Pearson Education-Prentice Hall and D. Wetherall, 2011</a:t>
            </a:r>
            <a:endParaRPr lang="en-US" i="0" dirty="0"/>
          </a:p>
        </p:txBody>
      </p:sp>
      <p:sp>
        <p:nvSpPr>
          <p:cNvPr id="4" name="Content Placeholder 2"/>
          <p:cNvSpPr>
            <a:spLocks noGrp="1"/>
          </p:cNvSpPr>
          <p:nvPr>
            <p:ph idx="1"/>
          </p:nvPr>
        </p:nvSpPr>
        <p:spPr>
          <a:xfrm>
            <a:off x="457200" y="1143001"/>
            <a:ext cx="8229600" cy="1123950"/>
          </a:xfrm>
        </p:spPr>
        <p:txBody>
          <a:bodyPr/>
          <a:lstStyle>
            <a:lvl1pPr>
              <a:buClr>
                <a:srgbClr val="0000FF"/>
              </a:buClr>
              <a:buFont typeface="Arial" pitchFamily="34" charset="0"/>
              <a:buNone/>
              <a:defRPr/>
            </a:lvl1pPr>
            <a:lvl2pPr>
              <a:buClr>
                <a:srgbClr val="0000FF"/>
              </a:buClr>
              <a:defRPr/>
            </a:lvl2pPr>
            <a:lvl3pPr>
              <a:buClr>
                <a:srgbClr val="0000FF"/>
              </a:buClr>
              <a:defRPr/>
            </a:lvl3pPr>
            <a:lvl4pPr>
              <a:buClr>
                <a:srgbClr val="0000FF"/>
              </a:buClr>
              <a:defRPr/>
            </a:lvl4pPr>
            <a:lvl5pPr>
              <a:buClr>
                <a:srgbClr val="0000F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57200" y="2266950"/>
            <a:ext cx="4114800" cy="3743325"/>
          </a:xfrm>
        </p:spPr>
        <p:txBody>
          <a:bodyPr/>
          <a:lstStyle>
            <a:lvl1pPr>
              <a:buClr>
                <a:srgbClr val="0000FF"/>
              </a:buClr>
              <a:buFont typeface="Arial" pitchFamily="34" charset="0"/>
              <a:buNone/>
              <a:defRPr/>
            </a:lvl1pPr>
            <a:lvl2pPr>
              <a:buClr>
                <a:srgbClr val="0000FF"/>
              </a:buClr>
              <a:defRPr/>
            </a:lvl2pPr>
            <a:lvl3pPr>
              <a:buClr>
                <a:srgbClr val="0000FF"/>
              </a:buClr>
              <a:defRPr/>
            </a:lvl3pPr>
            <a:lvl4pPr>
              <a:buClr>
                <a:srgbClr val="0000FF"/>
              </a:buClr>
              <a:defRPr/>
            </a:lvl4pPr>
            <a:lvl5pPr>
              <a:buClr>
                <a:srgbClr val="0000F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6535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2B414579-A819-4948-95D1-5F45F8C32012}"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67055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2B414579-A819-4948-95D1-5F45F8C32012}"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425582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2B414579-A819-4948-95D1-5F45F8C32012}" type="datetimeFigureOut">
              <a:rPr lang="en-US" smtClean="0"/>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2054546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2B414579-A819-4948-95D1-5F45F8C32012}" type="datetimeFigureOut">
              <a:rPr lang="en-US" smtClean="0"/>
              <a:t>3/2/2017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315202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2B414579-A819-4948-95D1-5F45F8C32012}" type="datetimeFigureOut">
              <a:rPr lang="en-US" smtClean="0"/>
              <a:t>3/2/2017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260872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414579-A819-4948-95D1-5F45F8C32012}" type="datetimeFigureOut">
              <a:rPr lang="en-US" smtClean="0"/>
              <a:t>3/2/2017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138722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2B414579-A819-4948-95D1-5F45F8C32012}" type="datetimeFigureOut">
              <a:rPr lang="en-US" smtClean="0"/>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1333108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2B414579-A819-4948-95D1-5F45F8C32012}" type="datetimeFigureOut">
              <a:rPr lang="en-US" smtClean="0"/>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F8C22-432F-A14C-8C5C-3E230756B391}" type="slidenum">
              <a:rPr lang="en-US" smtClean="0"/>
              <a:t>‹#›</a:t>
            </a:fld>
            <a:endParaRPr lang="en-US"/>
          </a:p>
        </p:txBody>
      </p:sp>
    </p:spTree>
    <p:extLst>
      <p:ext uri="{BB962C8B-B14F-4D97-AF65-F5344CB8AC3E}">
        <p14:creationId xmlns:p14="http://schemas.microsoft.com/office/powerpoint/2010/main" val="189237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14579-A819-4948-95D1-5F45F8C32012}" type="datetimeFigureOut">
              <a:rPr lang="en-US" smtClean="0"/>
              <a:t>3/2/2017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F8C22-432F-A14C-8C5C-3E230756B391}" type="slidenum">
              <a:rPr lang="en-US" smtClean="0"/>
              <a:t>‹#›</a:t>
            </a:fld>
            <a:endParaRPr lang="en-US"/>
          </a:p>
        </p:txBody>
      </p:sp>
    </p:spTree>
    <p:extLst>
      <p:ext uri="{BB962C8B-B14F-4D97-AF65-F5344CB8AC3E}">
        <p14:creationId xmlns:p14="http://schemas.microsoft.com/office/powerpoint/2010/main" val="879003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8.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7.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usewisdom.com/computer/internet/bandwidth.html#oc" TargetMode="External"/><Relationship Id="rId5" Type="http://schemas.openxmlformats.org/officeDocument/2006/relationships/hyperlink" Target="http://www.usewisdom.com/computer/internet/bandwidth.html#dsl" TargetMode="External"/><Relationship Id="rId4" Type="http://schemas.openxmlformats.org/officeDocument/2006/relationships/hyperlink" Target="http://www.usewisdom.com/computer/internet/bandwidth.html#56k"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33.png"/><Relationship Id="rId4" Type="http://schemas.openxmlformats.org/officeDocument/2006/relationships/oleObject" Target="../embeddings/oleObject3.bin"/></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43.png"/><Relationship Id="rId4" Type="http://schemas.openxmlformats.org/officeDocument/2006/relationships/oleObject" Target="../embeddings/oleObject4.bin"/></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hyperlink" Target="http://www.intmath.com/fourier-series/fourier-graph-applet.ph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000" y="1546705"/>
            <a:ext cx="8636000" cy="2053745"/>
          </a:xfrm>
        </p:spPr>
        <p:txBody>
          <a:bodyPr>
            <a:noAutofit/>
          </a:bodyPr>
          <a:lstStyle/>
          <a:p>
            <a:r>
              <a:rPr lang="en-US" sz="6000" dirty="0" smtClean="0"/>
              <a:t>Distributed Systems</a:t>
            </a:r>
            <a:br>
              <a:rPr lang="en-US" sz="6000" dirty="0" smtClean="0"/>
            </a:br>
            <a:r>
              <a:rPr lang="en-US" sz="4000" dirty="0" smtClean="0"/>
              <a:t>3. Physical Layer</a:t>
            </a:r>
            <a:r>
              <a:rPr lang="en-US" sz="6000" dirty="0" smtClean="0"/>
              <a:t> </a:t>
            </a:r>
            <a:endParaRPr lang="en-US" sz="6000" dirty="0"/>
          </a:p>
        </p:txBody>
      </p:sp>
      <p:sp>
        <p:nvSpPr>
          <p:cNvPr id="5" name="Subtitle 2"/>
          <p:cNvSpPr>
            <a:spLocks noGrp="1"/>
          </p:cNvSpPr>
          <p:nvPr/>
        </p:nvSpPr>
        <p:spPr>
          <a:xfrm>
            <a:off x="1371600" y="3798238"/>
            <a:ext cx="6400800" cy="2681618"/>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smtClean="0"/>
              <a:t>Simon Razniewski</a:t>
            </a:r>
            <a:endParaRPr lang="en-US" dirty="0" smtClean="0"/>
          </a:p>
          <a:p>
            <a:endParaRPr lang="en-US" dirty="0" smtClean="0"/>
          </a:p>
          <a:p>
            <a:r>
              <a:rPr lang="en-US" dirty="0" smtClean="0"/>
              <a:t>Faculty of Computer Science</a:t>
            </a:r>
          </a:p>
          <a:p>
            <a:r>
              <a:rPr lang="en-US" dirty="0" smtClean="0"/>
              <a:t>Free University of </a:t>
            </a:r>
            <a:r>
              <a:rPr lang="en-US" dirty="0" err="1" smtClean="0"/>
              <a:t>Bozen</a:t>
            </a:r>
            <a:r>
              <a:rPr lang="en-US" dirty="0" smtClean="0"/>
              <a:t>-Bolzano</a:t>
            </a:r>
          </a:p>
          <a:p>
            <a:endParaRPr lang="en-US" dirty="0"/>
          </a:p>
          <a:p>
            <a:r>
              <a:rPr lang="en-US" dirty="0" smtClean="0"/>
              <a:t>A.Y. 2016/2017</a:t>
            </a:r>
          </a:p>
          <a:p>
            <a:endParaRPr lang="en-US" dirty="0"/>
          </a:p>
        </p:txBody>
      </p:sp>
    </p:spTree>
    <p:extLst>
      <p:ext uri="{BB962C8B-B14F-4D97-AF65-F5344CB8AC3E}">
        <p14:creationId xmlns:p14="http://schemas.microsoft.com/office/powerpoint/2010/main" val="3766717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Maximum Data Rate of a Channel</a:t>
            </a:r>
          </a:p>
        </p:txBody>
      </p:sp>
      <p:sp>
        <p:nvSpPr>
          <p:cNvPr id="13315" name="Rectangle 3"/>
          <p:cNvSpPr>
            <a:spLocks noGrp="1" noChangeArrowheads="1"/>
          </p:cNvSpPr>
          <p:nvPr>
            <p:ph idx="1"/>
          </p:nvPr>
        </p:nvSpPr>
        <p:spPr>
          <a:xfrm>
            <a:off x="695325" y="1257299"/>
            <a:ext cx="8229600" cy="5495769"/>
          </a:xfrm>
        </p:spPr>
        <p:txBody>
          <a:bodyPr>
            <a:normAutofit fontScale="77500" lnSpcReduction="20000"/>
          </a:bodyPr>
          <a:lstStyle/>
          <a:p>
            <a:r>
              <a:rPr lang="en-US" sz="2800" dirty="0" smtClean="0"/>
              <a:t>Nyquist’s theorem (1924) relates the data rate to the bandwidth (B) </a:t>
            </a:r>
            <a:r>
              <a:rPr lang="en-US" sz="2800" dirty="0" smtClean="0"/>
              <a:t>and limiting factor 2, the </a:t>
            </a:r>
            <a:r>
              <a:rPr lang="en-US" sz="2800" dirty="0" smtClean="0"/>
              <a:t>number of signal levels (V):</a:t>
            </a:r>
          </a:p>
          <a:p>
            <a:endParaRPr lang="en-US" dirty="0" smtClean="0"/>
          </a:p>
          <a:p>
            <a:pPr marL="0" indent="0">
              <a:buNone/>
            </a:pPr>
            <a:endParaRPr lang="en-US" dirty="0" smtClean="0"/>
          </a:p>
          <a:p>
            <a:endParaRPr lang="en-US" dirty="0" smtClean="0"/>
          </a:p>
          <a:p>
            <a:pPr marL="0" indent="0">
              <a:buNone/>
            </a:pPr>
            <a:endParaRPr lang="en-US" dirty="0" smtClean="0"/>
          </a:p>
          <a:p>
            <a:pPr>
              <a:buFont typeface="Wingdings" panose="05000000000000000000" pitchFamily="2" charset="2"/>
              <a:buChar char="à"/>
            </a:pPr>
            <a:r>
              <a:rPr lang="en-US" sz="2800" dirty="0" smtClean="0">
                <a:sym typeface="Wingdings" panose="05000000000000000000" pitchFamily="2" charset="2"/>
              </a:rPr>
              <a:t>Maximum data rate of a binary signal over a 3kHz channel is 6Kbps</a:t>
            </a:r>
            <a:br>
              <a:rPr lang="en-US" sz="2800" dirty="0" smtClean="0">
                <a:sym typeface="Wingdings" panose="05000000000000000000" pitchFamily="2" charset="2"/>
              </a:rPr>
            </a:br>
            <a:endParaRPr lang="en-US" sz="2800" dirty="0" smtClean="0">
              <a:sym typeface="Wingdings" panose="05000000000000000000" pitchFamily="2" charset="2"/>
            </a:endParaRPr>
          </a:p>
          <a:p>
            <a:pPr>
              <a:buFont typeface="Wingdings" panose="05000000000000000000" pitchFamily="2" charset="2"/>
              <a:buChar char="à"/>
            </a:pPr>
            <a:endParaRPr lang="en-US" sz="2800" dirty="0">
              <a:sym typeface="Wingdings" panose="05000000000000000000" pitchFamily="2" charset="2"/>
            </a:endParaRPr>
          </a:p>
          <a:p>
            <a:r>
              <a:rPr lang="en-US" sz="2800" dirty="0" smtClean="0">
                <a:sym typeface="Wingdings" panose="05000000000000000000" pitchFamily="2" charset="2"/>
              </a:rPr>
              <a:t>Shannon’s result relates data rate to bandwidth (B) and the signal-to-noise (S/N) ratio</a:t>
            </a:r>
          </a:p>
          <a:p>
            <a:endParaRPr lang="en-US" sz="3600" dirty="0">
              <a:sym typeface="Wingdings" panose="05000000000000000000" pitchFamily="2" charset="2"/>
            </a:endParaRPr>
          </a:p>
          <a:p>
            <a:endParaRPr lang="en-US" sz="2800" dirty="0" smtClean="0">
              <a:sym typeface="Wingdings" panose="05000000000000000000" pitchFamily="2" charset="2"/>
            </a:endParaRPr>
          </a:p>
          <a:p>
            <a:endParaRPr lang="en-US" sz="2800" dirty="0">
              <a:sym typeface="Wingdings" panose="05000000000000000000" pitchFamily="2" charset="2"/>
            </a:endParaRPr>
          </a:p>
          <a:p>
            <a:pPr marL="0" indent="0">
              <a:buNone/>
            </a:pPr>
            <a:r>
              <a:rPr lang="en-US" sz="2800" dirty="0" smtClean="0">
                <a:sym typeface="Wingdings" panose="05000000000000000000" pitchFamily="2" charset="2"/>
              </a:rPr>
              <a:t> Maximum data rate of over a 1 MHz DSL-line with signal-to-noise ratio 10000:1 (40 </a:t>
            </a:r>
            <a:r>
              <a:rPr lang="en-US" sz="2800" dirty="0" err="1" smtClean="0">
                <a:sym typeface="Wingdings" panose="05000000000000000000" pitchFamily="2" charset="2"/>
              </a:rPr>
              <a:t>db</a:t>
            </a:r>
            <a:r>
              <a:rPr lang="en-US" sz="2800" dirty="0" smtClean="0">
                <a:sym typeface="Wingdings" panose="05000000000000000000" pitchFamily="2" charset="2"/>
              </a:rPr>
              <a:t>) is 13 Mbps</a:t>
            </a:r>
          </a:p>
          <a:p>
            <a:pPr marL="0" indent="0">
              <a:buNone/>
            </a:pPr>
            <a:endParaRPr lang="en-US" sz="2800" dirty="0" smtClean="0">
              <a:sym typeface="Wingdings" panose="05000000000000000000" pitchFamily="2" charset="2"/>
            </a:endParaRPr>
          </a:p>
          <a:p>
            <a:pPr marL="0" indent="0">
              <a:buNone/>
            </a:pPr>
            <a:endParaRPr lang="en-US" sz="2800" dirty="0" smtClean="0">
              <a:sym typeface="Wingdings" panose="05000000000000000000" pitchFamily="2" charset="2"/>
            </a:endParaRPr>
          </a:p>
          <a:p>
            <a:pPr marL="0" indent="0">
              <a:buNone/>
            </a:pPr>
            <a:endParaRPr lang="en-US" sz="2800" dirty="0"/>
          </a:p>
          <a:p>
            <a:pPr marL="0" indent="0">
              <a:buNone/>
            </a:pPr>
            <a:endParaRPr lang="en-US" dirty="0" smtClean="0"/>
          </a:p>
        </p:txBody>
      </p:sp>
      <p:sp>
        <p:nvSpPr>
          <p:cNvPr id="16" name="TextBox 15"/>
          <p:cNvSpPr txBox="1"/>
          <p:nvPr/>
        </p:nvSpPr>
        <p:spPr>
          <a:xfrm>
            <a:off x="1821086" y="2012549"/>
            <a:ext cx="5081456" cy="523220"/>
          </a:xfrm>
          <a:prstGeom prst="rect">
            <a:avLst/>
          </a:prstGeom>
          <a:solidFill>
            <a:schemeClr val="bg1">
              <a:lumMod val="95000"/>
            </a:schemeClr>
          </a:solidFill>
          <a:ln>
            <a:solidFill>
              <a:schemeClr val="tx1"/>
            </a:solidFill>
          </a:ln>
        </p:spPr>
        <p:txBody>
          <a:bodyPr wrap="none" rtlCol="0">
            <a:spAutoFit/>
          </a:bodyPr>
          <a:lstStyle/>
          <a:p>
            <a:r>
              <a:rPr lang="en-US" sz="2800" dirty="0" smtClean="0"/>
              <a:t>Max. data rate = 2B log</a:t>
            </a:r>
            <a:r>
              <a:rPr lang="en-US" sz="2800" baseline="-25000" dirty="0" smtClean="0"/>
              <a:t>2</a:t>
            </a:r>
            <a:r>
              <a:rPr lang="en-US" sz="2800" dirty="0" smtClean="0"/>
              <a:t>V bits/sec</a:t>
            </a:r>
            <a:endParaRPr lang="en-US" sz="2800" dirty="0"/>
          </a:p>
        </p:txBody>
      </p:sp>
      <p:sp>
        <p:nvSpPr>
          <p:cNvPr id="18" name="TextBox 17"/>
          <p:cNvSpPr txBox="1"/>
          <p:nvPr/>
        </p:nvSpPr>
        <p:spPr>
          <a:xfrm>
            <a:off x="2675744" y="2726058"/>
            <a:ext cx="1749197" cy="646331"/>
          </a:xfrm>
          <a:prstGeom prst="rect">
            <a:avLst/>
          </a:prstGeom>
          <a:noFill/>
        </p:spPr>
        <p:txBody>
          <a:bodyPr wrap="none" rtlCol="0">
            <a:spAutoFit/>
          </a:bodyPr>
          <a:lstStyle/>
          <a:p>
            <a:pPr algn="ctr"/>
            <a:r>
              <a:rPr lang="en-US" dirty="0" smtClean="0"/>
              <a:t>How fast signal</a:t>
            </a:r>
          </a:p>
          <a:p>
            <a:pPr algn="ctr"/>
            <a:r>
              <a:rPr lang="en-US" dirty="0"/>
              <a:t>c</a:t>
            </a:r>
            <a:r>
              <a:rPr lang="en-US" dirty="0" smtClean="0"/>
              <a:t>an change</a:t>
            </a:r>
            <a:endParaRPr lang="en-US" dirty="0"/>
          </a:p>
        </p:txBody>
      </p:sp>
      <p:cxnSp>
        <p:nvCxnSpPr>
          <p:cNvPr id="19" name="Straight Arrow Connector 18"/>
          <p:cNvCxnSpPr>
            <a:endCxn id="16" idx="2"/>
          </p:cNvCxnSpPr>
          <p:nvPr/>
        </p:nvCxnSpPr>
        <p:spPr>
          <a:xfrm flipV="1">
            <a:off x="3687580" y="2535769"/>
            <a:ext cx="674234" cy="2646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24917" y="2664418"/>
            <a:ext cx="1954381" cy="646331"/>
          </a:xfrm>
          <a:prstGeom prst="rect">
            <a:avLst/>
          </a:prstGeom>
          <a:noFill/>
        </p:spPr>
        <p:txBody>
          <a:bodyPr wrap="none" rtlCol="0">
            <a:spAutoFit/>
          </a:bodyPr>
          <a:lstStyle/>
          <a:p>
            <a:pPr algn="ctr"/>
            <a:r>
              <a:rPr lang="en-US" dirty="0" smtClean="0"/>
              <a:t>How many levels</a:t>
            </a:r>
          </a:p>
          <a:p>
            <a:pPr algn="ctr"/>
            <a:r>
              <a:rPr lang="en-US" dirty="0"/>
              <a:t>c</a:t>
            </a:r>
            <a:r>
              <a:rPr lang="en-US" dirty="0" smtClean="0"/>
              <a:t>an be seen</a:t>
            </a:r>
            <a:endParaRPr lang="en-US" dirty="0"/>
          </a:p>
        </p:txBody>
      </p:sp>
      <p:cxnSp>
        <p:nvCxnSpPr>
          <p:cNvPr id="21" name="Straight Arrow Connector 20"/>
          <p:cNvCxnSpPr/>
          <p:nvPr/>
        </p:nvCxnSpPr>
        <p:spPr>
          <a:xfrm flipH="1" flipV="1">
            <a:off x="5373650" y="2593299"/>
            <a:ext cx="854658" cy="2558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138378" y="5456421"/>
            <a:ext cx="4594591" cy="523220"/>
          </a:xfrm>
          <a:prstGeom prst="rect">
            <a:avLst/>
          </a:prstGeom>
          <a:solidFill>
            <a:schemeClr val="bg1">
              <a:lumMod val="95000"/>
            </a:schemeClr>
          </a:solidFill>
          <a:ln>
            <a:solidFill>
              <a:schemeClr val="tx1"/>
            </a:solidFill>
          </a:ln>
        </p:spPr>
        <p:txBody>
          <a:bodyPr wrap="none" rtlCol="0">
            <a:spAutoFit/>
          </a:bodyPr>
          <a:lstStyle/>
          <a:p>
            <a:r>
              <a:rPr lang="en-US" sz="2800" dirty="0" smtClean="0"/>
              <a:t>Max. data rate = B log</a:t>
            </a:r>
            <a:r>
              <a:rPr lang="en-US" sz="2800" baseline="-25000" dirty="0" smtClean="0"/>
              <a:t>2</a:t>
            </a:r>
            <a:r>
              <a:rPr lang="en-US" sz="2800" dirty="0" smtClean="0"/>
              <a:t>(1+S/N)</a:t>
            </a:r>
            <a:endParaRPr lang="en-US" sz="2800" dirty="0"/>
          </a:p>
        </p:txBody>
      </p:sp>
    </p:spTree>
    <p:extLst>
      <p:ext uri="{BB962C8B-B14F-4D97-AF65-F5344CB8AC3E}">
        <p14:creationId xmlns:p14="http://schemas.microsoft.com/office/powerpoint/2010/main" val="1720983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5989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685800"/>
            <a:ext cx="9144000" cy="1143000"/>
          </a:xfrm>
        </p:spPr>
        <p:txBody>
          <a:bodyPr>
            <a:normAutofit fontScale="90000"/>
          </a:bodyPr>
          <a:lstStyle/>
          <a:p>
            <a:r>
              <a:rPr lang="en-US" dirty="0" smtClean="0"/>
              <a:t>The Physical Layer</a:t>
            </a:r>
            <a:br>
              <a:rPr lang="en-US" dirty="0" smtClean="0"/>
            </a:br>
            <a:endParaRPr lang="en-US" dirty="0" smtClean="0"/>
          </a:p>
        </p:txBody>
      </p:sp>
      <p:sp>
        <p:nvSpPr>
          <p:cNvPr id="4099" name="Subtitle 2"/>
          <p:cNvSpPr>
            <a:spLocks noGrp="1"/>
          </p:cNvSpPr>
          <p:nvPr>
            <p:ph idx="1"/>
          </p:nvPr>
        </p:nvSpPr>
        <p:spPr>
          <a:xfrm>
            <a:off x="1257299" y="1990725"/>
            <a:ext cx="6686551" cy="4019550"/>
          </a:xfrm>
        </p:spPr>
        <p:txBody>
          <a:bodyPr>
            <a:normAutofit fontScale="92500" lnSpcReduction="10000"/>
          </a:bodyPr>
          <a:lstStyle/>
          <a:p>
            <a:pPr marL="971550" lvl="1" indent="-514350">
              <a:buFont typeface="+mj-lt"/>
              <a:buAutoNum type="arabicPeriod"/>
            </a:pPr>
            <a:r>
              <a:rPr lang="en-US" dirty="0" smtClean="0"/>
              <a:t>Theoretical Basis for Data Communications</a:t>
            </a:r>
          </a:p>
          <a:p>
            <a:pPr marL="971550" lvl="1" indent="-514350">
              <a:buFont typeface="+mj-lt"/>
              <a:buAutoNum type="arabicPeriod"/>
            </a:pPr>
            <a:r>
              <a:rPr lang="en-US" b="1" dirty="0" smtClean="0"/>
              <a:t>Transmission Media</a:t>
            </a:r>
          </a:p>
          <a:p>
            <a:pPr marL="1371600" lvl="2" indent="-514350">
              <a:buFont typeface="+mj-lt"/>
              <a:buAutoNum type="alphaUcPeriod"/>
            </a:pPr>
            <a:r>
              <a:rPr lang="en-US" b="1" dirty="0" smtClean="0"/>
              <a:t>Guided Transmission Media</a:t>
            </a:r>
          </a:p>
          <a:p>
            <a:pPr marL="1371600" lvl="2" indent="-514350">
              <a:buFont typeface="+mj-lt"/>
              <a:buAutoNum type="alphaUcPeriod"/>
            </a:pPr>
            <a:r>
              <a:rPr lang="en-US" b="1" dirty="0" smtClean="0"/>
              <a:t>Wireless Transmission</a:t>
            </a:r>
          </a:p>
          <a:p>
            <a:pPr marL="1371600" lvl="2" indent="-514350">
              <a:buFont typeface="+mj-lt"/>
              <a:buAutoNum type="alphaUcPeriod"/>
            </a:pPr>
            <a:r>
              <a:rPr lang="en-US" b="1" dirty="0" smtClean="0"/>
              <a:t>Communication Satellites</a:t>
            </a:r>
          </a:p>
          <a:p>
            <a:pPr marL="971550" lvl="1" indent="-514350">
              <a:buFont typeface="+mj-lt"/>
              <a:buAutoNum type="arabicPeriod"/>
            </a:pPr>
            <a:r>
              <a:rPr lang="en-US" dirty="0" smtClean="0"/>
              <a:t>Digital Modulation and Multiplexing</a:t>
            </a:r>
          </a:p>
          <a:p>
            <a:pPr marL="971550" lvl="1" indent="-514350">
              <a:buFont typeface="+mj-lt"/>
              <a:buAutoNum type="arabicPeriod"/>
            </a:pPr>
            <a:r>
              <a:rPr lang="en-US" dirty="0" smtClean="0"/>
              <a:t>Example Networks</a:t>
            </a:r>
          </a:p>
          <a:p>
            <a:pPr marL="1371600" lvl="2" indent="-514350">
              <a:buFont typeface="+mj-lt"/>
              <a:buAutoNum type="alphaUcPeriod"/>
            </a:pPr>
            <a:r>
              <a:rPr lang="en-US" dirty="0" smtClean="0"/>
              <a:t>Public Switched Telephone Network</a:t>
            </a:r>
          </a:p>
          <a:p>
            <a:pPr marL="1371600" lvl="2" indent="-514350">
              <a:buFont typeface="+mj-lt"/>
              <a:buAutoNum type="alphaUcPeriod"/>
            </a:pPr>
            <a:r>
              <a:rPr lang="en-US" dirty="0" smtClean="0"/>
              <a:t>Mobile Telephone System</a:t>
            </a:r>
          </a:p>
        </p:txBody>
      </p:sp>
    </p:spTree>
    <p:extLst>
      <p:ext uri="{BB962C8B-B14F-4D97-AF65-F5344CB8AC3E}">
        <p14:creationId xmlns:p14="http://schemas.microsoft.com/office/powerpoint/2010/main" val="1897682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Wires – Twisted Pair</a:t>
            </a:r>
            <a:endParaRPr lang="en-US" dirty="0" smtClean="0"/>
          </a:p>
        </p:txBody>
      </p:sp>
      <p:sp>
        <p:nvSpPr>
          <p:cNvPr id="16387" name="Rectangle 3"/>
          <p:cNvSpPr>
            <a:spLocks noGrp="1" noChangeArrowheads="1"/>
          </p:cNvSpPr>
          <p:nvPr>
            <p:ph idx="1"/>
          </p:nvPr>
        </p:nvSpPr>
        <p:spPr/>
        <p:txBody>
          <a:bodyPr/>
          <a:lstStyle/>
          <a:p>
            <a:r>
              <a:rPr lang="en-US" dirty="0" smtClean="0"/>
              <a:t>Very common; used in LANs, telephone lines</a:t>
            </a:r>
          </a:p>
          <a:p>
            <a:pPr lvl="1"/>
            <a:r>
              <a:rPr lang="en-US" dirty="0" smtClean="0"/>
              <a:t>Twists reduce radiated signal (interference)</a:t>
            </a:r>
          </a:p>
        </p:txBody>
      </p:sp>
      <p:pic>
        <p:nvPicPr>
          <p:cNvPr id="16391" name="Picture 7" descr="02-03"/>
          <p:cNvPicPr>
            <a:picLocks noChangeAspect="1" noChangeArrowheads="1"/>
          </p:cNvPicPr>
          <p:nvPr/>
        </p:nvPicPr>
        <p:blipFill>
          <a:blip r:embed="rId3" cstate="print"/>
          <a:srcRect/>
          <a:stretch>
            <a:fillRect/>
          </a:stretch>
        </p:blipFill>
        <p:spPr bwMode="auto">
          <a:xfrm>
            <a:off x="1247775" y="3025620"/>
            <a:ext cx="6642098" cy="2717003"/>
          </a:xfrm>
          <a:prstGeom prst="rect">
            <a:avLst/>
          </a:prstGeom>
          <a:noFill/>
        </p:spPr>
      </p:pic>
      <p:sp>
        <p:nvSpPr>
          <p:cNvPr id="12" name="Rectangle 11"/>
          <p:cNvSpPr/>
          <p:nvPr/>
        </p:nvSpPr>
        <p:spPr bwMode="auto">
          <a:xfrm>
            <a:off x="3124200" y="3343275"/>
            <a:ext cx="2857500" cy="4857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Freeform 12"/>
          <p:cNvSpPr/>
          <p:nvPr/>
        </p:nvSpPr>
        <p:spPr bwMode="auto">
          <a:xfrm rot="1856886">
            <a:off x="5276852" y="3751263"/>
            <a:ext cx="533400" cy="115887"/>
          </a:xfrm>
          <a:custGeom>
            <a:avLst/>
            <a:gdLst>
              <a:gd name="connsiteX0" fmla="*/ 0 w 523875"/>
              <a:gd name="connsiteY0" fmla="*/ 103188 h 150813"/>
              <a:gd name="connsiteX1" fmla="*/ 219075 w 523875"/>
              <a:gd name="connsiteY1" fmla="*/ 7938 h 150813"/>
              <a:gd name="connsiteX2" fmla="*/ 523875 w 523875"/>
              <a:gd name="connsiteY2" fmla="*/ 150813 h 150813"/>
              <a:gd name="connsiteX0" fmla="*/ 0 w 523875"/>
              <a:gd name="connsiteY0" fmla="*/ 112713 h 160338"/>
              <a:gd name="connsiteX1" fmla="*/ 304800 w 523875"/>
              <a:gd name="connsiteY1" fmla="*/ 7938 h 160338"/>
              <a:gd name="connsiteX2" fmla="*/ 523875 w 523875"/>
              <a:gd name="connsiteY2" fmla="*/ 160338 h 160338"/>
              <a:gd name="connsiteX0" fmla="*/ 0 w 533400"/>
              <a:gd name="connsiteY0" fmla="*/ 106362 h 115887"/>
              <a:gd name="connsiteX1" fmla="*/ 304800 w 533400"/>
              <a:gd name="connsiteY1" fmla="*/ 1587 h 115887"/>
              <a:gd name="connsiteX2" fmla="*/ 533400 w 533400"/>
              <a:gd name="connsiteY2" fmla="*/ 115887 h 115887"/>
            </a:gdLst>
            <a:ahLst/>
            <a:cxnLst>
              <a:cxn ang="0">
                <a:pos x="connsiteX0" y="connsiteY0"/>
              </a:cxn>
              <a:cxn ang="0">
                <a:pos x="connsiteX1" y="connsiteY1"/>
              </a:cxn>
              <a:cxn ang="0">
                <a:pos x="connsiteX2" y="connsiteY2"/>
              </a:cxn>
            </a:cxnLst>
            <a:rect l="l" t="t" r="r" b="b"/>
            <a:pathLst>
              <a:path w="533400" h="115887">
                <a:moveTo>
                  <a:pt x="0" y="106362"/>
                </a:moveTo>
                <a:cubicBezTo>
                  <a:pt x="65881" y="54768"/>
                  <a:pt x="215900" y="0"/>
                  <a:pt x="304800" y="1587"/>
                </a:cubicBezTo>
                <a:cubicBezTo>
                  <a:pt x="393700" y="3174"/>
                  <a:pt x="424656" y="48418"/>
                  <a:pt x="533400" y="115887"/>
                </a:cubicBezTo>
              </a:path>
            </a:pathLst>
          </a:custGeom>
          <a:noFill/>
          <a:ln w="28575" cap="flat" cmpd="sng" algn="ctr">
            <a:solidFill>
              <a:schemeClr val="accent3">
                <a:lumMod val="60000"/>
                <a:lumOff val="40000"/>
              </a:schemeClr>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2962275" y="3238500"/>
            <a:ext cx="2647950" cy="646331"/>
          </a:xfrm>
          <a:prstGeom prst="rect">
            <a:avLst/>
          </a:prstGeom>
          <a:noFill/>
        </p:spPr>
        <p:txBody>
          <a:bodyPr wrap="square" rtlCol="0">
            <a:spAutoFit/>
          </a:bodyPr>
          <a:lstStyle/>
          <a:p>
            <a:r>
              <a:rPr lang="en-US" dirty="0" smtClean="0"/>
              <a:t>Category 5 UTP cable with four twisted pairs</a:t>
            </a:r>
            <a:endParaRPr lang="en-US" dirty="0"/>
          </a:p>
        </p:txBody>
      </p:sp>
    </p:spTree>
    <p:extLst>
      <p:ext uri="{BB962C8B-B14F-4D97-AF65-F5344CB8AC3E}">
        <p14:creationId xmlns:p14="http://schemas.microsoft.com/office/powerpoint/2010/main" val="2849797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Wires – Coaxial Cable (“Co-ax”)</a:t>
            </a:r>
            <a:endParaRPr lang="en-US" dirty="0" smtClean="0"/>
          </a:p>
        </p:txBody>
      </p:sp>
      <p:sp>
        <p:nvSpPr>
          <p:cNvPr id="17411" name="Rectangle 3"/>
          <p:cNvSpPr>
            <a:spLocks noGrp="1" noChangeArrowheads="1"/>
          </p:cNvSpPr>
          <p:nvPr>
            <p:ph idx="1"/>
          </p:nvPr>
        </p:nvSpPr>
        <p:spPr/>
        <p:txBody>
          <a:bodyPr>
            <a:normAutofit/>
          </a:bodyPr>
          <a:lstStyle/>
          <a:p>
            <a:r>
              <a:rPr lang="en-US" sz="2400" dirty="0" smtClean="0"/>
              <a:t>Also common. Better shielding and more bandwidth for longer distances and higher rates than twisted pair.</a:t>
            </a:r>
          </a:p>
        </p:txBody>
      </p:sp>
      <p:pic>
        <p:nvPicPr>
          <p:cNvPr id="17412" name="Picture 2"/>
          <p:cNvPicPr>
            <a:picLocks noChangeAspect="1" noChangeArrowheads="1"/>
          </p:cNvPicPr>
          <p:nvPr/>
        </p:nvPicPr>
        <p:blipFill>
          <a:blip r:embed="rId3" cstate="print"/>
          <a:srcRect/>
          <a:stretch>
            <a:fillRect/>
          </a:stretch>
        </p:blipFill>
        <p:spPr bwMode="auto">
          <a:xfrm>
            <a:off x="476250" y="2828925"/>
            <a:ext cx="8459788" cy="2032527"/>
          </a:xfrm>
          <a:prstGeom prst="rect">
            <a:avLst/>
          </a:prstGeom>
          <a:noFill/>
          <a:ln w="9525">
            <a:noFill/>
            <a:miter lim="800000"/>
            <a:headEnd/>
            <a:tailEnd/>
          </a:ln>
        </p:spPr>
      </p:pic>
    </p:spTree>
    <p:extLst>
      <p:ext uri="{BB962C8B-B14F-4D97-AF65-F5344CB8AC3E}">
        <p14:creationId xmlns:p14="http://schemas.microsoft.com/office/powerpoint/2010/main" val="1664577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Wires – Power Lines</a:t>
            </a:r>
            <a:endParaRPr lang="en-US" dirty="0" smtClean="0"/>
          </a:p>
        </p:txBody>
      </p:sp>
      <p:sp>
        <p:nvSpPr>
          <p:cNvPr id="18435" name="Rectangle 3"/>
          <p:cNvSpPr>
            <a:spLocks noGrp="1" noChangeArrowheads="1"/>
          </p:cNvSpPr>
          <p:nvPr>
            <p:ph idx="1"/>
          </p:nvPr>
        </p:nvSpPr>
        <p:spPr/>
        <p:txBody>
          <a:bodyPr>
            <a:normAutofit/>
          </a:bodyPr>
          <a:lstStyle/>
          <a:p>
            <a:r>
              <a:rPr lang="en-US" sz="2400" dirty="0" smtClean="0"/>
              <a:t>Household electrical wiring is another example of wires</a:t>
            </a:r>
          </a:p>
          <a:p>
            <a:pPr lvl="1"/>
            <a:r>
              <a:rPr lang="en-US" sz="2000" dirty="0" smtClean="0"/>
              <a:t>Convenient to use, but horrible for sending data</a:t>
            </a:r>
          </a:p>
        </p:txBody>
      </p:sp>
      <p:pic>
        <p:nvPicPr>
          <p:cNvPr id="18436" name="Picture 2"/>
          <p:cNvPicPr>
            <a:picLocks noChangeAspect="1" noChangeArrowheads="1"/>
          </p:cNvPicPr>
          <p:nvPr/>
        </p:nvPicPr>
        <p:blipFill>
          <a:blip r:embed="rId3" cstate="print"/>
          <a:srcRect/>
          <a:stretch>
            <a:fillRect/>
          </a:stretch>
        </p:blipFill>
        <p:spPr bwMode="auto">
          <a:xfrm>
            <a:off x="533400" y="2867025"/>
            <a:ext cx="8129588" cy="2320150"/>
          </a:xfrm>
          <a:prstGeom prst="rect">
            <a:avLst/>
          </a:prstGeom>
          <a:noFill/>
          <a:ln w="9525">
            <a:noFill/>
            <a:miter lim="800000"/>
            <a:headEnd/>
            <a:tailEnd/>
          </a:ln>
        </p:spPr>
      </p:pic>
    </p:spTree>
    <p:extLst>
      <p:ext uri="{BB962C8B-B14F-4D97-AF65-F5344CB8AC3E}">
        <p14:creationId xmlns:p14="http://schemas.microsoft.com/office/powerpoint/2010/main" val="3925011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t>Fiber Cables (1)</a:t>
            </a:r>
          </a:p>
        </p:txBody>
      </p:sp>
      <p:sp>
        <p:nvSpPr>
          <p:cNvPr id="20483" name="Rectangle 3"/>
          <p:cNvSpPr>
            <a:spLocks noGrp="1" noChangeArrowheads="1"/>
          </p:cNvSpPr>
          <p:nvPr>
            <p:ph idx="1"/>
          </p:nvPr>
        </p:nvSpPr>
        <p:spPr/>
        <p:txBody>
          <a:bodyPr/>
          <a:lstStyle/>
          <a:p>
            <a:r>
              <a:rPr lang="en-US" smtClean="0"/>
              <a:t>Common for high rates and long distances</a:t>
            </a:r>
          </a:p>
          <a:p>
            <a:pPr lvl="1"/>
            <a:r>
              <a:rPr lang="en-US" smtClean="0"/>
              <a:t>Long distance ISP links, Fiber-to-the-Home</a:t>
            </a:r>
          </a:p>
          <a:p>
            <a:pPr lvl="1"/>
            <a:r>
              <a:rPr lang="en-US" smtClean="0"/>
              <a:t>Light carried in very long, thin strand of glass</a:t>
            </a:r>
            <a:endParaRPr lang="en-US" dirty="0" smtClean="0"/>
          </a:p>
        </p:txBody>
      </p:sp>
      <p:pic>
        <p:nvPicPr>
          <p:cNvPr id="20487" name="Picture 7" descr="02-06"/>
          <p:cNvPicPr>
            <a:picLocks noChangeAspect="1" noChangeArrowheads="1"/>
          </p:cNvPicPr>
          <p:nvPr/>
        </p:nvPicPr>
        <p:blipFill>
          <a:blip r:embed="rId3" cstate="print"/>
          <a:srcRect l="53049" t="38404" r="6707" b="40274"/>
          <a:stretch>
            <a:fillRect/>
          </a:stretch>
        </p:blipFill>
        <p:spPr bwMode="auto">
          <a:xfrm>
            <a:off x="3114675" y="3533775"/>
            <a:ext cx="3143250" cy="542925"/>
          </a:xfrm>
          <a:prstGeom prst="rect">
            <a:avLst/>
          </a:prstGeom>
          <a:noFill/>
        </p:spPr>
      </p:pic>
      <p:pic>
        <p:nvPicPr>
          <p:cNvPr id="14" name="Picture 13" descr="Machovka_Torch.png"/>
          <p:cNvPicPr>
            <a:picLocks noChangeAspect="1"/>
          </p:cNvPicPr>
          <p:nvPr/>
        </p:nvPicPr>
        <p:blipFill>
          <a:blip r:embed="rId4" cstate="print"/>
          <a:stretch>
            <a:fillRect/>
          </a:stretch>
        </p:blipFill>
        <p:spPr>
          <a:xfrm>
            <a:off x="1387858" y="3590925"/>
            <a:ext cx="1164841" cy="457200"/>
          </a:xfrm>
          <a:prstGeom prst="rect">
            <a:avLst/>
          </a:prstGeom>
        </p:spPr>
      </p:pic>
      <p:pic>
        <p:nvPicPr>
          <p:cNvPr id="15" name="Picture 14" descr="Anonymous_eye.png"/>
          <p:cNvPicPr>
            <a:picLocks noChangeAspect="1"/>
          </p:cNvPicPr>
          <p:nvPr/>
        </p:nvPicPr>
        <p:blipFill>
          <a:blip r:embed="rId5" cstate="print"/>
          <a:stretch>
            <a:fillRect/>
          </a:stretch>
        </p:blipFill>
        <p:spPr>
          <a:xfrm>
            <a:off x="6743700" y="3438525"/>
            <a:ext cx="875846" cy="827674"/>
          </a:xfrm>
          <a:prstGeom prst="rect">
            <a:avLst/>
          </a:prstGeom>
        </p:spPr>
      </p:pic>
      <p:sp>
        <p:nvSpPr>
          <p:cNvPr id="16" name="TextBox 15"/>
          <p:cNvSpPr txBox="1"/>
          <p:nvPr/>
        </p:nvSpPr>
        <p:spPr>
          <a:xfrm>
            <a:off x="1317799" y="4371975"/>
            <a:ext cx="1441420" cy="646331"/>
          </a:xfrm>
          <a:prstGeom prst="rect">
            <a:avLst/>
          </a:prstGeom>
          <a:noFill/>
        </p:spPr>
        <p:txBody>
          <a:bodyPr wrap="none" rtlCol="0">
            <a:spAutoFit/>
          </a:bodyPr>
          <a:lstStyle/>
          <a:p>
            <a:pPr algn="ctr"/>
            <a:r>
              <a:rPr lang="en-US" dirty="0" smtClean="0"/>
              <a:t>Light source</a:t>
            </a:r>
          </a:p>
          <a:p>
            <a:pPr algn="ctr"/>
            <a:r>
              <a:rPr lang="en-US" dirty="0" smtClean="0"/>
              <a:t>(LED, laser)</a:t>
            </a:r>
            <a:endParaRPr lang="en-US" dirty="0"/>
          </a:p>
        </p:txBody>
      </p:sp>
      <p:cxnSp>
        <p:nvCxnSpPr>
          <p:cNvPr id="17" name="Straight Arrow Connector 16"/>
          <p:cNvCxnSpPr/>
          <p:nvPr/>
        </p:nvCxnSpPr>
        <p:spPr>
          <a:xfrm rot="16200000" flipV="1">
            <a:off x="1857456" y="4257598"/>
            <a:ext cx="381001" cy="1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62005" y="4533900"/>
            <a:ext cx="1620957" cy="369332"/>
          </a:xfrm>
          <a:prstGeom prst="rect">
            <a:avLst/>
          </a:prstGeom>
          <a:noFill/>
        </p:spPr>
        <p:txBody>
          <a:bodyPr wrap="none" rtlCol="0">
            <a:spAutoFit/>
          </a:bodyPr>
          <a:lstStyle/>
          <a:p>
            <a:pPr algn="ctr"/>
            <a:r>
              <a:rPr lang="en-US" dirty="0" err="1" smtClean="0"/>
              <a:t>Photodetector</a:t>
            </a:r>
            <a:endParaRPr lang="en-US" dirty="0"/>
          </a:p>
        </p:txBody>
      </p:sp>
      <p:cxnSp>
        <p:nvCxnSpPr>
          <p:cNvPr id="19" name="Straight Arrow Connector 18"/>
          <p:cNvCxnSpPr/>
          <p:nvPr/>
        </p:nvCxnSpPr>
        <p:spPr>
          <a:xfrm rot="16200000" flipV="1">
            <a:off x="6981906" y="4390948"/>
            <a:ext cx="381001" cy="1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37039" y="4429125"/>
            <a:ext cx="2441695" cy="646331"/>
          </a:xfrm>
          <a:prstGeom prst="rect">
            <a:avLst/>
          </a:prstGeom>
          <a:noFill/>
        </p:spPr>
        <p:txBody>
          <a:bodyPr wrap="none" rtlCol="0">
            <a:spAutoFit/>
          </a:bodyPr>
          <a:lstStyle/>
          <a:p>
            <a:pPr algn="ctr"/>
            <a:r>
              <a:rPr lang="en-US" dirty="0" smtClean="0"/>
              <a:t>Light trapped by</a:t>
            </a:r>
          </a:p>
          <a:p>
            <a:pPr algn="ctr"/>
            <a:r>
              <a:rPr lang="en-US" dirty="0"/>
              <a:t>t</a:t>
            </a:r>
            <a:r>
              <a:rPr lang="en-US" dirty="0" smtClean="0"/>
              <a:t>otal internal reflection</a:t>
            </a:r>
            <a:endParaRPr lang="en-US" dirty="0"/>
          </a:p>
        </p:txBody>
      </p:sp>
      <p:cxnSp>
        <p:nvCxnSpPr>
          <p:cNvPr id="21" name="Straight Arrow Connector 20"/>
          <p:cNvCxnSpPr/>
          <p:nvPr/>
        </p:nvCxnSpPr>
        <p:spPr>
          <a:xfrm rot="16200000" flipV="1">
            <a:off x="4467306" y="4286173"/>
            <a:ext cx="381001" cy="1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705100" y="3829050"/>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191250" y="3771900"/>
            <a:ext cx="4191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718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latin typeface="Arial" charset="0"/>
                <a:cs typeface="Arial" charset="0"/>
              </a:rPr>
              <a:t>Fiber Cables (2)</a:t>
            </a:r>
            <a:endParaRPr dirty="0" smtClean="0">
              <a:latin typeface="Arial" charset="0"/>
              <a:cs typeface="Arial" charset="0"/>
            </a:endParaRPr>
          </a:p>
        </p:txBody>
      </p:sp>
      <p:sp>
        <p:nvSpPr>
          <p:cNvPr id="21507" name="Rectangle 3"/>
          <p:cNvSpPr>
            <a:spLocks noGrp="1" noChangeArrowheads="1"/>
          </p:cNvSpPr>
          <p:nvPr>
            <p:ph idx="1"/>
          </p:nvPr>
        </p:nvSpPr>
        <p:spPr/>
        <p:txBody>
          <a:bodyPr>
            <a:normAutofit/>
          </a:bodyPr>
          <a:lstStyle/>
          <a:p>
            <a:pPr marL="0" indent="0" eaLnBrk="1" hangingPunct="1">
              <a:spcBef>
                <a:spcPts val="0"/>
              </a:spcBef>
              <a:spcAft>
                <a:spcPts val="0"/>
              </a:spcAft>
              <a:buFontTx/>
              <a:buNone/>
            </a:pPr>
            <a:r>
              <a:rPr lang="en-US" sz="2200" dirty="0" smtClean="0">
                <a:latin typeface="Arial" charset="0"/>
                <a:cs typeface="Arial" charset="0"/>
              </a:rPr>
              <a:t>Fiber has enormous bandwidth (THz) and tiny signal loss – hence high rates over long distances</a:t>
            </a:r>
          </a:p>
        </p:txBody>
      </p:sp>
      <p:pic>
        <p:nvPicPr>
          <p:cNvPr id="21508" name="Picture 2"/>
          <p:cNvPicPr>
            <a:picLocks noChangeAspect="1" noChangeArrowheads="1"/>
          </p:cNvPicPr>
          <p:nvPr/>
        </p:nvPicPr>
        <p:blipFill>
          <a:blip r:embed="rId3" cstate="print"/>
          <a:srcRect/>
          <a:stretch>
            <a:fillRect/>
          </a:stretch>
        </p:blipFill>
        <p:spPr bwMode="auto">
          <a:xfrm>
            <a:off x="1466850" y="2538414"/>
            <a:ext cx="6529388" cy="3479824"/>
          </a:xfrm>
          <a:prstGeom prst="rect">
            <a:avLst/>
          </a:prstGeom>
          <a:noFill/>
          <a:ln w="9525">
            <a:noFill/>
            <a:miter lim="800000"/>
            <a:headEnd/>
            <a:tailEnd/>
          </a:ln>
        </p:spPr>
      </p:pic>
      <p:sp>
        <p:nvSpPr>
          <p:cNvPr id="2" name="TextBox 1"/>
          <p:cNvSpPr txBox="1"/>
          <p:nvPr/>
        </p:nvSpPr>
        <p:spPr>
          <a:xfrm>
            <a:off x="3548417" y="6291610"/>
            <a:ext cx="3712191" cy="369332"/>
          </a:xfrm>
          <a:prstGeom prst="rect">
            <a:avLst/>
          </a:prstGeom>
          <a:noFill/>
        </p:spPr>
        <p:txBody>
          <a:bodyPr wrap="square" rtlCol="0">
            <a:spAutoFit/>
          </a:bodyPr>
          <a:lstStyle/>
          <a:p>
            <a:r>
              <a:rPr lang="en-US" dirty="0" smtClean="0"/>
              <a:t>3 dB = half point of energy</a:t>
            </a:r>
            <a:endParaRPr lang="en-US" dirty="0"/>
          </a:p>
        </p:txBody>
      </p:sp>
    </p:spTree>
    <p:extLst>
      <p:ext uri="{BB962C8B-B14F-4D97-AF65-F5344CB8AC3E}">
        <p14:creationId xmlns:p14="http://schemas.microsoft.com/office/powerpoint/2010/main" val="3700181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txBox="1">
            <a:spLocks noChangeArrowheads="1"/>
          </p:cNvSpPr>
          <p:nvPr/>
        </p:nvSpPr>
        <p:spPr bwMode="auto">
          <a:xfrm>
            <a:off x="914399" y="1610713"/>
            <a:ext cx="7790214" cy="46000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ts val="0"/>
              </a:spcAft>
              <a:buClr>
                <a:srgbClr val="0000FF"/>
              </a:buClr>
              <a:buSzTx/>
              <a:buFontTx/>
              <a:buNone/>
              <a:tabLst/>
              <a:defRPr/>
            </a:pPr>
            <a:r>
              <a:rPr kumimoji="0" lang="en-US" sz="2400" b="0" i="0" u="none" strike="noStrike" kern="0" cap="none" spc="0" normalizeH="0" baseline="0" noProof="0" dirty="0" smtClean="0">
                <a:ln>
                  <a:noFill/>
                </a:ln>
                <a:solidFill>
                  <a:schemeClr val="tx1"/>
                </a:solidFill>
                <a:effectLst/>
                <a:uLnTx/>
                <a:uFillTx/>
                <a:latin typeface="Arial" charset="0"/>
                <a:ea typeface="+mn-ea"/>
                <a:cs typeface="Arial" charset="0"/>
              </a:rPr>
              <a:t>Comparison of the properties of wires</a:t>
            </a:r>
            <a:r>
              <a:rPr kumimoji="0" lang="en-US" sz="2400" b="0" i="0" u="none" strike="noStrike" kern="0" cap="none" spc="0" normalizeH="0" noProof="0" dirty="0" smtClean="0">
                <a:ln>
                  <a:noFill/>
                </a:ln>
                <a:solidFill>
                  <a:schemeClr val="tx1"/>
                </a:solidFill>
                <a:effectLst/>
                <a:uLnTx/>
                <a:uFillTx/>
                <a:latin typeface="Arial" charset="0"/>
                <a:ea typeface="+mn-ea"/>
                <a:cs typeface="Arial" charset="0"/>
              </a:rPr>
              <a:t> and fiber:</a:t>
            </a:r>
            <a:endParaRPr kumimoji="0" lang="en-US" sz="2400" b="0" i="0" u="none" strike="noStrike" kern="0" cap="none" spc="0" normalizeH="0" baseline="0" noProof="0" dirty="0" smtClean="0">
              <a:ln>
                <a:noFill/>
              </a:ln>
              <a:solidFill>
                <a:schemeClr val="tx1"/>
              </a:solidFill>
              <a:effectLst/>
              <a:uLnTx/>
              <a:uFillTx/>
              <a:latin typeface="Arial" charset="0"/>
              <a:ea typeface="+mn-ea"/>
              <a:cs typeface="Arial" charset="0"/>
            </a:endParaRPr>
          </a:p>
        </p:txBody>
      </p:sp>
      <p:sp>
        <p:nvSpPr>
          <p:cNvPr id="2" name="Title 1"/>
          <p:cNvSpPr>
            <a:spLocks noGrp="1"/>
          </p:cNvSpPr>
          <p:nvPr>
            <p:ph type="title"/>
          </p:nvPr>
        </p:nvSpPr>
        <p:spPr/>
        <p:txBody>
          <a:bodyPr/>
          <a:lstStyle/>
          <a:p>
            <a:r>
              <a:rPr lang="en-US" dirty="0" smtClean="0"/>
              <a:t>Fiber Cables (3)</a:t>
            </a:r>
            <a:endParaRPr lang="en-US" dirty="0"/>
          </a:p>
        </p:txBody>
      </p:sp>
      <p:graphicFrame>
        <p:nvGraphicFramePr>
          <p:cNvPr id="7" name="Content Placeholder 6"/>
          <p:cNvGraphicFramePr>
            <a:graphicFrameLocks noGrp="1"/>
          </p:cNvGraphicFramePr>
          <p:nvPr>
            <p:ph idx="1"/>
          </p:nvPr>
        </p:nvGraphicFramePr>
        <p:xfrm>
          <a:off x="1000125" y="2495550"/>
          <a:ext cx="7315140" cy="2238378"/>
        </p:xfrm>
        <a:graphic>
          <a:graphicData uri="http://schemas.openxmlformats.org/drawingml/2006/table">
            <a:tbl>
              <a:tblPr firstRow="1" bandRow="1">
                <a:tableStyleId>{5C22544A-7EE6-4342-B048-85BDC9FD1C3A}</a:tableStyleId>
              </a:tblPr>
              <a:tblGrid>
                <a:gridCol w="2438380"/>
                <a:gridCol w="2438380"/>
                <a:gridCol w="2438380"/>
              </a:tblGrid>
              <a:tr h="373063">
                <a:tc>
                  <a:txBody>
                    <a:bodyPr/>
                    <a:lstStyle/>
                    <a:p>
                      <a:pPr algn="l"/>
                      <a:r>
                        <a:rPr lang="en-US" sz="1800" dirty="0" smtClean="0">
                          <a:ln>
                            <a:noFill/>
                          </a:ln>
                          <a:solidFill>
                            <a:schemeClr val="tx1"/>
                          </a:solidFill>
                          <a:latin typeface="Arial" pitchFamily="34" charset="0"/>
                          <a:cs typeface="Arial" pitchFamily="34" charset="0"/>
                        </a:rPr>
                        <a:t>Property</a:t>
                      </a:r>
                      <a:endParaRPr lang="en-US" sz="1800" dirty="0">
                        <a:ln>
                          <a:noFill/>
                        </a:ln>
                        <a:solidFill>
                          <a:schemeClr val="tx1"/>
                        </a:solidFill>
                        <a:latin typeface="Arial" pitchFamily="34" charset="0"/>
                        <a:cs typeface="Arial" pitchFamily="34" charset="0"/>
                      </a:endParaRPr>
                    </a:p>
                  </a:txBody>
                  <a:tcPr marL="94964" marR="94964">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smtClean="0">
                          <a:ln>
                            <a:noFill/>
                          </a:ln>
                          <a:solidFill>
                            <a:schemeClr val="tx1"/>
                          </a:solidFill>
                          <a:latin typeface="Arial" pitchFamily="34" charset="0"/>
                          <a:cs typeface="Arial" pitchFamily="34" charset="0"/>
                        </a:rPr>
                        <a:t>Wires</a:t>
                      </a:r>
                      <a:endParaRPr lang="en-US" sz="1800" dirty="0">
                        <a:ln>
                          <a:noFill/>
                        </a:ln>
                        <a:solidFill>
                          <a:schemeClr val="tx1"/>
                        </a:solidFill>
                        <a:latin typeface="Arial" pitchFamily="34" charset="0"/>
                        <a:cs typeface="Arial" pitchFamily="34" charset="0"/>
                      </a:endParaRPr>
                    </a:p>
                  </a:txBody>
                  <a:tcPr marL="94964" marR="94964">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smtClean="0">
                          <a:ln>
                            <a:noFill/>
                          </a:ln>
                          <a:solidFill>
                            <a:schemeClr val="tx1"/>
                          </a:solidFill>
                          <a:latin typeface="Arial" pitchFamily="34" charset="0"/>
                          <a:cs typeface="Arial" pitchFamily="34" charset="0"/>
                        </a:rPr>
                        <a:t>Fiber</a:t>
                      </a:r>
                      <a:endParaRPr lang="en-US" sz="1800" dirty="0">
                        <a:ln>
                          <a:noFill/>
                        </a:ln>
                        <a:solidFill>
                          <a:schemeClr val="tx1"/>
                        </a:solidFill>
                        <a:latin typeface="Arial" pitchFamily="34" charset="0"/>
                        <a:cs typeface="Arial" pitchFamily="34" charset="0"/>
                      </a:endParaRPr>
                    </a:p>
                  </a:txBody>
                  <a:tcPr marL="94964" marR="94964">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3063">
                <a:tc>
                  <a:txBody>
                    <a:bodyPr/>
                    <a:lstStyle/>
                    <a:p>
                      <a:pPr algn="l"/>
                      <a:r>
                        <a:rPr lang="en-US" sz="1800" dirty="0" smtClean="0">
                          <a:ln>
                            <a:noFill/>
                          </a:ln>
                          <a:solidFill>
                            <a:schemeClr val="tx1"/>
                          </a:solidFill>
                          <a:latin typeface="Arial" pitchFamily="34" charset="0"/>
                          <a:cs typeface="Arial" pitchFamily="34" charset="0"/>
                        </a:rPr>
                        <a:t>Distance</a:t>
                      </a:r>
                      <a:endParaRPr lang="en-US" sz="1800" dirty="0">
                        <a:ln>
                          <a:noFill/>
                        </a:ln>
                        <a:solidFill>
                          <a:schemeClr val="tx1"/>
                        </a:solidFill>
                        <a:latin typeface="Arial" pitchFamily="34" charset="0"/>
                        <a:cs typeface="Arial" pitchFamily="34" charset="0"/>
                      </a:endParaRPr>
                    </a:p>
                  </a:txBody>
                  <a:tcPr marL="94964" marR="94964">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smtClean="0">
                          <a:ln>
                            <a:noFill/>
                          </a:ln>
                          <a:solidFill>
                            <a:schemeClr val="tx1"/>
                          </a:solidFill>
                          <a:latin typeface="Arial" pitchFamily="34" charset="0"/>
                          <a:cs typeface="Arial" pitchFamily="34" charset="0"/>
                        </a:rPr>
                        <a:t>Short</a:t>
                      </a:r>
                      <a:r>
                        <a:rPr lang="en-US" sz="1800" baseline="0" dirty="0" smtClean="0">
                          <a:ln>
                            <a:noFill/>
                          </a:ln>
                          <a:solidFill>
                            <a:schemeClr val="tx1"/>
                          </a:solidFill>
                          <a:latin typeface="Arial" pitchFamily="34" charset="0"/>
                          <a:cs typeface="Arial" pitchFamily="34" charset="0"/>
                        </a:rPr>
                        <a:t> (100s of m)</a:t>
                      </a:r>
                      <a:endParaRPr lang="en-US" sz="1800" dirty="0">
                        <a:ln>
                          <a:noFill/>
                        </a:ln>
                        <a:solidFill>
                          <a:schemeClr val="tx1"/>
                        </a:solidFill>
                        <a:latin typeface="Arial" pitchFamily="34" charset="0"/>
                        <a:cs typeface="Arial" pitchFamily="34" charset="0"/>
                      </a:endParaRPr>
                    </a:p>
                  </a:txBody>
                  <a:tcPr marL="94964" marR="94964">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smtClean="0">
                          <a:ln>
                            <a:noFill/>
                          </a:ln>
                          <a:solidFill>
                            <a:schemeClr val="tx1"/>
                          </a:solidFill>
                          <a:latin typeface="Arial" pitchFamily="34" charset="0"/>
                          <a:cs typeface="Arial" pitchFamily="34" charset="0"/>
                        </a:rPr>
                        <a:t>Long (tens</a:t>
                      </a:r>
                      <a:r>
                        <a:rPr lang="en-US" sz="1800" baseline="0" dirty="0" smtClean="0">
                          <a:ln>
                            <a:noFill/>
                          </a:ln>
                          <a:solidFill>
                            <a:schemeClr val="tx1"/>
                          </a:solidFill>
                          <a:latin typeface="Arial" pitchFamily="34" charset="0"/>
                          <a:cs typeface="Arial" pitchFamily="34" charset="0"/>
                        </a:rPr>
                        <a:t> of km)</a:t>
                      </a:r>
                      <a:endParaRPr lang="en-US" sz="1800" dirty="0">
                        <a:ln>
                          <a:noFill/>
                        </a:ln>
                        <a:solidFill>
                          <a:schemeClr val="tx1"/>
                        </a:solidFill>
                        <a:latin typeface="Arial" pitchFamily="34" charset="0"/>
                        <a:cs typeface="Arial" pitchFamily="34" charset="0"/>
                      </a:endParaRPr>
                    </a:p>
                  </a:txBody>
                  <a:tcPr marL="94964" marR="94964">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3063">
                <a:tc>
                  <a:txBody>
                    <a:bodyPr/>
                    <a:lstStyle/>
                    <a:p>
                      <a:pPr algn="l"/>
                      <a:r>
                        <a:rPr lang="en-US" sz="1800" dirty="0" smtClean="0">
                          <a:ln>
                            <a:noFill/>
                          </a:ln>
                          <a:solidFill>
                            <a:schemeClr val="tx1"/>
                          </a:solidFill>
                          <a:latin typeface="Arial" pitchFamily="34" charset="0"/>
                          <a:cs typeface="Arial" pitchFamily="34" charset="0"/>
                        </a:rPr>
                        <a:t>Bandwidth</a:t>
                      </a:r>
                      <a:endParaRPr lang="en-US" sz="1800" dirty="0">
                        <a:ln>
                          <a:noFill/>
                        </a:ln>
                        <a:solidFill>
                          <a:schemeClr val="tx1"/>
                        </a:solidFill>
                        <a:latin typeface="Arial" pitchFamily="34" charset="0"/>
                        <a:cs typeface="Arial" pitchFamily="34" charset="0"/>
                      </a:endParaRPr>
                    </a:p>
                  </a:txBody>
                  <a:tcPr marL="94964" marR="94964">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smtClean="0">
                          <a:ln>
                            <a:noFill/>
                          </a:ln>
                          <a:solidFill>
                            <a:schemeClr val="tx1"/>
                          </a:solidFill>
                          <a:latin typeface="Arial" pitchFamily="34" charset="0"/>
                          <a:cs typeface="Arial" pitchFamily="34" charset="0"/>
                        </a:rPr>
                        <a:t>Moderate</a:t>
                      </a:r>
                      <a:endParaRPr lang="en-US" sz="1800" dirty="0">
                        <a:ln>
                          <a:noFill/>
                        </a:ln>
                        <a:solidFill>
                          <a:schemeClr val="tx1"/>
                        </a:solidFill>
                        <a:latin typeface="Arial" pitchFamily="34" charset="0"/>
                        <a:cs typeface="Arial" pitchFamily="34" charset="0"/>
                      </a:endParaRPr>
                    </a:p>
                  </a:txBody>
                  <a:tcPr marL="94964" marR="94964">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smtClean="0">
                          <a:ln>
                            <a:noFill/>
                          </a:ln>
                          <a:solidFill>
                            <a:schemeClr val="tx1"/>
                          </a:solidFill>
                          <a:latin typeface="Arial" pitchFamily="34" charset="0"/>
                          <a:cs typeface="Arial" pitchFamily="34" charset="0"/>
                        </a:rPr>
                        <a:t>Very High</a:t>
                      </a:r>
                      <a:endParaRPr lang="en-US" sz="1800" dirty="0">
                        <a:ln>
                          <a:noFill/>
                        </a:ln>
                        <a:solidFill>
                          <a:schemeClr val="tx1"/>
                        </a:solidFill>
                        <a:latin typeface="Arial" pitchFamily="34" charset="0"/>
                        <a:cs typeface="Arial" pitchFamily="34" charset="0"/>
                      </a:endParaRPr>
                    </a:p>
                  </a:txBody>
                  <a:tcPr marL="94964" marR="94964">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3063">
                <a:tc>
                  <a:txBody>
                    <a:bodyPr/>
                    <a:lstStyle/>
                    <a:p>
                      <a:pPr algn="l"/>
                      <a:r>
                        <a:rPr lang="en-US" sz="1800" dirty="0" smtClean="0">
                          <a:ln>
                            <a:noFill/>
                          </a:ln>
                          <a:solidFill>
                            <a:schemeClr val="tx1"/>
                          </a:solidFill>
                          <a:latin typeface="Arial" pitchFamily="34" charset="0"/>
                          <a:cs typeface="Arial" pitchFamily="34" charset="0"/>
                        </a:rPr>
                        <a:t>Cost</a:t>
                      </a:r>
                      <a:endParaRPr lang="en-US" sz="1800" dirty="0">
                        <a:ln>
                          <a:noFill/>
                        </a:ln>
                        <a:solidFill>
                          <a:schemeClr val="tx1"/>
                        </a:solidFill>
                        <a:latin typeface="Arial" pitchFamily="34" charset="0"/>
                        <a:cs typeface="Arial" pitchFamily="34" charset="0"/>
                      </a:endParaRPr>
                    </a:p>
                  </a:txBody>
                  <a:tcPr marL="94964" marR="94964">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smtClean="0">
                          <a:ln>
                            <a:noFill/>
                          </a:ln>
                          <a:solidFill>
                            <a:schemeClr val="tx1"/>
                          </a:solidFill>
                          <a:latin typeface="Arial" pitchFamily="34" charset="0"/>
                          <a:cs typeface="Arial" pitchFamily="34" charset="0"/>
                        </a:rPr>
                        <a:t>Inexpensive </a:t>
                      </a:r>
                      <a:endParaRPr lang="en-US" sz="1800" dirty="0">
                        <a:ln>
                          <a:noFill/>
                        </a:ln>
                        <a:solidFill>
                          <a:schemeClr val="tx1"/>
                        </a:solidFill>
                        <a:latin typeface="Arial" pitchFamily="34" charset="0"/>
                        <a:cs typeface="Arial" pitchFamily="34" charset="0"/>
                      </a:endParaRPr>
                    </a:p>
                  </a:txBody>
                  <a:tcPr marL="94964" marR="94964">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smtClean="0">
                          <a:ln>
                            <a:noFill/>
                          </a:ln>
                          <a:solidFill>
                            <a:schemeClr val="tx1"/>
                          </a:solidFill>
                          <a:latin typeface="Arial" pitchFamily="34" charset="0"/>
                          <a:cs typeface="Arial" pitchFamily="34" charset="0"/>
                        </a:rPr>
                        <a:t>Less</a:t>
                      </a:r>
                      <a:r>
                        <a:rPr lang="en-US" sz="1800" baseline="0" dirty="0" smtClean="0">
                          <a:ln>
                            <a:noFill/>
                          </a:ln>
                          <a:solidFill>
                            <a:schemeClr val="tx1"/>
                          </a:solidFill>
                          <a:latin typeface="Arial" pitchFamily="34" charset="0"/>
                          <a:cs typeface="Arial" pitchFamily="34" charset="0"/>
                        </a:rPr>
                        <a:t> cheap</a:t>
                      </a:r>
                      <a:endParaRPr lang="en-US" sz="1800" dirty="0">
                        <a:ln>
                          <a:noFill/>
                        </a:ln>
                        <a:solidFill>
                          <a:schemeClr val="tx1"/>
                        </a:solidFill>
                        <a:latin typeface="Arial" pitchFamily="34" charset="0"/>
                        <a:cs typeface="Arial" pitchFamily="34" charset="0"/>
                      </a:endParaRPr>
                    </a:p>
                  </a:txBody>
                  <a:tcPr marL="94964" marR="94964">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3063">
                <a:tc>
                  <a:txBody>
                    <a:bodyPr/>
                    <a:lstStyle/>
                    <a:p>
                      <a:pPr algn="l"/>
                      <a:r>
                        <a:rPr lang="en-US" sz="1800" dirty="0" smtClean="0">
                          <a:ln>
                            <a:noFill/>
                          </a:ln>
                          <a:solidFill>
                            <a:schemeClr val="tx1"/>
                          </a:solidFill>
                          <a:latin typeface="Arial" pitchFamily="34" charset="0"/>
                          <a:cs typeface="Arial" pitchFamily="34" charset="0"/>
                        </a:rPr>
                        <a:t>Convenience</a:t>
                      </a:r>
                      <a:endParaRPr lang="en-US" sz="1800" dirty="0">
                        <a:ln>
                          <a:noFill/>
                        </a:ln>
                        <a:solidFill>
                          <a:schemeClr val="tx1"/>
                        </a:solidFill>
                        <a:latin typeface="Arial" pitchFamily="34" charset="0"/>
                        <a:cs typeface="Arial" pitchFamily="34" charset="0"/>
                      </a:endParaRPr>
                    </a:p>
                  </a:txBody>
                  <a:tcPr marL="94964" marR="94964">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smtClean="0">
                          <a:ln>
                            <a:noFill/>
                          </a:ln>
                          <a:solidFill>
                            <a:schemeClr val="tx1"/>
                          </a:solidFill>
                          <a:latin typeface="Arial" pitchFamily="34" charset="0"/>
                          <a:cs typeface="Arial" pitchFamily="34" charset="0"/>
                        </a:rPr>
                        <a:t>Easy to</a:t>
                      </a:r>
                      <a:r>
                        <a:rPr lang="en-US" sz="1800" baseline="0" dirty="0" smtClean="0">
                          <a:ln>
                            <a:noFill/>
                          </a:ln>
                          <a:solidFill>
                            <a:schemeClr val="tx1"/>
                          </a:solidFill>
                          <a:latin typeface="Arial" pitchFamily="34" charset="0"/>
                          <a:cs typeface="Arial" pitchFamily="34" charset="0"/>
                        </a:rPr>
                        <a:t> use</a:t>
                      </a:r>
                      <a:endParaRPr lang="en-US" sz="1800" dirty="0">
                        <a:ln>
                          <a:noFill/>
                        </a:ln>
                        <a:solidFill>
                          <a:schemeClr val="tx1"/>
                        </a:solidFill>
                        <a:latin typeface="Arial" pitchFamily="34" charset="0"/>
                        <a:cs typeface="Arial" pitchFamily="34" charset="0"/>
                      </a:endParaRPr>
                    </a:p>
                  </a:txBody>
                  <a:tcPr marL="94964" marR="94964">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smtClean="0">
                          <a:ln>
                            <a:noFill/>
                          </a:ln>
                          <a:solidFill>
                            <a:schemeClr val="tx1"/>
                          </a:solidFill>
                          <a:latin typeface="Arial" pitchFamily="34" charset="0"/>
                          <a:cs typeface="Arial" pitchFamily="34" charset="0"/>
                        </a:rPr>
                        <a:t>Less</a:t>
                      </a:r>
                      <a:r>
                        <a:rPr lang="en-US" sz="1800" baseline="0" dirty="0" smtClean="0">
                          <a:ln>
                            <a:noFill/>
                          </a:ln>
                          <a:solidFill>
                            <a:schemeClr val="tx1"/>
                          </a:solidFill>
                          <a:latin typeface="Arial" pitchFamily="34" charset="0"/>
                          <a:cs typeface="Arial" pitchFamily="34" charset="0"/>
                        </a:rPr>
                        <a:t> easy</a:t>
                      </a:r>
                      <a:endParaRPr lang="en-US" sz="1800" dirty="0">
                        <a:ln>
                          <a:noFill/>
                        </a:ln>
                        <a:solidFill>
                          <a:schemeClr val="tx1"/>
                        </a:solidFill>
                        <a:latin typeface="Arial" pitchFamily="34" charset="0"/>
                        <a:cs typeface="Arial" pitchFamily="34" charset="0"/>
                      </a:endParaRPr>
                    </a:p>
                  </a:txBody>
                  <a:tcPr marL="94964" marR="94964">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3063">
                <a:tc>
                  <a:txBody>
                    <a:bodyPr/>
                    <a:lstStyle/>
                    <a:p>
                      <a:pPr algn="l"/>
                      <a:r>
                        <a:rPr lang="en-US" sz="1800" dirty="0" smtClean="0">
                          <a:ln>
                            <a:noFill/>
                          </a:ln>
                          <a:solidFill>
                            <a:schemeClr val="tx1"/>
                          </a:solidFill>
                          <a:latin typeface="Arial" pitchFamily="34" charset="0"/>
                          <a:cs typeface="Arial" pitchFamily="34" charset="0"/>
                        </a:rPr>
                        <a:t>Security</a:t>
                      </a:r>
                      <a:endParaRPr lang="en-US" sz="1800" dirty="0">
                        <a:ln>
                          <a:noFill/>
                        </a:ln>
                        <a:solidFill>
                          <a:schemeClr val="tx1"/>
                        </a:solidFill>
                        <a:latin typeface="Arial" pitchFamily="34" charset="0"/>
                        <a:cs typeface="Arial" pitchFamily="34" charset="0"/>
                      </a:endParaRPr>
                    </a:p>
                  </a:txBody>
                  <a:tcPr marL="94964" marR="94964">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smtClean="0">
                          <a:ln>
                            <a:noFill/>
                          </a:ln>
                          <a:solidFill>
                            <a:schemeClr val="tx1"/>
                          </a:solidFill>
                          <a:latin typeface="Arial" pitchFamily="34" charset="0"/>
                          <a:cs typeface="Arial" pitchFamily="34" charset="0"/>
                        </a:rPr>
                        <a:t>Easy to tap</a:t>
                      </a:r>
                      <a:endParaRPr lang="en-US" sz="1800" dirty="0">
                        <a:ln>
                          <a:noFill/>
                        </a:ln>
                        <a:solidFill>
                          <a:schemeClr val="tx1"/>
                        </a:solidFill>
                        <a:latin typeface="Arial" pitchFamily="34" charset="0"/>
                        <a:cs typeface="Arial" pitchFamily="34" charset="0"/>
                      </a:endParaRPr>
                    </a:p>
                  </a:txBody>
                  <a:tcPr marL="94964" marR="94964">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smtClean="0">
                          <a:ln>
                            <a:noFill/>
                          </a:ln>
                          <a:solidFill>
                            <a:schemeClr val="tx1"/>
                          </a:solidFill>
                          <a:latin typeface="Arial" pitchFamily="34" charset="0"/>
                          <a:cs typeface="Arial" pitchFamily="34" charset="0"/>
                        </a:rPr>
                        <a:t>Hard to tap</a:t>
                      </a:r>
                      <a:endParaRPr lang="en-US" sz="1800" dirty="0">
                        <a:ln>
                          <a:noFill/>
                        </a:ln>
                        <a:solidFill>
                          <a:schemeClr val="tx1"/>
                        </a:solidFill>
                        <a:latin typeface="Arial" pitchFamily="34" charset="0"/>
                        <a:cs typeface="Arial" pitchFamily="34" charset="0"/>
                      </a:endParaRPr>
                    </a:p>
                  </a:txBody>
                  <a:tcPr marL="94964" marR="94964">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982303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Wireless Transmission</a:t>
            </a:r>
          </a:p>
        </p:txBody>
      </p:sp>
      <p:sp>
        <p:nvSpPr>
          <p:cNvPr id="25603" name="Rectangle 3"/>
          <p:cNvSpPr>
            <a:spLocks noGrp="1" noChangeArrowheads="1"/>
          </p:cNvSpPr>
          <p:nvPr>
            <p:ph idx="1"/>
          </p:nvPr>
        </p:nvSpPr>
        <p:spPr/>
        <p:txBody>
          <a:bodyPr/>
          <a:lstStyle/>
          <a:p>
            <a:pPr lvl="1"/>
            <a:r>
              <a:rPr lang="en-US" dirty="0" smtClean="0"/>
              <a:t>Electromagnetic Spectrum </a:t>
            </a:r>
            <a:r>
              <a:rPr lang="en-US" dirty="0" smtClean="0">
                <a:solidFill>
                  <a:srgbClr val="0000FF"/>
                </a:solidFill>
              </a:rPr>
              <a:t>»</a:t>
            </a:r>
            <a:endParaRPr lang="en-US" dirty="0" smtClean="0"/>
          </a:p>
          <a:p>
            <a:pPr lvl="1"/>
            <a:r>
              <a:rPr lang="en-US" dirty="0" smtClean="0"/>
              <a:t>Radio Transmission </a:t>
            </a:r>
            <a:r>
              <a:rPr lang="en-US" dirty="0" smtClean="0">
                <a:solidFill>
                  <a:srgbClr val="0000FF"/>
                </a:solidFill>
              </a:rPr>
              <a:t>»</a:t>
            </a:r>
            <a:endParaRPr lang="en-US" dirty="0" smtClean="0"/>
          </a:p>
          <a:p>
            <a:pPr lvl="1"/>
            <a:r>
              <a:rPr lang="en-US" dirty="0" smtClean="0"/>
              <a:t>Microwave Transmission </a:t>
            </a:r>
            <a:r>
              <a:rPr lang="en-US" dirty="0" smtClean="0">
                <a:solidFill>
                  <a:srgbClr val="0000FF"/>
                </a:solidFill>
              </a:rPr>
              <a:t>»</a:t>
            </a:r>
            <a:endParaRPr lang="en-US" dirty="0" smtClean="0"/>
          </a:p>
          <a:p>
            <a:pPr lvl="1"/>
            <a:r>
              <a:rPr lang="en-US" dirty="0" smtClean="0"/>
              <a:t>Light Transmission </a:t>
            </a:r>
            <a:r>
              <a:rPr lang="en-US" dirty="0" smtClean="0">
                <a:solidFill>
                  <a:srgbClr val="0000FF"/>
                </a:solidFill>
              </a:rPr>
              <a:t>»</a:t>
            </a:r>
            <a:endParaRPr lang="en-US" dirty="0" smtClean="0"/>
          </a:p>
          <a:p>
            <a:pPr lvl="1"/>
            <a:r>
              <a:rPr lang="en-US" dirty="0" smtClean="0"/>
              <a:t>Wireless vs. Wires/Fiber </a:t>
            </a:r>
            <a:r>
              <a:rPr lang="en-US" dirty="0" smtClean="0">
                <a:solidFill>
                  <a:srgbClr val="0000FF"/>
                </a:solidFill>
              </a:rPr>
              <a:t>»</a:t>
            </a:r>
            <a:endParaRPr lang="en-US" dirty="0" smtClean="0"/>
          </a:p>
          <a:p>
            <a:pPr lvl="1">
              <a:buNone/>
            </a:pPr>
            <a:endParaRPr lang="en-US" dirty="0" smtClean="0"/>
          </a:p>
        </p:txBody>
      </p:sp>
    </p:spTree>
    <p:extLst>
      <p:ext uri="{BB962C8B-B14F-4D97-AF65-F5344CB8AC3E}">
        <p14:creationId xmlns:p14="http://schemas.microsoft.com/office/powerpoint/2010/main" val="2964073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685800"/>
            <a:ext cx="9144000" cy="1143000"/>
          </a:xfrm>
        </p:spPr>
        <p:txBody>
          <a:bodyPr>
            <a:normAutofit fontScale="90000"/>
          </a:bodyPr>
          <a:lstStyle/>
          <a:p>
            <a:r>
              <a:rPr lang="en-US" dirty="0" smtClean="0"/>
              <a:t>The Physical Layer</a:t>
            </a:r>
            <a:br>
              <a:rPr lang="en-US" dirty="0" smtClean="0"/>
            </a:br>
            <a:endParaRPr lang="en-US" dirty="0" smtClean="0"/>
          </a:p>
        </p:txBody>
      </p:sp>
      <p:sp>
        <p:nvSpPr>
          <p:cNvPr id="4099" name="Subtitle 2"/>
          <p:cNvSpPr>
            <a:spLocks noGrp="1"/>
          </p:cNvSpPr>
          <p:nvPr>
            <p:ph idx="1"/>
          </p:nvPr>
        </p:nvSpPr>
        <p:spPr>
          <a:xfrm>
            <a:off x="1257299" y="1990725"/>
            <a:ext cx="6686551" cy="4019550"/>
          </a:xfrm>
        </p:spPr>
        <p:txBody>
          <a:bodyPr>
            <a:normAutofit fontScale="92500" lnSpcReduction="10000"/>
          </a:bodyPr>
          <a:lstStyle/>
          <a:p>
            <a:pPr marL="971550" lvl="1" indent="-514350">
              <a:buFont typeface="+mj-lt"/>
              <a:buAutoNum type="arabicPeriod"/>
            </a:pPr>
            <a:r>
              <a:rPr lang="en-US" dirty="0" smtClean="0"/>
              <a:t>Theoretical Basis for Data Communications</a:t>
            </a:r>
          </a:p>
          <a:p>
            <a:pPr marL="971550" lvl="1" indent="-514350">
              <a:buFont typeface="+mj-lt"/>
              <a:buAutoNum type="arabicPeriod"/>
            </a:pPr>
            <a:r>
              <a:rPr lang="en-US" dirty="0" smtClean="0"/>
              <a:t>Transmission Media</a:t>
            </a:r>
          </a:p>
          <a:p>
            <a:pPr marL="1371600" lvl="2" indent="-514350">
              <a:buFont typeface="+mj-lt"/>
              <a:buAutoNum type="alphaUcPeriod"/>
            </a:pPr>
            <a:r>
              <a:rPr lang="en-US" dirty="0" smtClean="0"/>
              <a:t>Guided Transmission Media</a:t>
            </a:r>
          </a:p>
          <a:p>
            <a:pPr marL="1371600" lvl="2" indent="-514350">
              <a:buFont typeface="+mj-lt"/>
              <a:buAutoNum type="alphaUcPeriod"/>
            </a:pPr>
            <a:r>
              <a:rPr lang="en-US" dirty="0" smtClean="0"/>
              <a:t>Wireless Transmission</a:t>
            </a:r>
          </a:p>
          <a:p>
            <a:pPr marL="1371600" lvl="2" indent="-514350">
              <a:buFont typeface="+mj-lt"/>
              <a:buAutoNum type="alphaUcPeriod"/>
            </a:pPr>
            <a:r>
              <a:rPr lang="en-US" dirty="0" smtClean="0"/>
              <a:t>Communication Satellites</a:t>
            </a:r>
          </a:p>
          <a:p>
            <a:pPr marL="971550" lvl="1" indent="-514350">
              <a:buFont typeface="+mj-lt"/>
              <a:buAutoNum type="arabicPeriod"/>
            </a:pPr>
            <a:r>
              <a:rPr lang="en-US" dirty="0" smtClean="0"/>
              <a:t>Digital Modulation and Multiplexing</a:t>
            </a:r>
          </a:p>
          <a:p>
            <a:pPr marL="971550" lvl="1" indent="-514350">
              <a:buFont typeface="+mj-lt"/>
              <a:buAutoNum type="arabicPeriod"/>
            </a:pPr>
            <a:r>
              <a:rPr lang="en-US" dirty="0" smtClean="0"/>
              <a:t>Example Networks</a:t>
            </a:r>
          </a:p>
          <a:p>
            <a:pPr marL="1371600" lvl="2" indent="-514350">
              <a:buFont typeface="+mj-lt"/>
              <a:buAutoNum type="alphaUcPeriod"/>
            </a:pPr>
            <a:r>
              <a:rPr lang="en-US" dirty="0" smtClean="0"/>
              <a:t>Public Switched Telephone Network</a:t>
            </a:r>
          </a:p>
          <a:p>
            <a:pPr marL="1371600" lvl="2" indent="-514350">
              <a:buFont typeface="+mj-lt"/>
              <a:buAutoNum type="alphaUcPeriod"/>
            </a:pPr>
            <a:r>
              <a:rPr lang="en-US" dirty="0" smtClean="0"/>
              <a:t>Mobile Telephone System</a:t>
            </a:r>
          </a:p>
        </p:txBody>
      </p:sp>
    </p:spTree>
    <p:extLst>
      <p:ext uri="{BB962C8B-B14F-4D97-AF65-F5344CB8AC3E}">
        <p14:creationId xmlns:p14="http://schemas.microsoft.com/office/powerpoint/2010/main" val="892229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Electromagnetic Spectrum (1)</a:t>
            </a:r>
          </a:p>
        </p:txBody>
      </p:sp>
      <p:sp>
        <p:nvSpPr>
          <p:cNvPr id="26627" name="Rectangle 3"/>
          <p:cNvSpPr>
            <a:spLocks noGrp="1" noChangeArrowheads="1"/>
          </p:cNvSpPr>
          <p:nvPr>
            <p:ph idx="1"/>
          </p:nvPr>
        </p:nvSpPr>
        <p:spPr>
          <a:xfrm>
            <a:off x="990599" y="1391638"/>
            <a:ext cx="7790214" cy="4600081"/>
          </a:xfrm>
        </p:spPr>
        <p:txBody>
          <a:bodyPr>
            <a:normAutofit/>
          </a:bodyPr>
          <a:lstStyle/>
          <a:p>
            <a:r>
              <a:rPr lang="en-US" sz="2800" dirty="0" smtClean="0"/>
              <a:t>Different bands have different uses:</a:t>
            </a:r>
          </a:p>
          <a:p>
            <a:pPr lvl="2"/>
            <a:r>
              <a:rPr lang="en-US" sz="2000" dirty="0" smtClean="0"/>
              <a:t>Radio: wide-area broadcast; Infrared/Light: line-of-sight </a:t>
            </a:r>
          </a:p>
          <a:p>
            <a:pPr lvl="2"/>
            <a:r>
              <a:rPr lang="en-US" sz="2000" dirty="0" smtClean="0"/>
              <a:t>Microwave: LANs and 3G/4G; </a:t>
            </a:r>
          </a:p>
        </p:txBody>
      </p:sp>
      <p:grpSp>
        <p:nvGrpSpPr>
          <p:cNvPr id="15" name="Group 14"/>
          <p:cNvGrpSpPr/>
          <p:nvPr/>
        </p:nvGrpSpPr>
        <p:grpSpPr>
          <a:xfrm>
            <a:off x="1414462" y="2907271"/>
            <a:ext cx="6048375" cy="3407536"/>
            <a:chOff x="1452562" y="2926321"/>
            <a:chExt cx="6048375" cy="3407536"/>
          </a:xfrm>
        </p:grpSpPr>
        <p:pic>
          <p:nvPicPr>
            <p:cNvPr id="16" name="Picture 2"/>
            <p:cNvPicPr>
              <a:picLocks noChangeAspect="1" noChangeArrowheads="1"/>
            </p:cNvPicPr>
            <p:nvPr/>
          </p:nvPicPr>
          <p:blipFill>
            <a:blip r:embed="rId3" cstate="print"/>
            <a:srcRect/>
            <a:stretch>
              <a:fillRect/>
            </a:stretch>
          </p:blipFill>
          <p:spPr bwMode="auto">
            <a:xfrm>
              <a:off x="1452562" y="2926321"/>
              <a:ext cx="6048375" cy="3407536"/>
            </a:xfrm>
            <a:prstGeom prst="rect">
              <a:avLst/>
            </a:prstGeom>
            <a:noFill/>
            <a:ln w="9525">
              <a:noFill/>
              <a:miter lim="800000"/>
              <a:headEnd/>
              <a:tailEnd/>
            </a:ln>
          </p:spPr>
        </p:pic>
        <p:sp>
          <p:nvSpPr>
            <p:cNvPr id="17" name="Rectangle 16"/>
            <p:cNvSpPr/>
            <p:nvPr/>
          </p:nvSpPr>
          <p:spPr>
            <a:xfrm>
              <a:off x="3590925" y="3200400"/>
              <a:ext cx="733425" cy="409575"/>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solidFill>
                    <a:schemeClr val="tx1"/>
                  </a:solidFill>
                </a:rPr>
                <a:t>Microwave</a:t>
              </a:r>
              <a:endParaRPr lang="en-US" sz="1100" dirty="0">
                <a:solidFill>
                  <a:schemeClr val="tx1"/>
                </a:solidFill>
              </a:endParaRPr>
            </a:p>
          </p:txBody>
        </p:sp>
      </p:grpSp>
      <p:cxnSp>
        <p:nvCxnSpPr>
          <p:cNvPr id="18" name="Straight Arrow Connector 17"/>
          <p:cNvCxnSpPr/>
          <p:nvPr/>
        </p:nvCxnSpPr>
        <p:spPr bwMode="auto">
          <a:xfrm rot="10800000">
            <a:off x="5448301" y="2463138"/>
            <a:ext cx="447675" cy="1588"/>
          </a:xfrm>
          <a:prstGeom prst="straightConnector1">
            <a:avLst/>
          </a:prstGeom>
          <a:solidFill>
            <a:schemeClr val="accent1"/>
          </a:solidFill>
          <a:ln w="19050" cap="flat" cmpd="sng" algn="ctr">
            <a:solidFill>
              <a:schemeClr val="accent3">
                <a:lumMod val="60000"/>
                <a:lumOff val="40000"/>
              </a:schemeClr>
            </a:solidFill>
            <a:prstDash val="solid"/>
            <a:round/>
            <a:headEnd type="none" w="med" len="med"/>
            <a:tailEnd type="arrow"/>
          </a:ln>
          <a:effectLst/>
        </p:spPr>
      </p:cxnSp>
      <p:sp>
        <p:nvSpPr>
          <p:cNvPr id="19" name="TextBox 18"/>
          <p:cNvSpPr txBox="1"/>
          <p:nvPr/>
        </p:nvSpPr>
        <p:spPr>
          <a:xfrm>
            <a:off x="5857875" y="2293528"/>
            <a:ext cx="1954381" cy="369332"/>
          </a:xfrm>
          <a:prstGeom prst="rect">
            <a:avLst/>
          </a:prstGeom>
          <a:noFill/>
        </p:spPr>
        <p:txBody>
          <a:bodyPr wrap="none" rtlCol="0">
            <a:spAutoFit/>
          </a:bodyPr>
          <a:lstStyle/>
          <a:p>
            <a:r>
              <a:rPr lang="en-US" dirty="0" smtClean="0"/>
              <a:t>Networking focus</a:t>
            </a:r>
            <a:endParaRPr lang="en-US" dirty="0"/>
          </a:p>
        </p:txBody>
      </p:sp>
    </p:spTree>
    <p:extLst>
      <p:ext uri="{BB962C8B-B14F-4D97-AF65-F5344CB8AC3E}">
        <p14:creationId xmlns:p14="http://schemas.microsoft.com/office/powerpoint/2010/main" val="1058325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Electromagnetic Spectrum (3)</a:t>
            </a:r>
            <a:endParaRPr lang="en-US" dirty="0"/>
          </a:p>
        </p:txBody>
      </p:sp>
      <p:sp>
        <p:nvSpPr>
          <p:cNvPr id="4" name="Content Placeholder 3"/>
          <p:cNvSpPr>
            <a:spLocks noGrp="1"/>
          </p:cNvSpPr>
          <p:nvPr>
            <p:ph idx="1"/>
          </p:nvPr>
        </p:nvSpPr>
        <p:spPr/>
        <p:txBody>
          <a:bodyPr/>
          <a:lstStyle/>
          <a:p>
            <a:r>
              <a:rPr lang="en-US" sz="2400" dirty="0" smtClean="0"/>
              <a:t>Fortunately, there are unlicensed (“ISM”) bands:</a:t>
            </a:r>
          </a:p>
          <a:p>
            <a:pPr lvl="2"/>
            <a:r>
              <a:rPr lang="en-US" sz="2000" dirty="0" smtClean="0"/>
              <a:t>Free for use at low power; devices manage interference</a:t>
            </a:r>
          </a:p>
          <a:p>
            <a:pPr lvl="2"/>
            <a:r>
              <a:rPr lang="en-US" sz="2000" dirty="0" smtClean="0"/>
              <a:t>Widely used for networking; </a:t>
            </a:r>
            <a:r>
              <a:rPr lang="en-US" sz="2000" dirty="0" err="1" smtClean="0"/>
              <a:t>WiFi</a:t>
            </a:r>
            <a:r>
              <a:rPr lang="en-US" sz="2000" dirty="0" smtClean="0"/>
              <a:t>, Bluetooth, etc.</a:t>
            </a:r>
          </a:p>
        </p:txBody>
      </p:sp>
      <p:grpSp>
        <p:nvGrpSpPr>
          <p:cNvPr id="15" name="Group 14"/>
          <p:cNvGrpSpPr/>
          <p:nvPr/>
        </p:nvGrpSpPr>
        <p:grpSpPr>
          <a:xfrm>
            <a:off x="1494631" y="3178897"/>
            <a:ext cx="7054412" cy="2786490"/>
            <a:chOff x="1408906" y="3378922"/>
            <a:chExt cx="7054412" cy="2786490"/>
          </a:xfrm>
        </p:grpSpPr>
        <p:pic>
          <p:nvPicPr>
            <p:cNvPr id="5" name="Picture 5"/>
            <p:cNvPicPr>
              <a:picLocks noChangeAspect="1" noChangeArrowheads="1"/>
            </p:cNvPicPr>
            <p:nvPr/>
          </p:nvPicPr>
          <p:blipFill>
            <a:blip r:embed="rId3" cstate="print"/>
            <a:srcRect/>
            <a:stretch>
              <a:fillRect/>
            </a:stretch>
          </p:blipFill>
          <p:spPr bwMode="auto">
            <a:xfrm>
              <a:off x="1408906" y="3378922"/>
              <a:ext cx="6030119" cy="2786490"/>
            </a:xfrm>
            <a:prstGeom prst="rect">
              <a:avLst/>
            </a:prstGeom>
            <a:noFill/>
            <a:ln w="9525">
              <a:noFill/>
              <a:miter lim="800000"/>
              <a:headEnd/>
              <a:tailEnd/>
            </a:ln>
          </p:spPr>
        </p:pic>
        <p:sp>
          <p:nvSpPr>
            <p:cNvPr id="6" name="TextBox 5"/>
            <p:cNvSpPr txBox="1"/>
            <p:nvPr/>
          </p:nvSpPr>
          <p:spPr>
            <a:xfrm>
              <a:off x="4171635" y="4429125"/>
              <a:ext cx="796180" cy="584775"/>
            </a:xfrm>
            <a:prstGeom prst="rect">
              <a:avLst/>
            </a:prstGeom>
            <a:noFill/>
          </p:spPr>
          <p:txBody>
            <a:bodyPr wrap="none" rtlCol="0">
              <a:spAutoFit/>
            </a:bodyPr>
            <a:lstStyle/>
            <a:p>
              <a:pPr algn="ctr"/>
              <a:r>
                <a:rPr lang="en-US" sz="1600" dirty="0" smtClean="0"/>
                <a:t>802.11</a:t>
              </a:r>
            </a:p>
            <a:p>
              <a:pPr algn="ctr"/>
              <a:r>
                <a:rPr lang="en-US" sz="1600" dirty="0" smtClean="0"/>
                <a:t>b/g/n</a:t>
              </a:r>
              <a:endParaRPr lang="en-US" sz="1600" dirty="0"/>
            </a:p>
          </p:txBody>
        </p:sp>
        <p:sp>
          <p:nvSpPr>
            <p:cNvPr id="7" name="TextBox 6"/>
            <p:cNvSpPr txBox="1"/>
            <p:nvPr/>
          </p:nvSpPr>
          <p:spPr>
            <a:xfrm>
              <a:off x="7210283" y="4524375"/>
              <a:ext cx="1253035" cy="338554"/>
            </a:xfrm>
            <a:prstGeom prst="rect">
              <a:avLst/>
            </a:prstGeom>
            <a:noFill/>
          </p:spPr>
          <p:txBody>
            <a:bodyPr wrap="none" rtlCol="0">
              <a:spAutoFit/>
            </a:bodyPr>
            <a:lstStyle/>
            <a:p>
              <a:pPr algn="ctr"/>
              <a:r>
                <a:rPr lang="en-US" sz="1600" dirty="0" smtClean="0"/>
                <a:t>802.11a/g/n</a:t>
              </a:r>
              <a:endParaRPr lang="en-US" sz="1600" dirty="0"/>
            </a:p>
          </p:txBody>
        </p:sp>
        <p:cxnSp>
          <p:nvCxnSpPr>
            <p:cNvPr id="8" name="Straight Arrow Connector 7"/>
            <p:cNvCxnSpPr>
              <a:stCxn id="7" idx="1"/>
            </p:cNvCxnSpPr>
            <p:nvPr/>
          </p:nvCxnSpPr>
          <p:spPr>
            <a:xfrm rot="10800000">
              <a:off x="6869857" y="4691064"/>
              <a:ext cx="340427" cy="2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562600" y="4457700"/>
              <a:ext cx="1323975" cy="533400"/>
            </a:xfrm>
            <a:prstGeom prst="ellipse">
              <a:avLst/>
            </a:prstGeom>
            <a:solidFill>
              <a:srgbClr val="FF2BD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495675" y="4486275"/>
              <a:ext cx="466725" cy="466725"/>
            </a:xfrm>
            <a:prstGeom prst="ellipse">
              <a:avLst/>
            </a:prstGeom>
            <a:solidFill>
              <a:srgbClr val="FF2BD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H="1" flipV="1">
              <a:off x="3936156" y="4729163"/>
              <a:ext cx="276224"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1427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Electromagnetic Spectrum (2)</a:t>
            </a:r>
            <a:endParaRPr lang="en-US" dirty="0"/>
          </a:p>
        </p:txBody>
      </p:sp>
      <p:sp>
        <p:nvSpPr>
          <p:cNvPr id="4" name="Content Placeholder 3"/>
          <p:cNvSpPr>
            <a:spLocks noGrp="1"/>
          </p:cNvSpPr>
          <p:nvPr>
            <p:ph idx="1"/>
          </p:nvPr>
        </p:nvSpPr>
        <p:spPr/>
        <p:txBody>
          <a:bodyPr>
            <a:normAutofit/>
          </a:bodyPr>
          <a:lstStyle/>
          <a:p>
            <a:r>
              <a:rPr lang="en-US" sz="2400" dirty="0" smtClean="0"/>
              <a:t>To manage interference, spectrum is carefully divided, and its use regulated and licensed, e.g., sold at auction. </a:t>
            </a:r>
            <a:endParaRPr lang="en-US" sz="2400" dirty="0"/>
          </a:p>
        </p:txBody>
      </p:sp>
      <p:grpSp>
        <p:nvGrpSpPr>
          <p:cNvPr id="5" name="Group 27"/>
          <p:cNvGrpSpPr/>
          <p:nvPr/>
        </p:nvGrpSpPr>
        <p:grpSpPr>
          <a:xfrm>
            <a:off x="-362309" y="2415396"/>
            <a:ext cx="9730596" cy="3104758"/>
            <a:chOff x="237971" y="2933699"/>
            <a:chExt cx="8839112" cy="2976980"/>
          </a:xfrm>
        </p:grpSpPr>
        <p:sp>
          <p:nvSpPr>
            <p:cNvPr id="6" name="TextBox 5"/>
            <p:cNvSpPr txBox="1"/>
            <p:nvPr/>
          </p:nvSpPr>
          <p:spPr>
            <a:xfrm>
              <a:off x="1132565" y="5619750"/>
              <a:ext cx="3344185" cy="253916"/>
            </a:xfrm>
            <a:prstGeom prst="rect">
              <a:avLst/>
            </a:prstGeom>
            <a:noFill/>
          </p:spPr>
          <p:txBody>
            <a:bodyPr wrap="none" rtlCol="0">
              <a:spAutoFit/>
            </a:bodyPr>
            <a:lstStyle/>
            <a:p>
              <a:r>
                <a:rPr lang="en-US" sz="1050" dirty="0" smtClean="0"/>
                <a:t>Source: NTIA Office of Spectrum Management, 2003</a:t>
              </a:r>
              <a:endParaRPr lang="en-US" sz="1050" dirty="0"/>
            </a:p>
          </p:txBody>
        </p:sp>
        <p:pic>
          <p:nvPicPr>
            <p:cNvPr id="7" name="Picture 2"/>
            <p:cNvPicPr>
              <a:picLocks noChangeAspect="1" noChangeArrowheads="1"/>
            </p:cNvPicPr>
            <p:nvPr/>
          </p:nvPicPr>
          <p:blipFill>
            <a:blip r:embed="rId3" cstate="print"/>
            <a:srcRect/>
            <a:stretch>
              <a:fillRect/>
            </a:stretch>
          </p:blipFill>
          <p:spPr bwMode="auto">
            <a:xfrm>
              <a:off x="600075" y="3567113"/>
              <a:ext cx="8229600" cy="1726887"/>
            </a:xfrm>
            <a:prstGeom prst="rect">
              <a:avLst/>
            </a:prstGeom>
            <a:noFill/>
            <a:ln w="9525">
              <a:noFill/>
              <a:miter lim="800000"/>
              <a:headEnd/>
              <a:tailEnd/>
            </a:ln>
          </p:spPr>
        </p:pic>
        <p:sp>
          <p:nvSpPr>
            <p:cNvPr id="8" name="TextBox 7"/>
            <p:cNvSpPr txBox="1"/>
            <p:nvPr/>
          </p:nvSpPr>
          <p:spPr>
            <a:xfrm>
              <a:off x="312206" y="5572125"/>
              <a:ext cx="766555" cy="338554"/>
            </a:xfrm>
            <a:prstGeom prst="rect">
              <a:avLst/>
            </a:prstGeom>
            <a:noFill/>
          </p:spPr>
          <p:txBody>
            <a:bodyPr wrap="none" rtlCol="0">
              <a:spAutoFit/>
            </a:bodyPr>
            <a:lstStyle/>
            <a:p>
              <a:pPr algn="ctr"/>
              <a:r>
                <a:rPr lang="en-US" sz="1600" dirty="0" smtClean="0"/>
                <a:t>3 GHz</a:t>
              </a:r>
              <a:endParaRPr lang="en-US" sz="1600" dirty="0"/>
            </a:p>
          </p:txBody>
        </p:sp>
        <p:cxnSp>
          <p:nvCxnSpPr>
            <p:cNvPr id="9" name="Straight Arrow Connector 8"/>
            <p:cNvCxnSpPr/>
            <p:nvPr/>
          </p:nvCxnSpPr>
          <p:spPr>
            <a:xfrm rot="5400000" flipH="1" flipV="1">
              <a:off x="566742" y="5491163"/>
              <a:ext cx="257174"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196713" y="5562600"/>
              <a:ext cx="880370" cy="338554"/>
            </a:xfrm>
            <a:prstGeom prst="rect">
              <a:avLst/>
            </a:prstGeom>
            <a:noFill/>
          </p:spPr>
          <p:txBody>
            <a:bodyPr wrap="none" rtlCol="0">
              <a:spAutoFit/>
            </a:bodyPr>
            <a:lstStyle/>
            <a:p>
              <a:pPr algn="ctr"/>
              <a:r>
                <a:rPr lang="en-US" sz="1600" dirty="0" smtClean="0"/>
                <a:t>30 GHz</a:t>
              </a:r>
              <a:endParaRPr lang="en-US" sz="1600" dirty="0"/>
            </a:p>
          </p:txBody>
        </p:sp>
        <p:cxnSp>
          <p:nvCxnSpPr>
            <p:cNvPr id="11" name="Straight Arrow Connector 10"/>
            <p:cNvCxnSpPr/>
            <p:nvPr/>
          </p:nvCxnSpPr>
          <p:spPr>
            <a:xfrm rot="5400000" flipH="1" flipV="1">
              <a:off x="8498631" y="5491163"/>
              <a:ext cx="276224"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244094" y="2976146"/>
              <a:ext cx="766557" cy="338554"/>
            </a:xfrm>
            <a:prstGeom prst="rect">
              <a:avLst/>
            </a:prstGeom>
            <a:noFill/>
          </p:spPr>
          <p:txBody>
            <a:bodyPr wrap="none" rtlCol="0">
              <a:spAutoFit/>
            </a:bodyPr>
            <a:lstStyle/>
            <a:p>
              <a:pPr algn="ctr"/>
              <a:r>
                <a:rPr lang="en-US" sz="1600" dirty="0" smtClean="0"/>
                <a:t>3 GHz</a:t>
              </a:r>
              <a:endParaRPr lang="en-US" sz="1600" dirty="0"/>
            </a:p>
          </p:txBody>
        </p:sp>
        <p:cxnSp>
          <p:nvCxnSpPr>
            <p:cNvPr id="13" name="Straight Arrow Connector 12"/>
            <p:cNvCxnSpPr/>
            <p:nvPr/>
          </p:nvCxnSpPr>
          <p:spPr>
            <a:xfrm rot="5400000" flipH="1" flipV="1">
              <a:off x="8470056" y="3390484"/>
              <a:ext cx="276224" cy="1"/>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7971" y="2933699"/>
              <a:ext cx="1005404" cy="338554"/>
            </a:xfrm>
            <a:prstGeom prst="rect">
              <a:avLst/>
            </a:prstGeom>
            <a:noFill/>
          </p:spPr>
          <p:txBody>
            <a:bodyPr wrap="none" rtlCol="0">
              <a:spAutoFit/>
            </a:bodyPr>
            <a:lstStyle/>
            <a:p>
              <a:pPr algn="ctr"/>
              <a:r>
                <a:rPr lang="en-US" sz="1600" dirty="0" smtClean="0"/>
                <a:t>300 </a:t>
              </a:r>
              <a:r>
                <a:rPr lang="en-US" sz="1600" dirty="0"/>
                <a:t>M</a:t>
              </a:r>
              <a:r>
                <a:rPr lang="en-US" sz="1600" dirty="0" smtClean="0"/>
                <a:t>Hz</a:t>
              </a:r>
              <a:endParaRPr lang="en-US" sz="1600" dirty="0"/>
            </a:p>
          </p:txBody>
        </p:sp>
        <p:cxnSp>
          <p:nvCxnSpPr>
            <p:cNvPr id="15" name="Straight Arrow Connector 14"/>
            <p:cNvCxnSpPr/>
            <p:nvPr/>
          </p:nvCxnSpPr>
          <p:spPr>
            <a:xfrm rot="5400000" flipH="1" flipV="1">
              <a:off x="583356" y="3348037"/>
              <a:ext cx="276224" cy="1"/>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229600" y="4267200"/>
              <a:ext cx="180975" cy="161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895600" y="5124450"/>
              <a:ext cx="180975" cy="161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endCxn id="17" idx="5"/>
            </p:cNvCxnSpPr>
            <p:nvPr/>
          </p:nvCxnSpPr>
          <p:spPr>
            <a:xfrm rot="10800000">
              <a:off x="3050073" y="5262663"/>
              <a:ext cx="1645753" cy="1761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6" idx="3"/>
            </p:cNvCxnSpPr>
            <p:nvPr/>
          </p:nvCxnSpPr>
          <p:spPr>
            <a:xfrm flipV="1">
              <a:off x="6581775" y="4405412"/>
              <a:ext cx="1674328" cy="10047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27243" y="5343525"/>
              <a:ext cx="1770036" cy="338554"/>
            </a:xfrm>
            <a:prstGeom prst="rect">
              <a:avLst/>
            </a:prstGeom>
            <a:noFill/>
          </p:spPr>
          <p:txBody>
            <a:bodyPr wrap="none" rtlCol="0">
              <a:spAutoFit/>
            </a:bodyPr>
            <a:lstStyle/>
            <a:p>
              <a:pPr algn="ctr"/>
              <a:r>
                <a:rPr lang="en-US" sz="1600" dirty="0" err="1" smtClean="0"/>
                <a:t>WiFi</a:t>
              </a:r>
              <a:r>
                <a:rPr lang="en-US" sz="1600" dirty="0" smtClean="0"/>
                <a:t> (ISM bands)</a:t>
              </a:r>
              <a:endParaRPr lang="en-US" sz="1600" dirty="0"/>
            </a:p>
          </p:txBody>
        </p:sp>
      </p:grpSp>
      <p:sp>
        <p:nvSpPr>
          <p:cNvPr id="21" name="TextBox 20"/>
          <p:cNvSpPr txBox="1"/>
          <p:nvPr/>
        </p:nvSpPr>
        <p:spPr>
          <a:xfrm>
            <a:off x="2647950" y="5676911"/>
            <a:ext cx="4424224" cy="400110"/>
          </a:xfrm>
          <a:prstGeom prst="rect">
            <a:avLst/>
          </a:prstGeom>
          <a:noFill/>
        </p:spPr>
        <p:txBody>
          <a:bodyPr wrap="none" rtlCol="0">
            <a:spAutoFit/>
          </a:bodyPr>
          <a:lstStyle/>
          <a:p>
            <a:r>
              <a:rPr lang="en-US" sz="2000" dirty="0" smtClean="0"/>
              <a:t>(Excerpt of the US frequency allocations)</a:t>
            </a:r>
            <a:endParaRPr lang="en-US" sz="2000" dirty="0"/>
          </a:p>
        </p:txBody>
      </p:sp>
    </p:spTree>
    <p:extLst>
      <p:ext uri="{BB962C8B-B14F-4D97-AF65-F5344CB8AC3E}">
        <p14:creationId xmlns:p14="http://schemas.microsoft.com/office/powerpoint/2010/main" val="2716687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Radio Transmission</a:t>
            </a:r>
          </a:p>
        </p:txBody>
      </p:sp>
      <p:grpSp>
        <p:nvGrpSpPr>
          <p:cNvPr id="11" name="Group 10"/>
          <p:cNvGrpSpPr/>
          <p:nvPr/>
        </p:nvGrpSpPr>
        <p:grpSpPr>
          <a:xfrm>
            <a:off x="4457700" y="2323651"/>
            <a:ext cx="4572000" cy="2326033"/>
            <a:chOff x="4572000" y="2276026"/>
            <a:chExt cx="4572000" cy="2326033"/>
          </a:xfrm>
        </p:grpSpPr>
        <p:graphicFrame>
          <p:nvGraphicFramePr>
            <p:cNvPr id="64515" name="Object 3"/>
            <p:cNvGraphicFramePr>
              <a:graphicFrameLocks noChangeAspect="1"/>
            </p:cNvGraphicFramePr>
            <p:nvPr/>
          </p:nvGraphicFramePr>
          <p:xfrm>
            <a:off x="4572000" y="2276026"/>
            <a:ext cx="4572000" cy="2326033"/>
          </p:xfrm>
          <a:graphic>
            <a:graphicData uri="http://schemas.openxmlformats.org/presentationml/2006/ole">
              <mc:AlternateContent xmlns:mc="http://schemas.openxmlformats.org/markup-compatibility/2006">
                <mc:Choice xmlns:v="urn:schemas-microsoft-com:vml" Requires="v">
                  <p:oleObj spid="_x0000_s1278" name="Image" r:id="rId4" imgW="22882540" imgH="11644444" progId="">
                    <p:embed/>
                  </p:oleObj>
                </mc:Choice>
                <mc:Fallback>
                  <p:oleObj name="Image" r:id="rId4" imgW="22882540" imgH="1164444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76026"/>
                          <a:ext cx="4572000" cy="2326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bwMode="auto">
            <a:xfrm>
              <a:off x="6534150" y="4257675"/>
              <a:ext cx="400050" cy="3429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13" name="Group 12"/>
          <p:cNvGrpSpPr/>
          <p:nvPr/>
        </p:nvGrpSpPr>
        <p:grpSpPr>
          <a:xfrm>
            <a:off x="571500" y="2083428"/>
            <a:ext cx="3652838" cy="2691144"/>
            <a:chOff x="438150" y="2083428"/>
            <a:chExt cx="3652838" cy="2691144"/>
          </a:xfrm>
        </p:grpSpPr>
        <p:graphicFrame>
          <p:nvGraphicFramePr>
            <p:cNvPr id="28682" name="Object 10"/>
            <p:cNvGraphicFramePr>
              <a:graphicFrameLocks noChangeAspect="1"/>
            </p:cNvGraphicFramePr>
            <p:nvPr/>
          </p:nvGraphicFramePr>
          <p:xfrm>
            <a:off x="438150" y="2083428"/>
            <a:ext cx="3652838" cy="2691144"/>
          </p:xfrm>
          <a:graphic>
            <a:graphicData uri="http://schemas.openxmlformats.org/presentationml/2006/ole">
              <mc:AlternateContent xmlns:mc="http://schemas.openxmlformats.org/markup-compatibility/2006">
                <mc:Choice xmlns:v="urn:schemas-microsoft-com:vml" Requires="v">
                  <p:oleObj spid="_x0000_s1279" name="Image" r:id="rId6" imgW="15796825" imgH="11644444" progId="">
                    <p:embed/>
                  </p:oleObj>
                </mc:Choice>
                <mc:Fallback>
                  <p:oleObj name="Image" r:id="rId6" imgW="15796825" imgH="11644444"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150" y="2083428"/>
                          <a:ext cx="3652838" cy="269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p:nvPr/>
          </p:nvSpPr>
          <p:spPr bwMode="auto">
            <a:xfrm>
              <a:off x="1981200" y="4410075"/>
              <a:ext cx="400050" cy="3429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14" name="Rectangle 3"/>
          <p:cNvSpPr txBox="1">
            <a:spLocks noChangeArrowheads="1"/>
          </p:cNvSpPr>
          <p:nvPr/>
        </p:nvSpPr>
        <p:spPr bwMode="auto">
          <a:xfrm>
            <a:off x="4657725" y="4829175"/>
            <a:ext cx="432435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ts val="1800"/>
              </a:spcBef>
              <a:spcAft>
                <a:spcPct val="0"/>
              </a:spcAft>
              <a:buClr>
                <a:srgbClr val="0000FF"/>
              </a:buClr>
              <a:buSzTx/>
              <a:buFont typeface="Arial" charset="0"/>
              <a:buNone/>
              <a:tabLst/>
              <a:defRPr/>
            </a:pPr>
            <a:r>
              <a:rPr kumimoji="0" lang="en-US" b="0" i="0" u="none" strike="noStrike" kern="0" cap="none" spc="0" normalizeH="0" baseline="0" noProof="0" dirty="0" smtClean="0">
                <a:ln>
                  <a:noFill/>
                </a:ln>
                <a:solidFill>
                  <a:schemeClr val="tx1"/>
                </a:solidFill>
                <a:effectLst/>
                <a:uLnTx/>
                <a:uFillTx/>
                <a:latin typeface="Arial" charset="0"/>
                <a:ea typeface="+mn-ea"/>
                <a:cs typeface="Arial" charset="0"/>
              </a:rPr>
              <a:t>In the HF band, radio waves</a:t>
            </a:r>
            <a:r>
              <a:rPr kumimoji="0" lang="en-US" b="0" i="0" u="none" strike="noStrike" kern="0" cap="none" spc="0" normalizeH="0" noProof="0" dirty="0" smtClean="0">
                <a:ln>
                  <a:noFill/>
                </a:ln>
                <a:solidFill>
                  <a:schemeClr val="tx1"/>
                </a:solidFill>
                <a:effectLst/>
                <a:uLnTx/>
                <a:uFillTx/>
                <a:latin typeface="Arial" charset="0"/>
                <a:ea typeface="+mn-ea"/>
                <a:cs typeface="Arial" charset="0"/>
              </a:rPr>
              <a:t> </a:t>
            </a:r>
            <a:r>
              <a:rPr kumimoji="0" lang="en-US" b="0" i="0" u="none" strike="noStrike" kern="0" cap="none" spc="0" normalizeH="0" baseline="0" noProof="0" dirty="0" smtClean="0">
                <a:ln>
                  <a:noFill/>
                </a:ln>
                <a:solidFill>
                  <a:schemeClr val="tx1"/>
                </a:solidFill>
                <a:effectLst/>
                <a:uLnTx/>
                <a:uFillTx/>
                <a:latin typeface="Arial" charset="0"/>
                <a:ea typeface="+mn-ea"/>
                <a:cs typeface="Arial" charset="0"/>
              </a:rPr>
              <a:t>bounce off the ionosphere</a:t>
            </a:r>
            <a:r>
              <a:rPr kumimoji="0" lang="en-US"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a:t>
            </a:r>
          </a:p>
        </p:txBody>
      </p:sp>
      <p:sp>
        <p:nvSpPr>
          <p:cNvPr id="18" name="Rectangle 3"/>
          <p:cNvSpPr txBox="1">
            <a:spLocks noChangeArrowheads="1"/>
          </p:cNvSpPr>
          <p:nvPr/>
        </p:nvSpPr>
        <p:spPr bwMode="auto">
          <a:xfrm>
            <a:off x="381000" y="4810125"/>
            <a:ext cx="432435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t>In the VLF, LF, and MF bands, radio waves follow the curvature of the earth</a:t>
            </a:r>
          </a:p>
        </p:txBody>
      </p:sp>
      <p:sp>
        <p:nvSpPr>
          <p:cNvPr id="28675" name="Rectangle 3"/>
          <p:cNvSpPr>
            <a:spLocks noGrp="1" noChangeArrowheads="1"/>
          </p:cNvSpPr>
          <p:nvPr>
            <p:ph idx="1"/>
          </p:nvPr>
        </p:nvSpPr>
        <p:spPr/>
        <p:txBody>
          <a:bodyPr/>
          <a:lstStyle/>
          <a:p>
            <a:r>
              <a:rPr lang="en-US" dirty="0" smtClean="0"/>
              <a:t>Radio signals penetrate buildings well and propagate for long distances with </a:t>
            </a:r>
            <a:r>
              <a:rPr lang="en-US" u="sng" dirty="0" smtClean="0"/>
              <a:t>path loss</a:t>
            </a:r>
            <a:r>
              <a:rPr lang="en-US" dirty="0" smtClean="0"/>
              <a:t> </a:t>
            </a:r>
          </a:p>
        </p:txBody>
      </p:sp>
    </p:spTree>
    <p:extLst>
      <p:ext uri="{BB962C8B-B14F-4D97-AF65-F5344CB8AC3E}">
        <p14:creationId xmlns:p14="http://schemas.microsoft.com/office/powerpoint/2010/main" val="1487039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Microwave Transmission</a:t>
            </a:r>
            <a:endParaRPr lang="en-US" dirty="0"/>
          </a:p>
        </p:txBody>
      </p:sp>
      <p:sp>
        <p:nvSpPr>
          <p:cNvPr id="3" name="Content Placeholder 2"/>
          <p:cNvSpPr>
            <a:spLocks noGrp="1"/>
          </p:cNvSpPr>
          <p:nvPr>
            <p:ph idx="1"/>
          </p:nvPr>
        </p:nvSpPr>
        <p:spPr>
          <a:xfrm>
            <a:off x="619125" y="1143000"/>
            <a:ext cx="8229600" cy="4867275"/>
          </a:xfrm>
        </p:spPr>
        <p:txBody>
          <a:bodyPr/>
          <a:lstStyle/>
          <a:p>
            <a:endParaRPr lang="en-US" sz="2800" dirty="0" smtClean="0"/>
          </a:p>
          <a:p>
            <a:r>
              <a:rPr lang="en-US" sz="2800" dirty="0" smtClean="0"/>
              <a:t>Microwaves have much bandwidth and are widely used indoors (</a:t>
            </a:r>
            <a:r>
              <a:rPr lang="en-US" sz="2800" dirty="0" err="1" smtClean="0"/>
              <a:t>WiFi</a:t>
            </a:r>
            <a:r>
              <a:rPr lang="en-US" sz="2800" dirty="0" smtClean="0"/>
              <a:t>) and outdoors (3G, satellites)</a:t>
            </a:r>
          </a:p>
          <a:p>
            <a:pPr lvl="1"/>
            <a:r>
              <a:rPr lang="en-US" sz="2400" dirty="0" smtClean="0"/>
              <a:t>Signal is attenuated/reflected by everyday objects</a:t>
            </a:r>
          </a:p>
          <a:p>
            <a:pPr lvl="1"/>
            <a:r>
              <a:rPr lang="en-US" sz="2400" dirty="0" smtClean="0"/>
              <a:t>Strength varies due multipath fading, etc.</a:t>
            </a:r>
          </a:p>
        </p:txBody>
      </p:sp>
      <p:pic>
        <p:nvPicPr>
          <p:cNvPr id="5" name="Picture 6"/>
          <p:cNvPicPr>
            <a:picLocks noChangeAspect="1" noChangeArrowheads="1"/>
          </p:cNvPicPr>
          <p:nvPr/>
        </p:nvPicPr>
        <p:blipFill>
          <a:blip r:embed="rId3" cstate="print"/>
          <a:srcRect/>
          <a:stretch>
            <a:fillRect/>
          </a:stretch>
        </p:blipFill>
        <p:spPr bwMode="auto">
          <a:xfrm>
            <a:off x="1157288" y="3554602"/>
            <a:ext cx="7000874" cy="2928937"/>
          </a:xfrm>
          <a:prstGeom prst="rect">
            <a:avLst/>
          </a:prstGeom>
          <a:noFill/>
          <a:ln w="9525">
            <a:noFill/>
            <a:miter lim="800000"/>
            <a:headEnd/>
            <a:tailEnd/>
          </a:ln>
        </p:spPr>
      </p:pic>
    </p:spTree>
    <p:extLst>
      <p:ext uri="{BB962C8B-B14F-4D97-AF65-F5344CB8AC3E}">
        <p14:creationId xmlns:p14="http://schemas.microsoft.com/office/powerpoint/2010/main" val="2124967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endParaRPr lang="en-AU" dirty="0" smtClean="0"/>
          </a:p>
          <a:p>
            <a:endParaRPr lang="en-AU" dirty="0"/>
          </a:p>
          <a:p>
            <a:endParaRPr lang="en-AU" dirty="0" smtClean="0"/>
          </a:p>
          <a:p>
            <a:endParaRPr lang="en-AU" dirty="0"/>
          </a:p>
          <a:p>
            <a:pPr marL="0" indent="0">
              <a:buNone/>
            </a:pPr>
            <a:endParaRPr lang="en-AU" dirty="0" smtClean="0"/>
          </a:p>
          <a:p>
            <a:pPr marL="0" indent="0">
              <a:buNone/>
            </a:pPr>
            <a:endParaRPr lang="en-AU" dirty="0"/>
          </a:p>
          <a:p>
            <a:pPr marL="0" indent="0">
              <a:buNone/>
            </a:pPr>
            <a:endParaRPr lang="en-AU" dirty="0" smtClean="0"/>
          </a:p>
          <a:p>
            <a:pPr marL="0" indent="0">
              <a:buNone/>
            </a:pPr>
            <a:endParaRPr lang="en-AU" dirty="0"/>
          </a:p>
          <a:p>
            <a:pPr marL="0" indent="0">
              <a:buNone/>
            </a:pPr>
            <a:endParaRPr lang="en-AU" dirty="0" smtClean="0"/>
          </a:p>
          <a:p>
            <a:pPr marL="0" indent="0">
              <a:buNone/>
            </a:pPr>
            <a:r>
              <a:rPr lang="en-AU" dirty="0" smtClean="0"/>
              <a:t>Source: http</a:t>
            </a:r>
            <a:r>
              <a:rPr lang="en-AU" dirty="0"/>
              <a:t>://www.howtogeek.com/171869/why-does-running-my-microwave-kill-my-wi-fi-connectivity/</a:t>
            </a:r>
          </a:p>
        </p:txBody>
      </p:sp>
      <p:pic>
        <p:nvPicPr>
          <p:cNvPr id="5124" name="Picture 4" descr="https://upload.wikimedia.org/wikipedia/commons/7/7e/NN-K125MBGPG_Grill-Mikrowelle_silber_Panason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87963"/>
            <a:ext cx="3281680" cy="236281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mrrental.com.au/media/computers-office/v5-431p-05_-copy.jpg?sfvrsn=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555" y="1275556"/>
            <a:ext cx="3489010" cy="258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710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vs. Wires/Fiber</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Wireless:</a:t>
            </a:r>
          </a:p>
          <a:p>
            <a:pPr lvl="2">
              <a:buFont typeface="Arial" pitchFamily="34" charset="0"/>
              <a:buChar char="+"/>
            </a:pPr>
            <a:r>
              <a:rPr lang="en-US" dirty="0" smtClean="0"/>
              <a:t>Easy and inexpensive to deploy</a:t>
            </a:r>
          </a:p>
          <a:p>
            <a:pPr lvl="2">
              <a:buFont typeface="Arial" pitchFamily="34" charset="0"/>
              <a:buChar char="+"/>
            </a:pPr>
            <a:r>
              <a:rPr lang="en-US" dirty="0" smtClean="0"/>
              <a:t>Naturally supports mobility</a:t>
            </a:r>
          </a:p>
          <a:p>
            <a:pPr lvl="2">
              <a:buFont typeface="Arial" pitchFamily="34" charset="0"/>
              <a:buChar char="+"/>
            </a:pPr>
            <a:r>
              <a:rPr lang="en-US" dirty="0" smtClean="0"/>
              <a:t>Naturally supports broadcast</a:t>
            </a:r>
          </a:p>
          <a:p>
            <a:pPr lvl="2"/>
            <a:r>
              <a:rPr lang="en-US" dirty="0" smtClean="0"/>
              <a:t>Transmissions interfere and must be managed</a:t>
            </a:r>
          </a:p>
          <a:p>
            <a:pPr lvl="2"/>
            <a:r>
              <a:rPr lang="en-US" dirty="0" smtClean="0"/>
              <a:t>Signal strengths hence data rates vary greatly</a:t>
            </a:r>
          </a:p>
          <a:p>
            <a:r>
              <a:rPr lang="en-US" dirty="0" smtClean="0"/>
              <a:t>Wires/Fiber:</a:t>
            </a:r>
          </a:p>
          <a:p>
            <a:pPr lvl="2">
              <a:buFont typeface="Arial" pitchFamily="34" charset="0"/>
              <a:buChar char="+"/>
            </a:pPr>
            <a:r>
              <a:rPr lang="en-US" dirty="0" smtClean="0"/>
              <a:t>Easy to engineer a fixed data rate over point-to-point links</a:t>
            </a:r>
          </a:p>
          <a:p>
            <a:pPr lvl="2"/>
            <a:r>
              <a:rPr lang="en-US" dirty="0" smtClean="0"/>
              <a:t>Can be expensive to deploy, esp. over distances</a:t>
            </a:r>
          </a:p>
          <a:p>
            <a:pPr lvl="2"/>
            <a:r>
              <a:rPr lang="en-US" dirty="0" smtClean="0"/>
              <a:t>Doesn’t readily support mobility or broadcast</a:t>
            </a:r>
          </a:p>
          <a:p>
            <a:pPr lvl="2">
              <a:buNone/>
            </a:pPr>
            <a:endParaRPr lang="en-US" dirty="0" smtClean="0"/>
          </a:p>
        </p:txBody>
      </p:sp>
    </p:spTree>
    <p:extLst>
      <p:ext uri="{BB962C8B-B14F-4D97-AF65-F5344CB8AC3E}">
        <p14:creationId xmlns:p14="http://schemas.microsoft.com/office/powerpoint/2010/main" val="3714703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Communication Satellites</a:t>
            </a:r>
            <a:endParaRPr lang="en-US" dirty="0" smtClean="0"/>
          </a:p>
        </p:txBody>
      </p:sp>
      <p:sp>
        <p:nvSpPr>
          <p:cNvPr id="32771" name="Rectangle 3"/>
          <p:cNvSpPr>
            <a:spLocks noGrp="1" noChangeArrowheads="1"/>
          </p:cNvSpPr>
          <p:nvPr>
            <p:ph idx="1"/>
          </p:nvPr>
        </p:nvSpPr>
        <p:spPr>
          <a:xfrm>
            <a:off x="1381125" y="1990725"/>
            <a:ext cx="6867526" cy="4019550"/>
          </a:xfrm>
        </p:spPr>
        <p:txBody>
          <a:bodyPr/>
          <a:lstStyle/>
          <a:p>
            <a:pPr>
              <a:spcAft>
                <a:spcPts val="600"/>
              </a:spcAft>
            </a:pPr>
            <a:r>
              <a:rPr lang="en-US" dirty="0" smtClean="0"/>
              <a:t>Satellites are effective for broadcast distribution and anywhere/anytime communications</a:t>
            </a:r>
          </a:p>
          <a:p>
            <a:pPr lvl="1"/>
            <a:r>
              <a:rPr lang="en-US" dirty="0" smtClean="0"/>
              <a:t>Kinds of Satellites </a:t>
            </a:r>
            <a:r>
              <a:rPr lang="en-US" dirty="0" smtClean="0">
                <a:solidFill>
                  <a:srgbClr val="0000FF"/>
                </a:solidFill>
              </a:rPr>
              <a:t>»</a:t>
            </a:r>
            <a:endParaRPr lang="en-US" dirty="0" smtClean="0"/>
          </a:p>
          <a:p>
            <a:pPr lvl="1"/>
            <a:r>
              <a:rPr lang="en-US" dirty="0" smtClean="0"/>
              <a:t>Geostationary (GEO) Satellites </a:t>
            </a:r>
            <a:r>
              <a:rPr lang="en-US" dirty="0" smtClean="0">
                <a:solidFill>
                  <a:srgbClr val="0000FF"/>
                </a:solidFill>
              </a:rPr>
              <a:t>»</a:t>
            </a:r>
            <a:endParaRPr lang="en-US" dirty="0" smtClean="0"/>
          </a:p>
          <a:p>
            <a:pPr lvl="1"/>
            <a:r>
              <a:rPr lang="en-US" dirty="0" smtClean="0"/>
              <a:t>Low-Earth Orbit (LEO) Satellites </a:t>
            </a:r>
            <a:r>
              <a:rPr lang="en-US" dirty="0" smtClean="0">
                <a:solidFill>
                  <a:srgbClr val="0000FF"/>
                </a:solidFill>
              </a:rPr>
              <a:t>»</a:t>
            </a:r>
            <a:endParaRPr lang="en-US" dirty="0" smtClean="0"/>
          </a:p>
          <a:p>
            <a:pPr lvl="1"/>
            <a:r>
              <a:rPr lang="en-US" dirty="0" smtClean="0"/>
              <a:t>Satellites vs. Fiber </a:t>
            </a:r>
            <a:r>
              <a:rPr lang="en-US" dirty="0" smtClean="0">
                <a:solidFill>
                  <a:srgbClr val="0000FF"/>
                </a:solidFill>
              </a:rPr>
              <a:t>»</a:t>
            </a:r>
            <a:endParaRPr lang="en-US" dirty="0" smtClean="0"/>
          </a:p>
          <a:p>
            <a:endParaRPr lang="en-US" dirty="0" smtClean="0"/>
          </a:p>
        </p:txBody>
      </p:sp>
    </p:spTree>
    <p:extLst>
      <p:ext uri="{BB962C8B-B14F-4D97-AF65-F5344CB8AC3E}">
        <p14:creationId xmlns:p14="http://schemas.microsoft.com/office/powerpoint/2010/main" val="2319937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Kinds of Satellites</a:t>
            </a:r>
          </a:p>
        </p:txBody>
      </p:sp>
      <p:sp>
        <p:nvSpPr>
          <p:cNvPr id="33795" name="Rectangle 3"/>
          <p:cNvSpPr>
            <a:spLocks noGrp="1" noChangeArrowheads="1"/>
          </p:cNvSpPr>
          <p:nvPr>
            <p:ph idx="1"/>
          </p:nvPr>
        </p:nvSpPr>
        <p:spPr>
          <a:xfrm>
            <a:off x="914399" y="1353538"/>
            <a:ext cx="7790214" cy="4600081"/>
          </a:xfrm>
        </p:spPr>
        <p:txBody>
          <a:bodyPr/>
          <a:lstStyle/>
          <a:p>
            <a:r>
              <a:rPr lang="en-US" sz="2800" dirty="0" smtClean="0"/>
              <a:t>Satellites and their properties vary by altitude:</a:t>
            </a:r>
          </a:p>
          <a:p>
            <a:pPr lvl="1"/>
            <a:r>
              <a:rPr lang="en-US" sz="2400" dirty="0" smtClean="0"/>
              <a:t>Geostationary (GEO), Medium-Earth Orbit (MEO),     and Low-Earth Orbit (LEO)</a:t>
            </a:r>
          </a:p>
        </p:txBody>
      </p:sp>
      <p:grpSp>
        <p:nvGrpSpPr>
          <p:cNvPr id="13" name="Group 12"/>
          <p:cNvGrpSpPr/>
          <p:nvPr/>
        </p:nvGrpSpPr>
        <p:grpSpPr>
          <a:xfrm>
            <a:off x="1524000" y="2790825"/>
            <a:ext cx="5943600" cy="3267075"/>
            <a:chOff x="1657350" y="2590800"/>
            <a:chExt cx="5943600" cy="3267075"/>
          </a:xfrm>
        </p:grpSpPr>
        <p:pic>
          <p:nvPicPr>
            <p:cNvPr id="33796" name="Picture 2"/>
            <p:cNvPicPr>
              <a:picLocks noChangeAspect="1" noChangeArrowheads="1"/>
            </p:cNvPicPr>
            <p:nvPr/>
          </p:nvPicPr>
          <p:blipFill>
            <a:blip r:embed="rId3" cstate="print"/>
            <a:srcRect/>
            <a:stretch>
              <a:fillRect/>
            </a:stretch>
          </p:blipFill>
          <p:spPr bwMode="auto">
            <a:xfrm>
              <a:off x="1657350" y="2590800"/>
              <a:ext cx="5810250" cy="3267075"/>
            </a:xfrm>
            <a:prstGeom prst="rect">
              <a:avLst/>
            </a:prstGeom>
            <a:noFill/>
            <a:ln w="9525">
              <a:noFill/>
              <a:miter lim="800000"/>
              <a:headEnd/>
              <a:tailEnd/>
            </a:ln>
          </p:spPr>
        </p:pic>
        <p:sp>
          <p:nvSpPr>
            <p:cNvPr id="12" name="TextBox 11"/>
            <p:cNvSpPr txBox="1"/>
            <p:nvPr/>
          </p:nvSpPr>
          <p:spPr>
            <a:xfrm>
              <a:off x="6153150" y="2619375"/>
              <a:ext cx="1447800" cy="461665"/>
            </a:xfrm>
            <a:prstGeom prst="rect">
              <a:avLst/>
            </a:prstGeom>
            <a:solidFill>
              <a:schemeClr val="bg1"/>
            </a:solidFill>
          </p:spPr>
          <p:txBody>
            <a:bodyPr wrap="square" rtlCol="0">
              <a:spAutoFit/>
            </a:bodyPr>
            <a:lstStyle/>
            <a:p>
              <a:pPr algn="ctr"/>
              <a:r>
                <a:rPr lang="en-US" sz="1200" dirty="0" err="1" smtClean="0"/>
                <a:t>Sats</a:t>
              </a:r>
              <a:r>
                <a:rPr lang="en-US" sz="1200" dirty="0" smtClean="0"/>
                <a:t> needed for global coverage</a:t>
              </a:r>
              <a:endParaRPr lang="en-US" sz="1200" dirty="0"/>
            </a:p>
          </p:txBody>
        </p:sp>
      </p:grpSp>
      <p:sp>
        <p:nvSpPr>
          <p:cNvPr id="2" name="TextBox 1"/>
          <p:cNvSpPr txBox="1"/>
          <p:nvPr/>
        </p:nvSpPr>
        <p:spPr>
          <a:xfrm>
            <a:off x="7467600" y="4612640"/>
            <a:ext cx="1473200" cy="369332"/>
          </a:xfrm>
          <a:prstGeom prst="rect">
            <a:avLst/>
          </a:prstGeom>
          <a:noFill/>
        </p:spPr>
        <p:txBody>
          <a:bodyPr wrap="square" rtlCol="0">
            <a:spAutoFit/>
          </a:bodyPr>
          <a:lstStyle/>
          <a:p>
            <a:r>
              <a:rPr lang="en-AU" dirty="0" smtClean="0"/>
              <a:t>GPS, Galileo</a:t>
            </a:r>
            <a:endParaRPr lang="en-AU" dirty="0"/>
          </a:p>
        </p:txBody>
      </p:sp>
    </p:spTree>
    <p:extLst>
      <p:ext uri="{BB962C8B-B14F-4D97-AF65-F5344CB8AC3E}">
        <p14:creationId xmlns:p14="http://schemas.microsoft.com/office/powerpoint/2010/main" val="2409200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Geostationary Satellites</a:t>
            </a:r>
            <a:endParaRPr lang="en-US" dirty="0" smtClean="0"/>
          </a:p>
        </p:txBody>
      </p:sp>
      <p:sp>
        <p:nvSpPr>
          <p:cNvPr id="35843" name="Rectangle 3"/>
          <p:cNvSpPr>
            <a:spLocks noGrp="1" noChangeArrowheads="1"/>
          </p:cNvSpPr>
          <p:nvPr>
            <p:ph idx="1"/>
          </p:nvPr>
        </p:nvSpPr>
        <p:spPr>
          <a:xfrm>
            <a:off x="914399" y="1401163"/>
            <a:ext cx="7790214" cy="4600081"/>
          </a:xfrm>
        </p:spPr>
        <p:txBody>
          <a:bodyPr/>
          <a:lstStyle/>
          <a:p>
            <a:r>
              <a:rPr lang="en-US" sz="2800" dirty="0" smtClean="0"/>
              <a:t>GEO satellites orbit 35,000 km above a fixed location</a:t>
            </a:r>
          </a:p>
          <a:p>
            <a:pPr marL="628650" lvl="2" indent="-285750"/>
            <a:r>
              <a:rPr lang="en-US" sz="2000" dirty="0" smtClean="0"/>
              <a:t>VSAT (computers) can communicate with the help of a hub</a:t>
            </a:r>
          </a:p>
          <a:p>
            <a:pPr marL="628650" lvl="2" indent="-285750"/>
            <a:r>
              <a:rPr lang="en-US" sz="2000" dirty="0" smtClean="0"/>
              <a:t>Different bands (L, S, C, Ku, Ka) in the GHz are in use but may be crowded or susceptible to rain.</a:t>
            </a:r>
          </a:p>
        </p:txBody>
      </p:sp>
      <p:grpSp>
        <p:nvGrpSpPr>
          <p:cNvPr id="13" name="Group 12"/>
          <p:cNvGrpSpPr/>
          <p:nvPr/>
        </p:nvGrpSpPr>
        <p:grpSpPr>
          <a:xfrm>
            <a:off x="2124075" y="3171825"/>
            <a:ext cx="5219699" cy="3315974"/>
            <a:chOff x="1133475" y="2253131"/>
            <a:chExt cx="5629274" cy="3576169"/>
          </a:xfrm>
        </p:grpSpPr>
        <p:pic>
          <p:nvPicPr>
            <p:cNvPr id="35844" name="Picture 2"/>
            <p:cNvPicPr>
              <a:picLocks noChangeAspect="1" noChangeArrowheads="1"/>
            </p:cNvPicPr>
            <p:nvPr/>
          </p:nvPicPr>
          <p:blipFill>
            <a:blip r:embed="rId3" cstate="print"/>
            <a:srcRect t="1971"/>
            <a:stretch>
              <a:fillRect/>
            </a:stretch>
          </p:blipFill>
          <p:spPr bwMode="auto">
            <a:xfrm>
              <a:off x="1391972" y="2253131"/>
              <a:ext cx="5370777" cy="3576169"/>
            </a:xfrm>
            <a:prstGeom prst="rect">
              <a:avLst/>
            </a:prstGeom>
            <a:noFill/>
            <a:ln w="9525">
              <a:noFill/>
              <a:miter lim="800000"/>
              <a:headEnd/>
              <a:tailEnd/>
            </a:ln>
          </p:spPr>
        </p:pic>
        <p:sp>
          <p:nvSpPr>
            <p:cNvPr id="9" name="TextBox 8"/>
            <p:cNvSpPr txBox="1"/>
            <p:nvPr/>
          </p:nvSpPr>
          <p:spPr>
            <a:xfrm>
              <a:off x="1676400" y="4371975"/>
              <a:ext cx="770275" cy="369332"/>
            </a:xfrm>
            <a:prstGeom prst="rect">
              <a:avLst/>
            </a:prstGeom>
            <a:solidFill>
              <a:schemeClr val="bg1"/>
            </a:solidFill>
          </p:spPr>
          <p:txBody>
            <a:bodyPr wrap="none" rtlCol="0">
              <a:spAutoFit/>
            </a:bodyPr>
            <a:lstStyle/>
            <a:p>
              <a:r>
                <a:rPr lang="en-US" dirty="0" smtClean="0"/>
                <a:t>VSAT</a:t>
              </a:r>
              <a:endParaRPr lang="en-US" dirty="0"/>
            </a:p>
          </p:txBody>
        </p:sp>
        <p:sp>
          <p:nvSpPr>
            <p:cNvPr id="10" name="Freeform 9"/>
            <p:cNvSpPr/>
            <p:nvPr/>
          </p:nvSpPr>
          <p:spPr bwMode="auto">
            <a:xfrm rot="2908794">
              <a:off x="2019301" y="4799012"/>
              <a:ext cx="533400" cy="115887"/>
            </a:xfrm>
            <a:custGeom>
              <a:avLst/>
              <a:gdLst>
                <a:gd name="connsiteX0" fmla="*/ 0 w 523875"/>
                <a:gd name="connsiteY0" fmla="*/ 103188 h 150813"/>
                <a:gd name="connsiteX1" fmla="*/ 219075 w 523875"/>
                <a:gd name="connsiteY1" fmla="*/ 7938 h 150813"/>
                <a:gd name="connsiteX2" fmla="*/ 523875 w 523875"/>
                <a:gd name="connsiteY2" fmla="*/ 150813 h 150813"/>
                <a:gd name="connsiteX0" fmla="*/ 0 w 523875"/>
                <a:gd name="connsiteY0" fmla="*/ 112713 h 160338"/>
                <a:gd name="connsiteX1" fmla="*/ 304800 w 523875"/>
                <a:gd name="connsiteY1" fmla="*/ 7938 h 160338"/>
                <a:gd name="connsiteX2" fmla="*/ 523875 w 523875"/>
                <a:gd name="connsiteY2" fmla="*/ 160338 h 160338"/>
                <a:gd name="connsiteX0" fmla="*/ 0 w 533400"/>
                <a:gd name="connsiteY0" fmla="*/ 106362 h 115887"/>
                <a:gd name="connsiteX1" fmla="*/ 304800 w 533400"/>
                <a:gd name="connsiteY1" fmla="*/ 1587 h 115887"/>
                <a:gd name="connsiteX2" fmla="*/ 533400 w 533400"/>
                <a:gd name="connsiteY2" fmla="*/ 115887 h 115887"/>
              </a:gdLst>
              <a:ahLst/>
              <a:cxnLst>
                <a:cxn ang="0">
                  <a:pos x="connsiteX0" y="connsiteY0"/>
                </a:cxn>
                <a:cxn ang="0">
                  <a:pos x="connsiteX1" y="connsiteY1"/>
                </a:cxn>
                <a:cxn ang="0">
                  <a:pos x="connsiteX2" y="connsiteY2"/>
                </a:cxn>
              </a:cxnLst>
              <a:rect l="l" t="t" r="r" b="b"/>
              <a:pathLst>
                <a:path w="533400" h="115887">
                  <a:moveTo>
                    <a:pt x="0" y="106362"/>
                  </a:moveTo>
                  <a:cubicBezTo>
                    <a:pt x="65881" y="54768"/>
                    <a:pt x="215900" y="0"/>
                    <a:pt x="304800" y="1587"/>
                  </a:cubicBezTo>
                  <a:cubicBezTo>
                    <a:pt x="393700" y="3174"/>
                    <a:pt x="424656" y="48418"/>
                    <a:pt x="533400" y="115887"/>
                  </a:cubicBezTo>
                </a:path>
              </a:pathLst>
            </a:custGeom>
            <a:noFill/>
            <a:ln w="28575" cap="flat" cmpd="sng" algn="ctr">
              <a:solidFill>
                <a:schemeClr val="accent3">
                  <a:lumMod val="60000"/>
                  <a:lumOff val="40000"/>
                </a:schemeClr>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648325" y="4933950"/>
              <a:ext cx="1028700" cy="5810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1133475" y="4886325"/>
              <a:ext cx="1028700" cy="5810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18" name="TextBox 17"/>
          <p:cNvSpPr txBox="1"/>
          <p:nvPr/>
        </p:nvSpPr>
        <p:spPr>
          <a:xfrm>
            <a:off x="5257800" y="3206234"/>
            <a:ext cx="1544012" cy="369332"/>
          </a:xfrm>
          <a:prstGeom prst="rect">
            <a:avLst/>
          </a:prstGeom>
          <a:solidFill>
            <a:schemeClr val="bg1"/>
          </a:solidFill>
        </p:spPr>
        <p:txBody>
          <a:bodyPr wrap="none" rtlCol="0">
            <a:spAutoFit/>
          </a:bodyPr>
          <a:lstStyle/>
          <a:p>
            <a:r>
              <a:rPr lang="en-US" dirty="0" smtClean="0"/>
              <a:t>GEO satellite</a:t>
            </a:r>
            <a:endParaRPr lang="en-US" dirty="0"/>
          </a:p>
        </p:txBody>
      </p:sp>
    </p:spTree>
    <p:extLst>
      <p:ext uri="{BB962C8B-B14F-4D97-AF65-F5344CB8AC3E}">
        <p14:creationId xmlns:p14="http://schemas.microsoft.com/office/powerpoint/2010/main" val="497061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Physical Layer</a:t>
            </a:r>
            <a:endParaRPr lang="en-US" dirty="0"/>
          </a:p>
        </p:txBody>
      </p:sp>
      <p:sp>
        <p:nvSpPr>
          <p:cNvPr id="3" name="Content Placeholder 2"/>
          <p:cNvSpPr>
            <a:spLocks noGrp="1"/>
          </p:cNvSpPr>
          <p:nvPr>
            <p:ph idx="1"/>
          </p:nvPr>
        </p:nvSpPr>
        <p:spPr>
          <a:xfrm>
            <a:off x="914400" y="1610713"/>
            <a:ext cx="5429250" cy="4600081"/>
          </a:xfrm>
        </p:spPr>
        <p:txBody>
          <a:bodyPr>
            <a:normAutofit lnSpcReduction="10000"/>
          </a:bodyPr>
          <a:lstStyle/>
          <a:p>
            <a:r>
              <a:rPr lang="en-US" dirty="0" smtClean="0"/>
              <a:t>Foundation on which other layers build</a:t>
            </a:r>
          </a:p>
          <a:p>
            <a:pPr lvl="1"/>
            <a:r>
              <a:rPr lang="en-US" dirty="0" smtClean="0"/>
              <a:t>Properties of wires, fiber, wireless limit what the network can do</a:t>
            </a:r>
          </a:p>
          <a:p>
            <a:pPr lvl="1"/>
            <a:endParaRPr lang="en-US" dirty="0" smtClean="0"/>
          </a:p>
          <a:p>
            <a:r>
              <a:rPr lang="en-US" dirty="0" smtClean="0"/>
              <a:t>Key problem is to send (digital) bits using only (analog) signals</a:t>
            </a:r>
          </a:p>
          <a:p>
            <a:pPr lvl="1"/>
            <a:r>
              <a:rPr lang="en-US" dirty="0" smtClean="0"/>
              <a:t>This is called modulation</a:t>
            </a:r>
          </a:p>
          <a:p>
            <a:endParaRPr lang="en-US" dirty="0"/>
          </a:p>
        </p:txBody>
      </p:sp>
      <p:grpSp>
        <p:nvGrpSpPr>
          <p:cNvPr id="27" name="Group 26"/>
          <p:cNvGrpSpPr/>
          <p:nvPr/>
        </p:nvGrpSpPr>
        <p:grpSpPr>
          <a:xfrm>
            <a:off x="6753225" y="2257425"/>
            <a:ext cx="1466850" cy="1920875"/>
            <a:chOff x="6753225" y="2638425"/>
            <a:chExt cx="1466850" cy="1920875"/>
          </a:xfrm>
        </p:grpSpPr>
        <p:sp>
          <p:nvSpPr>
            <p:cNvPr id="7" name="Rectangle 4"/>
            <p:cNvSpPr>
              <a:spLocks noChangeArrowheads="1"/>
            </p:cNvSpPr>
            <p:nvPr/>
          </p:nvSpPr>
          <p:spPr bwMode="auto">
            <a:xfrm>
              <a:off x="6753225" y="4178300"/>
              <a:ext cx="1447800" cy="381000"/>
            </a:xfrm>
            <a:prstGeom prst="rect">
              <a:avLst/>
            </a:prstGeom>
            <a:solidFill>
              <a:srgbClr val="FF2BD8">
                <a:alpha val="50196"/>
              </a:srgbClr>
            </a:solidFill>
            <a:ln w="9525">
              <a:solidFill>
                <a:schemeClr val="tx1"/>
              </a:solidFill>
              <a:miter lim="800000"/>
              <a:headEnd/>
              <a:tailEnd/>
            </a:ln>
            <a:effectLst/>
          </p:spPr>
          <p:txBody>
            <a:bodyPr wrap="none" anchor="ctr">
              <a:spAutoFit/>
            </a:bodyPr>
            <a:lstStyle/>
            <a:p>
              <a:endParaRPr lang="en-US"/>
            </a:p>
          </p:txBody>
        </p:sp>
        <p:sp>
          <p:nvSpPr>
            <p:cNvPr id="8" name="Rectangle 5"/>
            <p:cNvSpPr>
              <a:spLocks noChangeArrowheads="1"/>
            </p:cNvSpPr>
            <p:nvPr/>
          </p:nvSpPr>
          <p:spPr bwMode="auto">
            <a:xfrm>
              <a:off x="6753225" y="3797300"/>
              <a:ext cx="1447800" cy="3810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9" name="Rectangle 6"/>
            <p:cNvSpPr>
              <a:spLocks noChangeArrowheads="1"/>
            </p:cNvSpPr>
            <p:nvPr/>
          </p:nvSpPr>
          <p:spPr bwMode="auto">
            <a:xfrm>
              <a:off x="6753225" y="3416300"/>
              <a:ext cx="1447800" cy="3810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10" name="Rectangle 7"/>
            <p:cNvSpPr>
              <a:spLocks noChangeArrowheads="1"/>
            </p:cNvSpPr>
            <p:nvPr/>
          </p:nvSpPr>
          <p:spPr bwMode="auto">
            <a:xfrm>
              <a:off x="6753225" y="3035300"/>
              <a:ext cx="1447800" cy="381000"/>
            </a:xfrm>
            <a:prstGeom prst="rect">
              <a:avLst/>
            </a:prstGeom>
            <a:noFill/>
            <a:ln w="9525">
              <a:solidFill>
                <a:schemeClr val="tx1"/>
              </a:solidFill>
              <a:miter lim="800000"/>
              <a:headEnd/>
              <a:tailEnd/>
            </a:ln>
            <a:effectLst/>
          </p:spPr>
          <p:txBody>
            <a:bodyPr wrap="none" anchor="ctr">
              <a:spAutoFit/>
            </a:bodyPr>
            <a:lstStyle/>
            <a:p>
              <a:endParaRPr lang="en-US"/>
            </a:p>
          </p:txBody>
        </p:sp>
        <p:sp>
          <p:nvSpPr>
            <p:cNvPr id="11" name="Rectangle 10"/>
            <p:cNvSpPr>
              <a:spLocks noChangeArrowheads="1"/>
            </p:cNvSpPr>
            <p:nvPr/>
          </p:nvSpPr>
          <p:spPr bwMode="auto">
            <a:xfrm>
              <a:off x="6753225" y="2657475"/>
              <a:ext cx="1447800" cy="381000"/>
            </a:xfrm>
            <a:prstGeom prst="rect">
              <a:avLst/>
            </a:prstGeom>
            <a:noFill/>
            <a:ln w="9525">
              <a:solidFill>
                <a:schemeClr val="tx1"/>
              </a:solidFill>
              <a:miter lim="800000"/>
              <a:headEnd/>
              <a:tailEnd/>
            </a:ln>
            <a:effectLst/>
          </p:spPr>
          <p:txBody>
            <a:bodyPr wrap="none" anchor="ctr">
              <a:spAutoFit/>
            </a:bodyPr>
            <a:lstStyle/>
            <a:p>
              <a:endParaRPr lang="en-US"/>
            </a:p>
          </p:txBody>
        </p:sp>
        <p:sp>
          <p:nvSpPr>
            <p:cNvPr id="12" name="Text Box 11"/>
            <p:cNvSpPr txBox="1">
              <a:spLocks noChangeArrowheads="1"/>
            </p:cNvSpPr>
            <p:nvPr/>
          </p:nvSpPr>
          <p:spPr bwMode="auto">
            <a:xfrm>
              <a:off x="6916738" y="4162425"/>
              <a:ext cx="1131887" cy="396875"/>
            </a:xfrm>
            <a:prstGeom prst="rect">
              <a:avLst/>
            </a:prstGeom>
            <a:noFill/>
            <a:ln w="9525">
              <a:noFill/>
              <a:miter lim="800000"/>
              <a:headEnd/>
              <a:tailEnd/>
            </a:ln>
            <a:effectLst/>
          </p:spPr>
          <p:txBody>
            <a:bodyPr wrap="none">
              <a:spAutoFit/>
            </a:bodyPr>
            <a:lstStyle/>
            <a:p>
              <a:r>
                <a:rPr lang="en-US" sz="2000" dirty="0"/>
                <a:t>Physical</a:t>
              </a:r>
            </a:p>
          </p:txBody>
        </p:sp>
        <p:sp>
          <p:nvSpPr>
            <p:cNvPr id="13" name="Text Box 12"/>
            <p:cNvSpPr txBox="1">
              <a:spLocks noChangeArrowheads="1"/>
            </p:cNvSpPr>
            <p:nvPr/>
          </p:nvSpPr>
          <p:spPr bwMode="auto">
            <a:xfrm>
              <a:off x="7145975" y="3797300"/>
              <a:ext cx="655949" cy="400110"/>
            </a:xfrm>
            <a:prstGeom prst="rect">
              <a:avLst/>
            </a:prstGeom>
            <a:noFill/>
            <a:ln w="9525">
              <a:noFill/>
              <a:miter lim="800000"/>
              <a:headEnd/>
              <a:tailEnd/>
            </a:ln>
            <a:effectLst/>
          </p:spPr>
          <p:txBody>
            <a:bodyPr wrap="none">
              <a:spAutoFit/>
            </a:bodyPr>
            <a:lstStyle/>
            <a:p>
              <a:r>
                <a:rPr lang="en-US" sz="2000" dirty="0" smtClean="0"/>
                <a:t>Link</a:t>
              </a:r>
              <a:endParaRPr lang="en-US" sz="2000" dirty="0"/>
            </a:p>
          </p:txBody>
        </p:sp>
        <p:sp>
          <p:nvSpPr>
            <p:cNvPr id="14" name="Text Box 13"/>
            <p:cNvSpPr txBox="1">
              <a:spLocks noChangeArrowheads="1"/>
            </p:cNvSpPr>
            <p:nvPr/>
          </p:nvSpPr>
          <p:spPr bwMode="auto">
            <a:xfrm>
              <a:off x="6904038" y="3432175"/>
              <a:ext cx="1116012" cy="396875"/>
            </a:xfrm>
            <a:prstGeom prst="rect">
              <a:avLst/>
            </a:prstGeom>
            <a:noFill/>
            <a:ln w="9525">
              <a:noFill/>
              <a:miter lim="800000"/>
              <a:headEnd/>
              <a:tailEnd/>
            </a:ln>
            <a:effectLst/>
          </p:spPr>
          <p:txBody>
            <a:bodyPr wrap="none">
              <a:spAutoFit/>
            </a:bodyPr>
            <a:lstStyle/>
            <a:p>
              <a:r>
                <a:rPr lang="en-US" sz="2000" dirty="0"/>
                <a:t>Network</a:t>
              </a:r>
            </a:p>
          </p:txBody>
        </p:sp>
        <p:sp>
          <p:nvSpPr>
            <p:cNvPr id="15" name="Text Box 14"/>
            <p:cNvSpPr txBox="1">
              <a:spLocks noChangeArrowheads="1"/>
            </p:cNvSpPr>
            <p:nvPr/>
          </p:nvSpPr>
          <p:spPr bwMode="auto">
            <a:xfrm>
              <a:off x="6818313" y="3035300"/>
              <a:ext cx="1270000" cy="396875"/>
            </a:xfrm>
            <a:prstGeom prst="rect">
              <a:avLst/>
            </a:prstGeom>
            <a:noFill/>
            <a:ln w="9525">
              <a:noFill/>
              <a:miter lim="800000"/>
              <a:headEnd/>
              <a:tailEnd/>
            </a:ln>
            <a:effectLst/>
          </p:spPr>
          <p:txBody>
            <a:bodyPr wrap="none">
              <a:spAutoFit/>
            </a:bodyPr>
            <a:lstStyle/>
            <a:p>
              <a:r>
                <a:rPr lang="en-US" sz="2000" dirty="0"/>
                <a:t>Transport</a:t>
              </a:r>
            </a:p>
          </p:txBody>
        </p:sp>
        <p:sp>
          <p:nvSpPr>
            <p:cNvPr id="16" name="Text Box 17"/>
            <p:cNvSpPr txBox="1">
              <a:spLocks noChangeArrowheads="1"/>
            </p:cNvSpPr>
            <p:nvPr/>
          </p:nvSpPr>
          <p:spPr bwMode="auto">
            <a:xfrm>
              <a:off x="6791325" y="2638425"/>
              <a:ext cx="1428750" cy="396875"/>
            </a:xfrm>
            <a:prstGeom prst="rect">
              <a:avLst/>
            </a:prstGeom>
            <a:noFill/>
            <a:ln w="9525">
              <a:noFill/>
              <a:miter lim="800000"/>
              <a:headEnd/>
              <a:tailEnd/>
            </a:ln>
            <a:effectLst/>
          </p:spPr>
          <p:txBody>
            <a:bodyPr wrap="none">
              <a:spAutoFit/>
            </a:bodyPr>
            <a:lstStyle/>
            <a:p>
              <a:r>
                <a:rPr lang="en-US" sz="2000" dirty="0"/>
                <a:t>Application</a:t>
              </a:r>
            </a:p>
          </p:txBody>
        </p:sp>
      </p:grpSp>
    </p:spTree>
    <p:extLst>
      <p:ext uri="{BB962C8B-B14F-4D97-AF65-F5344CB8AC3E}">
        <p14:creationId xmlns:p14="http://schemas.microsoft.com/office/powerpoint/2010/main" val="988668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Low-Earth Orbit Satellites</a:t>
            </a:r>
            <a:endParaRPr lang="en-US" dirty="0" smtClean="0"/>
          </a:p>
        </p:txBody>
      </p:sp>
      <p:sp>
        <p:nvSpPr>
          <p:cNvPr id="36867" name="Rectangle 3"/>
          <p:cNvSpPr>
            <a:spLocks noGrp="1" noChangeArrowheads="1"/>
          </p:cNvSpPr>
          <p:nvPr>
            <p:ph idx="1"/>
          </p:nvPr>
        </p:nvSpPr>
        <p:spPr/>
        <p:txBody>
          <a:bodyPr>
            <a:normAutofit/>
          </a:bodyPr>
          <a:lstStyle/>
          <a:p>
            <a:r>
              <a:rPr lang="en-US" sz="2000" dirty="0" smtClean="0"/>
              <a:t>Systems such as Iridium (satellite phones) use many low-latency satellites for coverage and route communications via them</a:t>
            </a:r>
          </a:p>
        </p:txBody>
      </p:sp>
      <p:pic>
        <p:nvPicPr>
          <p:cNvPr id="36868" name="Picture 2"/>
          <p:cNvPicPr>
            <a:picLocks noChangeAspect="1" noChangeArrowheads="1"/>
          </p:cNvPicPr>
          <p:nvPr/>
        </p:nvPicPr>
        <p:blipFill>
          <a:blip r:embed="rId3" cstate="print"/>
          <a:srcRect/>
          <a:stretch>
            <a:fillRect/>
          </a:stretch>
        </p:blipFill>
        <p:spPr bwMode="auto">
          <a:xfrm>
            <a:off x="1504950" y="2419350"/>
            <a:ext cx="5807075" cy="3828009"/>
          </a:xfrm>
          <a:prstGeom prst="rect">
            <a:avLst/>
          </a:prstGeom>
          <a:noFill/>
          <a:ln w="9525">
            <a:noFill/>
            <a:miter lim="800000"/>
            <a:headEnd/>
            <a:tailEnd/>
          </a:ln>
        </p:spPr>
      </p:pic>
      <p:sp>
        <p:nvSpPr>
          <p:cNvPr id="12" name="Rectangle 11"/>
          <p:cNvSpPr/>
          <p:nvPr/>
        </p:nvSpPr>
        <p:spPr>
          <a:xfrm>
            <a:off x="4733925" y="5353735"/>
            <a:ext cx="3971924" cy="646331"/>
          </a:xfrm>
          <a:prstGeom prst="rect">
            <a:avLst/>
          </a:prstGeom>
        </p:spPr>
        <p:txBody>
          <a:bodyPr wrap="square">
            <a:spAutoFit/>
          </a:bodyPr>
          <a:lstStyle/>
          <a:p>
            <a:pPr marL="0" indent="0" algn="ctr" eaLnBrk="1" hangingPunct="1">
              <a:buFontTx/>
              <a:buNone/>
            </a:pPr>
            <a:r>
              <a:rPr lang="en-US" dirty="0"/>
              <a:t>The Iridium satellites form six necklaces </a:t>
            </a:r>
            <a:r>
              <a:rPr lang="en-US" dirty="0" smtClean="0"/>
              <a:t>around </a:t>
            </a:r>
            <a:r>
              <a:rPr lang="en-US" dirty="0"/>
              <a:t>the earth.</a:t>
            </a:r>
          </a:p>
        </p:txBody>
      </p:sp>
    </p:spTree>
    <p:extLst>
      <p:ext uri="{BB962C8B-B14F-4D97-AF65-F5344CB8AC3E}">
        <p14:creationId xmlns:p14="http://schemas.microsoft.com/office/powerpoint/2010/main" val="15385733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Satellite vs. Fiber</a:t>
            </a:r>
          </a:p>
        </p:txBody>
      </p:sp>
      <p:sp>
        <p:nvSpPr>
          <p:cNvPr id="36867" name="Rectangle 3"/>
          <p:cNvSpPr>
            <a:spLocks noGrp="1" noChangeArrowheads="1"/>
          </p:cNvSpPr>
          <p:nvPr>
            <p:ph idx="1"/>
          </p:nvPr>
        </p:nvSpPr>
        <p:spPr/>
        <p:txBody>
          <a:bodyPr/>
          <a:lstStyle/>
          <a:p>
            <a:r>
              <a:rPr lang="en-US" dirty="0" smtClean="0"/>
              <a:t>Satellite:</a:t>
            </a:r>
          </a:p>
          <a:p>
            <a:pPr lvl="2">
              <a:buFont typeface="Arial" pitchFamily="34" charset="0"/>
              <a:buChar char="+"/>
            </a:pPr>
            <a:r>
              <a:rPr lang="en-US" dirty="0" smtClean="0"/>
              <a:t>Can rapidly set up anywhere/anytime communications (after satellites have been launched)</a:t>
            </a:r>
          </a:p>
          <a:p>
            <a:pPr lvl="2">
              <a:buFont typeface="Arial" pitchFamily="34" charset="0"/>
              <a:buChar char="+"/>
            </a:pPr>
            <a:r>
              <a:rPr lang="en-US" dirty="0" smtClean="0"/>
              <a:t>Can broadcast to large regions</a:t>
            </a:r>
          </a:p>
          <a:p>
            <a:pPr lvl="2"/>
            <a:r>
              <a:rPr lang="en-US" dirty="0" smtClean="0"/>
              <a:t>Limited bandwidth and interference to manage </a:t>
            </a:r>
          </a:p>
          <a:p>
            <a:r>
              <a:rPr lang="en-US" dirty="0" smtClean="0"/>
              <a:t>Fiber:</a:t>
            </a:r>
          </a:p>
          <a:p>
            <a:pPr lvl="2">
              <a:buFont typeface="Arial" pitchFamily="34" charset="0"/>
              <a:buChar char="+"/>
            </a:pPr>
            <a:r>
              <a:rPr lang="en-US" dirty="0" smtClean="0"/>
              <a:t>Enormous bandwidth over long distances</a:t>
            </a:r>
          </a:p>
          <a:p>
            <a:pPr lvl="2"/>
            <a:r>
              <a:rPr lang="en-US" dirty="0" smtClean="0"/>
              <a:t>Installation can be more expensive/difficult</a:t>
            </a:r>
          </a:p>
          <a:p>
            <a:endParaRPr lang="en-US" dirty="0" smtClean="0"/>
          </a:p>
        </p:txBody>
      </p:sp>
    </p:spTree>
    <p:extLst>
      <p:ext uri="{BB962C8B-B14F-4D97-AF65-F5344CB8AC3E}">
        <p14:creationId xmlns:p14="http://schemas.microsoft.com/office/powerpoint/2010/main" val="1269842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a:t>
            </a:r>
            <a:endParaRPr lang="en-US" dirty="0"/>
          </a:p>
        </p:txBody>
      </p:sp>
      <p:pic>
        <p:nvPicPr>
          <p:cNvPr id="5122" name="Picture 2" descr="http://upload.wikimedia.org/wikipedia/commons/thumb/c/c3/Speeds_of_common_interfaces.svg/1024px-Speeds_of_common_interfaces.svg.png"/>
          <p:cNvPicPr>
            <a:picLocks noChangeAspect="1" noChangeArrowheads="1"/>
          </p:cNvPicPr>
          <p:nvPr/>
        </p:nvPicPr>
        <p:blipFill rotWithShape="1">
          <a:blip r:embed="rId3">
            <a:extLst>
              <a:ext uri="{28A0092B-C50C-407E-A947-70E740481C1C}">
                <a14:useLocalDpi xmlns:a14="http://schemas.microsoft.com/office/drawing/2010/main" val="0"/>
              </a:ext>
            </a:extLst>
          </a:blip>
          <a:srcRect t="9411" r="70302" b="2709"/>
          <a:stretch/>
        </p:blipFill>
        <p:spPr bwMode="auto">
          <a:xfrm>
            <a:off x="292054" y="1602225"/>
            <a:ext cx="2880354" cy="51069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6351" y="700752"/>
            <a:ext cx="1678674" cy="923330"/>
          </a:xfrm>
          <a:prstGeom prst="rect">
            <a:avLst/>
          </a:prstGeom>
          <a:noFill/>
        </p:spPr>
        <p:txBody>
          <a:bodyPr wrap="square" rtlCol="0">
            <a:spAutoFit/>
          </a:bodyPr>
          <a:lstStyle/>
          <a:p>
            <a:r>
              <a:rPr lang="en-US" dirty="0" smtClean="0"/>
              <a:t>Internal/Home </a:t>
            </a:r>
            <a:r>
              <a:rPr lang="en-US" dirty="0"/>
              <a:t>N</a:t>
            </a:r>
            <a:r>
              <a:rPr lang="en-US" dirty="0" smtClean="0"/>
              <a:t>etwork</a:t>
            </a:r>
          </a:p>
          <a:p>
            <a:r>
              <a:rPr lang="en-US" dirty="0" smtClean="0"/>
              <a:t>Internet link</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77998681"/>
              </p:ext>
            </p:extLst>
          </p:nvPr>
        </p:nvGraphicFramePr>
        <p:xfrm>
          <a:off x="3732243" y="1417638"/>
          <a:ext cx="5152452" cy="5076469"/>
        </p:xfrm>
        <a:graphic>
          <a:graphicData uri="http://schemas.openxmlformats.org/drawingml/2006/table">
            <a:tbl>
              <a:tblPr firstRow="1">
                <a:tableStyleId>{3C2FFA5D-87B4-456A-9821-1D502468CF0F}</a:tableStyleId>
              </a:tblPr>
              <a:tblGrid>
                <a:gridCol w="1288113"/>
                <a:gridCol w="1288113"/>
                <a:gridCol w="1288113"/>
                <a:gridCol w="1288113"/>
              </a:tblGrid>
              <a:tr h="518968">
                <a:tc>
                  <a:txBody>
                    <a:bodyPr/>
                    <a:lstStyle/>
                    <a:p>
                      <a:pPr algn="ctr"/>
                      <a:r>
                        <a:rPr lang="en-US" sz="1600" dirty="0"/>
                        <a:t>Connection </a:t>
                      </a:r>
                    </a:p>
                  </a:txBody>
                  <a:tcPr marL="16351" marR="16351" marT="16351" marB="16351" anchor="ctr"/>
                </a:tc>
                <a:tc gridSpan="2">
                  <a:txBody>
                    <a:bodyPr/>
                    <a:lstStyle/>
                    <a:p>
                      <a:pPr algn="ctr"/>
                      <a:r>
                        <a:rPr lang="en-US" sz="1600" dirty="0"/>
                        <a:t>Speed </a:t>
                      </a:r>
                    </a:p>
                  </a:txBody>
                  <a:tcPr marL="16351" marR="16351" marT="16351" marB="16351" anchor="ctr"/>
                </a:tc>
                <a:tc hMerge="1">
                  <a:txBody>
                    <a:bodyPr/>
                    <a:lstStyle/>
                    <a:p>
                      <a:endParaRPr lang="en-US"/>
                    </a:p>
                  </a:txBody>
                  <a:tcPr/>
                </a:tc>
                <a:tc>
                  <a:txBody>
                    <a:bodyPr/>
                    <a:lstStyle/>
                    <a:p>
                      <a:pPr algn="ctr"/>
                      <a:r>
                        <a:rPr lang="en-US" sz="1600" dirty="0"/>
                        <a:t>Transmit 1 GB</a:t>
                      </a:r>
                    </a:p>
                  </a:txBody>
                  <a:tcPr marL="16351" marR="16351" marT="16351" marB="16351" anchor="ctr"/>
                </a:tc>
              </a:tr>
              <a:tr h="518968">
                <a:tc>
                  <a:txBody>
                    <a:bodyPr/>
                    <a:lstStyle/>
                    <a:p>
                      <a:pPr algn="ctr"/>
                      <a:r>
                        <a:rPr lang="en-US" sz="1600"/>
                        <a:t>type</a:t>
                      </a:r>
                    </a:p>
                  </a:txBody>
                  <a:tcPr marL="16351" marR="16351" marT="16351" marB="16351" anchor="ctr"/>
                </a:tc>
                <a:tc>
                  <a:txBody>
                    <a:bodyPr/>
                    <a:lstStyle/>
                    <a:p>
                      <a:pPr algn="ctr"/>
                      <a:r>
                        <a:rPr lang="en-US" sz="1600"/>
                        <a:t>bps</a:t>
                      </a:r>
                    </a:p>
                  </a:txBody>
                  <a:tcPr marL="16351" marR="16351" marT="16351" marB="16351" anchor="ctr"/>
                </a:tc>
                <a:tc>
                  <a:txBody>
                    <a:bodyPr/>
                    <a:lstStyle/>
                    <a:p>
                      <a:pPr algn="ctr"/>
                      <a:r>
                        <a:rPr lang="en-US" sz="1600"/>
                        <a:t>B/sec</a:t>
                      </a:r>
                    </a:p>
                  </a:txBody>
                  <a:tcPr marL="16351" marR="16351" marT="16351" marB="16351" anchor="ctr"/>
                </a:tc>
                <a:tc>
                  <a:txBody>
                    <a:bodyPr/>
                    <a:lstStyle/>
                    <a:p>
                      <a:pPr algn="ctr"/>
                      <a:r>
                        <a:rPr lang="en-US" sz="1600"/>
                        <a:t>hh : mm : ss</a:t>
                      </a:r>
                    </a:p>
                  </a:txBody>
                  <a:tcPr marL="16351" marR="16351" marT="16351" marB="16351" anchor="ctr"/>
                </a:tc>
              </a:tr>
              <a:tr h="696889">
                <a:tc>
                  <a:txBody>
                    <a:bodyPr/>
                    <a:lstStyle/>
                    <a:p>
                      <a:r>
                        <a:rPr lang="en-US" sz="1600" dirty="0">
                          <a:hlinkClick r:id="rId4"/>
                        </a:rPr>
                        <a:t>56K</a:t>
                      </a:r>
                      <a:r>
                        <a:rPr lang="en-US" sz="1600" dirty="0"/>
                        <a:t> Modem </a:t>
                      </a:r>
                    </a:p>
                  </a:txBody>
                  <a:tcPr marL="16351" marR="16351" marT="16351" marB="16351" anchor="ctr"/>
                </a:tc>
                <a:tc>
                  <a:txBody>
                    <a:bodyPr/>
                    <a:lstStyle/>
                    <a:p>
                      <a:pPr algn="r"/>
                      <a:r>
                        <a:rPr lang="en-US" sz="1600" dirty="0"/>
                        <a:t>56 K </a:t>
                      </a:r>
                    </a:p>
                  </a:txBody>
                  <a:tcPr marL="16351" marR="16351" marT="16351" marB="16351" anchor="ctr"/>
                </a:tc>
                <a:tc>
                  <a:txBody>
                    <a:bodyPr/>
                    <a:lstStyle/>
                    <a:p>
                      <a:pPr algn="r"/>
                      <a:r>
                        <a:rPr lang="en-US" sz="1600" dirty="0"/>
                        <a:t>6.8 K </a:t>
                      </a:r>
                    </a:p>
                  </a:txBody>
                  <a:tcPr marL="16351" marR="16351" marT="16351" marB="16351" anchor="ctr"/>
                </a:tc>
                <a:tc>
                  <a:txBody>
                    <a:bodyPr/>
                    <a:lstStyle/>
                    <a:p>
                      <a:pPr algn="r"/>
                      <a:r>
                        <a:rPr lang="en-US" sz="1600" dirty="0" smtClean="0"/>
                        <a:t>42 </a:t>
                      </a:r>
                      <a:r>
                        <a:rPr lang="en-US" sz="1600" dirty="0"/>
                        <a:t>: 36 : 31.69 </a:t>
                      </a:r>
                    </a:p>
                  </a:txBody>
                  <a:tcPr marL="16351" marR="16351" marT="16351" marB="16351" anchor="ctr"/>
                </a:tc>
              </a:tr>
              <a:tr h="518968">
                <a:tc>
                  <a:txBody>
                    <a:bodyPr/>
                    <a:lstStyle/>
                    <a:p>
                      <a:r>
                        <a:rPr lang="en-US" sz="1600" dirty="0" smtClean="0"/>
                        <a:t>Classic </a:t>
                      </a:r>
                      <a:r>
                        <a:rPr lang="en-US" sz="1600" dirty="0" smtClean="0">
                          <a:hlinkClick r:id="rId5"/>
                        </a:rPr>
                        <a:t>DSL</a:t>
                      </a:r>
                      <a:r>
                        <a:rPr lang="en-US" sz="1600" dirty="0" smtClean="0"/>
                        <a:t> </a:t>
                      </a:r>
                      <a:endParaRPr lang="en-US" sz="1600" dirty="0"/>
                    </a:p>
                  </a:txBody>
                  <a:tcPr marL="16351" marR="16351" marT="16351" marB="16351" anchor="ctr"/>
                </a:tc>
                <a:tc>
                  <a:txBody>
                    <a:bodyPr/>
                    <a:lstStyle/>
                    <a:p>
                      <a:pPr algn="r"/>
                      <a:r>
                        <a:rPr lang="en-US" sz="1600" dirty="0"/>
                        <a:t>512 K </a:t>
                      </a:r>
                    </a:p>
                  </a:txBody>
                  <a:tcPr marL="16351" marR="16351" marT="16351" marB="16351" anchor="ctr"/>
                </a:tc>
                <a:tc>
                  <a:txBody>
                    <a:bodyPr/>
                    <a:lstStyle/>
                    <a:p>
                      <a:pPr algn="r"/>
                      <a:r>
                        <a:rPr lang="en-US" sz="1600" dirty="0"/>
                        <a:t>62.5 K </a:t>
                      </a:r>
                    </a:p>
                  </a:txBody>
                  <a:tcPr marL="16351" marR="16351" marT="16351" marB="16351" anchor="ctr"/>
                </a:tc>
                <a:tc>
                  <a:txBody>
                    <a:bodyPr/>
                    <a:lstStyle/>
                    <a:p>
                      <a:pPr algn="r"/>
                      <a:r>
                        <a:rPr lang="en-US" sz="1600" dirty="0"/>
                        <a:t>4 : 39 : 37.22 </a:t>
                      </a:r>
                    </a:p>
                  </a:txBody>
                  <a:tcPr marL="16351" marR="16351" marT="16351" marB="16351" anchor="ctr"/>
                </a:tc>
              </a:tr>
              <a:tr h="518968">
                <a:tc>
                  <a:txBody>
                    <a:bodyPr/>
                    <a:lstStyle/>
                    <a:p>
                      <a:r>
                        <a:rPr lang="en-US" sz="1600" dirty="0" smtClean="0"/>
                        <a:t>Modern DSL </a:t>
                      </a:r>
                      <a:endParaRPr lang="en-US" sz="1600" dirty="0"/>
                    </a:p>
                  </a:txBody>
                  <a:tcPr marL="16351" marR="16351" marT="16351" marB="16351" anchor="ctr"/>
                </a:tc>
                <a:tc>
                  <a:txBody>
                    <a:bodyPr/>
                    <a:lstStyle/>
                    <a:p>
                      <a:pPr algn="r"/>
                      <a:r>
                        <a:rPr lang="en-US" sz="1600" dirty="0" smtClean="0"/>
                        <a:t>10 </a:t>
                      </a:r>
                      <a:r>
                        <a:rPr lang="en-US" sz="1600" dirty="0"/>
                        <a:t>M </a:t>
                      </a:r>
                    </a:p>
                  </a:txBody>
                  <a:tcPr marL="16351" marR="16351" marT="16351" marB="16351" anchor="ctr"/>
                </a:tc>
                <a:tc>
                  <a:txBody>
                    <a:bodyPr/>
                    <a:lstStyle/>
                    <a:p>
                      <a:pPr algn="r"/>
                      <a:r>
                        <a:rPr lang="en-US" sz="1600" dirty="0" smtClean="0"/>
                        <a:t>1.221 M </a:t>
                      </a:r>
                      <a:endParaRPr lang="en-US" sz="1600" dirty="0"/>
                    </a:p>
                  </a:txBody>
                  <a:tcPr marL="16351" marR="16351" marT="16351" marB="16351" anchor="ctr"/>
                </a:tc>
                <a:tc>
                  <a:txBody>
                    <a:bodyPr/>
                    <a:lstStyle/>
                    <a:p>
                      <a:pPr algn="r"/>
                      <a:r>
                        <a:rPr lang="en-US" sz="1600" dirty="0" smtClean="0"/>
                        <a:t>:</a:t>
                      </a:r>
                      <a:r>
                        <a:rPr lang="en-US" sz="1600" baseline="0" dirty="0" smtClean="0"/>
                        <a:t> </a:t>
                      </a:r>
                      <a:r>
                        <a:rPr lang="en-US" sz="1600" dirty="0" smtClean="0"/>
                        <a:t>14 </a:t>
                      </a:r>
                      <a:r>
                        <a:rPr lang="en-US" sz="1600" dirty="0"/>
                        <a:t>: 09.93 </a:t>
                      </a:r>
                    </a:p>
                  </a:txBody>
                  <a:tcPr marL="16351" marR="16351" marT="16351" marB="16351" anchor="ctr"/>
                </a:tc>
              </a:tr>
              <a:tr h="518968">
                <a:tc>
                  <a:txBody>
                    <a:bodyPr/>
                    <a:lstStyle/>
                    <a:p>
                      <a:r>
                        <a:rPr lang="en-US" sz="1600" dirty="0"/>
                        <a:t>OC-1</a:t>
                      </a:r>
                    </a:p>
                  </a:txBody>
                  <a:tcPr marL="16351" marR="16351" marT="16351" marB="16351" anchor="ctr"/>
                </a:tc>
                <a:tc>
                  <a:txBody>
                    <a:bodyPr/>
                    <a:lstStyle/>
                    <a:p>
                      <a:pPr algn="r"/>
                      <a:r>
                        <a:rPr lang="en-US" sz="1600" dirty="0"/>
                        <a:t>51.840 M </a:t>
                      </a:r>
                    </a:p>
                  </a:txBody>
                  <a:tcPr marL="16351" marR="16351" marT="16351" marB="16351" anchor="ctr"/>
                </a:tc>
                <a:tc>
                  <a:txBody>
                    <a:bodyPr/>
                    <a:lstStyle/>
                    <a:p>
                      <a:pPr algn="r"/>
                      <a:r>
                        <a:rPr lang="en-US" sz="1600" dirty="0"/>
                        <a:t>6.328 M </a:t>
                      </a:r>
                    </a:p>
                  </a:txBody>
                  <a:tcPr marL="16351" marR="16351" marT="16351" marB="16351" anchor="ctr"/>
                </a:tc>
                <a:tc>
                  <a:txBody>
                    <a:bodyPr/>
                    <a:lstStyle/>
                    <a:p>
                      <a:pPr algn="r"/>
                      <a:r>
                        <a:rPr lang="en-US" sz="1600"/>
                        <a:t>:  2 : 45.70 </a:t>
                      </a:r>
                    </a:p>
                  </a:txBody>
                  <a:tcPr marL="16351" marR="16351" marT="16351" marB="16351" anchor="ctr"/>
                </a:tc>
              </a:tr>
              <a:tr h="746804">
                <a:tc>
                  <a:txBody>
                    <a:bodyPr/>
                    <a:lstStyle/>
                    <a:p>
                      <a:r>
                        <a:rPr lang="en-US" sz="1600" dirty="0" smtClean="0"/>
                        <a:t>Ethernet</a:t>
                      </a:r>
                      <a:endParaRPr lang="en-US" sz="1600" dirty="0"/>
                    </a:p>
                  </a:txBody>
                  <a:tcPr marL="16351" marR="16351" marT="16351" marB="16351" anchor="ctr"/>
                </a:tc>
                <a:tc>
                  <a:txBody>
                    <a:bodyPr/>
                    <a:lstStyle/>
                    <a:p>
                      <a:pPr algn="r"/>
                      <a:r>
                        <a:rPr lang="en-US" sz="1600" dirty="0" smtClean="0"/>
                        <a:t>100 </a:t>
                      </a:r>
                      <a:r>
                        <a:rPr lang="en-US" sz="1600" dirty="0"/>
                        <a:t>M </a:t>
                      </a:r>
                    </a:p>
                  </a:txBody>
                  <a:tcPr marL="16351" marR="16351" marT="16351" marB="16351" anchor="ctr"/>
                </a:tc>
                <a:tc>
                  <a:txBody>
                    <a:bodyPr/>
                    <a:lstStyle/>
                    <a:p>
                      <a:pPr algn="r"/>
                      <a:r>
                        <a:rPr lang="en-US" sz="1600" dirty="0"/>
                        <a:t>12.207 M </a:t>
                      </a:r>
                    </a:p>
                  </a:txBody>
                  <a:tcPr marL="16351" marR="16351" marT="16351" marB="16351" anchor="ctr"/>
                </a:tc>
                <a:tc>
                  <a:txBody>
                    <a:bodyPr/>
                    <a:lstStyle/>
                    <a:p>
                      <a:pPr algn="r"/>
                      <a:r>
                        <a:rPr lang="en-US" sz="1600"/>
                        <a:t>:  1 : 25.90 </a:t>
                      </a:r>
                    </a:p>
                  </a:txBody>
                  <a:tcPr marL="16351" marR="16351" marT="16351" marB="16351" anchor="ctr"/>
                </a:tc>
              </a:tr>
              <a:tr h="518968">
                <a:tc>
                  <a:txBody>
                    <a:bodyPr/>
                    <a:lstStyle/>
                    <a:p>
                      <a:r>
                        <a:rPr lang="en-US" sz="1600"/>
                        <a:t>OC-3</a:t>
                      </a:r>
                    </a:p>
                  </a:txBody>
                  <a:tcPr marL="16351" marR="16351" marT="16351" marB="16351" anchor="ctr"/>
                </a:tc>
                <a:tc>
                  <a:txBody>
                    <a:bodyPr/>
                    <a:lstStyle/>
                    <a:p>
                      <a:pPr algn="r"/>
                      <a:r>
                        <a:rPr lang="en-US" sz="1600" dirty="0" smtClean="0"/>
                        <a:t>155 </a:t>
                      </a:r>
                      <a:r>
                        <a:rPr lang="en-US" sz="1600" dirty="0"/>
                        <a:t>M </a:t>
                      </a:r>
                    </a:p>
                  </a:txBody>
                  <a:tcPr marL="16351" marR="16351" marT="16351" marB="16351" anchor="ctr"/>
                </a:tc>
                <a:tc>
                  <a:txBody>
                    <a:bodyPr/>
                    <a:lstStyle/>
                    <a:p>
                      <a:pPr algn="r"/>
                      <a:r>
                        <a:rPr lang="en-US" sz="1600" dirty="0"/>
                        <a:t>18.984 M </a:t>
                      </a:r>
                    </a:p>
                  </a:txBody>
                  <a:tcPr marL="16351" marR="16351" marT="16351" marB="16351" anchor="ctr"/>
                </a:tc>
                <a:tc>
                  <a:txBody>
                    <a:bodyPr/>
                    <a:lstStyle/>
                    <a:p>
                      <a:pPr algn="r"/>
                      <a:r>
                        <a:rPr lang="en-US" sz="1600"/>
                        <a:t>:    : 55.23 </a:t>
                      </a:r>
                    </a:p>
                  </a:txBody>
                  <a:tcPr marL="16351" marR="16351" marT="16351" marB="16351" anchor="ctr"/>
                </a:tc>
              </a:tr>
              <a:tr h="518968">
                <a:tc>
                  <a:txBody>
                    <a:bodyPr/>
                    <a:lstStyle/>
                    <a:p>
                      <a:r>
                        <a:rPr lang="en-US" sz="1600">
                          <a:hlinkClick r:id="rId6"/>
                        </a:rPr>
                        <a:t>OC-12</a:t>
                      </a:r>
                      <a:endParaRPr lang="en-US" sz="1600"/>
                    </a:p>
                  </a:txBody>
                  <a:tcPr marL="16351" marR="16351" marT="16351" marB="16351" anchor="ctr"/>
                </a:tc>
                <a:tc>
                  <a:txBody>
                    <a:bodyPr/>
                    <a:lstStyle/>
                    <a:p>
                      <a:pPr algn="r"/>
                      <a:r>
                        <a:rPr lang="en-US" sz="1600" dirty="0" smtClean="0"/>
                        <a:t>622 </a:t>
                      </a:r>
                      <a:r>
                        <a:rPr lang="en-US" sz="1600" dirty="0"/>
                        <a:t>M </a:t>
                      </a:r>
                    </a:p>
                  </a:txBody>
                  <a:tcPr marL="16351" marR="16351" marT="16351" marB="16351" anchor="ctr"/>
                </a:tc>
                <a:tc>
                  <a:txBody>
                    <a:bodyPr/>
                    <a:lstStyle/>
                    <a:p>
                      <a:pPr algn="r"/>
                      <a:r>
                        <a:rPr lang="en-US" sz="1600" dirty="0"/>
                        <a:t>75.937 M </a:t>
                      </a:r>
                    </a:p>
                  </a:txBody>
                  <a:tcPr marL="16351" marR="16351" marT="16351" marB="16351" anchor="ctr"/>
                </a:tc>
                <a:tc>
                  <a:txBody>
                    <a:bodyPr/>
                    <a:lstStyle/>
                    <a:p>
                      <a:pPr algn="r"/>
                      <a:r>
                        <a:rPr lang="en-US" sz="1600" dirty="0"/>
                        <a:t>:    : 13.81 </a:t>
                      </a:r>
                    </a:p>
                  </a:txBody>
                  <a:tcPr marL="16351" marR="16351" marT="16351" marB="16351" anchor="ctr"/>
                </a:tc>
              </a:tr>
            </a:tbl>
          </a:graphicData>
        </a:graphic>
      </p:graphicFrame>
    </p:spTree>
    <p:extLst>
      <p:ext uri="{BB962C8B-B14F-4D97-AF65-F5344CB8AC3E}">
        <p14:creationId xmlns:p14="http://schemas.microsoft.com/office/powerpoint/2010/main" val="3586490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best bandwidth in the world?</a:t>
            </a:r>
            <a:endParaRPr lang="en-US" dirty="0"/>
          </a:p>
        </p:txBody>
      </p:sp>
      <p:sp>
        <p:nvSpPr>
          <p:cNvPr id="3" name="Content Placeholder 2"/>
          <p:cNvSpPr>
            <a:spLocks noGrp="1"/>
          </p:cNvSpPr>
          <p:nvPr>
            <p:ph idx="1"/>
          </p:nvPr>
        </p:nvSpPr>
        <p:spPr>
          <a:xfrm>
            <a:off x="457200" y="1600200"/>
            <a:ext cx="8493760" cy="4525963"/>
          </a:xfrm>
        </p:spPr>
        <p:txBody>
          <a:bodyPr>
            <a:normAutofit lnSpcReduction="10000"/>
          </a:bodyPr>
          <a:lstStyle/>
          <a:p>
            <a:endParaRPr lang="en-US" dirty="0" smtClean="0"/>
          </a:p>
          <a:p>
            <a:endParaRPr lang="en-US" dirty="0"/>
          </a:p>
          <a:p>
            <a:endParaRPr lang="en-US" dirty="0" smtClean="0"/>
          </a:p>
          <a:p>
            <a:endParaRPr lang="en-US" dirty="0" smtClean="0"/>
          </a:p>
          <a:p>
            <a:r>
              <a:rPr lang="en-US" dirty="0" smtClean="0"/>
              <a:t>What if we send a truck forth and back?</a:t>
            </a:r>
          </a:p>
          <a:p>
            <a:r>
              <a:rPr lang="en-US" dirty="0" smtClean="0"/>
              <a:t>7.1PB </a:t>
            </a:r>
            <a:r>
              <a:rPr lang="en-US" dirty="0"/>
              <a:t>of storage </a:t>
            </a:r>
            <a:r>
              <a:rPr lang="en-US" sz="900" baseline="30000" dirty="0"/>
              <a:t>(http://</a:t>
            </a:r>
            <a:r>
              <a:rPr lang="en-US" sz="900" baseline="30000" dirty="0" smtClean="0"/>
              <a:t>searchdatacenter.techtarget.com/review/Rackable-Systems-ICE-Cube-Modular-Data-Center</a:t>
            </a:r>
            <a:r>
              <a:rPr lang="en-US" sz="700" dirty="0" smtClean="0"/>
              <a:t>)</a:t>
            </a:r>
            <a:endParaRPr lang="en-US" dirty="0" smtClean="0"/>
          </a:p>
          <a:p>
            <a:r>
              <a:rPr lang="en-US" dirty="0" smtClean="0"/>
              <a:t>transmission speed: 80 km/h</a:t>
            </a:r>
          </a:p>
          <a:p>
            <a:r>
              <a:rPr lang="en-US" dirty="0" smtClean="0"/>
              <a:t>Bandwidth Rome-London (2000 km)?</a:t>
            </a:r>
            <a:endParaRPr lang="en-US" dirty="0"/>
          </a:p>
        </p:txBody>
      </p:sp>
      <p:pic>
        <p:nvPicPr>
          <p:cNvPr id="6146" name="Picture 2" descr="http://www.inetdaemon.com/convergence/wp-content/uploads/2009/03/icecube_trailer.jpg"/>
          <p:cNvPicPr>
            <a:picLocks noChangeAspect="1" noChangeArrowheads="1"/>
          </p:cNvPicPr>
          <p:nvPr/>
        </p:nvPicPr>
        <p:blipFill rotWithShape="1">
          <a:blip r:embed="rId3">
            <a:extLst>
              <a:ext uri="{28A0092B-C50C-407E-A947-70E740481C1C}">
                <a14:useLocalDpi xmlns:a14="http://schemas.microsoft.com/office/drawing/2010/main" val="0"/>
              </a:ext>
            </a:extLst>
          </a:blip>
          <a:srcRect t="11426" b="11325"/>
          <a:stretch/>
        </p:blipFill>
        <p:spPr bwMode="auto">
          <a:xfrm>
            <a:off x="2388412" y="1244009"/>
            <a:ext cx="4762500" cy="203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4992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685800"/>
            <a:ext cx="9144000" cy="1143000"/>
          </a:xfrm>
        </p:spPr>
        <p:txBody>
          <a:bodyPr>
            <a:normAutofit fontScale="90000"/>
          </a:bodyPr>
          <a:lstStyle/>
          <a:p>
            <a:r>
              <a:rPr lang="en-US" dirty="0" smtClean="0"/>
              <a:t>The Physical Layer</a:t>
            </a:r>
            <a:br>
              <a:rPr lang="en-US" dirty="0" smtClean="0"/>
            </a:br>
            <a:endParaRPr lang="en-US" dirty="0" smtClean="0"/>
          </a:p>
        </p:txBody>
      </p:sp>
      <p:sp>
        <p:nvSpPr>
          <p:cNvPr id="4099" name="Subtitle 2"/>
          <p:cNvSpPr>
            <a:spLocks noGrp="1"/>
          </p:cNvSpPr>
          <p:nvPr>
            <p:ph idx="1"/>
          </p:nvPr>
        </p:nvSpPr>
        <p:spPr>
          <a:xfrm>
            <a:off x="1257299" y="1990725"/>
            <a:ext cx="6686551" cy="4019550"/>
          </a:xfrm>
        </p:spPr>
        <p:txBody>
          <a:bodyPr>
            <a:normAutofit fontScale="92500" lnSpcReduction="10000"/>
          </a:bodyPr>
          <a:lstStyle/>
          <a:p>
            <a:pPr marL="971550" lvl="1" indent="-514350">
              <a:buFont typeface="+mj-lt"/>
              <a:buAutoNum type="arabicPeriod"/>
            </a:pPr>
            <a:r>
              <a:rPr lang="en-US" dirty="0" smtClean="0"/>
              <a:t>Theoretical Basis for Data Communications</a:t>
            </a:r>
          </a:p>
          <a:p>
            <a:pPr marL="971550" lvl="1" indent="-514350">
              <a:buFont typeface="+mj-lt"/>
              <a:buAutoNum type="arabicPeriod"/>
            </a:pPr>
            <a:r>
              <a:rPr lang="en-US" dirty="0" smtClean="0"/>
              <a:t>Transmission Media</a:t>
            </a:r>
          </a:p>
          <a:p>
            <a:pPr marL="1371600" lvl="2" indent="-514350">
              <a:buFont typeface="+mj-lt"/>
              <a:buAutoNum type="alphaUcPeriod"/>
            </a:pPr>
            <a:r>
              <a:rPr lang="en-US" dirty="0" smtClean="0"/>
              <a:t>Guided Transmission Media</a:t>
            </a:r>
          </a:p>
          <a:p>
            <a:pPr marL="1371600" lvl="2" indent="-514350">
              <a:buFont typeface="+mj-lt"/>
              <a:buAutoNum type="alphaUcPeriod"/>
            </a:pPr>
            <a:r>
              <a:rPr lang="en-US" dirty="0" smtClean="0"/>
              <a:t>Wireless Transmission</a:t>
            </a:r>
          </a:p>
          <a:p>
            <a:pPr marL="1371600" lvl="2" indent="-514350">
              <a:buFont typeface="+mj-lt"/>
              <a:buAutoNum type="alphaUcPeriod"/>
            </a:pPr>
            <a:r>
              <a:rPr lang="en-US" dirty="0" smtClean="0"/>
              <a:t>Communication Satellites</a:t>
            </a:r>
          </a:p>
          <a:p>
            <a:pPr marL="971550" lvl="1" indent="-514350">
              <a:buFont typeface="+mj-lt"/>
              <a:buAutoNum type="arabicPeriod"/>
            </a:pPr>
            <a:r>
              <a:rPr lang="en-US" b="1" dirty="0" smtClean="0"/>
              <a:t>Digital Modulation and Multiplexing</a:t>
            </a:r>
          </a:p>
          <a:p>
            <a:pPr marL="971550" lvl="1" indent="-514350">
              <a:buFont typeface="+mj-lt"/>
              <a:buAutoNum type="arabicPeriod"/>
            </a:pPr>
            <a:r>
              <a:rPr lang="en-US" dirty="0" smtClean="0"/>
              <a:t>Example Networks</a:t>
            </a:r>
          </a:p>
          <a:p>
            <a:pPr marL="1371600" lvl="2" indent="-514350">
              <a:buFont typeface="+mj-lt"/>
              <a:buAutoNum type="alphaUcPeriod"/>
            </a:pPr>
            <a:r>
              <a:rPr lang="en-US" dirty="0" smtClean="0"/>
              <a:t>Public Switched Telephone Network</a:t>
            </a:r>
          </a:p>
          <a:p>
            <a:pPr marL="1371600" lvl="2" indent="-514350">
              <a:buFont typeface="+mj-lt"/>
              <a:buAutoNum type="alphaUcPeriod"/>
            </a:pPr>
            <a:r>
              <a:rPr lang="en-US" dirty="0" smtClean="0"/>
              <a:t>Mobile Telephone System</a:t>
            </a:r>
          </a:p>
        </p:txBody>
      </p:sp>
    </p:spTree>
    <p:extLst>
      <p:ext uri="{BB962C8B-B14F-4D97-AF65-F5344CB8AC3E}">
        <p14:creationId xmlns:p14="http://schemas.microsoft.com/office/powerpoint/2010/main" val="36730085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en-US" dirty="0" smtClean="0"/>
              <a:t>Digital Modulation</a:t>
            </a:r>
          </a:p>
        </p:txBody>
      </p:sp>
      <p:sp>
        <p:nvSpPr>
          <p:cNvPr id="39939" name="Rectangle 3"/>
          <p:cNvSpPr>
            <a:spLocks noGrp="1" noChangeArrowheads="1"/>
          </p:cNvSpPr>
          <p:nvPr>
            <p:ph idx="1"/>
          </p:nvPr>
        </p:nvSpPr>
        <p:spPr>
          <a:xfrm>
            <a:off x="1381124" y="1714500"/>
            <a:ext cx="7315201" cy="4019550"/>
          </a:xfrm>
        </p:spPr>
        <p:txBody>
          <a:bodyPr>
            <a:normAutofit/>
          </a:bodyPr>
          <a:lstStyle/>
          <a:p>
            <a:pPr>
              <a:spcAft>
                <a:spcPts val="1800"/>
              </a:spcAft>
            </a:pPr>
            <a:r>
              <a:rPr lang="en-US" sz="2400" u="sng" dirty="0" smtClean="0"/>
              <a:t>Modulation</a:t>
            </a:r>
            <a:r>
              <a:rPr lang="en-US" sz="2400" dirty="0" smtClean="0"/>
              <a:t> schemes send bits as signals; </a:t>
            </a:r>
          </a:p>
          <a:p>
            <a:pPr marL="457200" indent="-457200">
              <a:spcAft>
                <a:spcPts val="1800"/>
              </a:spcAft>
              <a:buFont typeface="Arial" panose="020B0604020202020204" pitchFamily="34" charset="0"/>
              <a:buChar char="•"/>
            </a:pPr>
            <a:r>
              <a:rPr lang="en-US" sz="2400" dirty="0" smtClean="0"/>
              <a:t>Single-dimension modulation (Baseband Transmission)</a:t>
            </a:r>
            <a:endParaRPr lang="en-US" sz="2400" dirty="0"/>
          </a:p>
          <a:p>
            <a:pPr marL="457200" indent="-457200">
              <a:spcAft>
                <a:spcPts val="1800"/>
              </a:spcAft>
              <a:buFont typeface="Arial" panose="020B0604020202020204" pitchFamily="34" charset="0"/>
              <a:buChar char="•"/>
            </a:pPr>
            <a:r>
              <a:rPr lang="en-US" sz="2400" dirty="0" smtClean="0"/>
              <a:t>Multi-dimension modulation (Passband Transmission)</a:t>
            </a:r>
          </a:p>
          <a:p>
            <a:endParaRPr lang="en-US" dirty="0" smtClean="0"/>
          </a:p>
        </p:txBody>
      </p:sp>
    </p:spTree>
    <p:extLst>
      <p:ext uri="{BB962C8B-B14F-4D97-AF65-F5344CB8AC3E}">
        <p14:creationId xmlns:p14="http://schemas.microsoft.com/office/powerpoint/2010/main" val="1418298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p:cNvPicPr>
            <a:picLocks noChangeAspect="1" noChangeArrowheads="1"/>
          </p:cNvPicPr>
          <p:nvPr/>
        </p:nvPicPr>
        <p:blipFill rotWithShape="1">
          <a:blip r:embed="rId3" cstate="print"/>
          <a:srcRect t="1" b="67029"/>
          <a:stretch/>
        </p:blipFill>
        <p:spPr bwMode="auto">
          <a:xfrm>
            <a:off x="1476375" y="3016057"/>
            <a:ext cx="6057900" cy="1173812"/>
          </a:xfrm>
          <a:prstGeom prst="rect">
            <a:avLst/>
          </a:prstGeom>
          <a:noFill/>
          <a:ln w="9525">
            <a:noFill/>
            <a:miter lim="800000"/>
            <a:headEnd/>
            <a:tailEnd/>
          </a:ln>
        </p:spPr>
      </p:pic>
      <p:sp>
        <p:nvSpPr>
          <p:cNvPr id="40962" name="Rectangle 2"/>
          <p:cNvSpPr>
            <a:spLocks noGrp="1" noChangeArrowheads="1"/>
          </p:cNvSpPr>
          <p:nvPr>
            <p:ph type="title"/>
          </p:nvPr>
        </p:nvSpPr>
        <p:spPr/>
        <p:txBody>
          <a:bodyPr/>
          <a:lstStyle/>
          <a:p>
            <a:r>
              <a:rPr lang="en-US" smtClean="0"/>
              <a:t>Baseband Transmission</a:t>
            </a:r>
          </a:p>
        </p:txBody>
      </p:sp>
      <p:sp>
        <p:nvSpPr>
          <p:cNvPr id="40963" name="Rectangle 3"/>
          <p:cNvSpPr>
            <a:spLocks noGrp="1" noChangeArrowheads="1"/>
          </p:cNvSpPr>
          <p:nvPr>
            <p:ph type="body" idx="1"/>
          </p:nvPr>
        </p:nvSpPr>
        <p:spPr/>
        <p:txBody>
          <a:bodyPr/>
          <a:lstStyle/>
          <a:p>
            <a:r>
              <a:rPr lang="it-IT" sz="2400" dirty="0" smtClean="0"/>
              <a:t>Line codes send </a:t>
            </a:r>
            <a:r>
              <a:rPr lang="it-IT" sz="2400" u="sng" dirty="0" smtClean="0"/>
              <a:t>symbols</a:t>
            </a:r>
            <a:r>
              <a:rPr lang="it-IT" sz="2400" dirty="0" smtClean="0"/>
              <a:t> that represent one or more bits</a:t>
            </a:r>
          </a:p>
          <a:p>
            <a:pPr lvl="1"/>
            <a:r>
              <a:rPr lang="it-IT" sz="2000" dirty="0" smtClean="0"/>
              <a:t>NRZ is the simplest, literal line code (+1V=“1”, -1V=“0”)</a:t>
            </a:r>
          </a:p>
          <a:p>
            <a:pPr marL="0" indent="0">
              <a:buNone/>
            </a:pPr>
            <a:r>
              <a:rPr lang="it-IT" dirty="0" smtClean="0"/>
              <a:t> </a:t>
            </a:r>
            <a:endParaRPr lang="en-US" dirty="0" smtClean="0"/>
          </a:p>
        </p:txBody>
      </p:sp>
    </p:spTree>
    <p:extLst>
      <p:ext uri="{BB962C8B-B14F-4D97-AF65-F5344CB8AC3E}">
        <p14:creationId xmlns:p14="http://schemas.microsoft.com/office/powerpoint/2010/main" val="19181960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Baseband transmission (2)</a:t>
            </a:r>
            <a:endParaRPr lang="en-US" dirty="0"/>
          </a:p>
        </p:txBody>
      </p:sp>
      <p:sp>
        <p:nvSpPr>
          <p:cNvPr id="3" name="Content Placeholder 2"/>
          <p:cNvSpPr>
            <a:spLocks noGrp="1"/>
          </p:cNvSpPr>
          <p:nvPr>
            <p:ph idx="1"/>
          </p:nvPr>
        </p:nvSpPr>
        <p:spPr>
          <a:xfrm>
            <a:off x="457200" y="1600200"/>
            <a:ext cx="8229600" cy="4913026"/>
          </a:xfrm>
        </p:spPr>
        <p:txBody>
          <a:bodyPr>
            <a:normAutofit fontScale="92500" lnSpcReduction="20000"/>
          </a:bodyPr>
          <a:lstStyle/>
          <a:p>
            <a:r>
              <a:rPr lang="en-US" sz="2400" dirty="0" smtClean="0"/>
              <a:t>To decode the symbols, signals need sufficient transitions</a:t>
            </a:r>
          </a:p>
          <a:p>
            <a:pPr lvl="1"/>
            <a:r>
              <a:rPr lang="en-US" sz="2000" dirty="0" smtClean="0"/>
              <a:t>Otherwise long runs of 0s (or 1s) are confusing, e.g.:</a:t>
            </a:r>
          </a:p>
          <a:p>
            <a:pPr lvl="3"/>
            <a:endParaRPr lang="en-US" sz="1600" dirty="0" smtClean="0"/>
          </a:p>
          <a:p>
            <a:pPr lvl="3"/>
            <a:endParaRPr lang="en-US" sz="1600" dirty="0" smtClean="0"/>
          </a:p>
          <a:p>
            <a:pPr>
              <a:spcBef>
                <a:spcPts val="1200"/>
              </a:spcBef>
            </a:pPr>
            <a:r>
              <a:rPr lang="en-US" sz="2400" dirty="0" smtClean="0"/>
              <a:t>Strategies:</a:t>
            </a:r>
          </a:p>
          <a:p>
            <a:pPr lvl="1"/>
            <a:r>
              <a:rPr lang="en-US" sz="2000" dirty="0" smtClean="0"/>
              <a:t>Manchester coding, mixes clock signal in every symbol</a:t>
            </a:r>
          </a:p>
          <a:p>
            <a:pPr marL="457200" lvl="1" indent="0">
              <a:buNone/>
            </a:pPr>
            <a:endParaRPr lang="en-US" sz="2000" dirty="0" smtClean="0"/>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lvl="1"/>
            <a:r>
              <a:rPr lang="en-US" sz="2000" dirty="0" smtClean="0"/>
              <a:t>4B/5B maps 4 data bits to 5 coded bits with 1s and 0s:</a:t>
            </a:r>
          </a:p>
          <a:p>
            <a:pPr lvl="1"/>
            <a:endParaRPr lang="en-US" sz="2000" dirty="0" smtClean="0"/>
          </a:p>
          <a:p>
            <a:pPr lvl="1"/>
            <a:endParaRPr lang="en-US" sz="2000" dirty="0" smtClean="0"/>
          </a:p>
          <a:p>
            <a:pPr lvl="1"/>
            <a:endParaRPr lang="en-US" sz="2000" dirty="0" smtClean="0"/>
          </a:p>
          <a:p>
            <a:pPr lvl="1"/>
            <a:endParaRPr lang="en-US" sz="2000" dirty="0" smtClean="0"/>
          </a:p>
          <a:p>
            <a:pPr lvl="1">
              <a:spcBef>
                <a:spcPts val="1800"/>
              </a:spcBef>
            </a:pPr>
            <a:r>
              <a:rPr lang="en-US" sz="2000" dirty="0" smtClean="0"/>
              <a:t>Scrambler XORs </a:t>
            </a:r>
            <a:r>
              <a:rPr lang="en-US" sz="2000" dirty="0" err="1" smtClean="0"/>
              <a:t>tx</a:t>
            </a:r>
            <a:r>
              <a:rPr lang="en-US" sz="2000" dirty="0" smtClean="0"/>
              <a:t>/</a:t>
            </a:r>
            <a:r>
              <a:rPr lang="en-US" sz="2000" dirty="0" err="1" smtClean="0"/>
              <a:t>rx</a:t>
            </a:r>
            <a:r>
              <a:rPr lang="en-US" sz="2000" dirty="0" smtClean="0"/>
              <a:t> data with pseudorandom bits</a:t>
            </a:r>
          </a:p>
          <a:p>
            <a:pPr lvl="1"/>
            <a:endParaRPr lang="en-US" sz="2000" dirty="0"/>
          </a:p>
        </p:txBody>
      </p:sp>
      <p:grpSp>
        <p:nvGrpSpPr>
          <p:cNvPr id="8" name="Group 7"/>
          <p:cNvGrpSpPr/>
          <p:nvPr/>
        </p:nvGrpSpPr>
        <p:grpSpPr>
          <a:xfrm>
            <a:off x="1606289" y="2298792"/>
            <a:ext cx="5895976" cy="400050"/>
            <a:chOff x="1628774" y="2200275"/>
            <a:chExt cx="5895976" cy="400050"/>
          </a:xfrm>
        </p:grpSpPr>
        <p:sp>
          <p:nvSpPr>
            <p:cNvPr id="5" name="Freeform 4"/>
            <p:cNvSpPr/>
            <p:nvPr/>
          </p:nvSpPr>
          <p:spPr>
            <a:xfrm>
              <a:off x="1628774" y="2200275"/>
              <a:ext cx="5534025" cy="400050"/>
            </a:xfrm>
            <a:custGeom>
              <a:avLst/>
              <a:gdLst>
                <a:gd name="connsiteX0" fmla="*/ 0 w 4743450"/>
                <a:gd name="connsiteY0" fmla="*/ 0 h 342900"/>
                <a:gd name="connsiteX1" fmla="*/ 381000 w 4743450"/>
                <a:gd name="connsiteY1" fmla="*/ 9525 h 342900"/>
                <a:gd name="connsiteX2" fmla="*/ 381000 w 4743450"/>
                <a:gd name="connsiteY2" fmla="*/ 342900 h 342900"/>
                <a:gd name="connsiteX3" fmla="*/ 4743450 w 474345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743450" h="342900">
                  <a:moveTo>
                    <a:pt x="0" y="0"/>
                  </a:moveTo>
                  <a:lnTo>
                    <a:pt x="381000" y="9525"/>
                  </a:lnTo>
                  <a:lnTo>
                    <a:pt x="381000" y="342900"/>
                  </a:lnTo>
                  <a:lnTo>
                    <a:pt x="4743450" y="342900"/>
                  </a:lnTo>
                </a:path>
              </a:pathLst>
            </a:cu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1706599" y="2247117"/>
              <a:ext cx="298480" cy="338554"/>
            </a:xfrm>
            <a:prstGeom prst="rect">
              <a:avLst/>
            </a:prstGeom>
            <a:noFill/>
          </p:spPr>
          <p:txBody>
            <a:bodyPr wrap="none" rtlCol="0">
              <a:spAutoFit/>
            </a:bodyPr>
            <a:lstStyle/>
            <a:p>
              <a:pPr algn="ctr"/>
              <a:r>
                <a:rPr lang="en-US" sz="1600" dirty="0" smtClean="0"/>
                <a:t>1</a:t>
              </a:r>
              <a:endParaRPr lang="en-US" sz="1600" dirty="0"/>
            </a:p>
          </p:txBody>
        </p:sp>
        <p:sp>
          <p:nvSpPr>
            <p:cNvPr id="7" name="TextBox 6"/>
            <p:cNvSpPr txBox="1"/>
            <p:nvPr/>
          </p:nvSpPr>
          <p:spPr>
            <a:xfrm>
              <a:off x="2106648" y="2209800"/>
              <a:ext cx="5418102" cy="338554"/>
            </a:xfrm>
            <a:prstGeom prst="rect">
              <a:avLst/>
            </a:prstGeom>
            <a:noFill/>
          </p:spPr>
          <p:txBody>
            <a:bodyPr wrap="square" rtlCol="0">
              <a:spAutoFit/>
            </a:bodyPr>
            <a:lstStyle/>
            <a:p>
              <a:pPr algn="ctr"/>
              <a:r>
                <a:rPr lang="en-US" sz="1600" dirty="0" smtClean="0"/>
                <a:t>0    0     0     0     0     0     0     0     0    0  um, 0? </a:t>
              </a:r>
              <a:r>
                <a:rPr lang="en-US" sz="1600" dirty="0" err="1"/>
                <a:t>e</a:t>
              </a:r>
              <a:r>
                <a:rPr lang="en-US" sz="1600" dirty="0" err="1" smtClean="0"/>
                <a:t>r</a:t>
              </a:r>
              <a:r>
                <a:rPr lang="en-US" sz="1600" dirty="0" smtClean="0"/>
                <a:t>, 0?  </a:t>
              </a:r>
              <a:endParaRPr lang="en-US" sz="1600" dirty="0"/>
            </a:p>
          </p:txBody>
        </p:sp>
      </p:grpSp>
      <p:graphicFrame>
        <p:nvGraphicFramePr>
          <p:cNvPr id="10" name="Table 9"/>
          <p:cNvGraphicFramePr>
            <a:graphicFrameLocks noGrp="1"/>
          </p:cNvGraphicFramePr>
          <p:nvPr>
            <p:extLst>
              <p:ext uri="{D42A27DB-BD31-4B8C-83A1-F6EECF244321}">
                <p14:modId xmlns:p14="http://schemas.microsoft.com/office/powerpoint/2010/main" val="3878093996"/>
              </p:ext>
            </p:extLst>
          </p:nvPr>
        </p:nvGraphicFramePr>
        <p:xfrm>
          <a:off x="1855839" y="4896635"/>
          <a:ext cx="5876928" cy="1279525"/>
        </p:xfrm>
        <a:graphic>
          <a:graphicData uri="http://schemas.openxmlformats.org/drawingml/2006/table">
            <a:tbl>
              <a:tblPr firstRow="1" bandRow="1">
                <a:tableStyleId>{5940675A-B579-460E-94D1-54222C63F5DA}</a:tableStyleId>
              </a:tblPr>
              <a:tblGrid>
                <a:gridCol w="734616"/>
                <a:gridCol w="734616"/>
                <a:gridCol w="734616"/>
                <a:gridCol w="734616"/>
                <a:gridCol w="734616"/>
                <a:gridCol w="734616"/>
                <a:gridCol w="734616"/>
                <a:gridCol w="734616"/>
              </a:tblGrid>
              <a:tr h="255905">
                <a:tc>
                  <a:txBody>
                    <a:bodyPr/>
                    <a:lstStyle/>
                    <a:p>
                      <a:pPr algn="ctr"/>
                      <a:r>
                        <a:rPr lang="en-US" sz="1600" b="1" dirty="0" smtClean="0">
                          <a:latin typeface="Arial" pitchFamily="34" charset="0"/>
                          <a:cs typeface="Arial" pitchFamily="34" charset="0"/>
                        </a:rPr>
                        <a:t>Data</a:t>
                      </a:r>
                      <a:endParaRPr lang="en-US" sz="1600" b="1"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tcPr>
                </a:tc>
                <a:tc>
                  <a:txBody>
                    <a:bodyPr/>
                    <a:lstStyle/>
                    <a:p>
                      <a:pPr algn="ctr"/>
                      <a:r>
                        <a:rPr lang="en-US" sz="1600" b="1" dirty="0" smtClean="0">
                          <a:latin typeface="Arial" pitchFamily="34" charset="0"/>
                          <a:cs typeface="Arial" pitchFamily="34" charset="0"/>
                        </a:rPr>
                        <a:t>Code</a:t>
                      </a:r>
                      <a:endParaRPr lang="en-US" sz="1600" b="1"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tcPr>
                </a:tc>
                <a:tc>
                  <a:txBody>
                    <a:bodyPr/>
                    <a:lstStyle/>
                    <a:p>
                      <a:pPr algn="ctr"/>
                      <a:r>
                        <a:rPr lang="en-US" sz="1600" b="1" dirty="0" smtClean="0">
                          <a:latin typeface="Arial" pitchFamily="34" charset="0"/>
                          <a:cs typeface="Arial" pitchFamily="34" charset="0"/>
                        </a:rPr>
                        <a:t>Data</a:t>
                      </a:r>
                      <a:endParaRPr lang="en-US" sz="1600" b="1"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tcPr>
                </a:tc>
                <a:tc>
                  <a:txBody>
                    <a:bodyPr/>
                    <a:lstStyle/>
                    <a:p>
                      <a:pPr algn="ctr"/>
                      <a:r>
                        <a:rPr lang="en-US" sz="1600" b="1" dirty="0" smtClean="0">
                          <a:latin typeface="Arial" pitchFamily="34" charset="0"/>
                          <a:cs typeface="Arial" pitchFamily="34" charset="0"/>
                        </a:rPr>
                        <a:t>Code</a:t>
                      </a:r>
                      <a:endParaRPr lang="en-US" sz="1600" b="1"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tcPr>
                </a:tc>
                <a:tc>
                  <a:txBody>
                    <a:bodyPr/>
                    <a:lstStyle/>
                    <a:p>
                      <a:pPr algn="ctr"/>
                      <a:r>
                        <a:rPr lang="en-US" sz="1600" b="1" dirty="0" smtClean="0">
                          <a:latin typeface="Arial" pitchFamily="34" charset="0"/>
                          <a:cs typeface="Arial" pitchFamily="34" charset="0"/>
                        </a:rPr>
                        <a:t>Data</a:t>
                      </a:r>
                      <a:endParaRPr lang="en-US" sz="1600" b="1"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tcPr>
                </a:tc>
                <a:tc>
                  <a:txBody>
                    <a:bodyPr/>
                    <a:lstStyle/>
                    <a:p>
                      <a:pPr algn="ctr"/>
                      <a:r>
                        <a:rPr lang="en-US" sz="1600" b="1" dirty="0" smtClean="0">
                          <a:latin typeface="Arial" pitchFamily="34" charset="0"/>
                          <a:cs typeface="Arial" pitchFamily="34" charset="0"/>
                        </a:rPr>
                        <a:t>Code</a:t>
                      </a:r>
                      <a:endParaRPr lang="en-US" sz="1600" b="1"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tcPr>
                </a:tc>
                <a:tc>
                  <a:txBody>
                    <a:bodyPr/>
                    <a:lstStyle/>
                    <a:p>
                      <a:pPr algn="ctr"/>
                      <a:r>
                        <a:rPr lang="en-US" sz="1600" b="1" dirty="0" smtClean="0">
                          <a:latin typeface="Arial" pitchFamily="34" charset="0"/>
                          <a:cs typeface="Arial" pitchFamily="34" charset="0"/>
                        </a:rPr>
                        <a:t>Data</a:t>
                      </a:r>
                      <a:endParaRPr lang="en-US" sz="1600" b="1"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tcPr>
                </a:tc>
                <a:tc>
                  <a:txBody>
                    <a:bodyPr/>
                    <a:lstStyle/>
                    <a:p>
                      <a:pPr algn="ctr"/>
                      <a:r>
                        <a:rPr lang="en-US" sz="1600" b="1" dirty="0" smtClean="0">
                          <a:latin typeface="Arial" pitchFamily="34" charset="0"/>
                          <a:cs typeface="Arial" pitchFamily="34" charset="0"/>
                        </a:rPr>
                        <a:t>Code</a:t>
                      </a:r>
                      <a:endParaRPr lang="en-US" sz="1600" b="1"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tcPr>
                </a:tc>
              </a:tr>
              <a:tr h="255905">
                <a:tc>
                  <a:txBody>
                    <a:bodyPr/>
                    <a:lstStyle/>
                    <a:p>
                      <a:pPr algn="ctr"/>
                      <a:r>
                        <a:rPr lang="en-US" sz="1600" dirty="0" smtClean="0">
                          <a:latin typeface="Arial" pitchFamily="34" charset="0"/>
                          <a:cs typeface="Arial" pitchFamily="34" charset="0"/>
                        </a:rPr>
                        <a:t>0000</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11110</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0100</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01010</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1000</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10010</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1100</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11010</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tcPr>
                </a:tc>
              </a:tr>
              <a:tr h="255905">
                <a:tc>
                  <a:txBody>
                    <a:bodyPr/>
                    <a:lstStyle/>
                    <a:p>
                      <a:pPr algn="ctr"/>
                      <a:r>
                        <a:rPr lang="en-US" sz="1600" dirty="0" smtClean="0">
                          <a:latin typeface="Arial" pitchFamily="34" charset="0"/>
                          <a:cs typeface="Arial" pitchFamily="34" charset="0"/>
                        </a:rPr>
                        <a:t>0001</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01001</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0101</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01011</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1001</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10011</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1101</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11011</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55905">
                <a:tc>
                  <a:txBody>
                    <a:bodyPr/>
                    <a:lstStyle/>
                    <a:p>
                      <a:pPr algn="ctr"/>
                      <a:r>
                        <a:rPr lang="en-US" sz="1600" dirty="0" smtClean="0">
                          <a:latin typeface="Arial" pitchFamily="34" charset="0"/>
                          <a:cs typeface="Arial" pitchFamily="34" charset="0"/>
                        </a:rPr>
                        <a:t>0010</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10100</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0110</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01110</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1010</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10110</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1110</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11100</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55905">
                <a:tc>
                  <a:txBody>
                    <a:bodyPr/>
                    <a:lstStyle/>
                    <a:p>
                      <a:pPr algn="ctr"/>
                      <a:r>
                        <a:rPr lang="en-US" sz="1600" dirty="0" smtClean="0">
                          <a:latin typeface="Arial" pitchFamily="34" charset="0"/>
                          <a:cs typeface="Arial" pitchFamily="34" charset="0"/>
                        </a:rPr>
                        <a:t>0011</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10101</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0111</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01111</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1011</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10111</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1111</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11101</a:t>
                      </a:r>
                      <a:endParaRPr lang="en-US" sz="1600" dirty="0">
                        <a:latin typeface="Arial" pitchFamily="34" charset="0"/>
                        <a:cs typeface="Arial" pitchFamily="34" charset="0"/>
                      </a:endParaRPr>
                    </a:p>
                  </a:txBody>
                  <a:tcPr marL="0" marR="0" marT="0" marB="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tcPr>
                </a:tc>
              </a:tr>
            </a:tbl>
          </a:graphicData>
        </a:graphic>
      </p:graphicFrame>
      <p:pic>
        <p:nvPicPr>
          <p:cNvPr id="9" name="Picture 8"/>
          <p:cNvPicPr>
            <a:picLocks noChangeAspect="1" noChangeArrowheads="1"/>
          </p:cNvPicPr>
          <p:nvPr/>
        </p:nvPicPr>
        <p:blipFill rotWithShape="1">
          <a:blip r:embed="rId3" cstate="print"/>
          <a:srcRect t="47846" b="20262"/>
          <a:stretch/>
        </p:blipFill>
        <p:spPr bwMode="auto">
          <a:xfrm>
            <a:off x="1543050" y="3385706"/>
            <a:ext cx="4962681" cy="930152"/>
          </a:xfrm>
          <a:prstGeom prst="rect">
            <a:avLst/>
          </a:prstGeom>
          <a:noFill/>
          <a:ln w="9525">
            <a:noFill/>
            <a:miter lim="800000"/>
            <a:headEnd/>
            <a:tailEnd/>
          </a:ln>
        </p:spPr>
      </p:pic>
    </p:spTree>
    <p:extLst>
      <p:ext uri="{BB962C8B-B14F-4D97-AF65-F5344CB8AC3E}">
        <p14:creationId xmlns:p14="http://schemas.microsoft.com/office/powerpoint/2010/main" val="351145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5" end="1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smtClean="0"/>
              <a:t>Passband Transmission (1)</a:t>
            </a:r>
          </a:p>
        </p:txBody>
      </p:sp>
      <p:sp>
        <p:nvSpPr>
          <p:cNvPr id="43011" name="Rectangle 3"/>
          <p:cNvSpPr>
            <a:spLocks noGrp="1" noChangeArrowheads="1"/>
          </p:cNvSpPr>
          <p:nvPr>
            <p:ph idx="1"/>
          </p:nvPr>
        </p:nvSpPr>
        <p:spPr/>
        <p:txBody>
          <a:bodyPr>
            <a:normAutofit/>
          </a:bodyPr>
          <a:lstStyle/>
          <a:p>
            <a:r>
              <a:rPr lang="en-US" sz="2400" dirty="0" smtClean="0"/>
              <a:t>Modulating the amplitude, frequency/phase of a carrier signal sends bits in a (non-zero) frequency range</a:t>
            </a:r>
          </a:p>
        </p:txBody>
      </p:sp>
      <p:grpSp>
        <p:nvGrpSpPr>
          <p:cNvPr id="9" name="Group 8"/>
          <p:cNvGrpSpPr/>
          <p:nvPr/>
        </p:nvGrpSpPr>
        <p:grpSpPr>
          <a:xfrm>
            <a:off x="1145381" y="2781300"/>
            <a:ext cx="6853237" cy="2807732"/>
            <a:chOff x="-1343025" y="3457575"/>
            <a:chExt cx="6853237" cy="2807732"/>
          </a:xfrm>
        </p:grpSpPr>
        <p:grpSp>
          <p:nvGrpSpPr>
            <p:cNvPr id="10" name="Group 6"/>
            <p:cNvGrpSpPr/>
            <p:nvPr/>
          </p:nvGrpSpPr>
          <p:grpSpPr>
            <a:xfrm>
              <a:off x="1171575" y="3457575"/>
              <a:ext cx="4338637" cy="2790825"/>
              <a:chOff x="2447925" y="1304925"/>
              <a:chExt cx="4338637" cy="2790825"/>
            </a:xfrm>
          </p:grpSpPr>
          <p:pic>
            <p:nvPicPr>
              <p:cNvPr id="15" name="Picture 2"/>
              <p:cNvPicPr>
                <a:picLocks noChangeAspect="1" noChangeArrowheads="1"/>
              </p:cNvPicPr>
              <p:nvPr/>
            </p:nvPicPr>
            <p:blipFill>
              <a:blip r:embed="rId3" cstate="print"/>
              <a:srcRect l="6445" t="1111" r="4688" b="81111"/>
              <a:stretch>
                <a:fillRect/>
              </a:stretch>
            </p:blipFill>
            <p:spPr bwMode="auto">
              <a:xfrm>
                <a:off x="2447925" y="1304925"/>
                <a:ext cx="4333875" cy="762000"/>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srcRect l="6445" t="20222" r="4688" b="60889"/>
              <a:stretch>
                <a:fillRect/>
              </a:stretch>
            </p:blipFill>
            <p:spPr bwMode="auto">
              <a:xfrm>
                <a:off x="2447925" y="1990725"/>
                <a:ext cx="4333875" cy="809625"/>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srcRect l="6445" t="45556" r="4688" b="34000"/>
              <a:stretch>
                <a:fillRect/>
              </a:stretch>
            </p:blipFill>
            <p:spPr bwMode="auto">
              <a:xfrm>
                <a:off x="2447925" y="2686050"/>
                <a:ext cx="4333875" cy="876300"/>
              </a:xfrm>
              <a:prstGeom prst="rect">
                <a:avLst/>
              </a:prstGeom>
              <a:noFill/>
              <a:ln w="9525">
                <a:noFill/>
                <a:miter lim="800000"/>
                <a:headEnd/>
                <a:tailEnd/>
              </a:ln>
            </p:spPr>
          </p:pic>
          <p:pic>
            <p:nvPicPr>
              <p:cNvPr id="18" name="Picture 2"/>
              <p:cNvPicPr>
                <a:picLocks noChangeAspect="1" noChangeArrowheads="1"/>
              </p:cNvPicPr>
              <p:nvPr/>
            </p:nvPicPr>
            <p:blipFill>
              <a:blip r:embed="rId3" cstate="print"/>
              <a:srcRect l="6445" t="74223" r="4688" b="12666"/>
              <a:stretch>
                <a:fillRect/>
              </a:stretch>
            </p:blipFill>
            <p:spPr bwMode="auto">
              <a:xfrm>
                <a:off x="2452687" y="3533775"/>
                <a:ext cx="4333875" cy="561975"/>
              </a:xfrm>
              <a:prstGeom prst="rect">
                <a:avLst/>
              </a:prstGeom>
              <a:noFill/>
              <a:ln w="9525">
                <a:noFill/>
                <a:miter lim="800000"/>
                <a:headEnd/>
                <a:tailEnd/>
              </a:ln>
            </p:spPr>
          </p:pic>
        </p:grpSp>
        <p:sp>
          <p:nvSpPr>
            <p:cNvPr id="11" name="TextBox 10"/>
            <p:cNvSpPr txBox="1"/>
            <p:nvPr/>
          </p:nvSpPr>
          <p:spPr>
            <a:xfrm>
              <a:off x="-1343025" y="3657600"/>
              <a:ext cx="2005677" cy="369332"/>
            </a:xfrm>
            <a:prstGeom prst="rect">
              <a:avLst/>
            </a:prstGeom>
            <a:noFill/>
          </p:spPr>
          <p:txBody>
            <a:bodyPr wrap="none" rtlCol="0">
              <a:spAutoFit/>
            </a:bodyPr>
            <a:lstStyle/>
            <a:p>
              <a:r>
                <a:rPr lang="en-US" dirty="0" smtClean="0"/>
                <a:t>NRZ signal of bits</a:t>
              </a:r>
              <a:endParaRPr lang="en-US" dirty="0"/>
            </a:p>
          </p:txBody>
        </p:sp>
        <p:sp>
          <p:nvSpPr>
            <p:cNvPr id="12" name="TextBox 11"/>
            <p:cNvSpPr txBox="1"/>
            <p:nvPr/>
          </p:nvSpPr>
          <p:spPr>
            <a:xfrm>
              <a:off x="-1343025" y="4410075"/>
              <a:ext cx="2428870" cy="369332"/>
            </a:xfrm>
            <a:prstGeom prst="rect">
              <a:avLst/>
            </a:prstGeom>
            <a:noFill/>
          </p:spPr>
          <p:txBody>
            <a:bodyPr wrap="none" rtlCol="0">
              <a:spAutoFit/>
            </a:bodyPr>
            <a:lstStyle/>
            <a:p>
              <a:r>
                <a:rPr lang="en-US" dirty="0" smtClean="0"/>
                <a:t>Amplitude shift keying</a:t>
              </a:r>
              <a:endParaRPr lang="en-US" dirty="0"/>
            </a:p>
          </p:txBody>
        </p:sp>
        <p:sp>
          <p:nvSpPr>
            <p:cNvPr id="13" name="TextBox 12"/>
            <p:cNvSpPr txBox="1"/>
            <p:nvPr/>
          </p:nvSpPr>
          <p:spPr>
            <a:xfrm>
              <a:off x="-1343025" y="5143500"/>
              <a:ext cx="2492990" cy="369332"/>
            </a:xfrm>
            <a:prstGeom prst="rect">
              <a:avLst/>
            </a:prstGeom>
            <a:noFill/>
          </p:spPr>
          <p:txBody>
            <a:bodyPr wrap="none" rtlCol="0">
              <a:spAutoFit/>
            </a:bodyPr>
            <a:lstStyle/>
            <a:p>
              <a:r>
                <a:rPr lang="en-US" dirty="0" smtClean="0"/>
                <a:t>Frequency shift keying</a:t>
              </a:r>
              <a:endParaRPr lang="en-US" dirty="0"/>
            </a:p>
          </p:txBody>
        </p:sp>
        <p:sp>
          <p:nvSpPr>
            <p:cNvPr id="14" name="TextBox 13"/>
            <p:cNvSpPr txBox="1"/>
            <p:nvPr/>
          </p:nvSpPr>
          <p:spPr>
            <a:xfrm>
              <a:off x="-1343025" y="5895975"/>
              <a:ext cx="2056973" cy="369332"/>
            </a:xfrm>
            <a:prstGeom prst="rect">
              <a:avLst/>
            </a:prstGeom>
            <a:noFill/>
          </p:spPr>
          <p:txBody>
            <a:bodyPr wrap="none" rtlCol="0">
              <a:spAutoFit/>
            </a:bodyPr>
            <a:lstStyle/>
            <a:p>
              <a:r>
                <a:rPr lang="en-US" dirty="0" smtClean="0"/>
                <a:t>Phase shift keying</a:t>
              </a:r>
              <a:endParaRPr lang="en-US" dirty="0"/>
            </a:p>
          </p:txBody>
        </p:sp>
      </p:grpSp>
    </p:spTree>
    <p:extLst>
      <p:ext uri="{BB962C8B-B14F-4D97-AF65-F5344CB8AC3E}">
        <p14:creationId xmlns:p14="http://schemas.microsoft.com/office/powerpoint/2010/main" val="1881632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571500" y="2413241"/>
            <a:ext cx="8220075" cy="3114080"/>
            <a:chOff x="571500" y="2419350"/>
            <a:chExt cx="8220075" cy="3114080"/>
          </a:xfrm>
        </p:grpSpPr>
        <p:pic>
          <p:nvPicPr>
            <p:cNvPr id="5" name="Picture 2"/>
            <p:cNvPicPr>
              <a:picLocks noChangeAspect="1" noChangeArrowheads="1"/>
            </p:cNvPicPr>
            <p:nvPr/>
          </p:nvPicPr>
          <p:blipFill>
            <a:blip r:embed="rId3" cstate="print"/>
            <a:srcRect b="12057"/>
            <a:stretch>
              <a:fillRect/>
            </a:stretch>
          </p:blipFill>
          <p:spPr bwMode="auto">
            <a:xfrm>
              <a:off x="804862" y="2419350"/>
              <a:ext cx="7686675" cy="2524125"/>
            </a:xfrm>
            <a:prstGeom prst="rect">
              <a:avLst/>
            </a:prstGeom>
            <a:noFill/>
            <a:ln w="9525">
              <a:noFill/>
              <a:miter lim="800000"/>
              <a:headEnd/>
              <a:tailEnd/>
            </a:ln>
          </p:spPr>
        </p:pic>
        <p:grpSp>
          <p:nvGrpSpPr>
            <p:cNvPr id="11" name="Group 25"/>
            <p:cNvGrpSpPr/>
            <p:nvPr/>
          </p:nvGrpSpPr>
          <p:grpSpPr>
            <a:xfrm>
              <a:off x="571500" y="2686051"/>
              <a:ext cx="8220075" cy="2847379"/>
              <a:chOff x="609600" y="2867026"/>
              <a:chExt cx="8220075" cy="2847379"/>
            </a:xfrm>
          </p:grpSpPr>
          <p:grpSp>
            <p:nvGrpSpPr>
              <p:cNvPr id="12" name="Group 20"/>
              <p:cNvGrpSpPr/>
              <p:nvPr/>
            </p:nvGrpSpPr>
            <p:grpSpPr>
              <a:xfrm>
                <a:off x="609600" y="2867026"/>
                <a:ext cx="8220075" cy="1977754"/>
                <a:chOff x="323850" y="3124201"/>
                <a:chExt cx="8220075" cy="1977754"/>
              </a:xfrm>
            </p:grpSpPr>
            <p:pic>
              <p:nvPicPr>
                <p:cNvPr id="17" name="Picture 2"/>
                <p:cNvPicPr>
                  <a:picLocks noChangeAspect="1" noChangeArrowheads="1"/>
                </p:cNvPicPr>
                <p:nvPr/>
              </p:nvPicPr>
              <p:blipFill>
                <a:blip r:embed="rId3" cstate="print"/>
                <a:srcRect b="14712"/>
                <a:stretch>
                  <a:fillRect/>
                </a:stretch>
              </p:blipFill>
              <p:spPr bwMode="auto">
                <a:xfrm>
                  <a:off x="2333625" y="3124201"/>
                  <a:ext cx="6210300" cy="1977754"/>
                </a:xfrm>
                <a:prstGeom prst="rect">
                  <a:avLst/>
                </a:prstGeom>
                <a:noFill/>
                <a:ln w="9525">
                  <a:noFill/>
                  <a:miter lim="800000"/>
                  <a:headEnd/>
                  <a:tailEnd/>
                </a:ln>
              </p:spPr>
            </p:pic>
            <p:grpSp>
              <p:nvGrpSpPr>
                <p:cNvPr id="18" name="Group 19"/>
                <p:cNvGrpSpPr/>
                <p:nvPr/>
              </p:nvGrpSpPr>
              <p:grpSpPr>
                <a:xfrm>
                  <a:off x="323850" y="3124201"/>
                  <a:ext cx="2085975" cy="1977754"/>
                  <a:chOff x="2486025" y="3276601"/>
                  <a:chExt cx="2085975" cy="1977754"/>
                </a:xfrm>
              </p:grpSpPr>
              <p:pic>
                <p:nvPicPr>
                  <p:cNvPr id="19" name="Picture 2"/>
                  <p:cNvPicPr>
                    <a:picLocks noChangeAspect="1" noChangeArrowheads="1"/>
                  </p:cNvPicPr>
                  <p:nvPr/>
                </p:nvPicPr>
                <p:blipFill>
                  <a:blip r:embed="rId3" cstate="print"/>
                  <a:srcRect r="66411" b="14712"/>
                  <a:stretch>
                    <a:fillRect/>
                  </a:stretch>
                </p:blipFill>
                <p:spPr bwMode="auto">
                  <a:xfrm>
                    <a:off x="2486025" y="3276601"/>
                    <a:ext cx="2085975" cy="1977754"/>
                  </a:xfrm>
                  <a:prstGeom prst="rect">
                    <a:avLst/>
                  </a:prstGeom>
                  <a:noFill/>
                  <a:ln w="9525">
                    <a:noFill/>
                    <a:miter lim="800000"/>
                    <a:headEnd/>
                    <a:tailEnd/>
                  </a:ln>
                </p:spPr>
              </p:pic>
              <p:sp>
                <p:nvSpPr>
                  <p:cNvPr id="20" name="Rectangle 19"/>
                  <p:cNvSpPr/>
                  <p:nvPr/>
                </p:nvSpPr>
                <p:spPr>
                  <a:xfrm>
                    <a:off x="3114675" y="4000500"/>
                    <a:ext cx="36195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619500" y="4000500"/>
                    <a:ext cx="36195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638550" y="4429125"/>
                    <a:ext cx="36195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086100" y="4476750"/>
                    <a:ext cx="36195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124199" y="4305299"/>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24299" y="4305299"/>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TextBox 12"/>
              <p:cNvSpPr txBox="1"/>
              <p:nvPr/>
            </p:nvSpPr>
            <p:spPr>
              <a:xfrm>
                <a:off x="966948" y="4791075"/>
                <a:ext cx="1415772" cy="923330"/>
              </a:xfrm>
              <a:prstGeom prst="rect">
                <a:avLst/>
              </a:prstGeom>
              <a:noFill/>
            </p:spPr>
            <p:txBody>
              <a:bodyPr wrap="none" rtlCol="0">
                <a:spAutoFit/>
              </a:bodyPr>
              <a:lstStyle/>
              <a:p>
                <a:pPr algn="ctr"/>
                <a:r>
                  <a:rPr lang="en-US" dirty="0" smtClean="0"/>
                  <a:t>BPSK</a:t>
                </a:r>
              </a:p>
              <a:p>
                <a:pPr algn="ctr"/>
                <a:r>
                  <a:rPr lang="en-US" dirty="0" smtClean="0"/>
                  <a:t>2 symbols</a:t>
                </a:r>
              </a:p>
              <a:p>
                <a:pPr algn="ctr"/>
                <a:r>
                  <a:rPr lang="en-US" dirty="0" smtClean="0"/>
                  <a:t>1 bit/symbol</a:t>
                </a:r>
              </a:p>
            </p:txBody>
          </p:sp>
          <p:sp>
            <p:nvSpPr>
              <p:cNvPr id="14" name="TextBox 13"/>
              <p:cNvSpPr txBox="1"/>
              <p:nvPr/>
            </p:nvSpPr>
            <p:spPr>
              <a:xfrm>
                <a:off x="2928542" y="4791075"/>
                <a:ext cx="1531189" cy="923330"/>
              </a:xfrm>
              <a:prstGeom prst="rect">
                <a:avLst/>
              </a:prstGeom>
              <a:noFill/>
            </p:spPr>
            <p:txBody>
              <a:bodyPr wrap="none" rtlCol="0">
                <a:spAutoFit/>
              </a:bodyPr>
              <a:lstStyle/>
              <a:p>
                <a:pPr algn="ctr"/>
                <a:r>
                  <a:rPr lang="en-US" dirty="0" smtClean="0"/>
                  <a:t>QPSK</a:t>
                </a:r>
              </a:p>
              <a:p>
                <a:pPr algn="ctr"/>
                <a:r>
                  <a:rPr lang="en-US" dirty="0" smtClean="0"/>
                  <a:t>4 symbols</a:t>
                </a:r>
              </a:p>
              <a:p>
                <a:pPr algn="ctr"/>
                <a:r>
                  <a:rPr lang="en-US" dirty="0" smtClean="0"/>
                  <a:t>2 bits/symbol</a:t>
                </a:r>
              </a:p>
            </p:txBody>
          </p:sp>
          <p:sp>
            <p:nvSpPr>
              <p:cNvPr id="15" name="TextBox 14"/>
              <p:cNvSpPr txBox="1"/>
              <p:nvPr/>
            </p:nvSpPr>
            <p:spPr>
              <a:xfrm>
                <a:off x="4900217" y="4781550"/>
                <a:ext cx="1531189" cy="923330"/>
              </a:xfrm>
              <a:prstGeom prst="rect">
                <a:avLst/>
              </a:prstGeom>
              <a:noFill/>
            </p:spPr>
            <p:txBody>
              <a:bodyPr wrap="none" rtlCol="0">
                <a:spAutoFit/>
              </a:bodyPr>
              <a:lstStyle/>
              <a:p>
                <a:pPr algn="ctr"/>
                <a:r>
                  <a:rPr lang="en-US" dirty="0" smtClean="0"/>
                  <a:t>QAM-16</a:t>
                </a:r>
              </a:p>
              <a:p>
                <a:pPr algn="ctr"/>
                <a:r>
                  <a:rPr lang="en-US" dirty="0" smtClean="0"/>
                  <a:t>16 symbols</a:t>
                </a:r>
              </a:p>
              <a:p>
                <a:pPr algn="ctr"/>
                <a:r>
                  <a:rPr lang="en-US" dirty="0" smtClean="0"/>
                  <a:t>4 bits/symbol</a:t>
                </a:r>
              </a:p>
            </p:txBody>
          </p:sp>
          <p:sp>
            <p:nvSpPr>
              <p:cNvPr id="16" name="TextBox 15"/>
              <p:cNvSpPr txBox="1"/>
              <p:nvPr/>
            </p:nvSpPr>
            <p:spPr>
              <a:xfrm>
                <a:off x="7043342" y="4791075"/>
                <a:ext cx="1531189" cy="923330"/>
              </a:xfrm>
              <a:prstGeom prst="rect">
                <a:avLst/>
              </a:prstGeom>
              <a:noFill/>
            </p:spPr>
            <p:txBody>
              <a:bodyPr wrap="none" rtlCol="0">
                <a:spAutoFit/>
              </a:bodyPr>
              <a:lstStyle/>
              <a:p>
                <a:pPr algn="ctr"/>
                <a:r>
                  <a:rPr lang="en-US" dirty="0" smtClean="0"/>
                  <a:t>QAM-64</a:t>
                </a:r>
              </a:p>
              <a:p>
                <a:pPr algn="ctr"/>
                <a:r>
                  <a:rPr lang="en-US" dirty="0" smtClean="0"/>
                  <a:t>64 symbols</a:t>
                </a:r>
              </a:p>
              <a:p>
                <a:pPr algn="ctr"/>
                <a:r>
                  <a:rPr lang="en-US" dirty="0" smtClean="0"/>
                  <a:t>6 bits/symbol</a:t>
                </a:r>
              </a:p>
            </p:txBody>
          </p:sp>
        </p:grpSp>
        <p:sp>
          <p:nvSpPr>
            <p:cNvPr id="26" name="Rectangle 25"/>
            <p:cNvSpPr/>
            <p:nvPr/>
          </p:nvSpPr>
          <p:spPr bwMode="auto">
            <a:xfrm>
              <a:off x="4248150" y="2524125"/>
              <a:ext cx="514350" cy="2000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4286250" y="4581525"/>
              <a:ext cx="514350" cy="2000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1990725" y="4610100"/>
              <a:ext cx="514350" cy="2000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a:off x="6838950" y="4591050"/>
              <a:ext cx="514350" cy="2000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a:off x="1866900" y="2581275"/>
              <a:ext cx="514350" cy="2000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a:off x="6905625" y="2533650"/>
              <a:ext cx="514350" cy="2000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33" name="Left Brace 32"/>
          <p:cNvSpPr/>
          <p:nvPr/>
        </p:nvSpPr>
        <p:spPr bwMode="auto">
          <a:xfrm rot="16200000">
            <a:off x="6581775" y="4337291"/>
            <a:ext cx="219075" cy="2695575"/>
          </a:xfrm>
          <a:prstGeom prst="leftBrace">
            <a:avLst/>
          </a:prstGeom>
          <a:noFill/>
          <a:ln w="19050"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4" name="Left Brace 33"/>
          <p:cNvSpPr/>
          <p:nvPr/>
        </p:nvSpPr>
        <p:spPr bwMode="auto">
          <a:xfrm rot="16200000">
            <a:off x="2486025" y="4308716"/>
            <a:ext cx="219075" cy="2695575"/>
          </a:xfrm>
          <a:prstGeom prst="leftBrace">
            <a:avLst/>
          </a:prstGeom>
          <a:noFill/>
          <a:ln w="19050"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5" name="TextBox 34"/>
          <p:cNvSpPr txBox="1"/>
          <p:nvPr/>
        </p:nvSpPr>
        <p:spPr>
          <a:xfrm>
            <a:off x="4934683" y="5814261"/>
            <a:ext cx="3595856" cy="369332"/>
          </a:xfrm>
          <a:prstGeom prst="rect">
            <a:avLst/>
          </a:prstGeom>
          <a:noFill/>
        </p:spPr>
        <p:txBody>
          <a:bodyPr wrap="none" rtlCol="0">
            <a:spAutoFit/>
          </a:bodyPr>
          <a:lstStyle/>
          <a:p>
            <a:pPr algn="ctr"/>
            <a:r>
              <a:rPr lang="en-US" dirty="0" smtClean="0"/>
              <a:t>QAM varies amplitude and phase</a:t>
            </a:r>
          </a:p>
        </p:txBody>
      </p:sp>
      <p:sp>
        <p:nvSpPr>
          <p:cNvPr id="36" name="TextBox 35"/>
          <p:cNvSpPr txBox="1"/>
          <p:nvPr/>
        </p:nvSpPr>
        <p:spPr>
          <a:xfrm>
            <a:off x="963875" y="5804736"/>
            <a:ext cx="3365024" cy="369332"/>
          </a:xfrm>
          <a:prstGeom prst="rect">
            <a:avLst/>
          </a:prstGeom>
          <a:noFill/>
        </p:spPr>
        <p:txBody>
          <a:bodyPr wrap="none" rtlCol="0">
            <a:spAutoFit/>
          </a:bodyPr>
          <a:lstStyle/>
          <a:p>
            <a:pPr algn="ctr"/>
            <a:r>
              <a:rPr lang="en-US" dirty="0" smtClean="0"/>
              <a:t>BPSK/QPSK varies only phase</a:t>
            </a:r>
          </a:p>
        </p:txBody>
      </p:sp>
      <p:sp>
        <p:nvSpPr>
          <p:cNvPr id="2" name="Title 1"/>
          <p:cNvSpPr>
            <a:spLocks noGrp="1"/>
          </p:cNvSpPr>
          <p:nvPr>
            <p:ph type="title"/>
          </p:nvPr>
        </p:nvSpPr>
        <p:spPr/>
        <p:txBody>
          <a:bodyPr/>
          <a:lstStyle/>
          <a:p>
            <a:r>
              <a:rPr lang="en-US" dirty="0" smtClean="0"/>
              <a:t>Passband Transmission (2)</a:t>
            </a:r>
            <a:endParaRPr lang="en-US" dirty="0"/>
          </a:p>
        </p:txBody>
      </p:sp>
      <p:sp>
        <p:nvSpPr>
          <p:cNvPr id="3" name="Content Placeholder 2"/>
          <p:cNvSpPr>
            <a:spLocks noGrp="1"/>
          </p:cNvSpPr>
          <p:nvPr>
            <p:ph idx="1"/>
          </p:nvPr>
        </p:nvSpPr>
        <p:spPr/>
        <p:txBody>
          <a:bodyPr>
            <a:normAutofit/>
          </a:bodyPr>
          <a:lstStyle/>
          <a:p>
            <a:r>
              <a:rPr lang="en-US" sz="2800" dirty="0" smtClean="0"/>
              <a:t>Constellation diagrams are a shorthand to capture the amplitude and phase modulations of symbols:</a:t>
            </a:r>
            <a:endParaRPr lang="en-US" sz="2800" dirty="0"/>
          </a:p>
        </p:txBody>
      </p:sp>
    </p:spTree>
    <p:extLst>
      <p:ext uri="{BB962C8B-B14F-4D97-AF65-F5344CB8AC3E}">
        <p14:creationId xmlns:p14="http://schemas.microsoft.com/office/powerpoint/2010/main" val="336664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685800"/>
            <a:ext cx="9144000" cy="1143000"/>
          </a:xfrm>
        </p:spPr>
        <p:txBody>
          <a:bodyPr>
            <a:normAutofit fontScale="90000"/>
          </a:bodyPr>
          <a:lstStyle/>
          <a:p>
            <a:r>
              <a:rPr lang="en-US" dirty="0" smtClean="0"/>
              <a:t>The Physical Layer</a:t>
            </a:r>
            <a:br>
              <a:rPr lang="en-US" dirty="0" smtClean="0"/>
            </a:br>
            <a:endParaRPr lang="en-US" dirty="0" smtClean="0"/>
          </a:p>
        </p:txBody>
      </p:sp>
      <p:sp>
        <p:nvSpPr>
          <p:cNvPr id="4099" name="Subtitle 2"/>
          <p:cNvSpPr>
            <a:spLocks noGrp="1"/>
          </p:cNvSpPr>
          <p:nvPr>
            <p:ph idx="1"/>
          </p:nvPr>
        </p:nvSpPr>
        <p:spPr>
          <a:xfrm>
            <a:off x="1257299" y="1990725"/>
            <a:ext cx="6686551" cy="4019550"/>
          </a:xfrm>
        </p:spPr>
        <p:txBody>
          <a:bodyPr>
            <a:normAutofit fontScale="92500" lnSpcReduction="10000"/>
          </a:bodyPr>
          <a:lstStyle/>
          <a:p>
            <a:pPr marL="971550" lvl="1" indent="-514350">
              <a:buFont typeface="+mj-lt"/>
              <a:buAutoNum type="arabicPeriod"/>
            </a:pPr>
            <a:r>
              <a:rPr lang="en-US" b="1" dirty="0" smtClean="0"/>
              <a:t>Theoretical Basis for Data Communications</a:t>
            </a:r>
          </a:p>
          <a:p>
            <a:pPr marL="971550" lvl="1" indent="-514350">
              <a:buFont typeface="+mj-lt"/>
              <a:buAutoNum type="arabicPeriod"/>
            </a:pPr>
            <a:r>
              <a:rPr lang="en-US" dirty="0" smtClean="0"/>
              <a:t>Transmission Media</a:t>
            </a:r>
          </a:p>
          <a:p>
            <a:pPr marL="1371600" lvl="2" indent="-514350">
              <a:buFont typeface="+mj-lt"/>
              <a:buAutoNum type="alphaUcPeriod"/>
            </a:pPr>
            <a:r>
              <a:rPr lang="en-US" dirty="0" smtClean="0"/>
              <a:t>Guided Transmission Media</a:t>
            </a:r>
          </a:p>
          <a:p>
            <a:pPr marL="1371600" lvl="2" indent="-514350">
              <a:buFont typeface="+mj-lt"/>
              <a:buAutoNum type="alphaUcPeriod"/>
            </a:pPr>
            <a:r>
              <a:rPr lang="en-US" dirty="0" smtClean="0"/>
              <a:t>Wireless Transmission</a:t>
            </a:r>
          </a:p>
          <a:p>
            <a:pPr marL="1371600" lvl="2" indent="-514350">
              <a:buFont typeface="+mj-lt"/>
              <a:buAutoNum type="alphaUcPeriod"/>
            </a:pPr>
            <a:r>
              <a:rPr lang="en-US" dirty="0" smtClean="0"/>
              <a:t>Communication Satellites</a:t>
            </a:r>
          </a:p>
          <a:p>
            <a:pPr marL="971550" lvl="1" indent="-514350">
              <a:buFont typeface="+mj-lt"/>
              <a:buAutoNum type="arabicPeriod"/>
            </a:pPr>
            <a:r>
              <a:rPr lang="en-US" dirty="0" smtClean="0"/>
              <a:t>Digital Modulation and Multiplexing</a:t>
            </a:r>
          </a:p>
          <a:p>
            <a:pPr marL="971550" lvl="1" indent="-514350">
              <a:buFont typeface="+mj-lt"/>
              <a:buAutoNum type="arabicPeriod"/>
            </a:pPr>
            <a:r>
              <a:rPr lang="en-US" dirty="0" smtClean="0"/>
              <a:t>Example Networks</a:t>
            </a:r>
          </a:p>
          <a:p>
            <a:pPr marL="1371600" lvl="2" indent="-514350">
              <a:buFont typeface="+mj-lt"/>
              <a:buAutoNum type="alphaUcPeriod"/>
            </a:pPr>
            <a:r>
              <a:rPr lang="en-US" dirty="0" smtClean="0"/>
              <a:t>Public Switched Telephone Network</a:t>
            </a:r>
          </a:p>
          <a:p>
            <a:pPr marL="1371600" lvl="2" indent="-514350">
              <a:buFont typeface="+mj-lt"/>
              <a:buAutoNum type="alphaUcPeriod"/>
            </a:pPr>
            <a:r>
              <a:rPr lang="en-US" dirty="0" smtClean="0"/>
              <a:t>Mobile Telephone System</a:t>
            </a:r>
          </a:p>
        </p:txBody>
      </p:sp>
    </p:spTree>
    <p:extLst>
      <p:ext uri="{BB962C8B-B14F-4D97-AF65-F5344CB8AC3E}">
        <p14:creationId xmlns:p14="http://schemas.microsoft.com/office/powerpoint/2010/main" val="13240144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en-US" dirty="0" err="1" smtClean="0"/>
              <a:t>Twodimensional</a:t>
            </a:r>
            <a:r>
              <a:rPr lang="en-US" dirty="0" smtClean="0"/>
              <a:t> </a:t>
            </a:r>
            <a:r>
              <a:rPr lang="en-US" dirty="0" smtClean="0"/>
              <a:t>case – Gray coding</a:t>
            </a:r>
            <a:endParaRPr lang="en-US" dirty="0" smtClean="0"/>
          </a:p>
        </p:txBody>
      </p:sp>
      <p:sp>
        <p:nvSpPr>
          <p:cNvPr id="45059" name="Rectangle 3"/>
          <p:cNvSpPr>
            <a:spLocks noGrp="1" noChangeArrowheads="1"/>
          </p:cNvSpPr>
          <p:nvPr>
            <p:ph idx="1"/>
          </p:nvPr>
        </p:nvSpPr>
        <p:spPr/>
        <p:txBody>
          <a:bodyPr/>
          <a:lstStyle/>
          <a:p>
            <a:r>
              <a:rPr lang="en-US" dirty="0" smtClean="0"/>
              <a:t>2 dimensions with four levels each</a:t>
            </a:r>
          </a:p>
        </p:txBody>
      </p:sp>
      <p:grpSp>
        <p:nvGrpSpPr>
          <p:cNvPr id="27" name="Group 26"/>
          <p:cNvGrpSpPr/>
          <p:nvPr/>
        </p:nvGrpSpPr>
        <p:grpSpPr>
          <a:xfrm>
            <a:off x="1099344" y="2657475"/>
            <a:ext cx="6945312" cy="3124200"/>
            <a:chOff x="1099344" y="2657475"/>
            <a:chExt cx="6945312" cy="3124200"/>
          </a:xfrm>
        </p:grpSpPr>
        <p:pic>
          <p:nvPicPr>
            <p:cNvPr id="12" name="Picture 2"/>
            <p:cNvPicPr>
              <a:picLocks noChangeAspect="1" noChangeArrowheads="1"/>
            </p:cNvPicPr>
            <p:nvPr/>
          </p:nvPicPr>
          <p:blipFill>
            <a:blip r:embed="rId3" cstate="print"/>
            <a:srcRect t="3026" b="6740"/>
            <a:stretch>
              <a:fillRect/>
            </a:stretch>
          </p:blipFill>
          <p:spPr bwMode="auto">
            <a:xfrm>
              <a:off x="1099344" y="2657475"/>
              <a:ext cx="6945312" cy="3124200"/>
            </a:xfrm>
            <a:prstGeom prst="rect">
              <a:avLst/>
            </a:prstGeom>
            <a:noFill/>
            <a:ln w="9525">
              <a:noFill/>
              <a:miter lim="800000"/>
              <a:headEnd/>
              <a:tailEnd/>
            </a:ln>
          </p:spPr>
        </p:pic>
        <p:sp>
          <p:nvSpPr>
            <p:cNvPr id="13" name="Oval 12"/>
            <p:cNvSpPr/>
            <p:nvPr/>
          </p:nvSpPr>
          <p:spPr>
            <a:xfrm>
              <a:off x="2672555" y="4029074"/>
              <a:ext cx="91440" cy="9144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60000"/>
                    <a:lumOff val="40000"/>
                  </a:schemeClr>
                </a:solidFill>
              </a:endParaRPr>
            </a:p>
          </p:txBody>
        </p:sp>
        <p:sp>
          <p:nvSpPr>
            <p:cNvPr id="14" name="Oval 13"/>
            <p:cNvSpPr/>
            <p:nvPr/>
          </p:nvSpPr>
          <p:spPr>
            <a:xfrm>
              <a:off x="2939255" y="4019549"/>
              <a:ext cx="91440" cy="9144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60000"/>
                    <a:lumOff val="40000"/>
                  </a:schemeClr>
                </a:solidFill>
              </a:endParaRPr>
            </a:p>
          </p:txBody>
        </p:sp>
        <p:sp>
          <p:nvSpPr>
            <p:cNvPr id="15" name="Oval 14"/>
            <p:cNvSpPr/>
            <p:nvPr/>
          </p:nvSpPr>
          <p:spPr>
            <a:xfrm>
              <a:off x="3272630" y="4343399"/>
              <a:ext cx="91440" cy="9144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60000"/>
                    <a:lumOff val="40000"/>
                  </a:schemeClr>
                </a:solidFill>
              </a:endParaRPr>
            </a:p>
          </p:txBody>
        </p:sp>
        <p:sp>
          <p:nvSpPr>
            <p:cNvPr id="16" name="Oval 15"/>
            <p:cNvSpPr/>
            <p:nvPr/>
          </p:nvSpPr>
          <p:spPr>
            <a:xfrm>
              <a:off x="3215480" y="4029074"/>
              <a:ext cx="91440" cy="9144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60000"/>
                    <a:lumOff val="40000"/>
                  </a:schemeClr>
                </a:solidFill>
              </a:endParaRPr>
            </a:p>
          </p:txBody>
        </p:sp>
        <p:sp>
          <p:nvSpPr>
            <p:cNvPr id="17" name="Oval 16"/>
            <p:cNvSpPr/>
            <p:nvPr/>
          </p:nvSpPr>
          <p:spPr>
            <a:xfrm>
              <a:off x="3367880" y="3686174"/>
              <a:ext cx="91440" cy="9144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60000"/>
                    <a:lumOff val="40000"/>
                  </a:schemeClr>
                </a:solidFill>
              </a:endParaRPr>
            </a:p>
          </p:txBody>
        </p:sp>
        <p:sp>
          <p:nvSpPr>
            <p:cNvPr id="18" name="Oval 17"/>
            <p:cNvSpPr/>
            <p:nvPr/>
          </p:nvSpPr>
          <p:spPr>
            <a:xfrm>
              <a:off x="3272630" y="3400424"/>
              <a:ext cx="91440" cy="9144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60000"/>
                    <a:lumOff val="40000"/>
                  </a:schemeClr>
                </a:solidFill>
              </a:endParaRPr>
            </a:p>
          </p:txBody>
        </p:sp>
        <p:sp>
          <p:nvSpPr>
            <p:cNvPr id="19" name="Oval 18"/>
            <p:cNvSpPr/>
            <p:nvPr/>
          </p:nvSpPr>
          <p:spPr>
            <a:xfrm>
              <a:off x="2958305" y="3543299"/>
              <a:ext cx="91440" cy="9144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60000"/>
                    <a:lumOff val="40000"/>
                  </a:schemeClr>
                </a:solidFill>
              </a:endParaRPr>
            </a:p>
          </p:txBody>
        </p:sp>
        <p:sp>
          <p:nvSpPr>
            <p:cNvPr id="20" name="Oval 19"/>
            <p:cNvSpPr/>
            <p:nvPr/>
          </p:nvSpPr>
          <p:spPr>
            <a:xfrm>
              <a:off x="2882105" y="3819524"/>
              <a:ext cx="91440" cy="9144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60000"/>
                    <a:lumOff val="40000"/>
                  </a:schemeClr>
                </a:solidFill>
              </a:endParaRPr>
            </a:p>
          </p:txBody>
        </p:sp>
        <p:sp>
          <p:nvSpPr>
            <p:cNvPr id="21" name="TextBox 20"/>
            <p:cNvSpPr txBox="1"/>
            <p:nvPr/>
          </p:nvSpPr>
          <p:spPr>
            <a:xfrm>
              <a:off x="3063081" y="4010025"/>
              <a:ext cx="129844" cy="215444"/>
            </a:xfrm>
            <a:prstGeom prst="rect">
              <a:avLst/>
            </a:prstGeom>
            <a:solidFill>
              <a:schemeClr val="bg1"/>
            </a:solidFill>
            <a:ln>
              <a:noFill/>
            </a:ln>
          </p:spPr>
          <p:txBody>
            <a:bodyPr wrap="none" lIns="0" tIns="0" rIns="0" bIns="0" rtlCol="0">
              <a:spAutoFit/>
            </a:bodyPr>
            <a:lstStyle/>
            <a:p>
              <a:r>
                <a:rPr lang="en-US" sz="1400" b="1" dirty="0" smtClean="0">
                  <a:solidFill>
                    <a:schemeClr val="accent3">
                      <a:lumMod val="60000"/>
                      <a:lumOff val="40000"/>
                    </a:schemeClr>
                  </a:solidFill>
                </a:rPr>
                <a:t>A</a:t>
              </a:r>
              <a:endParaRPr lang="en-US" sz="1400" b="1" dirty="0">
                <a:solidFill>
                  <a:schemeClr val="accent3">
                    <a:lumMod val="60000"/>
                    <a:lumOff val="40000"/>
                  </a:schemeClr>
                </a:solidFill>
              </a:endParaRPr>
            </a:p>
          </p:txBody>
        </p:sp>
        <p:sp>
          <p:nvSpPr>
            <p:cNvPr id="22" name="TextBox 21"/>
            <p:cNvSpPr txBox="1"/>
            <p:nvPr/>
          </p:nvSpPr>
          <p:spPr>
            <a:xfrm>
              <a:off x="3396456" y="3333750"/>
              <a:ext cx="129844" cy="215444"/>
            </a:xfrm>
            <a:prstGeom prst="rect">
              <a:avLst/>
            </a:prstGeom>
            <a:solidFill>
              <a:schemeClr val="bg1"/>
            </a:solidFill>
            <a:ln>
              <a:noFill/>
            </a:ln>
          </p:spPr>
          <p:txBody>
            <a:bodyPr wrap="none" lIns="0" tIns="0" rIns="0" bIns="0" rtlCol="0">
              <a:spAutoFit/>
            </a:bodyPr>
            <a:lstStyle/>
            <a:p>
              <a:r>
                <a:rPr lang="en-US" sz="1400" b="1" dirty="0" smtClean="0">
                  <a:solidFill>
                    <a:schemeClr val="accent3">
                      <a:lumMod val="60000"/>
                      <a:lumOff val="40000"/>
                    </a:schemeClr>
                  </a:solidFill>
                </a:rPr>
                <a:t>B</a:t>
              </a:r>
              <a:endParaRPr lang="en-US" sz="1400" b="1" dirty="0">
                <a:solidFill>
                  <a:schemeClr val="accent3">
                    <a:lumMod val="60000"/>
                    <a:lumOff val="40000"/>
                  </a:schemeClr>
                </a:solidFill>
              </a:endParaRPr>
            </a:p>
          </p:txBody>
        </p:sp>
        <p:sp>
          <p:nvSpPr>
            <p:cNvPr id="23" name="TextBox 22"/>
            <p:cNvSpPr txBox="1"/>
            <p:nvPr/>
          </p:nvSpPr>
          <p:spPr>
            <a:xfrm>
              <a:off x="3634581" y="3990975"/>
              <a:ext cx="129844" cy="215444"/>
            </a:xfrm>
            <a:prstGeom prst="rect">
              <a:avLst/>
            </a:prstGeom>
            <a:solidFill>
              <a:schemeClr val="bg1"/>
            </a:solidFill>
            <a:ln>
              <a:noFill/>
            </a:ln>
          </p:spPr>
          <p:txBody>
            <a:bodyPr wrap="none" lIns="0" tIns="0" rIns="0" bIns="0" rtlCol="0">
              <a:spAutoFit/>
            </a:bodyPr>
            <a:lstStyle/>
            <a:p>
              <a:r>
                <a:rPr lang="en-US" sz="1400" b="1" dirty="0" smtClean="0">
                  <a:solidFill>
                    <a:schemeClr val="accent3">
                      <a:lumMod val="60000"/>
                      <a:lumOff val="40000"/>
                    </a:schemeClr>
                  </a:solidFill>
                </a:rPr>
                <a:t>C</a:t>
              </a:r>
              <a:endParaRPr lang="en-US" sz="1400" b="1" dirty="0">
                <a:solidFill>
                  <a:schemeClr val="accent3">
                    <a:lumMod val="60000"/>
                    <a:lumOff val="40000"/>
                  </a:schemeClr>
                </a:solidFill>
              </a:endParaRPr>
            </a:p>
          </p:txBody>
        </p:sp>
        <p:sp>
          <p:nvSpPr>
            <p:cNvPr id="24" name="TextBox 23"/>
            <p:cNvSpPr txBox="1"/>
            <p:nvPr/>
          </p:nvSpPr>
          <p:spPr>
            <a:xfrm>
              <a:off x="3386931" y="4362450"/>
              <a:ext cx="129844" cy="215444"/>
            </a:xfrm>
            <a:prstGeom prst="rect">
              <a:avLst/>
            </a:prstGeom>
            <a:solidFill>
              <a:schemeClr val="bg1"/>
            </a:solidFill>
            <a:ln>
              <a:noFill/>
            </a:ln>
          </p:spPr>
          <p:txBody>
            <a:bodyPr wrap="none" lIns="0" tIns="0" rIns="0" bIns="0" rtlCol="0">
              <a:spAutoFit/>
            </a:bodyPr>
            <a:lstStyle/>
            <a:p>
              <a:r>
                <a:rPr lang="en-US" sz="1400" b="1" dirty="0" smtClean="0">
                  <a:solidFill>
                    <a:schemeClr val="accent3">
                      <a:lumMod val="60000"/>
                      <a:lumOff val="40000"/>
                    </a:schemeClr>
                  </a:solidFill>
                </a:rPr>
                <a:t>D</a:t>
              </a:r>
              <a:endParaRPr lang="en-US" sz="1400" b="1" dirty="0">
                <a:solidFill>
                  <a:schemeClr val="accent3">
                    <a:lumMod val="60000"/>
                    <a:lumOff val="40000"/>
                  </a:schemeClr>
                </a:solidFill>
              </a:endParaRPr>
            </a:p>
          </p:txBody>
        </p:sp>
        <p:sp>
          <p:nvSpPr>
            <p:cNvPr id="25" name="TextBox 24"/>
            <p:cNvSpPr txBox="1"/>
            <p:nvPr/>
          </p:nvSpPr>
          <p:spPr>
            <a:xfrm>
              <a:off x="2539206" y="3819525"/>
              <a:ext cx="120226" cy="215444"/>
            </a:xfrm>
            <a:prstGeom prst="rect">
              <a:avLst/>
            </a:prstGeom>
            <a:solidFill>
              <a:schemeClr val="bg1"/>
            </a:solidFill>
            <a:ln>
              <a:noFill/>
            </a:ln>
          </p:spPr>
          <p:txBody>
            <a:bodyPr wrap="none" lIns="0" tIns="0" rIns="0" bIns="0" rtlCol="0">
              <a:spAutoFit/>
            </a:bodyPr>
            <a:lstStyle/>
            <a:p>
              <a:r>
                <a:rPr lang="en-US" sz="1400" b="1" dirty="0">
                  <a:solidFill>
                    <a:schemeClr val="accent3">
                      <a:lumMod val="60000"/>
                      <a:lumOff val="40000"/>
                    </a:schemeClr>
                  </a:solidFill>
                </a:rPr>
                <a:t>E</a:t>
              </a:r>
            </a:p>
          </p:txBody>
        </p:sp>
        <p:sp>
          <p:nvSpPr>
            <p:cNvPr id="26" name="Oval 25"/>
            <p:cNvSpPr/>
            <p:nvPr/>
          </p:nvSpPr>
          <p:spPr>
            <a:xfrm>
              <a:off x="3586955" y="3914774"/>
              <a:ext cx="91440" cy="9144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60000"/>
                    <a:lumOff val="40000"/>
                  </a:schemeClr>
                </a:solidFill>
              </a:endParaRPr>
            </a:p>
          </p:txBody>
        </p:sp>
      </p:grpSp>
    </p:spTree>
    <p:extLst>
      <p:ext uri="{BB962C8B-B14F-4D97-AF65-F5344CB8AC3E}">
        <p14:creationId xmlns:p14="http://schemas.microsoft.com/office/powerpoint/2010/main" val="41780679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Gray</a:t>
            </a:r>
            <a:r>
              <a:rPr lang="en-AU" dirty="0" smtClean="0"/>
              <a:t> code exercise</a:t>
            </a:r>
            <a:endParaRPr lang="en-AU" dirty="0"/>
          </a:p>
        </p:txBody>
      </p:sp>
      <p:sp>
        <p:nvSpPr>
          <p:cNvPr id="3" name="Content Placeholder 2"/>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en-AU" dirty="0" smtClean="0"/>
              <a:t>3 bit in a signal ranging from </a:t>
            </a:r>
            <a:r>
              <a:rPr lang="en-AU" dirty="0" smtClean="0"/>
              <a:t>0-8V</a:t>
            </a:r>
            <a:endParaRPr lang="en-AU" dirty="0" smtClean="0"/>
          </a:p>
          <a:p>
            <a:pPr marL="457200" indent="-457200">
              <a:buFont typeface="Arial" panose="020B0604020202020204" pitchFamily="34" charset="0"/>
              <a:buChar char="•"/>
            </a:pPr>
            <a:endParaRPr lang="en-AU" dirty="0"/>
          </a:p>
          <a:p>
            <a:pPr marL="0" indent="0"/>
            <a:r>
              <a:rPr lang="en-AU" dirty="0" smtClean="0"/>
              <a:t>0-1V: 000</a:t>
            </a:r>
          </a:p>
          <a:p>
            <a:pPr marL="0" indent="0"/>
            <a:r>
              <a:rPr lang="en-AU" dirty="0" smtClean="0"/>
              <a:t>1-2V</a:t>
            </a:r>
            <a:r>
              <a:rPr lang="en-AU" dirty="0"/>
              <a:t>: </a:t>
            </a:r>
            <a:r>
              <a:rPr lang="en-AU" dirty="0" smtClean="0"/>
              <a:t>001</a:t>
            </a:r>
            <a:endParaRPr lang="en-AU" dirty="0"/>
          </a:p>
          <a:p>
            <a:pPr marL="0" indent="0"/>
            <a:r>
              <a:rPr lang="en-AU" dirty="0" smtClean="0"/>
              <a:t>2-3V</a:t>
            </a:r>
            <a:r>
              <a:rPr lang="en-AU" dirty="0"/>
              <a:t>: </a:t>
            </a:r>
            <a:r>
              <a:rPr lang="en-AU" dirty="0" smtClean="0"/>
              <a:t>010</a:t>
            </a:r>
            <a:endParaRPr lang="en-AU" dirty="0"/>
          </a:p>
          <a:p>
            <a:pPr marL="0" indent="0"/>
            <a:r>
              <a:rPr lang="en-AU" dirty="0" smtClean="0"/>
              <a:t>3-4V</a:t>
            </a:r>
            <a:r>
              <a:rPr lang="en-AU" dirty="0"/>
              <a:t>: </a:t>
            </a:r>
            <a:r>
              <a:rPr lang="en-AU" dirty="0" smtClean="0"/>
              <a:t>011</a:t>
            </a:r>
            <a:endParaRPr lang="en-AU" dirty="0"/>
          </a:p>
          <a:p>
            <a:pPr marL="0" indent="0"/>
            <a:r>
              <a:rPr lang="en-AU" dirty="0" smtClean="0"/>
              <a:t>4-5V</a:t>
            </a:r>
            <a:r>
              <a:rPr lang="en-AU" dirty="0"/>
              <a:t>: </a:t>
            </a:r>
            <a:r>
              <a:rPr lang="en-AU" dirty="0" smtClean="0"/>
              <a:t>100</a:t>
            </a:r>
            <a:endParaRPr lang="en-AU" dirty="0"/>
          </a:p>
          <a:p>
            <a:pPr marL="0" indent="0"/>
            <a:r>
              <a:rPr lang="en-AU" dirty="0" smtClean="0"/>
              <a:t>5-6V</a:t>
            </a:r>
            <a:r>
              <a:rPr lang="en-AU" dirty="0"/>
              <a:t>: </a:t>
            </a:r>
            <a:r>
              <a:rPr lang="en-AU" dirty="0" smtClean="0"/>
              <a:t>101</a:t>
            </a:r>
            <a:endParaRPr lang="en-AU" dirty="0"/>
          </a:p>
          <a:p>
            <a:pPr marL="0" indent="0"/>
            <a:r>
              <a:rPr lang="en-AU" dirty="0" smtClean="0"/>
              <a:t>6-7V</a:t>
            </a:r>
            <a:r>
              <a:rPr lang="en-AU" dirty="0"/>
              <a:t>: </a:t>
            </a:r>
            <a:r>
              <a:rPr lang="en-AU" dirty="0" smtClean="0"/>
              <a:t>1</a:t>
            </a:r>
            <a:r>
              <a:rPr lang="en-AU" dirty="0"/>
              <a:t>1</a:t>
            </a:r>
            <a:r>
              <a:rPr lang="en-AU" dirty="0" smtClean="0"/>
              <a:t>0</a:t>
            </a:r>
          </a:p>
          <a:p>
            <a:pPr marL="0" indent="0"/>
            <a:r>
              <a:rPr lang="en-AU" dirty="0" smtClean="0"/>
              <a:t>7-8V</a:t>
            </a:r>
            <a:r>
              <a:rPr lang="en-AU" dirty="0"/>
              <a:t>: </a:t>
            </a:r>
            <a:r>
              <a:rPr lang="en-AU" dirty="0" smtClean="0"/>
              <a:t>111</a:t>
            </a:r>
          </a:p>
          <a:p>
            <a:pPr marL="0" indent="0"/>
            <a:endParaRPr lang="en-AU" dirty="0" smtClean="0"/>
          </a:p>
          <a:p>
            <a:pPr marL="514350" indent="-514350">
              <a:buAutoNum type="arabicPeriod"/>
            </a:pPr>
            <a:r>
              <a:rPr lang="en-AU" dirty="0" smtClean="0"/>
              <a:t>Why is this arrangement not good?</a:t>
            </a:r>
          </a:p>
          <a:p>
            <a:pPr marL="514350" indent="-514350">
              <a:buAutoNum type="arabicPeriod"/>
            </a:pPr>
            <a:r>
              <a:rPr lang="en-AU" dirty="0" smtClean="0"/>
              <a:t>What would be a better one?</a:t>
            </a:r>
            <a:endParaRPr lang="en-AU" dirty="0"/>
          </a:p>
          <a:p>
            <a:pPr marL="0" indent="0"/>
            <a:endParaRPr lang="en-AU" dirty="0"/>
          </a:p>
          <a:p>
            <a:pPr marL="0" indent="0"/>
            <a:endParaRPr lang="en-AU" dirty="0" smtClean="0"/>
          </a:p>
          <a:p>
            <a:pPr marL="0" indent="0"/>
            <a:endParaRPr lang="en-AU" dirty="0"/>
          </a:p>
        </p:txBody>
      </p:sp>
    </p:spTree>
    <p:extLst>
      <p:ext uri="{BB962C8B-B14F-4D97-AF65-F5344CB8AC3E}">
        <p14:creationId xmlns:p14="http://schemas.microsoft.com/office/powerpoint/2010/main" val="28266086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366078"/>
            <a:ext cx="8229600" cy="1143000"/>
          </a:xfrm>
        </p:spPr>
        <p:txBody>
          <a:bodyPr/>
          <a:lstStyle/>
          <a:p>
            <a:r>
              <a:rPr lang="en-AU" dirty="0" smtClean="0"/>
              <a:t>Multiplexing</a:t>
            </a:r>
            <a:endParaRPr lang="en-AU" dirty="0"/>
          </a:p>
        </p:txBody>
      </p:sp>
      <p:sp>
        <p:nvSpPr>
          <p:cNvPr id="4" name="TextBox 3"/>
          <p:cNvSpPr txBox="1"/>
          <p:nvPr/>
        </p:nvSpPr>
        <p:spPr>
          <a:xfrm>
            <a:off x="975360" y="2509520"/>
            <a:ext cx="7152640" cy="2031325"/>
          </a:xfrm>
          <a:prstGeom prst="rect">
            <a:avLst/>
          </a:prstGeom>
          <a:noFill/>
        </p:spPr>
        <p:txBody>
          <a:bodyPr wrap="square" rtlCol="0">
            <a:spAutoFit/>
          </a:bodyPr>
          <a:lstStyle/>
          <a:p>
            <a:pPr lvl="1"/>
            <a:r>
              <a:rPr lang="en-US" u="sng" dirty="0" smtClean="0"/>
              <a:t>Multiplexing</a:t>
            </a:r>
            <a:r>
              <a:rPr lang="en-US" dirty="0" smtClean="0"/>
              <a:t> </a:t>
            </a:r>
            <a:r>
              <a:rPr lang="en-US" dirty="0"/>
              <a:t>schemes share a channel among users.</a:t>
            </a:r>
          </a:p>
          <a:p>
            <a:pPr lvl="1"/>
            <a:endParaRPr lang="en-US" dirty="0" smtClean="0"/>
          </a:p>
          <a:p>
            <a:pPr marL="742950" lvl="1" indent="-285750">
              <a:buFont typeface="Arial" panose="020B0604020202020204" pitchFamily="34" charset="0"/>
              <a:buChar char="•"/>
            </a:pPr>
            <a:r>
              <a:rPr lang="en-US" dirty="0" smtClean="0"/>
              <a:t>Frequency </a:t>
            </a:r>
            <a:r>
              <a:rPr lang="en-US" dirty="0"/>
              <a:t>Division </a:t>
            </a:r>
            <a:r>
              <a:rPr lang="en-US" dirty="0" smtClean="0"/>
              <a:t>Multiplexing</a:t>
            </a:r>
            <a:endParaRPr lang="en-US" dirty="0"/>
          </a:p>
          <a:p>
            <a:pPr marL="742950" lvl="1" indent="-285750">
              <a:buFont typeface="Arial" panose="020B0604020202020204" pitchFamily="34" charset="0"/>
              <a:buChar char="•"/>
            </a:pPr>
            <a:r>
              <a:rPr lang="en-US" dirty="0"/>
              <a:t>Time Division </a:t>
            </a:r>
            <a:r>
              <a:rPr lang="en-US" dirty="0" smtClean="0"/>
              <a:t>Multiplexing</a:t>
            </a:r>
            <a:endParaRPr lang="en-US" dirty="0"/>
          </a:p>
          <a:p>
            <a:endParaRPr lang="en-AU" dirty="0" smtClean="0"/>
          </a:p>
          <a:p>
            <a:endParaRPr lang="en-AU" dirty="0"/>
          </a:p>
          <a:p>
            <a:r>
              <a:rPr lang="en-AU" dirty="0" smtClean="0"/>
              <a:t>Will see dynamic schemes in the medium access control sublayer</a:t>
            </a:r>
            <a:endParaRPr lang="en-AU" dirty="0"/>
          </a:p>
        </p:txBody>
      </p:sp>
    </p:spTree>
    <p:extLst>
      <p:ext uri="{BB962C8B-B14F-4D97-AF65-F5344CB8AC3E}">
        <p14:creationId xmlns:p14="http://schemas.microsoft.com/office/powerpoint/2010/main" val="20856141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Frequency Division Multiplexing (1)</a:t>
            </a:r>
          </a:p>
        </p:txBody>
      </p:sp>
      <p:sp>
        <p:nvSpPr>
          <p:cNvPr id="46083" name="Rectangle 3"/>
          <p:cNvSpPr>
            <a:spLocks noGrp="1" noChangeArrowheads="1"/>
          </p:cNvSpPr>
          <p:nvPr>
            <p:ph idx="1"/>
          </p:nvPr>
        </p:nvSpPr>
        <p:spPr>
          <a:xfrm>
            <a:off x="914399" y="1258288"/>
            <a:ext cx="7790214" cy="4600081"/>
          </a:xfrm>
        </p:spPr>
        <p:txBody>
          <a:bodyPr/>
          <a:lstStyle/>
          <a:p>
            <a:r>
              <a:rPr lang="en-US" sz="2800" dirty="0" smtClean="0"/>
              <a:t>FDM (Frequency Division Multiplexing) shares the channel by placing users on different frequencies:</a:t>
            </a:r>
          </a:p>
          <a:p>
            <a:endParaRPr lang="en-US" dirty="0" smtClean="0"/>
          </a:p>
        </p:txBody>
      </p:sp>
      <p:grpSp>
        <p:nvGrpSpPr>
          <p:cNvPr id="17" name="Group 16"/>
          <p:cNvGrpSpPr/>
          <p:nvPr/>
        </p:nvGrpSpPr>
        <p:grpSpPr>
          <a:xfrm>
            <a:off x="1466850" y="2305050"/>
            <a:ext cx="6885826" cy="3784609"/>
            <a:chOff x="1466850" y="2305050"/>
            <a:chExt cx="6885826" cy="3784609"/>
          </a:xfrm>
        </p:grpSpPr>
        <p:pic>
          <p:nvPicPr>
            <p:cNvPr id="46084" name="Picture 2"/>
            <p:cNvPicPr>
              <a:picLocks noChangeAspect="1" noChangeArrowheads="1"/>
            </p:cNvPicPr>
            <p:nvPr/>
          </p:nvPicPr>
          <p:blipFill>
            <a:blip r:embed="rId3" cstate="print"/>
            <a:srcRect/>
            <a:stretch>
              <a:fillRect/>
            </a:stretch>
          </p:blipFill>
          <p:spPr bwMode="auto">
            <a:xfrm>
              <a:off x="1466850" y="2305050"/>
              <a:ext cx="6267450" cy="3784609"/>
            </a:xfrm>
            <a:prstGeom prst="rect">
              <a:avLst/>
            </a:prstGeom>
            <a:noFill/>
            <a:ln w="9525">
              <a:noFill/>
              <a:miter lim="800000"/>
              <a:headEnd/>
              <a:tailEnd/>
            </a:ln>
          </p:spPr>
        </p:pic>
        <p:sp>
          <p:nvSpPr>
            <p:cNvPr id="12" name="TextBox 11"/>
            <p:cNvSpPr txBox="1"/>
            <p:nvPr/>
          </p:nvSpPr>
          <p:spPr>
            <a:xfrm>
              <a:off x="6000750" y="5267325"/>
              <a:ext cx="2351926" cy="369332"/>
            </a:xfrm>
            <a:prstGeom prst="rect">
              <a:avLst/>
            </a:prstGeom>
            <a:noFill/>
          </p:spPr>
          <p:txBody>
            <a:bodyPr wrap="none" rtlCol="0">
              <a:spAutoFit/>
            </a:bodyPr>
            <a:lstStyle/>
            <a:p>
              <a:r>
                <a:rPr lang="en-US" dirty="0" smtClean="0"/>
                <a:t>Overall FDM channel</a:t>
              </a:r>
              <a:endParaRPr lang="en-US" dirty="0"/>
            </a:p>
          </p:txBody>
        </p:sp>
        <p:cxnSp>
          <p:nvCxnSpPr>
            <p:cNvPr id="13" name="Straight Arrow Connector 12"/>
            <p:cNvCxnSpPr/>
            <p:nvPr/>
          </p:nvCxnSpPr>
          <p:spPr>
            <a:xfrm rot="16200000" flipV="1">
              <a:off x="6786563" y="4862512"/>
              <a:ext cx="476250" cy="352425"/>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6219825" y="4724400"/>
              <a:ext cx="609600" cy="2571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3771900" y="5772150"/>
              <a:ext cx="609600" cy="2571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2085975" y="5743575"/>
              <a:ext cx="609600" cy="2571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42242261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Time Division Multiplexing (TDM)</a:t>
            </a:r>
          </a:p>
        </p:txBody>
      </p:sp>
      <p:sp>
        <p:nvSpPr>
          <p:cNvPr id="48131" name="Rectangle 3"/>
          <p:cNvSpPr>
            <a:spLocks noGrp="1" noChangeArrowheads="1"/>
          </p:cNvSpPr>
          <p:nvPr>
            <p:ph idx="1"/>
          </p:nvPr>
        </p:nvSpPr>
        <p:spPr/>
        <p:txBody>
          <a:bodyPr>
            <a:normAutofit/>
          </a:bodyPr>
          <a:lstStyle/>
          <a:p>
            <a:r>
              <a:rPr lang="en-US" sz="2800" dirty="0" smtClean="0"/>
              <a:t>Time division multiplexing shares a channel over time:</a:t>
            </a:r>
          </a:p>
          <a:p>
            <a:pPr lvl="1"/>
            <a:r>
              <a:rPr lang="en-US" sz="2400" dirty="0" smtClean="0"/>
              <a:t>Users take turns on a fixed schedule; this is not packet switching or STDM (Statistical TDM)</a:t>
            </a:r>
          </a:p>
          <a:p>
            <a:pPr lvl="1"/>
            <a:r>
              <a:rPr lang="en-US" sz="2400" dirty="0" smtClean="0"/>
              <a:t>Widely used in telephone / cellular systems</a:t>
            </a:r>
          </a:p>
        </p:txBody>
      </p:sp>
      <p:pic>
        <p:nvPicPr>
          <p:cNvPr id="48132" name="Picture 3"/>
          <p:cNvPicPr>
            <a:picLocks noChangeAspect="1" noChangeArrowheads="1"/>
          </p:cNvPicPr>
          <p:nvPr/>
        </p:nvPicPr>
        <p:blipFill>
          <a:blip r:embed="rId3" cstate="print"/>
          <a:srcRect/>
          <a:stretch>
            <a:fillRect/>
          </a:stretch>
        </p:blipFill>
        <p:spPr bwMode="auto">
          <a:xfrm>
            <a:off x="696912" y="3771900"/>
            <a:ext cx="7997825" cy="1676400"/>
          </a:xfrm>
          <a:prstGeom prst="rect">
            <a:avLst/>
          </a:prstGeom>
          <a:noFill/>
          <a:ln w="9525">
            <a:noFill/>
            <a:miter lim="800000"/>
            <a:headEnd/>
            <a:tailEnd/>
          </a:ln>
        </p:spPr>
      </p:pic>
    </p:spTree>
    <p:extLst>
      <p:ext uri="{BB962C8B-B14F-4D97-AF65-F5344CB8AC3E}">
        <p14:creationId xmlns:p14="http://schemas.microsoft.com/office/powerpoint/2010/main" val="32800772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685800"/>
            <a:ext cx="9144000" cy="1143000"/>
          </a:xfrm>
        </p:spPr>
        <p:txBody>
          <a:bodyPr>
            <a:normAutofit fontScale="90000"/>
          </a:bodyPr>
          <a:lstStyle/>
          <a:p>
            <a:r>
              <a:rPr lang="en-US" dirty="0" smtClean="0"/>
              <a:t>The Physical Layer</a:t>
            </a:r>
            <a:br>
              <a:rPr lang="en-US" dirty="0" smtClean="0"/>
            </a:br>
            <a:endParaRPr lang="en-US" dirty="0" smtClean="0"/>
          </a:p>
        </p:txBody>
      </p:sp>
      <p:sp>
        <p:nvSpPr>
          <p:cNvPr id="4099" name="Subtitle 2"/>
          <p:cNvSpPr>
            <a:spLocks noGrp="1"/>
          </p:cNvSpPr>
          <p:nvPr>
            <p:ph idx="1"/>
          </p:nvPr>
        </p:nvSpPr>
        <p:spPr>
          <a:xfrm>
            <a:off x="1257299" y="1990725"/>
            <a:ext cx="6686551" cy="4019550"/>
          </a:xfrm>
        </p:spPr>
        <p:txBody>
          <a:bodyPr>
            <a:normAutofit fontScale="92500" lnSpcReduction="10000"/>
          </a:bodyPr>
          <a:lstStyle/>
          <a:p>
            <a:pPr marL="971550" lvl="1" indent="-514350">
              <a:buFont typeface="+mj-lt"/>
              <a:buAutoNum type="arabicPeriod"/>
            </a:pPr>
            <a:r>
              <a:rPr lang="en-US" dirty="0" smtClean="0"/>
              <a:t>Theoretical Basis for Data Communications</a:t>
            </a:r>
          </a:p>
          <a:p>
            <a:pPr marL="971550" lvl="1" indent="-514350">
              <a:buFont typeface="+mj-lt"/>
              <a:buAutoNum type="arabicPeriod"/>
            </a:pPr>
            <a:r>
              <a:rPr lang="en-US" dirty="0" smtClean="0"/>
              <a:t>Transmission Media</a:t>
            </a:r>
          </a:p>
          <a:p>
            <a:pPr marL="1371600" lvl="2" indent="-514350">
              <a:buFont typeface="+mj-lt"/>
              <a:buAutoNum type="alphaUcPeriod"/>
            </a:pPr>
            <a:r>
              <a:rPr lang="en-US" dirty="0" smtClean="0"/>
              <a:t>Guided Transmission Media</a:t>
            </a:r>
          </a:p>
          <a:p>
            <a:pPr marL="1371600" lvl="2" indent="-514350">
              <a:buFont typeface="+mj-lt"/>
              <a:buAutoNum type="alphaUcPeriod"/>
            </a:pPr>
            <a:r>
              <a:rPr lang="en-US" dirty="0" smtClean="0"/>
              <a:t>Wireless Transmission</a:t>
            </a:r>
          </a:p>
          <a:p>
            <a:pPr marL="1371600" lvl="2" indent="-514350">
              <a:buFont typeface="+mj-lt"/>
              <a:buAutoNum type="alphaUcPeriod"/>
            </a:pPr>
            <a:r>
              <a:rPr lang="en-US" dirty="0" smtClean="0"/>
              <a:t>Communication Satellites</a:t>
            </a:r>
          </a:p>
          <a:p>
            <a:pPr marL="971550" lvl="1" indent="-514350">
              <a:buFont typeface="+mj-lt"/>
              <a:buAutoNum type="arabicPeriod"/>
            </a:pPr>
            <a:r>
              <a:rPr lang="en-US" dirty="0" smtClean="0"/>
              <a:t>Digital Modulation and Multiplexing</a:t>
            </a:r>
          </a:p>
          <a:p>
            <a:pPr marL="971550" lvl="1" indent="-514350">
              <a:buFont typeface="+mj-lt"/>
              <a:buAutoNum type="arabicPeriod"/>
            </a:pPr>
            <a:r>
              <a:rPr lang="en-US" b="1" dirty="0" smtClean="0"/>
              <a:t>Example Networks</a:t>
            </a:r>
          </a:p>
          <a:p>
            <a:pPr marL="1371600" lvl="2" indent="-514350">
              <a:buFont typeface="+mj-lt"/>
              <a:buAutoNum type="alphaUcPeriod"/>
            </a:pPr>
            <a:r>
              <a:rPr lang="en-US" b="1" dirty="0" smtClean="0"/>
              <a:t>Public Switched Telephone Network</a:t>
            </a:r>
          </a:p>
          <a:p>
            <a:pPr marL="1371600" lvl="2" indent="-514350">
              <a:buFont typeface="+mj-lt"/>
              <a:buAutoNum type="alphaUcPeriod"/>
            </a:pPr>
            <a:r>
              <a:rPr lang="en-US" b="1" dirty="0" smtClean="0"/>
              <a:t>Mobile Telephone System</a:t>
            </a:r>
          </a:p>
        </p:txBody>
      </p:sp>
    </p:spTree>
    <p:extLst>
      <p:ext uri="{BB962C8B-B14F-4D97-AF65-F5344CB8AC3E}">
        <p14:creationId xmlns:p14="http://schemas.microsoft.com/office/powerpoint/2010/main" val="4262454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en-US" smtClean="0"/>
              <a:t>The Public Switched Telephone Network</a:t>
            </a:r>
          </a:p>
        </p:txBody>
      </p:sp>
      <p:sp>
        <p:nvSpPr>
          <p:cNvPr id="51203" name="Rectangle 3"/>
          <p:cNvSpPr>
            <a:spLocks noGrp="1" noChangeArrowheads="1"/>
          </p:cNvSpPr>
          <p:nvPr>
            <p:ph idx="1"/>
          </p:nvPr>
        </p:nvSpPr>
        <p:spPr/>
        <p:txBody>
          <a:bodyPr/>
          <a:lstStyle/>
          <a:p>
            <a:pPr lvl="1"/>
            <a:r>
              <a:rPr lang="en-US" dirty="0" smtClean="0"/>
              <a:t>Structure of the telephone system </a:t>
            </a:r>
            <a:r>
              <a:rPr lang="en-US" dirty="0" smtClean="0">
                <a:solidFill>
                  <a:srgbClr val="0000FF"/>
                </a:solidFill>
              </a:rPr>
              <a:t>»</a:t>
            </a:r>
            <a:endParaRPr lang="en-US" dirty="0" smtClean="0"/>
          </a:p>
          <a:p>
            <a:pPr lvl="1"/>
            <a:r>
              <a:rPr lang="en-US" dirty="0" smtClean="0"/>
              <a:t>Politics of telephones </a:t>
            </a:r>
            <a:r>
              <a:rPr lang="en-US" dirty="0" smtClean="0">
                <a:solidFill>
                  <a:srgbClr val="0000FF"/>
                </a:solidFill>
              </a:rPr>
              <a:t>»</a:t>
            </a:r>
            <a:endParaRPr lang="en-US" dirty="0" smtClean="0"/>
          </a:p>
          <a:p>
            <a:pPr lvl="1"/>
            <a:r>
              <a:rPr lang="en-US" dirty="0" smtClean="0"/>
              <a:t>Local loop: modems, ADSL, and FTTH </a:t>
            </a:r>
            <a:r>
              <a:rPr lang="en-US" dirty="0" smtClean="0">
                <a:solidFill>
                  <a:srgbClr val="0000FF"/>
                </a:solidFill>
              </a:rPr>
              <a:t>»</a:t>
            </a:r>
            <a:endParaRPr lang="en-US" dirty="0" smtClean="0"/>
          </a:p>
          <a:p>
            <a:pPr lvl="1"/>
            <a:r>
              <a:rPr lang="en-US" dirty="0" smtClean="0"/>
              <a:t>Trunks and multiplexing </a:t>
            </a:r>
            <a:r>
              <a:rPr lang="en-US" dirty="0" smtClean="0">
                <a:solidFill>
                  <a:srgbClr val="0000FF"/>
                </a:solidFill>
              </a:rPr>
              <a:t>»</a:t>
            </a:r>
            <a:endParaRPr lang="en-US" dirty="0" smtClean="0"/>
          </a:p>
          <a:p>
            <a:pPr lvl="1"/>
            <a:r>
              <a:rPr lang="en-US" dirty="0" smtClean="0"/>
              <a:t>Switching </a:t>
            </a:r>
            <a:r>
              <a:rPr lang="en-US" dirty="0" smtClean="0">
                <a:solidFill>
                  <a:srgbClr val="0000FF"/>
                </a:solidFill>
              </a:rPr>
              <a:t>»</a:t>
            </a:r>
            <a:endParaRPr lang="en-US" dirty="0" smtClean="0"/>
          </a:p>
        </p:txBody>
      </p:sp>
    </p:spTree>
    <p:extLst>
      <p:ext uri="{BB962C8B-B14F-4D97-AF65-F5344CB8AC3E}">
        <p14:creationId xmlns:p14="http://schemas.microsoft.com/office/powerpoint/2010/main" val="8791416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Structure of the Telephone System</a:t>
            </a:r>
            <a:endParaRPr lang="en-US" dirty="0" smtClean="0"/>
          </a:p>
        </p:txBody>
      </p:sp>
      <p:sp>
        <p:nvSpPr>
          <p:cNvPr id="53251" name="Rectangle 3"/>
          <p:cNvSpPr>
            <a:spLocks noGrp="1" noChangeArrowheads="1"/>
          </p:cNvSpPr>
          <p:nvPr>
            <p:ph idx="1"/>
          </p:nvPr>
        </p:nvSpPr>
        <p:spPr/>
        <p:txBody>
          <a:bodyPr>
            <a:normAutofit/>
          </a:bodyPr>
          <a:lstStyle/>
          <a:p>
            <a:r>
              <a:rPr lang="en-US" sz="2400" dirty="0" smtClean="0"/>
              <a:t>A hierarchical system for carrying voice calls made of:</a:t>
            </a:r>
          </a:p>
          <a:p>
            <a:pPr lvl="1"/>
            <a:r>
              <a:rPr lang="en-US" sz="2000" dirty="0" smtClean="0"/>
              <a:t>Local loops, mostly analog twisted pairs to houses</a:t>
            </a:r>
          </a:p>
          <a:p>
            <a:pPr lvl="1"/>
            <a:r>
              <a:rPr lang="en-US" sz="2000" dirty="0" smtClean="0"/>
              <a:t>Trunks, digital fiber optic links that carry calls</a:t>
            </a:r>
          </a:p>
          <a:p>
            <a:pPr lvl="1"/>
            <a:r>
              <a:rPr lang="en-US" sz="2000" dirty="0" smtClean="0"/>
              <a:t>Switching offices, that move calls among trunks</a:t>
            </a:r>
          </a:p>
        </p:txBody>
      </p:sp>
      <p:graphicFrame>
        <p:nvGraphicFramePr>
          <p:cNvPr id="53255" name="Object 7"/>
          <p:cNvGraphicFramePr>
            <a:graphicFrameLocks noChangeAspect="1"/>
          </p:cNvGraphicFramePr>
          <p:nvPr/>
        </p:nvGraphicFramePr>
        <p:xfrm>
          <a:off x="887412" y="3705225"/>
          <a:ext cx="7407275" cy="2152650"/>
        </p:xfrm>
        <a:graphic>
          <a:graphicData uri="http://schemas.openxmlformats.org/presentationml/2006/ole">
            <mc:AlternateContent xmlns:mc="http://schemas.openxmlformats.org/markup-compatibility/2006">
              <mc:Choice xmlns:v="urn:schemas-microsoft-com:vml" Requires="v">
                <p:oleObj spid="_x0000_s2176" name="Image" r:id="rId4" imgW="25396825" imgH="7377778" progId="">
                  <p:embed/>
                </p:oleObj>
              </mc:Choice>
              <mc:Fallback>
                <p:oleObj name="Image" r:id="rId4" imgW="25396825" imgH="737777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412" y="3705225"/>
                        <a:ext cx="74072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205887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smtClean="0"/>
              <a:t>Local loop (1): modems</a:t>
            </a:r>
          </a:p>
        </p:txBody>
      </p:sp>
      <p:sp>
        <p:nvSpPr>
          <p:cNvPr id="56323" name="Rectangle 3"/>
          <p:cNvSpPr>
            <a:spLocks noGrp="1" noChangeArrowheads="1"/>
          </p:cNvSpPr>
          <p:nvPr>
            <p:ph idx="1"/>
          </p:nvPr>
        </p:nvSpPr>
        <p:spPr/>
        <p:txBody>
          <a:bodyPr/>
          <a:lstStyle/>
          <a:p>
            <a:r>
              <a:rPr lang="en-US" dirty="0" smtClean="0"/>
              <a:t>Telephone modems send digital data over an 3.3 KHz analog voice channel interface to the plain old phone network</a:t>
            </a:r>
          </a:p>
          <a:p>
            <a:pPr lvl="1"/>
            <a:r>
              <a:rPr lang="en-US" dirty="0" smtClean="0"/>
              <a:t>Rates &lt;56 kbps; early way to connect to the Internet</a:t>
            </a:r>
          </a:p>
        </p:txBody>
      </p:sp>
      <p:pic>
        <p:nvPicPr>
          <p:cNvPr id="56324" name="Picture 2"/>
          <p:cNvPicPr>
            <a:picLocks noChangeAspect="1" noChangeArrowheads="1"/>
          </p:cNvPicPr>
          <p:nvPr/>
        </p:nvPicPr>
        <p:blipFill>
          <a:blip r:embed="rId3" cstate="print"/>
          <a:srcRect/>
          <a:stretch>
            <a:fillRect/>
          </a:stretch>
        </p:blipFill>
        <p:spPr bwMode="auto">
          <a:xfrm>
            <a:off x="419100" y="3238500"/>
            <a:ext cx="8537575" cy="2671763"/>
          </a:xfrm>
          <a:prstGeom prst="rect">
            <a:avLst/>
          </a:prstGeom>
          <a:noFill/>
          <a:ln w="9525">
            <a:noFill/>
            <a:miter lim="800000"/>
            <a:headEnd/>
            <a:tailEnd/>
          </a:ln>
        </p:spPr>
      </p:pic>
    </p:spTree>
    <p:extLst>
      <p:ext uri="{BB962C8B-B14F-4D97-AF65-F5344CB8AC3E}">
        <p14:creationId xmlns:p14="http://schemas.microsoft.com/office/powerpoint/2010/main" val="12389964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r>
              <a:rPr lang="en-US" dirty="0" smtClean="0"/>
              <a:t>Local loop (2): Digital Subscriber Lines</a:t>
            </a:r>
          </a:p>
        </p:txBody>
      </p:sp>
      <p:sp>
        <p:nvSpPr>
          <p:cNvPr id="59395" name="Rectangle 3"/>
          <p:cNvSpPr>
            <a:spLocks noGrp="1" noChangeArrowheads="1"/>
          </p:cNvSpPr>
          <p:nvPr>
            <p:ph idx="1"/>
          </p:nvPr>
        </p:nvSpPr>
        <p:spPr>
          <a:xfrm>
            <a:off x="457200" y="1252185"/>
            <a:ext cx="8229600" cy="1123950"/>
          </a:xfrm>
        </p:spPr>
        <p:txBody>
          <a:bodyPr>
            <a:normAutofit/>
          </a:bodyPr>
          <a:lstStyle/>
          <a:p>
            <a:r>
              <a:rPr lang="en-US" sz="2400" dirty="0" smtClean="0"/>
              <a:t>DSL </a:t>
            </a:r>
            <a:r>
              <a:rPr lang="en-US" sz="2400" u="sng" dirty="0" smtClean="0"/>
              <a:t>broadband</a:t>
            </a:r>
            <a:r>
              <a:rPr lang="en-US" sz="2400" dirty="0" smtClean="0"/>
              <a:t> sends data over the local loop to the local office using frequencies that are not used for POTS</a:t>
            </a:r>
          </a:p>
        </p:txBody>
      </p:sp>
      <p:sp>
        <p:nvSpPr>
          <p:cNvPr id="13" name="Content Placeholder 12"/>
          <p:cNvSpPr>
            <a:spLocks noGrp="1"/>
          </p:cNvSpPr>
          <p:nvPr>
            <p:ph idx="11"/>
          </p:nvPr>
        </p:nvSpPr>
        <p:spPr>
          <a:xfrm>
            <a:off x="457200" y="2266950"/>
            <a:ext cx="3476625" cy="4105275"/>
          </a:xfrm>
        </p:spPr>
        <p:txBody>
          <a:bodyPr>
            <a:normAutofit/>
          </a:bodyPr>
          <a:lstStyle/>
          <a:p>
            <a:pPr marL="228600" lvl="1" indent="-228600"/>
            <a:r>
              <a:rPr lang="en-US" sz="2400" dirty="0" smtClean="0"/>
              <a:t>Telephone/computers attach to the same old phone line</a:t>
            </a:r>
          </a:p>
          <a:p>
            <a:pPr marL="228600" lvl="1" indent="-228600">
              <a:spcBef>
                <a:spcPts val="1200"/>
              </a:spcBef>
            </a:pPr>
            <a:r>
              <a:rPr lang="en-US" sz="2400" dirty="0" smtClean="0"/>
              <a:t>Rates vary with line</a:t>
            </a:r>
          </a:p>
          <a:p>
            <a:pPr marL="228600" lvl="1" indent="-228600">
              <a:spcBef>
                <a:spcPts val="1200"/>
              </a:spcBef>
            </a:pPr>
            <a:r>
              <a:rPr lang="en-US" sz="2400" dirty="0" smtClean="0"/>
              <a:t>OFDM </a:t>
            </a:r>
            <a:r>
              <a:rPr lang="en-US" sz="2400" dirty="0" smtClean="0"/>
              <a:t>is used up to 1.1 MHz for ADSL2</a:t>
            </a:r>
          </a:p>
          <a:p>
            <a:pPr marL="571500" lvl="2" indent="-228600">
              <a:spcBef>
                <a:spcPts val="1200"/>
              </a:spcBef>
            </a:pPr>
            <a:r>
              <a:rPr lang="en-US" sz="2000" dirty="0" smtClean="0"/>
              <a:t>Most bandwidth down</a:t>
            </a:r>
            <a:endParaRPr lang="en-US" sz="2000" dirty="0"/>
          </a:p>
        </p:txBody>
      </p:sp>
      <p:pic>
        <p:nvPicPr>
          <p:cNvPr id="59396" name="Picture 2"/>
          <p:cNvPicPr>
            <a:picLocks noChangeAspect="1" noChangeArrowheads="1"/>
          </p:cNvPicPr>
          <p:nvPr/>
        </p:nvPicPr>
        <p:blipFill>
          <a:blip r:embed="rId3" cstate="print"/>
          <a:srcRect b="1920"/>
          <a:stretch>
            <a:fillRect/>
          </a:stretch>
        </p:blipFill>
        <p:spPr bwMode="auto">
          <a:xfrm>
            <a:off x="3981450" y="2094990"/>
            <a:ext cx="4953000" cy="2794155"/>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t="8058" r="5188"/>
          <a:stretch>
            <a:fillRect/>
          </a:stretch>
        </p:blipFill>
        <p:spPr bwMode="auto">
          <a:xfrm>
            <a:off x="3867150" y="5000625"/>
            <a:ext cx="5048250" cy="1304143"/>
          </a:xfrm>
          <a:prstGeom prst="rect">
            <a:avLst/>
          </a:prstGeom>
          <a:noFill/>
          <a:ln w="9525">
            <a:noFill/>
            <a:miter lim="800000"/>
            <a:headEnd/>
            <a:tailEnd/>
          </a:ln>
        </p:spPr>
      </p:pic>
    </p:spTree>
    <p:extLst>
      <p:ext uri="{BB962C8B-B14F-4D97-AF65-F5344CB8AC3E}">
        <p14:creationId xmlns:p14="http://schemas.microsoft.com/office/powerpoint/2010/main" val="3970517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limits communication?</a:t>
            </a:r>
            <a:endParaRPr lang="en-GB" dirty="0"/>
          </a:p>
        </p:txBody>
      </p:sp>
      <p:sp>
        <p:nvSpPr>
          <p:cNvPr id="4" name="TextBox 3"/>
          <p:cNvSpPr txBox="1"/>
          <p:nvPr/>
        </p:nvSpPr>
        <p:spPr>
          <a:xfrm>
            <a:off x="1035170" y="1811547"/>
            <a:ext cx="7297947" cy="1200329"/>
          </a:xfrm>
          <a:prstGeom prst="rect">
            <a:avLst/>
          </a:prstGeom>
          <a:noFill/>
        </p:spPr>
        <p:txBody>
          <a:bodyPr wrap="square" rtlCol="0">
            <a:spAutoFit/>
          </a:bodyPr>
          <a:lstStyle/>
          <a:p>
            <a:r>
              <a:rPr lang="en-GB" sz="2400" dirty="0" smtClean="0"/>
              <a:t>Examples:</a:t>
            </a:r>
          </a:p>
          <a:p>
            <a:pPr marL="342900" indent="-342900">
              <a:buFont typeface="Arial" panose="020B0604020202020204" pitchFamily="34" charset="0"/>
              <a:buChar char="•"/>
            </a:pPr>
            <a:r>
              <a:rPr lang="en-GB" sz="2400" dirty="0" smtClean="0"/>
              <a:t>Light</a:t>
            </a:r>
          </a:p>
          <a:p>
            <a:pPr marL="342900" indent="-342900">
              <a:buFont typeface="Arial" panose="020B0604020202020204" pitchFamily="34" charset="0"/>
              <a:buChar char="•"/>
            </a:pPr>
            <a:r>
              <a:rPr lang="en-GB" sz="2400" dirty="0" smtClean="0"/>
              <a:t>Sound</a:t>
            </a:r>
            <a:endParaRPr lang="en-GB" sz="2400" dirty="0"/>
          </a:p>
        </p:txBody>
      </p:sp>
    </p:spTree>
    <p:extLst>
      <p:ext uri="{BB962C8B-B14F-4D97-AF65-F5344CB8AC3E}">
        <p14:creationId xmlns:p14="http://schemas.microsoft.com/office/powerpoint/2010/main" val="993504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normAutofit/>
          </a:bodyPr>
          <a:lstStyle/>
          <a:p>
            <a:r>
              <a:rPr lang="en-US" sz="2400" dirty="0" smtClean="0"/>
              <a:t>PSTN uses circuit switching; Internet uses packet switching</a:t>
            </a:r>
            <a:endParaRPr lang="en-US" sz="2400" dirty="0"/>
          </a:p>
        </p:txBody>
      </p:sp>
      <p:sp>
        <p:nvSpPr>
          <p:cNvPr id="66563" name="Rectangle 2"/>
          <p:cNvSpPr>
            <a:spLocks noGrp="1" noChangeArrowheads="1"/>
          </p:cNvSpPr>
          <p:nvPr>
            <p:ph type="title"/>
          </p:nvPr>
        </p:nvSpPr>
        <p:spPr/>
        <p:txBody>
          <a:bodyPr/>
          <a:lstStyle/>
          <a:p>
            <a:r>
              <a:rPr lang="en-US" smtClean="0"/>
              <a:t>Switching (1)</a:t>
            </a:r>
            <a:endParaRPr lang="en-US" dirty="0" smtClean="0"/>
          </a:p>
        </p:txBody>
      </p:sp>
      <p:grpSp>
        <p:nvGrpSpPr>
          <p:cNvPr id="29" name="Group 28"/>
          <p:cNvGrpSpPr/>
          <p:nvPr/>
        </p:nvGrpSpPr>
        <p:grpSpPr>
          <a:xfrm>
            <a:off x="156262" y="2686549"/>
            <a:ext cx="8757314" cy="3184861"/>
            <a:chOff x="1781175" y="1971675"/>
            <a:chExt cx="5543550" cy="2016079"/>
          </a:xfrm>
        </p:grpSpPr>
        <p:pic>
          <p:nvPicPr>
            <p:cNvPr id="66562" name="Picture 2"/>
            <p:cNvPicPr>
              <a:picLocks noChangeAspect="1" noChangeArrowheads="1"/>
            </p:cNvPicPr>
            <p:nvPr/>
          </p:nvPicPr>
          <p:blipFill rotWithShape="1">
            <a:blip r:embed="rId3" cstate="print"/>
            <a:srcRect l="1490" t="2554" r="2153" b="48304"/>
            <a:stretch/>
          </p:blipFill>
          <p:spPr bwMode="auto">
            <a:xfrm>
              <a:off x="1781175" y="1971675"/>
              <a:ext cx="5543550" cy="2016079"/>
            </a:xfrm>
            <a:prstGeom prst="rect">
              <a:avLst/>
            </a:prstGeom>
            <a:noFill/>
            <a:ln w="9525">
              <a:noFill/>
              <a:miter lim="800000"/>
              <a:headEnd/>
              <a:tailEnd/>
            </a:ln>
          </p:spPr>
        </p:pic>
        <p:sp>
          <p:nvSpPr>
            <p:cNvPr id="22" name="Freeform 21"/>
            <p:cNvSpPr/>
            <p:nvPr/>
          </p:nvSpPr>
          <p:spPr bwMode="auto">
            <a:xfrm>
              <a:off x="2094931" y="2518012"/>
              <a:ext cx="4763069" cy="641445"/>
            </a:xfrm>
            <a:custGeom>
              <a:avLst/>
              <a:gdLst>
                <a:gd name="connsiteX0" fmla="*/ 0 w 4763069"/>
                <a:gd name="connsiteY0" fmla="*/ 156949 h 641445"/>
                <a:gd name="connsiteX1" fmla="*/ 341194 w 4763069"/>
                <a:gd name="connsiteY1" fmla="*/ 156949 h 641445"/>
                <a:gd name="connsiteX2" fmla="*/ 805218 w 4763069"/>
                <a:gd name="connsiteY2" fmla="*/ 477672 h 641445"/>
                <a:gd name="connsiteX3" fmla="*/ 1132765 w 4763069"/>
                <a:gd name="connsiteY3" fmla="*/ 470848 h 641445"/>
                <a:gd name="connsiteX4" fmla="*/ 1132765 w 4763069"/>
                <a:gd name="connsiteY4" fmla="*/ 641445 h 641445"/>
                <a:gd name="connsiteX5" fmla="*/ 2156347 w 4763069"/>
                <a:gd name="connsiteY5" fmla="*/ 627797 h 641445"/>
                <a:gd name="connsiteX6" fmla="*/ 2483893 w 4763069"/>
                <a:gd name="connsiteY6" fmla="*/ 6824 h 641445"/>
                <a:gd name="connsiteX7" fmla="*/ 3521123 w 4763069"/>
                <a:gd name="connsiteY7" fmla="*/ 0 h 641445"/>
                <a:gd name="connsiteX8" fmla="*/ 3534770 w 4763069"/>
                <a:gd name="connsiteY8" fmla="*/ 163773 h 641445"/>
                <a:gd name="connsiteX9" fmla="*/ 4039738 w 4763069"/>
                <a:gd name="connsiteY9" fmla="*/ 156949 h 641445"/>
                <a:gd name="connsiteX10" fmla="*/ 4278573 w 4763069"/>
                <a:gd name="connsiteY10" fmla="*/ 477672 h 641445"/>
                <a:gd name="connsiteX11" fmla="*/ 4763069 w 4763069"/>
                <a:gd name="connsiteY11" fmla="*/ 491319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3069" h="641445">
                  <a:moveTo>
                    <a:pt x="0" y="156949"/>
                  </a:moveTo>
                  <a:lnTo>
                    <a:pt x="341194" y="156949"/>
                  </a:lnTo>
                  <a:lnTo>
                    <a:pt x="805218" y="477672"/>
                  </a:lnTo>
                  <a:lnTo>
                    <a:pt x="1132765" y="470848"/>
                  </a:lnTo>
                  <a:lnTo>
                    <a:pt x="1132765" y="641445"/>
                  </a:lnTo>
                  <a:lnTo>
                    <a:pt x="2156347" y="627797"/>
                  </a:lnTo>
                  <a:lnTo>
                    <a:pt x="2483893" y="6824"/>
                  </a:lnTo>
                  <a:lnTo>
                    <a:pt x="3521123" y="0"/>
                  </a:lnTo>
                  <a:lnTo>
                    <a:pt x="3534770" y="163773"/>
                  </a:lnTo>
                  <a:lnTo>
                    <a:pt x="4039738" y="156949"/>
                  </a:lnTo>
                  <a:lnTo>
                    <a:pt x="4278573" y="477672"/>
                  </a:lnTo>
                  <a:lnTo>
                    <a:pt x="4763069" y="491319"/>
                  </a:lnTo>
                </a:path>
              </a:pathLst>
            </a:custGeom>
            <a:noFill/>
            <a:ln w="19050" cap="flat" cmpd="sng" algn="ctr">
              <a:solidFill>
                <a:schemeClr val="accent3">
                  <a:lumMod val="60000"/>
                  <a:lumOff val="40000"/>
                </a:schemeClr>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4029075" y="3629025"/>
              <a:ext cx="333375" cy="190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28165034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descr="http://upload.wikimedia.org/wikipedia/commons/1/1a/Telephone_exchange_Montreal_QE3_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42"/>
            <a:ext cx="9144000" cy="6679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0394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Strowger</a:t>
            </a:r>
            <a:r>
              <a:rPr lang="en-US" dirty="0"/>
              <a:t> </a:t>
            </a:r>
            <a:r>
              <a:rPr lang="en-US" dirty="0" smtClean="0"/>
              <a:t>Switches (1891)</a:t>
            </a:r>
            <a:endParaRPr lang="en-US" dirty="0"/>
          </a:p>
        </p:txBody>
      </p:sp>
      <p:pic>
        <p:nvPicPr>
          <p:cNvPr id="5122" name="Picture 2" descr="Almon Strow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3325" y="1756253"/>
            <a:ext cx="3006820" cy="399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5839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smtClean="0"/>
              <a:t>Switching (2)</a:t>
            </a:r>
          </a:p>
        </p:txBody>
      </p:sp>
      <p:sp>
        <p:nvSpPr>
          <p:cNvPr id="67587" name="Rectangle 3"/>
          <p:cNvSpPr>
            <a:spLocks noGrp="1" noChangeArrowheads="1"/>
          </p:cNvSpPr>
          <p:nvPr>
            <p:ph idx="1"/>
          </p:nvPr>
        </p:nvSpPr>
        <p:spPr>
          <a:xfrm>
            <a:off x="457200" y="1314450"/>
            <a:ext cx="3848100" cy="4867275"/>
          </a:xfrm>
        </p:spPr>
        <p:txBody>
          <a:bodyPr>
            <a:noAutofit/>
          </a:bodyPr>
          <a:lstStyle/>
          <a:p>
            <a:endParaRPr lang="en-US" sz="2400" dirty="0" smtClean="0"/>
          </a:p>
          <a:p>
            <a:r>
              <a:rPr lang="en-US" sz="2400" dirty="0" smtClean="0"/>
              <a:t>Circuit switching requires call setup (connection) before data flows smoothly</a:t>
            </a:r>
          </a:p>
          <a:p>
            <a:pPr marL="228600" lvl="1" indent="-228600"/>
            <a:r>
              <a:rPr lang="en-US" sz="2000" dirty="0" smtClean="0"/>
              <a:t>Also teardown at end (not shown)</a:t>
            </a:r>
          </a:p>
          <a:p>
            <a:pPr marL="1028700" lvl="4"/>
            <a:endParaRPr lang="en-US" sz="1600" dirty="0" smtClean="0"/>
          </a:p>
          <a:p>
            <a:r>
              <a:rPr lang="en-US" sz="2400" dirty="0" smtClean="0"/>
              <a:t>Packet switching treats messages independently</a:t>
            </a:r>
          </a:p>
          <a:p>
            <a:pPr marL="228600" lvl="1" indent="-228600"/>
            <a:r>
              <a:rPr lang="en-US" sz="2000" dirty="0" smtClean="0"/>
              <a:t>No setup, but variable queuing delay at routers</a:t>
            </a:r>
          </a:p>
        </p:txBody>
      </p:sp>
      <p:pic>
        <p:nvPicPr>
          <p:cNvPr id="67589" name="Picture 5"/>
          <p:cNvPicPr>
            <a:picLocks noChangeAspect="1" noChangeArrowheads="1"/>
          </p:cNvPicPr>
          <p:nvPr/>
        </p:nvPicPr>
        <p:blipFill>
          <a:blip r:embed="rId3" cstate="print"/>
          <a:srcRect l="5367" b="4970"/>
          <a:stretch>
            <a:fillRect/>
          </a:stretch>
        </p:blipFill>
        <p:spPr bwMode="auto">
          <a:xfrm>
            <a:off x="4229100" y="1309687"/>
            <a:ext cx="4786313" cy="4462463"/>
          </a:xfrm>
          <a:prstGeom prst="rect">
            <a:avLst/>
          </a:prstGeom>
          <a:noFill/>
          <a:ln w="9525">
            <a:noFill/>
            <a:miter lim="800000"/>
            <a:headEnd/>
            <a:tailEnd/>
          </a:ln>
        </p:spPr>
      </p:pic>
      <p:sp>
        <p:nvSpPr>
          <p:cNvPr id="12" name="TextBox 11"/>
          <p:cNvSpPr txBox="1"/>
          <p:nvPr/>
        </p:nvSpPr>
        <p:spPr>
          <a:xfrm>
            <a:off x="4610100" y="5810250"/>
            <a:ext cx="954107" cy="369332"/>
          </a:xfrm>
          <a:prstGeom prst="rect">
            <a:avLst/>
          </a:prstGeom>
          <a:noFill/>
        </p:spPr>
        <p:txBody>
          <a:bodyPr wrap="none" rtlCol="0">
            <a:spAutoFit/>
          </a:bodyPr>
          <a:lstStyle/>
          <a:p>
            <a:r>
              <a:rPr lang="en-US" dirty="0" smtClean="0"/>
              <a:t>Circuits</a:t>
            </a:r>
            <a:endParaRPr lang="en-US" dirty="0"/>
          </a:p>
        </p:txBody>
      </p:sp>
      <p:sp>
        <p:nvSpPr>
          <p:cNvPr id="13" name="TextBox 12"/>
          <p:cNvSpPr txBox="1"/>
          <p:nvPr/>
        </p:nvSpPr>
        <p:spPr>
          <a:xfrm>
            <a:off x="7315200" y="5791200"/>
            <a:ext cx="1005403" cy="369332"/>
          </a:xfrm>
          <a:prstGeom prst="rect">
            <a:avLst/>
          </a:prstGeom>
          <a:noFill/>
        </p:spPr>
        <p:txBody>
          <a:bodyPr wrap="none" rtlCol="0">
            <a:spAutoFit/>
          </a:bodyPr>
          <a:lstStyle/>
          <a:p>
            <a:r>
              <a:rPr lang="en-US" dirty="0" smtClean="0"/>
              <a:t>Packets</a:t>
            </a:r>
            <a:endParaRPr lang="en-US" dirty="0"/>
          </a:p>
        </p:txBody>
      </p:sp>
    </p:spTree>
    <p:extLst>
      <p:ext uri="{BB962C8B-B14F-4D97-AF65-F5344CB8AC3E}">
        <p14:creationId xmlns:p14="http://schemas.microsoft.com/office/powerpoint/2010/main" val="38706168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mtClean="0"/>
              <a:t>Switching (3)</a:t>
            </a:r>
            <a:endParaRPr lang="en-US" dirty="0" smtClean="0"/>
          </a:p>
        </p:txBody>
      </p:sp>
      <p:sp>
        <p:nvSpPr>
          <p:cNvPr id="68611" name="Rectangle 3"/>
          <p:cNvSpPr>
            <a:spLocks noGrp="1" noChangeArrowheads="1"/>
          </p:cNvSpPr>
          <p:nvPr>
            <p:ph idx="1"/>
          </p:nvPr>
        </p:nvSpPr>
        <p:spPr/>
        <p:txBody>
          <a:bodyPr>
            <a:normAutofit/>
          </a:bodyPr>
          <a:lstStyle/>
          <a:p>
            <a:r>
              <a:rPr lang="en-US" sz="2400" dirty="0" smtClean="0"/>
              <a:t>Comparison of circuit- and packet-switched networks</a:t>
            </a:r>
          </a:p>
        </p:txBody>
      </p:sp>
      <p:pic>
        <p:nvPicPr>
          <p:cNvPr id="68613" name="Picture 6"/>
          <p:cNvPicPr>
            <a:picLocks noChangeAspect="1" noChangeArrowheads="1"/>
          </p:cNvPicPr>
          <p:nvPr/>
        </p:nvPicPr>
        <p:blipFill rotWithShape="1">
          <a:blip r:embed="rId3" cstate="print"/>
          <a:srcRect b="18600"/>
          <a:stretch/>
        </p:blipFill>
        <p:spPr bwMode="auto">
          <a:xfrm>
            <a:off x="722312" y="2348145"/>
            <a:ext cx="7718425" cy="2973361"/>
          </a:xfrm>
          <a:prstGeom prst="rect">
            <a:avLst/>
          </a:prstGeom>
          <a:noFill/>
          <a:ln w="9525">
            <a:noFill/>
            <a:miter lim="800000"/>
            <a:headEnd/>
            <a:tailEnd/>
          </a:ln>
        </p:spPr>
      </p:pic>
    </p:spTree>
    <p:extLst>
      <p:ext uri="{BB962C8B-B14F-4D97-AF65-F5344CB8AC3E}">
        <p14:creationId xmlns:p14="http://schemas.microsoft.com/office/powerpoint/2010/main" val="21366027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t>Mobile Telephone System</a:t>
            </a:r>
          </a:p>
        </p:txBody>
      </p:sp>
      <p:sp>
        <p:nvSpPr>
          <p:cNvPr id="69635" name="Rectangle 3"/>
          <p:cNvSpPr>
            <a:spLocks noGrp="1" noChangeArrowheads="1"/>
          </p:cNvSpPr>
          <p:nvPr>
            <p:ph idx="1"/>
          </p:nvPr>
        </p:nvSpPr>
        <p:spPr/>
        <p:txBody>
          <a:bodyPr/>
          <a:lstStyle/>
          <a:p>
            <a:pPr lvl="1"/>
            <a:r>
              <a:rPr lang="en-US" dirty="0" smtClean="0"/>
              <a:t>Generations of mobile telephone systems </a:t>
            </a:r>
            <a:r>
              <a:rPr lang="en-US" dirty="0" smtClean="0">
                <a:solidFill>
                  <a:srgbClr val="0000FF"/>
                </a:solidFill>
              </a:rPr>
              <a:t>»</a:t>
            </a:r>
            <a:endParaRPr lang="en-US" dirty="0" smtClean="0"/>
          </a:p>
          <a:p>
            <a:pPr lvl="1"/>
            <a:r>
              <a:rPr lang="en-US" dirty="0" smtClean="0"/>
              <a:t>Cellular mobile telephone systems </a:t>
            </a:r>
            <a:r>
              <a:rPr lang="en-US" dirty="0" smtClean="0">
                <a:solidFill>
                  <a:srgbClr val="0000FF"/>
                </a:solidFill>
              </a:rPr>
              <a:t>»</a:t>
            </a:r>
            <a:endParaRPr lang="en-US" dirty="0" smtClean="0"/>
          </a:p>
          <a:p>
            <a:pPr lvl="1"/>
            <a:r>
              <a:rPr lang="en-US" dirty="0" smtClean="0"/>
              <a:t>GSM, a 2G system </a:t>
            </a:r>
            <a:r>
              <a:rPr lang="en-US" dirty="0" smtClean="0">
                <a:solidFill>
                  <a:srgbClr val="0000FF"/>
                </a:solidFill>
              </a:rPr>
              <a:t>»</a:t>
            </a:r>
            <a:r>
              <a:rPr lang="en-US" dirty="0" smtClean="0"/>
              <a:t> </a:t>
            </a:r>
          </a:p>
          <a:p>
            <a:pPr lvl="1"/>
            <a:r>
              <a:rPr lang="en-US" dirty="0" smtClean="0"/>
              <a:t>UMTS, a 3G system </a:t>
            </a:r>
            <a:r>
              <a:rPr lang="en-US" dirty="0" smtClean="0">
                <a:solidFill>
                  <a:srgbClr val="0000FF"/>
                </a:solidFill>
              </a:rPr>
              <a:t>»</a:t>
            </a:r>
            <a:endParaRPr lang="en-US" dirty="0" smtClean="0"/>
          </a:p>
        </p:txBody>
      </p:sp>
    </p:spTree>
    <p:extLst>
      <p:ext uri="{BB962C8B-B14F-4D97-AF65-F5344CB8AC3E}">
        <p14:creationId xmlns:p14="http://schemas.microsoft.com/office/powerpoint/2010/main" val="24273936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Generations of mobile telephone systems</a:t>
            </a:r>
            <a:endParaRPr lang="en-US" dirty="0"/>
          </a:p>
        </p:txBody>
      </p:sp>
      <p:sp>
        <p:nvSpPr>
          <p:cNvPr id="4" name="Content Placeholder 3"/>
          <p:cNvSpPr>
            <a:spLocks noGrp="1"/>
          </p:cNvSpPr>
          <p:nvPr>
            <p:ph idx="1"/>
          </p:nvPr>
        </p:nvSpPr>
        <p:spPr>
          <a:xfrm>
            <a:off x="914399" y="1563088"/>
            <a:ext cx="7790214" cy="4600081"/>
          </a:xfrm>
        </p:spPr>
        <p:txBody>
          <a:bodyPr>
            <a:normAutofit fontScale="85000" lnSpcReduction="20000"/>
          </a:bodyPr>
          <a:lstStyle/>
          <a:p>
            <a:r>
              <a:rPr lang="en-US" dirty="0" smtClean="0"/>
              <a:t>1G, analog voice</a:t>
            </a:r>
          </a:p>
          <a:p>
            <a:pPr lvl="2"/>
            <a:r>
              <a:rPr lang="en-US" dirty="0" smtClean="0"/>
              <a:t>AMPS (Advanced Mobile Phone System) is example, deployed from 1980s. Modulation based on FM (as in radio).</a:t>
            </a:r>
          </a:p>
          <a:p>
            <a:r>
              <a:rPr lang="en-US" dirty="0" smtClean="0"/>
              <a:t>2G, analog voice and digital data</a:t>
            </a:r>
          </a:p>
          <a:p>
            <a:pPr lvl="2"/>
            <a:r>
              <a:rPr lang="en-US" dirty="0" smtClean="0"/>
              <a:t>GSM (Global System for Mobile communications) is example, deployed from 1990s. Modulation based on QPSK</a:t>
            </a:r>
            <a:r>
              <a:rPr lang="en-US" dirty="0" smtClean="0"/>
              <a:t>.</a:t>
            </a:r>
          </a:p>
          <a:p>
            <a:pPr lvl="2"/>
            <a:r>
              <a:rPr lang="en-US" dirty="0" smtClean="0"/>
              <a:t>First SIM cards 1991</a:t>
            </a:r>
            <a:endParaRPr lang="en-US" dirty="0" smtClean="0"/>
          </a:p>
          <a:p>
            <a:r>
              <a:rPr lang="en-US" dirty="0" smtClean="0"/>
              <a:t>3G, digital voice and data</a:t>
            </a:r>
          </a:p>
          <a:p>
            <a:pPr lvl="2"/>
            <a:r>
              <a:rPr lang="en-US" dirty="0" smtClean="0"/>
              <a:t>UMTS (Universal Mobile Telecommunications System) is example, deployed from 2000s. Modulation based on </a:t>
            </a:r>
            <a:r>
              <a:rPr lang="en-US" dirty="0" smtClean="0"/>
              <a:t>CDMA</a:t>
            </a:r>
          </a:p>
          <a:p>
            <a:pPr lvl="2"/>
            <a:r>
              <a:rPr lang="en-US" dirty="0" smtClean="0"/>
              <a:t>Frequency auctions: 200 €/inhabitant in Italy</a:t>
            </a:r>
            <a:endParaRPr lang="en-US" dirty="0" smtClean="0"/>
          </a:p>
          <a:p>
            <a:r>
              <a:rPr lang="en-US" dirty="0" smtClean="0"/>
              <a:t>4G, digital data including voice</a:t>
            </a:r>
          </a:p>
          <a:p>
            <a:pPr lvl="2"/>
            <a:r>
              <a:rPr lang="en-US" dirty="0" smtClean="0"/>
              <a:t>LTE (Long Term Evolution) is example, deployed from 2010s. Modulation based on OFDM</a:t>
            </a:r>
            <a:endParaRPr lang="en-US" dirty="0"/>
          </a:p>
        </p:txBody>
      </p:sp>
    </p:spTree>
    <p:extLst>
      <p:ext uri="{BB962C8B-B14F-4D97-AF65-F5344CB8AC3E}">
        <p14:creationId xmlns:p14="http://schemas.microsoft.com/office/powerpoint/2010/main" val="25028217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mtClean="0"/>
              <a:t>Cellular mobile phone systems</a:t>
            </a:r>
            <a:endParaRPr lang="en-US" dirty="0" smtClean="0"/>
          </a:p>
        </p:txBody>
      </p:sp>
      <p:sp>
        <p:nvSpPr>
          <p:cNvPr id="70659" name="Rectangle 3"/>
          <p:cNvSpPr>
            <a:spLocks noGrp="1" noChangeArrowheads="1"/>
          </p:cNvSpPr>
          <p:nvPr>
            <p:ph idx="1"/>
          </p:nvPr>
        </p:nvSpPr>
        <p:spPr>
          <a:xfrm>
            <a:off x="914399" y="1248763"/>
            <a:ext cx="7790214" cy="4600081"/>
          </a:xfrm>
        </p:spPr>
        <p:txBody>
          <a:bodyPr/>
          <a:lstStyle/>
          <a:p>
            <a:r>
              <a:rPr lang="en-US" dirty="0" smtClean="0"/>
              <a:t>All based on notion of spatial regions called cells</a:t>
            </a:r>
          </a:p>
          <a:p>
            <a:pPr marL="514350" lvl="2" indent="-285750"/>
            <a:r>
              <a:rPr lang="en-US" sz="2000" dirty="0" smtClean="0"/>
              <a:t>Each mobile uses a frequency in a cell; moves cause </a:t>
            </a:r>
            <a:r>
              <a:rPr lang="en-US" sz="2000" u="sng" dirty="0" smtClean="0"/>
              <a:t>handoff</a:t>
            </a:r>
          </a:p>
          <a:p>
            <a:pPr marL="514350" lvl="2" indent="-285750"/>
            <a:r>
              <a:rPr lang="en-US" sz="2000" dirty="0" smtClean="0"/>
              <a:t>Frequencies are reused across non-adjacent </a:t>
            </a:r>
            <a:r>
              <a:rPr lang="en-US" sz="2000" dirty="0" smtClean="0"/>
              <a:t>cells</a:t>
            </a:r>
            <a:endParaRPr lang="en-US" sz="2000" dirty="0" smtClean="0"/>
          </a:p>
        </p:txBody>
      </p:sp>
      <p:pic>
        <p:nvPicPr>
          <p:cNvPr id="70660" name="Picture 2"/>
          <p:cNvPicPr>
            <a:picLocks noChangeAspect="1" noChangeArrowheads="1"/>
          </p:cNvPicPr>
          <p:nvPr/>
        </p:nvPicPr>
        <p:blipFill>
          <a:blip r:embed="rId3" cstate="print"/>
          <a:srcRect b="10670"/>
          <a:stretch>
            <a:fillRect/>
          </a:stretch>
        </p:blipFill>
        <p:spPr bwMode="auto">
          <a:xfrm>
            <a:off x="1027405" y="3029317"/>
            <a:ext cx="6992938" cy="3169936"/>
          </a:xfrm>
          <a:prstGeom prst="rect">
            <a:avLst/>
          </a:prstGeom>
          <a:noFill/>
          <a:ln w="9525">
            <a:noFill/>
            <a:miter lim="800000"/>
            <a:headEnd/>
            <a:tailEnd/>
          </a:ln>
        </p:spPr>
      </p:pic>
      <p:sp>
        <p:nvSpPr>
          <p:cNvPr id="13" name="TextBox 12"/>
          <p:cNvSpPr txBox="1"/>
          <p:nvPr/>
        </p:nvSpPr>
        <p:spPr>
          <a:xfrm>
            <a:off x="1438275" y="6255782"/>
            <a:ext cx="2390398" cy="369332"/>
          </a:xfrm>
          <a:prstGeom prst="rect">
            <a:avLst/>
          </a:prstGeom>
          <a:noFill/>
        </p:spPr>
        <p:txBody>
          <a:bodyPr wrap="none" rtlCol="0">
            <a:spAutoFit/>
          </a:bodyPr>
          <a:lstStyle/>
          <a:p>
            <a:r>
              <a:rPr lang="en-US" dirty="0" smtClean="0"/>
              <a:t>Cellular reuse pattern</a:t>
            </a:r>
            <a:endParaRPr lang="en-US" dirty="0"/>
          </a:p>
        </p:txBody>
      </p:sp>
      <p:sp>
        <p:nvSpPr>
          <p:cNvPr id="14" name="TextBox 13"/>
          <p:cNvSpPr txBox="1"/>
          <p:nvPr/>
        </p:nvSpPr>
        <p:spPr>
          <a:xfrm>
            <a:off x="4953000" y="6236732"/>
            <a:ext cx="3377848" cy="369332"/>
          </a:xfrm>
          <a:prstGeom prst="rect">
            <a:avLst/>
          </a:prstGeom>
          <a:noFill/>
        </p:spPr>
        <p:txBody>
          <a:bodyPr wrap="none" rtlCol="0">
            <a:spAutoFit/>
          </a:bodyPr>
          <a:lstStyle/>
          <a:p>
            <a:r>
              <a:rPr lang="en-US" dirty="0" smtClean="0"/>
              <a:t>Smaller cells for dense mobiles</a:t>
            </a:r>
            <a:endParaRPr lang="en-US" dirty="0"/>
          </a:p>
        </p:txBody>
      </p:sp>
    </p:spTree>
    <p:extLst>
      <p:ext uri="{BB962C8B-B14F-4D97-AF65-F5344CB8AC3E}">
        <p14:creationId xmlns:p14="http://schemas.microsoft.com/office/powerpoint/2010/main" val="27306063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r>
              <a:rPr lang="en-US" dirty="0" smtClean="0"/>
              <a:t>GSM – Global System for Mobile Communications (1)</a:t>
            </a:r>
          </a:p>
        </p:txBody>
      </p:sp>
      <p:sp>
        <p:nvSpPr>
          <p:cNvPr id="71683" name="Rectangle 3"/>
          <p:cNvSpPr>
            <a:spLocks noGrp="1" noChangeArrowheads="1"/>
          </p:cNvSpPr>
          <p:nvPr>
            <p:ph idx="1"/>
          </p:nvPr>
        </p:nvSpPr>
        <p:spPr>
          <a:xfrm>
            <a:off x="914399" y="1410688"/>
            <a:ext cx="7790214" cy="4600081"/>
          </a:xfrm>
        </p:spPr>
        <p:txBody>
          <a:bodyPr/>
          <a:lstStyle/>
          <a:p>
            <a:pPr lvl="1"/>
            <a:r>
              <a:rPr lang="en-US" sz="2000" dirty="0" smtClean="0"/>
              <a:t>Mobile is divided into handset and SIM card  (Subscriber Identity Module) with </a:t>
            </a:r>
            <a:r>
              <a:rPr lang="en-US" sz="2000" dirty="0" smtClean="0"/>
              <a:t>credentials</a:t>
            </a:r>
          </a:p>
          <a:p>
            <a:pPr lvl="2"/>
            <a:r>
              <a:rPr lang="en-GB" sz="1600" dirty="0"/>
              <a:t>IMSI (International Mobile Subscriber </a:t>
            </a:r>
            <a:r>
              <a:rPr lang="en-GB" sz="1600" dirty="0" smtClean="0"/>
              <a:t>Identity</a:t>
            </a:r>
          </a:p>
          <a:p>
            <a:pPr lvl="2"/>
            <a:r>
              <a:rPr lang="en-GB" sz="1600" dirty="0"/>
              <a:t>A</a:t>
            </a:r>
            <a:r>
              <a:rPr lang="en-GB" sz="1600" dirty="0" smtClean="0"/>
              <a:t>uthentication information</a:t>
            </a:r>
            <a:endParaRPr lang="en-US" sz="1600" dirty="0" smtClean="0"/>
          </a:p>
          <a:p>
            <a:pPr lvl="1"/>
            <a:r>
              <a:rPr lang="en-US" sz="2000" dirty="0" smtClean="0"/>
              <a:t>Mobiles tell their HLR (Home Location Register) their current whereabouts for incoming calls</a:t>
            </a:r>
          </a:p>
          <a:p>
            <a:pPr lvl="1"/>
            <a:r>
              <a:rPr lang="en-US" sz="2000" dirty="0" smtClean="0"/>
              <a:t>Cells keep track of visiting mobiles (in the Visitor LR)</a:t>
            </a:r>
          </a:p>
        </p:txBody>
      </p:sp>
      <p:graphicFrame>
        <p:nvGraphicFramePr>
          <p:cNvPr id="71687" name="Object 7"/>
          <p:cNvGraphicFramePr>
            <a:graphicFrameLocks noChangeAspect="1"/>
          </p:cNvGraphicFramePr>
          <p:nvPr>
            <p:extLst>
              <p:ext uri="{D42A27DB-BD31-4B8C-83A1-F6EECF244321}">
                <p14:modId xmlns:p14="http://schemas.microsoft.com/office/powerpoint/2010/main" val="2839423489"/>
              </p:ext>
            </p:extLst>
          </p:nvPr>
        </p:nvGraphicFramePr>
        <p:xfrm>
          <a:off x="1374775" y="3894221"/>
          <a:ext cx="6718300" cy="2676525"/>
        </p:xfrm>
        <a:graphic>
          <a:graphicData uri="http://schemas.openxmlformats.org/presentationml/2006/ole">
            <mc:AlternateContent xmlns:mc="http://schemas.openxmlformats.org/markup-compatibility/2006">
              <mc:Choice xmlns:v="urn:schemas-microsoft-com:vml" Requires="v">
                <p:oleObj spid="_x0000_s3201" name="Image" r:id="rId4" imgW="27619048" imgH="11009524" progId="">
                  <p:embed/>
                </p:oleObj>
              </mc:Choice>
              <mc:Fallback>
                <p:oleObj name="Image" r:id="rId4" imgW="27619048" imgH="1100952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4775" y="3894221"/>
                        <a:ext cx="67183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44178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r>
              <a:rPr lang="en-US" smtClean="0"/>
              <a:t>GSM – Global System for Mobile Communications (2)</a:t>
            </a:r>
            <a:endParaRPr lang="en-US" dirty="0" smtClean="0"/>
          </a:p>
        </p:txBody>
      </p:sp>
      <p:sp>
        <p:nvSpPr>
          <p:cNvPr id="72707" name="Rectangle 3"/>
          <p:cNvSpPr>
            <a:spLocks noGrp="1" noChangeArrowheads="1"/>
          </p:cNvSpPr>
          <p:nvPr>
            <p:ph idx="1"/>
          </p:nvPr>
        </p:nvSpPr>
        <p:spPr>
          <a:xfrm>
            <a:off x="914399" y="1515463"/>
            <a:ext cx="7790214" cy="4600081"/>
          </a:xfrm>
        </p:spPr>
        <p:txBody>
          <a:bodyPr>
            <a:normAutofit/>
          </a:bodyPr>
          <a:lstStyle/>
          <a:p>
            <a:r>
              <a:rPr lang="en-US" sz="2400" dirty="0" smtClean="0"/>
              <a:t>Air interface is based on FDM channels of 200 KHz divided in an eight-slot TDM frame every 4.615 ms</a:t>
            </a:r>
          </a:p>
          <a:p>
            <a:pPr lvl="1"/>
            <a:r>
              <a:rPr lang="en-US" sz="2000" dirty="0" smtClean="0"/>
              <a:t>Mobile is assigned up- and down-stream slots to use</a:t>
            </a:r>
          </a:p>
          <a:p>
            <a:pPr lvl="1"/>
            <a:r>
              <a:rPr lang="en-US" sz="2000" dirty="0" smtClean="0"/>
              <a:t>Each slot is 148 bits long, gives rate of 27.4 kbps</a:t>
            </a:r>
          </a:p>
        </p:txBody>
      </p:sp>
      <p:pic>
        <p:nvPicPr>
          <p:cNvPr id="72708" name="Picture 2"/>
          <p:cNvPicPr>
            <a:picLocks noChangeAspect="1" noChangeArrowheads="1"/>
          </p:cNvPicPr>
          <p:nvPr/>
        </p:nvPicPr>
        <p:blipFill>
          <a:blip r:embed="rId3" cstate="print"/>
          <a:srcRect/>
          <a:stretch>
            <a:fillRect/>
          </a:stretch>
        </p:blipFill>
        <p:spPr bwMode="auto">
          <a:xfrm>
            <a:off x="1047750" y="3228976"/>
            <a:ext cx="7205663" cy="3221974"/>
          </a:xfrm>
          <a:prstGeom prst="rect">
            <a:avLst/>
          </a:prstGeom>
          <a:noFill/>
          <a:ln w="9525">
            <a:noFill/>
            <a:miter lim="800000"/>
            <a:headEnd/>
            <a:tailEnd/>
          </a:ln>
        </p:spPr>
      </p:pic>
      <p:sp>
        <p:nvSpPr>
          <p:cNvPr id="12" name="Rectangle 11"/>
          <p:cNvSpPr/>
          <p:nvPr/>
        </p:nvSpPr>
        <p:spPr bwMode="auto">
          <a:xfrm>
            <a:off x="2552701" y="4314826"/>
            <a:ext cx="152400" cy="146858"/>
          </a:xfrm>
          <a:prstGeom prst="rect">
            <a:avLst/>
          </a:prstGeom>
          <a:solidFill>
            <a:srgbClr val="FF2B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3724276" y="4314826"/>
            <a:ext cx="152400" cy="146858"/>
          </a:xfrm>
          <a:prstGeom prst="rect">
            <a:avLst/>
          </a:prstGeom>
          <a:solidFill>
            <a:srgbClr val="FF2B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4905376" y="4324351"/>
            <a:ext cx="152400" cy="146858"/>
          </a:xfrm>
          <a:prstGeom prst="rect">
            <a:avLst/>
          </a:prstGeom>
          <a:solidFill>
            <a:srgbClr val="FF2B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6076951" y="4314826"/>
            <a:ext cx="152400" cy="146858"/>
          </a:xfrm>
          <a:prstGeom prst="rect">
            <a:avLst/>
          </a:prstGeom>
          <a:solidFill>
            <a:srgbClr val="FF2B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3133726" y="5762626"/>
            <a:ext cx="152400" cy="146858"/>
          </a:xfrm>
          <a:prstGeom prst="rect">
            <a:avLst/>
          </a:prstGeom>
          <a:solidFill>
            <a:srgbClr val="FF2B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4305301" y="5762626"/>
            <a:ext cx="152400" cy="146858"/>
          </a:xfrm>
          <a:prstGeom prst="rect">
            <a:avLst/>
          </a:prstGeom>
          <a:solidFill>
            <a:srgbClr val="FF2B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5486401" y="5772151"/>
            <a:ext cx="152400" cy="146858"/>
          </a:xfrm>
          <a:prstGeom prst="rect">
            <a:avLst/>
          </a:prstGeom>
          <a:solidFill>
            <a:srgbClr val="FF2B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6657976" y="5762626"/>
            <a:ext cx="152400" cy="146858"/>
          </a:xfrm>
          <a:prstGeom prst="rect">
            <a:avLst/>
          </a:prstGeom>
          <a:solidFill>
            <a:srgbClr val="FF2B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648795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normAutofit/>
          </a:bodyPr>
          <a:lstStyle/>
          <a:p>
            <a:r>
              <a:rPr lang="en-US" dirty="0" smtClean="0"/>
              <a:t>Electromagnetic signals</a:t>
            </a:r>
            <a:endParaRPr lang="en-US" dirty="0" smtClean="0"/>
          </a:p>
        </p:txBody>
      </p:sp>
      <p:sp>
        <p:nvSpPr>
          <p:cNvPr id="5123" name="Content Placeholder 4"/>
          <p:cNvSpPr>
            <a:spLocks noGrp="1"/>
          </p:cNvSpPr>
          <p:nvPr>
            <p:ph idx="1"/>
          </p:nvPr>
        </p:nvSpPr>
        <p:spPr/>
        <p:txBody>
          <a:bodyPr>
            <a:normAutofit fontScale="85000" lnSpcReduction="20000"/>
          </a:bodyPr>
          <a:lstStyle/>
          <a:p>
            <a:r>
              <a:rPr lang="en-US" dirty="0" smtClean="0"/>
              <a:t>Limiting factor 1: Bandwidth</a:t>
            </a:r>
            <a:r>
              <a:rPr lang="en-US" dirty="0" smtClean="0"/>
              <a:t>:</a:t>
            </a:r>
          </a:p>
          <a:p>
            <a:r>
              <a:rPr lang="en-US" dirty="0"/>
              <a:t>	</a:t>
            </a:r>
            <a:r>
              <a:rPr lang="en-US" dirty="0" smtClean="0"/>
              <a:t>Maximum frequency that can be transmitted and decoded over a medium</a:t>
            </a:r>
          </a:p>
          <a:p>
            <a:endParaRPr lang="en-US" dirty="0"/>
          </a:p>
          <a:p>
            <a:r>
              <a:rPr lang="en-US" dirty="0" smtClean="0"/>
              <a:t>Limited either due to:</a:t>
            </a:r>
          </a:p>
          <a:p>
            <a:pPr marL="857250" lvl="1" indent="-457200">
              <a:buFont typeface="Arial" panose="020B0604020202020204" pitchFamily="34" charset="0"/>
              <a:buChar char="•"/>
            </a:pPr>
            <a:r>
              <a:rPr lang="en-US" dirty="0" smtClean="0"/>
              <a:t>Physical properties of the medium (e.g. attenuation for electrical signals)</a:t>
            </a:r>
          </a:p>
          <a:p>
            <a:pPr marL="857250" lvl="1" indent="-457200">
              <a:buFont typeface="Arial" panose="020B0604020202020204" pitchFamily="34" charset="0"/>
              <a:buChar char="•"/>
            </a:pPr>
            <a:r>
              <a:rPr lang="en-US" dirty="0" smtClean="0"/>
              <a:t>Physical limits of the encoder/decoder</a:t>
            </a:r>
          </a:p>
          <a:p>
            <a:pPr lvl="3"/>
            <a:endParaRPr lang="en-US" dirty="0" smtClean="0"/>
          </a:p>
          <a:p>
            <a:endParaRPr lang="en-US" sz="2800" dirty="0" smtClean="0"/>
          </a:p>
          <a:p>
            <a:r>
              <a:rPr lang="en-US" sz="2800" dirty="0" smtClean="0"/>
              <a:t>Measured in Hertz (1 Hz = 1/s)</a:t>
            </a:r>
          </a:p>
        </p:txBody>
      </p:sp>
    </p:spTree>
    <p:extLst>
      <p:ext uri="{BB962C8B-B14F-4D97-AF65-F5344CB8AC3E}">
        <p14:creationId xmlns:p14="http://schemas.microsoft.com/office/powerpoint/2010/main" val="35388381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r>
              <a:rPr lang="en-US" smtClean="0"/>
              <a:t>UMTS – Universal Mobile Telecommunications System (1) </a:t>
            </a:r>
            <a:endParaRPr lang="en-US" dirty="0" smtClean="0"/>
          </a:p>
        </p:txBody>
      </p:sp>
      <p:sp>
        <p:nvSpPr>
          <p:cNvPr id="48131" name="Rectangle 3"/>
          <p:cNvSpPr>
            <a:spLocks noGrp="1" noChangeArrowheads="1"/>
          </p:cNvSpPr>
          <p:nvPr>
            <p:ph idx="1"/>
          </p:nvPr>
        </p:nvSpPr>
        <p:spPr/>
        <p:txBody>
          <a:bodyPr>
            <a:normAutofit/>
          </a:bodyPr>
          <a:lstStyle/>
          <a:p>
            <a:r>
              <a:rPr lang="en-US" sz="2400" dirty="0" smtClean="0"/>
              <a:t>Architecture is an evolution of GSM; terminology differs</a:t>
            </a:r>
          </a:p>
          <a:p>
            <a:pPr>
              <a:spcBef>
                <a:spcPts val="600"/>
              </a:spcBef>
            </a:pPr>
            <a:r>
              <a:rPr lang="en-US" sz="2400" dirty="0" smtClean="0"/>
              <a:t>Packets goes to/from the Internet via SGSN/GGSN</a:t>
            </a:r>
          </a:p>
        </p:txBody>
      </p:sp>
      <p:grpSp>
        <p:nvGrpSpPr>
          <p:cNvPr id="14" name="Group 13"/>
          <p:cNvGrpSpPr/>
          <p:nvPr/>
        </p:nvGrpSpPr>
        <p:grpSpPr>
          <a:xfrm>
            <a:off x="1647825" y="2781301"/>
            <a:ext cx="6262688" cy="3438032"/>
            <a:chOff x="1762125" y="2667001"/>
            <a:chExt cx="6262688" cy="3438032"/>
          </a:xfrm>
        </p:grpSpPr>
        <p:pic>
          <p:nvPicPr>
            <p:cNvPr id="48132" name="Picture 2"/>
            <p:cNvPicPr>
              <a:picLocks noChangeAspect="1" noChangeArrowheads="1"/>
            </p:cNvPicPr>
            <p:nvPr/>
          </p:nvPicPr>
          <p:blipFill>
            <a:blip r:embed="rId3" cstate="print"/>
            <a:srcRect/>
            <a:stretch>
              <a:fillRect/>
            </a:stretch>
          </p:blipFill>
          <p:spPr bwMode="auto">
            <a:xfrm>
              <a:off x="1762125" y="2667001"/>
              <a:ext cx="6262688" cy="3438032"/>
            </a:xfrm>
            <a:prstGeom prst="rect">
              <a:avLst/>
            </a:prstGeom>
            <a:noFill/>
            <a:ln w="9525">
              <a:noFill/>
              <a:miter lim="800000"/>
              <a:headEnd/>
              <a:tailEnd/>
            </a:ln>
          </p:spPr>
        </p:pic>
        <p:sp>
          <p:nvSpPr>
            <p:cNvPr id="13" name="Rectangle 12"/>
            <p:cNvSpPr/>
            <p:nvPr/>
          </p:nvSpPr>
          <p:spPr bwMode="auto">
            <a:xfrm>
              <a:off x="6705600" y="4848225"/>
              <a:ext cx="1304925" cy="8477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Cloud 9"/>
            <p:cNvSpPr/>
            <p:nvPr/>
          </p:nvSpPr>
          <p:spPr bwMode="auto">
            <a:xfrm>
              <a:off x="6723730" y="4945780"/>
              <a:ext cx="1220146" cy="731100"/>
            </a:xfrm>
            <a:prstGeom prst="cloud">
              <a:avLst/>
            </a:prstGeom>
            <a:solidFill>
              <a:srgbClr val="FF2BD8">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Internet</a:t>
              </a:r>
            </a:p>
          </p:txBody>
        </p:sp>
        <p:sp>
          <p:nvSpPr>
            <p:cNvPr id="11" name="Rectangle 10"/>
            <p:cNvSpPr/>
            <p:nvPr/>
          </p:nvSpPr>
          <p:spPr bwMode="auto">
            <a:xfrm>
              <a:off x="5876925" y="5162550"/>
              <a:ext cx="695325" cy="285750"/>
            </a:xfrm>
            <a:prstGeom prst="rect">
              <a:avLst/>
            </a:prstGeom>
            <a:solidFill>
              <a:srgbClr val="FF2BD8">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4867275" y="5162550"/>
              <a:ext cx="695325" cy="285750"/>
            </a:xfrm>
            <a:prstGeom prst="rect">
              <a:avLst/>
            </a:prstGeom>
            <a:solidFill>
              <a:srgbClr val="FF2BD8">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40724048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LTE</a:t>
            </a: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r>
              <a:rPr lang="en-GB" dirty="0" smtClean="0"/>
              <a:t>Voice calls are digital as well</a:t>
            </a:r>
          </a:p>
          <a:p>
            <a:pPr marL="457200" indent="-457200">
              <a:buFont typeface="Arial" panose="020B0604020202020204" pitchFamily="34" charset="0"/>
              <a:buChar char="•"/>
            </a:pPr>
            <a:r>
              <a:rPr lang="en-GB" dirty="0"/>
              <a:t>Peak downlink: </a:t>
            </a:r>
            <a:r>
              <a:rPr lang="en-GB" dirty="0" smtClean="0"/>
              <a:t>86 Mbps </a:t>
            </a:r>
            <a:r>
              <a:rPr lang="en-GB" dirty="0" smtClean="0">
                <a:sym typeface="Wingdings" panose="05000000000000000000" pitchFamily="2" charset="2"/>
              </a:rPr>
              <a:t> 325 Mbps</a:t>
            </a:r>
            <a:endParaRPr lang="en-GB" dirty="0"/>
          </a:p>
        </p:txBody>
      </p:sp>
    </p:spTree>
    <p:extLst>
      <p:ext uri="{BB962C8B-B14F-4D97-AF65-F5344CB8AC3E}">
        <p14:creationId xmlns:p14="http://schemas.microsoft.com/office/powerpoint/2010/main" val="19799267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smtClean="0">
                <a:latin typeface="Arial" charset="0"/>
                <a:cs typeface="Arial" charset="0"/>
              </a:rPr>
              <a:t>Learned today</a:t>
            </a:r>
            <a:endParaRPr dirty="0" smtClean="0">
              <a:latin typeface="Arial" charset="0"/>
              <a:cs typeface="Arial" charset="0"/>
            </a:endParaRPr>
          </a:p>
        </p:txBody>
      </p:sp>
      <p:sp>
        <p:nvSpPr>
          <p:cNvPr id="2" name="Content Placeholder 1"/>
          <p:cNvSpPr>
            <a:spLocks noGrp="1"/>
          </p:cNvSpPr>
          <p:nvPr>
            <p:ph idx="1"/>
          </p:nvPr>
        </p:nvSpPr>
        <p:spPr>
          <a:xfrm>
            <a:off x="457200" y="1592705"/>
            <a:ext cx="8229600" cy="4525963"/>
          </a:xfrm>
        </p:spPr>
        <p:txBody>
          <a:bodyPr>
            <a:normAutofit fontScale="85000" lnSpcReduction="20000"/>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Principal bandwidth limits</a:t>
            </a:r>
          </a:p>
          <a:p>
            <a:pPr marL="800100" lvl="1" indent="-342900"/>
            <a:r>
              <a:rPr lang="en-US" dirty="0" smtClean="0"/>
              <a:t>Nyquist’s and Shannon’s theorems</a:t>
            </a:r>
          </a:p>
          <a:p>
            <a:pPr marL="400050"/>
            <a:endParaRPr lang="en-US" dirty="0" smtClean="0"/>
          </a:p>
          <a:p>
            <a:pPr marL="400050"/>
            <a:r>
              <a:rPr lang="en-US" dirty="0" smtClean="0"/>
              <a:t>Cable vs </a:t>
            </a:r>
            <a:r>
              <a:rPr lang="en-US" dirty="0" err="1" smtClean="0"/>
              <a:t>Wifi</a:t>
            </a:r>
            <a:r>
              <a:rPr lang="en-US" smtClean="0"/>
              <a:t>, fiber and </a:t>
            </a:r>
            <a:r>
              <a:rPr lang="en-US" dirty="0" smtClean="0"/>
              <a:t>satellite</a:t>
            </a:r>
          </a:p>
          <a:p>
            <a:pPr marL="400050"/>
            <a:endParaRPr lang="en-US" dirty="0" smtClean="0"/>
          </a:p>
          <a:p>
            <a:pPr marL="400050"/>
            <a:r>
              <a:rPr lang="en-US" dirty="0" smtClean="0"/>
              <a:t>Modulation: Encoding of binary signals in electric waves</a:t>
            </a:r>
            <a:endParaRPr lang="en-US" dirty="0" smtClean="0"/>
          </a:p>
          <a:p>
            <a:pPr marL="400050"/>
            <a:endParaRPr lang="en-US" dirty="0"/>
          </a:p>
          <a:p>
            <a:pPr marL="342900" indent="-342900">
              <a:buFont typeface="Arial" panose="020B0604020202020204" pitchFamily="34" charset="0"/>
              <a:buChar char="•"/>
            </a:pPr>
            <a:r>
              <a:rPr lang="en-US" dirty="0" smtClean="0"/>
              <a:t>Structure of the phone network, DSL and mobile network</a:t>
            </a:r>
            <a:endParaRPr lang="en-US" dirty="0" smtClean="0"/>
          </a:p>
        </p:txBody>
      </p:sp>
    </p:spTree>
    <p:extLst>
      <p:ext uri="{BB962C8B-B14F-4D97-AF65-F5344CB8AC3E}">
        <p14:creationId xmlns:p14="http://schemas.microsoft.com/office/powerpoint/2010/main" val="143987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r>
              <a:rPr lang="en-US" smtClean="0"/>
              <a:t>Fourier Analysis</a:t>
            </a:r>
          </a:p>
        </p:txBody>
      </p:sp>
      <p:sp>
        <p:nvSpPr>
          <p:cNvPr id="6147" name="Content Placeholder 4"/>
          <p:cNvSpPr>
            <a:spLocks noGrp="1"/>
          </p:cNvSpPr>
          <p:nvPr>
            <p:ph idx="1"/>
          </p:nvPr>
        </p:nvSpPr>
        <p:spPr/>
        <p:txBody>
          <a:bodyPr/>
          <a:lstStyle/>
          <a:p>
            <a:r>
              <a:rPr lang="en-US" sz="2400" dirty="0" smtClean="0"/>
              <a:t>A time-varying signal can be equivalently represented as a series of frequency components (harmonics):</a:t>
            </a:r>
          </a:p>
          <a:p>
            <a:endParaRPr lang="en-US" dirty="0" smtClean="0"/>
          </a:p>
          <a:p>
            <a:endParaRPr lang="en-US" dirty="0" smtClean="0"/>
          </a:p>
        </p:txBody>
      </p:sp>
      <p:pic>
        <p:nvPicPr>
          <p:cNvPr id="6148" name="Picture 2"/>
          <p:cNvPicPr>
            <a:picLocks noChangeAspect="1" noChangeArrowheads="1"/>
          </p:cNvPicPr>
          <p:nvPr/>
        </p:nvPicPr>
        <p:blipFill>
          <a:blip r:embed="rId3" cstate="print"/>
          <a:srcRect/>
          <a:stretch>
            <a:fillRect/>
          </a:stretch>
        </p:blipFill>
        <p:spPr bwMode="auto">
          <a:xfrm>
            <a:off x="1095375" y="2463710"/>
            <a:ext cx="6915150" cy="1152525"/>
          </a:xfrm>
          <a:prstGeom prst="rect">
            <a:avLst/>
          </a:prstGeom>
          <a:noFill/>
          <a:ln w="9525">
            <a:noFill/>
            <a:miter lim="800000"/>
            <a:headEnd/>
            <a:tailEnd/>
          </a:ln>
        </p:spPr>
      </p:pic>
      <p:sp>
        <p:nvSpPr>
          <p:cNvPr id="15" name="TextBox 14"/>
          <p:cNvSpPr txBox="1"/>
          <p:nvPr/>
        </p:nvSpPr>
        <p:spPr>
          <a:xfrm>
            <a:off x="5324475" y="5476875"/>
            <a:ext cx="2864887" cy="369332"/>
          </a:xfrm>
          <a:prstGeom prst="rect">
            <a:avLst/>
          </a:prstGeom>
          <a:noFill/>
        </p:spPr>
        <p:txBody>
          <a:bodyPr wrap="none" rtlCol="0">
            <a:spAutoFit/>
          </a:bodyPr>
          <a:lstStyle/>
          <a:p>
            <a:r>
              <a:rPr lang="en-US" dirty="0"/>
              <a:t>a</a:t>
            </a:r>
            <a:r>
              <a:rPr lang="en-US" dirty="0" smtClean="0"/>
              <a:t>, b weights of harmonics</a:t>
            </a:r>
            <a:endParaRPr lang="en-US" dirty="0"/>
          </a:p>
        </p:txBody>
      </p:sp>
      <p:pic>
        <p:nvPicPr>
          <p:cNvPr id="17" name="Picture 2"/>
          <p:cNvPicPr>
            <a:picLocks noChangeAspect="1" noChangeArrowheads="1"/>
          </p:cNvPicPr>
          <p:nvPr/>
        </p:nvPicPr>
        <p:blipFill>
          <a:blip r:embed="rId4" cstate="print"/>
          <a:srcRect b="10660"/>
          <a:stretch>
            <a:fillRect/>
          </a:stretch>
        </p:blipFill>
        <p:spPr bwMode="auto">
          <a:xfrm>
            <a:off x="644525" y="3895725"/>
            <a:ext cx="7764463" cy="1676400"/>
          </a:xfrm>
          <a:prstGeom prst="rect">
            <a:avLst/>
          </a:prstGeom>
          <a:noFill/>
          <a:ln w="9525">
            <a:noFill/>
            <a:miter lim="800000"/>
            <a:headEnd/>
            <a:tailEnd/>
          </a:ln>
        </p:spPr>
      </p:pic>
      <p:sp>
        <p:nvSpPr>
          <p:cNvPr id="33" name="Rectangle 32"/>
          <p:cNvSpPr/>
          <p:nvPr/>
        </p:nvSpPr>
        <p:spPr bwMode="auto">
          <a:xfrm>
            <a:off x="2095500" y="5324475"/>
            <a:ext cx="1057275" cy="2667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1628775" y="5438775"/>
            <a:ext cx="1838965" cy="369332"/>
          </a:xfrm>
          <a:prstGeom prst="rect">
            <a:avLst/>
          </a:prstGeom>
          <a:noFill/>
        </p:spPr>
        <p:txBody>
          <a:bodyPr wrap="none" rtlCol="0">
            <a:spAutoFit/>
          </a:bodyPr>
          <a:lstStyle/>
          <a:p>
            <a:r>
              <a:rPr lang="en-US" dirty="0" smtClean="0"/>
              <a:t>Signal over time</a:t>
            </a:r>
            <a:endParaRPr lang="en-US" dirty="0"/>
          </a:p>
        </p:txBody>
      </p:sp>
      <p:cxnSp>
        <p:nvCxnSpPr>
          <p:cNvPr id="35" name="Straight Arrow Connector 34"/>
          <p:cNvCxnSpPr/>
          <p:nvPr/>
        </p:nvCxnSpPr>
        <p:spPr bwMode="auto">
          <a:xfrm>
            <a:off x="3429000" y="5648325"/>
            <a:ext cx="4191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6" name="Oval 35"/>
          <p:cNvSpPr/>
          <p:nvPr/>
        </p:nvSpPr>
        <p:spPr bwMode="auto">
          <a:xfrm>
            <a:off x="5905500" y="2768510"/>
            <a:ext cx="447675" cy="447675"/>
          </a:xfrm>
          <a:prstGeom prst="ellipse">
            <a:avLst/>
          </a:prstGeom>
          <a:solidFill>
            <a:schemeClr val="accent3">
              <a:lumMod val="60000"/>
              <a:lumOff val="40000"/>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 name="Oval 36"/>
          <p:cNvSpPr/>
          <p:nvPr/>
        </p:nvSpPr>
        <p:spPr bwMode="auto">
          <a:xfrm>
            <a:off x="3305175" y="2778035"/>
            <a:ext cx="447675" cy="447675"/>
          </a:xfrm>
          <a:prstGeom prst="ellipse">
            <a:avLst/>
          </a:prstGeom>
          <a:solidFill>
            <a:schemeClr val="accent3">
              <a:lumMod val="60000"/>
              <a:lumOff val="40000"/>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8" name="Oval 37"/>
          <p:cNvSpPr/>
          <p:nvPr/>
        </p:nvSpPr>
        <p:spPr bwMode="auto">
          <a:xfrm>
            <a:off x="1152526" y="2782797"/>
            <a:ext cx="739934" cy="447675"/>
          </a:xfrm>
          <a:prstGeom prst="ellipse">
            <a:avLst/>
          </a:prstGeom>
          <a:solidFill>
            <a:srgbClr val="0000FF">
              <a:alpha val="4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9" name="Freeform 38"/>
          <p:cNvSpPr/>
          <p:nvPr/>
        </p:nvSpPr>
        <p:spPr>
          <a:xfrm>
            <a:off x="914400" y="4410075"/>
            <a:ext cx="2971800" cy="866775"/>
          </a:xfrm>
          <a:custGeom>
            <a:avLst/>
            <a:gdLst>
              <a:gd name="connsiteX0" fmla="*/ 0 w 2971800"/>
              <a:gd name="connsiteY0" fmla="*/ 857250 h 866775"/>
              <a:gd name="connsiteX1" fmla="*/ 400050 w 2971800"/>
              <a:gd name="connsiteY1" fmla="*/ 866775 h 866775"/>
              <a:gd name="connsiteX2" fmla="*/ 409575 w 2971800"/>
              <a:gd name="connsiteY2" fmla="*/ 9525 h 866775"/>
              <a:gd name="connsiteX3" fmla="*/ 1257300 w 2971800"/>
              <a:gd name="connsiteY3" fmla="*/ 19050 h 866775"/>
              <a:gd name="connsiteX4" fmla="*/ 1257300 w 2971800"/>
              <a:gd name="connsiteY4" fmla="*/ 866775 h 866775"/>
              <a:gd name="connsiteX5" fmla="*/ 2533650 w 2971800"/>
              <a:gd name="connsiteY5" fmla="*/ 866775 h 866775"/>
              <a:gd name="connsiteX6" fmla="*/ 2533650 w 2971800"/>
              <a:gd name="connsiteY6" fmla="*/ 0 h 866775"/>
              <a:gd name="connsiteX7" fmla="*/ 2962275 w 2971800"/>
              <a:gd name="connsiteY7" fmla="*/ 0 h 866775"/>
              <a:gd name="connsiteX8" fmla="*/ 2971800 w 2971800"/>
              <a:gd name="connsiteY8"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1800" h="866775">
                <a:moveTo>
                  <a:pt x="0" y="857250"/>
                </a:moveTo>
                <a:lnTo>
                  <a:pt x="400050" y="866775"/>
                </a:lnTo>
                <a:lnTo>
                  <a:pt x="409575" y="9525"/>
                </a:lnTo>
                <a:lnTo>
                  <a:pt x="1257300" y="19050"/>
                </a:lnTo>
                <a:lnTo>
                  <a:pt x="1257300" y="866775"/>
                </a:lnTo>
                <a:lnTo>
                  <a:pt x="2533650" y="866775"/>
                </a:lnTo>
                <a:lnTo>
                  <a:pt x="2533650" y="0"/>
                </a:lnTo>
                <a:lnTo>
                  <a:pt x="2962275" y="0"/>
                </a:lnTo>
                <a:lnTo>
                  <a:pt x="2971800" y="866775"/>
                </a:lnTo>
              </a:path>
            </a:pathLst>
          </a:cu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Connector 39"/>
          <p:cNvCxnSpPr/>
          <p:nvPr/>
        </p:nvCxnSpPr>
        <p:spPr>
          <a:xfrm rot="5400000">
            <a:off x="4938713" y="5062537"/>
            <a:ext cx="428625"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4943478" y="4876801"/>
            <a:ext cx="819146"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5405439" y="5119687"/>
            <a:ext cx="333374"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5653089" y="5157787"/>
            <a:ext cx="257174"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891214" y="5176837"/>
            <a:ext cx="200024"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6076952" y="5143499"/>
            <a:ext cx="247649"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6372230" y="5238750"/>
            <a:ext cx="76195"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6786564" y="5233987"/>
            <a:ext cx="104774"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6981827" y="5191124"/>
            <a:ext cx="133349"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7210427" y="5229224"/>
            <a:ext cx="95249"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7415217" y="5214938"/>
            <a:ext cx="104770"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7605719" y="5205412"/>
            <a:ext cx="142869"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7829553" y="5191124"/>
            <a:ext cx="133348"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8058158" y="5219699"/>
            <a:ext cx="95243"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438650" y="4581525"/>
            <a:ext cx="394660" cy="523220"/>
          </a:xfrm>
          <a:prstGeom prst="rect">
            <a:avLst/>
          </a:prstGeom>
          <a:noFill/>
        </p:spPr>
        <p:txBody>
          <a:bodyPr wrap="none" rtlCol="0">
            <a:spAutoFit/>
          </a:bodyPr>
          <a:lstStyle/>
          <a:p>
            <a:r>
              <a:rPr lang="en-US" sz="2800" dirty="0" smtClean="0"/>
              <a:t>=</a:t>
            </a:r>
            <a:endParaRPr lang="en-US" sz="2800" dirty="0"/>
          </a:p>
        </p:txBody>
      </p:sp>
    </p:spTree>
    <p:extLst>
      <p:ext uri="{BB962C8B-B14F-4D97-AF65-F5344CB8AC3E}">
        <p14:creationId xmlns:p14="http://schemas.microsoft.com/office/powerpoint/2010/main" val="1473803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www.intmath.com/fourier-series/fourier-graph-applet.php</a:t>
            </a:r>
            <a:endParaRPr lang="en-US" dirty="0" smtClean="0"/>
          </a:p>
          <a:p>
            <a:pPr marL="0" indent="0">
              <a:buNone/>
            </a:pPr>
            <a:endParaRPr lang="en-US" dirty="0"/>
          </a:p>
        </p:txBody>
      </p:sp>
    </p:spTree>
    <p:extLst>
      <p:ext uri="{BB962C8B-B14F-4D97-AF65-F5344CB8AC3E}">
        <p14:creationId xmlns:p14="http://schemas.microsoft.com/office/powerpoint/2010/main" val="3806567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Bandwidth-Limited Signals</a:t>
            </a:r>
          </a:p>
        </p:txBody>
      </p:sp>
      <p:sp>
        <p:nvSpPr>
          <p:cNvPr id="47" name="Content Placeholder 46"/>
          <p:cNvSpPr>
            <a:spLocks noGrp="1"/>
          </p:cNvSpPr>
          <p:nvPr>
            <p:ph idx="1"/>
          </p:nvPr>
        </p:nvSpPr>
        <p:spPr>
          <a:xfrm>
            <a:off x="474028" y="1342230"/>
            <a:ext cx="8229600" cy="4525963"/>
          </a:xfrm>
        </p:spPr>
        <p:txBody>
          <a:bodyPr>
            <a:normAutofit/>
          </a:bodyPr>
          <a:lstStyle/>
          <a:p>
            <a:r>
              <a:rPr lang="en-US" sz="2400" dirty="0" smtClean="0"/>
              <a:t>Having less bandwidth (harmonics) degrades the signal</a:t>
            </a:r>
            <a:endParaRPr lang="en-US" sz="2400" dirty="0"/>
          </a:p>
        </p:txBody>
      </p:sp>
      <p:grpSp>
        <p:nvGrpSpPr>
          <p:cNvPr id="2" name="Group 69"/>
          <p:cNvGrpSpPr/>
          <p:nvPr/>
        </p:nvGrpSpPr>
        <p:grpSpPr>
          <a:xfrm>
            <a:off x="931862" y="3499380"/>
            <a:ext cx="7526688" cy="1280576"/>
            <a:chOff x="541337" y="3019425"/>
            <a:chExt cx="7955280" cy="1322381"/>
          </a:xfrm>
        </p:grpSpPr>
        <p:pic>
          <p:nvPicPr>
            <p:cNvPr id="8" name="Picture 2"/>
            <p:cNvPicPr>
              <a:picLocks noChangeAspect="1" noChangeArrowheads="1"/>
            </p:cNvPicPr>
            <p:nvPr/>
          </p:nvPicPr>
          <p:blipFill>
            <a:blip r:embed="rId3" cstate="print"/>
            <a:srcRect/>
            <a:stretch>
              <a:fillRect/>
            </a:stretch>
          </p:blipFill>
          <p:spPr bwMode="auto">
            <a:xfrm>
              <a:off x="541337" y="3019425"/>
              <a:ext cx="7955280" cy="1322381"/>
            </a:xfrm>
            <a:prstGeom prst="rect">
              <a:avLst/>
            </a:prstGeom>
            <a:noFill/>
            <a:ln w="9525">
              <a:noFill/>
              <a:miter lim="800000"/>
              <a:headEnd/>
              <a:tailEnd/>
            </a:ln>
          </p:spPr>
        </p:pic>
        <p:grpSp>
          <p:nvGrpSpPr>
            <p:cNvPr id="3" name="Group 66"/>
            <p:cNvGrpSpPr/>
            <p:nvPr/>
          </p:nvGrpSpPr>
          <p:grpSpPr>
            <a:xfrm>
              <a:off x="5229226" y="3219453"/>
              <a:ext cx="640080" cy="841248"/>
              <a:chOff x="5229226" y="3238503"/>
              <a:chExt cx="628650" cy="819146"/>
            </a:xfrm>
          </p:grpSpPr>
          <p:cxnSp>
            <p:nvCxnSpPr>
              <p:cNvPr id="10" name="Straight Connector 9"/>
              <p:cNvCxnSpPr/>
              <p:nvPr/>
            </p:nvCxnSpPr>
            <p:spPr>
              <a:xfrm rot="5400000">
                <a:off x="5014913" y="3833812"/>
                <a:ext cx="428625"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019678" y="3648076"/>
                <a:ext cx="819146"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481639" y="3890962"/>
                <a:ext cx="333374"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729289" y="3929062"/>
                <a:ext cx="257174"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 name="Group 70"/>
          <p:cNvGrpSpPr/>
          <p:nvPr/>
        </p:nvGrpSpPr>
        <p:grpSpPr>
          <a:xfrm>
            <a:off x="890588" y="1735660"/>
            <a:ext cx="7615237" cy="1426640"/>
            <a:chOff x="490538" y="1403337"/>
            <a:chExt cx="8046720" cy="1473213"/>
          </a:xfrm>
        </p:grpSpPr>
        <p:pic>
          <p:nvPicPr>
            <p:cNvPr id="11268" name="Picture 2"/>
            <p:cNvPicPr>
              <a:picLocks noChangeAspect="1" noChangeArrowheads="1"/>
            </p:cNvPicPr>
            <p:nvPr/>
          </p:nvPicPr>
          <p:blipFill>
            <a:blip r:embed="rId4" cstate="print"/>
            <a:srcRect/>
            <a:stretch>
              <a:fillRect/>
            </a:stretch>
          </p:blipFill>
          <p:spPr bwMode="auto">
            <a:xfrm>
              <a:off x="490538" y="1403337"/>
              <a:ext cx="8046720" cy="1473213"/>
            </a:xfrm>
            <a:prstGeom prst="rect">
              <a:avLst/>
            </a:prstGeom>
            <a:noFill/>
            <a:ln w="9525">
              <a:noFill/>
              <a:miter lim="800000"/>
              <a:headEnd/>
              <a:tailEnd/>
            </a:ln>
          </p:spPr>
        </p:pic>
        <p:grpSp>
          <p:nvGrpSpPr>
            <p:cNvPr id="5" name="Group 37"/>
            <p:cNvGrpSpPr/>
            <p:nvPr/>
          </p:nvGrpSpPr>
          <p:grpSpPr>
            <a:xfrm>
              <a:off x="5229226" y="1771653"/>
              <a:ext cx="1289304" cy="868680"/>
              <a:chOff x="5229226" y="1790703"/>
              <a:chExt cx="1257302" cy="819146"/>
            </a:xfrm>
          </p:grpSpPr>
          <p:cxnSp>
            <p:nvCxnSpPr>
              <p:cNvPr id="24" name="Straight Connector 23"/>
              <p:cNvCxnSpPr/>
              <p:nvPr/>
            </p:nvCxnSpPr>
            <p:spPr>
              <a:xfrm rot="5400000">
                <a:off x="5014913" y="2386012"/>
                <a:ext cx="428625"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5019678" y="2200276"/>
                <a:ext cx="819146"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5481639" y="2434180"/>
                <a:ext cx="333374"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729289" y="2472280"/>
                <a:ext cx="257174"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5967414" y="2500312"/>
                <a:ext cx="200024"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6153152" y="2466974"/>
                <a:ext cx="247649"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6448430" y="2553243"/>
                <a:ext cx="76195"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Group 68"/>
          <p:cNvGrpSpPr/>
          <p:nvPr/>
        </p:nvGrpSpPr>
        <p:grpSpPr>
          <a:xfrm>
            <a:off x="942974" y="5003810"/>
            <a:ext cx="7680960" cy="1264545"/>
            <a:chOff x="548640" y="4448177"/>
            <a:chExt cx="8145874" cy="1321918"/>
          </a:xfrm>
        </p:grpSpPr>
        <p:pic>
          <p:nvPicPr>
            <p:cNvPr id="9" name="Picture 2"/>
            <p:cNvPicPr>
              <a:picLocks noChangeAspect="1" noChangeArrowheads="1"/>
            </p:cNvPicPr>
            <p:nvPr/>
          </p:nvPicPr>
          <p:blipFill>
            <a:blip r:embed="rId5" cstate="print"/>
            <a:srcRect/>
            <a:stretch>
              <a:fillRect/>
            </a:stretch>
          </p:blipFill>
          <p:spPr bwMode="auto">
            <a:xfrm>
              <a:off x="548640" y="4448177"/>
              <a:ext cx="8145874" cy="1321918"/>
            </a:xfrm>
            <a:prstGeom prst="rect">
              <a:avLst/>
            </a:prstGeom>
            <a:noFill/>
            <a:ln w="9525">
              <a:noFill/>
              <a:miter lim="800000"/>
              <a:headEnd/>
              <a:tailEnd/>
            </a:ln>
          </p:spPr>
        </p:pic>
        <p:cxnSp>
          <p:nvCxnSpPr>
            <p:cNvPr id="39" name="Straight Connector 38"/>
            <p:cNvCxnSpPr/>
            <p:nvPr/>
          </p:nvCxnSpPr>
          <p:spPr>
            <a:xfrm rot="5400000">
              <a:off x="5005388" y="5300662"/>
              <a:ext cx="428625"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5008627" y="5106927"/>
              <a:ext cx="841248"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76" name="Straight Arrow Connector 75"/>
          <p:cNvCxnSpPr/>
          <p:nvPr/>
        </p:nvCxnSpPr>
        <p:spPr>
          <a:xfrm>
            <a:off x="5353050" y="3219450"/>
            <a:ext cx="1466850" cy="1588"/>
          </a:xfrm>
          <a:prstGeom prst="straightConnector1">
            <a:avLst/>
          </a:prstGeom>
          <a:ln w="19050">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5314950" y="4838700"/>
            <a:ext cx="714375" cy="1588"/>
          </a:xfrm>
          <a:prstGeom prst="straightConnector1">
            <a:avLst/>
          </a:prstGeom>
          <a:ln w="19050">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05425" y="6324600"/>
            <a:ext cx="266700" cy="1588"/>
          </a:xfrm>
          <a:prstGeom prst="straightConnector1">
            <a:avLst/>
          </a:prstGeom>
          <a:ln w="19050">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6267450" y="1828800"/>
            <a:ext cx="1181100"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53150" y="3448050"/>
            <a:ext cx="1181100"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6143625" y="4972050"/>
            <a:ext cx="1181100"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067425" y="2143125"/>
            <a:ext cx="1441420" cy="369332"/>
          </a:xfrm>
          <a:prstGeom prst="rect">
            <a:avLst/>
          </a:prstGeom>
          <a:noFill/>
        </p:spPr>
        <p:txBody>
          <a:bodyPr wrap="none" rtlCol="0">
            <a:spAutoFit/>
          </a:bodyPr>
          <a:lstStyle/>
          <a:p>
            <a:r>
              <a:rPr lang="en-US" dirty="0" smtClean="0"/>
              <a:t>8 harmonics</a:t>
            </a:r>
            <a:endParaRPr lang="en-US" dirty="0"/>
          </a:p>
        </p:txBody>
      </p:sp>
      <p:sp>
        <p:nvSpPr>
          <p:cNvPr id="86" name="TextBox 85"/>
          <p:cNvSpPr txBox="1"/>
          <p:nvPr/>
        </p:nvSpPr>
        <p:spPr>
          <a:xfrm>
            <a:off x="5991225" y="3895725"/>
            <a:ext cx="1441420" cy="369332"/>
          </a:xfrm>
          <a:prstGeom prst="rect">
            <a:avLst/>
          </a:prstGeom>
          <a:noFill/>
        </p:spPr>
        <p:txBody>
          <a:bodyPr wrap="none" rtlCol="0">
            <a:spAutoFit/>
          </a:bodyPr>
          <a:lstStyle/>
          <a:p>
            <a:r>
              <a:rPr lang="en-US" dirty="0"/>
              <a:t>4</a:t>
            </a:r>
            <a:r>
              <a:rPr lang="en-US" dirty="0" smtClean="0"/>
              <a:t> harmonics</a:t>
            </a:r>
            <a:endParaRPr lang="en-US" dirty="0"/>
          </a:p>
        </p:txBody>
      </p:sp>
      <p:sp>
        <p:nvSpPr>
          <p:cNvPr id="87" name="TextBox 86"/>
          <p:cNvSpPr txBox="1"/>
          <p:nvPr/>
        </p:nvSpPr>
        <p:spPr>
          <a:xfrm>
            <a:off x="5915025" y="5353050"/>
            <a:ext cx="1441420" cy="369332"/>
          </a:xfrm>
          <a:prstGeom prst="rect">
            <a:avLst/>
          </a:prstGeom>
          <a:noFill/>
        </p:spPr>
        <p:txBody>
          <a:bodyPr wrap="none" rtlCol="0">
            <a:spAutoFit/>
          </a:bodyPr>
          <a:lstStyle/>
          <a:p>
            <a:r>
              <a:rPr lang="en-US" dirty="0" smtClean="0"/>
              <a:t>2 harmonics</a:t>
            </a:r>
            <a:endParaRPr lang="en-US" dirty="0"/>
          </a:p>
        </p:txBody>
      </p:sp>
      <p:sp>
        <p:nvSpPr>
          <p:cNvPr id="90" name="Rectangle 89"/>
          <p:cNvSpPr/>
          <p:nvPr/>
        </p:nvSpPr>
        <p:spPr bwMode="auto">
          <a:xfrm>
            <a:off x="6969125" y="2676525"/>
            <a:ext cx="1188720" cy="365760"/>
          </a:xfrm>
          <a:prstGeom prst="rect">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Lost!</a:t>
            </a:r>
          </a:p>
        </p:txBody>
      </p:sp>
      <p:sp>
        <p:nvSpPr>
          <p:cNvPr id="77" name="TextBox 76"/>
          <p:cNvSpPr txBox="1"/>
          <p:nvPr/>
        </p:nvSpPr>
        <p:spPr>
          <a:xfrm>
            <a:off x="5429250" y="3209925"/>
            <a:ext cx="1261884" cy="369332"/>
          </a:xfrm>
          <a:prstGeom prst="rect">
            <a:avLst/>
          </a:prstGeom>
          <a:noFill/>
        </p:spPr>
        <p:txBody>
          <a:bodyPr wrap="none" rtlCol="0">
            <a:spAutoFit/>
          </a:bodyPr>
          <a:lstStyle/>
          <a:p>
            <a:r>
              <a:rPr lang="en-US" dirty="0" smtClean="0"/>
              <a:t>Bandwidth</a:t>
            </a:r>
            <a:endParaRPr lang="en-US" dirty="0"/>
          </a:p>
        </p:txBody>
      </p:sp>
      <p:sp>
        <p:nvSpPr>
          <p:cNvPr id="91" name="Rectangle 90"/>
          <p:cNvSpPr/>
          <p:nvPr/>
        </p:nvSpPr>
        <p:spPr bwMode="auto">
          <a:xfrm>
            <a:off x="6130925" y="4276725"/>
            <a:ext cx="2011680" cy="365760"/>
          </a:xfrm>
          <a:prstGeom prst="rect">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Lost!</a:t>
            </a:r>
          </a:p>
        </p:txBody>
      </p:sp>
      <p:sp>
        <p:nvSpPr>
          <p:cNvPr id="92" name="Rectangle 91"/>
          <p:cNvSpPr/>
          <p:nvPr/>
        </p:nvSpPr>
        <p:spPr bwMode="auto">
          <a:xfrm>
            <a:off x="5740400" y="5819775"/>
            <a:ext cx="2377440" cy="365760"/>
          </a:xfrm>
          <a:prstGeom prst="rect">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Lost!</a:t>
            </a:r>
          </a:p>
        </p:txBody>
      </p:sp>
    </p:spTree>
    <p:extLst>
      <p:ext uri="{BB962C8B-B14F-4D97-AF65-F5344CB8AC3E}">
        <p14:creationId xmlns:p14="http://schemas.microsoft.com/office/powerpoint/2010/main" val="3984412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TotalTime>
  <Words>3213</Words>
  <Application>Microsoft Office PowerPoint</Application>
  <PresentationFormat>On-screen Show (4:3)</PresentationFormat>
  <Paragraphs>635</Paragraphs>
  <Slides>62</Slides>
  <Notes>56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7" baseType="lpstr">
      <vt:lpstr>Arial</vt:lpstr>
      <vt:lpstr>Calibri</vt:lpstr>
      <vt:lpstr>Wingdings</vt:lpstr>
      <vt:lpstr>Office Theme</vt:lpstr>
      <vt:lpstr>Image</vt:lpstr>
      <vt:lpstr>Distributed Systems 3. Physical Layer </vt:lpstr>
      <vt:lpstr>The Physical Layer </vt:lpstr>
      <vt:lpstr>The Physical Layer</vt:lpstr>
      <vt:lpstr>The Physical Layer </vt:lpstr>
      <vt:lpstr>What limits communication?</vt:lpstr>
      <vt:lpstr>Electromagnetic signals</vt:lpstr>
      <vt:lpstr>Fourier Analysis</vt:lpstr>
      <vt:lpstr>Visualization</vt:lpstr>
      <vt:lpstr>Bandwidth-Limited Signals</vt:lpstr>
      <vt:lpstr>Maximum Data Rate of a Channel</vt:lpstr>
      <vt:lpstr>PowerPoint Presentation</vt:lpstr>
      <vt:lpstr>The Physical Layer </vt:lpstr>
      <vt:lpstr>Wires – Twisted Pair</vt:lpstr>
      <vt:lpstr>Wires – Coaxial Cable (“Co-ax”)</vt:lpstr>
      <vt:lpstr>Wires – Power Lines</vt:lpstr>
      <vt:lpstr>Fiber Cables (1)</vt:lpstr>
      <vt:lpstr>Fiber Cables (2)</vt:lpstr>
      <vt:lpstr>Fiber Cables (3)</vt:lpstr>
      <vt:lpstr>Wireless Transmission</vt:lpstr>
      <vt:lpstr>Electromagnetic Spectrum (1)</vt:lpstr>
      <vt:lpstr>Electromagnetic Spectrum (3)</vt:lpstr>
      <vt:lpstr>Electromagnetic Spectrum (2)</vt:lpstr>
      <vt:lpstr>Radio Transmission</vt:lpstr>
      <vt:lpstr>Microwave Transmission</vt:lpstr>
      <vt:lpstr>PowerPoint Presentation</vt:lpstr>
      <vt:lpstr>Wireless vs. Wires/Fiber</vt:lpstr>
      <vt:lpstr>Communication Satellites</vt:lpstr>
      <vt:lpstr>Kinds of Satellites</vt:lpstr>
      <vt:lpstr>Geostationary Satellites</vt:lpstr>
      <vt:lpstr>Low-Earth Orbit Satellites</vt:lpstr>
      <vt:lpstr>Satellite vs. Fiber</vt:lpstr>
      <vt:lpstr>Bandwidth</vt:lpstr>
      <vt:lpstr>The best bandwidth in the world?</vt:lpstr>
      <vt:lpstr>The Physical Layer </vt:lpstr>
      <vt:lpstr>Digital Modulation</vt:lpstr>
      <vt:lpstr>Baseband Transmission</vt:lpstr>
      <vt:lpstr>Baseband transmission (2)</vt:lpstr>
      <vt:lpstr>Passband Transmission (1)</vt:lpstr>
      <vt:lpstr>Passband Transmission (2)</vt:lpstr>
      <vt:lpstr>Twodimensional case – Gray coding</vt:lpstr>
      <vt:lpstr>Gray code exercise</vt:lpstr>
      <vt:lpstr>Multiplexing</vt:lpstr>
      <vt:lpstr>Frequency Division Multiplexing (1)</vt:lpstr>
      <vt:lpstr>Time Division Multiplexing (TDM)</vt:lpstr>
      <vt:lpstr>The Physical Layer </vt:lpstr>
      <vt:lpstr>The Public Switched Telephone Network</vt:lpstr>
      <vt:lpstr>Structure of the Telephone System</vt:lpstr>
      <vt:lpstr>Local loop (1): modems</vt:lpstr>
      <vt:lpstr>Local loop (2): Digital Subscriber Lines</vt:lpstr>
      <vt:lpstr>Switching (1)</vt:lpstr>
      <vt:lpstr>PowerPoint Presentation</vt:lpstr>
      <vt:lpstr>Strowger Switches (1891)</vt:lpstr>
      <vt:lpstr>Switching (2)</vt:lpstr>
      <vt:lpstr>Switching (3)</vt:lpstr>
      <vt:lpstr>Mobile Telephone System</vt:lpstr>
      <vt:lpstr>Generations of mobile telephone systems</vt:lpstr>
      <vt:lpstr>Cellular mobile phone systems</vt:lpstr>
      <vt:lpstr>GSM – Global System for Mobile Communications (1)</vt:lpstr>
      <vt:lpstr>GSM – Global System for Mobile Communications (2)</vt:lpstr>
      <vt:lpstr>UMTS – Universal Mobile Telecommunications System (1) </vt:lpstr>
      <vt:lpstr>LTE</vt:lpstr>
      <vt:lpstr>Learned today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Systems 2. Paradigms and Models  </dc:title>
  <dc:creator/>
  <cp:lastModifiedBy>simon razniewski</cp:lastModifiedBy>
  <cp:revision>562</cp:revision>
  <cp:lastPrinted>2017-03-02T14:13:20Z</cp:lastPrinted>
  <dcterms:created xsi:type="dcterms:W3CDTF">2012-02-14T08:43:20Z</dcterms:created>
  <dcterms:modified xsi:type="dcterms:W3CDTF">2017-03-02T16:30:56Z</dcterms:modified>
</cp:coreProperties>
</file>