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711" r:id="rId2"/>
    <p:sldId id="395" r:id="rId3"/>
    <p:sldId id="660" r:id="rId4"/>
    <p:sldId id="661" r:id="rId5"/>
    <p:sldId id="662" r:id="rId6"/>
    <p:sldId id="712" r:id="rId7"/>
    <p:sldId id="717" r:id="rId8"/>
    <p:sldId id="664" r:id="rId9"/>
    <p:sldId id="665" r:id="rId10"/>
    <p:sldId id="713" r:id="rId11"/>
    <p:sldId id="667" r:id="rId12"/>
    <p:sldId id="714" r:id="rId13"/>
    <p:sldId id="668" r:id="rId14"/>
    <p:sldId id="672" r:id="rId15"/>
    <p:sldId id="710" r:id="rId16"/>
    <p:sldId id="673" r:id="rId17"/>
    <p:sldId id="674" r:id="rId18"/>
    <p:sldId id="715" r:id="rId19"/>
    <p:sldId id="695" r:id="rId20"/>
    <p:sldId id="677" r:id="rId21"/>
    <p:sldId id="678" r:id="rId22"/>
    <p:sldId id="679" r:id="rId23"/>
    <p:sldId id="680" r:id="rId24"/>
    <p:sldId id="681" r:id="rId25"/>
    <p:sldId id="684" r:id="rId26"/>
    <p:sldId id="685" r:id="rId27"/>
    <p:sldId id="686" r:id="rId28"/>
    <p:sldId id="687" r:id="rId29"/>
    <p:sldId id="697" r:id="rId30"/>
    <p:sldId id="590" r:id="rId31"/>
  </p:sldIdLst>
  <p:sldSz cx="9144000" cy="6858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0551F176-123C-4BC4-83E7-88EE3E976B1D}">
          <p14:sldIdLst>
            <p14:sldId id="711"/>
            <p14:sldId id="395"/>
            <p14:sldId id="660"/>
            <p14:sldId id="661"/>
            <p14:sldId id="662"/>
            <p14:sldId id="712"/>
            <p14:sldId id="717"/>
            <p14:sldId id="664"/>
            <p14:sldId id="665"/>
            <p14:sldId id="713"/>
            <p14:sldId id="667"/>
            <p14:sldId id="714"/>
            <p14:sldId id="668"/>
            <p14:sldId id="672"/>
            <p14:sldId id="710"/>
            <p14:sldId id="673"/>
            <p14:sldId id="674"/>
            <p14:sldId id="715"/>
            <p14:sldId id="695"/>
            <p14:sldId id="677"/>
            <p14:sldId id="678"/>
            <p14:sldId id="679"/>
            <p14:sldId id="680"/>
            <p14:sldId id="681"/>
            <p14:sldId id="684"/>
            <p14:sldId id="685"/>
            <p14:sldId id="686"/>
            <p14:sldId id="687"/>
            <p14:sldId id="697"/>
            <p14:sldId id="5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BD8"/>
    <a:srgbClr val="FF388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6" autoAdjust="0"/>
    <p:restoredTop sz="80735" autoAdjust="0"/>
  </p:normalViewPr>
  <p:slideViewPr>
    <p:cSldViewPr snapToGrid="0" showGuides="1">
      <p:cViewPr varScale="1">
        <p:scale>
          <a:sx n="61" d="100"/>
          <a:sy n="61" d="100"/>
        </p:scale>
        <p:origin x="1227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532" y="-102"/>
      </p:cViewPr>
      <p:guideLst>
        <p:guide orient="horz" pos="3120"/>
        <p:guide pos="214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579" cy="4946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447" y="0"/>
            <a:ext cx="2944579" cy="4946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AAEA9-3CDA-449B-89AB-3B04D3A22579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718"/>
            <a:ext cx="2944579" cy="4946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447" y="9409718"/>
            <a:ext cx="2944579" cy="4946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A2C7-ADC6-4D52-ADF2-F3A410C9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92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4" y="0"/>
            <a:ext cx="2944283" cy="49530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AA0ABBF-AC47-41DE-A95D-6184A976DE38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4" y="9408981"/>
            <a:ext cx="2944283" cy="49530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4859117-A06A-4DD6-900B-66B64C8697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13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E0103-1A5B-4233-AC41-A926E2CF052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73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799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5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500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59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422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50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82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7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42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85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8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78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09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09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" y="6572250"/>
            <a:ext cx="8610600" cy="276225"/>
          </a:xfrm>
        </p:spPr>
        <p:txBody>
          <a:bodyPr/>
          <a:lstStyle>
            <a:lvl1pPr algn="ctr">
              <a:defRPr sz="800" i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727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3A62E-607D-4C70-8AA8-4E7424A8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4114800" cy="486727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1239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2266950"/>
            <a:ext cx="4114800" cy="374332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81124" y="1990725"/>
            <a:ext cx="7315201" cy="40195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790214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1124" y="1590675"/>
            <a:ext cx="7315201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 i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80" r:id="rId3"/>
    <p:sldLayoutId id="2147483681" r:id="rId4"/>
    <p:sldLayoutId id="2147483678" r:id="rId5"/>
    <p:sldLayoutId id="2147483679" r:id="rId6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9pPr>
    </p:titleStyle>
    <p:bodyStyle>
      <a:lvl1pPr marL="0" indent="0" algn="l" rtl="0" eaLnBrk="0" fontAlgn="base" hangingPunct="0">
        <a:spcBef>
          <a:spcPts val="1800"/>
        </a:spcBef>
        <a:spcAft>
          <a:spcPct val="0"/>
        </a:spcAft>
        <a:buClr>
          <a:srgbClr val="0000FF"/>
        </a:buClr>
        <a:buFont typeface="Arial" pitchFamily="34" charset="0"/>
        <a:buNone/>
        <a:defRPr sz="24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457200" algn="l" rtl="0" eaLnBrk="0" fontAlgn="base" hangingPunct="0">
        <a:spcBef>
          <a:spcPts val="600"/>
        </a:spcBef>
        <a:spcAft>
          <a:spcPct val="0"/>
        </a:spcAft>
        <a:buClr>
          <a:srgbClr val="0000FF"/>
        </a:buClr>
        <a:buFont typeface="Arial" pitchFamily="34" charset="0"/>
        <a:buChar char="•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8001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pitchFamily="34" charset="0"/>
        <a:buChar char="−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0287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pitchFamily="34" charset="0"/>
        <a:buChar char="»"/>
        <a:defRPr sz="18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2573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est-ipv6.com/" TargetMode="External"/><Relationship Id="rId2" Type="http://schemas.openxmlformats.org/officeDocument/2006/relationships/hyperlink" Target="https://www.vyncke.org/ipv6status/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stir.ac.uk/~kjt/software/comms/jasper/IP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r>
              <a:rPr lang="en-US" sz="6000" smtClean="0"/>
              <a:t/>
            </a:r>
            <a:br>
              <a:rPr lang="en-US" sz="6000" smtClean="0"/>
            </a:br>
            <a:r>
              <a:rPr lang="en-US" sz="4000" smtClean="0"/>
              <a:t>10. </a:t>
            </a:r>
            <a:r>
              <a:rPr lang="en-US" sz="4000" dirty="0" smtClean="0"/>
              <a:t>Network Layer in the Internet</a:t>
            </a:r>
            <a:endParaRPr lang="en-US" sz="60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7337" y="383215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prstClr val="black">
                    <a:tint val="75000"/>
                  </a:prstClr>
                </a:solidFill>
              </a:rPr>
              <a:t>Simon Razniewski</a:t>
            </a: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Faculty of Computer Science</a:t>
            </a: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Free University of </a:t>
            </a:r>
            <a:r>
              <a:rPr lang="en-US" dirty="0" err="1" smtClean="0">
                <a:solidFill>
                  <a:prstClr val="black">
                    <a:tint val="75000"/>
                  </a:prstClr>
                </a:solidFill>
              </a:rPr>
              <a:t>Bozen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-Bolzano</a:t>
            </a:r>
          </a:p>
          <a:p>
            <a:pPr fontAlgn="auto">
              <a:spcAft>
                <a:spcPts val="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A.Y. 2015/2016</a:t>
            </a:r>
          </a:p>
          <a:p>
            <a:pPr fontAlgn="auto"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63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81124" y="1602154"/>
            <a:ext cx="7315201" cy="4408121"/>
          </a:xfrm>
        </p:spPr>
        <p:txBody>
          <a:bodyPr/>
          <a:lstStyle/>
          <a:p>
            <a:r>
              <a:rPr lang="en-US" b="1" dirty="0" smtClean="0"/>
              <a:t>Subnet A </a:t>
            </a:r>
            <a:r>
              <a:rPr lang="en-US" dirty="0" smtClean="0"/>
              <a:t> has address 141.89.228.0/26</a:t>
            </a:r>
          </a:p>
          <a:p>
            <a:r>
              <a:rPr lang="en-US" dirty="0" smtClean="0"/>
              <a:t>How many addresses are in this subnet?</a:t>
            </a:r>
          </a:p>
          <a:p>
            <a:r>
              <a:rPr lang="en-US" dirty="0" smtClean="0"/>
              <a:t>What is the lowest, what is the highest address in this subnet?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Computer </a:t>
            </a:r>
            <a:r>
              <a:rPr lang="en-US" b="1" dirty="0"/>
              <a:t>B</a:t>
            </a:r>
            <a:r>
              <a:rPr lang="en-US" dirty="0" smtClean="0"/>
              <a:t> </a:t>
            </a:r>
            <a:r>
              <a:rPr lang="en-US" dirty="0"/>
              <a:t>has the IPv4 address (including the subnet mask in CIDR notation) 141.89.228.65/26.</a:t>
            </a:r>
          </a:p>
          <a:p>
            <a:r>
              <a:rPr lang="en-US" b="1" dirty="0"/>
              <a:t>Computer </a:t>
            </a:r>
            <a:r>
              <a:rPr lang="en-US" b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>is reachable as 141.89.228.63/26.</a:t>
            </a:r>
          </a:p>
          <a:p>
            <a:r>
              <a:rPr lang="en-US" dirty="0"/>
              <a:t>Do they belong to the same subnet?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 (3) – Aggregation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92729"/>
            <a:ext cx="7790214" cy="4600081"/>
          </a:xfrm>
        </p:spPr>
        <p:txBody>
          <a:bodyPr/>
          <a:lstStyle/>
          <a:p>
            <a:r>
              <a:rPr lang="en-US" sz="2000" dirty="0" smtClean="0"/>
              <a:t>Aggregation joins multiple IP prefixes into a single larger prefix to reduce routing table size</a:t>
            </a:r>
          </a:p>
          <a:p>
            <a:r>
              <a:rPr lang="en-US" sz="2000" dirty="0" smtClean="0">
                <a:sym typeface="Wingdings" panose="05000000000000000000" pitchFamily="2" charset="2"/>
              </a:rPr>
              <a:t> Reduce size of the routing table</a:t>
            </a:r>
            <a:endParaRPr lang="en-US" sz="2000" dirty="0" smtClean="0"/>
          </a:p>
        </p:txBody>
      </p:sp>
      <p:pic>
        <p:nvPicPr>
          <p:cNvPr id="8090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5363" y="2241122"/>
            <a:ext cx="7153275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621175" y="5909167"/>
            <a:ext cx="4070553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 ISP customers have different prefixes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67128" y="4586731"/>
            <a:ext cx="1949248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 ISP advertises</a:t>
            </a:r>
          </a:p>
          <a:p>
            <a:pPr algn="ctr"/>
            <a:r>
              <a:rPr lang="en-US" dirty="0">
                <a:solidFill>
                  <a:srgbClr val="FF2BD8"/>
                </a:solidFill>
              </a:rPr>
              <a:t>a</a:t>
            </a:r>
            <a:r>
              <a:rPr lang="en-US" dirty="0" smtClean="0">
                <a:solidFill>
                  <a:srgbClr val="FF2BD8"/>
                </a:solidFill>
              </a:rPr>
              <a:t> single prefix</a:t>
            </a:r>
            <a:endParaRPr lang="en-US" dirty="0">
              <a:solidFill>
                <a:srgbClr val="FF2BD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turn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Split the subnet 192.168.240.0/12 into four equal subnets and give the address of each subnet</a:t>
            </a:r>
          </a:p>
          <a:p>
            <a:pPr marL="457200" indent="-4572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1814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 (4) – Longest Matching Prefix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Packets are forwarded to the entry with the </a:t>
            </a:r>
            <a:r>
              <a:rPr lang="en-US" u="sng" dirty="0" smtClean="0"/>
              <a:t>longest matching prefix</a:t>
            </a:r>
            <a:r>
              <a:rPr lang="en-US" dirty="0" smtClean="0"/>
              <a:t> or smallest address block</a:t>
            </a:r>
          </a:p>
          <a:p>
            <a:pPr lvl="1"/>
            <a:r>
              <a:rPr lang="en-US" dirty="0" smtClean="0"/>
              <a:t>Complicates forwarding but adds flexibility</a:t>
            </a:r>
          </a:p>
        </p:txBody>
      </p:sp>
      <p:pic>
        <p:nvPicPr>
          <p:cNvPr id="819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0947" y="3223146"/>
            <a:ext cx="84201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729334" y="4876783"/>
            <a:ext cx="1986101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Main prefix goes this way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12" y="4871864"/>
            <a:ext cx="1415830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Except for this part!</a:t>
            </a:r>
            <a:endParaRPr lang="en-US" dirty="0">
              <a:solidFill>
                <a:srgbClr val="FF2BD8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rot="5400000" flipH="1" flipV="1">
            <a:off x="3121741" y="4744064"/>
            <a:ext cx="245806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5400000" flipH="1" flipV="1">
            <a:off x="5093109" y="4748980"/>
            <a:ext cx="245806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IP Version 6 (1)</a:t>
            </a:r>
            <a:endParaRPr lang="en-US" dirty="0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217433"/>
            <a:ext cx="7790214" cy="4600081"/>
          </a:xfrm>
        </p:spPr>
        <p:txBody>
          <a:bodyPr>
            <a:noAutofit/>
          </a:bodyPr>
          <a:lstStyle/>
          <a:p>
            <a:r>
              <a:rPr lang="en-US" dirty="0" smtClean="0"/>
              <a:t>Major upgrade in the 1990s due to impending address exhaustion, with various other goals:</a:t>
            </a:r>
          </a:p>
          <a:p>
            <a:pPr lvl="2"/>
            <a:r>
              <a:rPr lang="en-US" dirty="0" smtClean="0"/>
              <a:t>Support billions of hosts</a:t>
            </a:r>
          </a:p>
          <a:p>
            <a:pPr lvl="2"/>
            <a:r>
              <a:rPr lang="en-US" dirty="0" smtClean="0"/>
              <a:t>Reduce routing table size</a:t>
            </a:r>
          </a:p>
          <a:p>
            <a:pPr lvl="2"/>
            <a:r>
              <a:rPr lang="en-US" dirty="0" smtClean="0"/>
              <a:t>Simplify protocol</a:t>
            </a:r>
          </a:p>
          <a:p>
            <a:pPr lvl="2"/>
            <a:r>
              <a:rPr lang="en-US" dirty="0" smtClean="0"/>
              <a:t>Better security</a:t>
            </a:r>
          </a:p>
          <a:p>
            <a:pPr lvl="2"/>
            <a:r>
              <a:rPr lang="en-US" dirty="0" smtClean="0"/>
              <a:t>Attention to type of service</a:t>
            </a:r>
          </a:p>
          <a:p>
            <a:pPr lvl="2"/>
            <a:r>
              <a:rPr lang="en-US" dirty="0" smtClean="0"/>
              <a:t>Aid multicasting</a:t>
            </a:r>
          </a:p>
          <a:p>
            <a:pPr lvl="2"/>
            <a:r>
              <a:rPr lang="en-US" dirty="0" smtClean="0"/>
              <a:t>Roaming host without changing address</a:t>
            </a:r>
          </a:p>
          <a:p>
            <a:pPr lvl="2"/>
            <a:r>
              <a:rPr lang="en-US" dirty="0" smtClean="0"/>
              <a:t>Allow future protocol evolution</a:t>
            </a:r>
          </a:p>
          <a:p>
            <a:pPr lvl="2"/>
            <a:r>
              <a:rPr lang="en-US" dirty="0" smtClean="0"/>
              <a:t>Permit coexistence of old, new protocols, …</a:t>
            </a:r>
          </a:p>
          <a:p>
            <a:r>
              <a:rPr lang="en-US" dirty="0" smtClean="0"/>
              <a:t>Deployment has been slow &amp; painful, but may pick up pace now that addresses are all but exhausted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addresses?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hundred and forty </a:t>
            </a:r>
            <a:r>
              <a:rPr lang="en-US" dirty="0" err="1"/>
              <a:t>undecillion</a:t>
            </a:r>
            <a:r>
              <a:rPr lang="en-US" dirty="0"/>
              <a:t>, two hundred and eighty-two decillion, three hundred and sixty-six nonillion, nine hundred and twenty octillion, nine hundred and thirty-eight septillion, four hundred and sixty-three sextillion, four hundred and sixty-three quintillion, three hundred and seventy-four quadrillion, six hundred and seven trillion, four hundred and thirty-one billion, seven hundred and sixty-eight million, two hundred and eleven thousand, four hundred and fifty-six.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7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IP Version 6 (2 )</a:t>
            </a:r>
            <a:endParaRPr lang="en-US" dirty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315753"/>
            <a:ext cx="7790214" cy="4600081"/>
          </a:xfrm>
        </p:spPr>
        <p:txBody>
          <a:bodyPr/>
          <a:lstStyle/>
          <a:p>
            <a:r>
              <a:rPr lang="en-US" dirty="0" smtClean="0"/>
              <a:t>IPv6 protocol header has much longer addresses (128 vs. 32 bits) and is simpler (by using extension headers)</a:t>
            </a:r>
          </a:p>
        </p:txBody>
      </p:sp>
      <p:pic>
        <p:nvPicPr>
          <p:cNvPr id="8806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9328" y="2169644"/>
            <a:ext cx="5145344" cy="3986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IP Version 6 (3)</a:t>
            </a:r>
            <a:endParaRPr lang="en-US" dirty="0" smtClean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IPv6 extension headers handles other functionality </a:t>
            </a:r>
          </a:p>
        </p:txBody>
      </p:sp>
      <p:pic>
        <p:nvPicPr>
          <p:cNvPr id="8909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5621" y="2282468"/>
            <a:ext cx="7762621" cy="2640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IPv6 Deployment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hlinkClick r:id="rId2"/>
              </a:rPr>
              <a:t>https://www.vyncke.org/ipv6status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hlinkClick r:id="rId3"/>
              </a:rPr>
              <a:t>http://test-ipv6.com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75902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Control Protocols (1)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works with the help of several control protocols:</a:t>
            </a:r>
          </a:p>
          <a:p>
            <a:pPr lvl="1"/>
            <a:r>
              <a:rPr lang="en-US" u="sng" dirty="0" smtClean="0"/>
              <a:t>ICMP</a:t>
            </a:r>
            <a:r>
              <a:rPr lang="en-US" dirty="0" smtClean="0"/>
              <a:t> is a companion to IP that returns error info</a:t>
            </a:r>
          </a:p>
          <a:p>
            <a:pPr lvl="2"/>
            <a:r>
              <a:rPr lang="en-US" dirty="0" smtClean="0"/>
              <a:t>Required, and used in many ways, e.g., for </a:t>
            </a:r>
            <a:r>
              <a:rPr lang="en-US" dirty="0" err="1" smtClean="0"/>
              <a:t>traceroute</a:t>
            </a:r>
            <a:endParaRPr lang="en-US" dirty="0" smtClean="0"/>
          </a:p>
          <a:p>
            <a:pPr lvl="1"/>
            <a:r>
              <a:rPr lang="en-US" u="sng" dirty="0" smtClean="0"/>
              <a:t>ARP</a:t>
            </a:r>
            <a:r>
              <a:rPr lang="en-US" dirty="0" smtClean="0"/>
              <a:t> finds Ethernet address of a local IP address</a:t>
            </a:r>
          </a:p>
          <a:p>
            <a:pPr lvl="2"/>
            <a:r>
              <a:rPr lang="en-US" dirty="0" smtClean="0"/>
              <a:t>Glue that is needed to send any IP packets</a:t>
            </a:r>
          </a:p>
          <a:p>
            <a:pPr lvl="2"/>
            <a:r>
              <a:rPr lang="en-US" dirty="0" smtClean="0"/>
              <a:t>Host queries an address and the owner replies </a:t>
            </a:r>
          </a:p>
          <a:p>
            <a:pPr lvl="1"/>
            <a:r>
              <a:rPr lang="en-US" u="sng" dirty="0" smtClean="0"/>
              <a:t>DHCP</a:t>
            </a:r>
            <a:r>
              <a:rPr lang="en-US" dirty="0" smtClean="0"/>
              <a:t> assigns a local IP address to a host</a:t>
            </a:r>
          </a:p>
          <a:p>
            <a:pPr lvl="2"/>
            <a:r>
              <a:rPr lang="en-US" dirty="0" smtClean="0"/>
              <a:t>Gets host started by automatically configuring it</a:t>
            </a:r>
          </a:p>
          <a:p>
            <a:pPr lvl="2"/>
            <a:r>
              <a:rPr lang="en-US" dirty="0" smtClean="0"/>
              <a:t>Host sends request to server, which grants a lease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125" y="2390775"/>
            <a:ext cx="5076826" cy="4019550"/>
          </a:xfrm>
        </p:spPr>
        <p:txBody>
          <a:bodyPr/>
          <a:lstStyle/>
          <a:p>
            <a:r>
              <a:rPr lang="en-US" dirty="0" smtClean="0"/>
              <a:t>Remember:</a:t>
            </a:r>
          </a:p>
          <a:p>
            <a:r>
              <a:rPr lang="en-US" dirty="0" smtClean="0"/>
              <a:t>Responsible for delivering packets between endpoints over multiple links</a:t>
            </a:r>
          </a:p>
          <a:p>
            <a:r>
              <a:rPr lang="en-US" dirty="0" smtClean="0"/>
              <a:t>(Link layer: single link</a:t>
            </a:r>
            <a:br>
              <a:rPr lang="en-US" dirty="0" smtClean="0"/>
            </a:br>
            <a:r>
              <a:rPr lang="en-US" dirty="0" smtClean="0"/>
              <a:t>Transport layer: Uses this service)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753225" y="2257425"/>
            <a:ext cx="1466850" cy="1930400"/>
            <a:chOff x="6753225" y="2638425"/>
            <a:chExt cx="1466850" cy="1930400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6753225" y="4187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6753225" y="3806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6753225" y="3416300"/>
              <a:ext cx="1447800" cy="381000"/>
            </a:xfrm>
            <a:prstGeom prst="rect">
              <a:avLst/>
            </a:prstGeom>
            <a:solidFill>
              <a:srgbClr val="FF2BD8">
                <a:alpha val="50196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753225" y="3035300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753225" y="265747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916738" y="4162425"/>
              <a:ext cx="113188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Physical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145975" y="3797300"/>
              <a:ext cx="6559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Link</a:t>
              </a:r>
              <a:endParaRPr lang="en-US" sz="2000" dirty="0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904038" y="3432175"/>
              <a:ext cx="1116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Network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6818313" y="3035300"/>
              <a:ext cx="1270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Transport</a:t>
              </a: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6791325" y="2638425"/>
              <a:ext cx="14287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Application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Control Protocols (2)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ICMP (Internet Control Message Protocol) types:</a:t>
            </a:r>
          </a:p>
        </p:txBody>
      </p:sp>
      <p:pic>
        <p:nvPicPr>
          <p:cNvPr id="9216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5267" y="2374290"/>
            <a:ext cx="7231114" cy="3198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ounded Rectangle 1"/>
          <p:cNvSpPr/>
          <p:nvPr/>
        </p:nvSpPr>
        <p:spPr bwMode="auto">
          <a:xfrm>
            <a:off x="1187937" y="4478215"/>
            <a:ext cx="3399693" cy="312616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Internet Control Protocols (3)</a:t>
            </a:r>
            <a:endParaRPr lang="en-US" dirty="0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ARP (Address Resolution Protocol) lets nodes find target Ethernet addresses [pink] from their IP addresses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Broadcast: “Who has IP X?”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Router takes all external addresses</a:t>
            </a:r>
          </a:p>
          <a:p>
            <a:endParaRPr lang="en-US" sz="1800" dirty="0" smtClean="0"/>
          </a:p>
        </p:txBody>
      </p:sp>
      <p:pic>
        <p:nvPicPr>
          <p:cNvPr id="931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1279" y="2888196"/>
            <a:ext cx="7026720" cy="396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6023142" y="6010276"/>
            <a:ext cx="870028" cy="687510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Label Switching and MPLS (1)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MPLS (Multi-Protocol Label Switching) sends packets along established paths; ISPs can use for </a:t>
            </a:r>
            <a:r>
              <a:rPr lang="en-US" dirty="0" err="1" smtClean="0"/>
              <a:t>QoS</a:t>
            </a:r>
            <a:endParaRPr lang="en-US" dirty="0" smtClean="0"/>
          </a:p>
          <a:p>
            <a:pPr lvl="1"/>
            <a:r>
              <a:rPr lang="en-US" dirty="0" smtClean="0"/>
              <a:t>Path indicated with label below the IP layer</a:t>
            </a:r>
          </a:p>
        </p:txBody>
      </p:sp>
      <p:pic>
        <p:nvPicPr>
          <p:cNvPr id="942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2640" y="3008978"/>
            <a:ext cx="5878384" cy="288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2733262" y="3490451"/>
            <a:ext cx="845574" cy="540778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Label Switching and MPLS (2)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Label added based on IP address on entering an MPLS network (e.g., ISP) and removed when leaving it</a:t>
            </a:r>
          </a:p>
          <a:p>
            <a:pPr lvl="1"/>
            <a:r>
              <a:rPr lang="en-US" dirty="0" smtClean="0"/>
              <a:t>Forwarding only uses label inside MPLS network</a:t>
            </a:r>
          </a:p>
        </p:txBody>
      </p:sp>
      <p:pic>
        <p:nvPicPr>
          <p:cNvPr id="952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238" y="2955804"/>
            <a:ext cx="83915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OSPF— Interior Routing Protocol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816079" y="1099449"/>
            <a:ext cx="7790214" cy="4600081"/>
          </a:xfrm>
        </p:spPr>
        <p:txBody>
          <a:bodyPr/>
          <a:lstStyle/>
          <a:p>
            <a:r>
              <a:rPr lang="en-US" dirty="0" smtClean="0"/>
              <a:t>OSPF computes routes for a single network (e.g., ISP)</a:t>
            </a:r>
          </a:p>
          <a:p>
            <a:pPr lvl="1"/>
            <a:r>
              <a:rPr lang="en-US" dirty="0" smtClean="0"/>
              <a:t>Models network as a graph of weighted edges</a:t>
            </a:r>
          </a:p>
        </p:txBody>
      </p:sp>
      <p:pic>
        <p:nvPicPr>
          <p:cNvPr id="9626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4323" y="2166571"/>
            <a:ext cx="6809710" cy="207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22314" y="4015271"/>
            <a:ext cx="6696997" cy="234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39105" y="2334237"/>
            <a:ext cx="121918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Network: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189" y="4315433"/>
            <a:ext cx="131259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Graph: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5" name="Freeform 14"/>
          <p:cNvSpPr/>
          <p:nvPr/>
        </p:nvSpPr>
        <p:spPr bwMode="auto">
          <a:xfrm flipV="1">
            <a:off x="5879696" y="5309412"/>
            <a:ext cx="442452" cy="334297"/>
          </a:xfrm>
          <a:custGeom>
            <a:avLst/>
            <a:gdLst>
              <a:gd name="connsiteX0" fmla="*/ 442452 w 442452"/>
              <a:gd name="connsiteY0" fmla="*/ 0 h 334297"/>
              <a:gd name="connsiteX1" fmla="*/ 147484 w 442452"/>
              <a:gd name="connsiteY1" fmla="*/ 78658 h 334297"/>
              <a:gd name="connsiteX2" fmla="*/ 0 w 442452"/>
              <a:gd name="connsiteY2" fmla="*/ 334297 h 33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2452" h="334297">
                <a:moveTo>
                  <a:pt x="442452" y="0"/>
                </a:moveTo>
                <a:cubicBezTo>
                  <a:pt x="331839" y="11471"/>
                  <a:pt x="221226" y="22942"/>
                  <a:pt x="147484" y="78658"/>
                </a:cubicBezTo>
                <a:cubicBezTo>
                  <a:pt x="73742" y="134374"/>
                  <a:pt x="36871" y="234335"/>
                  <a:pt x="0" y="334297"/>
                </a:cubicBezTo>
              </a:path>
            </a:pathLst>
          </a:custGeom>
          <a:noFill/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3496" y="5397904"/>
            <a:ext cx="2123767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Broadcast LAN modeled as a well-connected node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76337" y="5043949"/>
            <a:ext cx="9938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3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OSPF— Interior Routing Protocol (3)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OSPF (Open Shortest Path First) is link-state routing:</a:t>
            </a:r>
          </a:p>
          <a:p>
            <a:pPr lvl="1"/>
            <a:r>
              <a:rPr lang="en-US" dirty="0" smtClean="0"/>
              <a:t>Uses messages below to reliably flood topology</a:t>
            </a:r>
          </a:p>
          <a:p>
            <a:pPr lvl="1"/>
            <a:r>
              <a:rPr lang="en-US" dirty="0" smtClean="0"/>
              <a:t>Then runs </a:t>
            </a:r>
            <a:r>
              <a:rPr lang="en-US" dirty="0" err="1" smtClean="0"/>
              <a:t>Dijkstra</a:t>
            </a:r>
            <a:r>
              <a:rPr lang="en-US" dirty="0" smtClean="0"/>
              <a:t> to compute routes</a:t>
            </a:r>
          </a:p>
        </p:txBody>
      </p:sp>
      <p:pic>
        <p:nvPicPr>
          <p:cNvPr id="993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921" y="3185340"/>
            <a:ext cx="7632905" cy="235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BGP— Exterior Routing Protocol (1)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BGP (Border Gateway Protocol) computes routes across interconnected, autonomous networks</a:t>
            </a:r>
          </a:p>
          <a:p>
            <a:pPr lvl="1"/>
            <a:r>
              <a:rPr lang="en-US" dirty="0" smtClean="0"/>
              <a:t>Key role is to respect networks’ policy constraints</a:t>
            </a:r>
          </a:p>
          <a:p>
            <a:r>
              <a:rPr lang="en-US" dirty="0" smtClean="0"/>
              <a:t>Example policy constraints:</a:t>
            </a:r>
          </a:p>
          <a:p>
            <a:pPr lvl="2"/>
            <a:r>
              <a:rPr lang="en-US" dirty="0" smtClean="0"/>
              <a:t>No commercial traffic for educational network</a:t>
            </a:r>
          </a:p>
          <a:p>
            <a:pPr lvl="2"/>
            <a:r>
              <a:rPr lang="en-US" dirty="0" smtClean="0"/>
              <a:t>Never put Iraq on route starting at Pentagon</a:t>
            </a:r>
          </a:p>
          <a:p>
            <a:pPr lvl="2"/>
            <a:r>
              <a:rPr lang="en-US" dirty="0" smtClean="0"/>
              <a:t>Choose cheaper network</a:t>
            </a:r>
          </a:p>
          <a:p>
            <a:pPr lvl="2"/>
            <a:r>
              <a:rPr lang="en-US" dirty="0" smtClean="0"/>
              <a:t>Choose better performing network</a:t>
            </a:r>
          </a:p>
          <a:p>
            <a:pPr lvl="2"/>
            <a:r>
              <a:rPr lang="en-US" dirty="0" smtClean="0"/>
              <a:t>Don’t go from Apple to Google to Apple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BGP— Exterior Routing Protocol (2)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158441"/>
            <a:ext cx="7790214" cy="4600081"/>
          </a:xfrm>
        </p:spPr>
        <p:txBody>
          <a:bodyPr/>
          <a:lstStyle/>
          <a:p>
            <a:r>
              <a:rPr lang="en-US" dirty="0" smtClean="0"/>
              <a:t>Common policy distinction is transit vs. peering:</a:t>
            </a:r>
          </a:p>
          <a:p>
            <a:pPr lvl="1"/>
            <a:r>
              <a:rPr lang="en-US" dirty="0" smtClean="0"/>
              <a:t>Transit carries traffic for pay; peers for mutual benefit</a:t>
            </a:r>
          </a:p>
          <a:p>
            <a:pPr lvl="1"/>
            <a:r>
              <a:rPr lang="en-US" dirty="0" smtClean="0"/>
              <a:t>AS1 carries AS2</a:t>
            </a:r>
            <a:r>
              <a:rPr lang="en-US" dirty="0" smtClean="0">
                <a:sym typeface="Wingdings" pitchFamily="2" charset="2"/>
              </a:rPr>
              <a:t>↔AS4 (Transit) but not AS3 (Peer)</a:t>
            </a:r>
            <a:endParaRPr lang="en-US" dirty="0" smtClean="0"/>
          </a:p>
        </p:txBody>
      </p:sp>
      <p:pic>
        <p:nvPicPr>
          <p:cNvPr id="10138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0" y="2664384"/>
            <a:ext cx="8191500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BGP— Exterior Routing Protocol (3)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BGP propagates messages along policy-compliant routes</a:t>
            </a:r>
          </a:p>
          <a:p>
            <a:pPr lvl="1"/>
            <a:r>
              <a:rPr lang="en-US" dirty="0" smtClean="0"/>
              <a:t>Message has prefix, AS path (to detect loops) and next-hop IP (to send over the local network)</a:t>
            </a:r>
          </a:p>
        </p:txBody>
      </p:sp>
      <p:pic>
        <p:nvPicPr>
          <p:cNvPr id="10240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742" y="2448023"/>
            <a:ext cx="7865345" cy="4118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IP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04680" y="1143000"/>
            <a:ext cx="8229600" cy="4867275"/>
          </a:xfrm>
        </p:spPr>
        <p:txBody>
          <a:bodyPr/>
          <a:lstStyle/>
          <a:p>
            <a:r>
              <a:rPr lang="en-US" dirty="0" smtClean="0"/>
              <a:t>Mobile hosts can be reached at fixed IP via a home agent</a:t>
            </a:r>
          </a:p>
          <a:p>
            <a:pPr lvl="1"/>
            <a:r>
              <a:rPr lang="en-US" dirty="0" smtClean="0"/>
              <a:t>Home agent tunnels packets to reach the mobile host; reply can optimize path for subsequent packets</a:t>
            </a:r>
          </a:p>
          <a:p>
            <a:pPr lvl="1"/>
            <a:r>
              <a:rPr lang="en-US" dirty="0" smtClean="0"/>
              <a:t>No changes to routers or fixed hosts</a:t>
            </a:r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3" cstate="print"/>
          <a:srcRect r="2813"/>
          <a:stretch>
            <a:fillRect/>
          </a:stretch>
        </p:blipFill>
        <p:spPr bwMode="auto">
          <a:xfrm>
            <a:off x="1032391" y="2892831"/>
            <a:ext cx="7069388" cy="356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Layer in the Internet (1)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381124" y="1695765"/>
            <a:ext cx="7315201" cy="4019550"/>
          </a:xfrm>
        </p:spPr>
        <p:txBody>
          <a:bodyPr/>
          <a:lstStyle/>
          <a:p>
            <a:pPr lvl="1"/>
            <a:r>
              <a:rPr lang="it-IT" dirty="0" smtClean="0"/>
              <a:t>IP Version 4</a:t>
            </a:r>
          </a:p>
          <a:p>
            <a:pPr lvl="1"/>
            <a:r>
              <a:rPr lang="en-US" dirty="0" smtClean="0"/>
              <a:t>IP Addresses</a:t>
            </a:r>
          </a:p>
          <a:p>
            <a:pPr lvl="1"/>
            <a:r>
              <a:rPr lang="en-US" dirty="0" smtClean="0"/>
              <a:t>IP Version 6</a:t>
            </a:r>
          </a:p>
          <a:p>
            <a:pPr lvl="1"/>
            <a:r>
              <a:rPr lang="en-US" dirty="0" smtClean="0"/>
              <a:t>Internet Control Protocols</a:t>
            </a:r>
          </a:p>
          <a:p>
            <a:pPr lvl="1"/>
            <a:r>
              <a:rPr lang="en-US" dirty="0" smtClean="0"/>
              <a:t>Label Switching and MPLS</a:t>
            </a:r>
          </a:p>
          <a:p>
            <a:pPr lvl="1"/>
            <a:r>
              <a:rPr lang="en-US" dirty="0" smtClean="0"/>
              <a:t>OSPF—An Interior Gateway Routing Protocol</a:t>
            </a:r>
          </a:p>
          <a:p>
            <a:pPr lvl="1"/>
            <a:r>
              <a:rPr lang="en-US" dirty="0" smtClean="0"/>
              <a:t>BGP—The Exterior Gateway Routing Protocol</a:t>
            </a:r>
          </a:p>
          <a:p>
            <a:pPr lvl="1"/>
            <a:r>
              <a:rPr lang="en-US" dirty="0" smtClean="0"/>
              <a:t>Mobile 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Take home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16872"/>
            <a:ext cx="8229600" cy="486727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Internet Protocol (IP)</a:t>
            </a:r>
          </a:p>
          <a:p>
            <a:pPr marL="800100" lvl="1" indent="-342900"/>
            <a:r>
              <a:rPr lang="en-US" dirty="0" smtClean="0"/>
              <a:t>NETID+HOSTID</a:t>
            </a:r>
          </a:p>
          <a:p>
            <a:pPr marL="800100" lvl="1" indent="-342900"/>
            <a:r>
              <a:rPr lang="en-US" dirty="0" err="1" smtClean="0"/>
              <a:t>Subnetting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Internet</a:t>
            </a:r>
          </a:p>
          <a:p>
            <a:pPr marL="800100" lvl="1" indent="-342900"/>
            <a:r>
              <a:rPr lang="en-US" dirty="0" smtClean="0"/>
              <a:t>MPLS for sending along defined paths</a:t>
            </a:r>
          </a:p>
          <a:p>
            <a:pPr marL="800100" lvl="1" indent="-342900"/>
            <a:r>
              <a:rPr lang="en-US" dirty="0" smtClean="0"/>
              <a:t>OSPF inside a network</a:t>
            </a:r>
          </a:p>
          <a:p>
            <a:pPr marL="800100" lvl="1" indent="-342900"/>
            <a:r>
              <a:rPr lang="en-US" dirty="0" smtClean="0"/>
              <a:t>BGP between networks</a:t>
            </a:r>
          </a:p>
          <a:p>
            <a:pPr marL="800100" lvl="1" indent="-342900"/>
            <a:endParaRPr lang="en-US" dirty="0" smtClean="0"/>
          </a:p>
          <a:p>
            <a:pPr marL="342900" indent="-342900"/>
            <a:r>
              <a:rPr lang="en-US" dirty="0" smtClean="0"/>
              <a:t>IP Simulation: </a:t>
            </a: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://www.cs.stir.ac.uk/~</a:t>
            </a:r>
            <a:r>
              <a:rPr lang="en-US" sz="1800" dirty="0" smtClean="0">
                <a:hlinkClick r:id="rId2"/>
              </a:rPr>
              <a:t>kjt/software/comms/jasper/IP.html</a:t>
            </a:r>
            <a:endParaRPr lang="en-US" sz="1800" dirty="0" smtClean="0"/>
          </a:p>
          <a:p>
            <a:pPr marL="342900" indent="-342900"/>
            <a:endParaRPr lang="en-US" sz="1800" dirty="0" smtClean="0"/>
          </a:p>
          <a:p>
            <a:pPr marL="342900" indent="-342900"/>
            <a:endParaRPr lang="en-US" dirty="0" smtClean="0"/>
          </a:p>
          <a:p>
            <a:pPr lvl="2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Layer in the Internet (3)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585016" y="1143000"/>
            <a:ext cx="8229600" cy="4867275"/>
          </a:xfrm>
        </p:spPr>
        <p:txBody>
          <a:bodyPr/>
          <a:lstStyle/>
          <a:p>
            <a:r>
              <a:rPr lang="en-US" dirty="0" smtClean="0"/>
              <a:t>Internet is an interconnected collection of many networks that is held together by the IP protocol</a:t>
            </a:r>
          </a:p>
        </p:txBody>
      </p:sp>
      <p:pic>
        <p:nvPicPr>
          <p:cNvPr id="747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706" y="2119902"/>
            <a:ext cx="6768588" cy="429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IP Version 4 Protocol (1)</a:t>
            </a:r>
            <a:endParaRPr lang="en-US" dirty="0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786583" y="1335417"/>
            <a:ext cx="7790214" cy="4600081"/>
          </a:xfrm>
        </p:spPr>
        <p:txBody>
          <a:bodyPr/>
          <a:lstStyle/>
          <a:p>
            <a:r>
              <a:rPr lang="en-US" dirty="0" smtClean="0"/>
              <a:t>IPv4 (Internet Protocol) header is carried on all packets and has fields for the key parts of the protocol: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1864"/>
            <a:ext cx="9160263" cy="2585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Wireshark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799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Routing – Classful </a:t>
            </a:r>
            <a:r>
              <a:rPr lang="en-US" dirty="0" err="1" smtClean="0"/>
              <a:t>Addresing</a:t>
            </a:r>
            <a:endParaRPr lang="en-US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345249"/>
            <a:ext cx="7790214" cy="4600081"/>
          </a:xfrm>
        </p:spPr>
        <p:txBody>
          <a:bodyPr/>
          <a:lstStyle/>
          <a:p>
            <a:r>
              <a:rPr lang="en-US" sz="2000" dirty="0" smtClean="0"/>
              <a:t>Old addresses came in blocks of fixed size (A, B, C)</a:t>
            </a:r>
          </a:p>
          <a:p>
            <a:pPr lvl="1"/>
            <a:r>
              <a:rPr lang="en-US" sz="2000" dirty="0" smtClean="0"/>
              <a:t>Carries size as part of address, but lacks flexibility</a:t>
            </a:r>
          </a:p>
          <a:p>
            <a:pPr lvl="1"/>
            <a:r>
              <a:rPr lang="en-US" sz="2000" dirty="0" smtClean="0"/>
              <a:t>Called </a:t>
            </a:r>
            <a:r>
              <a:rPr lang="en-US" sz="2000" dirty="0" err="1" smtClean="0"/>
              <a:t>classful</a:t>
            </a:r>
            <a:r>
              <a:rPr lang="en-US" sz="2000" dirty="0" smtClean="0"/>
              <a:t> (vs. classless) addressing</a:t>
            </a:r>
          </a:p>
          <a:p>
            <a:pPr marL="0" lvl="1" indent="0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 Router need only one entry per external subnet</a:t>
            </a:r>
            <a:endParaRPr lang="en-US" sz="2000" dirty="0" smtClean="0"/>
          </a:p>
        </p:txBody>
      </p:sp>
      <p:pic>
        <p:nvPicPr>
          <p:cNvPr id="8294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7775" y="3014301"/>
            <a:ext cx="7125929" cy="362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979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 (1) – Prefixes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92729"/>
            <a:ext cx="7790214" cy="4600081"/>
          </a:xfrm>
        </p:spPr>
        <p:txBody>
          <a:bodyPr/>
          <a:lstStyle/>
          <a:p>
            <a:r>
              <a:rPr lang="en-US" dirty="0" smtClean="0"/>
              <a:t>Addresses are allocated in blocks called </a:t>
            </a:r>
            <a:r>
              <a:rPr lang="en-US" u="sng" dirty="0" smtClean="0"/>
              <a:t>prefixes</a:t>
            </a:r>
          </a:p>
          <a:p>
            <a:pPr lvl="1"/>
            <a:r>
              <a:rPr lang="en-US" dirty="0" smtClean="0"/>
              <a:t>Prefix is determined by the network portion</a:t>
            </a:r>
          </a:p>
          <a:p>
            <a:pPr lvl="1"/>
            <a:r>
              <a:rPr lang="en-US" dirty="0" smtClean="0"/>
              <a:t>Written address/length, e.g., 18.0.31.0/24</a:t>
            </a:r>
          </a:p>
        </p:txBody>
      </p:sp>
      <p:pic>
        <p:nvPicPr>
          <p:cNvPr id="7782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852" y="3452801"/>
            <a:ext cx="804862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 (2) – Subnets 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92729"/>
            <a:ext cx="7790214" cy="4600081"/>
          </a:xfrm>
        </p:spPr>
        <p:txBody>
          <a:bodyPr/>
          <a:lstStyle/>
          <a:p>
            <a:r>
              <a:rPr lang="en-US" dirty="0" err="1" smtClean="0"/>
              <a:t>Subnetting</a:t>
            </a:r>
            <a:r>
              <a:rPr lang="en-US" dirty="0" smtClean="0"/>
              <a:t> splits up IP prefix to help with management</a:t>
            </a:r>
          </a:p>
          <a:p>
            <a:pPr lvl="1"/>
            <a:r>
              <a:rPr lang="en-US" dirty="0" smtClean="0"/>
              <a:t>Looks like a single prefix outside the network</a:t>
            </a:r>
          </a:p>
        </p:txBody>
      </p:sp>
      <p:pic>
        <p:nvPicPr>
          <p:cNvPr id="7885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" y="2449928"/>
            <a:ext cx="8115300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042221" y="5938663"/>
            <a:ext cx="4699824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 Network divides it into subnets internally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99237" y="4744043"/>
            <a:ext cx="2541643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 ISP gives network</a:t>
            </a:r>
          </a:p>
          <a:p>
            <a:pPr algn="ctr"/>
            <a:r>
              <a:rPr lang="en-US" dirty="0">
                <a:solidFill>
                  <a:srgbClr val="FF2BD8"/>
                </a:solidFill>
              </a:rPr>
              <a:t>a</a:t>
            </a:r>
            <a:r>
              <a:rPr lang="en-US" dirty="0" smtClean="0">
                <a:solidFill>
                  <a:srgbClr val="FF2BD8"/>
                </a:solidFill>
              </a:rPr>
              <a:t> single prefix</a:t>
            </a:r>
            <a:endParaRPr lang="en-US" dirty="0">
              <a:solidFill>
                <a:srgbClr val="FF2BD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nnenbaum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nnenbau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annenbaum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nnenbaum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1117</Words>
  <Application>Microsoft Office PowerPoint</Application>
  <PresentationFormat>On-screen Show (4:3)</PresentationFormat>
  <Paragraphs>168</Paragraphs>
  <Slides>30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Tannenbaum</vt:lpstr>
      <vt:lpstr>Distributed Systems 10. Network Layer in the Internet</vt:lpstr>
      <vt:lpstr>The Network Layer</vt:lpstr>
      <vt:lpstr>Network Layer in the Internet (1)</vt:lpstr>
      <vt:lpstr>Network Layer in the Internet (3)</vt:lpstr>
      <vt:lpstr>IP Version 4 Protocol (1)</vt:lpstr>
      <vt:lpstr>Wireshark</vt:lpstr>
      <vt:lpstr>Hierarchical Routing – Classful Addresing</vt:lpstr>
      <vt:lpstr>IP Addresses (1) – Prefixes </vt:lpstr>
      <vt:lpstr>IP Addresses (2) – Subnets </vt:lpstr>
      <vt:lpstr>Your turn</vt:lpstr>
      <vt:lpstr>IP Addresses (3) – Aggregation </vt:lpstr>
      <vt:lpstr>Your turn (2)</vt:lpstr>
      <vt:lpstr>IP Addresses (4) – Longest Matching Prefix</vt:lpstr>
      <vt:lpstr>IP Version 6 (1)</vt:lpstr>
      <vt:lpstr>How many addresses?</vt:lpstr>
      <vt:lpstr>IP Version 6 (2 )</vt:lpstr>
      <vt:lpstr>IP Version 6 (3)</vt:lpstr>
      <vt:lpstr>IPv6 Deployment Status</vt:lpstr>
      <vt:lpstr>Internet Control Protocols (1)</vt:lpstr>
      <vt:lpstr>Internet Control Protocols (2)</vt:lpstr>
      <vt:lpstr>Internet Control Protocols (3)</vt:lpstr>
      <vt:lpstr>Label Switching and MPLS (1)</vt:lpstr>
      <vt:lpstr>Label Switching and MPLS (2)</vt:lpstr>
      <vt:lpstr>OSPF— Interior Routing Protocol</vt:lpstr>
      <vt:lpstr>OSPF— Interior Routing Protocol (3)</vt:lpstr>
      <vt:lpstr>BGP— Exterior Routing Protocol (1)</vt:lpstr>
      <vt:lpstr>BGP— Exterior Routing Protocol (2)</vt:lpstr>
      <vt:lpstr>BGP— Exterior Routing Protocol (3)</vt:lpstr>
      <vt:lpstr>Mobile IP</vt:lpstr>
      <vt:lpstr>Take home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simon razniewski</cp:lastModifiedBy>
  <cp:revision>760</cp:revision>
  <cp:lastPrinted>2016-03-23T12:57:13Z</cp:lastPrinted>
  <dcterms:created xsi:type="dcterms:W3CDTF">2010-05-03T15:18:06Z</dcterms:created>
  <dcterms:modified xsi:type="dcterms:W3CDTF">2016-04-05T13:02:27Z</dcterms:modified>
</cp:coreProperties>
</file>