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52"/>
  </p:notesMasterIdLst>
  <p:handoutMasterIdLst>
    <p:handoutMasterId r:id="rId53"/>
  </p:handoutMasterIdLst>
  <p:sldIdLst>
    <p:sldId id="299" r:id="rId2"/>
    <p:sldId id="345" r:id="rId3"/>
    <p:sldId id="346" r:id="rId4"/>
    <p:sldId id="336" r:id="rId5"/>
    <p:sldId id="356" r:id="rId6"/>
    <p:sldId id="391" r:id="rId7"/>
    <p:sldId id="354" r:id="rId8"/>
    <p:sldId id="355" r:id="rId9"/>
    <p:sldId id="350" r:id="rId10"/>
    <p:sldId id="349" r:id="rId11"/>
    <p:sldId id="351" r:id="rId12"/>
    <p:sldId id="352" r:id="rId13"/>
    <p:sldId id="353" r:id="rId14"/>
    <p:sldId id="307" r:id="rId15"/>
    <p:sldId id="308" r:id="rId16"/>
    <p:sldId id="309" r:id="rId17"/>
    <p:sldId id="392" r:id="rId18"/>
    <p:sldId id="337"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5" r:id="rId32"/>
    <p:sldId id="371" r:id="rId33"/>
    <p:sldId id="372" r:id="rId34"/>
    <p:sldId id="376" r:id="rId35"/>
    <p:sldId id="373" r:id="rId36"/>
    <p:sldId id="374" r:id="rId37"/>
    <p:sldId id="335" r:id="rId38"/>
    <p:sldId id="378" r:id="rId39"/>
    <p:sldId id="379" r:id="rId40"/>
    <p:sldId id="380" r:id="rId41"/>
    <p:sldId id="381" r:id="rId42"/>
    <p:sldId id="382" r:id="rId43"/>
    <p:sldId id="383" r:id="rId44"/>
    <p:sldId id="384" r:id="rId45"/>
    <p:sldId id="385" r:id="rId46"/>
    <p:sldId id="386" r:id="rId47"/>
    <p:sldId id="387" r:id="rId48"/>
    <p:sldId id="388" r:id="rId49"/>
    <p:sldId id="389" r:id="rId50"/>
    <p:sldId id="390" r:id="rId51"/>
  </p:sldIdLst>
  <p:sldSz cx="9144000" cy="6858000" type="screen4x3"/>
  <p:notesSz cx="6794500" cy="9906000"/>
  <p:defaultTextStyle>
    <a:defPPr>
      <a:defRPr lang="en-US"/>
    </a:defPPr>
    <a:lvl1pPr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5pPr>
    <a:lvl6pPr marL="2286000" algn="l" defTabSz="914400" rtl="0" eaLnBrk="1" latinLnBrk="0" hangingPunct="1">
      <a:defRPr sz="3200" kern="1200">
        <a:solidFill>
          <a:schemeClr val="tx1"/>
        </a:solidFill>
        <a:latin typeface="Times New Roman" panose="02020603050405020304" pitchFamily="18" charset="0"/>
        <a:ea typeface="+mn-ea"/>
        <a:cs typeface="+mn-cs"/>
      </a:defRPr>
    </a:lvl6pPr>
    <a:lvl7pPr marL="2743200" algn="l" defTabSz="914400" rtl="0" eaLnBrk="1" latinLnBrk="0" hangingPunct="1">
      <a:defRPr sz="3200" kern="1200">
        <a:solidFill>
          <a:schemeClr val="tx1"/>
        </a:solidFill>
        <a:latin typeface="Times New Roman" panose="02020603050405020304" pitchFamily="18" charset="0"/>
        <a:ea typeface="+mn-ea"/>
        <a:cs typeface="+mn-cs"/>
      </a:defRPr>
    </a:lvl7pPr>
    <a:lvl8pPr marL="3200400" algn="l" defTabSz="914400" rtl="0" eaLnBrk="1" latinLnBrk="0" hangingPunct="1">
      <a:defRPr sz="3200" kern="1200">
        <a:solidFill>
          <a:schemeClr val="tx1"/>
        </a:solidFill>
        <a:latin typeface="Times New Roman" panose="02020603050405020304" pitchFamily="18" charset="0"/>
        <a:ea typeface="+mn-ea"/>
        <a:cs typeface="+mn-cs"/>
      </a:defRPr>
    </a:lvl8pPr>
    <a:lvl9pPr marL="3657600" algn="l" defTabSz="914400" rtl="0" eaLnBrk="1" latinLnBrk="0" hangingPunct="1">
      <a:defRPr sz="3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87034" autoAdjust="0"/>
  </p:normalViewPr>
  <p:slideViewPr>
    <p:cSldViewPr snapToGrid="0">
      <p:cViewPr varScale="1">
        <p:scale>
          <a:sx n="66" d="100"/>
          <a:sy n="66" d="100"/>
        </p:scale>
        <p:origin x="1290" y="39"/>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F06CEBDA-7712-4E28-B296-7FE9A19AA58D}" type="datetimeFigureOut">
              <a:rPr lang="en-GB" smtClean="0"/>
              <a:t>17/05/2016</a:t>
            </a:fld>
            <a:endParaRPr lang="en-GB"/>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A03A6742-11A3-40A1-8507-792A26C2D9AE}" type="slidenum">
              <a:rPr lang="en-GB" smtClean="0"/>
              <a:t>‹#›</a:t>
            </a:fld>
            <a:endParaRPr lang="en-GB"/>
          </a:p>
        </p:txBody>
      </p:sp>
    </p:spTree>
    <p:extLst>
      <p:ext uri="{BB962C8B-B14F-4D97-AF65-F5344CB8AC3E}">
        <p14:creationId xmlns:p14="http://schemas.microsoft.com/office/powerpoint/2010/main" val="1636925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428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ltLang="en-US"/>
          </a:p>
        </p:txBody>
      </p:sp>
      <p:sp>
        <p:nvSpPr>
          <p:cNvPr id="7171" name="Rectangle 3"/>
          <p:cNvSpPr>
            <a:spLocks noGrp="1" noChangeArrowheads="1"/>
          </p:cNvSpPr>
          <p:nvPr>
            <p:ph type="dt" idx="1"/>
          </p:nvPr>
        </p:nvSpPr>
        <p:spPr bwMode="auto">
          <a:xfrm>
            <a:off x="3848645" y="0"/>
            <a:ext cx="294428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en-US"/>
          </a:p>
        </p:txBody>
      </p:sp>
      <p:sp>
        <p:nvSpPr>
          <p:cNvPr id="14340" name="Rectangle 4"/>
          <p:cNvSpPr>
            <a:spLocks noGrp="1" noRot="1" noChangeAspect="1" noChangeArrowheads="1" noTextEdit="1"/>
          </p:cNvSpPr>
          <p:nvPr>
            <p:ph type="sldImg" idx="2"/>
          </p:nvPr>
        </p:nvSpPr>
        <p:spPr bwMode="auto">
          <a:xfrm>
            <a:off x="920750" y="742950"/>
            <a:ext cx="4953000" cy="3714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79450" y="4705350"/>
            <a:ext cx="5435600"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9408981"/>
            <a:ext cx="294428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848645" y="9408981"/>
            <a:ext cx="294428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D7391F65-2701-4354-8ADA-5CE6F027CF8D}" type="slidenum">
              <a:rPr lang="en-US" altLang="en-US"/>
              <a:pPr>
                <a:defRPr/>
              </a:pPr>
              <a:t>‹#›</a:t>
            </a:fld>
            <a:endParaRPr lang="en-US" altLang="en-US"/>
          </a:p>
        </p:txBody>
      </p:sp>
    </p:spTree>
    <p:extLst>
      <p:ext uri="{BB962C8B-B14F-4D97-AF65-F5344CB8AC3E}">
        <p14:creationId xmlns:p14="http://schemas.microsoft.com/office/powerpoint/2010/main" val="36296842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18436"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5CAB6F-7386-446E-81D6-33BB8FC9F9D4}" type="slidenum">
              <a:rPr lang="en-US" altLang="en-US" smtClean="0"/>
              <a:pPr>
                <a:spcBef>
                  <a:spcPct val="0"/>
                </a:spcBef>
              </a:pPr>
              <a:t>3</a:t>
            </a:fld>
            <a:endParaRPr lang="en-US" altLang="en-US" smtClean="0"/>
          </a:p>
        </p:txBody>
      </p:sp>
    </p:spTree>
    <p:extLst>
      <p:ext uri="{BB962C8B-B14F-4D97-AF65-F5344CB8AC3E}">
        <p14:creationId xmlns:p14="http://schemas.microsoft.com/office/powerpoint/2010/main" val="118144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25785D9E-2C68-49B6-9570-A4B41E480280}" type="slidenum">
              <a:rPr lang="en-US" altLang="en-US"/>
              <a:pPr algn="r" eaLnBrk="1" hangingPunct="1">
                <a:spcBef>
                  <a:spcPct val="0"/>
                </a:spcBef>
              </a:pPr>
              <a:t>41</a:t>
            </a:fld>
            <a:endParaRPr lang="en-US" alt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290254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300B96A-CBDA-4F26-848E-9D36070CBDF1}" type="slidenum">
              <a:rPr lang="en-US" altLang="en-US"/>
              <a:pPr algn="r" eaLnBrk="1" hangingPunct="1">
                <a:spcBef>
                  <a:spcPct val="0"/>
                </a:spcBef>
              </a:pPr>
              <a:t>42</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692099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7FFF4FE3-53E1-4203-B54B-453B0A0280D8}" type="slidenum">
              <a:rPr lang="en-US" altLang="en-US"/>
              <a:pPr algn="r" eaLnBrk="1" hangingPunct="1">
                <a:spcBef>
                  <a:spcPct val="0"/>
                </a:spcBef>
              </a:pPr>
              <a:t>44</a:t>
            </a:fld>
            <a:endParaRPr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3939885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3AA58ECF-C798-4A54-B619-9B605637FD7F}" type="slidenum">
              <a:rPr lang="en-US" altLang="en-US"/>
              <a:pPr algn="r" eaLnBrk="1" hangingPunct="1">
                <a:spcBef>
                  <a:spcPct val="0"/>
                </a:spcBef>
              </a:pPr>
              <a:t>45</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349914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012EC40B-D0CD-4A48-90D8-A6E65582E888}" type="slidenum">
              <a:rPr lang="en-US" altLang="en-US"/>
              <a:pPr algn="r" eaLnBrk="1" hangingPunct="1">
                <a:spcBef>
                  <a:spcPct val="0"/>
                </a:spcBef>
              </a:pPr>
              <a:t>46</a:t>
            </a:fld>
            <a:endParaRPr lang="en-US" alt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136376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806C822D-481B-44BC-8366-0596AC6A0E5F}" type="slidenum">
              <a:rPr lang="en-US" altLang="en-US"/>
              <a:pPr algn="r" eaLnBrk="1" hangingPunct="1">
                <a:spcBef>
                  <a:spcPct val="0"/>
                </a:spcBef>
              </a:pPr>
              <a:t>47</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9960109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D38BD345-31D8-4CB7-BFDB-8B8879008762}" type="slidenum">
              <a:rPr lang="en-US" altLang="en-US"/>
              <a:pPr algn="r" eaLnBrk="1" hangingPunct="1">
                <a:spcBef>
                  <a:spcPct val="0"/>
                </a:spcBef>
              </a:pPr>
              <a:t>49</a:t>
            </a:fld>
            <a:endParaRPr lang="en-US" alt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6105258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6083BDDE-1AFA-4C42-82EE-0A2D950F560E}" type="slidenum">
              <a:rPr lang="en-US" altLang="en-US"/>
              <a:pPr algn="r" eaLnBrk="1" hangingPunct="1">
                <a:spcBef>
                  <a:spcPct val="0"/>
                </a:spcBef>
              </a:pPr>
              <a:t>50</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690839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F7A972-005C-4E5B-9C9E-D7DE08A2AF87}" type="slidenum">
              <a:rPr lang="en-US" altLang="en-US" smtClean="0"/>
              <a:pPr>
                <a:spcBef>
                  <a:spcPct val="0"/>
                </a:spcBef>
              </a:pPr>
              <a:t>7</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70472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4CC9070-66EA-4129-9937-1D37BBAF6018}" type="slidenum">
              <a:rPr lang="en-US" altLang="en-US" smtClean="0"/>
              <a:pPr>
                <a:spcBef>
                  <a:spcPct val="0"/>
                </a:spcBef>
              </a:pPr>
              <a:t>14</a:t>
            </a:fld>
            <a:endParaRPr lang="en-US" alt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150821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40F0630-0333-4365-912F-EE45FB63D0A9}" type="slidenum">
              <a:rPr lang="en-US" altLang="en-US" smtClean="0"/>
              <a:pPr>
                <a:spcBef>
                  <a:spcPct val="0"/>
                </a:spcBef>
              </a:pPr>
              <a:t>15</a:t>
            </a:fld>
            <a:endParaRPr lang="en-US" alt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198696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7BF98E1-7815-445D-A5D4-D3582AFC3AA5}" type="slidenum">
              <a:rPr lang="en-US" altLang="en-US" smtClean="0"/>
              <a:pPr>
                <a:spcBef>
                  <a:spcPct val="0"/>
                </a:spcBef>
              </a:pPr>
              <a:t>16</a:t>
            </a:fld>
            <a:endParaRPr lang="en-US" alt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540707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7391F65-2701-4354-8ADA-5CE6F027CF8D}" type="slidenum">
              <a:rPr lang="en-US" altLang="en-US" smtClean="0"/>
              <a:pPr>
                <a:defRPr/>
              </a:pPr>
              <a:t>18</a:t>
            </a:fld>
            <a:endParaRPr lang="en-US" altLang="en-US"/>
          </a:p>
        </p:txBody>
      </p:sp>
    </p:spTree>
    <p:extLst>
      <p:ext uri="{BB962C8B-B14F-4D97-AF65-F5344CB8AC3E}">
        <p14:creationId xmlns:p14="http://schemas.microsoft.com/office/powerpoint/2010/main" val="1777989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7391F65-2701-4354-8ADA-5CE6F027CF8D}" type="slidenum">
              <a:rPr lang="en-US" altLang="en-US" smtClean="0"/>
              <a:pPr>
                <a:defRPr/>
              </a:pPr>
              <a:t>20</a:t>
            </a:fld>
            <a:endParaRPr lang="en-US" altLang="en-US"/>
          </a:p>
        </p:txBody>
      </p:sp>
    </p:spTree>
    <p:extLst>
      <p:ext uri="{BB962C8B-B14F-4D97-AF65-F5344CB8AC3E}">
        <p14:creationId xmlns:p14="http://schemas.microsoft.com/office/powerpoint/2010/main" val="2204144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9BF8D4F-6955-46B8-B40E-A9CEC864C5DB}" type="slidenum">
              <a:rPr lang="en-US" altLang="en-US" smtClean="0"/>
              <a:pPr>
                <a:spcBef>
                  <a:spcPct val="0"/>
                </a:spcBef>
              </a:pPr>
              <a:t>31</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291376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EEABC5D0-C2A8-4868-80B4-5A7A95B6572A}" type="slidenum">
              <a:rPr lang="en-US" altLang="en-US"/>
              <a:pPr algn="r" eaLnBrk="1" hangingPunct="1">
                <a:spcBef>
                  <a:spcPct val="0"/>
                </a:spcBef>
              </a:pPr>
              <a:t>40</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623518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026F3562-D3B6-4D97-B437-49C935169913}" type="datetimeFigureOut">
              <a:rPr lang="en-US"/>
              <a:pPr>
                <a:defRPr/>
              </a:pPr>
              <a:t>5/17/2016</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20999EC9-6993-42B1-AD6F-0869821BDC55}" type="slidenum">
              <a:rPr lang="en-US" altLang="en-US"/>
              <a:pPr>
                <a:defRPr/>
              </a:pPr>
              <a:t>‹#›</a:t>
            </a:fld>
            <a:endParaRPr lang="en-US" altLang="en-US"/>
          </a:p>
        </p:txBody>
      </p:sp>
    </p:spTree>
    <p:extLst>
      <p:ext uri="{BB962C8B-B14F-4D97-AF65-F5344CB8AC3E}">
        <p14:creationId xmlns:p14="http://schemas.microsoft.com/office/powerpoint/2010/main" val="3033011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859846B7-57F5-42E8-BBC5-4F95FAD5ED0D}" type="datetimeFigureOut">
              <a:rPr lang="en-US"/>
              <a:pPr>
                <a:defRPr/>
              </a:pPr>
              <a:t>5/17/2016</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6AFA75C0-2454-4B61-B0B6-E9C6EA89E61E}" type="slidenum">
              <a:rPr lang="en-US" altLang="en-US"/>
              <a:pPr>
                <a:defRPr/>
              </a:pPr>
              <a:t>‹#›</a:t>
            </a:fld>
            <a:endParaRPr lang="en-US" altLang="en-US"/>
          </a:p>
        </p:txBody>
      </p:sp>
    </p:spTree>
    <p:extLst>
      <p:ext uri="{BB962C8B-B14F-4D97-AF65-F5344CB8AC3E}">
        <p14:creationId xmlns:p14="http://schemas.microsoft.com/office/powerpoint/2010/main" val="2368831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2C08CDF2-5626-429C-A6BE-AF019D2B8AEC}" type="datetimeFigureOut">
              <a:rPr lang="en-US"/>
              <a:pPr>
                <a:defRPr/>
              </a:pPr>
              <a:t>5/17/2016</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59ADAD70-8FD5-4229-AD00-6BDE9E63D04D}" type="slidenum">
              <a:rPr lang="en-US" altLang="en-US"/>
              <a:pPr>
                <a:defRPr/>
              </a:pPr>
              <a:t>‹#›</a:t>
            </a:fld>
            <a:endParaRPr lang="en-US" altLang="en-US"/>
          </a:p>
        </p:txBody>
      </p:sp>
    </p:spTree>
    <p:extLst>
      <p:ext uri="{BB962C8B-B14F-4D97-AF65-F5344CB8AC3E}">
        <p14:creationId xmlns:p14="http://schemas.microsoft.com/office/powerpoint/2010/main" val="698643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2"/>
          <p:cNvSpPr>
            <a:spLocks noGrp="1"/>
          </p:cNvSpPr>
          <p:nvPr>
            <p:ph idx="1"/>
          </p:nvPr>
        </p:nvSpPr>
        <p:spPr>
          <a:xfrm>
            <a:off x="914399" y="1610713"/>
            <a:ext cx="7790214" cy="4600081"/>
          </a:xfrm>
        </p:spPr>
        <p:txBody>
          <a:bodyPr/>
          <a:lstStyle>
            <a:lvl1pPr>
              <a:buFont typeface="Arial" pitchFamily="34" charset="0"/>
              <a:buNone/>
              <a:defRPr/>
            </a:lvl1pPr>
            <a:lvl2pPr>
              <a:buClr>
                <a:srgbClr val="0000FF"/>
              </a:buClr>
              <a:defRPr/>
            </a:lvl2pPr>
            <a:lvl3pPr>
              <a:buClr>
                <a:srgbClr val="0000FF"/>
              </a:buClr>
              <a:defRPr/>
            </a:lvl3pPr>
            <a:lvl4pPr>
              <a:buClr>
                <a:srgbClr val="0000FF"/>
              </a:buClr>
              <a:defRPr/>
            </a:lvl4pPr>
            <a:lvl5pPr>
              <a:buClr>
                <a:srgbClr val="0000FF"/>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2"/>
          <p:cNvSpPr>
            <a:spLocks noGrp="1"/>
          </p:cNvSpPr>
          <p:nvPr>
            <p:ph type="ftr" sz="quarter" idx="10"/>
          </p:nvPr>
        </p:nvSpPr>
        <p:spPr/>
        <p:txBody>
          <a:bodyPr/>
          <a:lstStyle>
            <a:lvl1pPr defTabSz="914400" fontAlgn="base">
              <a:spcBef>
                <a:spcPct val="0"/>
              </a:spcBef>
              <a:spcAft>
                <a:spcPct val="0"/>
              </a:spcAft>
              <a:defRPr sz="800">
                <a:latin typeface="Times New Roman" pitchFamily="18" charset="0"/>
              </a:defRPr>
            </a:lvl1pPr>
          </a:lstStyle>
          <a:p>
            <a:pPr>
              <a:defRPr/>
            </a:pPr>
            <a:r>
              <a:rPr lang="en-US"/>
              <a:t>CN5E by Tanenbaum &amp; Wetherall, © Pearson Education-Prentice Hall and D. Wetherall, 2011</a:t>
            </a:r>
            <a:endParaRPr lang="en-US" dirty="0"/>
          </a:p>
        </p:txBody>
      </p:sp>
    </p:spTree>
    <p:extLst>
      <p:ext uri="{BB962C8B-B14F-4D97-AF65-F5344CB8AC3E}">
        <p14:creationId xmlns:p14="http://schemas.microsoft.com/office/powerpoint/2010/main" val="2278918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Content Placeholder 2"/>
          <p:cNvSpPr>
            <a:spLocks noGrp="1"/>
          </p:cNvSpPr>
          <p:nvPr>
            <p:ph idx="1"/>
          </p:nvPr>
        </p:nvSpPr>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65A919A1-FB20-4223-9EBE-6AE04425F24B}" type="datetimeFigureOut">
              <a:rPr lang="en-US"/>
              <a:pPr>
                <a:defRPr/>
              </a:pPr>
              <a:t>5/17/2016</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7B7225A5-D045-4D8C-A8F6-D46E3730F770}" type="slidenum">
              <a:rPr lang="en-US" altLang="en-US"/>
              <a:pPr>
                <a:defRPr/>
              </a:pPr>
              <a:t>‹#›</a:t>
            </a:fld>
            <a:endParaRPr lang="en-US" altLang="en-US"/>
          </a:p>
        </p:txBody>
      </p:sp>
    </p:spTree>
    <p:extLst>
      <p:ext uri="{BB962C8B-B14F-4D97-AF65-F5344CB8AC3E}">
        <p14:creationId xmlns:p14="http://schemas.microsoft.com/office/powerpoint/2010/main" val="1988386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it-IT"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Click to edit Master text styles</a:t>
            </a:r>
          </a:p>
        </p:txBody>
      </p:sp>
      <p:sp>
        <p:nvSpPr>
          <p:cNvPr id="4" name="Date Placeholder 3"/>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02D8C67E-74B4-41D5-B532-7DFB0C4F5BDD}" type="datetimeFigureOut">
              <a:rPr lang="en-US"/>
              <a:pPr>
                <a:defRPr/>
              </a:pPr>
              <a:t>5/17/2016</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96B42AF7-3CBF-499D-A12E-7CB45186460B}" type="slidenum">
              <a:rPr lang="en-US" altLang="en-US"/>
              <a:pPr>
                <a:defRPr/>
              </a:pPr>
              <a:t>‹#›</a:t>
            </a:fld>
            <a:endParaRPr lang="en-US" altLang="en-US"/>
          </a:p>
        </p:txBody>
      </p:sp>
    </p:spTree>
    <p:extLst>
      <p:ext uri="{BB962C8B-B14F-4D97-AF65-F5344CB8AC3E}">
        <p14:creationId xmlns:p14="http://schemas.microsoft.com/office/powerpoint/2010/main" val="1584065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5" name="Date Placeholder 4"/>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38EC2229-9ABD-4D81-8FED-5698925BF9DD}" type="datetimeFigureOut">
              <a:rPr lang="en-US"/>
              <a:pPr>
                <a:defRPr/>
              </a:pPr>
              <a:t>5/17/2016</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E45B22C1-3413-4DB4-BADA-110EBCC0877D}" type="slidenum">
              <a:rPr lang="en-US" altLang="en-US"/>
              <a:pPr>
                <a:defRPr/>
              </a:pPr>
              <a:t>‹#›</a:t>
            </a:fld>
            <a:endParaRPr lang="en-US" altLang="en-US"/>
          </a:p>
        </p:txBody>
      </p:sp>
    </p:spTree>
    <p:extLst>
      <p:ext uri="{BB962C8B-B14F-4D97-AF65-F5344CB8AC3E}">
        <p14:creationId xmlns:p14="http://schemas.microsoft.com/office/powerpoint/2010/main" val="2995256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7" name="Date Placeholder 6"/>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8928C65F-D985-450F-94B4-B4383B4B7FDE}" type="datetimeFigureOut">
              <a:rPr lang="en-US"/>
              <a:pPr>
                <a:defRPr/>
              </a:pPr>
              <a:t>5/17/2016</a:t>
            </a:fld>
            <a:endParaRPr lang="en-US"/>
          </a:p>
        </p:txBody>
      </p:sp>
      <p:sp>
        <p:nvSpPr>
          <p:cNvPr id="8" name="Footer Placeholder 7"/>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9" name="Slide Number Placeholder 8"/>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C39E7D1B-A8C9-4508-B795-B42E3EFAE4B0}" type="slidenum">
              <a:rPr lang="en-US" altLang="en-US"/>
              <a:pPr>
                <a:defRPr/>
              </a:pPr>
              <a:t>‹#›</a:t>
            </a:fld>
            <a:endParaRPr lang="en-US" altLang="en-US"/>
          </a:p>
        </p:txBody>
      </p:sp>
    </p:spTree>
    <p:extLst>
      <p:ext uri="{BB962C8B-B14F-4D97-AF65-F5344CB8AC3E}">
        <p14:creationId xmlns:p14="http://schemas.microsoft.com/office/powerpoint/2010/main" val="14964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lang="en-US"/>
          </a:p>
        </p:txBody>
      </p:sp>
      <p:sp>
        <p:nvSpPr>
          <p:cNvPr id="3" name="Date Placeholder 2"/>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B04E91A9-2163-4385-B828-56A1E91D2C4B}" type="datetimeFigureOut">
              <a:rPr lang="en-US"/>
              <a:pPr>
                <a:defRPr/>
              </a:pPr>
              <a:t>5/17/2016</a:t>
            </a:fld>
            <a:endParaRPr lang="en-US"/>
          </a:p>
        </p:txBody>
      </p:sp>
      <p:sp>
        <p:nvSpPr>
          <p:cNvPr id="4" name="Footer Placeholder 3"/>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5" name="Slide Number Placeholder 4"/>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390A4B8D-8AF2-454E-AC49-ADECA7945B7F}" type="slidenum">
              <a:rPr lang="en-US" altLang="en-US"/>
              <a:pPr>
                <a:defRPr/>
              </a:pPr>
              <a:t>‹#›</a:t>
            </a:fld>
            <a:endParaRPr lang="en-US" altLang="en-US"/>
          </a:p>
        </p:txBody>
      </p:sp>
    </p:spTree>
    <p:extLst>
      <p:ext uri="{BB962C8B-B14F-4D97-AF65-F5344CB8AC3E}">
        <p14:creationId xmlns:p14="http://schemas.microsoft.com/office/powerpoint/2010/main" val="2591773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426EFF79-A05A-4F28-BC0D-1AE5C8B0A47D}" type="datetimeFigureOut">
              <a:rPr lang="en-US"/>
              <a:pPr>
                <a:defRPr/>
              </a:pPr>
              <a:t>5/17/2016</a:t>
            </a:fld>
            <a:endParaRPr lang="en-US"/>
          </a:p>
        </p:txBody>
      </p:sp>
      <p:sp>
        <p:nvSpPr>
          <p:cNvPr id="3" name="Footer Placeholder 2"/>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4" name="Slide Number Placeholder 3"/>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B3A7CDE1-201A-468C-AC3B-CFBC5BB197BC}" type="slidenum">
              <a:rPr lang="en-US" altLang="en-US"/>
              <a:pPr>
                <a:defRPr/>
              </a:pPr>
              <a:t>‹#›</a:t>
            </a:fld>
            <a:endParaRPr lang="en-US" altLang="en-US"/>
          </a:p>
        </p:txBody>
      </p:sp>
    </p:spTree>
    <p:extLst>
      <p:ext uri="{BB962C8B-B14F-4D97-AF65-F5344CB8AC3E}">
        <p14:creationId xmlns:p14="http://schemas.microsoft.com/office/powerpoint/2010/main" val="4219154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it-I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C9A2AF64-4675-4454-883A-BCE7354FBD76}" type="datetimeFigureOut">
              <a:rPr lang="en-US"/>
              <a:pPr>
                <a:defRPr/>
              </a:pPr>
              <a:t>5/17/2016</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B2E301E7-CF48-4FB6-8DB9-FA89B67D3B36}" type="slidenum">
              <a:rPr lang="en-US" altLang="en-US"/>
              <a:pPr>
                <a:defRPr/>
              </a:pPr>
              <a:t>‹#›</a:t>
            </a:fld>
            <a:endParaRPr lang="en-US" altLang="en-US"/>
          </a:p>
        </p:txBody>
      </p:sp>
    </p:spTree>
    <p:extLst>
      <p:ext uri="{BB962C8B-B14F-4D97-AF65-F5344CB8AC3E}">
        <p14:creationId xmlns:p14="http://schemas.microsoft.com/office/powerpoint/2010/main" val="601552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it-IT"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lvl1pPr defTabSz="914400" fontAlgn="base">
              <a:spcBef>
                <a:spcPct val="0"/>
              </a:spcBef>
              <a:spcAft>
                <a:spcPct val="0"/>
              </a:spcAft>
              <a:defRPr>
                <a:latin typeface="Times New Roman" pitchFamily="18" charset="0"/>
              </a:defRPr>
            </a:lvl1pPr>
          </a:lstStyle>
          <a:p>
            <a:pPr>
              <a:defRPr/>
            </a:pPr>
            <a:fld id="{A49EB9CA-58FB-41CC-B6BF-30FBC54C279C}" type="datetimeFigureOut">
              <a:rPr lang="en-US"/>
              <a:pPr>
                <a:defRPr/>
              </a:pPr>
              <a:t>5/17/2016</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panose="02020603050405020304" pitchFamily="18" charset="0"/>
              </a:defRPr>
            </a:lvl1pPr>
          </a:lstStyle>
          <a:p>
            <a:pPr>
              <a:defRPr/>
            </a:pPr>
            <a:fld id="{667A8EA9-97C2-4725-B321-1CF67798C241}" type="slidenum">
              <a:rPr lang="en-US" altLang="en-US"/>
              <a:pPr>
                <a:defRPr/>
              </a:pPr>
              <a:t>‹#›</a:t>
            </a:fld>
            <a:endParaRPr lang="en-US" altLang="en-US"/>
          </a:p>
        </p:txBody>
      </p:sp>
    </p:spTree>
    <p:extLst>
      <p:ext uri="{BB962C8B-B14F-4D97-AF65-F5344CB8AC3E}">
        <p14:creationId xmlns:p14="http://schemas.microsoft.com/office/powerpoint/2010/main" val="2031401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en-US" smtClean="0"/>
              <a:t>Click to edit Master title style</a:t>
            </a:r>
            <a:endParaRPr lang="en-US"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en-US" smtClean="0"/>
              <a:t>Click to edit Master text styles</a:t>
            </a:r>
          </a:p>
          <a:p>
            <a:pPr lvl="1"/>
            <a:r>
              <a:rPr lang="it-IT" altLang="en-US" smtClean="0"/>
              <a:t>Second level</a:t>
            </a:r>
          </a:p>
          <a:p>
            <a:pPr lvl="2"/>
            <a:r>
              <a:rPr lang="it-IT" altLang="en-US" smtClean="0"/>
              <a:t>Third level</a:t>
            </a:r>
          </a:p>
          <a:p>
            <a:pPr lvl="3"/>
            <a:r>
              <a:rPr lang="it-IT" altLang="en-US" smtClean="0"/>
              <a:t>Fourth level</a:t>
            </a:r>
          </a:p>
          <a:p>
            <a:pPr lvl="4"/>
            <a:r>
              <a:rPr lang="it-IT" altLang="en-US" smtClean="0"/>
              <a:t>Fifth level</a:t>
            </a:r>
            <a:endParaRPr lang="en-US"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defTabSz="457200" eaLnBrk="1" fontAlgn="auto" hangingPunct="1">
              <a:spcBef>
                <a:spcPts val="0"/>
              </a:spcBef>
              <a:spcAft>
                <a:spcPts val="0"/>
              </a:spcAft>
              <a:defRPr sz="1200">
                <a:solidFill>
                  <a:prstClr val="black">
                    <a:tint val="75000"/>
                  </a:prstClr>
                </a:solidFill>
                <a:latin typeface="Calibri"/>
              </a:defRPr>
            </a:lvl1pPr>
          </a:lstStyle>
          <a:p>
            <a:pPr>
              <a:defRPr/>
            </a:pPr>
            <a:fld id="{FEBFBD1D-6497-483E-82F9-2F9F1F9DA987}" type="datetimeFigureOut">
              <a:rPr lang="en-US"/>
              <a:pPr>
                <a:defRPr/>
              </a:pPr>
              <a:t>5/17/2016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defTabSz="457200" eaLnBrk="1" fontAlgn="auto" hangingPunct="1">
              <a:spcBef>
                <a:spcPts val="0"/>
              </a:spcBef>
              <a:spcAft>
                <a:spcPts val="0"/>
              </a:spcAft>
              <a:defRPr sz="1200">
                <a:solidFill>
                  <a:prstClr val="black">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defTabSz="457200" eaLnBrk="1" hangingPunct="1">
              <a:defRPr sz="1200">
                <a:solidFill>
                  <a:srgbClr val="898989"/>
                </a:solidFill>
                <a:latin typeface="Calibri" panose="020F0502020204030204" pitchFamily="34" charset="0"/>
              </a:defRPr>
            </a:lvl1pPr>
          </a:lstStyle>
          <a:p>
            <a:pPr>
              <a:defRPr/>
            </a:pPr>
            <a:fld id="{534D9820-D830-4FB5-937D-9AB4A4A225D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254000" y="1546225"/>
            <a:ext cx="8636000" cy="2054225"/>
          </a:xfrm>
        </p:spPr>
        <p:txBody>
          <a:bodyPr/>
          <a:lstStyle/>
          <a:p>
            <a:pPr eaLnBrk="1" hangingPunct="1"/>
            <a:r>
              <a:rPr lang="en-US" altLang="en-US" sz="6000" dirty="0" smtClean="0"/>
              <a:t>Distributed Systems</a:t>
            </a:r>
            <a:br>
              <a:rPr lang="en-US" altLang="en-US" sz="6000" dirty="0" smtClean="0"/>
            </a:br>
            <a:r>
              <a:rPr lang="en-US" altLang="en-US" sz="4000" dirty="0" smtClean="0"/>
              <a:t>31. Theoretical Foundations of Distributed Systems - Coordination</a:t>
            </a:r>
            <a:endParaRPr lang="en-US" altLang="en-US" sz="6000" dirty="0" smtClean="0"/>
          </a:p>
        </p:txBody>
      </p:sp>
      <p:sp>
        <p:nvSpPr>
          <p:cNvPr id="5" name="Subtitle 2"/>
          <p:cNvSpPr>
            <a:spLocks noGrp="1"/>
          </p:cNvSpPr>
          <p:nvPr/>
        </p:nvSpPr>
        <p:spPr>
          <a:xfrm>
            <a:off x="1371600" y="3798888"/>
            <a:ext cx="6400800" cy="2681287"/>
          </a:xfrm>
          <a:prstGeom prst="rect">
            <a:avLst/>
          </a:prstGeom>
        </p:spPr>
        <p:txBody>
          <a:bodyPr>
            <a:normAutofit fontScale="85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fontAlgn="auto">
              <a:spcAft>
                <a:spcPts val="0"/>
              </a:spcAft>
              <a:defRPr/>
            </a:pPr>
            <a:r>
              <a:rPr lang="en-US" b="1" dirty="0" smtClean="0">
                <a:solidFill>
                  <a:prstClr val="black">
                    <a:tint val="75000"/>
                  </a:prstClr>
                </a:solidFill>
              </a:rPr>
              <a:t>Simon Razniewski</a:t>
            </a:r>
            <a:endParaRPr lang="en-US" dirty="0" smtClean="0">
              <a:solidFill>
                <a:prstClr val="black">
                  <a:tint val="75000"/>
                </a:prstClr>
              </a:solidFill>
            </a:endParaRPr>
          </a:p>
          <a:p>
            <a:pPr fontAlgn="auto">
              <a:spcAft>
                <a:spcPts val="0"/>
              </a:spcAft>
              <a:defRPr/>
            </a:pPr>
            <a:endParaRPr lang="en-US" dirty="0" smtClean="0">
              <a:solidFill>
                <a:prstClr val="black">
                  <a:tint val="75000"/>
                </a:prstClr>
              </a:solidFill>
            </a:endParaRPr>
          </a:p>
          <a:p>
            <a:pPr fontAlgn="auto">
              <a:spcAft>
                <a:spcPts val="0"/>
              </a:spcAft>
              <a:defRPr/>
            </a:pPr>
            <a:r>
              <a:rPr lang="en-US" dirty="0" smtClean="0">
                <a:solidFill>
                  <a:prstClr val="black">
                    <a:tint val="75000"/>
                  </a:prstClr>
                </a:solidFill>
              </a:rPr>
              <a:t>Faculty of Computer Science</a:t>
            </a:r>
          </a:p>
          <a:p>
            <a:pPr fontAlgn="auto">
              <a:spcAft>
                <a:spcPts val="0"/>
              </a:spcAft>
              <a:defRPr/>
            </a:pPr>
            <a:r>
              <a:rPr lang="en-US" dirty="0" smtClean="0">
                <a:solidFill>
                  <a:prstClr val="black">
                    <a:tint val="75000"/>
                  </a:prstClr>
                </a:solidFill>
              </a:rPr>
              <a:t>Free University of </a:t>
            </a:r>
            <a:r>
              <a:rPr lang="en-US" dirty="0" err="1" smtClean="0">
                <a:solidFill>
                  <a:prstClr val="black">
                    <a:tint val="75000"/>
                  </a:prstClr>
                </a:solidFill>
              </a:rPr>
              <a:t>Bozen</a:t>
            </a:r>
            <a:r>
              <a:rPr lang="en-US" dirty="0" smtClean="0">
                <a:solidFill>
                  <a:prstClr val="black">
                    <a:tint val="75000"/>
                  </a:prstClr>
                </a:solidFill>
              </a:rPr>
              <a:t>-Bolzano</a:t>
            </a:r>
          </a:p>
          <a:p>
            <a:pPr fontAlgn="auto">
              <a:spcAft>
                <a:spcPts val="0"/>
              </a:spcAft>
              <a:defRPr/>
            </a:pPr>
            <a:endParaRPr lang="en-US" dirty="0">
              <a:solidFill>
                <a:prstClr val="black">
                  <a:tint val="75000"/>
                </a:prstClr>
              </a:solidFill>
            </a:endParaRPr>
          </a:p>
          <a:p>
            <a:pPr fontAlgn="auto">
              <a:spcAft>
                <a:spcPts val="0"/>
              </a:spcAft>
              <a:defRPr/>
            </a:pPr>
            <a:r>
              <a:rPr lang="en-US" dirty="0" smtClean="0">
                <a:solidFill>
                  <a:prstClr val="black">
                    <a:tint val="75000"/>
                  </a:prstClr>
                </a:solidFill>
              </a:rPr>
              <a:t>A.Y. 2015/2016</a:t>
            </a:r>
          </a:p>
          <a:p>
            <a:pPr fontAlgn="auto">
              <a:spcAft>
                <a:spcPts val="0"/>
              </a:spcAft>
              <a:defRPr/>
            </a:pPr>
            <a:endParaRPr lang="en-US" dirty="0">
              <a:solidFill>
                <a:prstClr val="black">
                  <a:tint val="75000"/>
                </a:prst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193D906-1256-4072-8CDA-FDEC99CC51F7}" type="slidenum">
              <a:rPr lang="en-US" altLang="en-US" sz="1400" smtClean="0">
                <a:latin typeface="Arial" panose="020B0604020202020204" pitchFamily="34" charset="0"/>
                <a:cs typeface="Arial" panose="020B0604020202020204" pitchFamily="34" charset="0"/>
              </a:rPr>
              <a:pPr>
                <a:spcBef>
                  <a:spcPct val="0"/>
                </a:spcBef>
                <a:buFontTx/>
                <a:buNone/>
              </a:pPr>
              <a:t>10</a:t>
            </a:fld>
            <a:endParaRPr lang="en-US" altLang="en-US" sz="1400" smtClean="0">
              <a:latin typeface="Arial" panose="020B0604020202020204" pitchFamily="34" charset="0"/>
              <a:cs typeface="Arial" panose="020B0604020202020204" pitchFamily="34" charset="0"/>
            </a:endParaRPr>
          </a:p>
        </p:txBody>
      </p:sp>
      <p:sp>
        <p:nvSpPr>
          <p:cNvPr id="24579" name="Rectangle 2"/>
          <p:cNvSpPr>
            <a:spLocks noGrp="1" noChangeArrowheads="1"/>
          </p:cNvSpPr>
          <p:nvPr>
            <p:ph type="title"/>
          </p:nvPr>
        </p:nvSpPr>
        <p:spPr/>
        <p:txBody>
          <a:bodyPr/>
          <a:lstStyle/>
          <a:p>
            <a:r>
              <a:rPr lang="en-GB" altLang="en-US" dirty="0" smtClean="0"/>
              <a:t>Message Ordering</a:t>
            </a:r>
          </a:p>
        </p:txBody>
      </p:sp>
      <p:sp>
        <p:nvSpPr>
          <p:cNvPr id="24580" name="Rectangle 3"/>
          <p:cNvSpPr>
            <a:spLocks noGrp="1" noChangeArrowheads="1"/>
          </p:cNvSpPr>
          <p:nvPr>
            <p:ph type="body" idx="1"/>
          </p:nvPr>
        </p:nvSpPr>
        <p:spPr>
          <a:xfrm>
            <a:off x="395288" y="5845175"/>
            <a:ext cx="8748712" cy="500063"/>
          </a:xfrm>
        </p:spPr>
        <p:txBody>
          <a:bodyPr/>
          <a:lstStyle/>
          <a:p>
            <a:pPr>
              <a:buFont typeface="Wingdings" panose="05000000000000000000" pitchFamily="2" charset="2"/>
              <a:buNone/>
            </a:pPr>
            <a:r>
              <a:rPr lang="en-GB" altLang="en-US" sz="2400" i="1" smtClean="0">
                <a:solidFill>
                  <a:srgbClr val="009900"/>
                </a:solidFill>
              </a:rPr>
              <a:t>How can A know the order in which the messages were sent?</a:t>
            </a:r>
          </a:p>
        </p:txBody>
      </p:sp>
      <p:pic>
        <p:nvPicPr>
          <p:cNvPr id="2458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600" y="1465263"/>
            <a:ext cx="8029575" cy="413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1541B5B-4165-45C7-AC2A-2D66187B0B28}" type="slidenum">
              <a:rPr lang="en-US" altLang="en-US" sz="1400" smtClean="0">
                <a:latin typeface="Arial" panose="020B0604020202020204" pitchFamily="34" charset="0"/>
                <a:cs typeface="Arial" panose="020B0604020202020204" pitchFamily="34" charset="0"/>
              </a:rPr>
              <a:pPr>
                <a:spcBef>
                  <a:spcPct val="0"/>
                </a:spcBef>
                <a:buFontTx/>
                <a:buNone/>
              </a:pPr>
              <a:t>11</a:t>
            </a:fld>
            <a:endParaRPr lang="en-US" altLang="en-US" sz="1400" smtClean="0">
              <a:latin typeface="Arial" panose="020B0604020202020204" pitchFamily="34" charset="0"/>
              <a:cs typeface="Arial" panose="020B0604020202020204" pitchFamily="34" charset="0"/>
            </a:endParaRPr>
          </a:p>
        </p:txBody>
      </p:sp>
      <p:sp>
        <p:nvSpPr>
          <p:cNvPr id="26627" name="Rectangle 2"/>
          <p:cNvSpPr>
            <a:spLocks noGrp="1" noChangeArrowheads="1"/>
          </p:cNvSpPr>
          <p:nvPr>
            <p:ph type="title"/>
          </p:nvPr>
        </p:nvSpPr>
        <p:spPr/>
        <p:txBody>
          <a:bodyPr/>
          <a:lstStyle/>
          <a:p>
            <a:r>
              <a:rPr lang="en-GB" altLang="en-US" smtClean="0"/>
              <a:t>Time Ordering of Events (Lamport)</a:t>
            </a:r>
          </a:p>
        </p:txBody>
      </p:sp>
      <p:sp>
        <p:nvSpPr>
          <p:cNvPr id="26628" name="Rectangle 3"/>
          <p:cNvSpPr>
            <a:spLocks noGrp="1" noChangeArrowheads="1"/>
          </p:cNvSpPr>
          <p:nvPr>
            <p:ph type="body" idx="1"/>
          </p:nvPr>
        </p:nvSpPr>
        <p:spPr/>
        <p:txBody>
          <a:bodyPr/>
          <a:lstStyle/>
          <a:p>
            <a:pPr>
              <a:buFont typeface="Wingdings" panose="05000000000000000000" pitchFamily="2" charset="2"/>
              <a:buNone/>
            </a:pPr>
            <a:r>
              <a:rPr lang="en-GB" altLang="en-US" sz="2400" smtClean="0">
                <a:solidFill>
                  <a:srgbClr val="FF3300"/>
                </a:solidFill>
              </a:rPr>
              <a:t>Observation: </a:t>
            </a:r>
          </a:p>
          <a:p>
            <a:pPr>
              <a:buFont typeface="Wingdings" panose="05000000000000000000" pitchFamily="2" charset="2"/>
              <a:buNone/>
            </a:pPr>
            <a:r>
              <a:rPr lang="en-GB" altLang="en-US" sz="2400" smtClean="0">
                <a:solidFill>
                  <a:srgbClr val="FF3300"/>
                </a:solidFill>
              </a:rPr>
              <a:t>	</a:t>
            </a:r>
            <a:r>
              <a:rPr lang="en-GB" altLang="en-US" sz="2400" smtClean="0"/>
              <a:t>For some events </a:t>
            </a:r>
            <a:r>
              <a:rPr lang="en-GB" altLang="en-US" sz="2400" smtClean="0">
                <a:solidFill>
                  <a:schemeClr val="accent2"/>
                </a:solidFill>
              </a:rPr>
              <a:t>E1</a:t>
            </a:r>
            <a:r>
              <a:rPr lang="en-GB" altLang="en-US" sz="2400" smtClean="0"/>
              <a:t>, </a:t>
            </a:r>
            <a:r>
              <a:rPr lang="en-GB" altLang="en-US" sz="2400" smtClean="0">
                <a:solidFill>
                  <a:schemeClr val="accent2"/>
                </a:solidFill>
              </a:rPr>
              <a:t>E2</a:t>
            </a:r>
            <a:r>
              <a:rPr lang="en-GB" altLang="en-US" sz="2400" smtClean="0"/>
              <a:t>, </a:t>
            </a:r>
          </a:p>
          <a:p>
            <a:pPr>
              <a:buFont typeface="Wingdings" panose="05000000000000000000" pitchFamily="2" charset="2"/>
              <a:buNone/>
            </a:pPr>
            <a:r>
              <a:rPr lang="en-GB" altLang="en-US" sz="2400" smtClean="0"/>
              <a:t>	it is “obvious” that </a:t>
            </a:r>
            <a:r>
              <a:rPr lang="en-GB" altLang="en-US" sz="2400" smtClean="0">
                <a:solidFill>
                  <a:schemeClr val="accent2"/>
                </a:solidFill>
              </a:rPr>
              <a:t>E1 </a:t>
            </a:r>
            <a:r>
              <a:rPr lang="en-GB" altLang="en-US" sz="2400" smtClean="0"/>
              <a:t>happened before </a:t>
            </a:r>
            <a:r>
              <a:rPr lang="en-GB" altLang="en-US" sz="2400" smtClean="0">
                <a:solidFill>
                  <a:schemeClr val="accent2"/>
                </a:solidFill>
              </a:rPr>
              <a:t>E2 </a:t>
            </a:r>
            <a:br>
              <a:rPr lang="en-GB" altLang="en-US" sz="2400" smtClean="0">
                <a:solidFill>
                  <a:schemeClr val="accent2"/>
                </a:solidFill>
              </a:rPr>
            </a:br>
            <a:r>
              <a:rPr lang="en-GB" altLang="en-US" sz="2400" smtClean="0">
                <a:solidFill>
                  <a:schemeClr val="accent2"/>
                </a:solidFill>
              </a:rPr>
              <a:t>			  	</a:t>
            </a:r>
            <a:r>
              <a:rPr lang="en-GB" altLang="en-US" sz="2400" smtClean="0"/>
              <a:t>(written </a:t>
            </a:r>
            <a:r>
              <a:rPr lang="en-GB" altLang="en-US" sz="2400" smtClean="0">
                <a:solidFill>
                  <a:schemeClr val="accent2"/>
                </a:solidFill>
              </a:rPr>
              <a:t>E1 </a:t>
            </a:r>
            <a:r>
              <a:rPr lang="en-GB" altLang="en-US" sz="2400" smtClean="0">
                <a:solidFill>
                  <a:schemeClr val="accent2"/>
                </a:solidFill>
                <a:sym typeface="Symbol" panose="05050102010706020507" pitchFamily="18" charset="2"/>
              </a:rPr>
              <a:t></a:t>
            </a:r>
            <a:r>
              <a:rPr lang="en-GB" altLang="en-US" sz="2400" smtClean="0">
                <a:solidFill>
                  <a:schemeClr val="accent2"/>
                </a:solidFill>
              </a:rPr>
              <a:t> E2</a:t>
            </a:r>
            <a:r>
              <a:rPr lang="en-GB" altLang="en-US" sz="2400" smtClean="0"/>
              <a:t>)</a:t>
            </a:r>
          </a:p>
          <a:p>
            <a:pPr>
              <a:buFont typeface="Wingdings" panose="05000000000000000000" pitchFamily="2" charset="2"/>
              <a:buNone/>
            </a:pPr>
            <a:endParaRPr lang="en-GB" altLang="en-US" sz="2400" smtClean="0"/>
          </a:p>
          <a:p>
            <a:r>
              <a:rPr lang="en-GB" altLang="en-US" sz="2400" smtClean="0"/>
              <a:t>If </a:t>
            </a:r>
            <a:r>
              <a:rPr lang="en-GB" altLang="en-US" sz="2400" smtClean="0">
                <a:solidFill>
                  <a:schemeClr val="accent2"/>
                </a:solidFill>
              </a:rPr>
              <a:t>E1</a:t>
            </a:r>
            <a:r>
              <a:rPr lang="en-GB" altLang="en-US" sz="2400" smtClean="0"/>
              <a:t> happens before </a:t>
            </a:r>
            <a:r>
              <a:rPr lang="en-GB" altLang="en-US" sz="2400" smtClean="0">
                <a:solidFill>
                  <a:schemeClr val="accent2"/>
                </a:solidFill>
              </a:rPr>
              <a:t>E2</a:t>
            </a:r>
            <a:r>
              <a:rPr lang="en-GB" altLang="en-US" sz="2400" smtClean="0"/>
              <a:t> in process </a:t>
            </a:r>
            <a:r>
              <a:rPr lang="en-GB" altLang="en-US" sz="2400" smtClean="0">
                <a:solidFill>
                  <a:schemeClr val="accent2"/>
                </a:solidFill>
              </a:rPr>
              <a:t>P</a:t>
            </a:r>
            <a:r>
              <a:rPr lang="en-GB" altLang="en-US" sz="2400" smtClean="0"/>
              <a:t>, then </a:t>
            </a:r>
            <a:r>
              <a:rPr lang="en-GB" altLang="en-US" sz="2400" smtClean="0">
                <a:solidFill>
                  <a:schemeClr val="accent2"/>
                </a:solidFill>
              </a:rPr>
              <a:t>E1 </a:t>
            </a:r>
            <a:r>
              <a:rPr lang="en-GB" altLang="en-US" sz="2400" smtClean="0">
                <a:solidFill>
                  <a:schemeClr val="accent2"/>
                </a:solidFill>
                <a:sym typeface="Symbol" panose="05050102010706020507" pitchFamily="18" charset="2"/>
              </a:rPr>
              <a:t></a:t>
            </a:r>
            <a:r>
              <a:rPr lang="en-GB" altLang="en-US" sz="2400" smtClean="0">
                <a:solidFill>
                  <a:schemeClr val="accent2"/>
                </a:solidFill>
              </a:rPr>
              <a:t> E2</a:t>
            </a:r>
          </a:p>
          <a:p>
            <a:endParaRPr lang="en-GB" altLang="en-US" sz="2400" smtClean="0">
              <a:solidFill>
                <a:schemeClr val="accent2"/>
              </a:solidFill>
            </a:endParaRPr>
          </a:p>
          <a:p>
            <a:r>
              <a:rPr lang="en-GB" altLang="en-US" sz="2400" smtClean="0"/>
              <a:t>If </a:t>
            </a:r>
            <a:r>
              <a:rPr lang="en-GB" altLang="en-US" sz="2400" smtClean="0">
                <a:solidFill>
                  <a:schemeClr val="accent2"/>
                </a:solidFill>
              </a:rPr>
              <a:t>E1 = send(M)</a:t>
            </a:r>
            <a:r>
              <a:rPr lang="en-GB" altLang="en-US" sz="2400" smtClean="0"/>
              <a:t> and </a:t>
            </a:r>
            <a:r>
              <a:rPr lang="en-GB" altLang="en-US" sz="2400" smtClean="0">
                <a:solidFill>
                  <a:schemeClr val="accent2"/>
                </a:solidFill>
              </a:rPr>
              <a:t>E2 = receive(M)</a:t>
            </a:r>
            <a:r>
              <a:rPr lang="en-GB" altLang="en-US" sz="2400" smtClean="0"/>
              <a:t>, then </a:t>
            </a:r>
            <a:r>
              <a:rPr lang="en-GB" altLang="en-US" sz="2400" smtClean="0">
                <a:solidFill>
                  <a:schemeClr val="accent2"/>
                </a:solidFill>
              </a:rPr>
              <a:t>E1 </a:t>
            </a:r>
            <a:r>
              <a:rPr lang="en-GB" altLang="en-US" sz="2400" smtClean="0">
                <a:solidFill>
                  <a:schemeClr val="accent2"/>
                </a:solidFill>
                <a:sym typeface="Symbol" panose="05050102010706020507" pitchFamily="18" charset="2"/>
              </a:rPr>
              <a:t></a:t>
            </a:r>
            <a:r>
              <a:rPr lang="en-GB" altLang="en-US" sz="2400" smtClean="0">
                <a:solidFill>
                  <a:schemeClr val="accent2"/>
                </a:solidFill>
              </a:rPr>
              <a:t> E2</a:t>
            </a:r>
          </a:p>
          <a:p>
            <a:pPr>
              <a:buFont typeface="Wingdings" panose="05000000000000000000" pitchFamily="2" charset="2"/>
              <a:buNone/>
            </a:pPr>
            <a:r>
              <a:rPr lang="en-GB" altLang="en-US" sz="2400" smtClean="0"/>
              <a:t>							(</a:t>
            </a:r>
            <a:r>
              <a:rPr lang="en-GB" altLang="en-US" sz="2400" smtClean="0">
                <a:solidFill>
                  <a:schemeClr val="accent2"/>
                </a:solidFill>
              </a:rPr>
              <a:t>M</a:t>
            </a:r>
            <a:r>
              <a:rPr lang="en-GB" altLang="en-US" sz="2400" smtClean="0"/>
              <a:t> is a message)</a:t>
            </a:r>
            <a:br>
              <a:rPr lang="en-GB" altLang="en-US" sz="2400" smtClean="0"/>
            </a:br>
            <a:endParaRPr lang="en-GB" altLang="en-US" sz="2400" smtClean="0"/>
          </a:p>
          <a:p>
            <a:r>
              <a:rPr lang="en-GB" altLang="en-US" sz="2400" smtClean="0"/>
              <a:t>If </a:t>
            </a:r>
            <a:r>
              <a:rPr lang="en-GB" altLang="en-US" sz="2400" smtClean="0">
                <a:solidFill>
                  <a:schemeClr val="accent2"/>
                </a:solidFill>
              </a:rPr>
              <a:t>E1 </a:t>
            </a:r>
            <a:r>
              <a:rPr lang="en-GB" altLang="en-US" sz="2400" smtClean="0">
                <a:solidFill>
                  <a:schemeClr val="accent2"/>
                </a:solidFill>
                <a:sym typeface="Symbol" panose="05050102010706020507" pitchFamily="18" charset="2"/>
              </a:rPr>
              <a:t></a:t>
            </a:r>
            <a:r>
              <a:rPr lang="en-GB" altLang="en-US" sz="2400" smtClean="0">
                <a:solidFill>
                  <a:schemeClr val="accent2"/>
                </a:solidFill>
              </a:rPr>
              <a:t> E2</a:t>
            </a:r>
            <a:r>
              <a:rPr lang="en-GB" altLang="en-US" sz="2400" smtClean="0"/>
              <a:t> and </a:t>
            </a:r>
            <a:r>
              <a:rPr lang="en-GB" altLang="en-US" sz="2400" smtClean="0">
                <a:solidFill>
                  <a:schemeClr val="accent2"/>
                </a:solidFill>
              </a:rPr>
              <a:t>E2 </a:t>
            </a:r>
            <a:r>
              <a:rPr lang="en-GB" altLang="en-US" sz="2400" smtClean="0">
                <a:solidFill>
                  <a:schemeClr val="accent2"/>
                </a:solidFill>
                <a:sym typeface="Symbol" panose="05050102010706020507" pitchFamily="18" charset="2"/>
              </a:rPr>
              <a:t></a:t>
            </a:r>
            <a:r>
              <a:rPr lang="en-GB" altLang="en-US" sz="2400" smtClean="0">
                <a:solidFill>
                  <a:schemeClr val="accent2"/>
                </a:solidFill>
              </a:rPr>
              <a:t> E3</a:t>
            </a:r>
            <a:r>
              <a:rPr lang="en-GB" altLang="en-US" sz="2400" smtClean="0"/>
              <a:t> then </a:t>
            </a:r>
            <a:r>
              <a:rPr lang="en-GB" altLang="en-US" sz="2400" smtClean="0">
                <a:solidFill>
                  <a:schemeClr val="accent2"/>
                </a:solidFill>
              </a:rPr>
              <a:t>E1 </a:t>
            </a:r>
            <a:r>
              <a:rPr lang="en-GB" altLang="en-US" sz="2400" smtClean="0">
                <a:solidFill>
                  <a:schemeClr val="accent2"/>
                </a:solidFill>
                <a:sym typeface="Symbol" panose="05050102010706020507" pitchFamily="18" charset="2"/>
              </a:rPr>
              <a:t></a:t>
            </a:r>
            <a:r>
              <a:rPr lang="en-GB" altLang="en-US" sz="2400" smtClean="0">
                <a:solidFill>
                  <a:schemeClr val="accent2"/>
                </a:solidFill>
              </a:rPr>
              <a:t> E3      </a:t>
            </a:r>
            <a:r>
              <a:rPr lang="en-GB" altLang="en-US" sz="2400" smtClean="0"/>
              <a:t>(transitivity)</a:t>
            </a:r>
            <a:endParaRPr lang="en-GB" altLang="en-US" sz="2400" smtClean="0">
              <a:sym typeface="Wingdings" panose="05000000000000000000" pitchFamily="2" charset="2"/>
            </a:endParaRPr>
          </a:p>
          <a:p>
            <a:pPr>
              <a:buFont typeface="Wingdings" panose="05000000000000000000" pitchFamily="2" charset="2"/>
              <a:buNone/>
            </a:pPr>
            <a:endParaRPr lang="en-GB" altLang="en-US" sz="2400" smtClean="0">
              <a:solidFill>
                <a:srgbClr val="FF3300"/>
              </a:solidFill>
              <a:sym typeface="Wingdings" panose="05000000000000000000" pitchFamily="2" charset="2"/>
            </a:endParaRPr>
          </a:p>
          <a:p>
            <a:pPr>
              <a:buFont typeface="Wingdings" panose="05000000000000000000" pitchFamily="2" charset="2"/>
              <a:buNone/>
            </a:pPr>
            <a:endParaRPr lang="en-GB" altLang="en-US" sz="2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B07BF58-07C4-4C60-BBFD-C2CB03071DCA}" type="slidenum">
              <a:rPr lang="en-US" altLang="en-US" sz="1400" smtClean="0">
                <a:latin typeface="Arial" panose="020B0604020202020204" pitchFamily="34" charset="0"/>
                <a:cs typeface="Arial" panose="020B0604020202020204" pitchFamily="34" charset="0"/>
              </a:rPr>
              <a:pPr>
                <a:spcBef>
                  <a:spcPct val="0"/>
                </a:spcBef>
                <a:buFontTx/>
                <a:buNone/>
              </a:pPr>
              <a:t>12</a:t>
            </a:fld>
            <a:endParaRPr lang="en-US" altLang="en-US" sz="1400" smtClean="0">
              <a:latin typeface="Arial" panose="020B0604020202020204" pitchFamily="34" charset="0"/>
              <a:cs typeface="Arial" panose="020B0604020202020204" pitchFamily="34" charset="0"/>
            </a:endParaRPr>
          </a:p>
        </p:txBody>
      </p:sp>
      <p:sp>
        <p:nvSpPr>
          <p:cNvPr id="27651" name="Rectangle 2"/>
          <p:cNvSpPr>
            <a:spLocks noGrp="1" noChangeArrowheads="1"/>
          </p:cNvSpPr>
          <p:nvPr>
            <p:ph type="title"/>
          </p:nvPr>
        </p:nvSpPr>
        <p:spPr/>
        <p:txBody>
          <a:bodyPr/>
          <a:lstStyle/>
          <a:p>
            <a:r>
              <a:rPr lang="en-GB" altLang="en-US" smtClean="0"/>
              <a:t>Logical Clocks</a:t>
            </a:r>
          </a:p>
        </p:txBody>
      </p:sp>
      <p:sp>
        <p:nvSpPr>
          <p:cNvPr id="27652" name="Rectangle 3"/>
          <p:cNvSpPr>
            <a:spLocks noGrp="1" noChangeArrowheads="1"/>
          </p:cNvSpPr>
          <p:nvPr>
            <p:ph type="body" idx="1"/>
          </p:nvPr>
        </p:nvSpPr>
        <p:spPr/>
        <p:txBody>
          <a:bodyPr/>
          <a:lstStyle/>
          <a:p>
            <a:pPr>
              <a:buFont typeface="Wingdings" panose="05000000000000000000" pitchFamily="2" charset="2"/>
              <a:buNone/>
            </a:pPr>
            <a:r>
              <a:rPr lang="en-GB" altLang="en-US" sz="2400" dirty="0" smtClean="0">
                <a:solidFill>
                  <a:srgbClr val="FF3300"/>
                </a:solidFill>
                <a:sym typeface="Wingdings" panose="05000000000000000000" pitchFamily="2" charset="2"/>
              </a:rPr>
              <a:t>Goal: </a:t>
            </a:r>
            <a:r>
              <a:rPr lang="en-GB" altLang="en-US" sz="2400" dirty="0" smtClean="0">
                <a:sym typeface="Wingdings" panose="05000000000000000000" pitchFamily="2" charset="2"/>
              </a:rPr>
              <a:t>Assign “timestamps” </a:t>
            </a:r>
            <a:r>
              <a:rPr lang="en-GB" altLang="en-US" sz="2400" dirty="0" err="1" smtClean="0">
                <a:solidFill>
                  <a:schemeClr val="accent2"/>
                </a:solidFill>
                <a:sym typeface="Wingdings" panose="05000000000000000000" pitchFamily="2" charset="2"/>
              </a:rPr>
              <a:t>ti</a:t>
            </a:r>
            <a:r>
              <a:rPr lang="en-GB" altLang="en-US" sz="2400" dirty="0" smtClean="0">
                <a:sym typeface="Wingdings" panose="05000000000000000000" pitchFamily="2" charset="2"/>
              </a:rPr>
              <a:t> to events </a:t>
            </a:r>
            <a:r>
              <a:rPr lang="en-GB" altLang="en-US" sz="2400" dirty="0" err="1" smtClean="0">
                <a:solidFill>
                  <a:schemeClr val="accent2"/>
                </a:solidFill>
                <a:sym typeface="Wingdings" panose="05000000000000000000" pitchFamily="2" charset="2"/>
              </a:rPr>
              <a:t>Ei</a:t>
            </a:r>
            <a:r>
              <a:rPr lang="en-GB" altLang="en-US" sz="2400" dirty="0" smtClean="0">
                <a:sym typeface="Wingdings" panose="05000000000000000000" pitchFamily="2" charset="2"/>
              </a:rPr>
              <a:t> such that</a:t>
            </a:r>
          </a:p>
          <a:p>
            <a:pPr>
              <a:buFont typeface="Wingdings" panose="05000000000000000000" pitchFamily="2" charset="2"/>
              <a:buNone/>
            </a:pPr>
            <a:endParaRPr lang="en-GB" altLang="en-US" sz="2400" dirty="0" smtClean="0">
              <a:sym typeface="Wingdings" panose="05000000000000000000" pitchFamily="2" charset="2"/>
            </a:endParaRPr>
          </a:p>
          <a:p>
            <a:pPr>
              <a:buFont typeface="Wingdings" panose="05000000000000000000" pitchFamily="2" charset="2"/>
              <a:buNone/>
            </a:pPr>
            <a:r>
              <a:rPr lang="en-GB" altLang="en-US" sz="2400" dirty="0" smtClean="0">
                <a:sym typeface="Wingdings" panose="05000000000000000000" pitchFamily="2" charset="2"/>
              </a:rPr>
              <a:t>		 </a:t>
            </a:r>
            <a:r>
              <a:rPr lang="en-GB" altLang="en-US" sz="2400" dirty="0" smtClean="0">
                <a:solidFill>
                  <a:schemeClr val="accent2"/>
                </a:solidFill>
              </a:rPr>
              <a:t>E1 </a:t>
            </a:r>
            <a:r>
              <a:rPr lang="en-GB" altLang="en-US" sz="2400" dirty="0" smtClean="0">
                <a:solidFill>
                  <a:schemeClr val="accent2"/>
                </a:solidFill>
                <a:sym typeface="Symbol" panose="05050102010706020507" pitchFamily="18" charset="2"/>
              </a:rPr>
              <a:t></a:t>
            </a:r>
            <a:r>
              <a:rPr lang="en-GB" altLang="en-US" sz="2400" dirty="0" smtClean="0">
                <a:solidFill>
                  <a:schemeClr val="accent2"/>
                </a:solidFill>
              </a:rPr>
              <a:t> E2</a:t>
            </a:r>
            <a:r>
              <a:rPr lang="en-GB" altLang="en-US" sz="2400" dirty="0" smtClean="0"/>
              <a:t>  </a:t>
            </a:r>
            <a:r>
              <a:rPr lang="en-GB" altLang="en-US" sz="2400" dirty="0" smtClean="0">
                <a:sym typeface="Symbol" panose="05050102010706020507" pitchFamily="18" charset="2"/>
              </a:rPr>
              <a:t>  </a:t>
            </a:r>
            <a:r>
              <a:rPr lang="en-GB" altLang="en-US" sz="2400" dirty="0" smtClean="0">
                <a:solidFill>
                  <a:schemeClr val="accent2"/>
                </a:solidFill>
              </a:rPr>
              <a:t>t1 &lt; t2       </a:t>
            </a:r>
          </a:p>
          <a:p>
            <a:pPr>
              <a:buFont typeface="Wingdings" panose="05000000000000000000" pitchFamily="2" charset="2"/>
              <a:buNone/>
            </a:pPr>
            <a:r>
              <a:rPr lang="en-GB" altLang="en-US" sz="2400" dirty="0" smtClean="0">
                <a:solidFill>
                  <a:schemeClr val="accent2"/>
                </a:solidFill>
              </a:rPr>
              <a:t>										(partial order!)</a:t>
            </a:r>
            <a:endParaRPr lang="en-GB" altLang="en-US" sz="2400" i="1" dirty="0" smtClean="0">
              <a:solidFill>
                <a:srgbClr val="009900"/>
              </a:solidFill>
            </a:endParaRPr>
          </a:p>
          <a:p>
            <a:pPr>
              <a:buFont typeface="Wingdings" panose="05000000000000000000" pitchFamily="2" charset="2"/>
              <a:buNone/>
            </a:pPr>
            <a:endParaRPr lang="en-GB" altLang="en-US" sz="2400" i="1" dirty="0" smtClean="0">
              <a:solidFill>
                <a:srgbClr val="009900"/>
              </a:solidFill>
            </a:endParaRPr>
          </a:p>
          <a:p>
            <a:pPr>
              <a:buFont typeface="Wingdings" panose="05000000000000000000" pitchFamily="2" charset="2"/>
              <a:buNone/>
            </a:pPr>
            <a:r>
              <a:rPr lang="en-GB" altLang="en-US" sz="2400" dirty="0" smtClean="0">
                <a:solidFill>
                  <a:srgbClr val="FF3300"/>
                </a:solidFill>
              </a:rPr>
              <a:t>Approach:</a:t>
            </a:r>
            <a:r>
              <a:rPr lang="en-GB" altLang="en-US" sz="2400" dirty="0" smtClean="0"/>
              <a:t> Processes</a:t>
            </a:r>
          </a:p>
          <a:p>
            <a:r>
              <a:rPr lang="en-GB" altLang="en-US" sz="2400" dirty="0" smtClean="0"/>
              <a:t>incrementally</a:t>
            </a:r>
            <a:r>
              <a:rPr lang="en-GB" altLang="en-US" sz="2400" dirty="0" smtClean="0">
                <a:solidFill>
                  <a:schemeClr val="accent2"/>
                </a:solidFill>
              </a:rPr>
              <a:t> number</a:t>
            </a:r>
            <a:r>
              <a:rPr lang="en-GB" altLang="en-US" sz="2400" dirty="0" smtClean="0">
                <a:solidFill>
                  <a:srgbClr val="FF3300"/>
                </a:solidFill>
              </a:rPr>
              <a:t> </a:t>
            </a:r>
            <a:r>
              <a:rPr lang="en-GB" altLang="en-US" sz="2400" dirty="0" smtClean="0"/>
              <a:t>their events</a:t>
            </a:r>
          </a:p>
          <a:p>
            <a:r>
              <a:rPr lang="en-GB" altLang="en-US" sz="2400" dirty="0" smtClean="0">
                <a:solidFill>
                  <a:schemeClr val="accent2"/>
                </a:solidFill>
              </a:rPr>
              <a:t>send</a:t>
            </a:r>
            <a:r>
              <a:rPr lang="en-GB" altLang="en-US" sz="2400" dirty="0" smtClean="0">
                <a:solidFill>
                  <a:srgbClr val="FF3300"/>
                </a:solidFill>
              </a:rPr>
              <a:t> </a:t>
            </a:r>
            <a:r>
              <a:rPr lang="en-GB" altLang="en-US" sz="2400" dirty="0" smtClean="0"/>
              <a:t>numbers</a:t>
            </a:r>
            <a:r>
              <a:rPr lang="en-GB" altLang="en-US" sz="2400" dirty="0" smtClean="0">
                <a:solidFill>
                  <a:srgbClr val="FF3300"/>
                </a:solidFill>
              </a:rPr>
              <a:t> </a:t>
            </a:r>
            <a:r>
              <a:rPr lang="en-GB" altLang="en-US" sz="2400" dirty="0" smtClean="0">
                <a:solidFill>
                  <a:schemeClr val="accent2"/>
                </a:solidFill>
              </a:rPr>
              <a:t>with messages</a:t>
            </a:r>
          </a:p>
          <a:p>
            <a:r>
              <a:rPr lang="en-GB" altLang="en-US" sz="2400" dirty="0" smtClean="0">
                <a:solidFill>
                  <a:schemeClr val="accent2"/>
                </a:solidFill>
              </a:rPr>
              <a:t>update </a:t>
            </a:r>
            <a:r>
              <a:rPr lang="en-GB" altLang="en-US" sz="2400" dirty="0" smtClean="0"/>
              <a:t>their “logical clock” to </a:t>
            </a:r>
          </a:p>
          <a:p>
            <a:pPr>
              <a:buFont typeface="Wingdings" panose="05000000000000000000" pitchFamily="2" charset="2"/>
              <a:buNone/>
            </a:pPr>
            <a:r>
              <a:rPr lang="en-GB" altLang="en-US" sz="2400" dirty="0" smtClean="0"/>
              <a:t>			</a:t>
            </a:r>
            <a:r>
              <a:rPr lang="en-GB" altLang="en-US" sz="2400" dirty="0" smtClean="0">
                <a:solidFill>
                  <a:schemeClr val="accent2"/>
                </a:solidFill>
              </a:rPr>
              <a:t>max(</a:t>
            </a:r>
            <a:r>
              <a:rPr lang="en-GB" altLang="en-US" sz="2400" dirty="0" err="1" smtClean="0">
                <a:solidFill>
                  <a:schemeClr val="accent2"/>
                </a:solidFill>
              </a:rPr>
              <a:t>OwnTime</a:t>
            </a:r>
            <a:r>
              <a:rPr lang="en-GB" altLang="en-US" sz="2400" dirty="0" smtClean="0">
                <a:solidFill>
                  <a:schemeClr val="accent2"/>
                </a:solidFill>
              </a:rPr>
              <a:t>, </a:t>
            </a:r>
            <a:r>
              <a:rPr lang="en-GB" altLang="en-US" sz="2400" dirty="0" err="1" smtClean="0">
                <a:solidFill>
                  <a:schemeClr val="accent2"/>
                </a:solidFill>
              </a:rPr>
              <a:t>SendTime</a:t>
            </a:r>
            <a:r>
              <a:rPr lang="en-GB" altLang="en-US" sz="2400" dirty="0" smtClean="0">
                <a:solidFill>
                  <a:schemeClr val="accent2"/>
                </a:solidFill>
              </a:rPr>
              <a:t>) +1</a:t>
            </a:r>
          </a:p>
          <a:p>
            <a:pPr>
              <a:buFont typeface="Wingdings" panose="05000000000000000000" pitchFamily="2" charset="2"/>
              <a:buNone/>
            </a:pPr>
            <a:r>
              <a:rPr lang="en-GB" altLang="en-US" sz="2400" dirty="0" smtClean="0">
                <a:solidFill>
                  <a:schemeClr val="accent2"/>
                </a:solidFill>
              </a:rPr>
              <a:t>	</a:t>
            </a:r>
            <a:r>
              <a:rPr lang="en-GB" altLang="en-US" sz="2400" dirty="0" smtClean="0"/>
              <a:t>when they receive a message</a:t>
            </a:r>
            <a:endParaRPr lang="en-GB" altLang="en-US" sz="2400" dirty="0" smtClean="0">
              <a:sym typeface="Symbol" panose="05050102010706020507" pitchFamily="18" charset="2"/>
            </a:endParaRPr>
          </a:p>
          <a:p>
            <a:pPr>
              <a:buFont typeface="Wingdings" panose="05000000000000000000" pitchFamily="2" charset="2"/>
              <a:buNone/>
            </a:pPr>
            <a:endParaRPr lang="en-GB" altLang="en-U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16DF981-723C-46C6-B180-C45071145CDC}" type="slidenum">
              <a:rPr lang="en-US" altLang="en-US" sz="1400" smtClean="0">
                <a:latin typeface="Arial" panose="020B0604020202020204" pitchFamily="34" charset="0"/>
                <a:cs typeface="Arial" panose="020B0604020202020204" pitchFamily="34" charset="0"/>
              </a:rPr>
              <a:pPr>
                <a:spcBef>
                  <a:spcPct val="0"/>
                </a:spcBef>
                <a:buFontTx/>
                <a:buNone/>
              </a:pPr>
              <a:t>13</a:t>
            </a:fld>
            <a:endParaRPr lang="en-US" altLang="en-US" sz="1400" smtClean="0">
              <a:latin typeface="Arial" panose="020B0604020202020204" pitchFamily="34" charset="0"/>
              <a:cs typeface="Arial" panose="020B0604020202020204" pitchFamily="34" charset="0"/>
            </a:endParaRPr>
          </a:p>
        </p:txBody>
      </p:sp>
      <p:sp>
        <p:nvSpPr>
          <p:cNvPr id="28675" name="Rectangle 2"/>
          <p:cNvSpPr>
            <a:spLocks noGrp="1" noChangeArrowheads="1"/>
          </p:cNvSpPr>
          <p:nvPr>
            <p:ph type="title"/>
          </p:nvPr>
        </p:nvSpPr>
        <p:spPr/>
        <p:txBody>
          <a:bodyPr/>
          <a:lstStyle/>
          <a:p>
            <a:r>
              <a:rPr lang="en-GB" altLang="en-US" sz="4000" dirty="0" smtClean="0"/>
              <a:t>Logical Clocks in the Message Scenario</a:t>
            </a:r>
          </a:p>
        </p:txBody>
      </p:sp>
      <p:pic>
        <p:nvPicPr>
          <p:cNvPr id="2867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600" y="1465263"/>
            <a:ext cx="8029575" cy="413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3348" name="Text Box 4"/>
          <p:cNvSpPr txBox="1">
            <a:spLocks noChangeArrowheads="1"/>
          </p:cNvSpPr>
          <p:nvPr/>
        </p:nvSpPr>
        <p:spPr bwMode="auto">
          <a:xfrm>
            <a:off x="3208338" y="41259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b="1">
                <a:solidFill>
                  <a:schemeClr val="accent2"/>
                </a:solidFill>
                <a:latin typeface="Arial" panose="020B0604020202020204" pitchFamily="34" charset="0"/>
                <a:cs typeface="Arial" panose="020B0604020202020204" pitchFamily="34" charset="0"/>
              </a:rPr>
              <a:t>2</a:t>
            </a:r>
          </a:p>
        </p:txBody>
      </p:sp>
      <p:sp>
        <p:nvSpPr>
          <p:cNvPr id="953349" name="Text Box 5"/>
          <p:cNvSpPr txBox="1">
            <a:spLocks noChangeArrowheads="1"/>
          </p:cNvSpPr>
          <p:nvPr/>
        </p:nvSpPr>
        <p:spPr bwMode="auto">
          <a:xfrm>
            <a:off x="4051300" y="41116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b="1">
                <a:solidFill>
                  <a:schemeClr val="accent2"/>
                </a:solidFill>
                <a:latin typeface="Arial" panose="020B0604020202020204" pitchFamily="34" charset="0"/>
                <a:cs typeface="Arial" panose="020B0604020202020204" pitchFamily="34" charset="0"/>
              </a:rPr>
              <a:t>4</a:t>
            </a:r>
          </a:p>
        </p:txBody>
      </p:sp>
      <p:sp>
        <p:nvSpPr>
          <p:cNvPr id="953350" name="Text Box 6"/>
          <p:cNvSpPr txBox="1">
            <a:spLocks noChangeArrowheads="1"/>
          </p:cNvSpPr>
          <p:nvPr/>
        </p:nvSpPr>
        <p:spPr bwMode="auto">
          <a:xfrm>
            <a:off x="5754688" y="39274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b="1">
                <a:solidFill>
                  <a:schemeClr val="accent2"/>
                </a:solidFill>
                <a:latin typeface="Arial" panose="020B0604020202020204" pitchFamily="34" charset="0"/>
                <a:cs typeface="Arial" panose="020B0604020202020204" pitchFamily="34" charset="0"/>
              </a:rPr>
              <a:t>5</a:t>
            </a:r>
          </a:p>
        </p:txBody>
      </p:sp>
      <p:sp>
        <p:nvSpPr>
          <p:cNvPr id="953352" name="Text Box 8"/>
          <p:cNvSpPr txBox="1">
            <a:spLocks noChangeArrowheads="1"/>
          </p:cNvSpPr>
          <p:nvPr/>
        </p:nvSpPr>
        <p:spPr bwMode="auto">
          <a:xfrm>
            <a:off x="1504950" y="6115050"/>
            <a:ext cx="678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b="1" i="1">
                <a:solidFill>
                  <a:srgbClr val="009900"/>
                </a:solidFill>
                <a:latin typeface="Arial" panose="020B0604020202020204" pitchFamily="34" charset="0"/>
                <a:cs typeface="Arial" panose="020B0604020202020204" pitchFamily="34" charset="0"/>
              </a:rPr>
              <a:t>For a tie break, use process numbers as second component!</a:t>
            </a:r>
          </a:p>
        </p:txBody>
      </p:sp>
      <p:sp>
        <p:nvSpPr>
          <p:cNvPr id="10" name="Text Box 7"/>
          <p:cNvSpPr txBox="1">
            <a:spLocks noChangeArrowheads="1"/>
          </p:cNvSpPr>
          <p:nvPr/>
        </p:nvSpPr>
        <p:spPr bwMode="auto">
          <a:xfrm>
            <a:off x="2389188" y="5614988"/>
            <a:ext cx="4832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b="1">
                <a:solidFill>
                  <a:srgbClr val="FF3300"/>
                </a:solidFill>
                <a:latin typeface="Arial" panose="020B0604020202020204" pitchFamily="34" charset="0"/>
                <a:cs typeface="Arial" panose="020B0604020202020204" pitchFamily="34" charset="0"/>
              </a:rPr>
              <a:t>Messages carry numbers</a:t>
            </a:r>
            <a:r>
              <a:rPr lang="en-GB" altLang="en-US" sz="1800" b="1">
                <a:latin typeface="Arial" panose="020B0604020202020204" pitchFamily="34" charset="0"/>
                <a:cs typeface="Arial" panose="020B0604020202020204" pitchFamily="34" charset="0"/>
              </a:rPr>
              <a:t>          </a:t>
            </a:r>
            <a:r>
              <a:rPr lang="en-GB" altLang="en-US" sz="1800" b="1">
                <a:solidFill>
                  <a:srgbClr val="FF3300"/>
                </a:solidFill>
                <a:latin typeface="Arial" panose="020B0604020202020204" pitchFamily="34" charset="0"/>
                <a:cs typeface="Arial" panose="020B0604020202020204" pitchFamily="34" charset="0"/>
              </a:rPr>
              <a:t>5       1       3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5334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334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335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533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3349" grpId="0"/>
      <p:bldP spid="953350" grpId="0"/>
      <p:bldP spid="953352"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t>Combined with classical clocks</a:t>
            </a:r>
          </a:p>
        </p:txBody>
      </p:sp>
      <p:sp>
        <p:nvSpPr>
          <p:cNvPr id="29699" name="Rectangle 3"/>
          <p:cNvSpPr>
            <a:spLocks noGrp="1" noChangeArrowheads="1"/>
          </p:cNvSpPr>
          <p:nvPr>
            <p:ph type="body" idx="1"/>
          </p:nvPr>
        </p:nvSpPr>
        <p:spPr/>
        <p:txBody>
          <a:bodyPr/>
          <a:lstStyle/>
          <a:p>
            <a:pPr marL="0" indent="0" eaLnBrk="1" hangingPunct="1">
              <a:buFont typeface="Arial" panose="020B0604020202020204" pitchFamily="34" charset="0"/>
              <a:buNone/>
            </a:pPr>
            <a:r>
              <a:rPr lang="en-US" altLang="en-US" sz="2800" smtClean="0"/>
              <a:t>Three processes, each with its own clock. </a:t>
            </a:r>
            <a:br>
              <a:rPr lang="en-US" altLang="en-US" sz="2800" smtClean="0"/>
            </a:br>
            <a:r>
              <a:rPr lang="en-US" altLang="en-US" sz="2800" smtClean="0"/>
              <a:t>The clocks run at different rates. </a:t>
            </a:r>
          </a:p>
        </p:txBody>
      </p:sp>
      <p:pic>
        <p:nvPicPr>
          <p:cNvPr id="29700" name="Picture 4" descr="06-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1263" y="2765425"/>
            <a:ext cx="3862387" cy="409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mtClean="0"/>
              <a:t>Combined with classical clocks (2)</a:t>
            </a:r>
          </a:p>
        </p:txBody>
      </p:sp>
      <p:sp>
        <p:nvSpPr>
          <p:cNvPr id="31747" name="Rectangle 3"/>
          <p:cNvSpPr>
            <a:spLocks noGrp="1" noChangeArrowheads="1"/>
          </p:cNvSpPr>
          <p:nvPr>
            <p:ph type="body" idx="1"/>
          </p:nvPr>
        </p:nvSpPr>
        <p:spPr>
          <a:xfrm>
            <a:off x="0" y="5824538"/>
            <a:ext cx="9144000" cy="728662"/>
          </a:xfrm>
        </p:spPr>
        <p:txBody>
          <a:bodyPr/>
          <a:lstStyle/>
          <a:p>
            <a:pPr marL="0" indent="0" eaLnBrk="1" hangingPunct="1">
              <a:buFont typeface="Arial" panose="020B0604020202020204" pitchFamily="34" charset="0"/>
              <a:buNone/>
            </a:pPr>
            <a:r>
              <a:rPr lang="en-US" altLang="en-US" smtClean="0"/>
              <a:t>	Lamport’s algorithm corrects the clocks.</a:t>
            </a:r>
          </a:p>
        </p:txBody>
      </p:sp>
      <p:pic>
        <p:nvPicPr>
          <p:cNvPr id="31748" name="Picture 4" descr="06-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1588" y="1308100"/>
            <a:ext cx="3894137" cy="420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t>Lamport’s Logical Clocks (4)</a:t>
            </a:r>
          </a:p>
        </p:txBody>
      </p:sp>
      <p:sp>
        <p:nvSpPr>
          <p:cNvPr id="33795" name="Rectangle 3"/>
          <p:cNvSpPr>
            <a:spLocks noGrp="1" noChangeArrowheads="1"/>
          </p:cNvSpPr>
          <p:nvPr>
            <p:ph type="body" idx="1"/>
          </p:nvPr>
        </p:nvSpPr>
        <p:spPr/>
        <p:txBody>
          <a:bodyPr/>
          <a:lstStyle/>
          <a:p>
            <a:pPr eaLnBrk="1" hangingPunct="1"/>
            <a:r>
              <a:rPr lang="en-US" altLang="en-US" smtClean="0"/>
              <a:t>Figure 6-10. The positioning of Lamport’s logical </a:t>
            </a:r>
            <a:br>
              <a:rPr lang="en-US" altLang="en-US" smtClean="0"/>
            </a:br>
            <a:r>
              <a:rPr lang="en-US" altLang="en-US" smtClean="0"/>
              <a:t>clocks in distributed systems.</a:t>
            </a:r>
          </a:p>
        </p:txBody>
      </p:sp>
      <p:pic>
        <p:nvPicPr>
          <p:cNvPr id="33796" name="Picture 4" descr="06-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 y="1495425"/>
            <a:ext cx="8550275" cy="361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523875" y="2968625"/>
            <a:ext cx="2398713" cy="333375"/>
          </a:xfrm>
          <a:prstGeom prst="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en-US"/>
          </a:p>
        </p:txBody>
      </p:sp>
      <p:sp>
        <p:nvSpPr>
          <p:cNvPr id="6" name="Rectangle 5"/>
          <p:cNvSpPr/>
          <p:nvPr/>
        </p:nvSpPr>
        <p:spPr>
          <a:xfrm>
            <a:off x="120650" y="3302000"/>
            <a:ext cx="855663" cy="263525"/>
          </a:xfrm>
          <a:prstGeom prst="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 to the distributed database…</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endParaRPr lang="en-GB" sz="2800" dirty="0" smtClean="0"/>
          </a:p>
          <a:p>
            <a:pPr marL="514350" indent="-514350">
              <a:buFont typeface="+mj-lt"/>
              <a:buAutoNum type="arabicPeriod"/>
            </a:pPr>
            <a:endParaRPr lang="en-GB" sz="2800" dirty="0" smtClean="0"/>
          </a:p>
          <a:p>
            <a:pPr marL="514350" indent="-514350">
              <a:buFont typeface="+mj-lt"/>
              <a:buAutoNum type="arabicPeriod"/>
            </a:pPr>
            <a:r>
              <a:rPr lang="en-GB" sz="2800" dirty="0" smtClean="0"/>
              <a:t>On receive: Queue message based on their logical </a:t>
            </a:r>
            <a:r>
              <a:rPr lang="en-GB" sz="2800" b="1" dirty="0" smtClean="0"/>
              <a:t>sending</a:t>
            </a:r>
            <a:r>
              <a:rPr lang="en-GB" sz="2800" dirty="0" smtClean="0"/>
              <a:t> </a:t>
            </a:r>
            <a:r>
              <a:rPr lang="en-GB" sz="2800" b="1" dirty="0" smtClean="0"/>
              <a:t>timestamp</a:t>
            </a:r>
          </a:p>
          <a:p>
            <a:pPr marL="514350" indent="-514350">
              <a:buFont typeface="+mj-lt"/>
              <a:buAutoNum type="arabicPeriod"/>
            </a:pPr>
            <a:r>
              <a:rPr lang="en-GB" sz="2800" dirty="0" smtClean="0"/>
              <a:t>Acknowledge receipt of messages to all other peers</a:t>
            </a:r>
          </a:p>
          <a:p>
            <a:pPr marL="514350" indent="-514350">
              <a:buFont typeface="+mj-lt"/>
              <a:buAutoNum type="arabicPeriod"/>
            </a:pPr>
            <a:r>
              <a:rPr lang="en-GB" sz="2800" dirty="0" smtClean="0"/>
              <a:t>Only process messages upon receipt of acknowledgment by all other peers</a:t>
            </a:r>
          </a:p>
          <a:p>
            <a:pPr marL="0" indent="0">
              <a:buNone/>
            </a:pPr>
            <a:r>
              <a:rPr lang="en-GB" sz="2800" dirty="0" smtClean="0">
                <a:sym typeface="Wingdings" panose="05000000000000000000" pitchFamily="2" charset="2"/>
              </a:rPr>
              <a:t> Unique processing order for all peers</a:t>
            </a:r>
            <a:br>
              <a:rPr lang="en-GB" sz="2800" dirty="0" smtClean="0">
                <a:sym typeface="Wingdings" panose="05000000000000000000" pitchFamily="2" charset="2"/>
              </a:rPr>
            </a:br>
            <a:r>
              <a:rPr lang="en-GB" sz="2800" dirty="0" smtClean="0">
                <a:sym typeface="Wingdings" panose="05000000000000000000" pitchFamily="2" charset="2"/>
              </a:rPr>
              <a:t>	“Totally-ordered multicast”</a:t>
            </a:r>
            <a:endParaRPr lang="en-GB" sz="2800" dirty="0" smtClean="0"/>
          </a:p>
          <a:p>
            <a:pPr marL="514350" indent="-514350">
              <a:buFont typeface="+mj-lt"/>
              <a:buAutoNum type="arabicPeriod"/>
            </a:pPr>
            <a:endParaRPr lang="en-GB" sz="2800" dirty="0"/>
          </a:p>
        </p:txBody>
      </p:sp>
      <p:pic>
        <p:nvPicPr>
          <p:cNvPr id="4" name="Picture 4" descr="06-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5380" y="1319213"/>
            <a:ext cx="3008420" cy="11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94845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p:cNvSpPr>
            <a:spLocks noGrp="1"/>
          </p:cNvSpPr>
          <p:nvPr>
            <p:ph type="title"/>
          </p:nvPr>
        </p:nvSpPr>
        <p:spPr>
          <a:xfrm>
            <a:off x="457200" y="2778125"/>
            <a:ext cx="8229600" cy="1143000"/>
          </a:xfrm>
        </p:spPr>
        <p:txBody>
          <a:bodyPr/>
          <a:lstStyle/>
          <a:p>
            <a:r>
              <a:rPr lang="en-US" altLang="en-US" b="1" smtClean="0"/>
              <a:t>2. Leader Election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2901D74-5BF3-4CE1-B073-A48CEAA1C02B}" type="slidenum">
              <a:rPr lang="en-US" altLang="en-US" sz="1400" smtClean="0">
                <a:latin typeface="Arial" panose="020B0604020202020204" pitchFamily="34" charset="0"/>
                <a:cs typeface="Arial" panose="020B0604020202020204" pitchFamily="34" charset="0"/>
              </a:rPr>
              <a:pPr>
                <a:spcBef>
                  <a:spcPct val="0"/>
                </a:spcBef>
                <a:buFontTx/>
                <a:buNone/>
              </a:pPr>
              <a:t>19</a:t>
            </a:fld>
            <a:endParaRPr lang="en-US" altLang="en-US" sz="1400" smtClean="0">
              <a:latin typeface="Arial" panose="020B0604020202020204" pitchFamily="34" charset="0"/>
              <a:cs typeface="Arial" panose="020B0604020202020204" pitchFamily="34" charset="0"/>
            </a:endParaRPr>
          </a:p>
        </p:txBody>
      </p:sp>
      <p:sp>
        <p:nvSpPr>
          <p:cNvPr id="36867" name="Rectangle 2"/>
          <p:cNvSpPr>
            <a:spLocks noGrp="1" noChangeArrowheads="1"/>
          </p:cNvSpPr>
          <p:nvPr>
            <p:ph type="title"/>
          </p:nvPr>
        </p:nvSpPr>
        <p:spPr/>
        <p:txBody>
          <a:bodyPr/>
          <a:lstStyle/>
          <a:p>
            <a:r>
              <a:rPr lang="en-GB" altLang="en-US" smtClean="0"/>
              <a:t>Leader Election</a:t>
            </a:r>
          </a:p>
        </p:txBody>
      </p:sp>
      <p:sp>
        <p:nvSpPr>
          <p:cNvPr id="36868" name="Rectangle 3"/>
          <p:cNvSpPr>
            <a:spLocks noGrp="1" noChangeArrowheads="1"/>
          </p:cNvSpPr>
          <p:nvPr>
            <p:ph type="body" idx="1"/>
          </p:nvPr>
        </p:nvSpPr>
        <p:spPr>
          <a:xfrm>
            <a:off x="395288" y="1228725"/>
            <a:ext cx="8424862" cy="5629275"/>
          </a:xfrm>
        </p:spPr>
        <p:txBody>
          <a:bodyPr/>
          <a:lstStyle/>
          <a:p>
            <a:pPr>
              <a:lnSpc>
                <a:spcPct val="90000"/>
              </a:lnSpc>
            </a:pPr>
            <a:endParaRPr lang="en-GB" altLang="en-US" sz="2400" dirty="0" smtClean="0">
              <a:solidFill>
                <a:srgbClr val="009900"/>
              </a:solidFill>
            </a:endParaRPr>
          </a:p>
          <a:p>
            <a:pPr>
              <a:lnSpc>
                <a:spcPct val="90000"/>
              </a:lnSpc>
            </a:pPr>
            <a:r>
              <a:rPr lang="en-GB" altLang="en-US" sz="2400" dirty="0" smtClean="0">
                <a:solidFill>
                  <a:srgbClr val="009900"/>
                </a:solidFill>
              </a:rPr>
              <a:t>The problem:</a:t>
            </a:r>
          </a:p>
          <a:p>
            <a:pPr lvl="1">
              <a:lnSpc>
                <a:spcPct val="90000"/>
              </a:lnSpc>
            </a:pPr>
            <a:r>
              <a:rPr lang="en-GB" altLang="en-US" sz="2000" dirty="0" smtClean="0">
                <a:solidFill>
                  <a:srgbClr val="FF3300"/>
                </a:solidFill>
              </a:rPr>
              <a:t>N processes</a:t>
            </a:r>
            <a:r>
              <a:rPr lang="en-GB" altLang="en-US" sz="2000" dirty="0" smtClean="0"/>
              <a:t>, may or may not have unique IDs (UIDs)</a:t>
            </a:r>
          </a:p>
          <a:p>
            <a:pPr lvl="1">
              <a:lnSpc>
                <a:spcPct val="90000"/>
              </a:lnSpc>
            </a:pPr>
            <a:r>
              <a:rPr lang="en-GB" altLang="en-US" sz="2000" dirty="0" smtClean="0"/>
              <a:t>Old coordinator has crashed/disappeared due to network issues</a:t>
            </a:r>
          </a:p>
          <a:p>
            <a:pPr lvl="1">
              <a:lnSpc>
                <a:spcPct val="90000"/>
              </a:lnSpc>
            </a:pPr>
            <a:r>
              <a:rPr lang="en-GB" altLang="en-US" sz="2000" dirty="0" smtClean="0"/>
              <a:t>must choose a new </a:t>
            </a:r>
            <a:r>
              <a:rPr lang="en-GB" altLang="en-US" sz="2000" dirty="0" smtClean="0">
                <a:solidFill>
                  <a:srgbClr val="FF3300"/>
                </a:solidFill>
              </a:rPr>
              <a:t>unique coordinator</a:t>
            </a:r>
            <a:r>
              <a:rPr lang="en-GB" altLang="en-US" sz="2000" dirty="0" smtClean="0"/>
              <a:t> among themselves</a:t>
            </a:r>
          </a:p>
          <a:p>
            <a:pPr lvl="1">
              <a:lnSpc>
                <a:spcPct val="90000"/>
              </a:lnSpc>
            </a:pPr>
            <a:r>
              <a:rPr lang="en-GB" altLang="en-US" sz="2000" dirty="0" smtClean="0"/>
              <a:t>one or more processes might start process </a:t>
            </a:r>
            <a:r>
              <a:rPr lang="en-GB" altLang="en-US" sz="2000" dirty="0" smtClean="0">
                <a:solidFill>
                  <a:schemeClr val="accent2"/>
                </a:solidFill>
              </a:rPr>
              <a:t>simultaneously</a:t>
            </a:r>
          </a:p>
          <a:p>
            <a:pPr>
              <a:lnSpc>
                <a:spcPct val="90000"/>
              </a:lnSpc>
            </a:pPr>
            <a:endParaRPr lang="en-GB" altLang="en-US" sz="1400" dirty="0" smtClean="0"/>
          </a:p>
          <a:p>
            <a:pPr>
              <a:lnSpc>
                <a:spcPct val="90000"/>
              </a:lnSpc>
            </a:pPr>
            <a:r>
              <a:rPr lang="en-GB" altLang="en-US" sz="2400" dirty="0" smtClean="0">
                <a:solidFill>
                  <a:srgbClr val="009900"/>
                </a:solidFill>
              </a:rPr>
              <a:t>Qualitative properties:</a:t>
            </a:r>
          </a:p>
          <a:p>
            <a:pPr lvl="1">
              <a:lnSpc>
                <a:spcPct val="90000"/>
              </a:lnSpc>
            </a:pPr>
            <a:r>
              <a:rPr lang="en-GB" altLang="en-US" sz="2000" dirty="0" smtClean="0">
                <a:solidFill>
                  <a:srgbClr val="009900"/>
                </a:solidFill>
              </a:rPr>
              <a:t>Correctness: </a:t>
            </a:r>
            <a:r>
              <a:rPr lang="en-GB" altLang="en-US" sz="1600" dirty="0" smtClean="0"/>
              <a:t>Every process has the same value in the variable </a:t>
            </a:r>
            <a:r>
              <a:rPr lang="en-GB" altLang="en-US" sz="1600" i="1" dirty="0" smtClean="0">
                <a:solidFill>
                  <a:schemeClr val="accent2"/>
                </a:solidFill>
              </a:rPr>
              <a:t>elected</a:t>
            </a:r>
            <a:endParaRPr lang="en-GB" altLang="en-US" sz="2000" dirty="0" smtClean="0"/>
          </a:p>
          <a:p>
            <a:pPr lvl="1">
              <a:lnSpc>
                <a:spcPct val="90000"/>
              </a:lnSpc>
            </a:pPr>
            <a:r>
              <a:rPr lang="en-GB" altLang="en-US" sz="2000" dirty="0" smtClean="0">
                <a:solidFill>
                  <a:srgbClr val="009900"/>
                </a:solidFill>
              </a:rPr>
              <a:t>Liveness: </a:t>
            </a:r>
            <a:r>
              <a:rPr lang="en-GB" altLang="en-US" sz="1600" dirty="0" smtClean="0"/>
              <a:t>All processes participate and eventually discover the identity of the leader (</a:t>
            </a:r>
            <a:r>
              <a:rPr lang="en-GB" altLang="en-US" sz="1600" i="1" dirty="0" smtClean="0">
                <a:solidFill>
                  <a:schemeClr val="accent2"/>
                </a:solidFill>
              </a:rPr>
              <a:t>elected</a:t>
            </a:r>
            <a:r>
              <a:rPr lang="en-GB" altLang="en-US" sz="1600" dirty="0" smtClean="0"/>
              <a:t> </a:t>
            </a:r>
            <a:r>
              <a:rPr lang="en-GB" altLang="en-US" sz="1600" dirty="0" smtClean="0">
                <a:solidFill>
                  <a:srgbClr val="FF3300"/>
                </a:solidFill>
              </a:rPr>
              <a:t>cannot stay undefined</a:t>
            </a:r>
            <a:r>
              <a:rPr lang="en-GB" altLang="en-US" sz="1600" dirty="0" smtClean="0"/>
              <a:t>).</a:t>
            </a:r>
          </a:p>
          <a:p>
            <a:r>
              <a:rPr lang="en-GB" altLang="en-US" sz="2400" dirty="0" smtClean="0">
                <a:solidFill>
                  <a:srgbClr val="009900"/>
                </a:solidFill>
              </a:rPr>
              <a:t>Quantitative properties</a:t>
            </a:r>
          </a:p>
          <a:p>
            <a:pPr lvl="1">
              <a:lnSpc>
                <a:spcPct val="90000"/>
              </a:lnSpc>
            </a:pPr>
            <a:r>
              <a:rPr lang="en-GB" altLang="en-US" sz="2000" dirty="0" smtClean="0">
                <a:solidFill>
                  <a:srgbClr val="009900"/>
                </a:solidFill>
              </a:rPr>
              <a:t>Bandwidth</a:t>
            </a:r>
            <a:r>
              <a:rPr lang="en-GB" altLang="en-US" sz="1600" dirty="0" smtClean="0"/>
              <a:t>: total number of messages sent around</a:t>
            </a:r>
          </a:p>
          <a:p>
            <a:pPr lvl="1"/>
            <a:r>
              <a:rPr lang="en-GB" altLang="en-US" sz="2000" dirty="0" smtClean="0">
                <a:solidFill>
                  <a:srgbClr val="009900"/>
                </a:solidFill>
              </a:rPr>
              <a:t>Turnaround</a:t>
            </a:r>
            <a:r>
              <a:rPr lang="en-GB" altLang="en-US" sz="1600" dirty="0" smtClean="0"/>
              <a:t>: number of steps needed to come to a result</a:t>
            </a:r>
          </a:p>
          <a:p>
            <a:pPr>
              <a:lnSpc>
                <a:spcPct val="90000"/>
              </a:lnSpc>
            </a:pPr>
            <a:endParaRPr lang="en-GB" altLang="en-US" sz="1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393C7F8-0964-4F39-8602-5E297115B429}" type="slidenum">
              <a:rPr lang="en-US" altLang="en-US" sz="1400" smtClean="0">
                <a:latin typeface="Arial" panose="020B0604020202020204" pitchFamily="34" charset="0"/>
                <a:cs typeface="Arial" panose="020B0604020202020204" pitchFamily="34" charset="0"/>
              </a:rPr>
              <a:pPr>
                <a:spcBef>
                  <a:spcPct val="0"/>
                </a:spcBef>
                <a:buFontTx/>
                <a:buNone/>
              </a:pPr>
              <a:t>2</a:t>
            </a:fld>
            <a:endParaRPr lang="en-US" altLang="en-US" sz="1400" smtClean="0">
              <a:latin typeface="Arial" panose="020B0604020202020204" pitchFamily="34" charset="0"/>
              <a:cs typeface="Arial" panose="020B0604020202020204" pitchFamily="34" charset="0"/>
            </a:endParaRPr>
          </a:p>
        </p:txBody>
      </p:sp>
      <p:sp>
        <p:nvSpPr>
          <p:cNvPr id="16387" name="Rectangle 2"/>
          <p:cNvSpPr>
            <a:spLocks noGrp="1" noChangeArrowheads="1"/>
          </p:cNvSpPr>
          <p:nvPr>
            <p:ph type="title"/>
          </p:nvPr>
        </p:nvSpPr>
        <p:spPr/>
        <p:txBody>
          <a:bodyPr/>
          <a:lstStyle/>
          <a:p>
            <a:r>
              <a:rPr lang="en-GB" altLang="en-US" smtClean="0"/>
              <a:t>Co-ordination Algorithms</a:t>
            </a:r>
          </a:p>
        </p:txBody>
      </p:sp>
      <p:sp>
        <p:nvSpPr>
          <p:cNvPr id="16388" name="Rectangle 3"/>
          <p:cNvSpPr>
            <a:spLocks noGrp="1" noChangeArrowheads="1"/>
          </p:cNvSpPr>
          <p:nvPr>
            <p:ph type="body" idx="1"/>
          </p:nvPr>
        </p:nvSpPr>
        <p:spPr>
          <a:xfrm>
            <a:off x="395288" y="1228725"/>
            <a:ext cx="8424862" cy="5129213"/>
          </a:xfrm>
        </p:spPr>
        <p:txBody>
          <a:bodyPr/>
          <a:lstStyle/>
          <a:p>
            <a:pPr>
              <a:buFont typeface="Wingdings" panose="05000000000000000000" pitchFamily="2" charset="2"/>
              <a:buNone/>
            </a:pPr>
            <a:r>
              <a:rPr lang="en-GB" altLang="en-US" sz="2800" dirty="0" smtClean="0">
                <a:solidFill>
                  <a:srgbClr val="009900"/>
                </a:solidFill>
              </a:rPr>
              <a:t>are fundamental in distributed systems:</a:t>
            </a:r>
          </a:p>
          <a:p>
            <a:r>
              <a:rPr lang="en-GB" altLang="en-US" sz="2800" dirty="0" smtClean="0"/>
              <a:t>to dynamically re-assign the role of </a:t>
            </a:r>
            <a:r>
              <a:rPr lang="en-GB" altLang="en-US" sz="2800" dirty="0" smtClean="0">
                <a:solidFill>
                  <a:srgbClr val="FF3300"/>
                </a:solidFill>
              </a:rPr>
              <a:t>master</a:t>
            </a:r>
          </a:p>
          <a:p>
            <a:pPr lvl="1"/>
            <a:r>
              <a:rPr lang="en-GB" altLang="en-US" sz="2400" dirty="0" smtClean="0"/>
              <a:t>choose </a:t>
            </a:r>
            <a:r>
              <a:rPr lang="en-GB" altLang="en-US" sz="2400" dirty="0" smtClean="0">
                <a:solidFill>
                  <a:schemeClr val="accent2"/>
                </a:solidFill>
              </a:rPr>
              <a:t>primary server</a:t>
            </a:r>
            <a:r>
              <a:rPr lang="en-GB" altLang="en-US" sz="2400" dirty="0" smtClean="0"/>
              <a:t> after crash</a:t>
            </a:r>
          </a:p>
          <a:p>
            <a:pPr lvl="1"/>
            <a:r>
              <a:rPr lang="en-GB" altLang="en-US" sz="2400" dirty="0" smtClean="0"/>
              <a:t>co-ordinate </a:t>
            </a:r>
            <a:r>
              <a:rPr lang="en-GB" altLang="en-US" sz="2400" dirty="0" smtClean="0">
                <a:solidFill>
                  <a:schemeClr val="accent2"/>
                </a:solidFill>
              </a:rPr>
              <a:t>resource access</a:t>
            </a:r>
          </a:p>
          <a:p>
            <a:r>
              <a:rPr lang="en-GB" altLang="en-US" sz="2800" dirty="0" smtClean="0"/>
              <a:t>for </a:t>
            </a:r>
            <a:r>
              <a:rPr lang="en-GB" altLang="en-US" sz="2800" dirty="0" smtClean="0">
                <a:solidFill>
                  <a:srgbClr val="FF3300"/>
                </a:solidFill>
              </a:rPr>
              <a:t>resource sharing</a:t>
            </a:r>
            <a:r>
              <a:rPr lang="en-GB" altLang="en-US" sz="2800" dirty="0" smtClean="0"/>
              <a:t>: concurrent updates of</a:t>
            </a:r>
          </a:p>
          <a:p>
            <a:pPr lvl="1"/>
            <a:r>
              <a:rPr lang="en-GB" altLang="en-US" sz="2400" dirty="0" smtClean="0"/>
              <a:t>entries in a </a:t>
            </a:r>
            <a:r>
              <a:rPr lang="en-GB" altLang="en-US" sz="2400" dirty="0" smtClean="0">
                <a:solidFill>
                  <a:schemeClr val="accent2"/>
                </a:solidFill>
              </a:rPr>
              <a:t>database</a:t>
            </a:r>
            <a:r>
              <a:rPr lang="en-GB" altLang="en-US" sz="2400" dirty="0" smtClean="0"/>
              <a:t> (data locking)</a:t>
            </a:r>
          </a:p>
          <a:p>
            <a:pPr lvl="1"/>
            <a:r>
              <a:rPr lang="en-GB" altLang="en-US" sz="2400" dirty="0" smtClean="0">
                <a:solidFill>
                  <a:schemeClr val="accent2"/>
                </a:solidFill>
              </a:rPr>
              <a:t>files</a:t>
            </a:r>
            <a:r>
              <a:rPr lang="en-GB" altLang="en-US" sz="2400" dirty="0" smtClean="0"/>
              <a:t> </a:t>
            </a:r>
          </a:p>
          <a:p>
            <a:pPr lvl="1"/>
            <a:r>
              <a:rPr lang="en-GB" altLang="en-US" sz="2400" dirty="0" smtClean="0"/>
              <a:t>a shared </a:t>
            </a:r>
            <a:r>
              <a:rPr lang="en-GB" altLang="en-US" sz="2400" dirty="0" smtClean="0">
                <a:solidFill>
                  <a:schemeClr val="accent2"/>
                </a:solidFill>
              </a:rPr>
              <a:t>repository</a:t>
            </a:r>
          </a:p>
          <a:p>
            <a:r>
              <a:rPr lang="en-GB" altLang="en-US" sz="2800" dirty="0" smtClean="0"/>
              <a:t>to </a:t>
            </a:r>
            <a:r>
              <a:rPr lang="en-GB" altLang="en-US" sz="2800" dirty="0" smtClean="0">
                <a:solidFill>
                  <a:srgbClr val="FF3300"/>
                </a:solidFill>
              </a:rPr>
              <a:t>agree</a:t>
            </a:r>
            <a:r>
              <a:rPr lang="en-GB" altLang="en-US" sz="2800" dirty="0" smtClean="0"/>
              <a:t> on actions: whether to</a:t>
            </a:r>
          </a:p>
          <a:p>
            <a:pPr lvl="1"/>
            <a:r>
              <a:rPr lang="en-GB" altLang="en-US" sz="2400" dirty="0" smtClean="0"/>
              <a:t>commit/abort database </a:t>
            </a:r>
            <a:r>
              <a:rPr lang="en-GB" altLang="en-US" sz="2400" dirty="0" smtClean="0">
                <a:solidFill>
                  <a:schemeClr val="accent2"/>
                </a:solidFill>
              </a:rPr>
              <a:t>transaction</a:t>
            </a:r>
          </a:p>
          <a:p>
            <a:pPr lvl="1"/>
            <a:r>
              <a:rPr lang="en-GB" altLang="en-US" sz="2400" dirty="0" smtClean="0"/>
              <a:t>agree on readings from a group of </a:t>
            </a:r>
            <a:r>
              <a:rPr lang="en-GB" altLang="en-US" sz="2400" dirty="0" smtClean="0">
                <a:solidFill>
                  <a:schemeClr val="accent2"/>
                </a:solidFill>
              </a:rPr>
              <a:t>sensors</a:t>
            </a:r>
          </a:p>
          <a:p>
            <a:endParaRPr lang="en-GB" alt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155FE01-8924-46FD-8845-746F47E115B2}" type="slidenum">
              <a:rPr lang="en-US" altLang="en-US" sz="1400" smtClean="0">
                <a:latin typeface="Arial" panose="020B0604020202020204" pitchFamily="34" charset="0"/>
                <a:cs typeface="Arial" panose="020B0604020202020204" pitchFamily="34" charset="0"/>
              </a:rPr>
              <a:pPr>
                <a:spcBef>
                  <a:spcPct val="0"/>
                </a:spcBef>
                <a:buFontTx/>
                <a:buNone/>
              </a:pPr>
              <a:t>20</a:t>
            </a:fld>
            <a:endParaRPr lang="en-US" altLang="en-US" sz="1400" smtClean="0">
              <a:latin typeface="Arial" panose="020B0604020202020204" pitchFamily="34" charset="0"/>
              <a:cs typeface="Arial" panose="020B0604020202020204" pitchFamily="34" charset="0"/>
            </a:endParaRPr>
          </a:p>
        </p:txBody>
      </p:sp>
      <p:sp>
        <p:nvSpPr>
          <p:cNvPr id="37891" name="Rectangle 2"/>
          <p:cNvSpPr>
            <a:spLocks noGrp="1" noChangeArrowheads="1"/>
          </p:cNvSpPr>
          <p:nvPr>
            <p:ph type="title"/>
          </p:nvPr>
        </p:nvSpPr>
        <p:spPr/>
        <p:txBody>
          <a:bodyPr/>
          <a:lstStyle/>
          <a:p>
            <a:r>
              <a:rPr lang="en-GB" altLang="en-US" smtClean="0"/>
              <a:t>Election on a Ring </a:t>
            </a:r>
            <a:r>
              <a:rPr lang="en-GB" altLang="en-US" sz="3200" smtClean="0"/>
              <a:t>(Chang/Roberts 1979)</a:t>
            </a:r>
          </a:p>
        </p:txBody>
      </p:sp>
      <p:sp>
        <p:nvSpPr>
          <p:cNvPr id="33796" name="Rectangle 3"/>
          <p:cNvSpPr>
            <a:spLocks noGrp="1" noChangeArrowheads="1"/>
          </p:cNvSpPr>
          <p:nvPr>
            <p:ph type="body" idx="1"/>
          </p:nvPr>
        </p:nvSpPr>
        <p:spPr>
          <a:xfrm>
            <a:off x="395288" y="1228725"/>
            <a:ext cx="8748712" cy="5245100"/>
          </a:xfrm>
        </p:spPr>
        <p:txBody>
          <a:bodyPr/>
          <a:lstStyle/>
          <a:p>
            <a:pPr>
              <a:buFont typeface="Arial" charset="0"/>
              <a:buChar char="•"/>
              <a:defRPr/>
            </a:pPr>
            <a:endParaRPr lang="en-GB" altLang="en-US" sz="2400" dirty="0" smtClean="0">
              <a:solidFill>
                <a:schemeClr val="accent2"/>
              </a:solidFill>
            </a:endParaRPr>
          </a:p>
          <a:p>
            <a:pPr>
              <a:buFont typeface="Arial" charset="0"/>
              <a:buChar char="•"/>
              <a:defRPr/>
            </a:pPr>
            <a:endParaRPr lang="en-GB" altLang="en-US" sz="2400" dirty="0" smtClean="0">
              <a:solidFill>
                <a:schemeClr val="accent2"/>
              </a:solidFill>
            </a:endParaRPr>
          </a:p>
          <a:p>
            <a:pPr>
              <a:buFont typeface="Arial" charset="0"/>
              <a:buChar char="•"/>
              <a:defRPr/>
            </a:pPr>
            <a:r>
              <a:rPr lang="en-GB" altLang="en-US" sz="2400" dirty="0" smtClean="0">
                <a:solidFill>
                  <a:schemeClr val="accent2"/>
                </a:solidFill>
              </a:rPr>
              <a:t>Assumptions:</a:t>
            </a:r>
          </a:p>
          <a:p>
            <a:pPr lvl="1">
              <a:buFont typeface="Arial" charset="0"/>
              <a:buChar char="–"/>
              <a:defRPr/>
            </a:pPr>
            <a:r>
              <a:rPr lang="en-GB" altLang="en-US" sz="2000" dirty="0" smtClean="0"/>
              <a:t>each process has a UID, UIDs are </a:t>
            </a:r>
            <a:r>
              <a:rPr lang="en-GB" altLang="en-US" sz="2000" dirty="0" smtClean="0">
                <a:solidFill>
                  <a:srgbClr val="FF3300"/>
                </a:solidFill>
              </a:rPr>
              <a:t>linearly ordered</a:t>
            </a:r>
          </a:p>
          <a:p>
            <a:pPr lvl="2">
              <a:buFont typeface="Arial" charset="0"/>
              <a:buChar char="•"/>
              <a:defRPr/>
            </a:pPr>
            <a:r>
              <a:rPr lang="en-GB" altLang="en-US" sz="1600" dirty="0" smtClean="0"/>
              <a:t>ideas how to </a:t>
            </a:r>
            <a:r>
              <a:rPr lang="en-GB" altLang="en-US" sz="1600" smtClean="0"/>
              <a:t>obtain them?</a:t>
            </a:r>
            <a:endParaRPr lang="en-GB" altLang="en-US" sz="1600" dirty="0" smtClean="0"/>
          </a:p>
          <a:p>
            <a:pPr lvl="1">
              <a:buFont typeface="Arial" charset="0"/>
              <a:buChar char="–"/>
              <a:defRPr/>
            </a:pPr>
            <a:r>
              <a:rPr lang="en-GB" altLang="en-US" sz="2000" dirty="0" smtClean="0"/>
              <a:t>processes form a </a:t>
            </a:r>
            <a:r>
              <a:rPr lang="en-GB" altLang="en-US" sz="2000" dirty="0" smtClean="0">
                <a:solidFill>
                  <a:srgbClr val="FF3300"/>
                </a:solidFill>
              </a:rPr>
              <a:t>unidirectional logical ring</a:t>
            </a:r>
            <a:r>
              <a:rPr lang="en-GB" altLang="en-US" sz="2000" dirty="0" smtClean="0"/>
              <a:t>, i.e., </a:t>
            </a:r>
          </a:p>
          <a:p>
            <a:pPr lvl="2">
              <a:buFont typeface="Arial" charset="0"/>
              <a:buChar char="•"/>
              <a:defRPr/>
            </a:pPr>
            <a:r>
              <a:rPr lang="en-GB" altLang="en-US" sz="1800" dirty="0" smtClean="0"/>
              <a:t>each process has channels to two other processes</a:t>
            </a:r>
          </a:p>
          <a:p>
            <a:pPr lvl="2">
              <a:buFont typeface="Arial" charset="0"/>
              <a:buChar char="•"/>
              <a:defRPr/>
            </a:pPr>
            <a:r>
              <a:rPr lang="en-GB" altLang="en-US" sz="1800" dirty="0" smtClean="0"/>
              <a:t>from one it receives messages, to the other it sends messages </a:t>
            </a:r>
          </a:p>
          <a:p>
            <a:pPr lvl="2">
              <a:buFont typeface="Arial" charset="0"/>
              <a:buChar char="•"/>
              <a:defRPr/>
            </a:pPr>
            <a:endParaRPr lang="en-GB" altLang="en-US" sz="1800" dirty="0" smtClean="0"/>
          </a:p>
          <a:p>
            <a:pPr>
              <a:buFont typeface="Arial" charset="0"/>
              <a:buChar char="•"/>
              <a:defRPr/>
            </a:pPr>
            <a:r>
              <a:rPr lang="en-GB" altLang="en-US" sz="2400" dirty="0" smtClean="0">
                <a:solidFill>
                  <a:schemeClr val="accent2"/>
                </a:solidFill>
              </a:rPr>
              <a:t>Goal:</a:t>
            </a:r>
          </a:p>
          <a:p>
            <a:pPr lvl="1">
              <a:buFont typeface="Arial" charset="0"/>
              <a:buChar char="–"/>
              <a:defRPr/>
            </a:pPr>
            <a:r>
              <a:rPr lang="en-GB" altLang="en-US" sz="2000" dirty="0" smtClean="0"/>
              <a:t>process with </a:t>
            </a:r>
            <a:r>
              <a:rPr lang="en-GB" altLang="en-US" sz="2000" dirty="0" smtClean="0">
                <a:solidFill>
                  <a:srgbClr val="FF3300"/>
                </a:solidFill>
              </a:rPr>
              <a:t>highest UID</a:t>
            </a:r>
            <a:r>
              <a:rPr lang="en-GB" altLang="en-US" sz="2000" dirty="0" smtClean="0"/>
              <a:t> becomes </a:t>
            </a:r>
            <a:r>
              <a:rPr lang="en-GB" altLang="en-US" sz="2000" dirty="0" smtClean="0">
                <a:solidFill>
                  <a:srgbClr val="FF3300"/>
                </a:solidFill>
              </a:rPr>
              <a:t>leader</a:t>
            </a:r>
          </a:p>
          <a:p>
            <a:pPr marL="457200" lvl="1" indent="0">
              <a:buFont typeface="Arial" charset="0"/>
              <a:buNone/>
              <a:defRPr/>
            </a:pPr>
            <a:endParaRPr lang="en-GB" altLang="en-US"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BA1CC89-7682-4DBB-9B1E-2CAF73C97F1B}" type="slidenum">
              <a:rPr lang="en-US" altLang="en-US" sz="1400" smtClean="0">
                <a:latin typeface="Arial" panose="020B0604020202020204" pitchFamily="34" charset="0"/>
                <a:cs typeface="Arial" panose="020B0604020202020204" pitchFamily="34" charset="0"/>
              </a:rPr>
              <a:pPr>
                <a:spcBef>
                  <a:spcPct val="0"/>
                </a:spcBef>
                <a:buFontTx/>
                <a:buNone/>
              </a:pPr>
              <a:t>21</a:t>
            </a:fld>
            <a:endParaRPr lang="en-US" altLang="en-US" sz="1400" smtClean="0">
              <a:latin typeface="Arial" panose="020B0604020202020204" pitchFamily="34" charset="0"/>
              <a:cs typeface="Arial" panose="020B0604020202020204" pitchFamily="34" charset="0"/>
            </a:endParaRPr>
          </a:p>
        </p:txBody>
      </p:sp>
      <p:sp>
        <p:nvSpPr>
          <p:cNvPr id="38915" name="Rectangle 2"/>
          <p:cNvSpPr>
            <a:spLocks noGrp="1" noChangeArrowheads="1"/>
          </p:cNvSpPr>
          <p:nvPr>
            <p:ph type="title"/>
          </p:nvPr>
        </p:nvSpPr>
        <p:spPr/>
        <p:txBody>
          <a:bodyPr/>
          <a:lstStyle/>
          <a:p>
            <a:r>
              <a:rPr lang="en-GB" altLang="en-US" smtClean="0"/>
              <a:t>Election on a Ring (cntd)</a:t>
            </a:r>
          </a:p>
        </p:txBody>
      </p:sp>
      <p:sp>
        <p:nvSpPr>
          <p:cNvPr id="38916" name="Rectangle 3"/>
          <p:cNvSpPr>
            <a:spLocks noGrp="1" noChangeArrowheads="1"/>
          </p:cNvSpPr>
          <p:nvPr>
            <p:ph type="body" idx="1"/>
          </p:nvPr>
        </p:nvSpPr>
        <p:spPr>
          <a:xfrm>
            <a:off x="395288" y="1228725"/>
            <a:ext cx="8748712" cy="4867275"/>
          </a:xfrm>
        </p:spPr>
        <p:txBody>
          <a:bodyPr/>
          <a:lstStyle/>
          <a:p>
            <a:pPr>
              <a:buFont typeface="Wingdings" panose="05000000000000000000" pitchFamily="2" charset="2"/>
              <a:buNone/>
            </a:pPr>
            <a:endParaRPr lang="en-GB" altLang="en-US" sz="2800" smtClean="0"/>
          </a:p>
          <a:p>
            <a:pPr>
              <a:buFont typeface="Wingdings" panose="05000000000000000000" pitchFamily="2" charset="2"/>
              <a:buNone/>
            </a:pPr>
            <a:r>
              <a:rPr lang="en-GB" altLang="en-US" sz="2800" smtClean="0"/>
              <a:t>Processes</a:t>
            </a:r>
          </a:p>
          <a:p>
            <a:r>
              <a:rPr lang="en-GB" altLang="en-US" sz="2800" smtClean="0"/>
              <a:t>send two kinds of </a:t>
            </a:r>
            <a:r>
              <a:rPr lang="en-GB" altLang="en-US" sz="2800" smtClean="0">
                <a:solidFill>
                  <a:srgbClr val="FF3300"/>
                </a:solidFill>
              </a:rPr>
              <a:t>messages</a:t>
            </a:r>
            <a:r>
              <a:rPr lang="en-GB" altLang="en-US" sz="2800" smtClean="0"/>
              <a:t>: </a:t>
            </a:r>
            <a:r>
              <a:rPr lang="en-GB" altLang="en-US" sz="2800" i="1" smtClean="0">
                <a:solidFill>
                  <a:schemeClr val="accent2"/>
                </a:solidFill>
              </a:rPr>
              <a:t>elect(UID)</a:t>
            </a:r>
            <a:r>
              <a:rPr lang="en-GB" altLang="en-US" sz="2800" smtClean="0"/>
              <a:t>,</a:t>
            </a:r>
            <a:r>
              <a:rPr lang="en-GB" altLang="en-US" sz="2800" smtClean="0">
                <a:solidFill>
                  <a:schemeClr val="accent2"/>
                </a:solidFill>
              </a:rPr>
              <a:t> </a:t>
            </a:r>
            <a:r>
              <a:rPr lang="en-GB" altLang="en-US" sz="2800" i="1" smtClean="0">
                <a:solidFill>
                  <a:schemeClr val="accent2"/>
                </a:solidFill>
              </a:rPr>
              <a:t>elected(UID)</a:t>
            </a:r>
          </a:p>
          <a:p>
            <a:r>
              <a:rPr lang="en-GB" altLang="en-US" sz="2800" smtClean="0"/>
              <a:t>can be in two </a:t>
            </a:r>
            <a:r>
              <a:rPr lang="en-GB" altLang="en-US" sz="2800" smtClean="0">
                <a:solidFill>
                  <a:srgbClr val="FF3300"/>
                </a:solidFill>
              </a:rPr>
              <a:t>states</a:t>
            </a:r>
            <a:r>
              <a:rPr lang="en-GB" altLang="en-US" sz="2800" smtClean="0"/>
              <a:t>: </a:t>
            </a:r>
            <a:r>
              <a:rPr lang="en-GB" altLang="en-US" sz="2800" i="1" smtClean="0">
                <a:solidFill>
                  <a:schemeClr val="accent2"/>
                </a:solidFill>
              </a:rPr>
              <a:t>non-participant</a:t>
            </a:r>
            <a:r>
              <a:rPr lang="en-GB" altLang="en-US" sz="2800" smtClean="0"/>
              <a:t>,</a:t>
            </a:r>
            <a:r>
              <a:rPr lang="en-GB" altLang="en-US" sz="2800" smtClean="0">
                <a:solidFill>
                  <a:schemeClr val="accent2"/>
                </a:solidFill>
              </a:rPr>
              <a:t> </a:t>
            </a:r>
            <a:r>
              <a:rPr lang="en-GB" altLang="en-US" sz="2800" i="1" smtClean="0">
                <a:solidFill>
                  <a:schemeClr val="accent2"/>
                </a:solidFill>
              </a:rPr>
              <a:t>participant</a:t>
            </a:r>
          </a:p>
          <a:p>
            <a:endParaRPr lang="en-GB" altLang="en-US" sz="2800" i="1" smtClean="0">
              <a:solidFill>
                <a:schemeClr val="accent2"/>
              </a:solidFill>
            </a:endParaRPr>
          </a:p>
          <a:p>
            <a:pPr>
              <a:buFont typeface="Wingdings" panose="05000000000000000000" pitchFamily="2" charset="2"/>
              <a:buNone/>
            </a:pPr>
            <a:r>
              <a:rPr lang="en-GB" altLang="en-US" sz="2800" smtClean="0"/>
              <a:t>Two </a:t>
            </a:r>
            <a:r>
              <a:rPr lang="en-GB" altLang="en-US" sz="2800" noProof="1" smtClean="0"/>
              <a:t>p</a:t>
            </a:r>
            <a:r>
              <a:rPr lang="en-GB" altLang="en-US" sz="2800" smtClean="0"/>
              <a:t>hases</a:t>
            </a:r>
          </a:p>
          <a:p>
            <a:r>
              <a:rPr lang="en-GB" altLang="en-US" sz="2800" smtClean="0"/>
              <a:t>Determine leader</a:t>
            </a:r>
          </a:p>
          <a:p>
            <a:r>
              <a:rPr lang="en-GB" altLang="en-US" sz="2800" smtClean="0"/>
              <a:t>Announce winner</a:t>
            </a:r>
          </a:p>
          <a:p>
            <a:endParaRPr lang="en-GB" altLang="en-US" sz="2800" smtClean="0"/>
          </a:p>
          <a:p>
            <a:pPr>
              <a:buFont typeface="Wingdings" panose="05000000000000000000" pitchFamily="2" charset="2"/>
              <a:buNone/>
            </a:pPr>
            <a:r>
              <a:rPr lang="en-GB" altLang="en-US" sz="2800" smtClean="0">
                <a:solidFill>
                  <a:srgbClr val="FF3300"/>
                </a:solidFill>
              </a:rPr>
              <a:t>Initially</a:t>
            </a:r>
            <a:r>
              <a:rPr lang="en-GB" altLang="en-US" sz="2800" smtClean="0"/>
              <a:t>, each process is </a:t>
            </a:r>
            <a:r>
              <a:rPr lang="en-GB" altLang="en-US" sz="2800" i="1" smtClean="0">
                <a:solidFill>
                  <a:schemeClr val="accent2"/>
                </a:solidFill>
              </a:rPr>
              <a:t>non-participant</a:t>
            </a:r>
          </a:p>
          <a:p>
            <a:endParaRPr lang="en-GB" altLang="en-US" sz="2800" i="1" smtClean="0">
              <a:solidFill>
                <a:schemeClr val="accent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2236735-4933-4FE2-886A-4160CF5A1675}" type="slidenum">
              <a:rPr lang="en-US" altLang="en-US" sz="1400" smtClean="0">
                <a:latin typeface="Arial" panose="020B0604020202020204" pitchFamily="34" charset="0"/>
                <a:cs typeface="Arial" panose="020B0604020202020204" pitchFamily="34" charset="0"/>
              </a:rPr>
              <a:pPr>
                <a:spcBef>
                  <a:spcPct val="0"/>
                </a:spcBef>
                <a:buFontTx/>
                <a:buNone/>
              </a:pPr>
              <a:t>22</a:t>
            </a:fld>
            <a:endParaRPr lang="en-US" altLang="en-US" sz="1400" smtClean="0">
              <a:latin typeface="Arial" panose="020B0604020202020204" pitchFamily="34" charset="0"/>
              <a:cs typeface="Arial" panose="020B0604020202020204" pitchFamily="34" charset="0"/>
            </a:endParaRPr>
          </a:p>
        </p:txBody>
      </p:sp>
      <p:sp>
        <p:nvSpPr>
          <p:cNvPr id="39939" name="Rectangle 2"/>
          <p:cNvSpPr>
            <a:spLocks noGrp="1" noChangeArrowheads="1"/>
          </p:cNvSpPr>
          <p:nvPr>
            <p:ph type="title"/>
          </p:nvPr>
        </p:nvSpPr>
        <p:spPr/>
        <p:txBody>
          <a:bodyPr/>
          <a:lstStyle/>
          <a:p>
            <a:r>
              <a:rPr lang="en-GB" altLang="en-US" smtClean="0"/>
              <a:t>Algorithm: Determine Leader</a:t>
            </a:r>
          </a:p>
        </p:txBody>
      </p:sp>
      <p:sp>
        <p:nvSpPr>
          <p:cNvPr id="39940" name="Rectangle 3"/>
          <p:cNvSpPr>
            <a:spLocks noGrp="1" noChangeArrowheads="1"/>
          </p:cNvSpPr>
          <p:nvPr>
            <p:ph type="body" idx="1"/>
          </p:nvPr>
        </p:nvSpPr>
        <p:spPr>
          <a:xfrm>
            <a:off x="395288" y="1228725"/>
            <a:ext cx="8748712" cy="5629275"/>
          </a:xfrm>
        </p:spPr>
        <p:txBody>
          <a:bodyPr/>
          <a:lstStyle/>
          <a:p>
            <a:endParaRPr lang="en-GB" altLang="en-US" sz="2400" smtClean="0"/>
          </a:p>
          <a:p>
            <a:r>
              <a:rPr lang="en-GB" altLang="en-US" sz="2400" smtClean="0"/>
              <a:t>Some process with UID </a:t>
            </a:r>
            <a:r>
              <a:rPr lang="en-GB" altLang="en-US" sz="2400" i="1" smtClean="0">
                <a:solidFill>
                  <a:schemeClr val="accent2"/>
                </a:solidFill>
              </a:rPr>
              <a:t>id0</a:t>
            </a:r>
            <a:r>
              <a:rPr lang="en-GB" altLang="en-US" sz="2400" i="1" smtClean="0"/>
              <a:t> </a:t>
            </a:r>
            <a:r>
              <a:rPr lang="en-GB" altLang="en-US" sz="2400" smtClean="0">
                <a:solidFill>
                  <a:srgbClr val="FF3300"/>
                </a:solidFill>
              </a:rPr>
              <a:t>initiates</a:t>
            </a:r>
            <a:r>
              <a:rPr lang="en-GB" altLang="en-US" sz="2400" smtClean="0"/>
              <a:t> the election by</a:t>
            </a:r>
          </a:p>
          <a:p>
            <a:pPr lvl="1"/>
            <a:r>
              <a:rPr lang="en-GB" altLang="en-US" sz="2000" smtClean="0"/>
              <a:t>becoming </a:t>
            </a:r>
            <a:r>
              <a:rPr lang="en-GB" altLang="en-US" sz="2000" i="1" smtClean="0">
                <a:solidFill>
                  <a:schemeClr val="accent2"/>
                </a:solidFill>
              </a:rPr>
              <a:t>participant</a:t>
            </a:r>
            <a:r>
              <a:rPr lang="en-GB" altLang="en-US" sz="2000" smtClean="0"/>
              <a:t> </a:t>
            </a:r>
          </a:p>
          <a:p>
            <a:pPr lvl="1"/>
            <a:r>
              <a:rPr lang="en-GB" altLang="en-US" sz="2000" smtClean="0"/>
              <a:t>sending the message </a:t>
            </a:r>
            <a:r>
              <a:rPr lang="en-GB" altLang="en-US" sz="2000" i="1" smtClean="0">
                <a:solidFill>
                  <a:schemeClr val="accent2"/>
                </a:solidFill>
              </a:rPr>
              <a:t>elect(id0)</a:t>
            </a:r>
            <a:r>
              <a:rPr lang="en-GB" altLang="en-US" sz="2000" smtClean="0"/>
              <a:t> to its neighbour</a:t>
            </a:r>
          </a:p>
          <a:p>
            <a:pPr lvl="1"/>
            <a:endParaRPr lang="en-GB" altLang="en-US" sz="2000" smtClean="0"/>
          </a:p>
          <a:p>
            <a:r>
              <a:rPr lang="en-GB" altLang="en-US" sz="2400" smtClean="0"/>
              <a:t>When a </a:t>
            </a:r>
            <a:r>
              <a:rPr lang="en-GB" altLang="en-US" sz="2400" i="1" smtClean="0">
                <a:solidFill>
                  <a:srgbClr val="FF3300"/>
                </a:solidFill>
              </a:rPr>
              <a:t>non-participant</a:t>
            </a:r>
            <a:r>
              <a:rPr lang="en-GB" altLang="en-US" sz="2400" smtClean="0"/>
              <a:t> receives a message </a:t>
            </a:r>
            <a:r>
              <a:rPr lang="en-GB" altLang="en-US" sz="2400" i="1" smtClean="0">
                <a:solidFill>
                  <a:schemeClr val="accent2"/>
                </a:solidFill>
              </a:rPr>
              <a:t>elect(id)</a:t>
            </a:r>
          </a:p>
          <a:p>
            <a:pPr lvl="1"/>
            <a:r>
              <a:rPr lang="en-GB" altLang="en-US" sz="2000" smtClean="0"/>
              <a:t>it forwards </a:t>
            </a:r>
            <a:r>
              <a:rPr lang="en-GB" altLang="en-US" sz="2000" i="1" smtClean="0">
                <a:solidFill>
                  <a:schemeClr val="accent2"/>
                </a:solidFill>
              </a:rPr>
              <a:t>elect(idmax)</a:t>
            </a:r>
            <a:r>
              <a:rPr lang="en-GB" altLang="en-US" sz="2000" smtClean="0"/>
              <a:t>, where </a:t>
            </a:r>
            <a:r>
              <a:rPr lang="en-GB" altLang="en-US" sz="2000" i="1" smtClean="0">
                <a:solidFill>
                  <a:schemeClr val="accent2"/>
                </a:solidFill>
              </a:rPr>
              <a:t>idmax</a:t>
            </a:r>
            <a:r>
              <a:rPr lang="en-GB" altLang="en-US" sz="2000" smtClean="0"/>
              <a:t> is the </a:t>
            </a:r>
            <a:r>
              <a:rPr lang="en-GB" altLang="en-US" sz="2000" smtClean="0">
                <a:solidFill>
                  <a:srgbClr val="FF3300"/>
                </a:solidFill>
              </a:rPr>
              <a:t>maximum</a:t>
            </a:r>
            <a:r>
              <a:rPr lang="en-GB" altLang="en-US" sz="2000" smtClean="0"/>
              <a:t> of its own and the received UID</a:t>
            </a:r>
          </a:p>
          <a:p>
            <a:pPr lvl="1"/>
            <a:r>
              <a:rPr lang="en-GB" altLang="en-US" sz="2000" smtClean="0"/>
              <a:t>becomes </a:t>
            </a:r>
            <a:r>
              <a:rPr lang="en-GB" altLang="en-US" sz="2000" i="1" smtClean="0">
                <a:solidFill>
                  <a:schemeClr val="accent2"/>
                </a:solidFill>
              </a:rPr>
              <a:t>participant</a:t>
            </a:r>
          </a:p>
          <a:p>
            <a:pPr lvl="1"/>
            <a:endParaRPr lang="en-GB" altLang="en-US" sz="2000" smtClean="0"/>
          </a:p>
          <a:p>
            <a:r>
              <a:rPr lang="en-GB" altLang="en-US" sz="2400" smtClean="0"/>
              <a:t>When a </a:t>
            </a:r>
            <a:r>
              <a:rPr lang="en-GB" altLang="en-US" sz="2400" i="1" smtClean="0">
                <a:solidFill>
                  <a:srgbClr val="FF3300"/>
                </a:solidFill>
              </a:rPr>
              <a:t>participant</a:t>
            </a:r>
            <a:r>
              <a:rPr lang="en-GB" altLang="en-US" sz="2400" smtClean="0"/>
              <a:t> receives a message </a:t>
            </a:r>
            <a:r>
              <a:rPr lang="en-GB" altLang="en-US" sz="2400" i="1" smtClean="0">
                <a:solidFill>
                  <a:schemeClr val="accent2"/>
                </a:solidFill>
              </a:rPr>
              <a:t>elect(id)</a:t>
            </a:r>
          </a:p>
          <a:p>
            <a:pPr lvl="1"/>
            <a:r>
              <a:rPr lang="en-GB" altLang="en-US" sz="2000" smtClean="0"/>
              <a:t>it </a:t>
            </a:r>
            <a:r>
              <a:rPr lang="en-GB" altLang="en-US" sz="2000" smtClean="0">
                <a:solidFill>
                  <a:schemeClr val="accent2"/>
                </a:solidFill>
              </a:rPr>
              <a:t>forwards</a:t>
            </a:r>
            <a:r>
              <a:rPr lang="en-GB" altLang="en-US" sz="2000" smtClean="0"/>
              <a:t> the message if </a:t>
            </a:r>
            <a:r>
              <a:rPr lang="en-GB" altLang="en-US" sz="2000" i="1" smtClean="0"/>
              <a:t>id</a:t>
            </a:r>
            <a:r>
              <a:rPr lang="en-GB" altLang="en-US" sz="2000" smtClean="0"/>
              <a:t>  is </a:t>
            </a:r>
            <a:r>
              <a:rPr lang="en-GB" altLang="en-US" sz="2000" smtClean="0">
                <a:solidFill>
                  <a:schemeClr val="accent2"/>
                </a:solidFill>
              </a:rPr>
              <a:t>greater</a:t>
            </a:r>
            <a:r>
              <a:rPr lang="en-GB" altLang="en-US" sz="2000" smtClean="0"/>
              <a:t> than its own UID</a:t>
            </a:r>
          </a:p>
          <a:p>
            <a:pPr lvl="1"/>
            <a:r>
              <a:rPr lang="en-GB" altLang="en-US" sz="2000" smtClean="0"/>
              <a:t>it </a:t>
            </a:r>
            <a:r>
              <a:rPr lang="en-GB" altLang="en-US" sz="2000" smtClean="0">
                <a:solidFill>
                  <a:schemeClr val="accent2"/>
                </a:solidFill>
              </a:rPr>
              <a:t>ignores</a:t>
            </a:r>
            <a:r>
              <a:rPr lang="en-GB" altLang="en-US" sz="2000" smtClean="0"/>
              <a:t> the message if </a:t>
            </a:r>
            <a:r>
              <a:rPr lang="en-GB" altLang="en-US" sz="2000" i="1" smtClean="0"/>
              <a:t>id</a:t>
            </a:r>
            <a:r>
              <a:rPr lang="en-GB" altLang="en-US" sz="2000" smtClean="0"/>
              <a:t>  is </a:t>
            </a:r>
            <a:r>
              <a:rPr lang="en-GB" altLang="en-US" sz="2000" smtClean="0">
                <a:solidFill>
                  <a:schemeClr val="accent2"/>
                </a:solidFill>
              </a:rPr>
              <a:t>less</a:t>
            </a:r>
            <a:r>
              <a:rPr lang="en-GB" altLang="en-US" sz="2000" smtClean="0"/>
              <a:t> than its own UID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97FD557-CBE4-4F6E-B3BD-A674B7262AA6}" type="slidenum">
              <a:rPr lang="en-US" altLang="en-US" sz="1400" smtClean="0">
                <a:latin typeface="Arial" panose="020B0604020202020204" pitchFamily="34" charset="0"/>
                <a:cs typeface="Arial" panose="020B0604020202020204" pitchFamily="34" charset="0"/>
              </a:rPr>
              <a:pPr>
                <a:spcBef>
                  <a:spcPct val="0"/>
                </a:spcBef>
                <a:buFontTx/>
                <a:buNone/>
              </a:pPr>
              <a:t>23</a:t>
            </a:fld>
            <a:endParaRPr lang="en-US" altLang="en-US" sz="1400" smtClean="0">
              <a:latin typeface="Arial" panose="020B0604020202020204" pitchFamily="34" charset="0"/>
              <a:cs typeface="Arial" panose="020B0604020202020204" pitchFamily="34" charset="0"/>
            </a:endParaRPr>
          </a:p>
        </p:txBody>
      </p:sp>
      <p:sp>
        <p:nvSpPr>
          <p:cNvPr id="40963" name="Rectangle 2"/>
          <p:cNvSpPr>
            <a:spLocks noGrp="1" noChangeArrowheads="1"/>
          </p:cNvSpPr>
          <p:nvPr>
            <p:ph type="title"/>
          </p:nvPr>
        </p:nvSpPr>
        <p:spPr/>
        <p:txBody>
          <a:bodyPr/>
          <a:lstStyle/>
          <a:p>
            <a:r>
              <a:rPr lang="en-GB" altLang="en-US" smtClean="0"/>
              <a:t>Algorithm: Announce Winner</a:t>
            </a:r>
          </a:p>
        </p:txBody>
      </p:sp>
      <p:sp>
        <p:nvSpPr>
          <p:cNvPr id="40964" name="Rectangle 3"/>
          <p:cNvSpPr>
            <a:spLocks noGrp="1" noChangeArrowheads="1"/>
          </p:cNvSpPr>
          <p:nvPr>
            <p:ph type="body" idx="1"/>
          </p:nvPr>
        </p:nvSpPr>
        <p:spPr>
          <a:xfrm>
            <a:off x="395288" y="1228725"/>
            <a:ext cx="8424862" cy="5214938"/>
          </a:xfrm>
        </p:spPr>
        <p:txBody>
          <a:bodyPr/>
          <a:lstStyle/>
          <a:p>
            <a:pPr>
              <a:lnSpc>
                <a:spcPct val="90000"/>
              </a:lnSpc>
            </a:pPr>
            <a:endParaRPr lang="en-GB" altLang="en-US" sz="2400" dirty="0" smtClean="0"/>
          </a:p>
          <a:p>
            <a:pPr>
              <a:lnSpc>
                <a:spcPct val="90000"/>
              </a:lnSpc>
            </a:pPr>
            <a:r>
              <a:rPr lang="en-GB" altLang="en-US" sz="2400" dirty="0" smtClean="0"/>
              <a:t>When a </a:t>
            </a:r>
            <a:r>
              <a:rPr lang="en-GB" altLang="en-US" sz="2400" i="1" dirty="0" smtClean="0">
                <a:solidFill>
                  <a:srgbClr val="FF3300"/>
                </a:solidFill>
              </a:rPr>
              <a:t>participant</a:t>
            </a:r>
            <a:r>
              <a:rPr lang="en-GB" altLang="en-US" sz="2400" dirty="0" smtClean="0"/>
              <a:t> receives a message </a:t>
            </a:r>
            <a:r>
              <a:rPr lang="en-GB" altLang="en-US" sz="2400" i="1" dirty="0" smtClean="0">
                <a:solidFill>
                  <a:schemeClr val="accent2"/>
                </a:solidFill>
              </a:rPr>
              <a:t>elect(id) </a:t>
            </a:r>
            <a:br>
              <a:rPr lang="en-GB" altLang="en-US" sz="2400" i="1" dirty="0" smtClean="0">
                <a:solidFill>
                  <a:schemeClr val="accent2"/>
                </a:solidFill>
              </a:rPr>
            </a:br>
            <a:r>
              <a:rPr lang="en-GB" altLang="en-US" sz="2400" dirty="0" smtClean="0"/>
              <a:t>where </a:t>
            </a:r>
            <a:r>
              <a:rPr lang="en-GB" altLang="en-US" sz="2400" i="1" dirty="0" smtClean="0">
                <a:solidFill>
                  <a:schemeClr val="accent2"/>
                </a:solidFill>
              </a:rPr>
              <a:t>id</a:t>
            </a:r>
            <a:r>
              <a:rPr lang="en-GB" altLang="en-US" sz="2400" dirty="0" smtClean="0"/>
              <a:t> is its own UID</a:t>
            </a:r>
          </a:p>
          <a:p>
            <a:pPr lvl="1">
              <a:lnSpc>
                <a:spcPct val="90000"/>
              </a:lnSpc>
            </a:pPr>
            <a:r>
              <a:rPr lang="en-GB" altLang="en-US" sz="2000" dirty="0" smtClean="0"/>
              <a:t>it becomes the </a:t>
            </a:r>
            <a:r>
              <a:rPr lang="en-GB" altLang="en-US" sz="2000" dirty="0" smtClean="0">
                <a:solidFill>
                  <a:srgbClr val="FF3300"/>
                </a:solidFill>
              </a:rPr>
              <a:t>leader</a:t>
            </a:r>
          </a:p>
          <a:p>
            <a:pPr lvl="1">
              <a:lnSpc>
                <a:spcPct val="90000"/>
              </a:lnSpc>
            </a:pPr>
            <a:r>
              <a:rPr lang="en-GB" altLang="en-US" sz="2000" dirty="0" smtClean="0"/>
              <a:t>it becomes </a:t>
            </a:r>
            <a:r>
              <a:rPr lang="en-GB" altLang="en-US" sz="2000" i="1" dirty="0" smtClean="0">
                <a:solidFill>
                  <a:schemeClr val="accent2"/>
                </a:solidFill>
              </a:rPr>
              <a:t>non-participant</a:t>
            </a:r>
          </a:p>
          <a:p>
            <a:pPr lvl="1">
              <a:lnSpc>
                <a:spcPct val="90000"/>
              </a:lnSpc>
            </a:pPr>
            <a:r>
              <a:rPr lang="en-GB" altLang="en-US" sz="2000" dirty="0" smtClean="0"/>
              <a:t>sends the message </a:t>
            </a:r>
            <a:r>
              <a:rPr lang="en-GB" altLang="en-US" sz="2000" i="1" dirty="0" smtClean="0">
                <a:solidFill>
                  <a:schemeClr val="accent2"/>
                </a:solidFill>
              </a:rPr>
              <a:t>elected(id)</a:t>
            </a:r>
            <a:r>
              <a:rPr lang="en-GB" altLang="en-US" sz="2000" dirty="0" smtClean="0"/>
              <a:t> to its neighbour</a:t>
            </a:r>
          </a:p>
          <a:p>
            <a:pPr lvl="1">
              <a:lnSpc>
                <a:spcPct val="90000"/>
              </a:lnSpc>
              <a:buFontTx/>
              <a:buNone/>
            </a:pPr>
            <a:endParaRPr lang="en-GB" altLang="en-US" sz="2000" dirty="0" smtClean="0"/>
          </a:p>
          <a:p>
            <a:pPr>
              <a:lnSpc>
                <a:spcPct val="90000"/>
              </a:lnSpc>
            </a:pPr>
            <a:r>
              <a:rPr lang="en-GB" altLang="en-US" sz="2400" dirty="0" smtClean="0"/>
              <a:t>When a </a:t>
            </a:r>
            <a:r>
              <a:rPr lang="en-GB" altLang="en-US" sz="2400" i="1" dirty="0" smtClean="0">
                <a:solidFill>
                  <a:srgbClr val="FF3300"/>
                </a:solidFill>
              </a:rPr>
              <a:t>participant</a:t>
            </a:r>
            <a:r>
              <a:rPr lang="en-GB" altLang="en-US" sz="2400" dirty="0" smtClean="0"/>
              <a:t> receives a message </a:t>
            </a:r>
            <a:r>
              <a:rPr lang="en-GB" altLang="en-US" sz="2400" i="1" dirty="0" smtClean="0">
                <a:solidFill>
                  <a:schemeClr val="accent2"/>
                </a:solidFill>
              </a:rPr>
              <a:t>elected(id)</a:t>
            </a:r>
          </a:p>
          <a:p>
            <a:pPr lvl="1">
              <a:lnSpc>
                <a:spcPct val="90000"/>
              </a:lnSpc>
            </a:pPr>
            <a:r>
              <a:rPr lang="en-GB" altLang="en-US" sz="2000" dirty="0" smtClean="0"/>
              <a:t>it records </a:t>
            </a:r>
            <a:r>
              <a:rPr lang="en-GB" altLang="en-US" sz="2000" i="1" dirty="0" smtClean="0"/>
              <a:t>id</a:t>
            </a:r>
            <a:r>
              <a:rPr lang="en-GB" altLang="en-US" sz="2000" dirty="0" smtClean="0"/>
              <a:t> as the leader’s UID</a:t>
            </a:r>
          </a:p>
          <a:p>
            <a:pPr lvl="1">
              <a:lnSpc>
                <a:spcPct val="90000"/>
              </a:lnSpc>
            </a:pPr>
            <a:r>
              <a:rPr lang="en-GB" altLang="en-US" sz="2000" dirty="0" smtClean="0"/>
              <a:t>Becomes </a:t>
            </a:r>
            <a:r>
              <a:rPr lang="en-GB" altLang="en-US" sz="2000" i="1" dirty="0" smtClean="0">
                <a:solidFill>
                  <a:schemeClr val="accent2"/>
                </a:solidFill>
              </a:rPr>
              <a:t>non-participant</a:t>
            </a:r>
            <a:endParaRPr lang="en-GB" altLang="en-US" sz="2000" dirty="0" smtClean="0"/>
          </a:p>
          <a:p>
            <a:pPr lvl="1">
              <a:lnSpc>
                <a:spcPct val="90000"/>
              </a:lnSpc>
            </a:pPr>
            <a:r>
              <a:rPr lang="en-GB" altLang="en-US" sz="2000" dirty="0" smtClean="0"/>
              <a:t>forwards the message </a:t>
            </a:r>
            <a:r>
              <a:rPr lang="en-GB" altLang="en-US" sz="2000" i="1" dirty="0" smtClean="0">
                <a:solidFill>
                  <a:schemeClr val="accent2"/>
                </a:solidFill>
              </a:rPr>
              <a:t>elected(id)</a:t>
            </a:r>
            <a:r>
              <a:rPr lang="en-GB" altLang="en-US" sz="2000" dirty="0" smtClean="0"/>
              <a:t> to its neighbour</a:t>
            </a:r>
          </a:p>
          <a:p>
            <a:pPr>
              <a:lnSpc>
                <a:spcPct val="90000"/>
              </a:lnSpc>
            </a:pPr>
            <a:endParaRPr lang="en-GB" altLang="en-US"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0B137D6-3BF9-4E29-8F9C-9346DFC33EC0}" type="slidenum">
              <a:rPr lang="en-US" altLang="en-US" sz="1400" smtClean="0">
                <a:latin typeface="Arial" panose="020B0604020202020204" pitchFamily="34" charset="0"/>
                <a:cs typeface="Arial" panose="020B0604020202020204" pitchFamily="34" charset="0"/>
              </a:rPr>
              <a:pPr>
                <a:spcBef>
                  <a:spcPct val="0"/>
                </a:spcBef>
                <a:buFontTx/>
                <a:buNone/>
              </a:pPr>
              <a:t>24</a:t>
            </a:fld>
            <a:endParaRPr lang="en-US" altLang="en-US" sz="1400" smtClean="0">
              <a:latin typeface="Arial" panose="020B0604020202020204" pitchFamily="34" charset="0"/>
              <a:cs typeface="Arial" panose="020B0604020202020204" pitchFamily="34" charset="0"/>
            </a:endParaRPr>
          </a:p>
        </p:txBody>
      </p:sp>
      <p:sp>
        <p:nvSpPr>
          <p:cNvPr id="41987" name="Rectangle 2"/>
          <p:cNvSpPr>
            <a:spLocks noGrp="1" noChangeArrowheads="1"/>
          </p:cNvSpPr>
          <p:nvPr>
            <p:ph type="title"/>
          </p:nvPr>
        </p:nvSpPr>
        <p:spPr/>
        <p:txBody>
          <a:bodyPr/>
          <a:lstStyle/>
          <a:p>
            <a:r>
              <a:rPr lang="en-GB" altLang="en-US" smtClean="0"/>
              <a:t>Election on a Ring: Example</a:t>
            </a:r>
          </a:p>
        </p:txBody>
      </p:sp>
      <p:grpSp>
        <p:nvGrpSpPr>
          <p:cNvPr id="41988" name="Group 45"/>
          <p:cNvGrpSpPr>
            <a:grpSpLocks/>
          </p:cNvGrpSpPr>
          <p:nvPr/>
        </p:nvGrpSpPr>
        <p:grpSpPr bwMode="auto">
          <a:xfrm>
            <a:off x="2192338" y="1631950"/>
            <a:ext cx="4572000" cy="3898900"/>
            <a:chOff x="1596" y="1028"/>
            <a:chExt cx="2533" cy="2456"/>
          </a:xfrm>
        </p:grpSpPr>
        <p:sp>
          <p:nvSpPr>
            <p:cNvPr id="41991" name="AutoShape 5"/>
            <p:cNvSpPr>
              <a:spLocks noChangeAspect="1" noChangeArrowheads="1" noTextEdit="1"/>
            </p:cNvSpPr>
            <p:nvPr/>
          </p:nvSpPr>
          <p:spPr bwMode="auto">
            <a:xfrm>
              <a:off x="1596" y="1028"/>
              <a:ext cx="2533" cy="2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992" name="Oval 7"/>
            <p:cNvSpPr>
              <a:spLocks noChangeArrowheads="1"/>
            </p:cNvSpPr>
            <p:nvPr/>
          </p:nvSpPr>
          <p:spPr bwMode="auto">
            <a:xfrm>
              <a:off x="1743" y="1141"/>
              <a:ext cx="2057" cy="2306"/>
            </a:xfrm>
            <a:prstGeom prst="ellipse">
              <a:avLst/>
            </a:pr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GB" altLang="en-US" sz="2400">
                <a:latin typeface="Arial" panose="020B0604020202020204" pitchFamily="34" charset="0"/>
                <a:cs typeface="Arial" panose="020B0604020202020204" pitchFamily="34" charset="0"/>
              </a:endParaRPr>
            </a:p>
          </p:txBody>
        </p:sp>
        <p:sp>
          <p:nvSpPr>
            <p:cNvPr id="41993" name="Arc 8"/>
            <p:cNvSpPr>
              <a:spLocks/>
            </p:cNvSpPr>
            <p:nvPr/>
          </p:nvSpPr>
          <p:spPr bwMode="auto">
            <a:xfrm>
              <a:off x="2884" y="2408"/>
              <a:ext cx="895" cy="766"/>
            </a:xfrm>
            <a:custGeom>
              <a:avLst/>
              <a:gdLst>
                <a:gd name="T0" fmla="*/ 0 w 18554"/>
                <a:gd name="T1" fmla="*/ 0 h 15463"/>
                <a:gd name="T2" fmla="*/ 0 w 18554"/>
                <a:gd name="T3" fmla="*/ 0 h 15463"/>
                <a:gd name="T4" fmla="*/ 0 w 18554"/>
                <a:gd name="T5" fmla="*/ 0 h 15463"/>
                <a:gd name="T6" fmla="*/ 0 60000 65536"/>
                <a:gd name="T7" fmla="*/ 0 60000 65536"/>
                <a:gd name="T8" fmla="*/ 0 60000 65536"/>
              </a:gdLst>
              <a:ahLst/>
              <a:cxnLst>
                <a:cxn ang="T6">
                  <a:pos x="T0" y="T1"/>
                </a:cxn>
                <a:cxn ang="T7">
                  <a:pos x="T2" y="T3"/>
                </a:cxn>
                <a:cxn ang="T8">
                  <a:pos x="T4" y="T5"/>
                </a:cxn>
              </a:cxnLst>
              <a:rect l="0" t="0" r="r" b="b"/>
              <a:pathLst>
                <a:path w="18554" h="15463" fill="none" extrusionOk="0">
                  <a:moveTo>
                    <a:pt x="18554" y="11059"/>
                  </a:moveTo>
                  <a:cubicBezTo>
                    <a:pt x="17592" y="12671"/>
                    <a:pt x="16425" y="14152"/>
                    <a:pt x="15081" y="15462"/>
                  </a:cubicBezTo>
                </a:path>
                <a:path w="18554" h="15463" stroke="0" extrusionOk="0">
                  <a:moveTo>
                    <a:pt x="18554" y="11059"/>
                  </a:moveTo>
                  <a:cubicBezTo>
                    <a:pt x="17592" y="12671"/>
                    <a:pt x="16425" y="14152"/>
                    <a:pt x="15081" y="15462"/>
                  </a:cubicBezTo>
                  <a:lnTo>
                    <a:pt x="0" y="0"/>
                  </a:lnTo>
                  <a:lnTo>
                    <a:pt x="18554" y="11059"/>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994" name="Oval 9"/>
            <p:cNvSpPr>
              <a:spLocks noChangeArrowheads="1"/>
            </p:cNvSpPr>
            <p:nvPr/>
          </p:nvSpPr>
          <p:spPr bwMode="auto">
            <a:xfrm>
              <a:off x="3646" y="2521"/>
              <a:ext cx="224" cy="259"/>
            </a:xfrm>
            <a:prstGeom prst="ellipse">
              <a:avLst/>
            </a:prstGeom>
            <a:solidFill>
              <a:srgbClr val="FF3300"/>
            </a:solidFill>
            <a:ln w="22225">
              <a:solidFill>
                <a:srgbClr val="D9AA73"/>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1995" name="Oval 10"/>
            <p:cNvSpPr>
              <a:spLocks noChangeArrowheads="1"/>
            </p:cNvSpPr>
            <p:nvPr/>
          </p:nvSpPr>
          <p:spPr bwMode="auto">
            <a:xfrm>
              <a:off x="1841" y="1459"/>
              <a:ext cx="210" cy="229"/>
            </a:xfrm>
            <a:prstGeom prst="ellipse">
              <a:avLst/>
            </a:prstGeom>
            <a:solidFill>
              <a:srgbClr val="FFDC99"/>
            </a:solidFill>
            <a:ln w="22225">
              <a:solidFill>
                <a:srgbClr val="FFDC99"/>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1996" name="Oval 11"/>
            <p:cNvSpPr>
              <a:spLocks noChangeArrowheads="1"/>
            </p:cNvSpPr>
            <p:nvPr/>
          </p:nvSpPr>
          <p:spPr bwMode="auto">
            <a:xfrm>
              <a:off x="3618" y="1778"/>
              <a:ext cx="238" cy="244"/>
            </a:xfrm>
            <a:prstGeom prst="ellipse">
              <a:avLst/>
            </a:prstGeom>
            <a:solidFill>
              <a:srgbClr val="FF3300"/>
            </a:solidFill>
            <a:ln w="22225">
              <a:solidFill>
                <a:srgbClr val="D9AA73"/>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1997" name="Oval 12"/>
            <p:cNvSpPr>
              <a:spLocks noChangeArrowheads="1"/>
            </p:cNvSpPr>
            <p:nvPr/>
          </p:nvSpPr>
          <p:spPr bwMode="auto">
            <a:xfrm>
              <a:off x="1813" y="2824"/>
              <a:ext cx="252" cy="259"/>
            </a:xfrm>
            <a:prstGeom prst="ellipse">
              <a:avLst/>
            </a:prstGeom>
            <a:solidFill>
              <a:srgbClr val="FFFF00"/>
            </a:solidFill>
            <a:ln w="22225">
              <a:solidFill>
                <a:srgbClr val="FFFF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1998" name="Rectangle 13"/>
            <p:cNvSpPr>
              <a:spLocks noChangeArrowheads="1"/>
            </p:cNvSpPr>
            <p:nvPr/>
          </p:nvSpPr>
          <p:spPr bwMode="auto">
            <a:xfrm>
              <a:off x="3709" y="3135"/>
              <a:ext cx="392" cy="18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1999" name="Rectangle 14"/>
            <p:cNvSpPr>
              <a:spLocks noChangeArrowheads="1"/>
            </p:cNvSpPr>
            <p:nvPr/>
          </p:nvSpPr>
          <p:spPr bwMode="auto">
            <a:xfrm>
              <a:off x="3716" y="3142"/>
              <a:ext cx="392" cy="18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0" name="Rectangle 15"/>
            <p:cNvSpPr>
              <a:spLocks noChangeArrowheads="1"/>
            </p:cNvSpPr>
            <p:nvPr/>
          </p:nvSpPr>
          <p:spPr bwMode="auto">
            <a:xfrm>
              <a:off x="2212" y="3272"/>
              <a:ext cx="98" cy="4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1" name="Rectangle 16"/>
            <p:cNvSpPr>
              <a:spLocks noChangeArrowheads="1"/>
            </p:cNvSpPr>
            <p:nvPr/>
          </p:nvSpPr>
          <p:spPr bwMode="auto">
            <a:xfrm>
              <a:off x="2219" y="3279"/>
              <a:ext cx="98" cy="46"/>
            </a:xfrm>
            <a:prstGeom prst="rect">
              <a:avLst/>
            </a:prstGeom>
            <a:noFill/>
            <a:ln w="222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2" name="Rectangle 17"/>
            <p:cNvSpPr>
              <a:spLocks noChangeArrowheads="1"/>
            </p:cNvSpPr>
            <p:nvPr/>
          </p:nvSpPr>
          <p:spPr bwMode="auto">
            <a:xfrm>
              <a:off x="2408" y="3348"/>
              <a:ext cx="84" cy="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3" name="Rectangle 18"/>
            <p:cNvSpPr>
              <a:spLocks noChangeArrowheads="1"/>
            </p:cNvSpPr>
            <p:nvPr/>
          </p:nvSpPr>
          <p:spPr bwMode="auto">
            <a:xfrm>
              <a:off x="2415" y="3355"/>
              <a:ext cx="84" cy="61"/>
            </a:xfrm>
            <a:prstGeom prst="rect">
              <a:avLst/>
            </a:prstGeom>
            <a:noFill/>
            <a:ln w="222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4" name="Rectangle 19"/>
            <p:cNvSpPr>
              <a:spLocks noChangeArrowheads="1"/>
            </p:cNvSpPr>
            <p:nvPr/>
          </p:nvSpPr>
          <p:spPr bwMode="auto">
            <a:xfrm>
              <a:off x="2632" y="3423"/>
              <a:ext cx="84" cy="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5" name="Rectangle 20"/>
            <p:cNvSpPr>
              <a:spLocks noChangeArrowheads="1"/>
            </p:cNvSpPr>
            <p:nvPr/>
          </p:nvSpPr>
          <p:spPr bwMode="auto">
            <a:xfrm>
              <a:off x="2639" y="3430"/>
              <a:ext cx="84" cy="32"/>
            </a:xfrm>
            <a:prstGeom prst="rect">
              <a:avLst/>
            </a:prstGeom>
            <a:noFill/>
            <a:ln w="222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6" name="Rectangle 21"/>
            <p:cNvSpPr>
              <a:spLocks noChangeArrowheads="1"/>
            </p:cNvSpPr>
            <p:nvPr/>
          </p:nvSpPr>
          <p:spPr bwMode="auto">
            <a:xfrm>
              <a:off x="2842" y="3423"/>
              <a:ext cx="83" cy="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7" name="Rectangle 22"/>
            <p:cNvSpPr>
              <a:spLocks noChangeArrowheads="1"/>
            </p:cNvSpPr>
            <p:nvPr/>
          </p:nvSpPr>
          <p:spPr bwMode="auto">
            <a:xfrm>
              <a:off x="2849" y="3430"/>
              <a:ext cx="83" cy="47"/>
            </a:xfrm>
            <a:prstGeom prst="rect">
              <a:avLst/>
            </a:prstGeom>
            <a:noFill/>
            <a:ln w="222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08" name="Freeform 23"/>
            <p:cNvSpPr>
              <a:spLocks/>
            </p:cNvSpPr>
            <p:nvPr/>
          </p:nvSpPr>
          <p:spPr bwMode="auto">
            <a:xfrm>
              <a:off x="3569" y="3166"/>
              <a:ext cx="42" cy="45"/>
            </a:xfrm>
            <a:custGeom>
              <a:avLst/>
              <a:gdLst>
                <a:gd name="T0" fmla="*/ 28 w 42"/>
                <a:gd name="T1" fmla="*/ 15 h 45"/>
                <a:gd name="T2" fmla="*/ 42 w 42"/>
                <a:gd name="T3" fmla="*/ 30 h 45"/>
                <a:gd name="T4" fmla="*/ 0 w 42"/>
                <a:gd name="T5" fmla="*/ 45 h 45"/>
                <a:gd name="T6" fmla="*/ 28 w 42"/>
                <a:gd name="T7" fmla="*/ 0 h 45"/>
                <a:gd name="T8" fmla="*/ 28 w 42"/>
                <a:gd name="T9" fmla="*/ 15 h 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45">
                  <a:moveTo>
                    <a:pt x="28" y="15"/>
                  </a:moveTo>
                  <a:lnTo>
                    <a:pt x="42" y="30"/>
                  </a:lnTo>
                  <a:lnTo>
                    <a:pt x="0" y="45"/>
                  </a:lnTo>
                  <a:lnTo>
                    <a:pt x="28" y="0"/>
                  </a:lnTo>
                  <a:lnTo>
                    <a:pt x="28" y="15"/>
                  </a:lnTo>
                  <a:close/>
                </a:path>
              </a:pathLst>
            </a:custGeom>
            <a:noFill/>
            <a:ln w="2222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2009" name="Freeform 24"/>
            <p:cNvSpPr>
              <a:spLocks/>
            </p:cNvSpPr>
            <p:nvPr/>
          </p:nvSpPr>
          <p:spPr bwMode="auto">
            <a:xfrm>
              <a:off x="3569" y="3166"/>
              <a:ext cx="42" cy="45"/>
            </a:xfrm>
            <a:custGeom>
              <a:avLst/>
              <a:gdLst>
                <a:gd name="T0" fmla="*/ 28 w 42"/>
                <a:gd name="T1" fmla="*/ 15 h 45"/>
                <a:gd name="T2" fmla="*/ 42 w 42"/>
                <a:gd name="T3" fmla="*/ 30 h 45"/>
                <a:gd name="T4" fmla="*/ 0 w 42"/>
                <a:gd name="T5" fmla="*/ 45 h 45"/>
                <a:gd name="T6" fmla="*/ 28 w 42"/>
                <a:gd name="T7" fmla="*/ 0 h 45"/>
                <a:gd name="T8" fmla="*/ 28 w 42"/>
                <a:gd name="T9" fmla="*/ 15 h 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45">
                  <a:moveTo>
                    <a:pt x="28" y="15"/>
                  </a:moveTo>
                  <a:lnTo>
                    <a:pt x="42" y="30"/>
                  </a:lnTo>
                  <a:lnTo>
                    <a:pt x="0" y="45"/>
                  </a:lnTo>
                  <a:lnTo>
                    <a:pt x="28" y="0"/>
                  </a:lnTo>
                  <a:lnTo>
                    <a:pt x="28"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2010" name="Line 25"/>
            <p:cNvSpPr>
              <a:spLocks noChangeShapeType="1"/>
            </p:cNvSpPr>
            <p:nvPr/>
          </p:nvSpPr>
          <p:spPr bwMode="auto">
            <a:xfrm flipH="1">
              <a:off x="3611" y="3166"/>
              <a:ext cx="14" cy="15"/>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2011" name="Rectangle 26"/>
            <p:cNvSpPr>
              <a:spLocks noChangeArrowheads="1"/>
            </p:cNvSpPr>
            <p:nvPr/>
          </p:nvSpPr>
          <p:spPr bwMode="auto">
            <a:xfrm>
              <a:off x="3849" y="3166"/>
              <a:ext cx="11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24</a:t>
              </a:r>
              <a:endParaRPr lang="en-GB" altLang="en-US" sz="2400">
                <a:latin typeface="Arial" panose="020B0604020202020204" pitchFamily="34" charset="0"/>
                <a:cs typeface="Arial" panose="020B0604020202020204" pitchFamily="34" charset="0"/>
              </a:endParaRPr>
            </a:p>
          </p:txBody>
        </p:sp>
        <p:sp>
          <p:nvSpPr>
            <p:cNvPr id="42012" name="Rectangle 27"/>
            <p:cNvSpPr>
              <a:spLocks noChangeArrowheads="1"/>
            </p:cNvSpPr>
            <p:nvPr/>
          </p:nvSpPr>
          <p:spPr bwMode="auto">
            <a:xfrm>
              <a:off x="1876" y="2908"/>
              <a:ext cx="11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15</a:t>
              </a:r>
              <a:endParaRPr lang="en-GB" altLang="en-US" sz="2400">
                <a:latin typeface="Arial" panose="020B0604020202020204" pitchFamily="34" charset="0"/>
                <a:cs typeface="Arial" panose="020B0604020202020204" pitchFamily="34" charset="0"/>
              </a:endParaRPr>
            </a:p>
          </p:txBody>
        </p:sp>
        <p:sp>
          <p:nvSpPr>
            <p:cNvPr id="42013" name="Oval 28"/>
            <p:cNvSpPr>
              <a:spLocks noChangeArrowheads="1"/>
            </p:cNvSpPr>
            <p:nvPr/>
          </p:nvSpPr>
          <p:spPr bwMode="auto">
            <a:xfrm>
              <a:off x="1617" y="2142"/>
              <a:ext cx="252" cy="259"/>
            </a:xfrm>
            <a:prstGeom prst="ellipse">
              <a:avLst/>
            </a:prstGeom>
            <a:solidFill>
              <a:srgbClr val="FFFF00"/>
            </a:solidFill>
            <a:ln w="22225">
              <a:solidFill>
                <a:srgbClr val="FFFF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14" name="Oval 29"/>
            <p:cNvSpPr>
              <a:spLocks noChangeArrowheads="1"/>
            </p:cNvSpPr>
            <p:nvPr/>
          </p:nvSpPr>
          <p:spPr bwMode="auto">
            <a:xfrm>
              <a:off x="3149" y="1134"/>
              <a:ext cx="266" cy="303"/>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15" name="Rectangle 30"/>
            <p:cNvSpPr>
              <a:spLocks noChangeArrowheads="1"/>
            </p:cNvSpPr>
            <p:nvPr/>
          </p:nvSpPr>
          <p:spPr bwMode="auto">
            <a:xfrm>
              <a:off x="1708" y="2211"/>
              <a:ext cx="5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9</a:t>
              </a:r>
              <a:endParaRPr lang="en-GB" altLang="en-US" sz="2400">
                <a:latin typeface="Arial" panose="020B0604020202020204" pitchFamily="34" charset="0"/>
                <a:cs typeface="Arial" panose="020B0604020202020204" pitchFamily="34" charset="0"/>
              </a:endParaRPr>
            </a:p>
          </p:txBody>
        </p:sp>
        <p:sp>
          <p:nvSpPr>
            <p:cNvPr id="42016" name="Oval 31"/>
            <p:cNvSpPr>
              <a:spLocks noChangeArrowheads="1"/>
            </p:cNvSpPr>
            <p:nvPr/>
          </p:nvSpPr>
          <p:spPr bwMode="auto">
            <a:xfrm>
              <a:off x="1827" y="1444"/>
              <a:ext cx="252" cy="259"/>
            </a:xfrm>
            <a:prstGeom prst="ellipse">
              <a:avLst/>
            </a:prstGeom>
            <a:solidFill>
              <a:srgbClr val="FFFF00"/>
            </a:solidFill>
            <a:ln w="22225">
              <a:solidFill>
                <a:srgbClr val="FFFF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17" name="Rectangle 32"/>
            <p:cNvSpPr>
              <a:spLocks noChangeArrowheads="1"/>
            </p:cNvSpPr>
            <p:nvPr/>
          </p:nvSpPr>
          <p:spPr bwMode="auto">
            <a:xfrm>
              <a:off x="1918" y="1513"/>
              <a:ext cx="5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4</a:t>
              </a:r>
              <a:endParaRPr lang="en-GB" altLang="en-US" sz="2400">
                <a:latin typeface="Arial" panose="020B0604020202020204" pitchFamily="34" charset="0"/>
                <a:cs typeface="Arial" panose="020B0604020202020204" pitchFamily="34" charset="0"/>
              </a:endParaRPr>
            </a:p>
          </p:txBody>
        </p:sp>
        <p:sp>
          <p:nvSpPr>
            <p:cNvPr id="42018" name="Oval 33"/>
            <p:cNvSpPr>
              <a:spLocks noChangeArrowheads="1"/>
            </p:cNvSpPr>
            <p:nvPr/>
          </p:nvSpPr>
          <p:spPr bwMode="auto">
            <a:xfrm>
              <a:off x="2429" y="1035"/>
              <a:ext cx="252" cy="259"/>
            </a:xfrm>
            <a:prstGeom prst="ellipse">
              <a:avLst/>
            </a:prstGeom>
            <a:solidFill>
              <a:srgbClr val="FFFF00"/>
            </a:solidFill>
            <a:ln w="22225">
              <a:solidFill>
                <a:srgbClr val="FFFF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19" name="Rectangle 34"/>
            <p:cNvSpPr>
              <a:spLocks noChangeArrowheads="1"/>
            </p:cNvSpPr>
            <p:nvPr/>
          </p:nvSpPr>
          <p:spPr bwMode="auto">
            <a:xfrm>
              <a:off x="2520" y="1104"/>
              <a:ext cx="5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3</a:t>
              </a:r>
              <a:endParaRPr lang="en-GB" altLang="en-US" sz="2400">
                <a:latin typeface="Arial" panose="020B0604020202020204" pitchFamily="34" charset="0"/>
                <a:cs typeface="Arial" panose="020B0604020202020204" pitchFamily="34" charset="0"/>
              </a:endParaRPr>
            </a:p>
          </p:txBody>
        </p:sp>
        <p:sp>
          <p:nvSpPr>
            <p:cNvPr id="42020" name="Oval 35"/>
            <p:cNvSpPr>
              <a:spLocks noChangeArrowheads="1"/>
            </p:cNvSpPr>
            <p:nvPr/>
          </p:nvSpPr>
          <p:spPr bwMode="auto">
            <a:xfrm>
              <a:off x="3212" y="3142"/>
              <a:ext cx="252" cy="259"/>
            </a:xfrm>
            <a:prstGeom prst="ellipse">
              <a:avLst/>
            </a:prstGeom>
            <a:solidFill>
              <a:srgbClr val="FFFF00"/>
            </a:solidFill>
            <a:ln w="22225">
              <a:solidFill>
                <a:srgbClr val="FFFF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21" name="Rectangle 36"/>
            <p:cNvSpPr>
              <a:spLocks noChangeArrowheads="1"/>
            </p:cNvSpPr>
            <p:nvPr/>
          </p:nvSpPr>
          <p:spPr bwMode="auto">
            <a:xfrm>
              <a:off x="3275" y="3211"/>
              <a:ext cx="11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28</a:t>
              </a:r>
              <a:endParaRPr lang="en-GB" altLang="en-US" sz="2400">
                <a:latin typeface="Arial" panose="020B0604020202020204" pitchFamily="34" charset="0"/>
                <a:cs typeface="Arial" panose="020B0604020202020204" pitchFamily="34" charset="0"/>
              </a:endParaRPr>
            </a:p>
          </p:txBody>
        </p:sp>
        <p:sp>
          <p:nvSpPr>
            <p:cNvPr id="42022" name="Rectangle 37"/>
            <p:cNvSpPr>
              <a:spLocks noChangeArrowheads="1"/>
            </p:cNvSpPr>
            <p:nvPr/>
          </p:nvSpPr>
          <p:spPr bwMode="auto">
            <a:xfrm>
              <a:off x="3219" y="1241"/>
              <a:ext cx="11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17</a:t>
              </a:r>
              <a:endParaRPr lang="en-GB" altLang="en-US" sz="2400">
                <a:latin typeface="Arial" panose="020B0604020202020204" pitchFamily="34" charset="0"/>
                <a:cs typeface="Arial" panose="020B0604020202020204" pitchFamily="34" charset="0"/>
              </a:endParaRPr>
            </a:p>
          </p:txBody>
        </p:sp>
        <p:sp>
          <p:nvSpPr>
            <p:cNvPr id="42023" name="Oval 38"/>
            <p:cNvSpPr>
              <a:spLocks noChangeArrowheads="1"/>
            </p:cNvSpPr>
            <p:nvPr/>
          </p:nvSpPr>
          <p:spPr bwMode="auto">
            <a:xfrm>
              <a:off x="3597" y="1771"/>
              <a:ext cx="280" cy="288"/>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24" name="Rectangle 39"/>
            <p:cNvSpPr>
              <a:spLocks noChangeArrowheads="1"/>
            </p:cNvSpPr>
            <p:nvPr/>
          </p:nvSpPr>
          <p:spPr bwMode="auto">
            <a:xfrm>
              <a:off x="3681" y="1847"/>
              <a:ext cx="11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24</a:t>
              </a:r>
              <a:endParaRPr lang="en-GB" altLang="en-US" sz="2400">
                <a:latin typeface="Arial" panose="020B0604020202020204" pitchFamily="34" charset="0"/>
                <a:cs typeface="Arial" panose="020B0604020202020204" pitchFamily="34" charset="0"/>
              </a:endParaRPr>
            </a:p>
          </p:txBody>
        </p:sp>
        <p:sp>
          <p:nvSpPr>
            <p:cNvPr id="42025" name="Oval 40"/>
            <p:cNvSpPr>
              <a:spLocks noChangeArrowheads="1"/>
            </p:cNvSpPr>
            <p:nvPr/>
          </p:nvSpPr>
          <p:spPr bwMode="auto">
            <a:xfrm>
              <a:off x="3611" y="2499"/>
              <a:ext cx="280" cy="303"/>
            </a:xfrm>
            <a:prstGeom prst="ellipse">
              <a:avLst/>
            </a:prstGeom>
            <a:solidFill>
              <a:srgbClr val="FF33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sp>
          <p:nvSpPr>
            <p:cNvPr id="42026" name="Rectangle 41"/>
            <p:cNvSpPr>
              <a:spLocks noChangeArrowheads="1"/>
            </p:cNvSpPr>
            <p:nvPr/>
          </p:nvSpPr>
          <p:spPr bwMode="auto">
            <a:xfrm>
              <a:off x="3737" y="2590"/>
              <a:ext cx="5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500">
                  <a:solidFill>
                    <a:srgbClr val="000000"/>
                  </a:solidFill>
                  <a:latin typeface="Arial" panose="020B0604020202020204" pitchFamily="34" charset="0"/>
                  <a:cs typeface="Arial" panose="020B0604020202020204" pitchFamily="34" charset="0"/>
                </a:rPr>
                <a:t>1</a:t>
              </a:r>
              <a:endParaRPr lang="en-GB" altLang="en-US" sz="2400">
                <a:latin typeface="Arial" panose="020B0604020202020204" pitchFamily="34" charset="0"/>
                <a:cs typeface="Arial" panose="020B0604020202020204" pitchFamily="34" charset="0"/>
              </a:endParaRPr>
            </a:p>
          </p:txBody>
        </p:sp>
      </p:grpSp>
      <p:sp>
        <p:nvSpPr>
          <p:cNvPr id="41989" name="Text Box 43"/>
          <p:cNvSpPr txBox="1">
            <a:spLocks noChangeArrowheads="1"/>
          </p:cNvSpPr>
          <p:nvPr/>
        </p:nvSpPr>
        <p:spPr bwMode="auto">
          <a:xfrm>
            <a:off x="7202488" y="3400425"/>
            <a:ext cx="1617662" cy="396875"/>
          </a:xfrm>
          <a:prstGeom prst="rect">
            <a:avLst/>
          </a:prstGeom>
          <a:solidFill>
            <a:srgbClr val="FF33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GB" altLang="en-US" sz="2000">
                <a:latin typeface="Arial" panose="020B0604020202020204" pitchFamily="34" charset="0"/>
                <a:cs typeface="Arial" panose="020B0604020202020204" pitchFamily="34" charset="0"/>
              </a:rPr>
              <a:t>participants</a:t>
            </a:r>
          </a:p>
        </p:txBody>
      </p:sp>
      <p:sp>
        <p:nvSpPr>
          <p:cNvPr id="41990" name="Text Box 44"/>
          <p:cNvSpPr txBox="1">
            <a:spLocks noChangeArrowheads="1"/>
          </p:cNvSpPr>
          <p:nvPr/>
        </p:nvSpPr>
        <p:spPr bwMode="auto">
          <a:xfrm>
            <a:off x="244475" y="1919288"/>
            <a:ext cx="2149475" cy="396875"/>
          </a:xfrm>
          <a:prstGeom prst="rect">
            <a:avLst/>
          </a:prstGeom>
          <a:solidFill>
            <a:srgbClr val="FFFF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GB" altLang="en-US" sz="2000">
                <a:latin typeface="Arial" panose="020B0604020202020204" pitchFamily="34" charset="0"/>
                <a:cs typeface="Arial" panose="020B0604020202020204" pitchFamily="34" charset="0"/>
              </a:rPr>
              <a:t>non-participants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5607E77-E350-40ED-8BD8-75D7133385CF}" type="slidenum">
              <a:rPr lang="en-US" altLang="en-US" sz="1400" smtClean="0">
                <a:latin typeface="Arial" panose="020B0604020202020204" pitchFamily="34" charset="0"/>
                <a:cs typeface="Arial" panose="020B0604020202020204" pitchFamily="34" charset="0"/>
              </a:rPr>
              <a:pPr>
                <a:spcBef>
                  <a:spcPct val="0"/>
                </a:spcBef>
                <a:buFontTx/>
                <a:buNone/>
              </a:pPr>
              <a:t>25</a:t>
            </a:fld>
            <a:endParaRPr lang="en-US" altLang="en-US" sz="1400" smtClean="0">
              <a:latin typeface="Arial" panose="020B0604020202020204" pitchFamily="34" charset="0"/>
              <a:cs typeface="Arial" panose="020B0604020202020204" pitchFamily="34" charset="0"/>
            </a:endParaRPr>
          </a:p>
        </p:txBody>
      </p:sp>
      <p:sp>
        <p:nvSpPr>
          <p:cNvPr id="43011" name="Rectangle 2"/>
          <p:cNvSpPr>
            <a:spLocks noGrp="1" noChangeArrowheads="1"/>
          </p:cNvSpPr>
          <p:nvPr>
            <p:ph type="title"/>
          </p:nvPr>
        </p:nvSpPr>
        <p:spPr/>
        <p:txBody>
          <a:bodyPr/>
          <a:lstStyle/>
          <a:p>
            <a:r>
              <a:rPr lang="en-GB" altLang="en-US" smtClean="0"/>
              <a:t>Properties</a:t>
            </a:r>
          </a:p>
        </p:txBody>
      </p:sp>
      <p:sp>
        <p:nvSpPr>
          <p:cNvPr id="43012" name="Rectangle 3"/>
          <p:cNvSpPr>
            <a:spLocks noGrp="1" noChangeArrowheads="1"/>
          </p:cNvSpPr>
          <p:nvPr>
            <p:ph type="body" idx="1"/>
          </p:nvPr>
        </p:nvSpPr>
        <p:spPr/>
        <p:txBody>
          <a:bodyPr/>
          <a:lstStyle/>
          <a:p>
            <a:pPr>
              <a:lnSpc>
                <a:spcPct val="90000"/>
              </a:lnSpc>
            </a:pPr>
            <a:r>
              <a:rPr lang="en-GB" altLang="en-US" sz="2400" dirty="0" smtClean="0">
                <a:solidFill>
                  <a:srgbClr val="FF3300"/>
                </a:solidFill>
              </a:rPr>
              <a:t>Correctness</a:t>
            </a:r>
            <a:r>
              <a:rPr lang="en-GB" altLang="en-US" sz="2400" dirty="0" smtClean="0"/>
              <a:t>:</a:t>
            </a:r>
            <a:r>
              <a:rPr lang="en-GB" altLang="en-US" sz="2400" dirty="0" smtClean="0">
                <a:solidFill>
                  <a:srgbClr val="FF3300"/>
                </a:solidFill>
              </a:rPr>
              <a:t> </a:t>
            </a:r>
          </a:p>
          <a:p>
            <a:pPr lvl="1">
              <a:lnSpc>
                <a:spcPct val="90000"/>
              </a:lnSpc>
            </a:pPr>
            <a:r>
              <a:rPr lang="en-GB" altLang="en-US" sz="2000" b="1" dirty="0" smtClean="0">
                <a:sym typeface="Wingdings" panose="05000000000000000000" pitchFamily="2" charset="2"/>
              </a:rPr>
              <a:t></a:t>
            </a:r>
          </a:p>
          <a:p>
            <a:pPr lvl="1">
              <a:lnSpc>
                <a:spcPct val="90000"/>
              </a:lnSpc>
              <a:buFontTx/>
              <a:buNone/>
            </a:pPr>
            <a:endParaRPr lang="en-GB" altLang="en-US" sz="1400" b="1" dirty="0" smtClean="0">
              <a:sym typeface="Wingdings" panose="05000000000000000000" pitchFamily="2" charset="2"/>
            </a:endParaRPr>
          </a:p>
          <a:p>
            <a:pPr>
              <a:lnSpc>
                <a:spcPct val="90000"/>
              </a:lnSpc>
            </a:pPr>
            <a:r>
              <a:rPr lang="en-GB" altLang="en-US" sz="2400" dirty="0" smtClean="0">
                <a:solidFill>
                  <a:srgbClr val="FF3300"/>
                </a:solidFill>
              </a:rPr>
              <a:t>Liveness</a:t>
            </a:r>
            <a:r>
              <a:rPr lang="en-GB" altLang="en-US" sz="2400" dirty="0" smtClean="0"/>
              <a:t> </a:t>
            </a:r>
          </a:p>
          <a:p>
            <a:pPr lvl="1">
              <a:lnSpc>
                <a:spcPct val="90000"/>
              </a:lnSpc>
            </a:pPr>
            <a:r>
              <a:rPr lang="en-GB" altLang="en-US" sz="2000" dirty="0" smtClean="0"/>
              <a:t>clear, if only </a:t>
            </a:r>
            <a:r>
              <a:rPr lang="en-GB" altLang="en-US" sz="2000" dirty="0" smtClean="0">
                <a:solidFill>
                  <a:schemeClr val="accent2"/>
                </a:solidFill>
              </a:rPr>
              <a:t>one election</a:t>
            </a:r>
            <a:r>
              <a:rPr lang="en-GB" altLang="en-US" sz="2000" dirty="0" smtClean="0"/>
              <a:t> is running</a:t>
            </a:r>
          </a:p>
          <a:p>
            <a:pPr lvl="1">
              <a:lnSpc>
                <a:spcPct val="90000"/>
              </a:lnSpc>
            </a:pPr>
            <a:r>
              <a:rPr lang="en-GB" altLang="en-US" sz="2000" dirty="0" smtClean="0"/>
              <a:t>what, if </a:t>
            </a:r>
            <a:r>
              <a:rPr lang="en-GB" altLang="en-US" sz="2000" dirty="0" smtClean="0">
                <a:solidFill>
                  <a:schemeClr val="accent2"/>
                </a:solidFill>
              </a:rPr>
              <a:t>several elections</a:t>
            </a:r>
            <a:r>
              <a:rPr lang="en-GB" altLang="en-US" sz="2000" dirty="0" smtClean="0"/>
              <a:t> are running at the same time?</a:t>
            </a:r>
          </a:p>
          <a:p>
            <a:pPr lvl="1">
              <a:lnSpc>
                <a:spcPct val="90000"/>
              </a:lnSpc>
              <a:buFontTx/>
              <a:buNone/>
            </a:pPr>
            <a:r>
              <a:rPr lang="en-GB" altLang="en-US" sz="2000" dirty="0" smtClean="0"/>
              <a:t>	</a:t>
            </a:r>
            <a:r>
              <a:rPr lang="en-GB" altLang="en-US" sz="2000" dirty="0" smtClean="0">
                <a:sym typeface="Wingdings" panose="05000000000000000000" pitchFamily="2" charset="2"/>
              </a:rPr>
              <a:t></a:t>
            </a:r>
            <a:r>
              <a:rPr lang="en-GB" altLang="en-US" sz="2000" dirty="0" smtClean="0"/>
              <a:t>participants do not forward smaller IDs</a:t>
            </a:r>
          </a:p>
          <a:p>
            <a:pPr lvl="1">
              <a:lnSpc>
                <a:spcPct val="90000"/>
              </a:lnSpc>
              <a:buFontTx/>
              <a:buNone/>
            </a:pPr>
            <a:endParaRPr lang="en-GB" altLang="en-US" sz="1600" dirty="0" smtClean="0"/>
          </a:p>
          <a:p>
            <a:pPr>
              <a:lnSpc>
                <a:spcPct val="90000"/>
              </a:lnSpc>
            </a:pPr>
            <a:r>
              <a:rPr lang="en-GB" altLang="en-US" sz="2400" dirty="0" smtClean="0">
                <a:solidFill>
                  <a:srgbClr val="FF3300"/>
                </a:solidFill>
              </a:rPr>
              <a:t>Bandwidth</a:t>
            </a:r>
            <a:r>
              <a:rPr lang="en-GB" altLang="en-US" sz="2400" dirty="0" smtClean="0"/>
              <a:t>: </a:t>
            </a:r>
          </a:p>
          <a:p>
            <a:pPr lvl="1">
              <a:lnSpc>
                <a:spcPct val="90000"/>
              </a:lnSpc>
            </a:pPr>
            <a:r>
              <a:rPr lang="en-GB" altLang="en-US" sz="2000" dirty="0" smtClean="0"/>
              <a:t>at most 3n – 1 </a:t>
            </a:r>
            <a:r>
              <a:rPr lang="en-GB" altLang="en-US" sz="1200" dirty="0" smtClean="0"/>
              <a:t>(if a single process starts the election, what if several processes start an election?)</a:t>
            </a:r>
          </a:p>
          <a:p>
            <a:pPr lvl="1">
              <a:lnSpc>
                <a:spcPct val="90000"/>
              </a:lnSpc>
            </a:pPr>
            <a:endParaRPr lang="en-GB" altLang="en-US" sz="1400" dirty="0" smtClean="0"/>
          </a:p>
          <a:p>
            <a:pPr>
              <a:lnSpc>
                <a:spcPct val="90000"/>
              </a:lnSpc>
            </a:pPr>
            <a:r>
              <a:rPr lang="en-GB" altLang="en-US" sz="2400" dirty="0" smtClean="0">
                <a:solidFill>
                  <a:srgbClr val="FF3300"/>
                </a:solidFill>
              </a:rPr>
              <a:t>Turnaround: </a:t>
            </a:r>
          </a:p>
          <a:p>
            <a:pPr lvl="1">
              <a:lnSpc>
                <a:spcPct val="90000"/>
              </a:lnSpc>
            </a:pPr>
            <a:r>
              <a:rPr lang="en-GB" altLang="en-US" sz="2000" dirty="0" smtClean="0"/>
              <a:t>at most 3n-1 (if …)</a:t>
            </a:r>
            <a:endParaRPr lang="en-GB" altLang="en-US" sz="1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01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301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2">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301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E361ECC-94A8-486C-B1ED-248EDE00F21F}" type="slidenum">
              <a:rPr lang="en-US" altLang="en-US" sz="1400" smtClean="0">
                <a:latin typeface="Arial" panose="020B0604020202020204" pitchFamily="34" charset="0"/>
                <a:cs typeface="Arial" panose="020B0604020202020204" pitchFamily="34" charset="0"/>
              </a:rPr>
              <a:pPr>
                <a:spcBef>
                  <a:spcPct val="0"/>
                </a:spcBef>
                <a:buFontTx/>
                <a:buNone/>
              </a:pPr>
              <a:t>26</a:t>
            </a:fld>
            <a:endParaRPr lang="en-US" altLang="en-US" sz="1400" smtClean="0">
              <a:latin typeface="Arial" panose="020B0604020202020204" pitchFamily="34" charset="0"/>
              <a:cs typeface="Arial" panose="020B0604020202020204" pitchFamily="34" charset="0"/>
            </a:endParaRPr>
          </a:p>
        </p:txBody>
      </p:sp>
      <p:sp>
        <p:nvSpPr>
          <p:cNvPr id="44035" name="Rectangle 2"/>
          <p:cNvSpPr>
            <a:spLocks noGrp="1" noChangeArrowheads="1"/>
          </p:cNvSpPr>
          <p:nvPr>
            <p:ph type="title"/>
          </p:nvPr>
        </p:nvSpPr>
        <p:spPr/>
        <p:txBody>
          <a:bodyPr/>
          <a:lstStyle/>
          <a:p>
            <a:r>
              <a:rPr lang="en-GB" altLang="en-US" sz="3200" smtClean="0"/>
              <a:t>Under Which Conditions can it Work?</a:t>
            </a:r>
          </a:p>
        </p:txBody>
      </p:sp>
      <p:sp>
        <p:nvSpPr>
          <p:cNvPr id="44036" name="Rectangle 3"/>
          <p:cNvSpPr>
            <a:spLocks noGrp="1" noChangeArrowheads="1"/>
          </p:cNvSpPr>
          <p:nvPr>
            <p:ph type="body" idx="1"/>
          </p:nvPr>
        </p:nvSpPr>
        <p:spPr>
          <a:xfrm>
            <a:off x="395288" y="1228725"/>
            <a:ext cx="8623300" cy="5629275"/>
          </a:xfrm>
        </p:spPr>
        <p:txBody>
          <a:bodyPr/>
          <a:lstStyle/>
          <a:p>
            <a:pPr lvl="1"/>
            <a:endParaRPr lang="en-GB" altLang="en-US" sz="800" i="1" dirty="0" smtClean="0">
              <a:solidFill>
                <a:schemeClr val="accent2"/>
              </a:solidFill>
            </a:endParaRPr>
          </a:p>
          <a:p>
            <a:endParaRPr lang="en-GB" altLang="en-US" sz="2400" dirty="0" smtClean="0"/>
          </a:p>
          <a:p>
            <a:r>
              <a:rPr lang="en-GB" altLang="en-US" sz="2400" dirty="0" smtClean="0"/>
              <a:t>What if there is a </a:t>
            </a:r>
            <a:r>
              <a:rPr lang="en-GB" altLang="en-US" sz="2400" dirty="0" smtClean="0">
                <a:solidFill>
                  <a:srgbClr val="FF3300"/>
                </a:solidFill>
              </a:rPr>
              <a:t>failure</a:t>
            </a:r>
            <a:r>
              <a:rPr lang="en-GB" altLang="en-US" sz="2400" dirty="0" smtClean="0"/>
              <a:t> (process or connection)? </a:t>
            </a:r>
          </a:p>
          <a:p>
            <a:pPr lvl="1"/>
            <a:r>
              <a:rPr lang="en-GB" altLang="en-US" sz="2000" dirty="0" smtClean="0"/>
              <a:t>the election </a:t>
            </a:r>
            <a:r>
              <a:rPr lang="en-GB" altLang="en-US" sz="2000" dirty="0" smtClean="0">
                <a:solidFill>
                  <a:schemeClr val="accent2"/>
                </a:solidFill>
              </a:rPr>
              <a:t>gets stuck</a:t>
            </a:r>
          </a:p>
          <a:p>
            <a:pPr>
              <a:buFont typeface="Wingdings" panose="05000000000000000000" pitchFamily="2" charset="2"/>
              <a:buNone/>
            </a:pPr>
            <a:r>
              <a:rPr lang="en-GB" altLang="en-US" sz="2400" dirty="0" smtClean="0">
                <a:sym typeface="Wingdings" panose="05000000000000000000" pitchFamily="2" charset="2"/>
              </a:rPr>
              <a:t>	</a:t>
            </a:r>
            <a:r>
              <a:rPr lang="en-GB" altLang="en-US" sz="2400" dirty="0" smtClean="0"/>
              <a:t> assumption: no failures or timeouts during election</a:t>
            </a:r>
            <a:br>
              <a:rPr lang="en-GB" altLang="en-US" sz="2400" dirty="0" smtClean="0"/>
            </a:br>
            <a:r>
              <a:rPr lang="en-GB" altLang="en-US" sz="2400" dirty="0" smtClean="0"/>
              <a:t>     </a:t>
            </a:r>
            <a:r>
              <a:rPr lang="en-GB" altLang="en-US" sz="1600" i="1" dirty="0" smtClean="0"/>
              <a:t>(in token rings, nodes are connected to the network by a </a:t>
            </a:r>
            <a:br>
              <a:rPr lang="en-GB" altLang="en-US" sz="1600" i="1" dirty="0" smtClean="0"/>
            </a:br>
            <a:r>
              <a:rPr lang="en-GB" altLang="en-US" sz="1600" i="1" dirty="0" smtClean="0"/>
              <a:t>       connector, which may pass on tokens, even if the node has failed)</a:t>
            </a:r>
          </a:p>
          <a:p>
            <a:pPr>
              <a:buFont typeface="Wingdings" panose="05000000000000000000" pitchFamily="2" charset="2"/>
              <a:buNone/>
            </a:pPr>
            <a:endParaRPr lang="en-GB" altLang="en-US" sz="800" i="1" dirty="0" smtClean="0"/>
          </a:p>
          <a:p>
            <a:endParaRPr lang="en-GB" altLang="en-US" sz="800" dirty="0" smtClean="0"/>
          </a:p>
          <a:p>
            <a:r>
              <a:rPr lang="en-GB" altLang="en-US" sz="2400" dirty="0" smtClean="0"/>
              <a:t>When is this applicable?  </a:t>
            </a:r>
          </a:p>
          <a:p>
            <a:pPr lvl="1"/>
            <a:r>
              <a:rPr lang="en-GB" altLang="en-US" sz="2000" dirty="0" smtClean="0"/>
              <a:t>token ring/token bus/virtual ring (Chord)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6A319F1-9A89-4F14-BEF4-49028AD7385A}" type="slidenum">
              <a:rPr lang="en-US" altLang="en-US" sz="1400" smtClean="0">
                <a:latin typeface="Arial" panose="020B0604020202020204" pitchFamily="34" charset="0"/>
                <a:cs typeface="Arial" panose="020B0604020202020204" pitchFamily="34" charset="0"/>
              </a:rPr>
              <a:pPr>
                <a:spcBef>
                  <a:spcPct val="0"/>
                </a:spcBef>
                <a:buFontTx/>
                <a:buNone/>
              </a:pPr>
              <a:t>27</a:t>
            </a:fld>
            <a:endParaRPr lang="en-US" altLang="en-US" sz="1400" smtClean="0">
              <a:latin typeface="Arial" panose="020B0604020202020204" pitchFamily="34" charset="0"/>
              <a:cs typeface="Arial" panose="020B0604020202020204" pitchFamily="34" charset="0"/>
            </a:endParaRPr>
          </a:p>
        </p:txBody>
      </p:sp>
      <p:sp>
        <p:nvSpPr>
          <p:cNvPr id="45059" name="Rectangle 2"/>
          <p:cNvSpPr>
            <a:spLocks noGrp="1" noChangeArrowheads="1"/>
          </p:cNvSpPr>
          <p:nvPr>
            <p:ph type="title"/>
          </p:nvPr>
        </p:nvSpPr>
        <p:spPr/>
        <p:txBody>
          <a:bodyPr/>
          <a:lstStyle/>
          <a:p>
            <a:r>
              <a:rPr lang="en-GB" altLang="en-US" smtClean="0"/>
              <a:t>Bully Algorithm (Garcia-Molina)</a:t>
            </a:r>
          </a:p>
        </p:txBody>
      </p:sp>
      <p:sp>
        <p:nvSpPr>
          <p:cNvPr id="45060" name="Rectangle 3"/>
          <p:cNvSpPr>
            <a:spLocks noGrp="1" noChangeArrowheads="1"/>
          </p:cNvSpPr>
          <p:nvPr>
            <p:ph type="body" idx="1"/>
          </p:nvPr>
        </p:nvSpPr>
        <p:spPr>
          <a:xfrm>
            <a:off x="395288" y="1228725"/>
            <a:ext cx="8424862" cy="5287963"/>
          </a:xfrm>
        </p:spPr>
        <p:txBody>
          <a:bodyPr/>
          <a:lstStyle/>
          <a:p>
            <a:endParaRPr lang="en-GB" altLang="en-US" sz="2400" dirty="0" smtClean="0">
              <a:solidFill>
                <a:schemeClr val="accent2"/>
              </a:solidFill>
            </a:endParaRPr>
          </a:p>
          <a:p>
            <a:endParaRPr lang="en-GB" altLang="en-US" sz="2400" dirty="0" smtClean="0">
              <a:solidFill>
                <a:schemeClr val="accent2"/>
              </a:solidFill>
            </a:endParaRPr>
          </a:p>
          <a:p>
            <a:r>
              <a:rPr lang="en-GB" altLang="en-US" sz="2400" dirty="0" smtClean="0">
                <a:solidFill>
                  <a:schemeClr val="accent2"/>
                </a:solidFill>
              </a:rPr>
              <a:t>Idea: Process with highest ID imposes itself as the leader</a:t>
            </a:r>
          </a:p>
          <a:p>
            <a:endParaRPr lang="en-GB" altLang="en-US" sz="800" dirty="0" smtClean="0"/>
          </a:p>
          <a:p>
            <a:r>
              <a:rPr lang="en-GB" altLang="en-US" sz="2400" dirty="0" smtClean="0"/>
              <a:t>Assumption: </a:t>
            </a:r>
          </a:p>
          <a:p>
            <a:pPr lvl="1"/>
            <a:r>
              <a:rPr lang="en-GB" altLang="en-US" sz="2000" dirty="0" smtClean="0"/>
              <a:t>each process has a </a:t>
            </a:r>
            <a:r>
              <a:rPr lang="en-GB" altLang="en-US" sz="2000" dirty="0" smtClean="0">
                <a:solidFill>
                  <a:schemeClr val="accent2"/>
                </a:solidFill>
              </a:rPr>
              <a:t>unique ID</a:t>
            </a:r>
          </a:p>
          <a:p>
            <a:pPr lvl="1"/>
            <a:r>
              <a:rPr lang="en-GB" altLang="en-US" sz="2000" dirty="0" smtClean="0"/>
              <a:t>each process knows the </a:t>
            </a:r>
            <a:r>
              <a:rPr lang="en-GB" altLang="en-US" sz="2000" dirty="0" smtClean="0">
                <a:solidFill>
                  <a:schemeClr val="accent2"/>
                </a:solidFill>
              </a:rPr>
              <a:t>IDs of the other processes</a:t>
            </a:r>
          </a:p>
          <a:p>
            <a:pPr lvl="1"/>
            <a:endParaRPr lang="en-GB" altLang="en-US" sz="800" dirty="0" smtClean="0"/>
          </a:p>
          <a:p>
            <a:r>
              <a:rPr lang="en-GB" altLang="en-US" sz="2400" dirty="0" smtClean="0"/>
              <a:t>When is it applicable?</a:t>
            </a:r>
          </a:p>
          <a:p>
            <a:pPr lvl="1"/>
            <a:r>
              <a:rPr lang="en-GB" altLang="en-US" sz="2000" dirty="0" smtClean="0"/>
              <a:t>IDs don't change</a:t>
            </a:r>
          </a:p>
          <a:p>
            <a:pPr lvl="1"/>
            <a:r>
              <a:rPr lang="en-GB" altLang="en-US" sz="2000" dirty="0" smtClean="0"/>
              <a:t>Set of participants constant</a:t>
            </a:r>
          </a:p>
          <a:p>
            <a:pPr lvl="1"/>
            <a:r>
              <a:rPr lang="en-GB" altLang="en-US" sz="2000" dirty="0" smtClean="0"/>
              <a:t>Possibly much faster than ring algorithm</a:t>
            </a:r>
          </a:p>
        </p:txBody>
      </p:sp>
      <p:sp>
        <p:nvSpPr>
          <p:cNvPr id="3" name="Oval Callout 2"/>
          <p:cNvSpPr/>
          <p:nvPr/>
        </p:nvSpPr>
        <p:spPr bwMode="auto">
          <a:xfrm>
            <a:off x="5340350" y="2651125"/>
            <a:ext cx="3992563" cy="649288"/>
          </a:xfrm>
          <a:prstGeom prst="wedgeEllipseCallout">
            <a:avLst>
              <a:gd name="adj1" fmla="val -24938"/>
              <a:gd name="adj2" fmla="val -275716"/>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gn="ctr" eaLnBrk="1" hangingPunct="1">
              <a:defRPr/>
            </a:pPr>
            <a:r>
              <a:rPr lang="en-US" dirty="0">
                <a:solidFill>
                  <a:schemeClr val="tx1"/>
                </a:solidFill>
              </a:rPr>
              <a:t>Turing Award 2015!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F295C2E-4441-4B04-B05A-E2C990D01ED8}" type="slidenum">
              <a:rPr lang="en-US" altLang="en-US" sz="1400" smtClean="0">
                <a:latin typeface="Arial" panose="020B0604020202020204" pitchFamily="34" charset="0"/>
                <a:cs typeface="Arial" panose="020B0604020202020204" pitchFamily="34" charset="0"/>
              </a:rPr>
              <a:pPr>
                <a:spcBef>
                  <a:spcPct val="0"/>
                </a:spcBef>
                <a:buFontTx/>
                <a:buNone/>
              </a:pPr>
              <a:t>28</a:t>
            </a:fld>
            <a:endParaRPr lang="en-US" altLang="en-US" sz="1400" smtClean="0">
              <a:latin typeface="Arial" panose="020B0604020202020204" pitchFamily="34" charset="0"/>
              <a:cs typeface="Arial" panose="020B0604020202020204" pitchFamily="34" charset="0"/>
            </a:endParaRPr>
          </a:p>
        </p:txBody>
      </p:sp>
      <p:sp>
        <p:nvSpPr>
          <p:cNvPr id="46083" name="Rectangle 2"/>
          <p:cNvSpPr>
            <a:spLocks noGrp="1" noChangeArrowheads="1"/>
          </p:cNvSpPr>
          <p:nvPr>
            <p:ph type="title"/>
          </p:nvPr>
        </p:nvSpPr>
        <p:spPr/>
        <p:txBody>
          <a:bodyPr/>
          <a:lstStyle/>
          <a:p>
            <a:r>
              <a:rPr lang="en-GB" altLang="en-US" smtClean="0"/>
              <a:t>Bully Algorithm: Principles</a:t>
            </a:r>
          </a:p>
        </p:txBody>
      </p:sp>
      <p:sp>
        <p:nvSpPr>
          <p:cNvPr id="46084" name="Rectangle 3"/>
          <p:cNvSpPr>
            <a:spLocks noGrp="1" noChangeArrowheads="1"/>
          </p:cNvSpPr>
          <p:nvPr>
            <p:ph type="body" idx="1"/>
          </p:nvPr>
        </p:nvSpPr>
        <p:spPr>
          <a:xfrm>
            <a:off x="395288" y="1228725"/>
            <a:ext cx="8424862" cy="5316538"/>
          </a:xfrm>
        </p:spPr>
        <p:txBody>
          <a:bodyPr/>
          <a:lstStyle/>
          <a:p>
            <a:endParaRPr lang="en-GB" altLang="en-US" sz="2400" dirty="0" smtClean="0"/>
          </a:p>
          <a:p>
            <a:r>
              <a:rPr lang="en-GB" altLang="en-US" sz="2400" dirty="0" smtClean="0"/>
              <a:t>A process detects </a:t>
            </a:r>
            <a:r>
              <a:rPr lang="en-GB" altLang="en-US" sz="2400" dirty="0" smtClean="0">
                <a:solidFill>
                  <a:srgbClr val="FF3300"/>
                </a:solidFill>
              </a:rPr>
              <a:t>failure</a:t>
            </a:r>
            <a:r>
              <a:rPr lang="en-GB" altLang="en-US" sz="2400" dirty="0" smtClean="0">
                <a:solidFill>
                  <a:schemeClr val="accent2"/>
                </a:solidFill>
              </a:rPr>
              <a:t> of the leader</a:t>
            </a:r>
            <a:r>
              <a:rPr lang="en-GB" altLang="en-US" sz="2400" i="1" dirty="0" smtClean="0">
                <a:solidFill>
                  <a:srgbClr val="009900"/>
                </a:solidFill>
              </a:rPr>
              <a:t/>
            </a:r>
            <a:br>
              <a:rPr lang="en-GB" altLang="en-US" sz="2400" i="1" dirty="0" smtClean="0">
                <a:solidFill>
                  <a:srgbClr val="009900"/>
                </a:solidFill>
              </a:rPr>
            </a:br>
            <a:endParaRPr lang="en-GB" altLang="en-US" sz="2400" i="1" dirty="0" smtClean="0">
              <a:solidFill>
                <a:srgbClr val="009900"/>
              </a:solidFill>
            </a:endParaRPr>
          </a:p>
          <a:p>
            <a:r>
              <a:rPr lang="en-GB" altLang="en-US" sz="2400" dirty="0" smtClean="0"/>
              <a:t>The process starts an </a:t>
            </a:r>
            <a:r>
              <a:rPr lang="en-GB" altLang="en-US" sz="2400" dirty="0" smtClean="0">
                <a:solidFill>
                  <a:srgbClr val="FF3300"/>
                </a:solidFill>
              </a:rPr>
              <a:t>election</a:t>
            </a:r>
            <a:r>
              <a:rPr lang="en-GB" altLang="en-US" sz="2400" dirty="0" smtClean="0"/>
              <a:t> by </a:t>
            </a:r>
            <a:r>
              <a:rPr lang="en-GB" altLang="en-US" sz="2400" dirty="0" smtClean="0">
                <a:solidFill>
                  <a:schemeClr val="accent2"/>
                </a:solidFill>
              </a:rPr>
              <a:t>notifying</a:t>
            </a:r>
            <a:r>
              <a:rPr lang="en-GB" altLang="en-US" sz="2400" dirty="0" smtClean="0"/>
              <a:t> the potential candidates (i.e., processes with greater ID)</a:t>
            </a:r>
          </a:p>
          <a:p>
            <a:pPr lvl="1"/>
            <a:r>
              <a:rPr lang="en-GB" altLang="en-US" sz="2000" dirty="0" smtClean="0"/>
              <a:t>if </a:t>
            </a:r>
            <a:r>
              <a:rPr lang="en-GB" altLang="en-US" sz="2000" dirty="0" smtClean="0">
                <a:solidFill>
                  <a:schemeClr val="accent2"/>
                </a:solidFill>
              </a:rPr>
              <a:t>no candidate replies</a:t>
            </a:r>
            <a:r>
              <a:rPr lang="en-GB" altLang="en-US" sz="2000" dirty="0" smtClean="0"/>
              <a:t>, </a:t>
            </a:r>
            <a:br>
              <a:rPr lang="en-GB" altLang="en-US" sz="2000" dirty="0" smtClean="0"/>
            </a:br>
            <a:r>
              <a:rPr lang="en-GB" altLang="en-US" sz="2000" dirty="0" smtClean="0"/>
              <a:t>the process declares itself the </a:t>
            </a:r>
            <a:r>
              <a:rPr lang="en-GB" altLang="en-US" sz="2000" dirty="0" smtClean="0">
                <a:solidFill>
                  <a:srgbClr val="FF3300"/>
                </a:solidFill>
              </a:rPr>
              <a:t>winner</a:t>
            </a:r>
            <a:r>
              <a:rPr lang="en-GB" altLang="en-US" sz="2000" dirty="0" smtClean="0"/>
              <a:t> of the election </a:t>
            </a:r>
          </a:p>
          <a:p>
            <a:pPr lvl="1"/>
            <a:r>
              <a:rPr lang="en-GB" altLang="en-US" sz="2000" dirty="0" smtClean="0"/>
              <a:t>if </a:t>
            </a:r>
            <a:r>
              <a:rPr lang="en-GB" altLang="en-US" sz="2000" dirty="0" smtClean="0">
                <a:solidFill>
                  <a:schemeClr val="accent2"/>
                </a:solidFill>
              </a:rPr>
              <a:t>there is a reply</a:t>
            </a:r>
            <a:r>
              <a:rPr lang="en-GB" altLang="en-US" sz="2000" dirty="0" smtClean="0"/>
              <a:t>, </a:t>
            </a:r>
            <a:br>
              <a:rPr lang="en-GB" altLang="en-US" sz="2000" dirty="0" smtClean="0"/>
            </a:br>
            <a:r>
              <a:rPr lang="en-GB" altLang="en-US" sz="2000" dirty="0" smtClean="0"/>
              <a:t>the process </a:t>
            </a:r>
            <a:r>
              <a:rPr lang="en-GB" altLang="en-US" sz="2000" dirty="0" smtClean="0">
                <a:solidFill>
                  <a:srgbClr val="FF3300"/>
                </a:solidFill>
              </a:rPr>
              <a:t>stops</a:t>
            </a:r>
            <a:r>
              <a:rPr lang="en-GB" altLang="en-US" sz="2000" dirty="0" smtClean="0"/>
              <a:t> its election initiative</a:t>
            </a:r>
            <a:br>
              <a:rPr lang="en-GB" altLang="en-US" sz="2000" dirty="0" smtClean="0"/>
            </a:br>
            <a:endParaRPr lang="en-GB" altLang="en-US" sz="2000" dirty="0" smtClean="0"/>
          </a:p>
          <a:p>
            <a:r>
              <a:rPr lang="en-GB" altLang="en-US" sz="2400" dirty="0" smtClean="0"/>
              <a:t>When a process receives a </a:t>
            </a:r>
            <a:r>
              <a:rPr lang="en-GB" altLang="en-US" sz="2400" dirty="0" smtClean="0">
                <a:solidFill>
                  <a:schemeClr val="accent2"/>
                </a:solidFill>
              </a:rPr>
              <a:t>notification</a:t>
            </a:r>
            <a:r>
              <a:rPr lang="en-GB" altLang="en-US" sz="2400" dirty="0" smtClean="0"/>
              <a:t> </a:t>
            </a:r>
          </a:p>
          <a:p>
            <a:pPr lvl="1"/>
            <a:r>
              <a:rPr lang="en-GB" altLang="en-US" sz="2000" dirty="0" smtClean="0"/>
              <a:t>it </a:t>
            </a:r>
            <a:r>
              <a:rPr lang="en-GB" altLang="en-US" sz="2000" dirty="0" smtClean="0">
                <a:solidFill>
                  <a:srgbClr val="FF3300"/>
                </a:solidFill>
              </a:rPr>
              <a:t>replies</a:t>
            </a:r>
            <a:r>
              <a:rPr lang="en-GB" altLang="en-US" sz="2000" dirty="0" smtClean="0"/>
              <a:t> to the sender </a:t>
            </a:r>
          </a:p>
          <a:p>
            <a:pPr lvl="1"/>
            <a:r>
              <a:rPr lang="en-GB" altLang="en-US" sz="2000" dirty="0" smtClean="0"/>
              <a:t>and </a:t>
            </a:r>
            <a:r>
              <a:rPr lang="en-GB" altLang="en-US" sz="2000" dirty="0" smtClean="0">
                <a:solidFill>
                  <a:srgbClr val="FF3300"/>
                </a:solidFill>
              </a:rPr>
              <a:t>starts</a:t>
            </a:r>
            <a:r>
              <a:rPr lang="en-GB" altLang="en-US" sz="2000" dirty="0" smtClean="0"/>
              <a:t> an election if its ID is higher than the one of the sender</a:t>
            </a:r>
          </a:p>
          <a:p>
            <a:endParaRPr lang="en-GB" altLang="en-US" sz="2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1FA647F-C8BA-4BF2-860F-452994D7F0FF}" type="slidenum">
              <a:rPr lang="en-US" altLang="en-US" sz="1400" smtClean="0">
                <a:latin typeface="Arial" panose="020B0604020202020204" pitchFamily="34" charset="0"/>
                <a:cs typeface="Arial" panose="020B0604020202020204" pitchFamily="34" charset="0"/>
              </a:rPr>
              <a:pPr>
                <a:spcBef>
                  <a:spcPct val="0"/>
                </a:spcBef>
                <a:buFontTx/>
                <a:buNone/>
              </a:pPr>
              <a:t>29</a:t>
            </a:fld>
            <a:endParaRPr lang="en-US" altLang="en-US" sz="1400" smtClean="0">
              <a:latin typeface="Arial" panose="020B0604020202020204" pitchFamily="34" charset="0"/>
              <a:cs typeface="Arial" panose="020B0604020202020204" pitchFamily="34" charset="0"/>
            </a:endParaRPr>
          </a:p>
        </p:txBody>
      </p:sp>
      <p:sp>
        <p:nvSpPr>
          <p:cNvPr id="47107" name="Rectangle 2"/>
          <p:cNvSpPr>
            <a:spLocks noGrp="1" noChangeArrowheads="1"/>
          </p:cNvSpPr>
          <p:nvPr>
            <p:ph type="title"/>
          </p:nvPr>
        </p:nvSpPr>
        <p:spPr/>
        <p:txBody>
          <a:bodyPr/>
          <a:lstStyle/>
          <a:p>
            <a:r>
              <a:rPr lang="en-GB" altLang="en-US" smtClean="0"/>
              <a:t>Bully Algorithm: Messages</a:t>
            </a:r>
          </a:p>
        </p:txBody>
      </p:sp>
      <p:sp>
        <p:nvSpPr>
          <p:cNvPr id="47108" name="Rectangle 3"/>
          <p:cNvSpPr>
            <a:spLocks noGrp="1" noChangeArrowheads="1"/>
          </p:cNvSpPr>
          <p:nvPr>
            <p:ph type="body" idx="1"/>
          </p:nvPr>
        </p:nvSpPr>
        <p:spPr/>
        <p:txBody>
          <a:bodyPr/>
          <a:lstStyle/>
          <a:p>
            <a:endParaRPr kumimoji="1" lang="en-US" altLang="en-US" smtClean="0"/>
          </a:p>
          <a:p>
            <a:r>
              <a:rPr kumimoji="1" lang="en-US" altLang="en-US" smtClean="0">
                <a:solidFill>
                  <a:srgbClr val="FF3300"/>
                </a:solidFill>
              </a:rPr>
              <a:t>Election</a:t>
            </a:r>
            <a:r>
              <a:rPr kumimoji="1" lang="en-US" altLang="en-US" smtClean="0">
                <a:solidFill>
                  <a:schemeClr val="accent2"/>
                </a:solidFill>
              </a:rPr>
              <a:t> message</a:t>
            </a:r>
            <a:r>
              <a:rPr kumimoji="1" lang="en-US" altLang="en-US" smtClean="0"/>
              <a:t>: </a:t>
            </a:r>
          </a:p>
          <a:p>
            <a:pPr lvl="1"/>
            <a:r>
              <a:rPr kumimoji="1" lang="en-US" altLang="en-US" smtClean="0"/>
              <a:t>to “call elections” </a:t>
            </a:r>
            <a:r>
              <a:rPr kumimoji="1" lang="en-US" altLang="en-US" sz="2000" i="1" smtClean="0">
                <a:solidFill>
                  <a:srgbClr val="009900"/>
                </a:solidFill>
              </a:rPr>
              <a:t>(sent to nodes with higher UID)</a:t>
            </a:r>
          </a:p>
          <a:p>
            <a:pPr lvl="1"/>
            <a:endParaRPr kumimoji="1" lang="en-US" altLang="en-US" sz="2000" i="1" smtClean="0">
              <a:solidFill>
                <a:srgbClr val="009900"/>
              </a:solidFill>
            </a:endParaRPr>
          </a:p>
          <a:p>
            <a:r>
              <a:rPr kumimoji="1" lang="en-US" altLang="en-US" smtClean="0">
                <a:solidFill>
                  <a:srgbClr val="FF3300"/>
                </a:solidFill>
              </a:rPr>
              <a:t>Answer</a:t>
            </a:r>
            <a:r>
              <a:rPr kumimoji="1" lang="en-US" altLang="en-US" smtClean="0">
                <a:solidFill>
                  <a:schemeClr val="accent2"/>
                </a:solidFill>
              </a:rPr>
              <a:t> message</a:t>
            </a:r>
            <a:r>
              <a:rPr kumimoji="1" lang="en-US" altLang="en-US" smtClean="0"/>
              <a:t>: </a:t>
            </a:r>
          </a:p>
          <a:p>
            <a:pPr lvl="1"/>
            <a:r>
              <a:rPr kumimoji="1" lang="en-US" altLang="en-US" smtClean="0"/>
              <a:t>to “vote” </a:t>
            </a:r>
            <a:r>
              <a:rPr kumimoji="1" lang="en-US" altLang="en-US" sz="2000" i="1" smtClean="0">
                <a:solidFill>
                  <a:srgbClr val="009900"/>
                </a:solidFill>
              </a:rPr>
              <a:t>(… against the caller, sent to nodes with lower UID)</a:t>
            </a:r>
            <a:br>
              <a:rPr kumimoji="1" lang="en-US" altLang="en-US" sz="2000" i="1" smtClean="0">
                <a:solidFill>
                  <a:srgbClr val="009900"/>
                </a:solidFill>
              </a:rPr>
            </a:br>
            <a:endParaRPr kumimoji="1" lang="en-US" altLang="en-US" sz="2000" i="1" smtClean="0">
              <a:solidFill>
                <a:srgbClr val="009900"/>
              </a:solidFill>
            </a:endParaRPr>
          </a:p>
          <a:p>
            <a:r>
              <a:rPr kumimoji="1" lang="en-US" altLang="en-US" smtClean="0">
                <a:solidFill>
                  <a:srgbClr val="FF3300"/>
                </a:solidFill>
              </a:rPr>
              <a:t>Coordinator</a:t>
            </a:r>
            <a:r>
              <a:rPr kumimoji="1" lang="en-US" altLang="en-US" smtClean="0">
                <a:solidFill>
                  <a:schemeClr val="accent2"/>
                </a:solidFill>
              </a:rPr>
              <a:t> message</a:t>
            </a:r>
            <a:r>
              <a:rPr kumimoji="1" lang="en-US" altLang="en-US" smtClean="0"/>
              <a:t>: </a:t>
            </a:r>
          </a:p>
          <a:p>
            <a:pPr lvl="1"/>
            <a:r>
              <a:rPr kumimoji="1" lang="en-US" altLang="en-US" smtClean="0"/>
              <a:t>to announce own acting as coordinator</a:t>
            </a:r>
          </a:p>
          <a:p>
            <a:endParaRPr lang="en-GB"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741F902-C4BB-47D9-8A23-80BDC6A2FC1C}" type="slidenum">
              <a:rPr lang="en-US" altLang="en-US" sz="1400" smtClean="0">
                <a:latin typeface="Arial" panose="020B0604020202020204" pitchFamily="34" charset="0"/>
                <a:cs typeface="Arial" panose="020B0604020202020204" pitchFamily="34" charset="0"/>
              </a:rPr>
              <a:pPr>
                <a:spcBef>
                  <a:spcPct val="0"/>
                </a:spcBef>
                <a:buFontTx/>
                <a:buNone/>
              </a:pPr>
              <a:t>3</a:t>
            </a:fld>
            <a:endParaRPr lang="en-US" altLang="en-US" sz="1400" smtClean="0">
              <a:latin typeface="Arial" panose="020B0604020202020204" pitchFamily="34" charset="0"/>
              <a:cs typeface="Arial" panose="020B0604020202020204" pitchFamily="34" charset="0"/>
            </a:endParaRPr>
          </a:p>
        </p:txBody>
      </p:sp>
      <p:sp>
        <p:nvSpPr>
          <p:cNvPr id="17411" name="Rectangle 2"/>
          <p:cNvSpPr>
            <a:spLocks noGrp="1" noChangeArrowheads="1"/>
          </p:cNvSpPr>
          <p:nvPr>
            <p:ph type="title"/>
          </p:nvPr>
        </p:nvSpPr>
        <p:spPr/>
        <p:txBody>
          <a:bodyPr/>
          <a:lstStyle/>
          <a:p>
            <a:r>
              <a:rPr lang="en-GB" altLang="en-US" smtClean="0"/>
              <a:t>Co-ordination Problems</a:t>
            </a:r>
          </a:p>
        </p:txBody>
      </p:sp>
      <p:sp>
        <p:nvSpPr>
          <p:cNvPr id="7172" name="Rectangle 3"/>
          <p:cNvSpPr>
            <a:spLocks noGrp="1" noChangeArrowheads="1"/>
          </p:cNvSpPr>
          <p:nvPr>
            <p:ph type="body" idx="1"/>
          </p:nvPr>
        </p:nvSpPr>
        <p:spPr/>
        <p:txBody>
          <a:bodyPr/>
          <a:lstStyle/>
          <a:p>
            <a:pPr marL="514350" indent="-514350">
              <a:buFont typeface="+mj-lt"/>
              <a:buAutoNum type="arabicPeriod"/>
              <a:defRPr/>
            </a:pPr>
            <a:r>
              <a:rPr lang="en-GB" altLang="en-US" sz="2800" dirty="0" smtClean="0">
                <a:solidFill>
                  <a:srgbClr val="FF3300"/>
                </a:solidFill>
              </a:rPr>
              <a:t>Clock Synchronization </a:t>
            </a:r>
          </a:p>
          <a:p>
            <a:pPr lvl="1">
              <a:buFont typeface="Arial" charset="0"/>
              <a:buChar char="–"/>
              <a:defRPr/>
            </a:pPr>
            <a:r>
              <a:rPr lang="en-GB" altLang="en-US" sz="2400" dirty="0" smtClean="0"/>
              <a:t>processes must agree on order of events</a:t>
            </a:r>
            <a:endParaRPr lang="en-GB" altLang="en-US" sz="2400" dirty="0" smtClean="0">
              <a:solidFill>
                <a:schemeClr val="accent2"/>
              </a:solidFill>
            </a:endParaRPr>
          </a:p>
          <a:p>
            <a:pPr lvl="1">
              <a:buFont typeface="Arial" charset="0"/>
              <a:buChar char="–"/>
              <a:defRPr/>
            </a:pPr>
            <a:r>
              <a:rPr lang="en-GB" altLang="en-US" sz="2400" dirty="0" smtClean="0"/>
              <a:t>crucial e.g. for concurrent transactions in databases or change polling in distributed file systems</a:t>
            </a:r>
            <a:endParaRPr lang="en-GB" altLang="en-US" dirty="0" smtClean="0">
              <a:solidFill>
                <a:srgbClr val="FF3300"/>
              </a:solidFill>
            </a:endParaRPr>
          </a:p>
          <a:p>
            <a:pPr marL="514350" indent="-514350">
              <a:buFont typeface="+mj-lt"/>
              <a:buAutoNum type="arabicPeriod"/>
              <a:defRPr/>
            </a:pPr>
            <a:r>
              <a:rPr lang="en-GB" altLang="en-US" sz="2800" dirty="0" smtClean="0">
                <a:solidFill>
                  <a:srgbClr val="FF3300"/>
                </a:solidFill>
              </a:rPr>
              <a:t>Leader election</a:t>
            </a:r>
          </a:p>
          <a:p>
            <a:pPr lvl="1">
              <a:buFont typeface="Arial" charset="0"/>
              <a:buChar char="–"/>
              <a:defRPr/>
            </a:pPr>
            <a:r>
              <a:rPr lang="en-GB" altLang="en-US" sz="2400" dirty="0" smtClean="0"/>
              <a:t>after crash failure has occurred</a:t>
            </a:r>
          </a:p>
          <a:p>
            <a:pPr lvl="1">
              <a:buFont typeface="Arial" charset="0"/>
              <a:buChar char="–"/>
              <a:defRPr/>
            </a:pPr>
            <a:r>
              <a:rPr lang="en-GB" altLang="en-US" sz="2400" dirty="0" smtClean="0"/>
              <a:t>after network reconfiguration</a:t>
            </a:r>
          </a:p>
          <a:p>
            <a:pPr marL="514350" indent="-514350">
              <a:buFont typeface="+mj-lt"/>
              <a:buAutoNum type="arabicPeriod"/>
              <a:defRPr/>
            </a:pPr>
            <a:r>
              <a:rPr lang="en-GB" altLang="en-US" sz="2800" dirty="0" smtClean="0">
                <a:solidFill>
                  <a:srgbClr val="FF3300"/>
                </a:solidFill>
              </a:rPr>
              <a:t>Mutual exclusion</a:t>
            </a:r>
          </a:p>
          <a:p>
            <a:pPr lvl="1">
              <a:buFont typeface="Arial" charset="0"/>
              <a:buChar char="–"/>
              <a:defRPr/>
            </a:pPr>
            <a:r>
              <a:rPr lang="en-GB" altLang="en-US" sz="2400" dirty="0" smtClean="0"/>
              <a:t>distributed form of</a:t>
            </a:r>
            <a:r>
              <a:rPr lang="en-GB" altLang="en-US" sz="2400" dirty="0" smtClean="0">
                <a:solidFill>
                  <a:schemeClr val="accent2"/>
                </a:solidFill>
              </a:rPr>
              <a:t> synchronized access</a:t>
            </a:r>
            <a:r>
              <a:rPr lang="en-GB" altLang="en-US" sz="2400" dirty="0" smtClean="0"/>
              <a:t> problem</a:t>
            </a:r>
          </a:p>
          <a:p>
            <a:pPr lvl="1">
              <a:buFont typeface="Arial" charset="0"/>
              <a:buChar char="–"/>
              <a:defRPr/>
            </a:pPr>
            <a:r>
              <a:rPr lang="en-GB" altLang="en-US" sz="2400" dirty="0" smtClean="0"/>
              <a:t>not covered here</a:t>
            </a:r>
          </a:p>
          <a:p>
            <a:pPr>
              <a:buFont typeface="Arial" charset="0"/>
              <a:buChar char="•"/>
              <a:defRPr/>
            </a:pPr>
            <a:endParaRPr lang="en-GB" altLang="en-US" sz="28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BBB7F9A-89B0-485E-B812-A0B0682EF0DC}" type="slidenum">
              <a:rPr lang="en-US" altLang="en-US" sz="1400" smtClean="0">
                <a:latin typeface="Arial" panose="020B0604020202020204" pitchFamily="34" charset="0"/>
                <a:cs typeface="Arial" panose="020B0604020202020204" pitchFamily="34" charset="0"/>
              </a:rPr>
              <a:pPr>
                <a:spcBef>
                  <a:spcPct val="0"/>
                </a:spcBef>
                <a:buFontTx/>
                <a:buNone/>
              </a:pPr>
              <a:t>30</a:t>
            </a:fld>
            <a:endParaRPr lang="en-US" altLang="en-US" sz="1400" smtClean="0">
              <a:latin typeface="Arial" panose="020B0604020202020204" pitchFamily="34" charset="0"/>
              <a:cs typeface="Arial" panose="020B0604020202020204" pitchFamily="34" charset="0"/>
            </a:endParaRPr>
          </a:p>
        </p:txBody>
      </p:sp>
      <p:sp>
        <p:nvSpPr>
          <p:cNvPr id="48131" name="Rectangle 2"/>
          <p:cNvSpPr>
            <a:spLocks noGrp="1" noChangeArrowheads="1"/>
          </p:cNvSpPr>
          <p:nvPr>
            <p:ph type="title"/>
          </p:nvPr>
        </p:nvSpPr>
        <p:spPr/>
        <p:txBody>
          <a:bodyPr/>
          <a:lstStyle/>
          <a:p>
            <a:r>
              <a:rPr lang="en-GB" altLang="en-US" smtClean="0"/>
              <a:t>Bully Algorithm: Actions</a:t>
            </a:r>
          </a:p>
        </p:txBody>
      </p:sp>
      <p:sp>
        <p:nvSpPr>
          <p:cNvPr id="22532" name="Rectangle 3"/>
          <p:cNvSpPr>
            <a:spLocks noGrp="1" noChangeArrowheads="1"/>
          </p:cNvSpPr>
          <p:nvPr>
            <p:ph type="body" idx="1"/>
          </p:nvPr>
        </p:nvSpPr>
        <p:spPr>
          <a:xfrm>
            <a:off x="395288" y="1228725"/>
            <a:ext cx="8424862" cy="5629275"/>
          </a:xfrm>
        </p:spPr>
        <p:txBody>
          <a:bodyPr/>
          <a:lstStyle/>
          <a:p>
            <a:pPr>
              <a:buFont typeface="Arial" charset="0"/>
              <a:buChar char="•"/>
              <a:defRPr/>
            </a:pPr>
            <a:endParaRPr lang="en-US" altLang="en-US" sz="1200" dirty="0" smtClean="0"/>
          </a:p>
          <a:p>
            <a:pPr>
              <a:buFont typeface="Arial" charset="0"/>
              <a:buChar char="•"/>
              <a:defRPr/>
            </a:pPr>
            <a:r>
              <a:rPr lang="en-US" altLang="en-US" sz="2400" dirty="0" smtClean="0"/>
              <a:t>Initially: The process with </a:t>
            </a:r>
            <a:r>
              <a:rPr lang="en-US" altLang="en-US" sz="2400" dirty="0" smtClean="0">
                <a:solidFill>
                  <a:srgbClr val="FF3300"/>
                </a:solidFill>
              </a:rPr>
              <a:t>highest UID</a:t>
            </a:r>
            <a:r>
              <a:rPr lang="en-US" altLang="en-US" sz="2400" dirty="0" smtClean="0"/>
              <a:t> sends </a:t>
            </a:r>
            <a:r>
              <a:rPr lang="en-US" altLang="en-US" sz="2400" dirty="0" smtClean="0">
                <a:solidFill>
                  <a:schemeClr val="accent2"/>
                </a:solidFill>
              </a:rPr>
              <a:t>coordinator message</a:t>
            </a:r>
            <a:br>
              <a:rPr lang="en-US" altLang="en-US" sz="2400" dirty="0" smtClean="0">
                <a:solidFill>
                  <a:schemeClr val="accent2"/>
                </a:solidFill>
              </a:rPr>
            </a:br>
            <a:endParaRPr lang="en-US" altLang="en-US" sz="1050" dirty="0" smtClean="0">
              <a:solidFill>
                <a:schemeClr val="accent2"/>
              </a:solidFill>
            </a:endParaRPr>
          </a:p>
          <a:p>
            <a:pPr>
              <a:buFont typeface="Arial" charset="0"/>
              <a:buChar char="•"/>
              <a:defRPr/>
            </a:pPr>
            <a:r>
              <a:rPr lang="en-US" altLang="en-US" sz="2400" dirty="0" smtClean="0"/>
              <a:t>A process starting an election sends an </a:t>
            </a:r>
            <a:r>
              <a:rPr lang="en-US" altLang="en-US" sz="2400" dirty="0" smtClean="0">
                <a:solidFill>
                  <a:schemeClr val="accent2"/>
                </a:solidFill>
              </a:rPr>
              <a:t>election message</a:t>
            </a:r>
          </a:p>
          <a:p>
            <a:pPr lvl="1">
              <a:buFont typeface="Arial" charset="0"/>
              <a:buChar char="–"/>
              <a:defRPr/>
            </a:pPr>
            <a:r>
              <a:rPr lang="en-US" altLang="en-US" sz="2000" dirty="0" smtClean="0"/>
              <a:t>if </a:t>
            </a:r>
            <a:r>
              <a:rPr lang="en-US" altLang="en-US" sz="2000" dirty="0" smtClean="0">
                <a:solidFill>
                  <a:srgbClr val="FF3300"/>
                </a:solidFill>
              </a:rPr>
              <a:t>no answer</a:t>
            </a:r>
            <a:r>
              <a:rPr lang="en-US" altLang="en-US" sz="2000" dirty="0" smtClean="0"/>
              <a:t> within time T = 2 </a:t>
            </a:r>
            <a:r>
              <a:rPr lang="en-US" altLang="en-US" sz="2000" dirty="0" err="1" smtClean="0"/>
              <a:t>T</a:t>
            </a:r>
            <a:r>
              <a:rPr lang="en-US" altLang="en-US" sz="2000" baseline="-25000" dirty="0" err="1" smtClean="0"/>
              <a:t>transmission</a:t>
            </a:r>
            <a:r>
              <a:rPr lang="en-US" altLang="en-US" sz="2000" dirty="0" smtClean="0"/>
              <a:t> + </a:t>
            </a:r>
            <a:r>
              <a:rPr lang="en-US" altLang="en-US" sz="2000" dirty="0" err="1" smtClean="0"/>
              <a:t>T</a:t>
            </a:r>
            <a:r>
              <a:rPr lang="en-US" altLang="en-US" sz="2000" baseline="-25000" dirty="0" err="1" smtClean="0"/>
              <a:t>process</a:t>
            </a:r>
            <a:r>
              <a:rPr lang="en-US" altLang="en-US" sz="2000" dirty="0" smtClean="0"/>
              <a:t>, </a:t>
            </a:r>
            <a:br>
              <a:rPr lang="en-US" altLang="en-US" sz="2000" dirty="0" smtClean="0"/>
            </a:br>
            <a:r>
              <a:rPr lang="en-US" altLang="en-US" sz="2000" dirty="0" smtClean="0"/>
              <a:t>then it sends a </a:t>
            </a:r>
            <a:r>
              <a:rPr lang="en-US" altLang="en-US" sz="2000" dirty="0" smtClean="0">
                <a:solidFill>
                  <a:schemeClr val="accent2"/>
                </a:solidFill>
              </a:rPr>
              <a:t>coordinator message</a:t>
            </a:r>
          </a:p>
          <a:p>
            <a:pPr lvl="1">
              <a:buFont typeface="Arial" charset="0"/>
              <a:buChar char="–"/>
              <a:defRPr/>
            </a:pPr>
            <a:endParaRPr lang="en-US" altLang="en-US" sz="800" dirty="0" smtClean="0">
              <a:solidFill>
                <a:schemeClr val="accent2"/>
              </a:solidFill>
            </a:endParaRPr>
          </a:p>
          <a:p>
            <a:pPr>
              <a:buFont typeface="Arial" charset="0"/>
              <a:buChar char="•"/>
              <a:defRPr/>
            </a:pPr>
            <a:r>
              <a:rPr lang="en-US" altLang="en-US" sz="2400" dirty="0" smtClean="0"/>
              <a:t>If a process  receives a </a:t>
            </a:r>
            <a:r>
              <a:rPr lang="en-US" altLang="en-US" sz="2400" dirty="0" smtClean="0">
                <a:solidFill>
                  <a:schemeClr val="accent2"/>
                </a:solidFill>
              </a:rPr>
              <a:t>coordinator message</a:t>
            </a:r>
          </a:p>
          <a:p>
            <a:pPr lvl="1">
              <a:buFont typeface="Arial" charset="0"/>
              <a:buChar char="–"/>
              <a:defRPr/>
            </a:pPr>
            <a:r>
              <a:rPr lang="en-US" altLang="en-US" sz="2000" dirty="0" smtClean="0"/>
              <a:t>it sets its </a:t>
            </a:r>
            <a:r>
              <a:rPr lang="en-US" altLang="en-US" sz="2000" b="1" dirty="0" smtClean="0">
                <a:solidFill>
                  <a:schemeClr val="accent2"/>
                </a:solidFill>
                <a:latin typeface="Courier New" pitchFamily="49" charset="0"/>
                <a:cs typeface="Courier New" pitchFamily="49" charset="0"/>
              </a:rPr>
              <a:t>coordinator</a:t>
            </a:r>
            <a:r>
              <a:rPr lang="en-US" altLang="en-US" sz="2000" dirty="0" smtClean="0"/>
              <a:t> variable</a:t>
            </a:r>
          </a:p>
          <a:p>
            <a:pPr lvl="1">
              <a:buFont typeface="Arial" charset="0"/>
              <a:buChar char="–"/>
              <a:defRPr/>
            </a:pPr>
            <a:endParaRPr lang="en-US" altLang="en-US" sz="800" dirty="0" smtClean="0"/>
          </a:p>
          <a:p>
            <a:pPr>
              <a:buFont typeface="Arial" charset="0"/>
              <a:buChar char="•"/>
              <a:defRPr/>
            </a:pPr>
            <a:r>
              <a:rPr lang="en-US" altLang="en-US" sz="2400" dirty="0" smtClean="0"/>
              <a:t>If a process receives an </a:t>
            </a:r>
            <a:r>
              <a:rPr lang="en-US" altLang="en-US" sz="2400" dirty="0" smtClean="0">
                <a:solidFill>
                  <a:schemeClr val="accent2"/>
                </a:solidFill>
              </a:rPr>
              <a:t>election message</a:t>
            </a:r>
          </a:p>
          <a:p>
            <a:pPr lvl="1">
              <a:buFont typeface="Arial" charset="0"/>
              <a:buChar char="–"/>
              <a:defRPr/>
            </a:pPr>
            <a:r>
              <a:rPr lang="en-US" altLang="en-US" sz="2000" dirty="0" smtClean="0"/>
              <a:t>it answers and begins another election (if needed)</a:t>
            </a:r>
          </a:p>
          <a:p>
            <a:pPr lvl="1">
              <a:buFont typeface="Arial" charset="0"/>
              <a:buChar char="–"/>
              <a:defRPr/>
            </a:pPr>
            <a:endParaRPr lang="en-US" altLang="en-US" sz="800" dirty="0" smtClean="0"/>
          </a:p>
          <a:p>
            <a:pPr>
              <a:buFont typeface="Arial" charset="0"/>
              <a:buChar char="•"/>
              <a:defRPr/>
            </a:pPr>
            <a:r>
              <a:rPr lang="en-US" altLang="en-US" sz="2400" dirty="0" smtClean="0"/>
              <a:t>If a </a:t>
            </a:r>
            <a:r>
              <a:rPr lang="en-US" altLang="en-US" sz="2400" dirty="0" smtClean="0">
                <a:solidFill>
                  <a:srgbClr val="FF3300"/>
                </a:solidFill>
              </a:rPr>
              <a:t>new process</a:t>
            </a:r>
            <a:r>
              <a:rPr lang="en-US" altLang="en-US" sz="2400" dirty="0" smtClean="0"/>
              <a:t> starts to coordinate (highest UID), </a:t>
            </a:r>
          </a:p>
          <a:p>
            <a:pPr lvl="1">
              <a:buFont typeface="Arial" charset="0"/>
              <a:buChar char="–"/>
              <a:defRPr/>
            </a:pPr>
            <a:r>
              <a:rPr lang="en-US" altLang="en-US" sz="2000" dirty="0" smtClean="0"/>
              <a:t>it sends a </a:t>
            </a:r>
            <a:r>
              <a:rPr lang="en-US" altLang="en-US" sz="2000" dirty="0" smtClean="0">
                <a:solidFill>
                  <a:schemeClr val="accent2"/>
                </a:solidFill>
              </a:rPr>
              <a:t>coordinator message</a:t>
            </a:r>
            <a:r>
              <a:rPr lang="en-US" altLang="en-US" sz="2000" dirty="0" smtClean="0"/>
              <a:t> and </a:t>
            </a:r>
            <a:r>
              <a:rPr lang="en-US" altLang="en-US" sz="2000" dirty="0" smtClean="0">
                <a:solidFill>
                  <a:srgbClr val="FF3300"/>
                </a:solidFill>
              </a:rPr>
              <a:t>“</a:t>
            </a:r>
            <a:r>
              <a:rPr lang="en-US" altLang="en-US" sz="2000" i="1" dirty="0" smtClean="0">
                <a:solidFill>
                  <a:srgbClr val="FF3300"/>
                </a:solidFill>
              </a:rPr>
              <a:t>bullies</a:t>
            </a:r>
            <a:r>
              <a:rPr lang="en-US" altLang="en-US" sz="2000" dirty="0" smtClean="0">
                <a:solidFill>
                  <a:srgbClr val="FF3300"/>
                </a:solidFill>
              </a:rPr>
              <a:t>”</a:t>
            </a:r>
            <a:r>
              <a:rPr lang="en-US" altLang="en-US" sz="2000" dirty="0" smtClean="0"/>
              <a:t> the current coordinator out</a:t>
            </a:r>
          </a:p>
          <a:p>
            <a:pPr>
              <a:buFont typeface="Arial" charset="0"/>
              <a:buChar char="•"/>
              <a:defRPr/>
            </a:pPr>
            <a:endParaRPr lang="en-GB" altLang="en-US" sz="24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5400" smtClean="0"/>
              <a:t>Example (1)</a:t>
            </a:r>
          </a:p>
        </p:txBody>
      </p:sp>
      <p:sp>
        <p:nvSpPr>
          <p:cNvPr id="31747" name="Rectangle 3"/>
          <p:cNvSpPr>
            <a:spLocks noGrp="1" noChangeArrowheads="1"/>
          </p:cNvSpPr>
          <p:nvPr>
            <p:ph type="body" idx="1"/>
          </p:nvPr>
        </p:nvSpPr>
        <p:spPr>
          <a:xfrm>
            <a:off x="5561013" y="3473450"/>
            <a:ext cx="3771900" cy="3684588"/>
          </a:xfrm>
        </p:spPr>
        <p:txBody>
          <a:bodyPr/>
          <a:lstStyle/>
          <a:p>
            <a:pPr marL="514350" indent="-514350" eaLnBrk="1" hangingPunct="1">
              <a:lnSpc>
                <a:spcPct val="80000"/>
              </a:lnSpc>
              <a:buFont typeface="Arial" charset="0"/>
              <a:buAutoNum type="alphaLcParenBoth"/>
              <a:defRPr/>
            </a:pPr>
            <a:r>
              <a:rPr lang="en-US" altLang="en-US" sz="2400" dirty="0" smtClean="0"/>
              <a:t>Process 4 holds an election. </a:t>
            </a:r>
          </a:p>
          <a:p>
            <a:pPr marL="0" indent="0" eaLnBrk="1" hangingPunct="1">
              <a:lnSpc>
                <a:spcPct val="80000"/>
              </a:lnSpc>
              <a:buFont typeface="Arial" charset="0"/>
              <a:buNone/>
              <a:defRPr/>
            </a:pPr>
            <a:r>
              <a:rPr lang="en-US" altLang="en-US" sz="2400" dirty="0" smtClean="0"/>
              <a:t>(b) Processes 5 and 6 respond, telling 4 to stop. </a:t>
            </a:r>
          </a:p>
          <a:p>
            <a:pPr marL="0" indent="0" eaLnBrk="1" hangingPunct="1">
              <a:lnSpc>
                <a:spcPct val="80000"/>
              </a:lnSpc>
              <a:buFont typeface="Arial" charset="0"/>
              <a:buNone/>
              <a:defRPr/>
            </a:pPr>
            <a:r>
              <a:rPr lang="en-US" altLang="en-US" sz="2400" dirty="0" smtClean="0"/>
              <a:t>(c) Now 5 and 6 each</a:t>
            </a:r>
          </a:p>
          <a:p>
            <a:pPr marL="0" indent="0" eaLnBrk="1" hangingPunct="1">
              <a:lnSpc>
                <a:spcPct val="80000"/>
              </a:lnSpc>
              <a:buFont typeface="Arial" charset="0"/>
              <a:buNone/>
              <a:defRPr/>
            </a:pPr>
            <a:r>
              <a:rPr lang="en-US" altLang="en-US" sz="2400" dirty="0" smtClean="0"/>
              <a:t>hold an election.</a:t>
            </a:r>
          </a:p>
          <a:p>
            <a:pPr marL="0" indent="0" eaLnBrk="1" hangingPunct="1">
              <a:lnSpc>
                <a:spcPct val="80000"/>
              </a:lnSpc>
              <a:buFont typeface="Arial" charset="0"/>
              <a:buNone/>
              <a:defRPr/>
            </a:pPr>
            <a:r>
              <a:rPr lang="en-US" altLang="en-US" sz="2400" dirty="0" smtClean="0"/>
              <a:t>(d) Process 6 tells 5 to stop. </a:t>
            </a:r>
          </a:p>
          <a:p>
            <a:pPr marL="0" indent="0" eaLnBrk="1" hangingPunct="1">
              <a:lnSpc>
                <a:spcPct val="80000"/>
              </a:lnSpc>
              <a:buFont typeface="Arial" charset="0"/>
              <a:buNone/>
              <a:defRPr/>
            </a:pPr>
            <a:r>
              <a:rPr lang="en-US" altLang="en-US" sz="2400" dirty="0" smtClean="0"/>
              <a:t>(e) Process 6 wins and tells everyone.</a:t>
            </a:r>
          </a:p>
          <a:p>
            <a:pPr marL="0" indent="0" eaLnBrk="1" hangingPunct="1">
              <a:lnSpc>
                <a:spcPct val="80000"/>
              </a:lnSpc>
              <a:buFont typeface="Arial" charset="0"/>
              <a:buNone/>
              <a:defRPr/>
            </a:pPr>
            <a:endParaRPr lang="en-US" altLang="en-US" sz="2400" dirty="0" smtClean="0"/>
          </a:p>
        </p:txBody>
      </p:sp>
      <p:pic>
        <p:nvPicPr>
          <p:cNvPr id="49156" name="Picture 4" descr="06-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338" y="279400"/>
            <a:ext cx="751522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7" name="Picture 4" descr="06-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338" y="3360738"/>
            <a:ext cx="4899025" cy="262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D2DE13C-6CBA-430F-98F8-531930B4A5D0}" type="slidenum">
              <a:rPr lang="en-US" altLang="en-US" sz="1400" smtClean="0">
                <a:latin typeface="Arial" panose="020B0604020202020204" pitchFamily="34" charset="0"/>
                <a:cs typeface="Arial" panose="020B0604020202020204" pitchFamily="34" charset="0"/>
              </a:rPr>
              <a:pPr>
                <a:spcBef>
                  <a:spcPct val="0"/>
                </a:spcBef>
                <a:buFontTx/>
                <a:buNone/>
              </a:pPr>
              <a:t>32</a:t>
            </a:fld>
            <a:endParaRPr lang="en-US" altLang="en-US" sz="1400" smtClean="0">
              <a:latin typeface="Arial" panose="020B0604020202020204" pitchFamily="34" charset="0"/>
              <a:cs typeface="Arial" panose="020B0604020202020204" pitchFamily="34" charset="0"/>
            </a:endParaRPr>
          </a:p>
        </p:txBody>
      </p:sp>
      <p:sp>
        <p:nvSpPr>
          <p:cNvPr id="51203" name="Rectangle 2"/>
          <p:cNvSpPr>
            <a:spLocks noGrp="1" noChangeArrowheads="1"/>
          </p:cNvSpPr>
          <p:nvPr>
            <p:ph type="title"/>
          </p:nvPr>
        </p:nvSpPr>
        <p:spPr/>
        <p:txBody>
          <a:bodyPr/>
          <a:lstStyle/>
          <a:p>
            <a:r>
              <a:rPr lang="en-GB" altLang="en-US" smtClean="0"/>
              <a:t>Properties of the Bully Algorithm</a:t>
            </a:r>
          </a:p>
        </p:txBody>
      </p:sp>
      <p:sp>
        <p:nvSpPr>
          <p:cNvPr id="51204" name="Rectangle 3"/>
          <p:cNvSpPr>
            <a:spLocks noGrp="1" noChangeArrowheads="1"/>
          </p:cNvSpPr>
          <p:nvPr>
            <p:ph type="body" idx="1"/>
          </p:nvPr>
        </p:nvSpPr>
        <p:spPr>
          <a:xfrm>
            <a:off x="395288" y="1228725"/>
            <a:ext cx="8424862" cy="5316538"/>
          </a:xfrm>
        </p:spPr>
        <p:txBody>
          <a:bodyPr/>
          <a:lstStyle/>
          <a:p>
            <a:endParaRPr lang="en-GB" altLang="en-US" sz="2800" dirty="0" smtClean="0">
              <a:solidFill>
                <a:srgbClr val="FF3300"/>
              </a:solidFill>
            </a:endParaRPr>
          </a:p>
          <a:p>
            <a:r>
              <a:rPr lang="en-GB" altLang="en-US" sz="2800" dirty="0" smtClean="0">
                <a:solidFill>
                  <a:srgbClr val="FF3300"/>
                </a:solidFill>
              </a:rPr>
              <a:t>Liveness</a:t>
            </a:r>
          </a:p>
          <a:p>
            <a:pPr lvl="1"/>
            <a:r>
              <a:rPr lang="en-GB" altLang="en-US" sz="2400" dirty="0" smtClean="0"/>
              <a:t>guaranteed because of </a:t>
            </a:r>
            <a:r>
              <a:rPr lang="en-GB" altLang="en-US" sz="2400" dirty="0" smtClean="0">
                <a:solidFill>
                  <a:schemeClr val="accent2"/>
                </a:solidFill>
              </a:rPr>
              <a:t>timeouts</a:t>
            </a:r>
            <a:endParaRPr lang="en-GB" altLang="en-US" sz="900" dirty="0" smtClean="0"/>
          </a:p>
          <a:p>
            <a:r>
              <a:rPr lang="en-GB" altLang="en-US" sz="2800" dirty="0" smtClean="0">
                <a:solidFill>
                  <a:srgbClr val="FF3300"/>
                </a:solidFill>
              </a:rPr>
              <a:t>Correctness</a:t>
            </a:r>
          </a:p>
          <a:p>
            <a:pPr lvl="1"/>
            <a:r>
              <a:rPr lang="en-GB" altLang="en-US" sz="2400" dirty="0" smtClean="0"/>
              <a:t>clear if </a:t>
            </a:r>
            <a:r>
              <a:rPr lang="en-GB" altLang="en-US" sz="2400" dirty="0" smtClean="0">
                <a:solidFill>
                  <a:schemeClr val="accent2"/>
                </a:solidFill>
              </a:rPr>
              <a:t>group of processes is </a:t>
            </a:r>
            <a:r>
              <a:rPr lang="en-GB" altLang="en-US" sz="2400" dirty="0" smtClean="0">
                <a:solidFill>
                  <a:srgbClr val="FF3300"/>
                </a:solidFill>
              </a:rPr>
              <a:t>stable </a:t>
            </a:r>
            <a:br>
              <a:rPr lang="en-GB" altLang="en-US" sz="2400" dirty="0" smtClean="0">
                <a:solidFill>
                  <a:srgbClr val="FF3300"/>
                </a:solidFill>
              </a:rPr>
            </a:br>
            <a:r>
              <a:rPr lang="en-GB" altLang="en-US" sz="2400" dirty="0" smtClean="0"/>
              <a:t>(no new processes)</a:t>
            </a:r>
          </a:p>
          <a:p>
            <a:pPr lvl="1"/>
            <a:r>
              <a:rPr lang="en-GB" altLang="en-US" sz="2400" dirty="0" smtClean="0"/>
              <a:t>not guaranteed if </a:t>
            </a:r>
            <a:r>
              <a:rPr lang="en-GB" altLang="en-US" sz="2400" dirty="0" smtClean="0">
                <a:solidFill>
                  <a:srgbClr val="FF3300"/>
                </a:solidFill>
              </a:rPr>
              <a:t>new process</a:t>
            </a:r>
            <a:r>
              <a:rPr lang="en-GB" altLang="en-US" sz="2400" dirty="0" smtClean="0"/>
              <a:t> declares itself as the leader during election </a:t>
            </a:r>
            <a:r>
              <a:rPr lang="en-GB" altLang="en-US" sz="1800" i="1" dirty="0" smtClean="0">
                <a:solidFill>
                  <a:srgbClr val="009900"/>
                </a:solidFill>
              </a:rPr>
              <a:t>(e.g., old leader is restarted)</a:t>
            </a:r>
            <a:endParaRPr lang="en-GB" altLang="en-US" sz="2400" dirty="0" smtClean="0"/>
          </a:p>
          <a:p>
            <a:pPr lvl="2"/>
            <a:r>
              <a:rPr lang="en-GB" altLang="en-US" sz="2000" dirty="0" smtClean="0">
                <a:solidFill>
                  <a:schemeClr val="accent2"/>
                </a:solidFill>
              </a:rPr>
              <a:t>two processes</a:t>
            </a:r>
            <a:r>
              <a:rPr lang="en-GB" altLang="en-US" sz="2000" dirty="0" smtClean="0"/>
              <a:t> may declare themselves as leaders at the </a:t>
            </a:r>
            <a:r>
              <a:rPr lang="en-GB" altLang="en-US" sz="2000" dirty="0" smtClean="0">
                <a:solidFill>
                  <a:schemeClr val="accent2"/>
                </a:solidFill>
              </a:rPr>
              <a:t>same time</a:t>
            </a:r>
            <a:r>
              <a:rPr lang="en-GB" altLang="en-US" sz="2000" dirty="0" smtClean="0"/>
              <a:t> </a:t>
            </a:r>
          </a:p>
          <a:p>
            <a:pPr lvl="2"/>
            <a:r>
              <a:rPr lang="en-GB" altLang="en-US" sz="2000" dirty="0" smtClean="0"/>
              <a:t>but no guarantee can be given on the </a:t>
            </a:r>
            <a:br>
              <a:rPr lang="en-GB" altLang="en-US" sz="2000" dirty="0" smtClean="0"/>
            </a:br>
            <a:r>
              <a:rPr lang="en-GB" altLang="en-US" sz="2000" dirty="0" smtClean="0">
                <a:solidFill>
                  <a:schemeClr val="accent2"/>
                </a:solidFill>
              </a:rPr>
              <a:t>order of delivery</a:t>
            </a:r>
            <a:r>
              <a:rPr lang="en-GB" altLang="en-US" sz="2000" dirty="0" smtClean="0"/>
              <a:t> of those messages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0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0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0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0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C8EFB3C-7D27-4FEA-8007-DB2DC6C975F0}" type="slidenum">
              <a:rPr lang="en-US" altLang="en-US" sz="1400" smtClean="0">
                <a:latin typeface="Arial" panose="020B0604020202020204" pitchFamily="34" charset="0"/>
                <a:cs typeface="Arial" panose="020B0604020202020204" pitchFamily="34" charset="0"/>
              </a:rPr>
              <a:pPr>
                <a:spcBef>
                  <a:spcPct val="0"/>
                </a:spcBef>
                <a:buFontTx/>
                <a:buNone/>
              </a:pPr>
              <a:t>33</a:t>
            </a:fld>
            <a:endParaRPr lang="en-US" altLang="en-US" sz="1400" smtClean="0">
              <a:latin typeface="Arial" panose="020B0604020202020204" pitchFamily="34" charset="0"/>
              <a:cs typeface="Arial" panose="020B0604020202020204" pitchFamily="34" charset="0"/>
            </a:endParaRPr>
          </a:p>
        </p:txBody>
      </p:sp>
      <p:sp>
        <p:nvSpPr>
          <p:cNvPr id="52227" name="Rectangle 2"/>
          <p:cNvSpPr>
            <a:spLocks noGrp="1" noChangeArrowheads="1"/>
          </p:cNvSpPr>
          <p:nvPr>
            <p:ph type="title"/>
          </p:nvPr>
        </p:nvSpPr>
        <p:spPr/>
        <p:txBody>
          <a:bodyPr/>
          <a:lstStyle/>
          <a:p>
            <a:r>
              <a:rPr lang="en-GB" altLang="en-US" smtClean="0"/>
              <a:t>Quantitative Properties</a:t>
            </a:r>
          </a:p>
        </p:txBody>
      </p:sp>
      <p:sp>
        <p:nvSpPr>
          <p:cNvPr id="52228" name="Rectangle 3"/>
          <p:cNvSpPr>
            <a:spLocks noGrp="1" noChangeArrowheads="1"/>
          </p:cNvSpPr>
          <p:nvPr>
            <p:ph type="body" idx="1"/>
          </p:nvPr>
        </p:nvSpPr>
        <p:spPr/>
        <p:txBody>
          <a:bodyPr/>
          <a:lstStyle/>
          <a:p>
            <a:endParaRPr lang="en-GB" altLang="en-US" sz="1000" dirty="0" smtClean="0">
              <a:solidFill>
                <a:schemeClr val="accent2"/>
              </a:solidFill>
            </a:endParaRPr>
          </a:p>
          <a:p>
            <a:r>
              <a:rPr lang="en-GB" altLang="en-US" sz="2400" dirty="0" smtClean="0">
                <a:solidFill>
                  <a:schemeClr val="accent2"/>
                </a:solidFill>
              </a:rPr>
              <a:t>Best case</a:t>
            </a:r>
            <a:r>
              <a:rPr lang="en-GB" altLang="en-US" sz="2400" dirty="0" smtClean="0"/>
              <a:t>: </a:t>
            </a:r>
          </a:p>
          <a:p>
            <a:pPr lvl="1"/>
            <a:r>
              <a:rPr lang="en-GB" altLang="en-US" sz="2000" dirty="0" smtClean="0"/>
              <a:t>process with </a:t>
            </a:r>
            <a:r>
              <a:rPr lang="en-GB" altLang="en-US" sz="2000" dirty="0" smtClean="0">
                <a:solidFill>
                  <a:srgbClr val="FF3300"/>
                </a:solidFill>
              </a:rPr>
              <a:t>2nd highest ID</a:t>
            </a:r>
            <a:r>
              <a:rPr lang="en-GB" altLang="en-US" sz="2000" dirty="0" smtClean="0"/>
              <a:t> detects failure </a:t>
            </a:r>
          </a:p>
          <a:p>
            <a:r>
              <a:rPr lang="en-GB" altLang="en-US" sz="2400" dirty="0" smtClean="0">
                <a:solidFill>
                  <a:schemeClr val="accent2"/>
                </a:solidFill>
              </a:rPr>
              <a:t>Worst case</a:t>
            </a:r>
            <a:r>
              <a:rPr lang="en-GB" altLang="en-US" sz="2400" dirty="0" smtClean="0"/>
              <a:t>: </a:t>
            </a:r>
          </a:p>
          <a:p>
            <a:pPr lvl="1"/>
            <a:r>
              <a:rPr lang="en-GB" altLang="en-US" sz="2000" dirty="0" smtClean="0"/>
              <a:t>process with </a:t>
            </a:r>
            <a:r>
              <a:rPr lang="en-GB" altLang="en-US" sz="2000" dirty="0" smtClean="0">
                <a:solidFill>
                  <a:srgbClr val="FF3300"/>
                </a:solidFill>
              </a:rPr>
              <a:t>lowest ID</a:t>
            </a:r>
            <a:r>
              <a:rPr lang="en-GB" altLang="en-US" sz="2000" dirty="0" smtClean="0"/>
              <a:t> detects failure </a:t>
            </a:r>
          </a:p>
          <a:p>
            <a:endParaRPr lang="en-GB" altLang="en-US" sz="1200" dirty="0" smtClean="0"/>
          </a:p>
          <a:p>
            <a:r>
              <a:rPr lang="en-GB" altLang="en-US" sz="2400" dirty="0" smtClean="0">
                <a:solidFill>
                  <a:srgbClr val="FF3300"/>
                </a:solidFill>
              </a:rPr>
              <a:t>Bandwidth</a:t>
            </a:r>
            <a:r>
              <a:rPr lang="en-GB" altLang="en-US" sz="2400" dirty="0" smtClean="0"/>
              <a:t>: </a:t>
            </a:r>
          </a:p>
          <a:p>
            <a:pPr lvl="1"/>
            <a:r>
              <a:rPr lang="en-GB" altLang="en-US" sz="2000" dirty="0" smtClean="0"/>
              <a:t>N - 1 messages in best case</a:t>
            </a:r>
          </a:p>
          <a:p>
            <a:pPr lvl="1"/>
            <a:r>
              <a:rPr lang="en-GB" altLang="en-US" sz="2000" dirty="0" smtClean="0"/>
              <a:t>O(N</a:t>
            </a:r>
            <a:r>
              <a:rPr lang="en-GB" altLang="en-US" sz="2000" b="1" baseline="30000" dirty="0" smtClean="0"/>
              <a:t>2</a:t>
            </a:r>
            <a:r>
              <a:rPr lang="en-GB" altLang="en-US" sz="2000" dirty="0" smtClean="0"/>
              <a:t>) in worst case</a:t>
            </a:r>
          </a:p>
          <a:p>
            <a:pPr lvl="1"/>
            <a:endParaRPr lang="en-GB" altLang="en-US" sz="1100" dirty="0" smtClean="0"/>
          </a:p>
          <a:p>
            <a:r>
              <a:rPr lang="en-GB" altLang="en-US" sz="2400" dirty="0" smtClean="0">
                <a:solidFill>
                  <a:srgbClr val="FF3300"/>
                </a:solidFill>
              </a:rPr>
              <a:t>Turnaround</a:t>
            </a:r>
            <a:r>
              <a:rPr lang="en-GB" altLang="en-US" sz="2400" dirty="0" smtClean="0"/>
              <a:t>: </a:t>
            </a:r>
          </a:p>
          <a:p>
            <a:pPr lvl="1"/>
            <a:r>
              <a:rPr lang="en-GB" altLang="en-US" sz="2000" dirty="0" smtClean="0"/>
              <a:t>1 message in best case</a:t>
            </a:r>
          </a:p>
          <a:p>
            <a:pPr lvl="1"/>
            <a:r>
              <a:rPr lang="en-GB" altLang="en-US" sz="2000" dirty="0" smtClean="0"/>
              <a:t>3 messages in worst case</a:t>
            </a:r>
          </a:p>
          <a:p>
            <a:endParaRPr lang="en-GB" alt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8">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2228">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2228">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222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GB" altLang="en-US" smtClean="0"/>
              <a:t>Comparison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101649E-F36B-4C25-AD69-386D19841BE5}" type="slidenum">
              <a:rPr lang="en-US" altLang="en-US" sz="1400" smtClean="0">
                <a:latin typeface="Arial" panose="020B0604020202020204" pitchFamily="34" charset="0"/>
                <a:cs typeface="Arial" panose="020B0604020202020204" pitchFamily="34" charset="0"/>
              </a:rPr>
              <a:pPr>
                <a:spcBef>
                  <a:spcPct val="0"/>
                </a:spcBef>
                <a:buFontTx/>
                <a:buNone/>
              </a:pPr>
              <a:t>35</a:t>
            </a:fld>
            <a:endParaRPr lang="en-US" altLang="en-US" sz="1400" smtClean="0">
              <a:latin typeface="Arial" panose="020B0604020202020204" pitchFamily="34" charset="0"/>
              <a:cs typeface="Arial" panose="020B0604020202020204" pitchFamily="34" charset="0"/>
            </a:endParaRPr>
          </a:p>
        </p:txBody>
      </p:sp>
      <p:sp>
        <p:nvSpPr>
          <p:cNvPr id="54275" name="Rectangle 2"/>
          <p:cNvSpPr>
            <a:spLocks noGrp="1" noChangeArrowheads="1"/>
          </p:cNvSpPr>
          <p:nvPr>
            <p:ph type="title"/>
          </p:nvPr>
        </p:nvSpPr>
        <p:spPr/>
        <p:txBody>
          <a:bodyPr/>
          <a:lstStyle/>
          <a:p>
            <a:r>
              <a:rPr lang="en-GB" altLang="en-US" dirty="0" smtClean="0"/>
              <a:t>Election without UIDs </a:t>
            </a:r>
            <a:r>
              <a:rPr lang="en-GB" altLang="en-US" sz="3200" dirty="0" smtClean="0"/>
              <a:t>(</a:t>
            </a:r>
            <a:r>
              <a:rPr lang="en-GB" altLang="en-US" sz="3200" dirty="0" err="1" smtClean="0"/>
              <a:t>Itai</a:t>
            </a:r>
            <a:r>
              <a:rPr lang="en-GB" altLang="en-US" sz="3200" dirty="0" smtClean="0"/>
              <a:t>/</a:t>
            </a:r>
            <a:r>
              <a:rPr lang="en-GB" altLang="en-US" sz="3200" dirty="0" err="1" smtClean="0"/>
              <a:t>Rodeh</a:t>
            </a:r>
            <a:r>
              <a:rPr lang="en-GB" altLang="en-US" sz="3200" dirty="0" smtClean="0"/>
              <a:t>)</a:t>
            </a:r>
          </a:p>
        </p:txBody>
      </p:sp>
      <p:sp>
        <p:nvSpPr>
          <p:cNvPr id="54276" name="Rectangle 3"/>
          <p:cNvSpPr>
            <a:spLocks noGrp="1" noChangeArrowheads="1"/>
          </p:cNvSpPr>
          <p:nvPr>
            <p:ph type="body" idx="1"/>
          </p:nvPr>
        </p:nvSpPr>
        <p:spPr/>
        <p:txBody>
          <a:bodyPr/>
          <a:lstStyle/>
          <a:p>
            <a:pPr>
              <a:lnSpc>
                <a:spcPct val="90000"/>
              </a:lnSpc>
            </a:pPr>
            <a:r>
              <a:rPr lang="en-GB" altLang="en-US" sz="2400" dirty="0" smtClean="0">
                <a:solidFill>
                  <a:schemeClr val="accent2"/>
                </a:solidFill>
              </a:rPr>
              <a:t>Assumptions</a:t>
            </a:r>
          </a:p>
          <a:p>
            <a:pPr lvl="1">
              <a:lnSpc>
                <a:spcPct val="90000"/>
              </a:lnSpc>
            </a:pPr>
            <a:r>
              <a:rPr lang="en-GB" altLang="en-US" sz="2000" dirty="0" smtClean="0"/>
              <a:t>N processes, unidirectional ring</a:t>
            </a:r>
          </a:p>
          <a:p>
            <a:pPr lvl="1">
              <a:lnSpc>
                <a:spcPct val="90000"/>
              </a:lnSpc>
            </a:pPr>
            <a:r>
              <a:rPr lang="en-GB" altLang="en-US" sz="2000" dirty="0" smtClean="0"/>
              <a:t>processes do </a:t>
            </a:r>
            <a:r>
              <a:rPr lang="en-GB" altLang="en-US" sz="2000" dirty="0" smtClean="0">
                <a:solidFill>
                  <a:srgbClr val="FF3300"/>
                </a:solidFill>
              </a:rPr>
              <a:t>not</a:t>
            </a:r>
            <a:r>
              <a:rPr lang="en-GB" altLang="en-US" sz="2000" dirty="0" smtClean="0"/>
              <a:t> have UIDs</a:t>
            </a:r>
          </a:p>
          <a:p>
            <a:pPr>
              <a:lnSpc>
                <a:spcPct val="90000"/>
              </a:lnSpc>
            </a:pPr>
            <a:r>
              <a:rPr lang="en-GB" altLang="en-US" sz="2400" dirty="0" smtClean="0">
                <a:solidFill>
                  <a:schemeClr val="accent2"/>
                </a:solidFill>
              </a:rPr>
              <a:t>Election</a:t>
            </a:r>
          </a:p>
          <a:p>
            <a:pPr lvl="1">
              <a:lnSpc>
                <a:spcPct val="90000"/>
              </a:lnSpc>
            </a:pPr>
            <a:r>
              <a:rPr lang="en-GB" altLang="en-US" sz="2000" dirty="0" smtClean="0"/>
              <a:t>each process selects ID at </a:t>
            </a:r>
            <a:r>
              <a:rPr lang="en-GB" altLang="en-US" sz="2000" dirty="0" smtClean="0">
                <a:solidFill>
                  <a:srgbClr val="FF3300"/>
                </a:solidFill>
              </a:rPr>
              <a:t>random</a:t>
            </a:r>
            <a:r>
              <a:rPr lang="en-GB" altLang="en-US" sz="2000" dirty="0" smtClean="0"/>
              <a:t> from set {1,…,K}</a:t>
            </a:r>
          </a:p>
          <a:p>
            <a:pPr lvl="2">
              <a:lnSpc>
                <a:spcPct val="90000"/>
              </a:lnSpc>
            </a:pPr>
            <a:r>
              <a:rPr lang="en-GB" altLang="en-US" sz="1800" dirty="0" smtClean="0">
                <a:solidFill>
                  <a:srgbClr val="FF3300"/>
                </a:solidFill>
              </a:rPr>
              <a:t>non-unique</a:t>
            </a:r>
            <a:r>
              <a:rPr lang="en-GB" altLang="en-US" sz="1800" dirty="0" smtClean="0"/>
              <a:t>! but fast</a:t>
            </a:r>
          </a:p>
          <a:p>
            <a:pPr lvl="1">
              <a:lnSpc>
                <a:spcPct val="90000"/>
              </a:lnSpc>
            </a:pPr>
            <a:r>
              <a:rPr lang="en-GB" altLang="en-US" sz="2000" dirty="0" smtClean="0"/>
              <a:t>processes pass </a:t>
            </a:r>
            <a:r>
              <a:rPr lang="en-GB" altLang="en-US" sz="2000" dirty="0" smtClean="0">
                <a:solidFill>
                  <a:srgbClr val="FF3300"/>
                </a:solidFill>
              </a:rPr>
              <a:t>all</a:t>
            </a:r>
            <a:r>
              <a:rPr lang="en-GB" altLang="en-US" sz="2000" dirty="0" smtClean="0"/>
              <a:t> IDs around the ring</a:t>
            </a:r>
          </a:p>
          <a:p>
            <a:pPr lvl="1">
              <a:lnSpc>
                <a:spcPct val="90000"/>
              </a:lnSpc>
            </a:pPr>
            <a:r>
              <a:rPr lang="en-GB" altLang="en-US" sz="2000" dirty="0" smtClean="0"/>
              <a:t>after one round, </a:t>
            </a:r>
            <a:r>
              <a:rPr lang="en-GB" altLang="en-US" sz="2000" dirty="0" smtClean="0">
                <a:solidFill>
                  <a:srgbClr val="FF3300"/>
                </a:solidFill>
              </a:rPr>
              <a:t>if</a:t>
            </a:r>
            <a:r>
              <a:rPr lang="en-GB" altLang="en-US" sz="2000" dirty="0" smtClean="0"/>
              <a:t> there exists a unique ID then elect </a:t>
            </a:r>
            <a:r>
              <a:rPr lang="en-GB" altLang="en-US" sz="2000" dirty="0" smtClean="0">
                <a:solidFill>
                  <a:srgbClr val="FF3300"/>
                </a:solidFill>
              </a:rPr>
              <a:t>maximum unique</a:t>
            </a:r>
            <a:r>
              <a:rPr lang="en-GB" altLang="en-US" sz="2000" dirty="0" smtClean="0"/>
              <a:t> ID</a:t>
            </a:r>
          </a:p>
          <a:p>
            <a:pPr lvl="1">
              <a:lnSpc>
                <a:spcPct val="90000"/>
              </a:lnSpc>
            </a:pPr>
            <a:r>
              <a:rPr lang="en-GB" altLang="en-US" sz="2000" dirty="0" smtClean="0"/>
              <a:t>otherwise, </a:t>
            </a:r>
            <a:r>
              <a:rPr lang="en-GB" altLang="en-US" sz="2000" dirty="0" smtClean="0">
                <a:solidFill>
                  <a:srgbClr val="FF3300"/>
                </a:solidFill>
              </a:rPr>
              <a:t>repeat</a:t>
            </a:r>
          </a:p>
          <a:p>
            <a:pPr>
              <a:lnSpc>
                <a:spcPct val="90000"/>
              </a:lnSpc>
            </a:pPr>
            <a:r>
              <a:rPr lang="en-GB" altLang="en-US" sz="2400" dirty="0" smtClean="0"/>
              <a:t>Liveness?</a:t>
            </a:r>
          </a:p>
          <a:p>
            <a:pPr>
              <a:lnSpc>
                <a:spcPct val="90000"/>
              </a:lnSpc>
            </a:pPr>
            <a:endParaRPr lang="en-GB" altLang="en-US" sz="2400" dirty="0" smtClean="0"/>
          </a:p>
          <a:p>
            <a:pPr>
              <a:lnSpc>
                <a:spcPct val="90000"/>
              </a:lnSpc>
              <a:buFont typeface="Wingdings" panose="05000000000000000000" pitchFamily="2" charset="2"/>
              <a:buNone/>
            </a:pPr>
            <a:endParaRPr lang="en-GB" altLang="en-US" sz="2400" dirty="0" smtClean="0"/>
          </a:p>
        </p:txBody>
      </p:sp>
      <p:sp>
        <p:nvSpPr>
          <p:cNvPr id="908292" name="AutoShape 4"/>
          <p:cNvSpPr>
            <a:spLocks noChangeArrowheads="1"/>
          </p:cNvSpPr>
          <p:nvPr/>
        </p:nvSpPr>
        <p:spPr bwMode="auto">
          <a:xfrm>
            <a:off x="5935663" y="4775200"/>
            <a:ext cx="2330450" cy="465138"/>
          </a:xfrm>
          <a:prstGeom prst="wedgeRoundRectCallout">
            <a:avLst>
              <a:gd name="adj1" fmla="val -78065"/>
              <a:gd name="adj2" fmla="val 116551"/>
              <a:gd name="adj3" fmla="val 16667"/>
            </a:avLst>
          </a:prstGeom>
          <a:solidFill>
            <a:srgbClr val="FF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800">
                <a:latin typeface="Arial" panose="020B0604020202020204" pitchFamily="34" charset="0"/>
                <a:cs typeface="Arial" panose="020B0604020202020204" pitchFamily="34" charset="0"/>
              </a:rPr>
              <a:t>Probabilistically!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8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829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8FF3646-803F-473A-9517-D07DF635514D}" type="slidenum">
              <a:rPr lang="en-US" altLang="en-US" sz="1400" smtClean="0">
                <a:latin typeface="Arial" panose="020B0604020202020204" pitchFamily="34" charset="0"/>
                <a:cs typeface="Arial" panose="020B0604020202020204" pitchFamily="34" charset="0"/>
              </a:rPr>
              <a:pPr>
                <a:spcBef>
                  <a:spcPct val="0"/>
                </a:spcBef>
                <a:buFontTx/>
                <a:buNone/>
              </a:pPr>
              <a:t>36</a:t>
            </a:fld>
            <a:endParaRPr lang="en-US" altLang="en-US" sz="1400" smtClean="0">
              <a:latin typeface="Arial" panose="020B0604020202020204" pitchFamily="34" charset="0"/>
              <a:cs typeface="Arial" panose="020B0604020202020204" pitchFamily="34" charset="0"/>
            </a:endParaRPr>
          </a:p>
        </p:txBody>
      </p:sp>
      <p:sp>
        <p:nvSpPr>
          <p:cNvPr id="55299" name="Rectangle 2"/>
          <p:cNvSpPr>
            <a:spLocks noGrp="1" noChangeArrowheads="1"/>
          </p:cNvSpPr>
          <p:nvPr>
            <p:ph type="title"/>
          </p:nvPr>
        </p:nvSpPr>
        <p:spPr/>
        <p:txBody>
          <a:bodyPr/>
          <a:lstStyle/>
          <a:p>
            <a:r>
              <a:rPr lang="en-GB" altLang="en-US" dirty="0" smtClean="0"/>
              <a:t>Election without UIDs (</a:t>
            </a:r>
            <a:r>
              <a:rPr lang="en-GB" altLang="en-US" dirty="0" err="1" smtClean="0"/>
              <a:t>cntd</a:t>
            </a:r>
            <a:r>
              <a:rPr lang="en-GB" altLang="en-US" dirty="0" smtClean="0"/>
              <a:t>)</a:t>
            </a:r>
          </a:p>
        </p:txBody>
      </p:sp>
      <p:sp>
        <p:nvSpPr>
          <p:cNvPr id="27652" name="Rectangle 3"/>
          <p:cNvSpPr>
            <a:spLocks noGrp="1" noChangeArrowheads="1"/>
          </p:cNvSpPr>
          <p:nvPr>
            <p:ph type="body" idx="1"/>
          </p:nvPr>
        </p:nvSpPr>
        <p:spPr/>
        <p:txBody>
          <a:bodyPr/>
          <a:lstStyle/>
          <a:p>
            <a:pPr marL="0" indent="0">
              <a:lnSpc>
                <a:spcPct val="90000"/>
              </a:lnSpc>
              <a:buNone/>
              <a:defRPr/>
            </a:pPr>
            <a:endParaRPr lang="en-GB" altLang="en-US" i="1" dirty="0" smtClean="0"/>
          </a:p>
          <a:p>
            <a:pPr>
              <a:lnSpc>
                <a:spcPct val="90000"/>
              </a:lnSpc>
              <a:buFont typeface="Arial" charset="0"/>
              <a:buChar char="•"/>
              <a:defRPr/>
            </a:pPr>
            <a:r>
              <a:rPr lang="en-GB" altLang="en-US" dirty="0" smtClean="0">
                <a:solidFill>
                  <a:schemeClr val="accent2"/>
                </a:solidFill>
              </a:rPr>
              <a:t>How many rounds does it take?</a:t>
            </a:r>
          </a:p>
          <a:p>
            <a:pPr lvl="1">
              <a:lnSpc>
                <a:spcPct val="90000"/>
              </a:lnSpc>
              <a:buFont typeface="Arial" charset="0"/>
              <a:buChar char="–"/>
              <a:defRPr/>
            </a:pPr>
            <a:r>
              <a:rPr lang="en-GB" altLang="en-US" dirty="0" smtClean="0"/>
              <a:t>the larger the probability of a unique ID, the faster the algorithm</a:t>
            </a:r>
          </a:p>
          <a:p>
            <a:pPr lvl="1">
              <a:lnSpc>
                <a:spcPct val="90000"/>
              </a:lnSpc>
              <a:buFont typeface="Arial" charset="0"/>
              <a:buChar char="–"/>
              <a:defRPr/>
            </a:pPr>
            <a:r>
              <a:rPr lang="en-GB" altLang="en-US" dirty="0" smtClean="0">
                <a:solidFill>
                  <a:srgbClr val="FF3300"/>
                </a:solidFill>
              </a:rPr>
              <a:t>expected</a:t>
            </a:r>
            <a:r>
              <a:rPr lang="en-GB" altLang="en-US" dirty="0" smtClean="0"/>
              <a:t> time: N=4, K=16, expected 1.01 rounds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en-US" altLang="en-US" smtClean="0"/>
              <a:t>Take-home</a:t>
            </a:r>
          </a:p>
        </p:txBody>
      </p:sp>
      <p:sp>
        <p:nvSpPr>
          <p:cNvPr id="60419" name="Content Placeholder 2"/>
          <p:cNvSpPr>
            <a:spLocks noGrp="1"/>
          </p:cNvSpPr>
          <p:nvPr>
            <p:ph idx="1"/>
          </p:nvPr>
        </p:nvSpPr>
        <p:spPr/>
        <p:txBody>
          <a:bodyPr/>
          <a:lstStyle/>
          <a:p>
            <a:pPr eaLnBrk="1" hangingPunct="1"/>
            <a:endParaRPr lang="en-US" altLang="en-US" dirty="0" smtClean="0"/>
          </a:p>
          <a:p>
            <a:pPr eaLnBrk="1" hangingPunct="1"/>
            <a:r>
              <a:rPr lang="en-US" altLang="en-US" dirty="0" smtClean="0"/>
              <a:t>Clock synchronization</a:t>
            </a:r>
          </a:p>
          <a:p>
            <a:pPr lvl="1" eaLnBrk="1" hangingPunct="1"/>
            <a:r>
              <a:rPr lang="en-US" altLang="en-US" dirty="0" smtClean="0"/>
              <a:t>Synchronization with reference server</a:t>
            </a:r>
          </a:p>
          <a:p>
            <a:pPr lvl="1" eaLnBrk="1" hangingPunct="1"/>
            <a:r>
              <a:rPr lang="en-US" altLang="en-US" smtClean="0"/>
              <a:t>Relative ordering: Lamport’s </a:t>
            </a:r>
            <a:r>
              <a:rPr lang="en-US" altLang="en-US" dirty="0" smtClean="0"/>
              <a:t>logical clocks</a:t>
            </a:r>
          </a:p>
          <a:p>
            <a:pPr eaLnBrk="1" hangingPunct="1"/>
            <a:r>
              <a:rPr lang="en-US" altLang="en-US" dirty="0" smtClean="0"/>
              <a:t>Leader Election</a:t>
            </a:r>
          </a:p>
          <a:p>
            <a:pPr lvl="1" eaLnBrk="1" hangingPunct="1"/>
            <a:r>
              <a:rPr lang="en-US" altLang="en-US" dirty="0" smtClean="0"/>
              <a:t>Bully algorithm</a:t>
            </a:r>
          </a:p>
          <a:p>
            <a:pPr lvl="1" eaLnBrk="1" hangingPunct="1"/>
            <a:r>
              <a:rPr lang="en-US" altLang="en-US" dirty="0" smtClean="0"/>
              <a:t>Ring-based election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501650" y="2447925"/>
            <a:ext cx="8229600" cy="1143000"/>
          </a:xfrm>
        </p:spPr>
        <p:txBody>
          <a:bodyPr/>
          <a:lstStyle/>
          <a:p>
            <a:r>
              <a:rPr lang="en-US" altLang="en-US" b="1" dirty="0" smtClean="0"/>
              <a:t>Appendix: Mutual Exclusion</a:t>
            </a:r>
          </a:p>
        </p:txBody>
      </p:sp>
    </p:spTree>
    <p:extLst>
      <p:ext uri="{BB962C8B-B14F-4D97-AF65-F5344CB8AC3E}">
        <p14:creationId xmlns:p14="http://schemas.microsoft.com/office/powerpoint/2010/main" val="3204901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altLang="en-US" smtClean="0"/>
              <a:t>Mutual Exclusion</a:t>
            </a:r>
          </a:p>
        </p:txBody>
      </p:sp>
      <p:sp>
        <p:nvSpPr>
          <p:cNvPr id="37891" name="TextBox 3"/>
          <p:cNvSpPr txBox="1">
            <a:spLocks noChangeArrowheads="1"/>
          </p:cNvSpPr>
          <p:nvPr/>
        </p:nvSpPr>
        <p:spPr bwMode="auto">
          <a:xfrm>
            <a:off x="914400" y="1528763"/>
            <a:ext cx="7629525"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lgn="l" eaLnBrk="0" hangingPunct="0">
              <a:spcBef>
                <a:spcPct val="20000"/>
              </a:spcBef>
              <a:buFont typeface="Arial" charset="0"/>
              <a:buChar char="•"/>
              <a:defRPr sz="3200">
                <a:solidFill>
                  <a:schemeClr val="tx1"/>
                </a:solidFill>
                <a:latin typeface="Calibri" pitchFamily="34" charset="0"/>
              </a:defRPr>
            </a:lvl1pPr>
            <a:lvl2pPr marL="742950" indent="-285750" algn="l" eaLnBrk="0" hangingPunct="0">
              <a:spcBef>
                <a:spcPct val="20000"/>
              </a:spcBef>
              <a:buFont typeface="Arial" charset="0"/>
              <a:buChar char="–"/>
              <a:defRPr sz="2800">
                <a:solidFill>
                  <a:schemeClr val="tx1"/>
                </a:solidFill>
                <a:latin typeface="Calibri" pitchFamily="34" charset="0"/>
              </a:defRPr>
            </a:lvl2pPr>
            <a:lvl3pPr marL="1143000" indent="-228600" algn="l" eaLnBrk="0" hangingPunct="0">
              <a:spcBef>
                <a:spcPct val="20000"/>
              </a:spcBef>
              <a:buFont typeface="Arial" charset="0"/>
              <a:buChar char="•"/>
              <a:defRPr sz="2400">
                <a:solidFill>
                  <a:schemeClr val="tx1"/>
                </a:solidFill>
                <a:latin typeface="Calibri" pitchFamily="34" charset="0"/>
              </a:defRPr>
            </a:lvl3pPr>
            <a:lvl4pPr marL="1600200" indent="-228600" algn="l" eaLnBrk="0" hangingPunct="0">
              <a:spcBef>
                <a:spcPct val="20000"/>
              </a:spcBef>
              <a:buFont typeface="Arial" charset="0"/>
              <a:buChar char="–"/>
              <a:defRPr sz="2000">
                <a:solidFill>
                  <a:schemeClr val="tx1"/>
                </a:solidFill>
                <a:latin typeface="Calibri" pitchFamily="34" charset="0"/>
              </a:defRPr>
            </a:lvl4pPr>
            <a:lvl5pPr marL="2057400" indent="-228600" algn="l"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indent="0" eaLnBrk="1" hangingPunct="1">
              <a:spcBef>
                <a:spcPct val="0"/>
              </a:spcBef>
              <a:buFont typeface="Arial" charset="0"/>
              <a:buNone/>
              <a:defRPr/>
            </a:pPr>
            <a:r>
              <a:rPr lang="en-US" altLang="en-US" dirty="0" smtClean="0">
                <a:latin typeface="+mn-lt"/>
              </a:rPr>
              <a:t>Motivation: Transactions</a:t>
            </a:r>
          </a:p>
          <a:p>
            <a:pPr marL="0" indent="0" eaLnBrk="1" hangingPunct="1">
              <a:spcBef>
                <a:spcPct val="0"/>
              </a:spcBef>
              <a:buFont typeface="Arial" charset="0"/>
              <a:buNone/>
              <a:defRPr/>
            </a:pPr>
            <a:endParaRPr lang="en-US" altLang="en-US" dirty="0" smtClean="0">
              <a:latin typeface="+mn-lt"/>
            </a:endParaRPr>
          </a:p>
          <a:p>
            <a:pPr marL="0" indent="0" eaLnBrk="1" hangingPunct="1">
              <a:spcBef>
                <a:spcPct val="0"/>
              </a:spcBef>
              <a:buFont typeface="Arial" charset="0"/>
              <a:buNone/>
              <a:defRPr/>
            </a:pPr>
            <a:r>
              <a:rPr lang="en-US" altLang="en-US" dirty="0" smtClean="0">
                <a:latin typeface="+mn-lt"/>
              </a:rPr>
              <a:t>Algorithms:</a:t>
            </a:r>
          </a:p>
          <a:p>
            <a:pPr eaLnBrk="1" hangingPunct="1">
              <a:spcBef>
                <a:spcPct val="0"/>
              </a:spcBef>
              <a:defRPr/>
            </a:pPr>
            <a:r>
              <a:rPr lang="en-US" altLang="en-US" dirty="0" smtClean="0">
                <a:latin typeface="+mn-lt"/>
              </a:rPr>
              <a:t>Centralized algorithm</a:t>
            </a:r>
          </a:p>
          <a:p>
            <a:pPr lvl="1" eaLnBrk="1" hangingPunct="1">
              <a:spcBef>
                <a:spcPct val="0"/>
              </a:spcBef>
              <a:defRPr/>
            </a:pPr>
            <a:r>
              <a:rPr lang="en-US" altLang="en-US" dirty="0" smtClean="0">
                <a:latin typeface="+mn-lt"/>
              </a:rPr>
              <a:t>Server/Leader needed</a:t>
            </a:r>
          </a:p>
          <a:p>
            <a:pPr eaLnBrk="1" hangingPunct="1">
              <a:spcBef>
                <a:spcPct val="0"/>
              </a:spcBef>
              <a:defRPr/>
            </a:pPr>
            <a:r>
              <a:rPr lang="en-US" altLang="en-US" dirty="0" smtClean="0">
                <a:latin typeface="+mn-lt"/>
              </a:rPr>
              <a:t>Distributed algorithm</a:t>
            </a:r>
          </a:p>
          <a:p>
            <a:pPr eaLnBrk="1" hangingPunct="1">
              <a:spcBef>
                <a:spcPct val="0"/>
              </a:spcBef>
              <a:defRPr/>
            </a:pPr>
            <a:r>
              <a:rPr lang="en-US" altLang="en-US" dirty="0" smtClean="0">
                <a:latin typeface="+mn-lt"/>
              </a:rPr>
              <a:t>Token-based algorithm</a:t>
            </a:r>
          </a:p>
          <a:p>
            <a:pPr lvl="1" eaLnBrk="1" hangingPunct="1">
              <a:spcBef>
                <a:spcPct val="0"/>
              </a:spcBef>
              <a:defRPr/>
            </a:pPr>
            <a:r>
              <a:rPr lang="en-US" altLang="en-US" dirty="0" smtClean="0">
                <a:latin typeface="+mn-lt"/>
              </a:rPr>
              <a:t>Server/Leader needed for generating token</a:t>
            </a:r>
          </a:p>
        </p:txBody>
      </p:sp>
    </p:spTree>
    <p:extLst>
      <p:ext uri="{BB962C8B-B14F-4D97-AF65-F5344CB8AC3E}">
        <p14:creationId xmlns:p14="http://schemas.microsoft.com/office/powerpoint/2010/main" val="1002277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6388" y="2922588"/>
            <a:ext cx="7772400" cy="1362075"/>
          </a:xfrm>
        </p:spPr>
        <p:txBody>
          <a:bodyPr/>
          <a:lstStyle/>
          <a:p>
            <a:pPr>
              <a:defRPr/>
            </a:pPr>
            <a:r>
              <a:rPr lang="en-US" dirty="0" smtClean="0"/>
              <a:t>1. Clock Synchronization</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187325"/>
            <a:ext cx="9144000" cy="1143000"/>
          </a:xfrm>
        </p:spPr>
        <p:txBody>
          <a:bodyPr/>
          <a:lstStyle/>
          <a:p>
            <a:pPr eaLnBrk="1" hangingPunct="1"/>
            <a:r>
              <a:rPr lang="en-US" altLang="en-US" sz="4000" smtClean="0"/>
              <a:t>Mutual Exclusion</a:t>
            </a:r>
            <a:br>
              <a:rPr lang="en-US" altLang="en-US" sz="4000" smtClean="0"/>
            </a:br>
            <a:r>
              <a:rPr lang="en-US" altLang="en-US" sz="4000" smtClean="0"/>
              <a:t>A Centralized Algorithm (1)</a:t>
            </a:r>
          </a:p>
        </p:txBody>
      </p:sp>
      <p:sp>
        <p:nvSpPr>
          <p:cNvPr id="54275" name="Rectangle 3"/>
          <p:cNvSpPr>
            <a:spLocks noGrp="1" noChangeArrowheads="1"/>
          </p:cNvSpPr>
          <p:nvPr>
            <p:ph type="body" idx="1"/>
          </p:nvPr>
        </p:nvSpPr>
        <p:spPr>
          <a:xfrm>
            <a:off x="0" y="5576888"/>
            <a:ext cx="9144000" cy="976312"/>
          </a:xfrm>
        </p:spPr>
        <p:txBody>
          <a:bodyPr/>
          <a:lstStyle/>
          <a:p>
            <a:pPr marL="0" indent="0" eaLnBrk="1" hangingPunct="1">
              <a:buFont typeface="Arial" panose="020B0604020202020204" pitchFamily="34" charset="0"/>
              <a:buNone/>
            </a:pPr>
            <a:r>
              <a:rPr lang="en-US" altLang="en-US" smtClean="0"/>
              <a:t>Process 1 asks the coordinator for permission to access a hared resource. Permission is granted. </a:t>
            </a:r>
          </a:p>
        </p:txBody>
      </p:sp>
      <p:pic>
        <p:nvPicPr>
          <p:cNvPr id="54276" name="Picture 4" descr="06-14"/>
          <p:cNvPicPr>
            <a:picLocks noChangeAspect="1" noChangeArrowheads="1"/>
          </p:cNvPicPr>
          <p:nvPr/>
        </p:nvPicPr>
        <p:blipFill>
          <a:blip r:embed="rId3">
            <a:extLst>
              <a:ext uri="{28A0092B-C50C-407E-A947-70E740481C1C}">
                <a14:useLocalDpi xmlns:a14="http://schemas.microsoft.com/office/drawing/2010/main" val="0"/>
              </a:ext>
            </a:extLst>
          </a:blip>
          <a:srcRect r="61639"/>
          <a:stretch>
            <a:fillRect/>
          </a:stretch>
        </p:blipFill>
        <p:spPr bwMode="auto">
          <a:xfrm>
            <a:off x="2620963" y="1597025"/>
            <a:ext cx="4265612"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54992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187325"/>
            <a:ext cx="9144000" cy="1143000"/>
          </a:xfrm>
        </p:spPr>
        <p:txBody>
          <a:bodyPr/>
          <a:lstStyle/>
          <a:p>
            <a:pPr eaLnBrk="1" hangingPunct="1"/>
            <a:r>
              <a:rPr lang="en-US" altLang="en-US" sz="4000" smtClean="0"/>
              <a:t>Mutual Exclusion</a:t>
            </a:r>
            <a:br>
              <a:rPr lang="en-US" altLang="en-US" sz="4000" smtClean="0"/>
            </a:br>
            <a:r>
              <a:rPr lang="en-US" altLang="en-US" sz="4000" smtClean="0"/>
              <a:t>A Centralized Algorithm (2)</a:t>
            </a:r>
          </a:p>
        </p:txBody>
      </p:sp>
      <p:sp>
        <p:nvSpPr>
          <p:cNvPr id="55299" name="Rectangle 3"/>
          <p:cNvSpPr>
            <a:spLocks noGrp="1" noChangeArrowheads="1"/>
          </p:cNvSpPr>
          <p:nvPr>
            <p:ph type="body" idx="1"/>
          </p:nvPr>
        </p:nvSpPr>
        <p:spPr>
          <a:xfrm>
            <a:off x="0" y="5575300"/>
            <a:ext cx="9144000" cy="977900"/>
          </a:xfrm>
        </p:spPr>
        <p:txBody>
          <a:bodyPr/>
          <a:lstStyle/>
          <a:p>
            <a:pPr marL="0" indent="0" eaLnBrk="1" hangingPunct="1">
              <a:buFont typeface="Arial" panose="020B0604020202020204" pitchFamily="34" charset="0"/>
              <a:buNone/>
            </a:pPr>
            <a:r>
              <a:rPr lang="en-US" altLang="en-US" smtClean="0"/>
              <a:t>Process 2 then asks permission to access the same resource. The coordinator does not reply. </a:t>
            </a:r>
          </a:p>
        </p:txBody>
      </p:sp>
      <p:pic>
        <p:nvPicPr>
          <p:cNvPr id="55300" name="Picture 4" descr="06-14"/>
          <p:cNvPicPr>
            <a:picLocks noChangeAspect="1" noChangeArrowheads="1"/>
          </p:cNvPicPr>
          <p:nvPr/>
        </p:nvPicPr>
        <p:blipFill>
          <a:blip r:embed="rId3">
            <a:extLst>
              <a:ext uri="{28A0092B-C50C-407E-A947-70E740481C1C}">
                <a14:useLocalDpi xmlns:a14="http://schemas.microsoft.com/office/drawing/2010/main" val="0"/>
              </a:ext>
            </a:extLst>
          </a:blip>
          <a:srcRect l="37167" r="30569"/>
          <a:stretch>
            <a:fillRect/>
          </a:stretch>
        </p:blipFill>
        <p:spPr bwMode="auto">
          <a:xfrm>
            <a:off x="2757488" y="1476375"/>
            <a:ext cx="3656012"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73612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187325"/>
            <a:ext cx="9144000" cy="1143000"/>
          </a:xfrm>
        </p:spPr>
        <p:txBody>
          <a:bodyPr/>
          <a:lstStyle/>
          <a:p>
            <a:pPr eaLnBrk="1" hangingPunct="1"/>
            <a:r>
              <a:rPr lang="en-US" altLang="en-US" sz="4000" smtClean="0"/>
              <a:t>Mutual Exclusion</a:t>
            </a:r>
            <a:br>
              <a:rPr lang="en-US" altLang="en-US" sz="4000" smtClean="0"/>
            </a:br>
            <a:r>
              <a:rPr lang="en-US" altLang="en-US" sz="4000" smtClean="0"/>
              <a:t>A Centralized Algorithm (3)</a:t>
            </a:r>
          </a:p>
        </p:txBody>
      </p:sp>
      <p:sp>
        <p:nvSpPr>
          <p:cNvPr id="56323" name="Rectangle 3"/>
          <p:cNvSpPr>
            <a:spLocks noGrp="1" noChangeArrowheads="1"/>
          </p:cNvSpPr>
          <p:nvPr>
            <p:ph type="body" idx="1"/>
          </p:nvPr>
        </p:nvSpPr>
        <p:spPr>
          <a:xfrm>
            <a:off x="0" y="5702300"/>
            <a:ext cx="9144000" cy="850900"/>
          </a:xfrm>
        </p:spPr>
        <p:txBody>
          <a:bodyPr/>
          <a:lstStyle/>
          <a:p>
            <a:pPr marL="0" indent="0" eaLnBrk="1" hangingPunct="1">
              <a:buFont typeface="Arial" panose="020B0604020202020204" pitchFamily="34" charset="0"/>
              <a:buNone/>
            </a:pPr>
            <a:r>
              <a:rPr lang="en-US" altLang="en-US" smtClean="0"/>
              <a:t>When process 1 releases the resource, it tells the coordinator, which then replies to 2.</a:t>
            </a:r>
          </a:p>
        </p:txBody>
      </p:sp>
      <p:pic>
        <p:nvPicPr>
          <p:cNvPr id="56324" name="Picture 4" descr="06-14"/>
          <p:cNvPicPr>
            <a:picLocks noChangeAspect="1" noChangeArrowheads="1"/>
          </p:cNvPicPr>
          <p:nvPr/>
        </p:nvPicPr>
        <p:blipFill>
          <a:blip r:embed="rId3">
            <a:extLst>
              <a:ext uri="{28A0092B-C50C-407E-A947-70E740481C1C}">
                <a14:useLocalDpi xmlns:a14="http://schemas.microsoft.com/office/drawing/2010/main" val="0"/>
              </a:ext>
            </a:extLst>
          </a:blip>
          <a:srcRect l="73293"/>
          <a:stretch>
            <a:fillRect/>
          </a:stretch>
        </p:blipFill>
        <p:spPr bwMode="auto">
          <a:xfrm>
            <a:off x="2978150" y="1546225"/>
            <a:ext cx="3035300"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4558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altLang="en-US" smtClean="0"/>
              <a:t>Advantages/Disadvantages?</a:t>
            </a:r>
          </a:p>
        </p:txBody>
      </p:sp>
      <p:sp>
        <p:nvSpPr>
          <p:cNvPr id="57347" name="Content Placeholder 2"/>
          <p:cNvSpPr>
            <a:spLocks noGrp="1"/>
          </p:cNvSpPr>
          <p:nvPr>
            <p:ph idx="1"/>
          </p:nvPr>
        </p:nvSpPr>
        <p:spPr/>
        <p:txBody>
          <a:bodyPr/>
          <a:lstStyle/>
          <a:p>
            <a:endParaRPr lang="en-US" altLang="en-US" dirty="0" smtClean="0"/>
          </a:p>
          <a:p>
            <a:r>
              <a:rPr lang="en-US" altLang="en-US" dirty="0" smtClean="0"/>
              <a:t>Correctness/Liveness</a:t>
            </a:r>
          </a:p>
          <a:p>
            <a:endParaRPr lang="en-US" altLang="en-US" dirty="0" smtClean="0"/>
          </a:p>
          <a:p>
            <a:r>
              <a:rPr lang="en-US" altLang="en-US" dirty="0" smtClean="0"/>
              <a:t>Turnaround</a:t>
            </a:r>
          </a:p>
          <a:p>
            <a:endParaRPr lang="en-US" altLang="en-US" dirty="0" smtClean="0"/>
          </a:p>
          <a:p>
            <a:r>
              <a:rPr lang="en-US" altLang="en-US" dirty="0" smtClean="0"/>
              <a:t>Bandwidth</a:t>
            </a:r>
          </a:p>
          <a:p>
            <a:endParaRPr lang="en-US" altLang="en-US" dirty="0" smtClean="0"/>
          </a:p>
        </p:txBody>
      </p:sp>
    </p:spTree>
    <p:extLst>
      <p:ext uri="{BB962C8B-B14F-4D97-AF65-F5344CB8AC3E}">
        <p14:creationId xmlns:p14="http://schemas.microsoft.com/office/powerpoint/2010/main" val="32657679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ltLang="en-US" smtClean="0"/>
              <a:t>A Distributed Algorithm (1)</a:t>
            </a:r>
            <a:br>
              <a:rPr lang="en-US" altLang="en-US" smtClean="0"/>
            </a:br>
            <a:r>
              <a:rPr lang="en-US" altLang="en-US" smtClean="0"/>
              <a:t>Ricart and Agrawala, 1981</a:t>
            </a:r>
          </a:p>
        </p:txBody>
      </p:sp>
      <p:sp>
        <p:nvSpPr>
          <p:cNvPr id="58371" name="Rectangle 3"/>
          <p:cNvSpPr>
            <a:spLocks noGrp="1" noChangeArrowheads="1"/>
          </p:cNvSpPr>
          <p:nvPr>
            <p:ph type="body" idx="1"/>
          </p:nvPr>
        </p:nvSpPr>
        <p:spPr>
          <a:xfrm>
            <a:off x="604838" y="1360488"/>
            <a:ext cx="8539162" cy="5192712"/>
          </a:xfrm>
        </p:spPr>
        <p:txBody>
          <a:bodyPr/>
          <a:lstStyle/>
          <a:p>
            <a:pPr eaLnBrk="1" hangingPunct="1">
              <a:lnSpc>
                <a:spcPct val="90000"/>
              </a:lnSpc>
            </a:pPr>
            <a:endParaRPr lang="en-US" altLang="en-US" sz="2800" smtClean="0"/>
          </a:p>
          <a:p>
            <a:pPr eaLnBrk="1" hangingPunct="1">
              <a:lnSpc>
                <a:spcPct val="90000"/>
              </a:lnSpc>
            </a:pPr>
            <a:endParaRPr lang="en-US" altLang="en-US" sz="2800" smtClean="0"/>
          </a:p>
          <a:p>
            <a:pPr eaLnBrk="1" hangingPunct="1">
              <a:lnSpc>
                <a:spcPct val="90000"/>
              </a:lnSpc>
            </a:pPr>
            <a:r>
              <a:rPr lang="en-US" altLang="en-US" sz="2800" smtClean="0"/>
              <a:t>Access requests send to everyone</a:t>
            </a:r>
          </a:p>
          <a:p>
            <a:pPr eaLnBrk="1" hangingPunct="1">
              <a:lnSpc>
                <a:spcPct val="90000"/>
              </a:lnSpc>
              <a:buFontTx/>
              <a:buAutoNum type="arabicPeriod"/>
            </a:pPr>
            <a:r>
              <a:rPr lang="en-US" altLang="en-US" sz="2400" smtClean="0"/>
              <a:t>If the receiver is not accessing the resource and does not want to access it, it sends back an OK message to the sender.</a:t>
            </a:r>
          </a:p>
          <a:p>
            <a:pPr eaLnBrk="1" hangingPunct="1">
              <a:lnSpc>
                <a:spcPct val="90000"/>
              </a:lnSpc>
              <a:buFontTx/>
              <a:buAutoNum type="arabicPeriod"/>
            </a:pPr>
            <a:r>
              <a:rPr lang="en-US" altLang="en-US" sz="2400" smtClean="0"/>
              <a:t>If the receiver already has access to the resource, it simply does not reply. Instead, it queues the request.</a:t>
            </a:r>
          </a:p>
          <a:p>
            <a:pPr eaLnBrk="1" hangingPunct="1">
              <a:lnSpc>
                <a:spcPct val="90000"/>
              </a:lnSpc>
              <a:buFontTx/>
              <a:buAutoNum type="arabicPeriod"/>
            </a:pPr>
            <a:r>
              <a:rPr lang="en-US" altLang="en-US" sz="2400" smtClean="0"/>
              <a:t>If the receiver wants to access the resource as well but has not yet done so, it compares the timestamp of the incoming message with the one contained in the message that it has sent everyone. The lowest one wins.</a:t>
            </a:r>
          </a:p>
          <a:p>
            <a:pPr lvl="1" eaLnBrk="1" hangingPunct="1">
              <a:lnSpc>
                <a:spcPct val="90000"/>
              </a:lnSpc>
            </a:pPr>
            <a:r>
              <a:rPr lang="en-US" altLang="en-US" sz="2000" smtClean="0"/>
              <a:t>Logical timestamp sufficient</a:t>
            </a:r>
          </a:p>
        </p:txBody>
      </p:sp>
    </p:spTree>
    <p:extLst>
      <p:ext uri="{BB962C8B-B14F-4D97-AF65-F5344CB8AC3E}">
        <p14:creationId xmlns:p14="http://schemas.microsoft.com/office/powerpoint/2010/main" val="4324324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smtClean="0"/>
              <a:t>A Distributed Algorithm (2)</a:t>
            </a:r>
          </a:p>
        </p:txBody>
      </p:sp>
      <p:sp>
        <p:nvSpPr>
          <p:cNvPr id="59395" name="Rectangle 3"/>
          <p:cNvSpPr>
            <a:spLocks noGrp="1" noChangeArrowheads="1"/>
          </p:cNvSpPr>
          <p:nvPr>
            <p:ph type="body" idx="1"/>
          </p:nvPr>
        </p:nvSpPr>
        <p:spPr/>
        <p:txBody>
          <a:bodyPr/>
          <a:lstStyle/>
          <a:p>
            <a:pPr marL="0" indent="0" eaLnBrk="1" hangingPunct="1">
              <a:buFont typeface="Arial" panose="020B0604020202020204" pitchFamily="34" charset="0"/>
              <a:buNone/>
            </a:pPr>
            <a:r>
              <a:rPr lang="en-US" altLang="en-US" sz="2800" smtClean="0"/>
              <a:t>Two processes want to access a </a:t>
            </a:r>
            <a:br>
              <a:rPr lang="en-US" altLang="en-US" sz="2800" smtClean="0"/>
            </a:br>
            <a:r>
              <a:rPr lang="en-US" altLang="en-US" sz="2800" smtClean="0"/>
              <a:t>shared resource at the same (global) moment. </a:t>
            </a:r>
          </a:p>
        </p:txBody>
      </p:sp>
      <p:pic>
        <p:nvPicPr>
          <p:cNvPr id="59396" name="Picture 5" descr="06-15"/>
          <p:cNvPicPr>
            <a:picLocks noChangeAspect="1" noChangeArrowheads="1"/>
          </p:cNvPicPr>
          <p:nvPr/>
        </p:nvPicPr>
        <p:blipFill>
          <a:blip r:embed="rId3">
            <a:extLst>
              <a:ext uri="{28A0092B-C50C-407E-A947-70E740481C1C}">
                <a14:useLocalDpi xmlns:a14="http://schemas.microsoft.com/office/drawing/2010/main" val="0"/>
              </a:ext>
            </a:extLst>
          </a:blip>
          <a:srcRect r="75536" b="8075"/>
          <a:stretch>
            <a:fillRect/>
          </a:stretch>
        </p:blipFill>
        <p:spPr bwMode="auto">
          <a:xfrm>
            <a:off x="2898775" y="2520950"/>
            <a:ext cx="3262313" cy="373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11974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en-US" smtClean="0"/>
              <a:t>A Distributed Algorithm (3)</a:t>
            </a:r>
          </a:p>
        </p:txBody>
      </p:sp>
      <p:sp>
        <p:nvSpPr>
          <p:cNvPr id="60419" name="Rectangle 3"/>
          <p:cNvSpPr>
            <a:spLocks noGrp="1" noChangeArrowheads="1"/>
          </p:cNvSpPr>
          <p:nvPr>
            <p:ph type="body" idx="1"/>
          </p:nvPr>
        </p:nvSpPr>
        <p:spPr/>
        <p:txBody>
          <a:bodyPr/>
          <a:lstStyle/>
          <a:p>
            <a:pPr marL="0" indent="0" eaLnBrk="1" hangingPunct="1">
              <a:buFont typeface="Arial" panose="020B0604020202020204" pitchFamily="34" charset="0"/>
              <a:buNone/>
            </a:pPr>
            <a:r>
              <a:rPr lang="en-US" altLang="en-US" smtClean="0"/>
              <a:t>Process 0 has the lowest </a:t>
            </a:r>
            <a:br>
              <a:rPr lang="en-US" altLang="en-US" smtClean="0"/>
            </a:br>
            <a:r>
              <a:rPr lang="en-US" altLang="en-US" smtClean="0"/>
              <a:t>timestamp, so it wins. </a:t>
            </a:r>
          </a:p>
        </p:txBody>
      </p:sp>
      <p:pic>
        <p:nvPicPr>
          <p:cNvPr id="60420" name="Picture 4" descr="06-15"/>
          <p:cNvPicPr>
            <a:picLocks noChangeAspect="1" noChangeArrowheads="1"/>
          </p:cNvPicPr>
          <p:nvPr/>
        </p:nvPicPr>
        <p:blipFill>
          <a:blip r:embed="rId3">
            <a:extLst>
              <a:ext uri="{28A0092B-C50C-407E-A947-70E740481C1C}">
                <a14:useLocalDpi xmlns:a14="http://schemas.microsoft.com/office/drawing/2010/main" val="0"/>
              </a:ext>
            </a:extLst>
          </a:blip>
          <a:srcRect l="31262" r="45441" b="14400"/>
          <a:stretch>
            <a:fillRect/>
          </a:stretch>
        </p:blipFill>
        <p:spPr bwMode="auto">
          <a:xfrm>
            <a:off x="2890838" y="2867025"/>
            <a:ext cx="3106737"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638427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altLang="en-US" smtClean="0"/>
              <a:t>A Distributed Algorithm (4)</a:t>
            </a:r>
          </a:p>
        </p:txBody>
      </p:sp>
      <p:sp>
        <p:nvSpPr>
          <p:cNvPr id="61443" name="Rectangle 3"/>
          <p:cNvSpPr>
            <a:spLocks noGrp="1" noChangeArrowheads="1"/>
          </p:cNvSpPr>
          <p:nvPr>
            <p:ph type="body" idx="1"/>
          </p:nvPr>
        </p:nvSpPr>
        <p:spPr/>
        <p:txBody>
          <a:bodyPr/>
          <a:lstStyle/>
          <a:p>
            <a:pPr marL="0" indent="0" eaLnBrk="1" hangingPunct="1">
              <a:buFont typeface="Arial" panose="020B0604020202020204" pitchFamily="34" charset="0"/>
              <a:buNone/>
            </a:pPr>
            <a:r>
              <a:rPr lang="en-US" altLang="en-US" smtClean="0"/>
              <a:t>When process 0 is done, </a:t>
            </a:r>
            <a:br>
              <a:rPr lang="en-US" altLang="en-US" smtClean="0"/>
            </a:br>
            <a:r>
              <a:rPr lang="en-US" altLang="en-US" smtClean="0"/>
              <a:t>it sends an OK also, so 2 can now go ahead.</a:t>
            </a:r>
          </a:p>
        </p:txBody>
      </p:sp>
      <p:pic>
        <p:nvPicPr>
          <p:cNvPr id="61444" name="Picture 4" descr="06-15"/>
          <p:cNvPicPr>
            <a:picLocks noChangeAspect="1" noChangeArrowheads="1"/>
          </p:cNvPicPr>
          <p:nvPr/>
        </p:nvPicPr>
        <p:blipFill>
          <a:blip r:embed="rId3">
            <a:extLst>
              <a:ext uri="{28A0092B-C50C-407E-A947-70E740481C1C}">
                <a14:useLocalDpi xmlns:a14="http://schemas.microsoft.com/office/drawing/2010/main" val="0"/>
              </a:ext>
            </a:extLst>
          </a:blip>
          <a:srcRect l="65321" t="14514" b="17628"/>
          <a:stretch>
            <a:fillRect/>
          </a:stretch>
        </p:blipFill>
        <p:spPr bwMode="auto">
          <a:xfrm>
            <a:off x="1763713" y="3054350"/>
            <a:ext cx="5289550" cy="315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96125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altLang="en-US" smtClean="0"/>
              <a:t>Advantages/Disadvantages?</a:t>
            </a:r>
          </a:p>
        </p:txBody>
      </p:sp>
      <p:sp>
        <p:nvSpPr>
          <p:cNvPr id="62467" name="Content Placeholder 2"/>
          <p:cNvSpPr>
            <a:spLocks noGrp="1"/>
          </p:cNvSpPr>
          <p:nvPr>
            <p:ph idx="1"/>
          </p:nvPr>
        </p:nvSpPr>
        <p:spPr/>
        <p:txBody>
          <a:bodyPr/>
          <a:lstStyle/>
          <a:p>
            <a:endParaRPr lang="en-US" altLang="en-US" dirty="0" smtClean="0"/>
          </a:p>
          <a:p>
            <a:r>
              <a:rPr lang="en-US" altLang="en-US" dirty="0" smtClean="0"/>
              <a:t>Correctness/Liveness</a:t>
            </a:r>
          </a:p>
          <a:p>
            <a:endParaRPr lang="en-US" altLang="en-US" dirty="0" smtClean="0"/>
          </a:p>
          <a:p>
            <a:r>
              <a:rPr lang="en-US" altLang="en-US" dirty="0" smtClean="0"/>
              <a:t>Turnaround</a:t>
            </a:r>
          </a:p>
          <a:p>
            <a:endParaRPr lang="en-US" altLang="en-US" dirty="0" smtClean="0"/>
          </a:p>
          <a:p>
            <a:r>
              <a:rPr lang="en-US" altLang="en-US" dirty="0" smtClean="0"/>
              <a:t>Bandwidth</a:t>
            </a:r>
          </a:p>
          <a:p>
            <a:endParaRPr lang="en-US" altLang="en-US" dirty="0" smtClean="0"/>
          </a:p>
        </p:txBody>
      </p:sp>
    </p:spTree>
    <p:extLst>
      <p:ext uri="{BB962C8B-B14F-4D97-AF65-F5344CB8AC3E}">
        <p14:creationId xmlns:p14="http://schemas.microsoft.com/office/powerpoint/2010/main" val="105824772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en-US" smtClean="0"/>
              <a:t>A Token Ring Algorithm</a:t>
            </a:r>
          </a:p>
        </p:txBody>
      </p:sp>
      <p:sp>
        <p:nvSpPr>
          <p:cNvPr id="63491" name="Rectangle 3"/>
          <p:cNvSpPr>
            <a:spLocks noGrp="1" noChangeArrowheads="1"/>
          </p:cNvSpPr>
          <p:nvPr>
            <p:ph type="body" idx="1"/>
          </p:nvPr>
        </p:nvSpPr>
        <p:spPr>
          <a:xfrm>
            <a:off x="419100" y="5341938"/>
            <a:ext cx="9144000" cy="838200"/>
          </a:xfrm>
        </p:spPr>
        <p:txBody>
          <a:bodyPr/>
          <a:lstStyle/>
          <a:p>
            <a:pPr eaLnBrk="1" hangingPunct="1"/>
            <a:r>
              <a:rPr lang="en-US" altLang="en-US" sz="2800" smtClean="0"/>
              <a:t>Token handed around continuously</a:t>
            </a:r>
          </a:p>
          <a:p>
            <a:pPr eaLnBrk="1" hangingPunct="1"/>
            <a:r>
              <a:rPr lang="en-US" altLang="en-US" sz="2800" smtClean="0"/>
              <a:t>Token owner may access resource</a:t>
            </a:r>
          </a:p>
        </p:txBody>
      </p:sp>
      <p:pic>
        <p:nvPicPr>
          <p:cNvPr id="63492" name="Picture 4" descr="06-16"/>
          <p:cNvPicPr>
            <a:picLocks noChangeAspect="1" noChangeArrowheads="1"/>
          </p:cNvPicPr>
          <p:nvPr/>
        </p:nvPicPr>
        <p:blipFill>
          <a:blip r:embed="rId3">
            <a:extLst>
              <a:ext uri="{28A0092B-C50C-407E-A947-70E740481C1C}">
                <a14:useLocalDpi xmlns:a14="http://schemas.microsoft.com/office/drawing/2010/main" val="0"/>
              </a:ext>
            </a:extLst>
          </a:blip>
          <a:srcRect l="66704" b="11797"/>
          <a:stretch>
            <a:fillRect/>
          </a:stretch>
        </p:blipFill>
        <p:spPr bwMode="auto">
          <a:xfrm>
            <a:off x="2773363" y="1851025"/>
            <a:ext cx="2968625" cy="298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6487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r>
              <a:rPr lang="en-US" altLang="en-US" smtClean="0"/>
              <a:t>Why to synchronize clocks?</a:t>
            </a:r>
          </a:p>
        </p:txBody>
      </p:sp>
      <p:sp>
        <p:nvSpPr>
          <p:cNvPr id="20483" name="Content Placeholder 4"/>
          <p:cNvSpPr>
            <a:spLocks noGrp="1"/>
          </p:cNvSpPr>
          <p:nvPr>
            <p:ph idx="1"/>
          </p:nvPr>
        </p:nvSpPr>
        <p:spPr/>
        <p:txBody>
          <a:bodyPr/>
          <a:lstStyle/>
          <a:p>
            <a:endParaRPr lang="en-US" altLang="en-US" sz="1100" dirty="0" smtClean="0"/>
          </a:p>
          <a:p>
            <a:r>
              <a:rPr lang="en-US" altLang="en-US" dirty="0" smtClean="0"/>
              <a:t>Important to </a:t>
            </a:r>
            <a:r>
              <a:rPr lang="en-US" altLang="en-US" dirty="0" smtClean="0">
                <a:solidFill>
                  <a:srgbClr val="FF0000"/>
                </a:solidFill>
              </a:rPr>
              <a:t>end users</a:t>
            </a:r>
          </a:p>
          <a:p>
            <a:pPr lvl="1"/>
            <a:r>
              <a:rPr lang="en-US" altLang="en-US" dirty="0" err="1" smtClean="0"/>
              <a:t>Ebay</a:t>
            </a:r>
            <a:r>
              <a:rPr lang="en-US" altLang="en-US" dirty="0" smtClean="0"/>
              <a:t> auctions</a:t>
            </a:r>
          </a:p>
          <a:p>
            <a:pPr lvl="1"/>
            <a:r>
              <a:rPr lang="en-US" altLang="en-US" dirty="0" smtClean="0"/>
              <a:t>Enrolment for sport courses/student dorms</a:t>
            </a:r>
          </a:p>
          <a:p>
            <a:pPr lvl="1"/>
            <a:r>
              <a:rPr lang="en-US" altLang="en-US" dirty="0" smtClean="0"/>
              <a:t>Order of chat/mail messages</a:t>
            </a:r>
          </a:p>
          <a:p>
            <a:r>
              <a:rPr lang="en-US" altLang="en-US" dirty="0" smtClean="0"/>
              <a:t>Important </a:t>
            </a:r>
            <a:r>
              <a:rPr lang="en-US" altLang="en-US" dirty="0" smtClean="0">
                <a:solidFill>
                  <a:srgbClr val="FF0000"/>
                </a:solidFill>
              </a:rPr>
              <a:t>internally in distributed systems</a:t>
            </a:r>
          </a:p>
          <a:p>
            <a:pPr lvl="1"/>
            <a:r>
              <a:rPr lang="en-US" altLang="en-US" dirty="0" smtClean="0"/>
              <a:t>Concurrent updates in distributed databases</a:t>
            </a:r>
          </a:p>
          <a:p>
            <a:pPr lvl="1"/>
            <a:r>
              <a:rPr lang="en-US" altLang="en-US" dirty="0" smtClean="0"/>
              <a:t>Distributed file systems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sz="4000" smtClean="0"/>
              <a:t>A Comparison of the Three Algorithms</a:t>
            </a:r>
          </a:p>
        </p:txBody>
      </p:sp>
      <p:grpSp>
        <p:nvGrpSpPr>
          <p:cNvPr id="64515" name="Group 1"/>
          <p:cNvGrpSpPr>
            <a:grpSpLocks/>
          </p:cNvGrpSpPr>
          <p:nvPr/>
        </p:nvGrpSpPr>
        <p:grpSpPr bwMode="auto">
          <a:xfrm>
            <a:off x="0" y="2646363"/>
            <a:ext cx="9144000" cy="2087562"/>
            <a:chOff x="704538" y="993073"/>
            <a:chExt cx="9144000" cy="2087471"/>
          </a:xfrm>
        </p:grpSpPr>
        <p:pic>
          <p:nvPicPr>
            <p:cNvPr id="64517" name="Picture 4" descr="06-17T"/>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704538" y="993073"/>
              <a:ext cx="9144000" cy="1218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8" name="Picture 4" descr="06-17T"/>
            <p:cNvPicPr>
              <a:picLocks noChangeAspect="1" noChangeArrowheads="1"/>
            </p:cNvPicPr>
            <p:nvPr/>
          </p:nvPicPr>
          <p:blipFill>
            <a:blip r:embed="rId3">
              <a:extLst>
                <a:ext uri="{28A0092B-C50C-407E-A947-70E740481C1C}">
                  <a14:useLocalDpi xmlns:a14="http://schemas.microsoft.com/office/drawing/2010/main" val="0"/>
                </a:ext>
              </a:extLst>
            </a:blip>
            <a:srcRect t="64336"/>
            <a:stretch>
              <a:fillRect/>
            </a:stretch>
          </p:blipFill>
          <p:spPr bwMode="auto">
            <a:xfrm>
              <a:off x="704538" y="2211479"/>
              <a:ext cx="9144000" cy="869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2068513" y="3582988"/>
            <a:ext cx="6805612" cy="95885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anchor="ctr"/>
          <a:lstStyle/>
          <a:p>
            <a:pPr>
              <a:defRPr/>
            </a:pPr>
            <a:endParaRPr lang="en-US"/>
          </a:p>
        </p:txBody>
      </p:sp>
    </p:spTree>
    <p:extLst>
      <p:ext uri="{BB962C8B-B14F-4D97-AF65-F5344CB8AC3E}">
        <p14:creationId xmlns:p14="http://schemas.microsoft.com/office/powerpoint/2010/main" val="18940634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End Users</a:t>
            </a:r>
            <a:endParaRPr lang="en-GB" dirty="0"/>
          </a:p>
        </p:txBody>
      </p:sp>
      <p:sp>
        <p:nvSpPr>
          <p:cNvPr id="3" name="Content Placeholder 2"/>
          <p:cNvSpPr>
            <a:spLocks noGrp="1"/>
          </p:cNvSpPr>
          <p:nvPr>
            <p:ph idx="1"/>
          </p:nvPr>
        </p:nvSpPr>
        <p:spPr/>
        <p:txBody>
          <a:bodyPr/>
          <a:lstStyle/>
          <a:p>
            <a:r>
              <a:rPr lang="en-GB" dirty="0" smtClean="0"/>
              <a:t>Synchronize with an authoritative source</a:t>
            </a:r>
          </a:p>
          <a:p>
            <a:r>
              <a:rPr lang="en-GB" dirty="0" smtClean="0"/>
              <a:t>Network time protocol (NTP): UDP on port 123</a:t>
            </a:r>
          </a:p>
          <a:p>
            <a:r>
              <a:rPr lang="en-US" altLang="en-US" dirty="0" smtClean="0"/>
              <a:t>“In operation since before 1985, NTP is one of the oldest Internet protocols in current use.”</a:t>
            </a:r>
          </a:p>
          <a:p>
            <a:r>
              <a:rPr lang="en-GB" dirty="0" smtClean="0"/>
              <a:t>How?</a:t>
            </a:r>
            <a:endParaRPr lang="en-GB" dirty="0"/>
          </a:p>
        </p:txBody>
      </p:sp>
    </p:spTree>
    <p:extLst>
      <p:ext uri="{BB962C8B-B14F-4D97-AF65-F5344CB8AC3E}">
        <p14:creationId xmlns:p14="http://schemas.microsoft.com/office/powerpoint/2010/main" val="4256511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Network Time Protocol (NTP)</a:t>
            </a:r>
          </a:p>
        </p:txBody>
      </p:sp>
      <p:sp>
        <p:nvSpPr>
          <p:cNvPr id="20483" name="Rectangle 3"/>
          <p:cNvSpPr>
            <a:spLocks noGrp="1" noChangeArrowheads="1"/>
          </p:cNvSpPr>
          <p:nvPr>
            <p:ph type="body" idx="1"/>
          </p:nvPr>
        </p:nvSpPr>
        <p:spPr>
          <a:xfrm>
            <a:off x="457200" y="1735138"/>
            <a:ext cx="8229600" cy="4525962"/>
          </a:xfrm>
        </p:spPr>
        <p:txBody>
          <a:bodyPr/>
          <a:lstStyle/>
          <a:p>
            <a:pPr marL="0" indent="0" eaLnBrk="1" hangingPunct="1">
              <a:buFont typeface="Arial" charset="0"/>
              <a:buNone/>
              <a:defRPr/>
            </a:pPr>
            <a:endParaRPr lang="en-US" altLang="en-US" sz="2400" dirty="0" smtClean="0"/>
          </a:p>
          <a:p>
            <a:pPr marL="0" indent="0" eaLnBrk="1" hangingPunct="1">
              <a:buFont typeface="Arial" charset="0"/>
              <a:buNone/>
              <a:defRPr/>
            </a:pPr>
            <a:endParaRPr lang="en-US" altLang="en-US" sz="2400" dirty="0"/>
          </a:p>
          <a:p>
            <a:pPr marL="0" indent="0" eaLnBrk="1" hangingPunct="1">
              <a:buFont typeface="Arial" charset="0"/>
              <a:buNone/>
              <a:defRPr/>
            </a:pPr>
            <a:endParaRPr lang="en-US" altLang="en-US" sz="2400" dirty="0" smtClean="0"/>
          </a:p>
          <a:p>
            <a:pPr marL="0" indent="0" eaLnBrk="1" hangingPunct="1">
              <a:buFont typeface="Arial" charset="0"/>
              <a:buNone/>
              <a:defRPr/>
            </a:pPr>
            <a:endParaRPr lang="en-US" altLang="en-US" sz="2400" dirty="0"/>
          </a:p>
          <a:p>
            <a:pPr marL="0" indent="0" eaLnBrk="1" hangingPunct="1">
              <a:buFont typeface="Arial" charset="0"/>
              <a:buNone/>
              <a:defRPr/>
            </a:pPr>
            <a:endParaRPr lang="en-US" altLang="en-US" sz="2400" dirty="0" smtClean="0"/>
          </a:p>
          <a:p>
            <a:pPr marL="0" indent="0" eaLnBrk="1" hangingPunct="1">
              <a:buFont typeface="Arial" charset="0"/>
              <a:buNone/>
              <a:defRPr/>
            </a:pPr>
            <a:endParaRPr lang="en-US" altLang="en-US" sz="2400" dirty="0"/>
          </a:p>
          <a:p>
            <a:pPr marL="0" indent="0" eaLnBrk="1" hangingPunct="1">
              <a:buFont typeface="Arial" charset="0"/>
              <a:buNone/>
              <a:defRPr/>
            </a:pPr>
            <a:endParaRPr lang="en-US" altLang="en-US" sz="2400" dirty="0" smtClean="0"/>
          </a:p>
          <a:p>
            <a:pPr eaLnBrk="1" hangingPunct="1">
              <a:buFont typeface="Arial" charset="0"/>
              <a:buChar char="•"/>
              <a:defRPr/>
            </a:pPr>
            <a:endParaRPr lang="en-US" altLang="en-US" sz="2400" dirty="0" smtClean="0"/>
          </a:p>
          <a:p>
            <a:pPr eaLnBrk="1" hangingPunct="1">
              <a:buFont typeface="Arial" charset="0"/>
              <a:buChar char="•"/>
              <a:defRPr/>
            </a:pPr>
            <a:r>
              <a:rPr lang="en-US" altLang="en-US" sz="2400" dirty="0" smtClean="0"/>
              <a:t>e.g. time.windows.com</a:t>
            </a:r>
          </a:p>
          <a:p>
            <a:pPr marL="0" indent="0" eaLnBrk="1" hangingPunct="1">
              <a:buNone/>
              <a:defRPr/>
            </a:pPr>
            <a:r>
              <a:rPr lang="en-US" altLang="en-US" sz="2400" dirty="0" smtClean="0">
                <a:sym typeface="Wingdings" panose="05000000000000000000" pitchFamily="2" charset="2"/>
              </a:rPr>
              <a:t> Wireshark</a:t>
            </a:r>
            <a:endParaRPr lang="en-US" altLang="en-US" sz="2400" dirty="0" smtClean="0"/>
          </a:p>
        </p:txBody>
      </p:sp>
      <p:pic>
        <p:nvPicPr>
          <p:cNvPr id="21508" name="Picture 4" descr="06-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388" y="1271588"/>
            <a:ext cx="7143750" cy="355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dirty="0" smtClean="0"/>
              <a:t>System internal</a:t>
            </a:r>
          </a:p>
        </p:txBody>
      </p:sp>
      <p:sp>
        <p:nvSpPr>
          <p:cNvPr id="4" name="TextBox 3"/>
          <p:cNvSpPr txBox="1"/>
          <p:nvPr/>
        </p:nvSpPr>
        <p:spPr>
          <a:xfrm>
            <a:off x="584200" y="1154113"/>
            <a:ext cx="7196138" cy="4524375"/>
          </a:xfrm>
          <a:prstGeom prst="rect">
            <a:avLst/>
          </a:prstGeom>
          <a:noFill/>
        </p:spPr>
        <p:txBody>
          <a:bodyPr>
            <a:spAutoFit/>
          </a:bodyPr>
          <a:lstStyle/>
          <a:p>
            <a:pPr marL="457200" indent="-457200" eaLnBrk="1" hangingPunct="1">
              <a:buFont typeface="Arial" panose="020B0604020202020204" pitchFamily="34" charset="0"/>
              <a:buChar char="•"/>
              <a:defRPr/>
            </a:pPr>
            <a:endParaRPr lang="en-US" dirty="0">
              <a:latin typeface="+mn-lt"/>
            </a:endParaRPr>
          </a:p>
          <a:p>
            <a:pPr marL="457200" indent="-457200" eaLnBrk="1" hangingPunct="1">
              <a:buFont typeface="Arial" panose="020B0604020202020204" pitchFamily="34" charset="0"/>
              <a:buChar char="•"/>
              <a:defRPr/>
            </a:pPr>
            <a:endParaRPr lang="en-US" dirty="0">
              <a:latin typeface="+mn-lt"/>
            </a:endParaRPr>
          </a:p>
          <a:p>
            <a:pPr marL="457200" indent="-457200" eaLnBrk="1" hangingPunct="1">
              <a:buFont typeface="Arial" panose="020B0604020202020204" pitchFamily="34" charset="0"/>
              <a:buChar char="•"/>
              <a:defRPr/>
            </a:pPr>
            <a:r>
              <a:rPr lang="en-US" dirty="0">
                <a:latin typeface="+mn-lt"/>
              </a:rPr>
              <a:t>Exact time not necessarily important</a:t>
            </a:r>
          </a:p>
          <a:p>
            <a:pPr marL="457200" indent="-457200" eaLnBrk="1" hangingPunct="1">
              <a:buFont typeface="Arial" panose="020B0604020202020204" pitchFamily="34" charset="0"/>
              <a:buChar char="•"/>
              <a:defRPr/>
            </a:pPr>
            <a:r>
              <a:rPr lang="en-US" dirty="0">
                <a:latin typeface="+mn-lt"/>
              </a:rPr>
              <a:t>Important is a </a:t>
            </a:r>
            <a:r>
              <a:rPr lang="en-US" dirty="0">
                <a:solidFill>
                  <a:srgbClr val="FF0000"/>
                </a:solidFill>
                <a:latin typeface="+mn-lt"/>
              </a:rPr>
              <a:t>relative ordering </a:t>
            </a:r>
            <a:r>
              <a:rPr lang="en-US" dirty="0">
                <a:latin typeface="+mn-lt"/>
              </a:rPr>
              <a:t>between events</a:t>
            </a:r>
          </a:p>
          <a:p>
            <a:pPr marL="914400" lvl="1" indent="-457200" eaLnBrk="1" hangingPunct="1">
              <a:buFont typeface="Arial" panose="020B0604020202020204" pitchFamily="34" charset="0"/>
              <a:buChar char="•"/>
              <a:defRPr/>
            </a:pPr>
            <a:r>
              <a:rPr lang="en-US" dirty="0">
                <a:latin typeface="+mn-lt"/>
              </a:rPr>
              <a:t>Database updates</a:t>
            </a:r>
          </a:p>
          <a:p>
            <a:pPr marL="914400" lvl="1" indent="-457200" eaLnBrk="1" hangingPunct="1">
              <a:buFont typeface="Arial" panose="020B0604020202020204" pitchFamily="34" charset="0"/>
              <a:buChar char="•"/>
              <a:defRPr/>
            </a:pPr>
            <a:r>
              <a:rPr lang="en-US" dirty="0">
                <a:latin typeface="+mn-lt"/>
              </a:rPr>
              <a:t>File system changes</a:t>
            </a:r>
          </a:p>
          <a:p>
            <a:pPr marL="914400" lvl="1" indent="-457200" eaLnBrk="1" hangingPunct="1">
              <a:buFont typeface="Arial" panose="020B0604020202020204" pitchFamily="34" charset="0"/>
              <a:buChar char="•"/>
              <a:defRPr/>
            </a:pPr>
            <a:endParaRPr lang="en-US" dirty="0">
              <a:latin typeface="+mn-lt"/>
            </a:endParaRPr>
          </a:p>
          <a:p>
            <a:pPr eaLnBrk="1" hangingPunct="1">
              <a:defRPr/>
            </a:pPr>
            <a:endParaRPr lang="en-US" dirty="0">
              <a:latin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EE30C5E-4ABF-4CD8-87F3-EE12EC5B1E35}" type="slidenum">
              <a:rPr lang="en-US" altLang="en-US" sz="1400" smtClean="0">
                <a:latin typeface="Arial" panose="020B0604020202020204" pitchFamily="34" charset="0"/>
                <a:cs typeface="Arial" panose="020B0604020202020204" pitchFamily="34" charset="0"/>
              </a:rPr>
              <a:pPr>
                <a:spcBef>
                  <a:spcPct val="0"/>
                </a:spcBef>
                <a:buFontTx/>
                <a:buNone/>
              </a:pPr>
              <a:t>9</a:t>
            </a:fld>
            <a:endParaRPr lang="en-US" altLang="en-US" sz="1400" smtClean="0">
              <a:latin typeface="Arial" panose="020B0604020202020204" pitchFamily="34" charset="0"/>
              <a:cs typeface="Arial" panose="020B0604020202020204" pitchFamily="34" charset="0"/>
            </a:endParaRPr>
          </a:p>
        </p:txBody>
      </p:sp>
      <p:sp>
        <p:nvSpPr>
          <p:cNvPr id="25603" name="Rectangle 2"/>
          <p:cNvSpPr>
            <a:spLocks noGrp="1" noChangeArrowheads="1"/>
          </p:cNvSpPr>
          <p:nvPr>
            <p:ph type="title"/>
          </p:nvPr>
        </p:nvSpPr>
        <p:spPr/>
        <p:txBody>
          <a:bodyPr/>
          <a:lstStyle/>
          <a:p>
            <a:r>
              <a:rPr lang="en-GB" altLang="en-US" dirty="0" smtClean="0"/>
              <a:t>Distributed Bank Database</a:t>
            </a:r>
          </a:p>
        </p:txBody>
      </p:sp>
      <p:sp>
        <p:nvSpPr>
          <p:cNvPr id="31748" name="Rectangle 3"/>
          <p:cNvSpPr>
            <a:spLocks noGrp="1" noChangeArrowheads="1"/>
          </p:cNvSpPr>
          <p:nvPr>
            <p:ph type="body" idx="1"/>
          </p:nvPr>
        </p:nvSpPr>
        <p:spPr/>
        <p:txBody>
          <a:bodyPr/>
          <a:lstStyle/>
          <a:p>
            <a:pPr>
              <a:buFont typeface="Wingdings" pitchFamily="2" charset="2"/>
              <a:buNone/>
              <a:defRPr/>
            </a:pPr>
            <a:endParaRPr lang="en-GB" altLang="en-US" sz="2000" dirty="0" smtClean="0"/>
          </a:p>
          <a:p>
            <a:pPr>
              <a:buFont typeface="Wingdings" pitchFamily="2" charset="2"/>
              <a:buNone/>
              <a:defRPr/>
            </a:pPr>
            <a:r>
              <a:rPr lang="en-GB" altLang="en-US" sz="2000" dirty="0" smtClean="0"/>
              <a:t>A bank keeps replicas</a:t>
            </a:r>
            <a:br>
              <a:rPr lang="en-GB" altLang="en-US" sz="2000" dirty="0" smtClean="0"/>
            </a:br>
            <a:r>
              <a:rPr lang="en-GB" altLang="en-US" sz="2000" dirty="0" smtClean="0"/>
              <a:t>of bank accounts </a:t>
            </a:r>
            <a:br>
              <a:rPr lang="en-GB" altLang="en-US" sz="2000" dirty="0" smtClean="0"/>
            </a:br>
            <a:r>
              <a:rPr lang="en-GB" altLang="en-US" sz="2000" dirty="0" smtClean="0"/>
              <a:t>in Milan and Rome</a:t>
            </a:r>
            <a:br>
              <a:rPr lang="en-GB" altLang="en-US" sz="2000" dirty="0" smtClean="0"/>
            </a:br>
            <a:endParaRPr lang="en-GB" altLang="en-US" sz="2000" dirty="0" smtClean="0"/>
          </a:p>
          <a:p>
            <a:pPr>
              <a:buFont typeface="Arial" charset="0"/>
              <a:buChar char="•"/>
              <a:defRPr/>
            </a:pPr>
            <a:r>
              <a:rPr lang="en-GB" altLang="en-US" sz="2000" dirty="0" smtClean="0">
                <a:solidFill>
                  <a:schemeClr val="accent2"/>
                </a:solidFill>
              </a:rPr>
              <a:t>Event 1:</a:t>
            </a:r>
            <a:r>
              <a:rPr lang="en-GB" altLang="en-US" sz="2000" dirty="0" smtClean="0"/>
              <a:t/>
            </a:r>
            <a:br>
              <a:rPr lang="en-GB" altLang="en-US" sz="2000" dirty="0" smtClean="0"/>
            </a:br>
            <a:r>
              <a:rPr lang="en-GB" altLang="en-US" sz="2000" dirty="0" smtClean="0"/>
              <a:t>  Customer pays 100 € into his account of 1000 €</a:t>
            </a:r>
          </a:p>
          <a:p>
            <a:pPr>
              <a:buFont typeface="Arial" charset="0"/>
              <a:buChar char="•"/>
              <a:defRPr/>
            </a:pPr>
            <a:r>
              <a:rPr lang="en-GB" altLang="en-US" sz="2000" dirty="0" smtClean="0">
                <a:solidFill>
                  <a:schemeClr val="accent2"/>
                </a:solidFill>
              </a:rPr>
              <a:t>Event 2:</a:t>
            </a:r>
            <a:br>
              <a:rPr lang="en-GB" altLang="en-US" sz="2000" dirty="0" smtClean="0">
                <a:solidFill>
                  <a:schemeClr val="accent2"/>
                </a:solidFill>
              </a:rPr>
            </a:br>
            <a:r>
              <a:rPr lang="en-GB" altLang="en-US" sz="2000" dirty="0" smtClean="0"/>
              <a:t>  The bank adds 1% interest </a:t>
            </a:r>
            <a:br>
              <a:rPr lang="en-GB" altLang="en-US" sz="2000" dirty="0" smtClean="0"/>
            </a:br>
            <a:endParaRPr lang="en-GB" altLang="en-US" sz="2000" dirty="0" smtClean="0"/>
          </a:p>
          <a:p>
            <a:pPr>
              <a:buFont typeface="Wingdings" pitchFamily="2" charset="2"/>
              <a:buNone/>
              <a:defRPr/>
            </a:pPr>
            <a:r>
              <a:rPr lang="en-GB" altLang="en-US" sz="2000" dirty="0" smtClean="0"/>
              <a:t>Info is broadcast to Milan and Rome</a:t>
            </a:r>
          </a:p>
        </p:txBody>
      </p:sp>
      <p:pic>
        <p:nvPicPr>
          <p:cNvPr id="25605" name="Picture 4" descr="06-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4900" y="1319213"/>
            <a:ext cx="5168900" cy="194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TannenbaumOS-Template</Template>
  <TotalTime>0</TotalTime>
  <Words>1388</Words>
  <Application>Microsoft Office PowerPoint</Application>
  <PresentationFormat>On-screen Show (4:3)</PresentationFormat>
  <Paragraphs>399</Paragraphs>
  <Slides>50</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vt:lpstr>
      <vt:lpstr>Calibri</vt:lpstr>
      <vt:lpstr>Courier New</vt:lpstr>
      <vt:lpstr>Symbol</vt:lpstr>
      <vt:lpstr>Times New Roman</vt:lpstr>
      <vt:lpstr>Wingdings</vt:lpstr>
      <vt:lpstr>Office Theme</vt:lpstr>
      <vt:lpstr>Distributed Systems 31. Theoretical Foundations of Distributed Systems - Coordination</vt:lpstr>
      <vt:lpstr>Co-ordination Algorithms</vt:lpstr>
      <vt:lpstr>Co-ordination Problems</vt:lpstr>
      <vt:lpstr>1. Clock Synchronization</vt:lpstr>
      <vt:lpstr>Why to synchronize clocks?</vt:lpstr>
      <vt:lpstr>End Users</vt:lpstr>
      <vt:lpstr>Network Time Protocol (NTP)</vt:lpstr>
      <vt:lpstr>System internal</vt:lpstr>
      <vt:lpstr>Distributed Bank Database</vt:lpstr>
      <vt:lpstr>Message Ordering</vt:lpstr>
      <vt:lpstr>Time Ordering of Events (Lamport)</vt:lpstr>
      <vt:lpstr>Logical Clocks</vt:lpstr>
      <vt:lpstr>Logical Clocks in the Message Scenario</vt:lpstr>
      <vt:lpstr>Combined with classical clocks</vt:lpstr>
      <vt:lpstr>Combined with classical clocks (2)</vt:lpstr>
      <vt:lpstr>Lamport’s Logical Clocks (4)</vt:lpstr>
      <vt:lpstr>Back to the distributed database…</vt:lpstr>
      <vt:lpstr>2. Leader Election</vt:lpstr>
      <vt:lpstr>Leader Election</vt:lpstr>
      <vt:lpstr>Election on a Ring (Chang/Roberts 1979)</vt:lpstr>
      <vt:lpstr>Election on a Ring (cntd)</vt:lpstr>
      <vt:lpstr>Algorithm: Determine Leader</vt:lpstr>
      <vt:lpstr>Algorithm: Announce Winner</vt:lpstr>
      <vt:lpstr>Election on a Ring: Example</vt:lpstr>
      <vt:lpstr>Properties</vt:lpstr>
      <vt:lpstr>Under Which Conditions can it Work?</vt:lpstr>
      <vt:lpstr>Bully Algorithm (Garcia-Molina)</vt:lpstr>
      <vt:lpstr>Bully Algorithm: Principles</vt:lpstr>
      <vt:lpstr>Bully Algorithm: Messages</vt:lpstr>
      <vt:lpstr>Bully Algorithm: Actions</vt:lpstr>
      <vt:lpstr>Example (1)</vt:lpstr>
      <vt:lpstr>Properties of the Bully Algorithm</vt:lpstr>
      <vt:lpstr>Quantitative Properties</vt:lpstr>
      <vt:lpstr>Comparison</vt:lpstr>
      <vt:lpstr>Election without UIDs (Itai/Rodeh)</vt:lpstr>
      <vt:lpstr>Election without UIDs (cntd)</vt:lpstr>
      <vt:lpstr>Take-home</vt:lpstr>
      <vt:lpstr>Appendix: Mutual Exclusion</vt:lpstr>
      <vt:lpstr>Mutual Exclusion</vt:lpstr>
      <vt:lpstr>Mutual Exclusion A Centralized Algorithm (1)</vt:lpstr>
      <vt:lpstr>Mutual Exclusion A Centralized Algorithm (2)</vt:lpstr>
      <vt:lpstr>Mutual Exclusion A Centralized Algorithm (3)</vt:lpstr>
      <vt:lpstr>Advantages/Disadvantages?</vt:lpstr>
      <vt:lpstr>A Distributed Algorithm (1) Ricart and Agrawala, 1981</vt:lpstr>
      <vt:lpstr>A Distributed Algorithm (2)</vt:lpstr>
      <vt:lpstr>A Distributed Algorithm (3)</vt:lpstr>
      <vt:lpstr>A Distributed Algorithm (4)</vt:lpstr>
      <vt:lpstr>Advantages/Disadvantages?</vt:lpstr>
      <vt:lpstr>A Token Ring Algorithm</vt:lpstr>
      <vt:lpstr>A Comparison of the Three Algorithms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2015-05-04T09:23:37Z</dcterms:created>
  <dcterms:modified xsi:type="dcterms:W3CDTF">2016-05-17T11:05:21Z</dcterms:modified>
</cp:coreProperties>
</file>