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handoutMasterIdLst>
    <p:handoutMasterId r:id="rId47"/>
  </p:handoutMasterIdLst>
  <p:sldIdLst>
    <p:sldId id="711" r:id="rId2"/>
    <p:sldId id="719" r:id="rId3"/>
    <p:sldId id="445" r:id="rId4"/>
    <p:sldId id="395" r:id="rId5"/>
    <p:sldId id="597" r:id="rId6"/>
    <p:sldId id="599" r:id="rId7"/>
    <p:sldId id="600" r:id="rId8"/>
    <p:sldId id="601" r:id="rId9"/>
    <p:sldId id="704" r:id="rId10"/>
    <p:sldId id="603" r:id="rId11"/>
    <p:sldId id="602" r:id="rId12"/>
    <p:sldId id="689" r:id="rId13"/>
    <p:sldId id="606" r:id="rId14"/>
    <p:sldId id="702" r:id="rId15"/>
    <p:sldId id="714" r:id="rId16"/>
    <p:sldId id="610" r:id="rId17"/>
    <p:sldId id="691" r:id="rId18"/>
    <p:sldId id="611" r:id="rId19"/>
    <p:sldId id="612" r:id="rId20"/>
    <p:sldId id="615" r:id="rId21"/>
    <p:sldId id="616" r:id="rId22"/>
    <p:sldId id="713" r:id="rId23"/>
    <p:sldId id="715" r:id="rId24"/>
    <p:sldId id="617" r:id="rId25"/>
    <p:sldId id="622" r:id="rId26"/>
    <p:sldId id="720" r:id="rId27"/>
    <p:sldId id="721" r:id="rId28"/>
    <p:sldId id="707" r:id="rId29"/>
    <p:sldId id="624" r:id="rId30"/>
    <p:sldId id="625" r:id="rId31"/>
    <p:sldId id="716" r:id="rId32"/>
    <p:sldId id="626" r:id="rId33"/>
    <p:sldId id="627" r:id="rId34"/>
    <p:sldId id="628" r:id="rId35"/>
    <p:sldId id="629" r:id="rId36"/>
    <p:sldId id="631" r:id="rId37"/>
    <p:sldId id="705" r:id="rId38"/>
    <p:sldId id="633" r:id="rId39"/>
    <p:sldId id="635" r:id="rId40"/>
    <p:sldId id="692" r:id="rId41"/>
    <p:sldId id="637" r:id="rId42"/>
    <p:sldId id="717" r:id="rId43"/>
    <p:sldId id="718" r:id="rId44"/>
    <p:sldId id="590" r:id="rId45"/>
  </p:sldIdLst>
  <p:sldSz cx="9144000" cy="6858000" type="screen4x3"/>
  <p:notesSz cx="67945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0551F176-123C-4BC4-83E7-88EE3E976B1D}">
          <p14:sldIdLst>
            <p14:sldId id="711"/>
            <p14:sldId id="719"/>
            <p14:sldId id="445"/>
            <p14:sldId id="395"/>
            <p14:sldId id="597"/>
            <p14:sldId id="599"/>
            <p14:sldId id="600"/>
            <p14:sldId id="601"/>
          </p14:sldIdLst>
        </p14:section>
        <p14:section name="Routing" id="{FC67354A-B5AF-4B29-B2DD-607A69B3470E}">
          <p14:sldIdLst>
            <p14:sldId id="704"/>
            <p14:sldId id="603"/>
            <p14:sldId id="602"/>
            <p14:sldId id="689"/>
            <p14:sldId id="606"/>
            <p14:sldId id="702"/>
            <p14:sldId id="714"/>
            <p14:sldId id="610"/>
            <p14:sldId id="691"/>
            <p14:sldId id="611"/>
            <p14:sldId id="612"/>
            <p14:sldId id="615"/>
            <p14:sldId id="616"/>
            <p14:sldId id="713"/>
            <p14:sldId id="715"/>
            <p14:sldId id="617"/>
            <p14:sldId id="622"/>
            <p14:sldId id="720"/>
            <p14:sldId id="721"/>
          </p14:sldIdLst>
        </p14:section>
        <p14:section name="Congestion Control" id="{9C534745-370B-44FA-8B55-BCEC195ECC8D}">
          <p14:sldIdLst>
            <p14:sldId id="707"/>
            <p14:sldId id="624"/>
            <p14:sldId id="625"/>
            <p14:sldId id="716"/>
            <p14:sldId id="626"/>
            <p14:sldId id="627"/>
            <p14:sldId id="628"/>
            <p14:sldId id="629"/>
            <p14:sldId id="631"/>
          </p14:sldIdLst>
        </p14:section>
        <p14:section name="Quality" id="{CE499C5B-9E2B-4877-BFBB-C01D2644DDFE}">
          <p14:sldIdLst>
            <p14:sldId id="705"/>
            <p14:sldId id="633"/>
            <p14:sldId id="635"/>
            <p14:sldId id="692"/>
            <p14:sldId id="637"/>
            <p14:sldId id="717"/>
            <p14:sldId id="718"/>
            <p14:sldId id="5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BD8"/>
    <a:srgbClr val="FF388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66" autoAdjust="0"/>
    <p:restoredTop sz="77419" autoAdjust="0"/>
  </p:normalViewPr>
  <p:slideViewPr>
    <p:cSldViewPr snapToGrid="0" showGuides="1">
      <p:cViewPr varScale="1">
        <p:scale>
          <a:sx n="59" d="100"/>
          <a:sy n="59" d="100"/>
        </p:scale>
        <p:origin x="1287" y="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2532" y="-102"/>
      </p:cViewPr>
      <p:guideLst>
        <p:guide orient="horz" pos="3120"/>
        <p:guide pos="2140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447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AAEA9-3CDA-449B-89AB-3B04D3A22579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447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DA2C7-ADC6-4D52-ADF2-F3A410C9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692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A0ABBF-AC47-41DE-A95D-6184A976DE38}" type="datetimeFigureOut">
              <a:rPr lang="en-US" smtClean="0"/>
              <a:pPr/>
              <a:t>4/6/2017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4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859117-A06A-4DD6-900B-66B64C8697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13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307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8743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72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5924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884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660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637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073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068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6427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156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4735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5043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8223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0016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907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845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3709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89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31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57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691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28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949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809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224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04800" y="6572250"/>
            <a:ext cx="8610600" cy="276225"/>
          </a:xfrm>
        </p:spPr>
        <p:txBody>
          <a:bodyPr/>
          <a:lstStyle>
            <a:lvl1pPr algn="ctr">
              <a:defRPr sz="800" i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A62E-607D-4C70-8AA8-4E7424A8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24" y="1590675"/>
            <a:ext cx="7315201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 i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80" r:id="rId3"/>
    <p:sldLayoutId id="2147483681" r:id="rId4"/>
    <p:sldLayoutId id="2147483678" r:id="rId5"/>
    <p:sldLayoutId id="2147483679" r:id="rId6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ts val="1800"/>
        </a:spcBef>
        <a:spcAft>
          <a:spcPct val="0"/>
        </a:spcAft>
        <a:buClr>
          <a:srgbClr val="0000FF"/>
        </a:buClr>
        <a:buFont typeface="Arial" pitchFamily="34" charset="0"/>
        <a:buNone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457200" algn="l" rtl="0" eaLnBrk="0" fontAlgn="base" hangingPunct="0">
        <a:spcBef>
          <a:spcPts val="600"/>
        </a:spcBef>
        <a:spcAft>
          <a:spcPct val="0"/>
        </a:spcAft>
        <a:buClr>
          <a:srgbClr val="0000FF"/>
        </a:buClr>
        <a:buFont typeface="Arial" pitchFamily="34" charset="0"/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001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−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»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7. Network Layer Theory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prstClr val="black">
                    <a:tint val="75000"/>
                  </a:prstClr>
                </a:solidFill>
              </a:rPr>
              <a:t>Simon Razniewski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Faculty of Computer Science</a:t>
            </a: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Free University of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Bozen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-Bolzano</a:t>
            </a: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A.Y.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2016/2017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63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Routing Algorithms (1)</a:t>
            </a:r>
            <a:endParaRPr 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268351" y="1414073"/>
            <a:ext cx="7790214" cy="4600081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r>
              <a:rPr lang="en-US" dirty="0" err="1" smtClean="0"/>
              <a:t>Dijkstra’s</a:t>
            </a:r>
            <a:r>
              <a:rPr lang="en-US" dirty="0" smtClean="0"/>
              <a:t> Shortest path algorithm</a:t>
            </a:r>
          </a:p>
          <a:p>
            <a:pPr lvl="1"/>
            <a:r>
              <a:rPr lang="en-US" dirty="0" smtClean="0"/>
              <a:t>Distance vector routing</a:t>
            </a:r>
          </a:p>
          <a:p>
            <a:pPr lvl="1"/>
            <a:r>
              <a:rPr lang="en-US" dirty="0" smtClean="0"/>
              <a:t>Link state routing</a:t>
            </a:r>
          </a:p>
          <a:p>
            <a:pPr lvl="1"/>
            <a:r>
              <a:rPr lang="en-US" dirty="0" smtClean="0"/>
              <a:t>Hierarchical routing</a:t>
            </a:r>
          </a:p>
          <a:p>
            <a:pPr lvl="1"/>
            <a:r>
              <a:rPr lang="en-US" dirty="0" smtClean="0"/>
              <a:t>Routing for mobile hosts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Algorithms (2)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722664" y="1143000"/>
            <a:ext cx="8229600" cy="4867275"/>
          </a:xfrm>
        </p:spPr>
        <p:txBody>
          <a:bodyPr/>
          <a:lstStyle/>
          <a:p>
            <a:endParaRPr lang="en-US" u="sng" dirty="0" smtClean="0"/>
          </a:p>
          <a:p>
            <a:r>
              <a:rPr lang="en-US" u="sng" dirty="0" smtClean="0"/>
              <a:t>Routing</a:t>
            </a:r>
            <a:r>
              <a:rPr lang="en-US" dirty="0" smtClean="0"/>
              <a:t> is the process of discovering network paths (creating a routing table)</a:t>
            </a:r>
          </a:p>
          <a:p>
            <a:pPr lvl="1"/>
            <a:r>
              <a:rPr lang="en-US" dirty="0" smtClean="0"/>
              <a:t>Model the network as a graph of nodes and links</a:t>
            </a:r>
          </a:p>
          <a:p>
            <a:pPr lvl="1"/>
            <a:r>
              <a:rPr lang="en-US" dirty="0" smtClean="0"/>
              <a:t>Decide what to optimize (e.g., fairness vs efficiency, bandwidth vs delay)</a:t>
            </a:r>
          </a:p>
          <a:p>
            <a:pPr lvl="1"/>
            <a:endParaRPr lang="en-US" dirty="0" smtClean="0"/>
          </a:p>
          <a:p>
            <a:r>
              <a:rPr lang="en-US" u="sng" dirty="0" smtClean="0"/>
              <a:t>Forwarding</a:t>
            </a:r>
            <a:r>
              <a:rPr lang="en-US" dirty="0" smtClean="0"/>
              <a:t> is the sending of packets along a path, using routing tables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Shortest Path Algorithm (2)</a:t>
            </a: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6185" y="887001"/>
            <a:ext cx="6379241" cy="4823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/>
          <p:nvPr/>
        </p:nvCxnSpPr>
        <p:spPr bwMode="auto">
          <a:xfrm rot="5400000">
            <a:off x="4866968" y="1189703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rot="5400000">
            <a:off x="1676400" y="2816941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rot="16200000" flipV="1">
            <a:off x="2050027" y="2816942"/>
            <a:ext cx="383457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5400000">
            <a:off x="4857136" y="2821857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16200000" flipV="1">
            <a:off x="5230763" y="2821858"/>
            <a:ext cx="383457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rot="16200000">
            <a:off x="5245510" y="3193027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rot="5400000">
            <a:off x="1676401" y="4449096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rot="16200000" flipV="1">
            <a:off x="2050028" y="4449097"/>
            <a:ext cx="383457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rot="16200000">
            <a:off x="2064775" y="4820266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rot="10800000" flipV="1">
            <a:off x="2438400" y="4827637"/>
            <a:ext cx="678428" cy="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rot="5400000">
            <a:off x="4847305" y="4444180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rot="16200000" flipV="1">
            <a:off x="5220932" y="4444181"/>
            <a:ext cx="383457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rot="16200000">
            <a:off x="5235679" y="4815350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rot="10800000" flipV="1">
            <a:off x="5609304" y="4822721"/>
            <a:ext cx="678428" cy="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rot="16200000" flipV="1">
            <a:off x="6312310" y="4837471"/>
            <a:ext cx="373628" cy="37362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694855" y="5640821"/>
            <a:ext cx="7878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 network and first five steps in computing the shortest paths from A to D. Pink arrows show the sink tree so far.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Shortest Path Algorithm (1)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86257"/>
            <a:ext cx="7790214" cy="4600081"/>
          </a:xfrm>
        </p:spPr>
        <p:txBody>
          <a:bodyPr/>
          <a:lstStyle/>
          <a:p>
            <a:r>
              <a:rPr lang="en-US" u="sng" dirty="0" smtClean="0"/>
              <a:t>Dijkstra</a:t>
            </a:r>
            <a:r>
              <a:rPr lang="en-US" dirty="0" smtClean="0"/>
              <a:t>’s algorithm computes shortest path to all nodes from one node in a graph</a:t>
            </a:r>
          </a:p>
          <a:p>
            <a:r>
              <a:rPr lang="en-US" dirty="0" smtClean="0"/>
              <a:t>Foundations:</a:t>
            </a:r>
          </a:p>
          <a:p>
            <a:pPr lvl="2"/>
            <a:r>
              <a:rPr lang="en-US" dirty="0" smtClean="0"/>
              <a:t>Each link is assigned a non-negative weight/distance</a:t>
            </a:r>
          </a:p>
          <a:p>
            <a:pPr lvl="2"/>
            <a:r>
              <a:rPr lang="en-US" dirty="0" smtClean="0"/>
              <a:t>Shortest path is the one with lowest total weight</a:t>
            </a:r>
          </a:p>
          <a:p>
            <a:pPr lvl="2"/>
            <a:r>
              <a:rPr lang="en-US" dirty="0" smtClean="0"/>
              <a:t>Using weights of 1 gives paths with fewest hops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Algorithm:</a:t>
            </a:r>
          </a:p>
          <a:p>
            <a:pPr lvl="2"/>
            <a:r>
              <a:rPr lang="en-US" dirty="0" smtClean="0"/>
              <a:t>Start with source, set distance to other nodes to infinity</a:t>
            </a:r>
          </a:p>
          <a:p>
            <a:pPr lvl="2"/>
            <a:r>
              <a:rPr lang="en-US" dirty="0" smtClean="0"/>
              <a:t>Update distances to reachable nodes</a:t>
            </a:r>
          </a:p>
          <a:p>
            <a:pPr lvl="2"/>
            <a:r>
              <a:rPr lang="en-US" dirty="0" smtClean="0"/>
              <a:t>Pick the lowest distance node, add it to set of visited nodes</a:t>
            </a:r>
          </a:p>
          <a:p>
            <a:pPr lvl="2"/>
            <a:r>
              <a:rPr lang="en-US" dirty="0" smtClean="0"/>
              <a:t>Repeat until all nodes are visited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turn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Shortest </a:t>
            </a:r>
            <a:r>
              <a:rPr lang="en-US" dirty="0" smtClean="0"/>
              <a:t>paths </a:t>
            </a:r>
            <a:r>
              <a:rPr lang="en-US" dirty="0"/>
              <a:t>from </a:t>
            </a:r>
            <a:r>
              <a:rPr lang="en-US" dirty="0" smtClean="0"/>
              <a:t>A?</a:t>
            </a:r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295" y="1192993"/>
            <a:ext cx="571500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2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Dijkstra’s algorithm is nice, but…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…how do we actually compute it?</a:t>
            </a:r>
          </a:p>
          <a:p>
            <a:endParaRPr lang="en-GB" dirty="0"/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en-GB" dirty="0" smtClean="0"/>
              <a:t>Decentralized (Distance vector routing)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en-GB" dirty="0" smtClean="0"/>
              <a:t>Centralized (Link state routing)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625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Distance Vector Routing (1)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Distance vector</a:t>
            </a:r>
            <a:r>
              <a:rPr lang="en-US" dirty="0" smtClean="0"/>
              <a:t> is a distributed routing algorithm</a:t>
            </a:r>
          </a:p>
          <a:p>
            <a:pPr lvl="1"/>
            <a:r>
              <a:rPr lang="en-US" dirty="0" smtClean="0"/>
              <a:t>Shortest path computation is split across nodes</a:t>
            </a:r>
          </a:p>
          <a:p>
            <a:endParaRPr lang="en-US" dirty="0" smtClean="0"/>
          </a:p>
          <a:p>
            <a:r>
              <a:rPr lang="en-US" dirty="0" smtClean="0"/>
              <a:t>Algorithm:</a:t>
            </a:r>
          </a:p>
          <a:p>
            <a:pPr lvl="1"/>
            <a:r>
              <a:rPr lang="en-US" dirty="0" smtClean="0"/>
              <a:t>Each node knows distance of links to its neighbors</a:t>
            </a:r>
          </a:p>
          <a:p>
            <a:pPr lvl="1"/>
            <a:r>
              <a:rPr lang="en-US" dirty="0" smtClean="0"/>
              <a:t>Each node advertises vector of lowest known distances to all neighbors</a:t>
            </a:r>
          </a:p>
          <a:p>
            <a:pPr lvl="1"/>
            <a:r>
              <a:rPr lang="en-US" dirty="0" smtClean="0"/>
              <a:t>Each node uses received vectors to update its own</a:t>
            </a:r>
          </a:p>
          <a:p>
            <a:pPr lvl="1"/>
            <a:r>
              <a:rPr lang="en-US" dirty="0" smtClean="0"/>
              <a:t>Repeat periodically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Distance Vector Routing (2)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90530" y="4011542"/>
            <a:ext cx="103105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Network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253696" y="5637572"/>
            <a:ext cx="285212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Vectors received at J from</a:t>
            </a:r>
          </a:p>
          <a:p>
            <a:pPr algn="ctr"/>
            <a:r>
              <a:rPr lang="en-US" dirty="0" smtClean="0"/>
              <a:t>Neighbors A, I and H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773144" y="4807966"/>
            <a:ext cx="139745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New vector for J</a:t>
            </a:r>
            <a:endParaRPr lang="en-US" dirty="0"/>
          </a:p>
        </p:txBody>
      </p:sp>
      <p:sp>
        <p:nvSpPr>
          <p:cNvPr id="15" name="Left Brace 14"/>
          <p:cNvSpPr/>
          <p:nvPr/>
        </p:nvSpPr>
        <p:spPr bwMode="auto">
          <a:xfrm rot="16200000">
            <a:off x="7379109" y="4331110"/>
            <a:ext cx="216309" cy="776748"/>
          </a:xfrm>
          <a:prstGeom prst="leftBrace">
            <a:avLst/>
          </a:prstGeom>
          <a:solidFill>
            <a:schemeClr val="bg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Left Brace 15"/>
          <p:cNvSpPr/>
          <p:nvPr/>
        </p:nvSpPr>
        <p:spPr bwMode="auto">
          <a:xfrm rot="16200000">
            <a:off x="5587183" y="4363063"/>
            <a:ext cx="201561" cy="2192594"/>
          </a:xfrm>
          <a:prstGeom prst="leftBrace">
            <a:avLst/>
          </a:prstGeom>
          <a:solidFill>
            <a:schemeClr val="bg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3" cstate="print"/>
          <a:srcRect b="8265"/>
          <a:stretch>
            <a:fillRect/>
          </a:stretch>
        </p:blipFill>
        <p:spPr bwMode="auto">
          <a:xfrm>
            <a:off x="1020403" y="1151833"/>
            <a:ext cx="7143750" cy="478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 bwMode="auto">
          <a:xfrm>
            <a:off x="7105823" y="2397642"/>
            <a:ext cx="769815" cy="221368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Oval 3"/>
          <p:cNvSpPr/>
          <p:nvPr/>
        </p:nvSpPr>
        <p:spPr bwMode="auto">
          <a:xfrm>
            <a:off x="1675051" y="3447207"/>
            <a:ext cx="242761" cy="218485"/>
          </a:xfrm>
          <a:prstGeom prst="ellipse">
            <a:avLst/>
          </a:prstGeom>
          <a:solidFill>
            <a:schemeClr val="accent5">
              <a:alpha val="69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 rot="20032704">
            <a:off x="2127542" y="3163483"/>
            <a:ext cx="1631630" cy="126122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285433" y="4136067"/>
            <a:ext cx="2498828" cy="44616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368901" y="1723777"/>
            <a:ext cx="567759" cy="356856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Count-to-Infinity Problem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5421664"/>
            <a:ext cx="7790214" cy="789130"/>
          </a:xfrm>
        </p:spPr>
        <p:txBody>
          <a:bodyPr/>
          <a:lstStyle/>
          <a:p>
            <a:r>
              <a:rPr lang="en-US" dirty="0"/>
              <a:t>Failures can cause DV to “count to infinity” while seeking a path to an unreachable node</a:t>
            </a:r>
          </a:p>
          <a:p>
            <a:endParaRPr lang="en-US" dirty="0" smtClean="0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 cstate="print"/>
          <a:srcRect b="14086"/>
          <a:stretch>
            <a:fillRect/>
          </a:stretch>
        </p:blipFill>
        <p:spPr bwMode="auto">
          <a:xfrm>
            <a:off x="472102" y="1658968"/>
            <a:ext cx="8239125" cy="2945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52910" y="3578525"/>
            <a:ext cx="240889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Good news of a path to </a:t>
            </a:r>
            <a:r>
              <a:rPr lang="en-US" i="1" dirty="0" smtClean="0"/>
              <a:t>A</a:t>
            </a:r>
            <a:r>
              <a:rPr lang="en-US" dirty="0" smtClean="0"/>
              <a:t> spreads quickly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881558" y="191987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14915" y="4248809"/>
            <a:ext cx="27382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Bad news of no path to </a:t>
            </a:r>
            <a:r>
              <a:rPr lang="en-US" i="1" dirty="0" smtClean="0"/>
              <a:t>A</a:t>
            </a:r>
            <a:r>
              <a:rPr lang="en-US" dirty="0" smtClean="0"/>
              <a:t> is learned slowly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93250" y="1509947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 bwMode="auto">
          <a:xfrm>
            <a:off x="852909" y="2395247"/>
            <a:ext cx="3738755" cy="209583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515356" y="1813832"/>
            <a:ext cx="3511943" cy="58141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741933" y="2395247"/>
            <a:ext cx="4121694" cy="288061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  <p:bldP spid="2" grpId="0" animBg="1"/>
      <p:bldP spid="10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 State Routing (1)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000" u="sng" dirty="0" smtClean="0"/>
              <a:t>Link state</a:t>
            </a:r>
            <a:r>
              <a:rPr lang="en-US" sz="2000" dirty="0" smtClean="0"/>
              <a:t> is an alternative to distance vector</a:t>
            </a:r>
          </a:p>
          <a:p>
            <a:pPr lvl="1"/>
            <a:r>
              <a:rPr lang="en-US" sz="2000" dirty="0" smtClean="0"/>
              <a:t>More computation but simpler dynamics</a:t>
            </a:r>
          </a:p>
          <a:p>
            <a:pPr lvl="1"/>
            <a:r>
              <a:rPr lang="en-US" sz="2000" dirty="0" smtClean="0"/>
              <a:t>Widely used in the Internet (OSPF, IS-IS)</a:t>
            </a:r>
          </a:p>
          <a:p>
            <a:pPr lvl="1"/>
            <a:endParaRPr lang="en-US" sz="2000" dirty="0" smtClean="0"/>
          </a:p>
          <a:p>
            <a:r>
              <a:rPr lang="en-US" sz="2000" dirty="0" smtClean="0"/>
              <a:t>Algorithm:</a:t>
            </a:r>
          </a:p>
          <a:p>
            <a:pPr lvl="1"/>
            <a:r>
              <a:rPr lang="en-US" sz="2000" dirty="0" smtClean="0"/>
              <a:t>Each node floods information about its neighbors in LSPs (Link State Packets); all nodes learn the full network graph</a:t>
            </a:r>
          </a:p>
          <a:p>
            <a:pPr lvl="1"/>
            <a:r>
              <a:rPr lang="en-US" sz="2000" dirty="0" smtClean="0"/>
              <a:t>Each node runs Dijkstra’s algorithm to compute the path to take for each destination</a:t>
            </a:r>
          </a:p>
          <a:p>
            <a:pPr lvl="1"/>
            <a:endParaRPr lang="en-US" sz="2000" dirty="0" smtClean="0"/>
          </a:p>
          <a:p>
            <a:pPr lvl="1"/>
            <a:r>
              <a:rPr lang="en-US" sz="2000" dirty="0" smtClean="0"/>
              <a:t>How can we send LSPs to all nodes?</a:t>
            </a:r>
          </a:p>
          <a:p>
            <a:pPr lvl="2"/>
            <a:r>
              <a:rPr lang="en-US" sz="1800" dirty="0" smtClean="0"/>
              <a:t>No broadcast functionality in WANs</a:t>
            </a:r>
          </a:p>
          <a:p>
            <a:pPr lvl="2"/>
            <a:r>
              <a:rPr lang="en-US" sz="1800" dirty="0" smtClean="0"/>
              <a:t>Simple flooding can lead to exponential blowup</a:t>
            </a:r>
          </a:p>
          <a:p>
            <a:pPr lvl="1">
              <a:buNone/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CSMA not slotted</a:t>
            </a:r>
          </a:p>
          <a:p>
            <a:pPr marL="800100" lvl="1" indent="-342900"/>
            <a:r>
              <a:rPr lang="en-GB" dirty="0" smtClean="0"/>
              <a:t>slotting is rather difficult</a:t>
            </a:r>
          </a:p>
          <a:p>
            <a:pPr marL="800100" lvl="1" indent="-342900"/>
            <a:r>
              <a:rPr lang="en-GB" dirty="0" smtClean="0"/>
              <a:t>ALOHA could do it presumably because of long frames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049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 State Routing (2) – LSPs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LSP (Link State Packet) for a node lists neighbors and weights of links to reach them</a:t>
            </a: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r="63452" b="14639"/>
          <a:stretch/>
        </p:blipFill>
        <p:spPr bwMode="auto">
          <a:xfrm>
            <a:off x="6085233" y="3086189"/>
            <a:ext cx="3058767" cy="2097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826689" y="5272356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Network?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7655" y="5272356"/>
            <a:ext cx="2091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LSP for each node</a:t>
            </a:r>
            <a:endParaRPr lang="en-US" dirty="0">
              <a:solidFill>
                <a:srgbClr val="FF2BD8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33489" t="-1" b="74401"/>
          <a:stretch/>
        </p:blipFill>
        <p:spPr bwMode="auto">
          <a:xfrm>
            <a:off x="0" y="3076273"/>
            <a:ext cx="5566527" cy="62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33489" t="47444" b="14639"/>
          <a:stretch/>
        </p:blipFill>
        <p:spPr bwMode="auto">
          <a:xfrm>
            <a:off x="0" y="3705367"/>
            <a:ext cx="5566527" cy="931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Link State Routing (3) – Reliable Flooding</a:t>
            </a:r>
            <a:endParaRPr lang="en-US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94409"/>
            <a:ext cx="7790214" cy="4600081"/>
          </a:xfrm>
        </p:spPr>
        <p:txBody>
          <a:bodyPr/>
          <a:lstStyle/>
          <a:p>
            <a:r>
              <a:rPr lang="en-US" dirty="0" smtClean="0"/>
              <a:t>Seq. number and age are used for reliable flooding</a:t>
            </a:r>
          </a:p>
          <a:p>
            <a:pPr lvl="1"/>
            <a:r>
              <a:rPr lang="en-US" dirty="0" smtClean="0"/>
              <a:t>New LSPs are acknowledged on the lines they are received and sent on all other lines </a:t>
            </a:r>
          </a:p>
          <a:p>
            <a:pPr lvl="1"/>
            <a:r>
              <a:rPr lang="en-US" dirty="0" smtClean="0"/>
              <a:t>Example shows the LSP database at router B</a:t>
            </a: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3" cstate="print"/>
          <a:srcRect t="4955"/>
          <a:stretch>
            <a:fillRect/>
          </a:stretch>
        </p:blipFill>
        <p:spPr bwMode="auto">
          <a:xfrm>
            <a:off x="719214" y="3222528"/>
            <a:ext cx="7705572" cy="277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Distance Vector vs. Link State Routing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9935555"/>
              </p:ext>
            </p:extLst>
          </p:nvPr>
        </p:nvGraphicFramePr>
        <p:xfrm>
          <a:off x="768743" y="2088744"/>
          <a:ext cx="7789863" cy="306958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96621"/>
                <a:gridCol w="2596621"/>
                <a:gridCol w="2596621"/>
              </a:tblGrid>
              <a:tr h="592137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Distance Vector</a:t>
                      </a:r>
                      <a:r>
                        <a:rPr lang="en-GB" sz="2000" baseline="0" dirty="0" smtClean="0"/>
                        <a:t> Routing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Link State Routing</a:t>
                      </a:r>
                      <a:endParaRPr lang="en-GB" sz="2000" dirty="0"/>
                    </a:p>
                  </a:txBody>
                  <a:tcPr/>
                </a:tc>
              </a:tr>
              <a:tr h="5921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Functionality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/>
                    </a:p>
                  </a:txBody>
                  <a:tcPr/>
                </a:tc>
              </a:tr>
              <a:tr h="592137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Message Content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/>
                    </a:p>
                  </a:txBody>
                  <a:tcPr/>
                </a:tc>
              </a:tr>
              <a:tr h="592137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Message Number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/>
                    </a:p>
                  </a:txBody>
                  <a:tcPr/>
                </a:tc>
              </a:tr>
              <a:tr h="592137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Challenge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169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Size of routing tables for the internet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IPv4: 32-bit addresses</a:t>
            </a:r>
          </a:p>
          <a:p>
            <a:r>
              <a:rPr lang="en-GB" dirty="0" smtClean="0"/>
              <a:t>IPv6: 128-bit addresses</a:t>
            </a:r>
          </a:p>
          <a:p>
            <a:endParaRPr lang="en-GB" dirty="0"/>
          </a:p>
          <a:p>
            <a:r>
              <a:rPr lang="en-GB" dirty="0" smtClean="0">
                <a:sym typeface="Wingdings" panose="05000000000000000000" pitchFamily="2" charset="2"/>
              </a:rPr>
              <a:t> 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15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Hierarchical Routing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Hierarchical routing reduces the work of route computation but may result in slightly longer paths than flat routing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3" cstate="print"/>
          <a:srcRect t="1223" b="5255"/>
          <a:stretch>
            <a:fillRect/>
          </a:stretch>
        </p:blipFill>
        <p:spPr bwMode="auto">
          <a:xfrm>
            <a:off x="934070" y="2015585"/>
            <a:ext cx="7309107" cy="4450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6617110" y="3942735"/>
            <a:ext cx="570271" cy="2359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rot="5400000" flipH="1" flipV="1">
            <a:off x="6612194" y="4527755"/>
            <a:ext cx="560439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6499118" y="4837476"/>
            <a:ext cx="22024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Best choice to reach nodes in 5 except for 5C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4601496" y="5746954"/>
            <a:ext cx="570271" cy="2359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 rot="10800000" flipV="1">
            <a:off x="5309419" y="5442949"/>
            <a:ext cx="1100420" cy="3580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Routing for Mobile Hosts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604680" y="1143000"/>
            <a:ext cx="8229600" cy="4867275"/>
          </a:xfrm>
        </p:spPr>
        <p:txBody>
          <a:bodyPr/>
          <a:lstStyle/>
          <a:p>
            <a:r>
              <a:rPr lang="en-US" dirty="0" smtClean="0"/>
              <a:t>Mobile hosts can be reached via a home agent</a:t>
            </a:r>
          </a:p>
          <a:p>
            <a:pPr lvl="1"/>
            <a:r>
              <a:rPr lang="en-US" dirty="0" smtClean="0"/>
              <a:t>Fixed home agent tunnels packets to reach the mobile host; reply can optimize path for subsequent packets</a:t>
            </a:r>
          </a:p>
          <a:p>
            <a:pPr lvl="1"/>
            <a:r>
              <a:rPr lang="en-US" dirty="0" smtClean="0"/>
              <a:t>No changes to routers or fixed hosts</a:t>
            </a:r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3" cstate="print"/>
          <a:srcRect r="2813"/>
          <a:stretch>
            <a:fillRect/>
          </a:stretch>
        </p:blipFill>
        <p:spPr bwMode="auto">
          <a:xfrm>
            <a:off x="1032391" y="2892831"/>
            <a:ext cx="7069388" cy="356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Assignment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Limited teamwork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Make </a:t>
            </a:r>
            <a:r>
              <a:rPr lang="en-GB" dirty="0"/>
              <a:t>PDF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IDE is an overkill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References!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Structuring…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1950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662546" y="0"/>
            <a:ext cx="5436523" cy="6898148"/>
            <a:chOff x="1662546" y="0"/>
            <a:chExt cx="5436523" cy="689814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l="39242" t="5269" r="35361" b="63600"/>
            <a:stretch/>
          </p:blipFill>
          <p:spPr>
            <a:xfrm>
              <a:off x="1662546" y="0"/>
              <a:ext cx="5436523" cy="6898148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 bwMode="auto">
            <a:xfrm>
              <a:off x="2409825" y="323850"/>
              <a:ext cx="628650" cy="114300"/>
            </a:xfrm>
            <a:prstGeom prst="rect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4181474" y="323850"/>
              <a:ext cx="238125" cy="114300"/>
            </a:xfrm>
            <a:prstGeom prst="rect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1634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Design Issues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Routing Algorithms</a:t>
            </a:r>
          </a:p>
          <a:p>
            <a:pPr lvl="2"/>
            <a:r>
              <a:rPr lang="en-US" dirty="0" smtClean="0"/>
              <a:t>distance vector</a:t>
            </a:r>
          </a:p>
          <a:p>
            <a:pPr lvl="2"/>
            <a:r>
              <a:rPr lang="en-US" dirty="0" smtClean="0"/>
              <a:t>link state routing</a:t>
            </a:r>
          </a:p>
          <a:p>
            <a:pPr marL="514350" lvl="1" indent="-514350">
              <a:buFont typeface="+mj-lt"/>
              <a:buAutoNum type="arabicPeriod"/>
            </a:pPr>
            <a:r>
              <a:rPr lang="en-US" sz="2800" b="1" dirty="0" smtClean="0"/>
              <a:t>Congestion Control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Quality of Service</a:t>
            </a:r>
          </a:p>
        </p:txBody>
      </p:sp>
    </p:spTree>
    <p:extLst>
      <p:ext uri="{BB962C8B-B14F-4D97-AF65-F5344CB8AC3E}">
        <p14:creationId xmlns:p14="http://schemas.microsoft.com/office/powerpoint/2010/main" val="351954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Congestion Control (1)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381124" y="1803917"/>
            <a:ext cx="7315201" cy="4019550"/>
          </a:xfrm>
        </p:spPr>
        <p:txBody>
          <a:bodyPr/>
          <a:lstStyle/>
          <a:p>
            <a:r>
              <a:rPr lang="en-US" dirty="0" smtClean="0"/>
              <a:t>Handling congestion is the responsibility of the Network and Transport layers working together</a:t>
            </a:r>
          </a:p>
          <a:p>
            <a:pPr lvl="2"/>
            <a:r>
              <a:rPr lang="en-US" dirty="0" smtClean="0"/>
              <a:t>We look at the network portion here</a:t>
            </a:r>
          </a:p>
          <a:p>
            <a:pPr lvl="1">
              <a:buNone/>
            </a:pP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Network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marL="514350" lvl="1" indent="-514350">
              <a:buFont typeface="+mj-lt"/>
              <a:buAutoNum type="arabicPeriod"/>
            </a:pPr>
            <a:r>
              <a:rPr lang="en-US" sz="2800" b="1" dirty="0" smtClean="0"/>
              <a:t>Design Issues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Routing Algorithms</a:t>
            </a:r>
          </a:p>
          <a:p>
            <a:pPr lvl="2"/>
            <a:r>
              <a:rPr lang="en-US" dirty="0"/>
              <a:t>D</a:t>
            </a:r>
            <a:r>
              <a:rPr lang="en-US" dirty="0" smtClean="0"/>
              <a:t>istance vector</a:t>
            </a:r>
          </a:p>
          <a:p>
            <a:pPr lvl="2"/>
            <a:r>
              <a:rPr lang="en-US" dirty="0"/>
              <a:t>L</a:t>
            </a:r>
            <a:r>
              <a:rPr lang="en-US" dirty="0" smtClean="0"/>
              <a:t>ink state routing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Congestion Control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Quality of Service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Congestion Control (2)</a:t>
            </a:r>
            <a:endParaRPr lang="en-US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983223" y="1522225"/>
            <a:ext cx="7790214" cy="4600081"/>
          </a:xfrm>
        </p:spPr>
        <p:txBody>
          <a:bodyPr/>
          <a:lstStyle/>
          <a:p>
            <a:r>
              <a:rPr lang="en-US" dirty="0" smtClean="0"/>
              <a:t>Congestion results when too much traffic is offered; performance degrades due to loss/retransmissions</a:t>
            </a:r>
          </a:p>
          <a:p>
            <a:pPr lvl="1"/>
            <a:r>
              <a:rPr lang="en-US" dirty="0" err="1" smtClean="0"/>
              <a:t>Goodput</a:t>
            </a:r>
            <a:r>
              <a:rPr lang="en-US" dirty="0" smtClean="0"/>
              <a:t> (=useful packets) trails offered load</a:t>
            </a: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3" cstate="print"/>
          <a:srcRect t="7664"/>
          <a:stretch>
            <a:fillRect/>
          </a:stretch>
        </p:blipFill>
        <p:spPr bwMode="auto">
          <a:xfrm>
            <a:off x="1868748" y="3008675"/>
            <a:ext cx="5524500" cy="3254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 bwMode="auto">
          <a:xfrm>
            <a:off x="3866322" y="3458817"/>
            <a:ext cx="705678" cy="934278"/>
          </a:xfrm>
          <a:prstGeom prst="ellipse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can be done?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 descr="http://cdn.salzburg.com/nachrichten/uploads/pics/2014-08/orginal/rund-200-kilometer-stau-auf-den-strassen-41-539845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48" y="1308468"/>
            <a:ext cx="8720130" cy="490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46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Congestion Control (3) – Approaches </a:t>
            </a:r>
            <a:endParaRPr lang="en-US" dirty="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Network must do its best with the offered load</a:t>
            </a:r>
          </a:p>
          <a:p>
            <a:pPr lvl="1"/>
            <a:r>
              <a:rPr lang="en-US" dirty="0" smtClean="0"/>
              <a:t>Different approaches at different timescales</a:t>
            </a:r>
          </a:p>
          <a:p>
            <a:pPr lvl="1"/>
            <a:r>
              <a:rPr lang="en-US" dirty="0" smtClean="0"/>
              <a:t>Nodes should also reduce offered load (Transport)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225" y="3431769"/>
            <a:ext cx="833755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Traffic-Aware Routing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86257"/>
            <a:ext cx="7790214" cy="4600081"/>
          </a:xfrm>
        </p:spPr>
        <p:txBody>
          <a:bodyPr/>
          <a:lstStyle/>
          <a:p>
            <a:r>
              <a:rPr lang="en-US" dirty="0" smtClean="0"/>
              <a:t>Choose routes depending on traffic, not just topology</a:t>
            </a:r>
          </a:p>
          <a:p>
            <a:pPr lvl="1"/>
            <a:r>
              <a:rPr lang="en-US" dirty="0" smtClean="0"/>
              <a:t>E.g., use </a:t>
            </a:r>
            <a:r>
              <a:rPr lang="en-US" i="1" dirty="0" smtClean="0"/>
              <a:t>EI</a:t>
            </a:r>
            <a:r>
              <a:rPr lang="en-US" dirty="0" smtClean="0"/>
              <a:t> for West-to-East traffic if </a:t>
            </a:r>
            <a:r>
              <a:rPr lang="en-US" i="1" dirty="0" smtClean="0"/>
              <a:t>CF</a:t>
            </a:r>
            <a:r>
              <a:rPr lang="en-US" dirty="0" smtClean="0"/>
              <a:t> is loaded</a:t>
            </a:r>
          </a:p>
          <a:p>
            <a:pPr lvl="1"/>
            <a:r>
              <a:rPr lang="en-US" dirty="0" smtClean="0"/>
              <a:t>But take care to avoid oscillations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455183" y="2861191"/>
            <a:ext cx="6258385" cy="3323303"/>
            <a:chOff x="1371445" y="3015121"/>
            <a:chExt cx="6696075" cy="3555723"/>
          </a:xfrm>
        </p:grpSpPr>
        <p:pic>
          <p:nvPicPr>
            <p:cNvPr id="3891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2590" b="4084"/>
            <a:stretch>
              <a:fillRect/>
            </a:stretch>
          </p:blipFill>
          <p:spPr bwMode="auto">
            <a:xfrm>
              <a:off x="1371445" y="3015121"/>
              <a:ext cx="6696075" cy="35557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" name="Straight Arrow Connector 9"/>
            <p:cNvCxnSpPr/>
            <p:nvPr/>
          </p:nvCxnSpPr>
          <p:spPr bwMode="auto">
            <a:xfrm>
              <a:off x="4011561" y="4424524"/>
              <a:ext cx="1406013" cy="9832"/>
            </a:xfrm>
            <a:prstGeom prst="straightConnector1">
              <a:avLst/>
            </a:prstGeom>
            <a:solidFill>
              <a:schemeClr val="accent1"/>
            </a:solidFill>
            <a:ln w="7620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" name="Straight Arrow Connector 10"/>
            <p:cNvCxnSpPr/>
            <p:nvPr/>
          </p:nvCxnSpPr>
          <p:spPr bwMode="auto">
            <a:xfrm>
              <a:off x="4026312" y="5510989"/>
              <a:ext cx="1342103" cy="1229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Admission Control</a:t>
            </a:r>
            <a:endParaRPr lang="en-US" dirty="0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703000" y="1231488"/>
            <a:ext cx="8229600" cy="4867275"/>
          </a:xfrm>
        </p:spPr>
        <p:txBody>
          <a:bodyPr/>
          <a:lstStyle/>
          <a:p>
            <a:r>
              <a:rPr lang="en-US" dirty="0" smtClean="0"/>
              <a:t>Admission control allows a new traffic load only if the network has sufficient capacity, e.g., with virtual circuits</a:t>
            </a:r>
          </a:p>
          <a:p>
            <a:pPr lvl="1"/>
            <a:r>
              <a:rPr lang="en-US" dirty="0" smtClean="0"/>
              <a:t>Can combine with looking for an uncongested route</a:t>
            </a:r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 cstate="print"/>
          <a:srcRect t="8782" b="13871"/>
          <a:stretch>
            <a:fillRect/>
          </a:stretch>
        </p:blipFill>
        <p:spPr bwMode="auto">
          <a:xfrm>
            <a:off x="533400" y="2910357"/>
            <a:ext cx="8077200" cy="2615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200824" y="5592717"/>
            <a:ext cx="2948390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Network with some congested nodes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59984" y="5587802"/>
            <a:ext cx="3120456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Uncongested portion and route </a:t>
            </a:r>
            <a:r>
              <a:rPr lang="en-US" i="1" dirty="0" smtClean="0">
                <a:solidFill>
                  <a:srgbClr val="FF2BD8"/>
                </a:solidFill>
              </a:rPr>
              <a:t>AB</a:t>
            </a:r>
            <a:r>
              <a:rPr lang="en-US" dirty="0" smtClean="0">
                <a:solidFill>
                  <a:srgbClr val="FF2BD8"/>
                </a:solidFill>
              </a:rPr>
              <a:t> around congestion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Traffic Throttling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Congested routers signal hosts to slow down traffic</a:t>
            </a:r>
          </a:p>
          <a:p>
            <a:pPr lvl="1"/>
            <a:r>
              <a:rPr lang="en-US" dirty="0" smtClean="0"/>
              <a:t>ECN (Explicit Congestion Notification) marks packets and receiver returns signal to sender</a:t>
            </a:r>
          </a:p>
        </p:txBody>
      </p: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790" y="3378746"/>
            <a:ext cx="8338728" cy="175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 Shedding (1)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565352" y="1477288"/>
            <a:ext cx="8076942" cy="4867275"/>
          </a:xfrm>
        </p:spPr>
        <p:txBody>
          <a:bodyPr/>
          <a:lstStyle/>
          <a:p>
            <a:r>
              <a:rPr lang="en-US" dirty="0" smtClean="0"/>
              <a:t>When all else fails, network will drop packets (shed load)</a:t>
            </a:r>
          </a:p>
          <a:p>
            <a:endParaRPr lang="en-US" dirty="0"/>
          </a:p>
          <a:p>
            <a:r>
              <a:rPr lang="en-US" dirty="0" smtClean="0"/>
              <a:t>Which packets to throw away?</a:t>
            </a:r>
          </a:p>
          <a:p>
            <a:endParaRPr lang="en-US" dirty="0" smtClean="0"/>
          </a:p>
          <a:p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Milk-or-wine problem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Design Issues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Routing Algorithms</a:t>
            </a:r>
          </a:p>
          <a:p>
            <a:pPr lvl="2"/>
            <a:r>
              <a:rPr lang="en-US" dirty="0" smtClean="0"/>
              <a:t>distance vector</a:t>
            </a:r>
          </a:p>
          <a:p>
            <a:pPr lvl="2"/>
            <a:r>
              <a:rPr lang="en-US" dirty="0" smtClean="0"/>
              <a:t>link state routing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Congestion Control</a:t>
            </a:r>
          </a:p>
          <a:p>
            <a:pPr marL="514350" lvl="1" indent="-514350">
              <a:buFont typeface="+mj-lt"/>
              <a:buAutoNum type="arabicPeriod"/>
            </a:pPr>
            <a:r>
              <a:rPr lang="en-US" sz="2800" b="1" dirty="0" smtClean="0"/>
              <a:t>Quality of Service</a:t>
            </a:r>
          </a:p>
        </p:txBody>
      </p:sp>
    </p:spTree>
    <p:extLst>
      <p:ext uri="{BB962C8B-B14F-4D97-AF65-F5344CB8AC3E}">
        <p14:creationId xmlns:p14="http://schemas.microsoft.com/office/powerpoint/2010/main" val="75053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Requirements (1)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14073"/>
            <a:ext cx="7790214" cy="4600081"/>
          </a:xfrm>
        </p:spPr>
        <p:txBody>
          <a:bodyPr/>
          <a:lstStyle/>
          <a:p>
            <a:r>
              <a:rPr lang="en-US" dirty="0" smtClean="0"/>
              <a:t>Different applications care about different properties</a:t>
            </a:r>
          </a:p>
          <a:p>
            <a:pPr lvl="1"/>
            <a:r>
              <a:rPr lang="en-US" dirty="0" smtClean="0"/>
              <a:t>We want all applications to get what they need</a:t>
            </a:r>
          </a:p>
          <a:p>
            <a:r>
              <a:rPr lang="en-US" dirty="0" smtClean="0"/>
              <a:t>.</a:t>
            </a: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2561" y="2557101"/>
            <a:ext cx="7140446" cy="3321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358136" y="5868013"/>
            <a:ext cx="6340518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“High” means a demanding requirement, e.g., low delay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283974" y="3340512"/>
            <a:ext cx="1406013" cy="356419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283971" y="5390538"/>
            <a:ext cx="1417238" cy="351501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704732" y="5053781"/>
            <a:ext cx="1125797" cy="329381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689988" y="5402821"/>
            <a:ext cx="1125797" cy="329381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835420" y="4375381"/>
            <a:ext cx="1125797" cy="1366658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we make guarantees?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5932" y="2202432"/>
            <a:ext cx="4292050" cy="3581707"/>
          </a:xfrm>
        </p:spPr>
        <p:txBody>
          <a:bodyPr/>
          <a:lstStyle/>
          <a:p>
            <a:r>
              <a:rPr lang="en-US" b="1" dirty="0" smtClean="0"/>
              <a:t>Traffic shaping </a:t>
            </a:r>
            <a:r>
              <a:rPr lang="en-US" dirty="0" smtClean="0"/>
              <a:t>regulates the average rate and </a:t>
            </a:r>
            <a:r>
              <a:rPr lang="en-US" dirty="0" err="1" smtClean="0"/>
              <a:t>burstiness</a:t>
            </a:r>
            <a:r>
              <a:rPr lang="en-US" dirty="0" smtClean="0"/>
              <a:t> of data entering the network</a:t>
            </a:r>
          </a:p>
          <a:p>
            <a:pPr lvl="1"/>
            <a:r>
              <a:rPr lang="en-US" dirty="0" smtClean="0"/>
              <a:t>Allows to give guarantees</a:t>
            </a:r>
          </a:p>
        </p:txBody>
      </p:sp>
      <p:pic>
        <p:nvPicPr>
          <p:cNvPr id="47108" name="Picture 2"/>
          <p:cNvPicPr>
            <a:picLocks noChangeAspect="1" noChangeArrowheads="1"/>
          </p:cNvPicPr>
          <p:nvPr/>
        </p:nvPicPr>
        <p:blipFill>
          <a:blip r:embed="rId2" cstate="print"/>
          <a:srcRect r="70042" b="11290"/>
          <a:stretch>
            <a:fillRect/>
          </a:stretch>
        </p:blipFill>
        <p:spPr bwMode="auto">
          <a:xfrm>
            <a:off x="5435851" y="1800225"/>
            <a:ext cx="2439782" cy="288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000568" y="3224989"/>
            <a:ext cx="76691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Shape traffic here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Network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5" y="2390775"/>
            <a:ext cx="5076826" cy="4019550"/>
          </a:xfrm>
        </p:spPr>
        <p:txBody>
          <a:bodyPr/>
          <a:lstStyle/>
          <a:p>
            <a:r>
              <a:rPr lang="en-US" b="1" dirty="0" smtClean="0"/>
              <a:t>Service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dirty="0" smtClean="0"/>
              <a:t>Delivering packets between endpoints over multiple links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Which service does it use from the link layer?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30400"/>
            <a:chOff x="6753225" y="2638425"/>
            <a:chExt cx="1466850" cy="19304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416300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cs typeface="Arial" charset="0"/>
              </a:rPr>
              <a:t>Traffic Shaping: Token Bucket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9" y="1345249"/>
            <a:ext cx="7790214" cy="4600081"/>
          </a:xfrm>
        </p:spPr>
        <p:txBody>
          <a:bodyPr/>
          <a:lstStyle/>
          <a:p>
            <a:r>
              <a:rPr lang="en-US" dirty="0" smtClean="0"/>
              <a:t>Token bucket limits both the average rate (R)  and short-term burst (B) of traffic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ucket size is B, water enters at rate R and is removed to send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0" lvl="1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See demonstration</a:t>
            </a:r>
            <a:endParaRPr lang="en-US" dirty="0" smtClean="0"/>
          </a:p>
        </p:txBody>
      </p:sp>
      <p:pic>
        <p:nvPicPr>
          <p:cNvPr id="4710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4787" b="18836"/>
          <a:stretch/>
        </p:blipFill>
        <p:spPr bwMode="auto">
          <a:xfrm>
            <a:off x="2732690" y="2969602"/>
            <a:ext cx="2867694" cy="2643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Traffic Shaping: Token Bucket (2)</a:t>
            </a:r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4357"/>
          <a:stretch/>
        </p:blipFill>
        <p:spPr bwMode="auto">
          <a:xfrm>
            <a:off x="5273779" y="3382471"/>
            <a:ext cx="3580306" cy="2838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91828" y="1687434"/>
            <a:ext cx="3303617" cy="4463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78152" y="3332112"/>
            <a:ext cx="190125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2BD8"/>
                </a:solidFill>
              </a:rPr>
              <a:t>Shaped by</a:t>
            </a:r>
            <a:br>
              <a:rPr lang="en-US" sz="2000" dirty="0" smtClean="0">
                <a:solidFill>
                  <a:srgbClr val="FF2BD8"/>
                </a:solidFill>
              </a:rPr>
            </a:br>
            <a:r>
              <a:rPr lang="en-US" sz="2000" dirty="0" smtClean="0">
                <a:solidFill>
                  <a:srgbClr val="FF2BD8"/>
                </a:solidFill>
              </a:rPr>
              <a:t>R=25 MB/s B=9,6 </a:t>
            </a:r>
            <a:r>
              <a:rPr lang="en-US" sz="2000" dirty="0">
                <a:solidFill>
                  <a:srgbClr val="FF2BD8"/>
                </a:solidFill>
              </a:rPr>
              <a:t>M</a:t>
            </a:r>
            <a:r>
              <a:rPr lang="en-US" sz="2000" dirty="0" smtClean="0">
                <a:solidFill>
                  <a:srgbClr val="FF2BD8"/>
                </a:solidFill>
              </a:rPr>
              <a:t>B</a:t>
            </a:r>
            <a:endParaRPr lang="en-US" sz="2000" dirty="0">
              <a:solidFill>
                <a:srgbClr val="FF2BD8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3067" y="4693880"/>
            <a:ext cx="190125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2BD8"/>
                </a:solidFill>
              </a:rPr>
              <a:t>Shaped by</a:t>
            </a:r>
            <a:br>
              <a:rPr lang="en-US" sz="2000" dirty="0" smtClean="0">
                <a:solidFill>
                  <a:srgbClr val="FF2BD8"/>
                </a:solidFill>
              </a:rPr>
            </a:br>
            <a:r>
              <a:rPr lang="en-US" sz="2000" dirty="0" smtClean="0">
                <a:solidFill>
                  <a:srgbClr val="FF2BD8"/>
                </a:solidFill>
              </a:rPr>
              <a:t>R=25 MB/s</a:t>
            </a:r>
            <a:br>
              <a:rPr lang="en-US" sz="2000" dirty="0" smtClean="0">
                <a:solidFill>
                  <a:srgbClr val="FF2BD8"/>
                </a:solidFill>
              </a:rPr>
            </a:br>
            <a:r>
              <a:rPr lang="en-US" sz="2000" dirty="0" smtClean="0">
                <a:solidFill>
                  <a:srgbClr val="FF2BD8"/>
                </a:solidFill>
              </a:rPr>
              <a:t>B=0 KB</a:t>
            </a:r>
            <a:endParaRPr lang="en-US" sz="2000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5091" y="2281081"/>
            <a:ext cx="190125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2BD8"/>
                </a:solidFill>
              </a:rPr>
              <a:t>Host traffic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9605" y="6136008"/>
            <a:ext cx="7932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Smaller bucket size delays traffic and reduces </a:t>
            </a:r>
            <a:r>
              <a:rPr lang="en-US" sz="2400" dirty="0" err="1" smtClean="0"/>
              <a:t>burstiness</a:t>
            </a:r>
            <a:endParaRPr lang="en-US" sz="2400" dirty="0"/>
          </a:p>
        </p:txBody>
      </p:sp>
      <p:cxnSp>
        <p:nvCxnSpPr>
          <p:cNvPr id="14" name="Straight Arrow Connector 13"/>
          <p:cNvCxnSpPr/>
          <p:nvPr/>
        </p:nvCxnSpPr>
        <p:spPr bwMode="auto">
          <a:xfrm flipH="1">
            <a:off x="1129917" y="2654188"/>
            <a:ext cx="4914" cy="68547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rot="5400000">
            <a:off x="958645" y="4484329"/>
            <a:ext cx="353961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2735108" y="1310713"/>
            <a:ext cx="6684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How much is sent	</a:t>
            </a:r>
            <a:r>
              <a:rPr lang="en-GB" b="1" dirty="0"/>
              <a:t> </a:t>
            </a:r>
            <a:r>
              <a:rPr lang="en-GB" b="1" dirty="0" smtClean="0"/>
              <a:t>   How much can be sent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Router with three inputs A, B and C, and one output, D, and 100 MB internal memory</a:t>
            </a:r>
          </a:p>
          <a:p>
            <a:endParaRPr lang="en-GB" sz="2000" dirty="0"/>
          </a:p>
          <a:p>
            <a:r>
              <a:rPr lang="en-GB" sz="2000" dirty="0" smtClean="0"/>
              <a:t> - A has token bucket with R= 10 Mbit/s, size 40 MB</a:t>
            </a:r>
          </a:p>
          <a:p>
            <a:r>
              <a:rPr lang="en-GB" sz="2000" dirty="0"/>
              <a:t> </a:t>
            </a:r>
            <a:r>
              <a:rPr lang="en-GB" sz="2000" dirty="0" smtClean="0"/>
              <a:t>- B has token bucket with R= 20 Mbit/s, size 70 MB</a:t>
            </a:r>
          </a:p>
          <a:p>
            <a:r>
              <a:rPr lang="en-GB" sz="2000" dirty="0"/>
              <a:t> </a:t>
            </a:r>
            <a:r>
              <a:rPr lang="en-GB" sz="2000" dirty="0" smtClean="0"/>
              <a:t>- D has token bucket with R= 55 Mbit/s, size 50 MB</a:t>
            </a:r>
          </a:p>
          <a:p>
            <a:endParaRPr lang="en-GB" sz="2000" dirty="0"/>
          </a:p>
          <a:p>
            <a:r>
              <a:rPr lang="en-GB" sz="2000" dirty="0" smtClean="0"/>
              <a:t>  - C would like token bucket with R=10 Mbit/s, size 60 MB</a:t>
            </a:r>
          </a:p>
          <a:p>
            <a:endParaRPr lang="en-GB" sz="2000" dirty="0" smtClean="0"/>
          </a:p>
          <a:p>
            <a:r>
              <a:rPr lang="en-GB" sz="2000" dirty="0" smtClean="0"/>
              <a:t>Can C’s wish be satisfied?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3318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Buckets in series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A single token bucket may allow strong bursts</a:t>
            </a:r>
          </a:p>
          <a:p>
            <a:endParaRPr lang="en-GB" dirty="0"/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en-GB" dirty="0" smtClean="0">
                <a:sym typeface="Wingdings" panose="05000000000000000000" pitchFamily="2" charset="2"/>
              </a:rPr>
              <a:t>Put smaller buckets with higher rate behind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en-GB" dirty="0">
              <a:sym typeface="Wingdings" panose="05000000000000000000" pitchFamily="2" charset="2"/>
            </a:endParaRPr>
          </a:p>
          <a:p>
            <a:r>
              <a:rPr lang="en-GB" dirty="0" smtClean="0">
                <a:sym typeface="Wingdings" panose="05000000000000000000" pitchFamily="2" charset="2"/>
              </a:rPr>
              <a:t>Token bucket with B=0 is called </a:t>
            </a:r>
            <a:r>
              <a:rPr lang="en-GB" b="1" dirty="0" smtClean="0">
                <a:sym typeface="Wingdings" panose="05000000000000000000" pitchFamily="2" charset="2"/>
              </a:rPr>
              <a:t>leaky bucket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20186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Learned today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16872"/>
            <a:ext cx="8229600" cy="48672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Connectionless vs connection-oriented routing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Routing</a:t>
            </a:r>
            <a:endParaRPr lang="en-US" dirty="0"/>
          </a:p>
          <a:p>
            <a:pPr marL="800100" lvl="1" indent="-342900"/>
            <a:r>
              <a:rPr lang="en-US" dirty="0" smtClean="0"/>
              <a:t>Distance </a:t>
            </a:r>
            <a:r>
              <a:rPr lang="en-US" dirty="0"/>
              <a:t>vector</a:t>
            </a:r>
          </a:p>
          <a:p>
            <a:pPr marL="1143000" lvl="2"/>
            <a:r>
              <a:rPr lang="en-US" dirty="0"/>
              <a:t>Problem: Count to </a:t>
            </a:r>
            <a:r>
              <a:rPr lang="en-US" dirty="0" smtClean="0"/>
              <a:t>infinity</a:t>
            </a:r>
          </a:p>
          <a:p>
            <a:pPr marL="800100" lvl="1"/>
            <a:r>
              <a:rPr lang="en-US" dirty="0"/>
              <a:t>Link </a:t>
            </a:r>
            <a:r>
              <a:rPr lang="en-US" dirty="0" smtClean="0"/>
              <a:t>state</a:t>
            </a:r>
          </a:p>
          <a:p>
            <a:pPr marL="1143000" lvl="2"/>
            <a:r>
              <a:rPr lang="en-US" dirty="0" smtClean="0"/>
              <a:t>Challenge: Information propagation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dirty="0" smtClean="0"/>
              <a:t>Techniques for congestion control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dirty="0" smtClean="0"/>
              <a:t>Traffic shaping: Token-bucket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 function: Forward Packet Switching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Hosts</a:t>
            </a:r>
            <a:r>
              <a:rPr lang="en-US" dirty="0" smtClean="0"/>
              <a:t> send </a:t>
            </a:r>
            <a:r>
              <a:rPr lang="en-US" u="sng" dirty="0" smtClean="0"/>
              <a:t>packets</a:t>
            </a:r>
            <a:r>
              <a:rPr lang="en-US" dirty="0" smtClean="0"/>
              <a:t> into the network; packets are </a:t>
            </a:r>
            <a:r>
              <a:rPr lang="en-US" u="sng" dirty="0" smtClean="0"/>
              <a:t>forwarded</a:t>
            </a:r>
            <a:r>
              <a:rPr lang="en-US" dirty="0" smtClean="0"/>
              <a:t> by </a:t>
            </a:r>
            <a:r>
              <a:rPr lang="en-US" u="sng" dirty="0" smtClean="0"/>
              <a:t>routers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81430" y="2529900"/>
            <a:ext cx="7918628" cy="3086100"/>
            <a:chOff x="323850" y="1821555"/>
            <a:chExt cx="7918628" cy="3086100"/>
          </a:xfrm>
        </p:grpSpPr>
        <p:pic>
          <p:nvPicPr>
            <p:cNvPr id="819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6799"/>
            <a:stretch>
              <a:fillRect/>
            </a:stretch>
          </p:blipFill>
          <p:spPr bwMode="auto">
            <a:xfrm>
              <a:off x="323850" y="1821555"/>
              <a:ext cx="7918628" cy="308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97" name="TextBox 4"/>
            <p:cNvSpPr txBox="1">
              <a:spLocks noChangeArrowheads="1"/>
            </p:cNvSpPr>
            <p:nvPr/>
          </p:nvSpPr>
          <p:spPr bwMode="auto">
            <a:xfrm>
              <a:off x="5181600" y="1828800"/>
              <a:ext cx="25908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/>
                <a:t>ISP’s equipment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0" y="5558728"/>
            <a:ext cx="82978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Connectionless service – datagrams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Connection-oriented service – virtual circuits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Connectionless Service – Datagrams</a:t>
            </a:r>
            <a:endParaRPr lang="en-US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575184" y="1143000"/>
            <a:ext cx="8229600" cy="4867275"/>
          </a:xfrm>
        </p:spPr>
        <p:txBody>
          <a:bodyPr/>
          <a:lstStyle/>
          <a:p>
            <a:r>
              <a:rPr lang="en-US" dirty="0" smtClean="0"/>
              <a:t>Packet is forwarded using destination address inside it</a:t>
            </a:r>
          </a:p>
          <a:p>
            <a:pPr lvl="1"/>
            <a:r>
              <a:rPr lang="en-US" dirty="0" smtClean="0"/>
              <a:t>Different packets may take different paths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140548" y="2190829"/>
            <a:ext cx="7132356" cy="2503301"/>
            <a:chOff x="228600" y="1621671"/>
            <a:chExt cx="8277225" cy="2905125"/>
          </a:xfrm>
        </p:grpSpPr>
        <p:pic>
          <p:nvPicPr>
            <p:cNvPr id="1024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8600" y="1621671"/>
              <a:ext cx="8277225" cy="2905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5" name="TextBox 4"/>
            <p:cNvSpPr txBox="1">
              <a:spLocks noChangeArrowheads="1"/>
            </p:cNvSpPr>
            <p:nvPr/>
          </p:nvSpPr>
          <p:spPr bwMode="auto">
            <a:xfrm>
              <a:off x="5196627" y="1646640"/>
              <a:ext cx="25908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dirty="0"/>
                <a:t>ISP’s equipment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477728" y="4690612"/>
            <a:ext cx="4696363" cy="1668584"/>
            <a:chOff x="1522413" y="4485521"/>
            <a:chExt cx="5638800" cy="2003425"/>
          </a:xfrm>
        </p:grpSpPr>
        <p:pic>
          <p:nvPicPr>
            <p:cNvPr id="1024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t="1306"/>
            <a:stretch>
              <a:fillRect/>
            </a:stretch>
          </p:blipFill>
          <p:spPr bwMode="auto">
            <a:xfrm>
              <a:off x="1905000" y="4768096"/>
              <a:ext cx="4905375" cy="1720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7" name="TextBox 6"/>
            <p:cNvSpPr txBox="1">
              <a:spLocks noChangeArrowheads="1"/>
            </p:cNvSpPr>
            <p:nvPr/>
          </p:nvSpPr>
          <p:spPr bwMode="auto">
            <a:xfrm>
              <a:off x="1522413" y="4485521"/>
              <a:ext cx="5638800" cy="332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/>
                <a:t>A’s table (initially)   </a:t>
              </a:r>
              <a:r>
                <a:rPr lang="en-US" sz="1200" dirty="0" smtClean="0"/>
                <a:t>  </a:t>
              </a:r>
              <a:r>
                <a:rPr lang="en-US" sz="1200" dirty="0"/>
                <a:t>A’s table (later)  </a:t>
              </a:r>
              <a:r>
                <a:rPr lang="en-US" sz="1200" dirty="0" smtClean="0"/>
                <a:t>  </a:t>
              </a:r>
              <a:r>
                <a:rPr lang="en-US" sz="1200" dirty="0"/>
                <a:t>C’s Table   </a:t>
              </a:r>
              <a:r>
                <a:rPr lang="en-US" sz="1200" dirty="0" smtClean="0"/>
                <a:t>       E’s Table</a:t>
              </a:r>
              <a:endParaRPr lang="en-US" sz="1200" dirty="0"/>
            </a:p>
          </p:txBody>
        </p:sp>
        <p:sp>
          <p:nvSpPr>
            <p:cNvPr id="10248" name="Rectangle 7"/>
            <p:cNvSpPr>
              <a:spLocks noChangeArrowheads="1"/>
            </p:cNvSpPr>
            <p:nvPr/>
          </p:nvSpPr>
          <p:spPr bwMode="auto">
            <a:xfrm>
              <a:off x="2514600" y="4822071"/>
              <a:ext cx="228600" cy="1524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249" name="Rectangle 8"/>
            <p:cNvSpPr>
              <a:spLocks noChangeArrowheads="1"/>
            </p:cNvSpPr>
            <p:nvPr/>
          </p:nvSpPr>
          <p:spPr bwMode="auto">
            <a:xfrm>
              <a:off x="3810000" y="4837946"/>
              <a:ext cx="152400" cy="1524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250" name="Rectangle 9"/>
            <p:cNvSpPr>
              <a:spLocks noChangeArrowheads="1"/>
            </p:cNvSpPr>
            <p:nvPr/>
          </p:nvSpPr>
          <p:spPr bwMode="auto">
            <a:xfrm>
              <a:off x="5097463" y="5258634"/>
              <a:ext cx="152400" cy="1524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251" name="Rectangle 10"/>
            <p:cNvSpPr>
              <a:spLocks noChangeArrowheads="1"/>
            </p:cNvSpPr>
            <p:nvPr/>
          </p:nvSpPr>
          <p:spPr bwMode="auto">
            <a:xfrm>
              <a:off x="6388100" y="5671384"/>
              <a:ext cx="152400" cy="1524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</p:grpSp>
      <p:sp>
        <p:nvSpPr>
          <p:cNvPr id="25" name="Rectangle 24"/>
          <p:cNvSpPr/>
          <p:nvPr/>
        </p:nvSpPr>
        <p:spPr bwMode="auto">
          <a:xfrm>
            <a:off x="2851355" y="6017342"/>
            <a:ext cx="835742" cy="304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900510" y="5993299"/>
            <a:ext cx="1022555" cy="399123"/>
            <a:chOff x="5663374" y="5924472"/>
            <a:chExt cx="1022555" cy="399123"/>
          </a:xfrm>
          <a:noFill/>
        </p:grpSpPr>
        <p:sp>
          <p:nvSpPr>
            <p:cNvPr id="22" name="TextBox 7"/>
            <p:cNvSpPr txBox="1">
              <a:spLocks noChangeArrowheads="1"/>
            </p:cNvSpPr>
            <p:nvPr/>
          </p:nvSpPr>
          <p:spPr bwMode="auto">
            <a:xfrm>
              <a:off x="5663374" y="6031207"/>
              <a:ext cx="1022555" cy="2923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 lIns="0" rIns="0">
              <a:spAutoFit/>
            </a:bodyPr>
            <a:lstStyle/>
            <a:p>
              <a:r>
                <a:rPr lang="en-US" sz="1300" dirty="0" err="1" smtClean="0"/>
                <a:t>Dest</a:t>
              </a:r>
              <a:r>
                <a:rPr lang="en-US" sz="1300" dirty="0" smtClean="0"/>
                <a:t>. Line</a:t>
              </a:r>
              <a:endParaRPr lang="en-US" sz="1300" dirty="0"/>
            </a:p>
          </p:txBody>
        </p:sp>
        <p:sp>
          <p:nvSpPr>
            <p:cNvPr id="23" name="Right Brace 22"/>
            <p:cNvSpPr/>
            <p:nvPr/>
          </p:nvSpPr>
          <p:spPr bwMode="auto">
            <a:xfrm rot="5400000">
              <a:off x="5815781" y="5855109"/>
              <a:ext cx="117986" cy="285136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ight Brace 23"/>
            <p:cNvSpPr/>
            <p:nvPr/>
          </p:nvSpPr>
          <p:spPr bwMode="auto">
            <a:xfrm rot="5400000">
              <a:off x="6092291" y="5877371"/>
              <a:ext cx="161801" cy="256004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95447" y="5078889"/>
            <a:ext cx="2062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Routing tables:</a:t>
            </a:r>
            <a:endParaRPr lang="en-GB" dirty="0"/>
          </a:p>
        </p:txBody>
      </p:sp>
      <p:sp>
        <p:nvSpPr>
          <p:cNvPr id="26" name="Rectangle 25"/>
          <p:cNvSpPr/>
          <p:nvPr/>
        </p:nvSpPr>
        <p:spPr bwMode="auto">
          <a:xfrm>
            <a:off x="4382981" y="5864761"/>
            <a:ext cx="126929" cy="12692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382981" y="5685382"/>
            <a:ext cx="126929" cy="12692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4394909" y="5618641"/>
            <a:ext cx="126929" cy="36471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B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100" dirty="0"/>
              <a:t>B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Connection-Oriented – Virtual Circuits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Packet is forwarded along a virtual circuit using tag inside it</a:t>
            </a:r>
          </a:p>
          <a:p>
            <a:pPr lvl="1"/>
            <a:r>
              <a:rPr lang="en-US" dirty="0" smtClean="0"/>
              <a:t>Virtual circuit (VC) is set up ahead of time</a:t>
            </a:r>
          </a:p>
          <a:p>
            <a:endParaRPr lang="en-US" dirty="0" smtClean="0"/>
          </a:p>
        </p:txBody>
      </p:sp>
      <p:grpSp>
        <p:nvGrpSpPr>
          <p:cNvPr id="15" name="Group 14"/>
          <p:cNvGrpSpPr/>
          <p:nvPr/>
        </p:nvGrpSpPr>
        <p:grpSpPr>
          <a:xfrm>
            <a:off x="728094" y="2292078"/>
            <a:ext cx="7687812" cy="2879687"/>
            <a:chOff x="1179871" y="2016778"/>
            <a:chExt cx="7760929" cy="2907075"/>
          </a:xfrm>
        </p:grpSpPr>
        <p:pic>
          <p:nvPicPr>
            <p:cNvPr id="1126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79871" y="2016778"/>
              <a:ext cx="7760929" cy="290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69" name="TextBox 4"/>
            <p:cNvSpPr txBox="1">
              <a:spLocks noChangeArrowheads="1"/>
            </p:cNvSpPr>
            <p:nvPr/>
          </p:nvSpPr>
          <p:spPr bwMode="auto">
            <a:xfrm>
              <a:off x="5791354" y="2149055"/>
              <a:ext cx="25908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dirty="0" smtClean="0"/>
                <a:t>ISP’s </a:t>
              </a:r>
              <a:r>
                <a:rPr lang="en-US" sz="1400" dirty="0"/>
                <a:t>equipment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718237" y="5146302"/>
            <a:ext cx="5695950" cy="1171987"/>
            <a:chOff x="1649413" y="5126638"/>
            <a:chExt cx="5695950" cy="1171987"/>
          </a:xfrm>
        </p:grpSpPr>
        <p:pic>
          <p:nvPicPr>
            <p:cNvPr id="1127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49413" y="5384225"/>
              <a:ext cx="569595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71" name="TextBox 7"/>
            <p:cNvSpPr txBox="1">
              <a:spLocks noChangeArrowheads="1"/>
            </p:cNvSpPr>
            <p:nvPr/>
          </p:nvSpPr>
          <p:spPr bwMode="auto">
            <a:xfrm>
              <a:off x="2122488" y="5126638"/>
              <a:ext cx="4799422" cy="29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300" dirty="0"/>
                <a:t>A’s table                             C’s Table                          E’s Table</a:t>
              </a:r>
            </a:p>
          </p:txBody>
        </p:sp>
      </p:grpSp>
      <p:sp>
        <p:nvSpPr>
          <p:cNvPr id="31" name="Rectangle 30"/>
          <p:cNvSpPr/>
          <p:nvPr/>
        </p:nvSpPr>
        <p:spPr bwMode="auto">
          <a:xfrm>
            <a:off x="1661652" y="5899356"/>
            <a:ext cx="1700980" cy="45228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573161" y="5903843"/>
            <a:ext cx="1022555" cy="390257"/>
            <a:chOff x="5447070" y="5933338"/>
            <a:chExt cx="1022555" cy="390257"/>
          </a:xfrm>
          <a:noFill/>
        </p:grpSpPr>
        <p:sp>
          <p:nvSpPr>
            <p:cNvPr id="19" name="TextBox 7"/>
            <p:cNvSpPr txBox="1">
              <a:spLocks noChangeArrowheads="1"/>
            </p:cNvSpPr>
            <p:nvPr/>
          </p:nvSpPr>
          <p:spPr bwMode="auto">
            <a:xfrm>
              <a:off x="5447070" y="6031207"/>
              <a:ext cx="1022555" cy="2923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 lIns="0" rIns="0">
              <a:spAutoFit/>
            </a:bodyPr>
            <a:lstStyle/>
            <a:p>
              <a:r>
                <a:rPr lang="en-US" sz="1300" dirty="0" smtClean="0"/>
                <a:t>In: Line  Tag</a:t>
              </a:r>
              <a:endParaRPr lang="en-US" sz="1300" dirty="0"/>
            </a:p>
          </p:txBody>
        </p:sp>
        <p:sp>
          <p:nvSpPr>
            <p:cNvPr id="20" name="Right Brace 19"/>
            <p:cNvSpPr/>
            <p:nvPr/>
          </p:nvSpPr>
          <p:spPr bwMode="auto">
            <a:xfrm rot="5400000">
              <a:off x="5788366" y="5837742"/>
              <a:ext cx="113502" cy="304694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ight Brace 20"/>
            <p:cNvSpPr/>
            <p:nvPr/>
          </p:nvSpPr>
          <p:spPr bwMode="auto">
            <a:xfrm rot="5400000">
              <a:off x="6171372" y="5807590"/>
              <a:ext cx="108156" cy="360520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613744" y="5913783"/>
            <a:ext cx="1211003" cy="332228"/>
            <a:chOff x="5656822" y="5938362"/>
            <a:chExt cx="1211003" cy="332228"/>
          </a:xfrm>
          <a:noFill/>
        </p:grpSpPr>
        <p:sp>
          <p:nvSpPr>
            <p:cNvPr id="28" name="TextBox 7"/>
            <p:cNvSpPr txBox="1">
              <a:spLocks noChangeArrowheads="1"/>
            </p:cNvSpPr>
            <p:nvPr/>
          </p:nvSpPr>
          <p:spPr bwMode="auto">
            <a:xfrm>
              <a:off x="5658457" y="6070535"/>
              <a:ext cx="1209368" cy="20005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en-US" sz="1300" dirty="0" smtClean="0"/>
                <a:t>Line  Tag: Out</a:t>
              </a:r>
              <a:endParaRPr lang="en-US" sz="1300" dirty="0"/>
            </a:p>
          </p:txBody>
        </p:sp>
        <p:sp>
          <p:nvSpPr>
            <p:cNvPr id="29" name="Right Brace 28"/>
            <p:cNvSpPr/>
            <p:nvPr/>
          </p:nvSpPr>
          <p:spPr bwMode="auto">
            <a:xfrm rot="5400000">
              <a:off x="5783004" y="5812502"/>
              <a:ext cx="108156" cy="360520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ight Brace 29"/>
            <p:cNvSpPr/>
            <p:nvPr/>
          </p:nvSpPr>
          <p:spPr bwMode="auto">
            <a:xfrm rot="5400000">
              <a:off x="6147216" y="5836336"/>
              <a:ext cx="103566" cy="307618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Comparison of Virtual-Circuits &amp; </a:t>
            </a:r>
            <a:r>
              <a:rPr lang="en-US" dirty="0" err="1" smtClean="0">
                <a:latin typeface="Arial" charset="0"/>
                <a:cs typeface="Arial" charset="0"/>
              </a:rPr>
              <a:t>Datagrams</a:t>
            </a:r>
            <a:endParaRPr lang="en-US" dirty="0" smtClean="0">
              <a:latin typeface="Arial" charset="0"/>
              <a:cs typeface="Arial" charset="0"/>
            </a:endParaRP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525" y="1277473"/>
            <a:ext cx="7880350" cy="471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7. Network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Design Issues</a:t>
            </a:r>
          </a:p>
          <a:p>
            <a:pPr marL="514350" lvl="1" indent="-514350">
              <a:buFont typeface="+mj-lt"/>
              <a:buAutoNum type="arabicPeriod"/>
            </a:pPr>
            <a:r>
              <a:rPr lang="en-US" sz="2800" b="1" dirty="0" smtClean="0"/>
              <a:t>Routing Algorithms</a:t>
            </a:r>
          </a:p>
          <a:p>
            <a:pPr lvl="2"/>
            <a:r>
              <a:rPr lang="en-US" dirty="0" smtClean="0"/>
              <a:t>distance vector</a:t>
            </a:r>
          </a:p>
          <a:p>
            <a:pPr lvl="2"/>
            <a:r>
              <a:rPr lang="en-US" dirty="0" smtClean="0"/>
              <a:t>link state routing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Congestion Control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Quality of Service</a:t>
            </a:r>
          </a:p>
        </p:txBody>
      </p:sp>
    </p:spTree>
    <p:extLst>
      <p:ext uri="{BB962C8B-B14F-4D97-AF65-F5344CB8AC3E}">
        <p14:creationId xmlns:p14="http://schemas.microsoft.com/office/powerpoint/2010/main" val="317679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nnenbaum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nnenba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annenba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nnenba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</TotalTime>
  <Words>1347</Words>
  <Application>Microsoft Office PowerPoint</Application>
  <PresentationFormat>On-screen Show (4:3)</PresentationFormat>
  <Paragraphs>286</Paragraphs>
  <Slides>44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Arial</vt:lpstr>
      <vt:lpstr>Calibri</vt:lpstr>
      <vt:lpstr>Times New Roman</vt:lpstr>
      <vt:lpstr>Wingdings</vt:lpstr>
      <vt:lpstr>Tannenbaum</vt:lpstr>
      <vt:lpstr>Distributed Systems 7. Network Layer Theory</vt:lpstr>
      <vt:lpstr>Notes</vt:lpstr>
      <vt:lpstr>Network Layer </vt:lpstr>
      <vt:lpstr>The Network Layer</vt:lpstr>
      <vt:lpstr>Core function: Forward Packet Switching</vt:lpstr>
      <vt:lpstr>Connectionless Service – Datagrams</vt:lpstr>
      <vt:lpstr>Connection-Oriented – Virtual Circuits</vt:lpstr>
      <vt:lpstr>Comparison of Virtual-Circuits &amp; Datagrams</vt:lpstr>
      <vt:lpstr>7. Network Layer </vt:lpstr>
      <vt:lpstr>Routing Algorithms (1)</vt:lpstr>
      <vt:lpstr>Routing Algorithms (2)</vt:lpstr>
      <vt:lpstr>Shortest Path Algorithm (2)</vt:lpstr>
      <vt:lpstr>Shortest Path Algorithm (1)</vt:lpstr>
      <vt:lpstr>Your turn</vt:lpstr>
      <vt:lpstr>Dijkstra’s algorithm is nice, but…</vt:lpstr>
      <vt:lpstr>Distance Vector Routing (1)</vt:lpstr>
      <vt:lpstr>Distance Vector Routing (2)</vt:lpstr>
      <vt:lpstr>The Count-to-Infinity Problem</vt:lpstr>
      <vt:lpstr>Link State Routing (1)</vt:lpstr>
      <vt:lpstr>Link State Routing (2) – LSPs</vt:lpstr>
      <vt:lpstr>Link State Routing (3) – Reliable Flooding</vt:lpstr>
      <vt:lpstr>Distance Vector vs. Link State Routing</vt:lpstr>
      <vt:lpstr>Size of routing tables for the internet</vt:lpstr>
      <vt:lpstr>Hierarchical Routing</vt:lpstr>
      <vt:lpstr>Routing for Mobile Hosts</vt:lpstr>
      <vt:lpstr>Assignment 1</vt:lpstr>
      <vt:lpstr>PowerPoint Presentation</vt:lpstr>
      <vt:lpstr>PowerPoint Presentation</vt:lpstr>
      <vt:lpstr>Congestion Control (1)</vt:lpstr>
      <vt:lpstr>Congestion Control (2)</vt:lpstr>
      <vt:lpstr>What can be done?</vt:lpstr>
      <vt:lpstr>Congestion Control (3) – Approaches </vt:lpstr>
      <vt:lpstr>Traffic-Aware Routing</vt:lpstr>
      <vt:lpstr>Admission Control</vt:lpstr>
      <vt:lpstr>Traffic Throttling</vt:lpstr>
      <vt:lpstr>Load Shedding (1)</vt:lpstr>
      <vt:lpstr>PowerPoint Presentation</vt:lpstr>
      <vt:lpstr>Application Requirements (1)</vt:lpstr>
      <vt:lpstr>How can we make guarantees?</vt:lpstr>
      <vt:lpstr>Traffic Shaping: Token Bucket</vt:lpstr>
      <vt:lpstr>Traffic Shaping: Token Bucket (2)</vt:lpstr>
      <vt:lpstr>Example</vt:lpstr>
      <vt:lpstr>Buckets in series</vt:lpstr>
      <vt:lpstr>Learned today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simon razniewski</cp:lastModifiedBy>
  <cp:revision>802</cp:revision>
  <cp:lastPrinted>2016-03-21T15:21:29Z</cp:lastPrinted>
  <dcterms:created xsi:type="dcterms:W3CDTF">2010-05-03T15:18:06Z</dcterms:created>
  <dcterms:modified xsi:type="dcterms:W3CDTF">2017-04-06T10:30:29Z</dcterms:modified>
</cp:coreProperties>
</file>