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1" r:id="rId1"/>
  </p:sldMasterIdLst>
  <p:notesMasterIdLst>
    <p:notesMasterId r:id="rId13"/>
  </p:notesMasterIdLst>
  <p:handoutMasterIdLst>
    <p:handoutMasterId r:id="rId14"/>
  </p:handoutMasterIdLst>
  <p:sldIdLst>
    <p:sldId id="577" r:id="rId2"/>
    <p:sldId id="580" r:id="rId3"/>
    <p:sldId id="628" r:id="rId4"/>
    <p:sldId id="581" r:id="rId5"/>
    <p:sldId id="582" r:id="rId6"/>
    <p:sldId id="634" r:id="rId7"/>
    <p:sldId id="635" r:id="rId8"/>
    <p:sldId id="630" r:id="rId9"/>
    <p:sldId id="629" r:id="rId10"/>
    <p:sldId id="632" r:id="rId11"/>
    <p:sldId id="631" r:id="rId12"/>
  </p:sldIdLst>
  <p:sldSz cx="9144000" cy="6858000" type="screen4x3"/>
  <p:notesSz cx="6642100" cy="96535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000"/>
    <a:srgbClr val="993300"/>
    <a:srgbClr val="9900CC"/>
    <a:srgbClr val="CC00CC"/>
    <a:srgbClr val="FF5050"/>
    <a:srgbClr val="B2B2B2"/>
    <a:srgbClr val="969696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480" y="-120"/>
      </p:cViewPr>
      <p:guideLst>
        <p:guide orient="horz" pos="7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320" y="-84"/>
      </p:cViewPr>
      <p:guideLst>
        <p:guide orient="horz" pos="3041"/>
        <p:guide pos="209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8138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>
            <a:lvl1pPr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3963" y="0"/>
            <a:ext cx="2878137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70988"/>
            <a:ext cx="2878138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b" anchorCtr="0" compatLnSpc="1">
            <a:prstTxWarp prst="textNoShape">
              <a:avLst/>
            </a:prstTxWarp>
          </a:bodyPr>
          <a:lstStyle>
            <a:lvl1pPr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3963" y="9170988"/>
            <a:ext cx="2878137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b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fld id="{B8CC72BC-A6AA-AD48-8B7C-30D86D996C48}" type="slidenum">
              <a:rPr lang="en-US"/>
              <a:pPr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1064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8138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>
            <a:lvl1pPr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63963" y="0"/>
            <a:ext cx="2878137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8050" y="723900"/>
            <a:ext cx="4827588" cy="36210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67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5825" y="4584700"/>
            <a:ext cx="4870450" cy="434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70988"/>
            <a:ext cx="2878138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b" anchorCtr="0" compatLnSpc="1">
            <a:prstTxWarp prst="textNoShape">
              <a:avLst/>
            </a:prstTxWarp>
          </a:bodyPr>
          <a:lstStyle>
            <a:lvl1pPr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3963" y="9170988"/>
            <a:ext cx="2878137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b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fld id="{B2727247-55AC-B04C-81D8-2C3397AD38ED}" type="slidenum">
              <a:rPr lang="en-US"/>
              <a:pPr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2553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996952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581128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99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186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83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359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4451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41438"/>
            <a:ext cx="4038600" cy="4784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1438"/>
            <a:ext cx="4038600" cy="4784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773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089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626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3645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0010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7965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143250" y="6643688"/>
            <a:ext cx="3143250" cy="214312"/>
          </a:xfrm>
          <a:prstGeom prst="rect">
            <a:avLst/>
          </a:prstGeom>
          <a:solidFill>
            <a:srgbClr val="B889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86500" y="6643688"/>
            <a:ext cx="2857500" cy="214312"/>
          </a:xfrm>
          <a:prstGeom prst="rect">
            <a:avLst/>
          </a:prstGeom>
          <a:solidFill>
            <a:srgbClr val="D5B8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6643688"/>
            <a:ext cx="3143250" cy="21431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4572000" cy="21431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72000" y="0"/>
            <a:ext cx="4572000" cy="214313"/>
          </a:xfrm>
          <a:prstGeom prst="rect">
            <a:avLst/>
          </a:prstGeom>
          <a:solidFill>
            <a:srgbClr val="D5B8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Espace réservé de la date 3"/>
          <p:cNvSpPr txBox="1">
            <a:spLocks/>
          </p:cNvSpPr>
          <p:nvPr/>
        </p:nvSpPr>
        <p:spPr>
          <a:xfrm>
            <a:off x="428625" y="6643688"/>
            <a:ext cx="2143125" cy="214312"/>
          </a:xfrm>
          <a:prstGeom prst="rect">
            <a:avLst/>
          </a:prstGeom>
        </p:spPr>
        <p:txBody>
          <a:bodyPr/>
          <a:lstStyle>
            <a:lvl1pPr>
              <a:defRPr sz="1600" b="1" u="none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 sz="1100" dirty="0" smtClean="0">
                <a:latin typeface="Arial" pitchFamily="34" charset="0"/>
                <a:ea typeface="+mn-ea"/>
                <a:cs typeface="Arial" pitchFamily="34" charset="0"/>
              </a:rPr>
              <a:t>Master Informatique</a:t>
            </a:r>
            <a:endParaRPr lang="en-US" sz="1100" dirty="0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32" name="Rectangle 13"/>
          <p:cNvSpPr>
            <a:spLocks noChangeArrowheads="1"/>
          </p:cNvSpPr>
          <p:nvPr/>
        </p:nvSpPr>
        <p:spPr bwMode="auto">
          <a:xfrm>
            <a:off x="6286500" y="6643688"/>
            <a:ext cx="2857500" cy="214312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zh-CN" sz="1400">
                <a:solidFill>
                  <a:srgbClr val="0033CC"/>
                </a:solidFill>
                <a:latin typeface="Calibri" charset="0"/>
                <a:ea typeface="宋体" charset="0"/>
                <a:cs typeface="宋体" charset="0"/>
              </a:rPr>
              <a:t>                                  </a:t>
            </a:r>
            <a:fld id="{3937C778-E824-E94D-8D56-BAC230B950FF}" type="slidenum">
              <a:rPr lang="en-US" altLang="zh-CN" sz="1400">
                <a:solidFill>
                  <a:srgbClr val="0033CC"/>
                </a:solidFill>
                <a:latin typeface="Calibri" charset="0"/>
                <a:ea typeface="宋体" charset="0"/>
                <a:cs typeface="宋体" charset="0"/>
              </a:rPr>
              <a:pPr algn="ctr"/>
              <a:t>‹#›</a:t>
            </a:fld>
            <a:endParaRPr lang="zh-CN" altLang="en-US" sz="1400">
              <a:solidFill>
                <a:srgbClr val="0033CC"/>
              </a:solidFill>
              <a:latin typeface="Calibri" charset="0"/>
              <a:ea typeface="宋体" charset="0"/>
              <a:cs typeface="宋体" charset="0"/>
            </a:endParaRPr>
          </a:p>
        </p:txBody>
      </p:sp>
      <p:sp>
        <p:nvSpPr>
          <p:cNvPr id="1033" name="Rectangle 14"/>
          <p:cNvSpPr>
            <a:spLocks noChangeArrowheads="1"/>
          </p:cNvSpPr>
          <p:nvPr/>
        </p:nvSpPr>
        <p:spPr bwMode="auto">
          <a:xfrm>
            <a:off x="0" y="6643688"/>
            <a:ext cx="3143250" cy="214312"/>
          </a:xfrm>
          <a:prstGeom prst="rect">
            <a:avLst/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en-US" altLang="zh-CN" sz="1400">
              <a:solidFill>
                <a:srgbClr val="FFFFFF"/>
              </a:solidFill>
              <a:ea typeface="宋体" charset="0"/>
              <a:cs typeface="宋体" charset="0"/>
            </a:endParaRPr>
          </a:p>
        </p:txBody>
      </p:sp>
      <p:sp>
        <p:nvSpPr>
          <p:cNvPr id="1034" name="Rectangle 15"/>
          <p:cNvSpPr>
            <a:spLocks noChangeArrowheads="1"/>
          </p:cNvSpPr>
          <p:nvPr/>
        </p:nvSpPr>
        <p:spPr bwMode="auto">
          <a:xfrm>
            <a:off x="3143250" y="6643688"/>
            <a:ext cx="3143250" cy="214312"/>
          </a:xfrm>
          <a:prstGeom prst="rect">
            <a:avLst/>
          </a:prstGeom>
          <a:solidFill>
            <a:srgbClr val="33CC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zh-CN" sz="1400">
                <a:solidFill>
                  <a:srgbClr val="FFFFFF"/>
                </a:solidFill>
                <a:ea typeface="宋体" charset="0"/>
                <a:cs typeface="宋体" charset="0"/>
              </a:rPr>
              <a:t>Semantic Web Technologies</a:t>
            </a:r>
          </a:p>
        </p:txBody>
      </p:sp>
      <p:sp>
        <p:nvSpPr>
          <p:cNvPr id="1035" name="Rectangle 16"/>
          <p:cNvSpPr>
            <a:spLocks noChangeArrowheads="1"/>
          </p:cNvSpPr>
          <p:nvPr/>
        </p:nvSpPr>
        <p:spPr bwMode="auto">
          <a:xfrm>
            <a:off x="0" y="0"/>
            <a:ext cx="4572000" cy="214313"/>
          </a:xfrm>
          <a:prstGeom prst="rect">
            <a:avLst/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zh-CN">
                <a:solidFill>
                  <a:srgbClr val="FFFFFF"/>
                </a:solidFill>
                <a:latin typeface="Calibri" charset="0"/>
                <a:ea typeface="宋体" charset="0"/>
                <a:cs typeface="宋体" charset="0"/>
              </a:rPr>
              <a:t>Part 0</a:t>
            </a:r>
          </a:p>
        </p:txBody>
      </p:sp>
      <p:sp>
        <p:nvSpPr>
          <p:cNvPr id="1036" name="Rectangle 17"/>
          <p:cNvSpPr>
            <a:spLocks noChangeArrowheads="1"/>
          </p:cNvSpPr>
          <p:nvPr/>
        </p:nvSpPr>
        <p:spPr bwMode="auto">
          <a:xfrm>
            <a:off x="4572000" y="0"/>
            <a:ext cx="4572000" cy="214313"/>
          </a:xfrm>
          <a:prstGeom prst="rect">
            <a:avLst/>
          </a:prstGeom>
          <a:solidFill>
            <a:srgbClr val="33CC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zh-CN">
                <a:solidFill>
                  <a:srgbClr val="FFFFFF"/>
                </a:solidFill>
                <a:latin typeface="Calibri" charset="0"/>
                <a:ea typeface="宋体" charset="0"/>
                <a:cs typeface="宋体" charset="0"/>
              </a:rPr>
              <a:t>Course Organization</a:t>
            </a:r>
          </a:p>
        </p:txBody>
      </p:sp>
      <p:sp>
        <p:nvSpPr>
          <p:cNvPr id="1037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altLang="zh-CN"/>
          </a:p>
        </p:txBody>
      </p:sp>
      <p:sp>
        <p:nvSpPr>
          <p:cNvPr id="1038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341438"/>
            <a:ext cx="8229600" cy="478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informatik.uni-trier.de/~Ley/db/conf/semweb/index.html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inf.unibz.it/~nutt/DSA1213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/>
          <p:cNvSpPr>
            <a:spLocks noGrp="1"/>
          </p:cNvSpPr>
          <p:nvPr>
            <p:ph type="ctrTitle"/>
          </p:nvPr>
        </p:nvSpPr>
        <p:spPr>
          <a:xfrm>
            <a:off x="827088" y="3500438"/>
            <a:ext cx="7772400" cy="2087562"/>
          </a:xfrm>
        </p:spPr>
        <p:txBody>
          <a:bodyPr/>
          <a:lstStyle/>
          <a:p>
            <a:r>
              <a:rPr lang="en-US" altLang="zh-CN">
                <a:latin typeface="Arial" charset="0"/>
                <a:ea typeface="宋体" charset="0"/>
                <a:cs typeface="宋体" charset="0"/>
              </a:rPr>
              <a:t/>
            </a:r>
            <a:br>
              <a:rPr lang="en-US" altLang="zh-CN">
                <a:latin typeface="Arial" charset="0"/>
                <a:ea typeface="宋体" charset="0"/>
                <a:cs typeface="宋体" charset="0"/>
              </a:rPr>
            </a:br>
            <a:r>
              <a:rPr lang="en-US" altLang="zh-CN">
                <a:latin typeface="Arial" charset="0"/>
                <a:ea typeface="宋体" charset="0"/>
                <a:cs typeface="宋体" charset="0"/>
              </a:rPr>
              <a:t>Semantic Web Technologies</a:t>
            </a:r>
            <a:br>
              <a:rPr lang="en-US" altLang="zh-CN">
                <a:latin typeface="Arial" charset="0"/>
                <a:ea typeface="宋体" charset="0"/>
                <a:cs typeface="宋体" charset="0"/>
              </a:rPr>
            </a:br>
            <a:r>
              <a:rPr lang="en-US" altLang="zh-CN" sz="2000">
                <a:latin typeface="Arial" charset="0"/>
                <a:ea typeface="宋体" charset="0"/>
                <a:cs typeface="宋体" charset="0"/>
              </a:rPr>
              <a:t/>
            </a:r>
            <a:br>
              <a:rPr lang="en-US" altLang="zh-CN" sz="2000">
                <a:latin typeface="Arial" charset="0"/>
                <a:ea typeface="宋体" charset="0"/>
                <a:cs typeface="宋体" charset="0"/>
              </a:rPr>
            </a:br>
            <a:endParaRPr lang="en-US" altLang="zh-CN">
              <a:latin typeface="Arial" charset="0"/>
              <a:ea typeface="宋体" charset="0"/>
              <a:cs typeface="宋体" charset="0"/>
            </a:endParaRPr>
          </a:p>
        </p:txBody>
      </p:sp>
      <p:sp>
        <p:nvSpPr>
          <p:cNvPr id="4098" name="Rectangle 3"/>
          <p:cNvSpPr>
            <a:spLocks noGrp="1"/>
          </p:cNvSpPr>
          <p:nvPr>
            <p:ph type="subTitle" idx="1"/>
          </p:nvPr>
        </p:nvSpPr>
        <p:spPr>
          <a:xfrm>
            <a:off x="908050" y="4652963"/>
            <a:ext cx="6400800" cy="1752600"/>
          </a:xfrm>
        </p:spPr>
        <p:txBody>
          <a:bodyPr/>
          <a:lstStyle/>
          <a:p>
            <a:endParaRPr lang="en-US" altLang="zh-CN">
              <a:latin typeface="Arial" charset="0"/>
              <a:ea typeface="宋体" charset="0"/>
              <a:cs typeface="宋体" charset="0"/>
            </a:endParaRPr>
          </a:p>
          <a:p>
            <a:endParaRPr lang="en-US" altLang="zh-CN">
              <a:latin typeface="Arial" charset="0"/>
              <a:ea typeface="宋体" charset="0"/>
              <a:cs typeface="宋体" charset="0"/>
            </a:endParaRPr>
          </a:p>
          <a:p>
            <a:pPr algn="l"/>
            <a:r>
              <a:rPr lang="en-US" altLang="zh-CN">
                <a:latin typeface="Arial" charset="0"/>
                <a:ea typeface="宋体" charset="0"/>
                <a:cs typeface="宋体" charset="0"/>
              </a:rPr>
              <a:t>Werner Nutt</a:t>
            </a:r>
          </a:p>
          <a:p>
            <a:endParaRPr lang="en-US" altLang="zh-CN">
              <a:latin typeface="Arial" charset="0"/>
              <a:ea typeface="宋体" charset="0"/>
              <a:cs typeface="宋体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Coursework (cntd)</a:t>
            </a:r>
          </a:p>
        </p:txBody>
      </p:sp>
      <p:sp>
        <p:nvSpPr>
          <p:cNvPr id="13314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507413" cy="4784725"/>
          </a:xfrm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Presentation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Read a paper published at the “In-Use Track” of the International Semantic Web Conference ISWC</a:t>
            </a:r>
            <a:br>
              <a:rPr lang="en-US">
                <a:latin typeface="Arial" charset="0"/>
                <a:cs typeface="Arial" charset="0"/>
              </a:rPr>
            </a:br>
            <a:r>
              <a:rPr lang="en-US">
                <a:latin typeface="Arial" charset="0"/>
                <a:cs typeface="Arial" charset="0"/>
              </a:rPr>
              <a:t/>
            </a:r>
            <a:br>
              <a:rPr lang="en-US">
                <a:latin typeface="Arial" charset="0"/>
                <a:cs typeface="Arial" charset="0"/>
              </a:rPr>
            </a:br>
            <a:r>
              <a:rPr lang="en-US" sz="2000">
                <a:latin typeface="Arial" charset="0"/>
                <a:cs typeface="Arial" charset="0"/>
                <a:hlinkClick r:id="rId2"/>
              </a:rPr>
              <a:t>http://www.informatik.uni-trier.de/~Ley/db/conf/semweb/index.html</a:t>
            </a:r>
            <a:r>
              <a:rPr lang="en-US" sz="2000">
                <a:latin typeface="Arial" charset="0"/>
                <a:cs typeface="Arial" charset="0"/>
              </a:rPr>
              <a:t> </a:t>
            </a:r>
          </a:p>
          <a:p>
            <a:pPr lvl="1"/>
            <a:endParaRPr lang="en-US">
              <a:latin typeface="Arial" charset="0"/>
              <a:cs typeface="Arial" charset="0"/>
            </a:endParaRPr>
          </a:p>
          <a:p>
            <a:pPr lvl="1"/>
            <a:r>
              <a:rPr lang="en-US">
                <a:latin typeface="Arial" charset="0"/>
                <a:cs typeface="Arial" charset="0"/>
              </a:rPr>
              <a:t>Give a short presentation of approx. 15 minutes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Marks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Final mark depends on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exam (probably computer based)   40%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assignments   20%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project   20%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presentation 20%</a:t>
            </a:r>
          </a:p>
          <a:p>
            <a:pPr lvl="1"/>
            <a:endParaRPr lang="en-US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About 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329237"/>
          </a:xfrm>
        </p:spPr>
        <p:txBody>
          <a:bodyPr>
            <a:normAutofit lnSpcReduction="10000"/>
          </a:bodyPr>
          <a:lstStyle/>
          <a:p>
            <a:pPr marL="0" indent="0">
              <a:buFont typeface="Arial" charset="0"/>
              <a:buNone/>
              <a:defRPr/>
            </a:pPr>
            <a:endParaRPr lang="en-US" dirty="0" smtClean="0"/>
          </a:p>
          <a:p>
            <a:pPr marL="0" indent="0">
              <a:buFont typeface="Arial" charset="0"/>
              <a:buNone/>
              <a:defRPr/>
            </a:pPr>
            <a:endParaRPr lang="en-US" dirty="0"/>
          </a:p>
          <a:p>
            <a:pPr marL="0" indent="0">
              <a:buFont typeface="Arial" charset="0"/>
              <a:buNone/>
              <a:defRPr/>
            </a:pPr>
            <a:endParaRPr lang="en-US" dirty="0" smtClean="0"/>
          </a:p>
          <a:p>
            <a:pPr marL="0" indent="0">
              <a:buFont typeface="Arial" charset="0"/>
              <a:buNone/>
              <a:defRPr/>
            </a:pPr>
            <a:r>
              <a:rPr lang="en-US" dirty="0" smtClean="0"/>
              <a:t>Research Interests:</a:t>
            </a:r>
          </a:p>
          <a:p>
            <a:pPr>
              <a:defRPr/>
            </a:pPr>
            <a:r>
              <a:rPr lang="en-US" dirty="0" smtClean="0"/>
              <a:t>Knowledge Representation, Reasoning, </a:t>
            </a:r>
            <a:br>
              <a:rPr lang="en-US" dirty="0" smtClean="0"/>
            </a:br>
            <a:r>
              <a:rPr lang="en-US" dirty="0" smtClean="0"/>
              <a:t>Description Logics</a:t>
            </a:r>
          </a:p>
          <a:p>
            <a:pPr>
              <a:defRPr/>
            </a:pPr>
            <a:r>
              <a:rPr lang="en-US" dirty="0" smtClean="0"/>
              <a:t>Data Quality, Open Data</a:t>
            </a:r>
          </a:p>
          <a:p>
            <a:pPr lvl="1">
              <a:defRPr/>
            </a:pPr>
            <a:r>
              <a:rPr lang="en-US" dirty="0" smtClean="0"/>
              <a:t>How can I describe what data is in a data source?</a:t>
            </a:r>
          </a:p>
          <a:p>
            <a:pPr lvl="1">
              <a:defRPr/>
            </a:pPr>
            <a:r>
              <a:rPr lang="en-US" dirty="0" smtClean="0"/>
              <a:t>Is the available data sufficient to answer my query?</a:t>
            </a:r>
            <a:br>
              <a:rPr lang="en-US" dirty="0" smtClean="0"/>
            </a:br>
            <a:r>
              <a:rPr lang="en-US" dirty="0" smtClean="0"/>
              <a:t>(data completeness)</a:t>
            </a:r>
          </a:p>
          <a:p>
            <a:pPr>
              <a:defRPr/>
            </a:pPr>
            <a:r>
              <a:rPr lang="en-US" dirty="0" smtClean="0"/>
              <a:t>Business Processes</a:t>
            </a:r>
            <a:endParaRPr lang="en-US" dirty="0"/>
          </a:p>
          <a:p>
            <a:pPr lvl="1">
              <a:defRPr/>
            </a:pPr>
            <a:r>
              <a:rPr lang="en-US" dirty="0" smtClean="0"/>
              <a:t>How can I model a construction process?</a:t>
            </a:r>
          </a:p>
          <a:p>
            <a:pPr lvl="1">
              <a:defRPr/>
            </a:pPr>
            <a:r>
              <a:rPr lang="en-US" dirty="0" smtClean="0"/>
              <a:t>How can I monitor the progress?</a:t>
            </a:r>
          </a:p>
        </p:txBody>
      </p:sp>
      <p:sp>
        <p:nvSpPr>
          <p:cNvPr id="5123" name="TextBox 5"/>
          <p:cNvSpPr txBox="1">
            <a:spLocks noChangeArrowheads="1"/>
          </p:cNvSpPr>
          <p:nvPr/>
        </p:nvSpPr>
        <p:spPr bwMode="auto">
          <a:xfrm>
            <a:off x="4500563" y="476250"/>
            <a:ext cx="4032250" cy="1754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>
                <a:latin typeface="Courier" charset="0"/>
                <a:cs typeface="Courier" charset="0"/>
              </a:rPr>
              <a:t>Werner Nutt</a:t>
            </a:r>
          </a:p>
          <a:p>
            <a:pPr eaLnBrk="1" hangingPunct="1"/>
            <a:r>
              <a:rPr lang="en-US" sz="1800" b="1">
                <a:latin typeface="Courier" charset="0"/>
                <a:cs typeface="Courier" charset="0"/>
              </a:rPr>
              <a:t>Professor</a:t>
            </a:r>
          </a:p>
          <a:p>
            <a:pPr eaLnBrk="1" hangingPunct="1"/>
            <a:r>
              <a:rPr lang="en-US" sz="1800" b="1">
                <a:latin typeface="Courier" charset="0"/>
                <a:cs typeface="Courier" charset="0"/>
              </a:rPr>
              <a:t>KRDB Research Group</a:t>
            </a:r>
            <a:br>
              <a:rPr lang="en-US" sz="1800" b="1">
                <a:latin typeface="Courier" charset="0"/>
                <a:cs typeface="Courier" charset="0"/>
              </a:rPr>
            </a:br>
            <a:r>
              <a:rPr lang="en-US" sz="1800" b="1">
                <a:latin typeface="Courier" charset="0"/>
                <a:cs typeface="Courier" charset="0"/>
              </a:rPr>
              <a:t>POS Building Room 2.09</a:t>
            </a:r>
          </a:p>
          <a:p>
            <a:pPr eaLnBrk="1" hangingPunct="1"/>
            <a:endParaRPr lang="en-US" sz="1800" b="1">
              <a:latin typeface="Courier" charset="0"/>
              <a:cs typeface="Courier" charset="0"/>
            </a:endParaRPr>
          </a:p>
          <a:p>
            <a:pPr eaLnBrk="1" hangingPunct="1"/>
            <a:r>
              <a:rPr lang="en-US" sz="1800" b="1">
                <a:latin typeface="Courier" charset="0"/>
                <a:cs typeface="Courier" charset="0"/>
              </a:rPr>
              <a:t>Werner.Nutt AT unibz.it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About Fariz: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329237"/>
          </a:xfrm>
        </p:spPr>
        <p:txBody>
          <a:bodyPr>
            <a:normAutofit/>
          </a:bodyPr>
          <a:lstStyle/>
          <a:p>
            <a:pPr marL="0" indent="0">
              <a:buFont typeface="Arial" charset="0"/>
              <a:buNone/>
              <a:defRPr/>
            </a:pPr>
            <a:endParaRPr lang="en-US" dirty="0" smtClean="0"/>
          </a:p>
          <a:p>
            <a:pPr marL="0" indent="0">
              <a:buFont typeface="Arial" charset="0"/>
              <a:buNone/>
              <a:defRPr/>
            </a:pPr>
            <a:endParaRPr lang="en-US" dirty="0"/>
          </a:p>
          <a:p>
            <a:pPr marL="0" indent="0">
              <a:buFont typeface="Arial" charset="0"/>
              <a:buNone/>
              <a:defRPr/>
            </a:pPr>
            <a:endParaRPr lang="en-US" dirty="0" smtClean="0"/>
          </a:p>
          <a:p>
            <a:pPr marL="0" indent="0">
              <a:buFont typeface="Arial" charset="0"/>
              <a:buNone/>
              <a:defRPr/>
            </a:pPr>
            <a:endParaRPr lang="en-US" dirty="0" smtClean="0"/>
          </a:p>
          <a:p>
            <a:pPr marL="0" indent="0">
              <a:buFont typeface="Arial" charset="0"/>
              <a:buNone/>
              <a:defRPr/>
            </a:pPr>
            <a:endParaRPr lang="en-US" dirty="0"/>
          </a:p>
          <a:p>
            <a:pPr marL="0" indent="0">
              <a:buFont typeface="Arial" charset="0"/>
              <a:buNone/>
              <a:defRPr/>
            </a:pPr>
            <a:r>
              <a:rPr lang="en-US" dirty="0" smtClean="0"/>
              <a:t>Research Interests:</a:t>
            </a:r>
          </a:p>
          <a:p>
            <a:pPr>
              <a:defRPr/>
            </a:pPr>
            <a:r>
              <a:rPr lang="en-US" dirty="0" smtClean="0"/>
              <a:t>Semantic Web and Open Data</a:t>
            </a:r>
          </a:p>
          <a:p>
            <a:pPr>
              <a:defRPr/>
            </a:pPr>
            <a:r>
              <a:rPr lang="en-US" dirty="0" smtClean="0"/>
              <a:t>Quality of Linked Data</a:t>
            </a:r>
          </a:p>
          <a:p>
            <a:pPr>
              <a:defRPr/>
            </a:pPr>
            <a:r>
              <a:rPr lang="en-US" dirty="0" smtClean="0"/>
              <a:t>Completeness of Queries over Linked Data</a:t>
            </a:r>
          </a:p>
        </p:txBody>
      </p:sp>
      <p:sp>
        <p:nvSpPr>
          <p:cNvPr id="6147" name="TextBox 5"/>
          <p:cNvSpPr txBox="1">
            <a:spLocks noChangeArrowheads="1"/>
          </p:cNvSpPr>
          <p:nvPr/>
        </p:nvSpPr>
        <p:spPr bwMode="auto">
          <a:xfrm>
            <a:off x="4500563" y="476250"/>
            <a:ext cx="4175125" cy="1754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>
                <a:latin typeface="Courier" charset="0"/>
                <a:cs typeface="Courier" charset="0"/>
              </a:rPr>
              <a:t>Fariz Darari</a:t>
            </a:r>
          </a:p>
          <a:p>
            <a:pPr eaLnBrk="1" hangingPunct="1"/>
            <a:r>
              <a:rPr lang="en-US" sz="1800" b="1">
                <a:latin typeface="Courier" charset="0"/>
                <a:cs typeface="Courier" charset="0"/>
              </a:rPr>
              <a:t>PhD Student</a:t>
            </a:r>
          </a:p>
          <a:p>
            <a:pPr eaLnBrk="1" hangingPunct="1"/>
            <a:r>
              <a:rPr lang="en-US" sz="1800" b="1">
                <a:latin typeface="Courier" charset="0"/>
                <a:cs typeface="Courier" charset="0"/>
              </a:rPr>
              <a:t>KRDB Research Group</a:t>
            </a:r>
            <a:br>
              <a:rPr lang="en-US" sz="1800" b="1">
                <a:latin typeface="Courier" charset="0"/>
                <a:cs typeface="Courier" charset="0"/>
              </a:rPr>
            </a:br>
            <a:r>
              <a:rPr lang="en-US" sz="1800" b="1">
                <a:latin typeface="Courier" charset="0"/>
                <a:cs typeface="Courier" charset="0"/>
              </a:rPr>
              <a:t>POS Building Room 2.08</a:t>
            </a:r>
          </a:p>
          <a:p>
            <a:pPr eaLnBrk="1" hangingPunct="1"/>
            <a:endParaRPr lang="en-US" sz="1800" b="1">
              <a:latin typeface="Courier" charset="0"/>
              <a:cs typeface="Courier" charset="0"/>
            </a:endParaRPr>
          </a:p>
          <a:p>
            <a:pPr eaLnBrk="1" hangingPunct="1"/>
            <a:r>
              <a:rPr lang="en-US" sz="1800" b="1">
                <a:latin typeface="Courier" charset="0"/>
                <a:cs typeface="Courier" charset="0"/>
              </a:rPr>
              <a:t>Fariz.Darari AT unibz.it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About you:</a:t>
            </a:r>
          </a:p>
        </p:txBody>
      </p:sp>
      <p:sp>
        <p:nvSpPr>
          <p:cNvPr id="71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Which program?</a:t>
            </a:r>
          </a:p>
          <a:p>
            <a:r>
              <a:rPr lang="en-US">
                <a:latin typeface="Arial" charset="0"/>
                <a:ea typeface="ＭＳ Ｐゴシック" charset="0"/>
              </a:rPr>
              <a:t>Which semester?</a:t>
            </a:r>
          </a:p>
          <a:p>
            <a:r>
              <a:rPr lang="en-US">
                <a:latin typeface="Arial" charset="0"/>
                <a:ea typeface="ＭＳ Ｐゴシック" charset="0"/>
              </a:rPr>
              <a:t>Why are you here?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Topic is mandatory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Topic relates to my area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Looking for project/thesis?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Just curious?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Need some credits?</a:t>
            </a:r>
          </a:p>
          <a:p>
            <a:r>
              <a:rPr lang="en-US">
                <a:latin typeface="Arial" charset="0"/>
                <a:ea typeface="ＭＳ Ｐゴシック" charset="0"/>
              </a:rPr>
              <a:t>Special interests?</a:t>
            </a:r>
          </a:p>
          <a:p>
            <a:pPr lvl="1"/>
            <a:endParaRPr lang="en-US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Course Organization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latin typeface="Arial" charset="0"/>
                <a:ea typeface="ＭＳ Ｐゴシック" charset="0"/>
              </a:rPr>
              <a:t>Lectures: </a:t>
            </a:r>
            <a:r>
              <a:rPr lang="en-US" dirty="0" smtClean="0">
                <a:latin typeface="Arial" charset="0"/>
                <a:ea typeface="ＭＳ Ｐゴシック" charset="0"/>
              </a:rPr>
              <a:t>Mon 8:</a:t>
            </a:r>
            <a:r>
              <a:rPr lang="en-US" dirty="0">
                <a:latin typeface="Arial" charset="0"/>
                <a:ea typeface="ＭＳ Ｐゴシック" charset="0"/>
              </a:rPr>
              <a:t>30-</a:t>
            </a:r>
            <a:r>
              <a:rPr lang="en-US" dirty="0" smtClean="0">
                <a:latin typeface="Arial" charset="0"/>
                <a:ea typeface="ＭＳ Ｐゴシック" charset="0"/>
              </a:rPr>
              <a:t>10:</a:t>
            </a:r>
            <a:r>
              <a:rPr lang="en-US" dirty="0">
                <a:latin typeface="Arial" charset="0"/>
                <a:ea typeface="ＭＳ Ｐゴシック" charset="0"/>
              </a:rPr>
              <a:t>30, </a:t>
            </a:r>
            <a:r>
              <a:rPr lang="en-US" dirty="0" smtClean="0">
                <a:latin typeface="Arial" charset="0"/>
                <a:ea typeface="ＭＳ Ｐゴシック" charset="0"/>
              </a:rPr>
              <a:t>Thu </a:t>
            </a:r>
            <a:r>
              <a:rPr lang="en-US" dirty="0">
                <a:latin typeface="Arial" charset="0"/>
                <a:ea typeface="ＭＳ Ｐゴシック" charset="0"/>
              </a:rPr>
              <a:t>8:30-10:30</a:t>
            </a:r>
          </a:p>
          <a:p>
            <a:pPr>
              <a:defRPr/>
            </a:pPr>
            <a:endParaRPr lang="en-US" sz="800" dirty="0">
              <a:latin typeface="Arial" charset="0"/>
              <a:ea typeface="ＭＳ Ｐゴシック" charset="0"/>
            </a:endParaRPr>
          </a:p>
          <a:p>
            <a:pPr>
              <a:defRPr/>
            </a:pPr>
            <a:endParaRPr lang="en-US" dirty="0" smtClean="0">
              <a:latin typeface="Arial" charset="0"/>
              <a:ea typeface="ＭＳ Ｐゴシック" charset="0"/>
            </a:endParaRPr>
          </a:p>
          <a:p>
            <a:pPr>
              <a:defRPr/>
            </a:pPr>
            <a:r>
              <a:rPr lang="en-US" dirty="0" smtClean="0">
                <a:latin typeface="Arial" charset="0"/>
                <a:ea typeface="ＭＳ Ｐゴシック" charset="0"/>
              </a:rPr>
              <a:t>Labs </a:t>
            </a:r>
            <a:endParaRPr lang="en-US" dirty="0">
              <a:latin typeface="Arial" charset="0"/>
              <a:ea typeface="ＭＳ Ｐゴシック" charset="0"/>
            </a:endParaRPr>
          </a:p>
          <a:p>
            <a:pPr lvl="1">
              <a:defRPr/>
            </a:pPr>
            <a:r>
              <a:rPr lang="en-US" dirty="0" smtClean="0">
                <a:latin typeface="Arial" charset="0"/>
              </a:rPr>
              <a:t>starting 15 October</a:t>
            </a:r>
            <a:endParaRPr lang="en-US" dirty="0">
              <a:latin typeface="Arial" charset="0"/>
            </a:endParaRPr>
          </a:p>
          <a:p>
            <a:pPr lvl="1">
              <a:defRPr/>
            </a:pPr>
            <a:r>
              <a:rPr lang="en-US" dirty="0" smtClean="0">
                <a:latin typeface="Arial" charset="0"/>
                <a:cs typeface="Arial" charset="0"/>
              </a:rPr>
              <a:t>Wed </a:t>
            </a:r>
            <a:r>
              <a:rPr lang="en-US" dirty="0">
                <a:latin typeface="Arial" charset="0"/>
                <a:cs typeface="Arial" charset="0"/>
              </a:rPr>
              <a:t>14:00-16:</a:t>
            </a:r>
            <a:r>
              <a:rPr lang="en-US" dirty="0" smtClean="0">
                <a:latin typeface="Arial" charset="0"/>
                <a:cs typeface="Arial" charset="0"/>
              </a:rPr>
              <a:t>00, Room E 221 (changed!)</a:t>
            </a:r>
          </a:p>
          <a:p>
            <a:pPr marL="457200" lvl="1" indent="0">
              <a:buFont typeface="Arial" charset="0"/>
              <a:buNone/>
              <a:defRPr/>
            </a:pPr>
            <a:endParaRPr lang="da-DK" dirty="0">
              <a:latin typeface="Arial" charset="0"/>
              <a:cs typeface="Arial" charset="0"/>
            </a:endParaRPr>
          </a:p>
          <a:p>
            <a:pPr>
              <a:defRPr/>
            </a:pPr>
            <a:r>
              <a:rPr lang="en-US" dirty="0">
                <a:latin typeface="Arial" charset="0"/>
                <a:ea typeface="ＭＳ Ｐゴシック" charset="0"/>
              </a:rPr>
              <a:t>Home page:</a:t>
            </a:r>
          </a:p>
          <a:p>
            <a:pPr lvl="1">
              <a:buFont typeface="Arial" charset="0"/>
              <a:buNone/>
              <a:defRPr/>
            </a:pPr>
            <a:r>
              <a:rPr lang="en-GB" dirty="0">
                <a:latin typeface="Arial" charset="0"/>
                <a:cs typeface="Arial" charset="0"/>
              </a:rPr>
              <a:t>	</a:t>
            </a:r>
            <a:r>
              <a:rPr lang="en-GB" dirty="0">
                <a:latin typeface="Arial" charset="0"/>
                <a:cs typeface="Arial" charset="0"/>
                <a:hlinkClick r:id="rId2"/>
              </a:rPr>
              <a:t>http://www.inf.unibz.it/~nutt/Teaching</a:t>
            </a:r>
            <a:r>
              <a:rPr lang="en-GB" dirty="0" smtClean="0">
                <a:latin typeface="Arial" charset="0"/>
                <a:cs typeface="Arial" charset="0"/>
                <a:hlinkClick r:id="rId2"/>
              </a:rPr>
              <a:t>/SemTechs1415/</a:t>
            </a:r>
            <a:endParaRPr lang="en-US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Syllabus (Tentative)</a:t>
            </a:r>
          </a:p>
        </p:txBody>
      </p:sp>
      <p:sp>
        <p:nvSpPr>
          <p:cNvPr id="92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Semantic Web Vision: Meaningful machine readable Web data</a:t>
            </a:r>
          </a:p>
          <a:p>
            <a:r>
              <a:rPr lang="en-US">
                <a:latin typeface="Arial" charset="0"/>
                <a:ea typeface="ＭＳ Ｐゴシック" charset="0"/>
              </a:rPr>
              <a:t>The data format: RDF (= Resource Description  					 Framework)</a:t>
            </a:r>
          </a:p>
          <a:p>
            <a:r>
              <a:rPr lang="en-US">
                <a:latin typeface="Arial" charset="0"/>
                <a:ea typeface="ＭＳ Ｐゴシック" charset="0"/>
              </a:rPr>
              <a:t>Querying RDF: SPARQL (= SPARQL Protocol and RDF </a:t>
            </a:r>
            <a:br>
              <a:rPr lang="en-US">
                <a:latin typeface="Arial" charset="0"/>
                <a:ea typeface="ＭＳ Ｐゴシック" charset="0"/>
              </a:rPr>
            </a:br>
            <a:r>
              <a:rPr lang="en-US">
                <a:latin typeface="Arial" charset="0"/>
                <a:ea typeface="ＭＳ Ｐゴシック" charset="0"/>
              </a:rPr>
              <a:t>                                             Query Language)</a:t>
            </a:r>
          </a:p>
          <a:p>
            <a:r>
              <a:rPr lang="en-US">
                <a:latin typeface="Arial" charset="0"/>
                <a:ea typeface="ＭＳ Ｐゴシック" charset="0"/>
              </a:rPr>
              <a:t>Adding meaning to RDF: RDFS</a:t>
            </a:r>
          </a:p>
          <a:p>
            <a:r>
              <a:rPr lang="en-US">
                <a:latin typeface="Arial" charset="0"/>
                <a:ea typeface="ＭＳ Ｐゴシック" charset="0"/>
              </a:rPr>
              <a:t>Adding more meaning to RDF: OWL (= Web Ontology </a:t>
            </a:r>
            <a:br>
              <a:rPr lang="en-US">
                <a:latin typeface="Arial" charset="0"/>
                <a:ea typeface="ＭＳ Ｐゴシック" charset="0"/>
              </a:rPr>
            </a:br>
            <a:r>
              <a:rPr lang="en-US">
                <a:latin typeface="Arial" charset="0"/>
                <a:ea typeface="ＭＳ Ｐゴシック" charset="0"/>
              </a:rPr>
              <a:t>					              Language)</a:t>
            </a:r>
          </a:p>
          <a:p>
            <a:r>
              <a:rPr lang="en-US">
                <a:latin typeface="Arial" charset="0"/>
                <a:ea typeface="ＭＳ Ｐゴシック" charset="0"/>
              </a:rPr>
              <a:t>Storing RDF: Relational Databases vs Triple Stores</a:t>
            </a:r>
          </a:p>
          <a:p>
            <a:r>
              <a:rPr lang="en-US">
                <a:latin typeface="Arial" charset="0"/>
                <a:ea typeface="ＭＳ Ｐゴシック" charset="0"/>
              </a:rPr>
              <a:t>Accessing relational data as RDF: D2R, R2RML etc.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Reference Material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5040312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0000FF"/>
                </a:solidFill>
              </a:rPr>
              <a:t>Slides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00FF"/>
                </a:solidFill>
              </a:rPr>
              <a:t>Papers </a:t>
            </a:r>
            <a:r>
              <a:rPr lang="en-US" dirty="0" smtClean="0"/>
              <a:t>(on the website)</a:t>
            </a:r>
          </a:p>
          <a:p>
            <a:pPr>
              <a:defRPr/>
            </a:pPr>
            <a:r>
              <a:rPr lang="en-US" dirty="0" smtClean="0"/>
              <a:t>Books</a:t>
            </a:r>
          </a:p>
          <a:p>
            <a:pPr lvl="1">
              <a:defRPr/>
            </a:pPr>
            <a:r>
              <a:rPr lang="en-US" dirty="0" smtClean="0">
                <a:solidFill>
                  <a:srgbClr val="0000FF"/>
                </a:solidFill>
              </a:rPr>
              <a:t>Foundations of Semantic Web Technologies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smtClean="0"/>
              <a:t>Pascal </a:t>
            </a:r>
            <a:r>
              <a:rPr lang="en-US" dirty="0" err="1" smtClean="0"/>
              <a:t>Hitzler</a:t>
            </a:r>
            <a:r>
              <a:rPr lang="en-US" dirty="0" smtClean="0"/>
              <a:t>, Markus </a:t>
            </a:r>
            <a:r>
              <a:rPr lang="en-US" dirty="0" err="1" smtClean="0"/>
              <a:t>Krotzsch</a:t>
            </a:r>
            <a:r>
              <a:rPr lang="en-US" dirty="0" smtClean="0"/>
              <a:t> and Sebastian Rudolph. Chapman &amp; Hall/CRC, 2010. (Code </a:t>
            </a:r>
            <a:r>
              <a:rPr lang="en-US" dirty="0" smtClean="0">
                <a:solidFill>
                  <a:srgbClr val="0000FF"/>
                </a:solidFill>
              </a:rPr>
              <a:t>FSW</a:t>
            </a:r>
            <a:r>
              <a:rPr lang="en-US" dirty="0" smtClean="0"/>
              <a:t>)</a:t>
            </a:r>
          </a:p>
          <a:p>
            <a:pPr lvl="1">
              <a:defRPr/>
            </a:pPr>
            <a:r>
              <a:rPr lang="en-US" dirty="0" smtClean="0">
                <a:solidFill>
                  <a:srgbClr val="0000FF"/>
                </a:solidFill>
              </a:rPr>
              <a:t>Semantic Web Programming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smtClean="0"/>
              <a:t>John </a:t>
            </a:r>
            <a:r>
              <a:rPr lang="en-US" dirty="0" err="1" smtClean="0"/>
              <a:t>Hebeler</a:t>
            </a:r>
            <a:r>
              <a:rPr lang="en-US" dirty="0" smtClean="0"/>
              <a:t> et. al. Wiley. 2009. (Code </a:t>
            </a:r>
            <a:r>
              <a:rPr lang="en-US" dirty="0" smtClean="0">
                <a:solidFill>
                  <a:srgbClr val="0000FF"/>
                </a:solidFill>
              </a:rPr>
              <a:t>SWP</a:t>
            </a:r>
            <a:r>
              <a:rPr lang="en-US" dirty="0" smtClean="0"/>
              <a:t>)</a:t>
            </a:r>
          </a:p>
          <a:p>
            <a:pPr lvl="1">
              <a:defRPr/>
            </a:pPr>
            <a:r>
              <a:rPr lang="en-US" dirty="0" smtClean="0">
                <a:solidFill>
                  <a:srgbClr val="0000FF"/>
                </a:solidFill>
              </a:rPr>
              <a:t>Programming the Semantic Web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smtClean="0"/>
              <a:t>Toby </a:t>
            </a:r>
            <a:r>
              <a:rPr lang="en-US" dirty="0" err="1" smtClean="0"/>
              <a:t>Segaran</a:t>
            </a:r>
            <a:r>
              <a:rPr lang="en-US" dirty="0" smtClean="0"/>
              <a:t>, Colin Evans and Jamie Taylor. O’Reilly. 2009.  (Code </a:t>
            </a:r>
            <a:r>
              <a:rPr lang="en-US" dirty="0" smtClean="0">
                <a:solidFill>
                  <a:srgbClr val="0000FF"/>
                </a:solidFill>
              </a:rPr>
              <a:t>PSW</a:t>
            </a:r>
            <a:r>
              <a:rPr lang="en-US" b="1" dirty="0" smtClean="0"/>
              <a:t>)</a:t>
            </a:r>
          </a:p>
          <a:p>
            <a:pPr marL="457200" lvl="1" indent="0">
              <a:buFont typeface="Arial" charset="0"/>
              <a:buNone/>
              <a:defRPr/>
            </a:pPr>
            <a:r>
              <a:rPr lang="en-US" dirty="0" smtClean="0"/>
              <a:t>Available at the library. FSW as hardcopy, SWP and PSW as </a:t>
            </a:r>
            <a:r>
              <a:rPr lang="en-US" dirty="0" err="1" smtClean="0"/>
              <a:t>ebooks</a:t>
            </a:r>
            <a:r>
              <a:rPr lang="en-US" dirty="0" smtClean="0"/>
              <a:t>.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Activities</a:t>
            </a:r>
          </a:p>
        </p:txBody>
      </p:sp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435975" cy="4784725"/>
          </a:xfrm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Lectures: 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Presentation of new material by lecturer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Discussion of reading material (papers, book chapters)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Presentations by students </a:t>
            </a:r>
            <a:r>
              <a:rPr lang="en-US" sz="2000">
                <a:latin typeface="Arial" charset="0"/>
                <a:cs typeface="Arial" charset="0"/>
              </a:rPr>
              <a:t>(explained later…)</a:t>
            </a:r>
          </a:p>
          <a:p>
            <a:r>
              <a:rPr lang="en-US">
                <a:latin typeface="Arial" charset="0"/>
                <a:ea typeface="ＭＳ Ｐゴシック" charset="0"/>
              </a:rPr>
              <a:t>Labs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Introduction to tools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Little exercises (with and without tools)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Help with coursework (exercises and project)</a:t>
            </a:r>
          </a:p>
          <a:p>
            <a:r>
              <a:rPr lang="en-US">
                <a:latin typeface="Arial" charset="0"/>
                <a:ea typeface="ＭＳ Ｐゴシック" charset="0"/>
              </a:rPr>
              <a:t>Coursework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Assignments with exercises (approx. 6)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Project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Coursework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96728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Assignments: Train skills such as</a:t>
            </a:r>
          </a:p>
          <a:p>
            <a:pPr lvl="1">
              <a:defRPr/>
            </a:pPr>
            <a:r>
              <a:rPr lang="en-US" dirty="0" smtClean="0"/>
              <a:t>Modeling and manipulating RDF data </a:t>
            </a:r>
          </a:p>
          <a:p>
            <a:pPr lvl="1">
              <a:defRPr/>
            </a:pPr>
            <a:r>
              <a:rPr lang="en-US" dirty="0" smtClean="0"/>
              <a:t>Querying RDF with the SPARQL query language</a:t>
            </a:r>
          </a:p>
          <a:p>
            <a:pPr lvl="1">
              <a:defRPr/>
            </a:pPr>
            <a:r>
              <a:rPr lang="en-US" dirty="0" smtClean="0"/>
              <a:t>Design ontologies in OWL</a:t>
            </a:r>
          </a:p>
          <a:p>
            <a:pPr lvl="1">
              <a:defRPr/>
            </a:pPr>
            <a:r>
              <a:rPr lang="en-US" dirty="0" smtClean="0"/>
              <a:t>Query RDF under different entailment regimes</a:t>
            </a:r>
          </a:p>
          <a:p>
            <a:pPr lvl="1">
              <a:defRPr/>
            </a:pPr>
            <a:r>
              <a:rPr lang="en-US" dirty="0" smtClean="0"/>
              <a:t>Publish data in RDF and integrate data from different </a:t>
            </a:r>
            <a:r>
              <a:rPr lang="en-US" dirty="0" err="1" smtClean="0"/>
              <a:t>sourcs</a:t>
            </a:r>
            <a:endParaRPr lang="en-US" dirty="0"/>
          </a:p>
          <a:p>
            <a:pPr marL="0" indent="0">
              <a:buFont typeface="Arial" charset="0"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Project: 1 or 2 students explore </a:t>
            </a:r>
            <a:r>
              <a:rPr lang="en-US" dirty="0" err="1" smtClean="0"/>
              <a:t>SemTechs</a:t>
            </a:r>
            <a:r>
              <a:rPr lang="en-US" dirty="0" smtClean="0"/>
              <a:t> to</a:t>
            </a:r>
          </a:p>
          <a:p>
            <a:pPr lvl="1">
              <a:defRPr/>
            </a:pPr>
            <a:r>
              <a:rPr lang="en-US" dirty="0" smtClean="0"/>
              <a:t>Publish and integrate data in RDF</a:t>
            </a:r>
          </a:p>
          <a:p>
            <a:pPr lvl="1">
              <a:defRPr/>
            </a:pPr>
            <a:r>
              <a:rPr lang="en-US" dirty="0" smtClean="0"/>
              <a:t>Adapt data to user profiles</a:t>
            </a:r>
          </a:p>
          <a:p>
            <a:pPr lvl="1">
              <a:defRPr/>
            </a:pPr>
            <a:r>
              <a:rPr lang="en-US" dirty="0" smtClean="0"/>
              <a:t>…</a:t>
            </a:r>
          </a:p>
          <a:p>
            <a:pPr lvl="1">
              <a:defRPr/>
            </a:pPr>
            <a:endParaRPr lang="en-US" dirty="0" smtClean="0"/>
          </a:p>
          <a:p>
            <a:pPr lvl="1">
              <a:defRPr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1_Thème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Thème Office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lnDef>
  </a:objectDefaults>
  <a:extraClrSchemeLst>
    <a:extraClrScheme>
      <a:clrScheme name="1_Thème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1-XML</Template>
  <TotalTime>30772</TotalTime>
  <Words>330</Words>
  <Application>Microsoft Macintosh PowerPoint</Application>
  <PresentationFormat>On-screen Show (4:3)</PresentationFormat>
  <Paragraphs>106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ＭＳ Ｐゴシック</vt:lpstr>
      <vt:lpstr>Times New Roman</vt:lpstr>
      <vt:lpstr>Calibri</vt:lpstr>
      <vt:lpstr>宋体</vt:lpstr>
      <vt:lpstr>Courier</vt:lpstr>
      <vt:lpstr>1_Thème Office</vt:lpstr>
      <vt:lpstr> Semantic Web Technologies  </vt:lpstr>
      <vt:lpstr>About me</vt:lpstr>
      <vt:lpstr>About Fariz:</vt:lpstr>
      <vt:lpstr>About you:</vt:lpstr>
      <vt:lpstr>Course Organization</vt:lpstr>
      <vt:lpstr>Syllabus (Tentative)</vt:lpstr>
      <vt:lpstr>Reference Material</vt:lpstr>
      <vt:lpstr>Activities</vt:lpstr>
      <vt:lpstr>Coursework</vt:lpstr>
      <vt:lpstr>Coursework (cntd)</vt:lpstr>
      <vt:lpstr>Marks</vt:lpstr>
    </vt:vector>
  </TitlesOfParts>
  <Company>Univ. of Pennsylvania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XML and Beyond</dc:title>
  <dc:creator>Preferred Customer</dc:creator>
  <cp:lastModifiedBy>Werner Nutt</cp:lastModifiedBy>
  <cp:revision>919</cp:revision>
  <cp:lastPrinted>2013-02-25T08:52:36Z</cp:lastPrinted>
  <dcterms:created xsi:type="dcterms:W3CDTF">1999-04-22T00:48:06Z</dcterms:created>
  <dcterms:modified xsi:type="dcterms:W3CDTF">2014-10-02T00:11:53Z</dcterms:modified>
</cp:coreProperties>
</file>