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445" r:id="rId2"/>
    <p:sldId id="395" r:id="rId3"/>
    <p:sldId id="596" r:id="rId4"/>
    <p:sldId id="597" r:id="rId5"/>
    <p:sldId id="599" r:id="rId6"/>
    <p:sldId id="600" r:id="rId7"/>
    <p:sldId id="601" r:id="rId8"/>
    <p:sldId id="704" r:id="rId9"/>
    <p:sldId id="603" r:id="rId10"/>
    <p:sldId id="602" r:id="rId11"/>
    <p:sldId id="606" r:id="rId12"/>
    <p:sldId id="709" r:id="rId13"/>
    <p:sldId id="689" r:id="rId14"/>
    <p:sldId id="702" r:id="rId15"/>
    <p:sldId id="690" r:id="rId16"/>
    <p:sldId id="610" r:id="rId17"/>
    <p:sldId id="691" r:id="rId18"/>
    <p:sldId id="708" r:id="rId19"/>
    <p:sldId id="611" r:id="rId20"/>
    <p:sldId id="612" r:id="rId21"/>
    <p:sldId id="615" r:id="rId22"/>
    <p:sldId id="616" r:id="rId23"/>
    <p:sldId id="617" r:id="rId24"/>
    <p:sldId id="622" r:id="rId25"/>
    <p:sldId id="707" r:id="rId26"/>
    <p:sldId id="624" r:id="rId27"/>
    <p:sldId id="625" r:id="rId28"/>
    <p:sldId id="626" r:id="rId29"/>
    <p:sldId id="627" r:id="rId30"/>
    <p:sldId id="628" r:id="rId31"/>
    <p:sldId id="629" r:id="rId32"/>
    <p:sldId id="631" r:id="rId33"/>
    <p:sldId id="630" r:id="rId34"/>
    <p:sldId id="705" r:id="rId35"/>
    <p:sldId id="632" r:id="rId36"/>
    <p:sldId id="633" r:id="rId37"/>
    <p:sldId id="634" r:id="rId38"/>
    <p:sldId id="635" r:id="rId39"/>
    <p:sldId id="692" r:id="rId40"/>
    <p:sldId id="637" r:id="rId41"/>
    <p:sldId id="641" r:id="rId42"/>
    <p:sldId id="642" r:id="rId43"/>
    <p:sldId id="706" r:id="rId44"/>
    <p:sldId id="660" r:id="rId45"/>
    <p:sldId id="661" r:id="rId46"/>
    <p:sldId id="662" r:id="rId47"/>
    <p:sldId id="703" r:id="rId48"/>
    <p:sldId id="664" r:id="rId49"/>
    <p:sldId id="665" r:id="rId50"/>
    <p:sldId id="667" r:id="rId51"/>
    <p:sldId id="668" r:id="rId52"/>
    <p:sldId id="669" r:id="rId53"/>
    <p:sldId id="671" r:id="rId54"/>
    <p:sldId id="701" r:id="rId55"/>
    <p:sldId id="672" r:id="rId56"/>
    <p:sldId id="710" r:id="rId57"/>
    <p:sldId id="673" r:id="rId58"/>
    <p:sldId id="674" r:id="rId59"/>
    <p:sldId id="695" r:id="rId60"/>
    <p:sldId id="677" r:id="rId61"/>
    <p:sldId id="678" r:id="rId62"/>
    <p:sldId id="679" r:id="rId63"/>
    <p:sldId id="680" r:id="rId64"/>
    <p:sldId id="681" r:id="rId65"/>
    <p:sldId id="683" r:id="rId66"/>
    <p:sldId id="684" r:id="rId67"/>
    <p:sldId id="685" r:id="rId68"/>
    <p:sldId id="686" r:id="rId69"/>
    <p:sldId id="687" r:id="rId70"/>
    <p:sldId id="697" r:id="rId71"/>
    <p:sldId id="590" r:id="rId7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551F176-123C-4BC4-83E7-88EE3E976B1D}">
          <p14:sldIdLst>
            <p14:sldId id="445"/>
            <p14:sldId id="395"/>
            <p14:sldId id="596"/>
            <p14:sldId id="597"/>
            <p14:sldId id="599"/>
            <p14:sldId id="600"/>
            <p14:sldId id="601"/>
          </p14:sldIdLst>
        </p14:section>
        <p14:section name="Routing" id="{FC67354A-B5AF-4B29-B2DD-607A69B3470E}">
          <p14:sldIdLst>
            <p14:sldId id="704"/>
            <p14:sldId id="603"/>
            <p14:sldId id="602"/>
            <p14:sldId id="606"/>
            <p14:sldId id="709"/>
            <p14:sldId id="689"/>
            <p14:sldId id="702"/>
            <p14:sldId id="690"/>
            <p14:sldId id="610"/>
            <p14:sldId id="691"/>
            <p14:sldId id="708"/>
            <p14:sldId id="611"/>
            <p14:sldId id="612"/>
            <p14:sldId id="615"/>
            <p14:sldId id="616"/>
            <p14:sldId id="617"/>
            <p14:sldId id="622"/>
          </p14:sldIdLst>
        </p14:section>
        <p14:section name="Congestion Control" id="{9C534745-370B-44FA-8B55-BCEC195ECC8D}">
          <p14:sldIdLst>
            <p14:sldId id="707"/>
            <p14:sldId id="624"/>
            <p14:sldId id="625"/>
            <p14:sldId id="626"/>
            <p14:sldId id="627"/>
            <p14:sldId id="628"/>
            <p14:sldId id="629"/>
            <p14:sldId id="631"/>
            <p14:sldId id="630"/>
          </p14:sldIdLst>
        </p14:section>
        <p14:section name="Quality" id="{CE499C5B-9E2B-4877-BFBB-C01D2644DDFE}">
          <p14:sldIdLst>
            <p14:sldId id="705"/>
            <p14:sldId id="632"/>
            <p14:sldId id="633"/>
            <p14:sldId id="634"/>
            <p14:sldId id="635"/>
            <p14:sldId id="692"/>
            <p14:sldId id="637"/>
            <p14:sldId id="641"/>
            <p14:sldId id="642"/>
          </p14:sldIdLst>
        </p14:section>
        <p14:section name="Networking on the Internet" id="{C6FA036A-057F-4309-B85F-581FBD58E975}">
          <p14:sldIdLst>
            <p14:sldId id="706"/>
            <p14:sldId id="660"/>
            <p14:sldId id="661"/>
            <p14:sldId id="662"/>
            <p14:sldId id="703"/>
            <p14:sldId id="664"/>
            <p14:sldId id="665"/>
            <p14:sldId id="667"/>
            <p14:sldId id="668"/>
            <p14:sldId id="669"/>
            <p14:sldId id="671"/>
            <p14:sldId id="701"/>
            <p14:sldId id="672"/>
            <p14:sldId id="710"/>
            <p14:sldId id="673"/>
            <p14:sldId id="674"/>
            <p14:sldId id="695"/>
            <p14:sldId id="677"/>
            <p14:sldId id="678"/>
            <p14:sldId id="679"/>
            <p14:sldId id="680"/>
            <p14:sldId id="681"/>
            <p14:sldId id="683"/>
            <p14:sldId id="684"/>
            <p14:sldId id="685"/>
            <p14:sldId id="686"/>
            <p14:sldId id="687"/>
            <p14:sldId id="697"/>
            <p14:sldId id="5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6" autoAdjust="0"/>
    <p:restoredTop sz="78151" autoAdjust="0"/>
  </p:normalViewPr>
  <p:slideViewPr>
    <p:cSldViewPr snapToGrid="0" showGuides="1">
      <p:cViewPr>
        <p:scale>
          <a:sx n="60" d="100"/>
          <a:sy n="6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32" y="-102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AEA9-3CDA-449B-89AB-3B04D3A22579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DA2C7-ADC6-4D52-ADF2-F3A410C9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9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4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4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4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99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5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2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572250"/>
            <a:ext cx="8610600" cy="276225"/>
          </a:xfrm>
        </p:spPr>
        <p:txBody>
          <a:bodyPr/>
          <a:lstStyle>
            <a:lvl1pPr algn="ctr"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81" r:id="rId4"/>
    <p:sldLayoutId id="2147483678" r:id="rId5"/>
    <p:sldLayoutId id="2147483679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7. Network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r>
              <a:rPr lang="en-US" sz="2800" b="1" dirty="0" smtClean="0"/>
              <a:t>Design Issues</a:t>
            </a:r>
          </a:p>
          <a:p>
            <a:pPr lvl="1"/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Quality of Service</a:t>
            </a:r>
          </a:p>
          <a:p>
            <a:pPr lvl="1"/>
            <a:r>
              <a:rPr lang="en-US" dirty="0" smtClean="0"/>
              <a:t>Network Layer of the Internet</a:t>
            </a:r>
          </a:p>
          <a:p>
            <a:pPr lvl="2"/>
            <a:r>
              <a:rPr lang="en-US" dirty="0" smtClean="0"/>
              <a:t>IP</a:t>
            </a:r>
          </a:p>
          <a:p>
            <a:pPr lvl="2"/>
            <a:r>
              <a:rPr lang="en-US" dirty="0" smtClean="0"/>
              <a:t>OSPF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Algorithms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22664" y="1143000"/>
            <a:ext cx="8229600" cy="4867275"/>
          </a:xfrm>
        </p:spPr>
        <p:txBody>
          <a:bodyPr/>
          <a:lstStyle/>
          <a:p>
            <a:r>
              <a:rPr lang="en-US" u="sng" dirty="0" smtClean="0"/>
              <a:t>Routing</a:t>
            </a:r>
            <a:r>
              <a:rPr lang="en-US" dirty="0" smtClean="0"/>
              <a:t> is the process of discovering network paths</a:t>
            </a:r>
          </a:p>
          <a:p>
            <a:pPr lvl="1"/>
            <a:r>
              <a:rPr lang="en-US" dirty="0" smtClean="0"/>
              <a:t>Model the network as a graph of nodes and links</a:t>
            </a:r>
          </a:p>
          <a:p>
            <a:pPr lvl="1"/>
            <a:r>
              <a:rPr lang="en-US" dirty="0" smtClean="0"/>
              <a:t>Decide what to optimize (e.g., fairness </a:t>
            </a:r>
            <a:r>
              <a:rPr lang="en-US" dirty="0" err="1" smtClean="0"/>
              <a:t>vs</a:t>
            </a:r>
            <a:r>
              <a:rPr lang="en-US" dirty="0" smtClean="0"/>
              <a:t> efficiency)</a:t>
            </a:r>
          </a:p>
          <a:p>
            <a:pPr lvl="1"/>
            <a:r>
              <a:rPr lang="en-US" dirty="0" smtClean="0"/>
              <a:t>Update routes for changes in topology (e.g., failures)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u="sng" dirty="0" smtClean="0"/>
          </a:p>
          <a:p>
            <a:r>
              <a:rPr lang="en-US" u="sng" dirty="0" smtClean="0"/>
              <a:t>Forwarding</a:t>
            </a:r>
            <a:r>
              <a:rPr lang="en-US" dirty="0" smtClean="0"/>
              <a:t> is the sending of packets along a path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84660" y="3126659"/>
            <a:ext cx="6135329" cy="2104103"/>
            <a:chOff x="1376508" y="3126659"/>
            <a:chExt cx="6135329" cy="210410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251" t="4680" r="1175" b="4148"/>
            <a:stretch>
              <a:fillRect/>
            </a:stretch>
          </p:blipFill>
          <p:spPr bwMode="auto">
            <a:xfrm>
              <a:off x="1376508" y="3126659"/>
              <a:ext cx="6135329" cy="2104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2281084" y="4286856"/>
              <a:ext cx="4257368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Freeform 10"/>
            <p:cNvSpPr/>
            <p:nvPr/>
          </p:nvSpPr>
          <p:spPr bwMode="auto">
            <a:xfrm>
              <a:off x="2841523" y="3687097"/>
              <a:ext cx="275303" cy="983226"/>
            </a:xfrm>
            <a:custGeom>
              <a:avLst/>
              <a:gdLst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303" h="983226">
                  <a:moveTo>
                    <a:pt x="0" y="0"/>
                  </a:moveTo>
                  <a:lnTo>
                    <a:pt x="0" y="383458"/>
                  </a:lnTo>
                  <a:lnTo>
                    <a:pt x="275303" y="383458"/>
                  </a:lnTo>
                  <a:lnTo>
                    <a:pt x="275303" y="983226"/>
                  </a:lnTo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638800" y="3682181"/>
              <a:ext cx="275303" cy="983226"/>
            </a:xfrm>
            <a:custGeom>
              <a:avLst/>
              <a:gdLst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303" h="983226">
                  <a:moveTo>
                    <a:pt x="0" y="0"/>
                  </a:moveTo>
                  <a:lnTo>
                    <a:pt x="0" y="383458"/>
                  </a:lnTo>
                  <a:lnTo>
                    <a:pt x="275303" y="383458"/>
                  </a:lnTo>
                  <a:lnTo>
                    <a:pt x="275303" y="983226"/>
                  </a:lnTo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296697" y="3687097"/>
              <a:ext cx="275303" cy="983226"/>
            </a:xfrm>
            <a:custGeom>
              <a:avLst/>
              <a:gdLst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  <a:gd name="connsiteX0" fmla="*/ 0 w 275303"/>
                <a:gd name="connsiteY0" fmla="*/ 0 h 983226"/>
                <a:gd name="connsiteX1" fmla="*/ 0 w 275303"/>
                <a:gd name="connsiteY1" fmla="*/ 383458 h 983226"/>
                <a:gd name="connsiteX2" fmla="*/ 275303 w 275303"/>
                <a:gd name="connsiteY2" fmla="*/ 383458 h 983226"/>
                <a:gd name="connsiteX3" fmla="*/ 275303 w 275303"/>
                <a:gd name="connsiteY3" fmla="*/ 983226 h 98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303" h="983226">
                  <a:moveTo>
                    <a:pt x="0" y="0"/>
                  </a:moveTo>
                  <a:lnTo>
                    <a:pt x="0" y="383458"/>
                  </a:lnTo>
                  <a:lnTo>
                    <a:pt x="275303" y="383458"/>
                  </a:lnTo>
                  <a:lnTo>
                    <a:pt x="275303" y="983226"/>
                  </a:lnTo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799303" y="4168877"/>
              <a:ext cx="523076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 Algorithm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86257"/>
            <a:ext cx="7790214" cy="4600081"/>
          </a:xfrm>
        </p:spPr>
        <p:txBody>
          <a:bodyPr/>
          <a:lstStyle/>
          <a:p>
            <a:r>
              <a:rPr lang="en-US" u="sng" dirty="0" err="1" smtClean="0"/>
              <a:t>Dijkstra</a:t>
            </a:r>
            <a:r>
              <a:rPr lang="en-US" dirty="0" err="1" smtClean="0"/>
              <a:t>’s</a:t>
            </a:r>
            <a:r>
              <a:rPr lang="en-US" dirty="0" smtClean="0"/>
              <a:t> algorithm computes a sink tree on the graph:</a:t>
            </a:r>
          </a:p>
          <a:p>
            <a:pPr lvl="1"/>
            <a:r>
              <a:rPr lang="en-US" dirty="0" smtClean="0"/>
              <a:t>Each link is assigned a non-negative weight/distance</a:t>
            </a:r>
          </a:p>
          <a:p>
            <a:pPr lvl="1"/>
            <a:r>
              <a:rPr lang="en-US" dirty="0" smtClean="0"/>
              <a:t>Shortest path is the one with lowest total weight</a:t>
            </a:r>
          </a:p>
          <a:p>
            <a:pPr lvl="1"/>
            <a:r>
              <a:rPr lang="en-US" dirty="0" smtClean="0"/>
              <a:t>Using weights of 1 gives paths with fewest hops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Start with sink, set distance at other nodes to infinity</a:t>
            </a:r>
          </a:p>
          <a:p>
            <a:pPr lvl="1"/>
            <a:r>
              <a:rPr lang="en-US" dirty="0" smtClean="0"/>
              <a:t>Relax distance to other nodes</a:t>
            </a:r>
          </a:p>
          <a:p>
            <a:pPr lvl="1"/>
            <a:r>
              <a:rPr lang="en-US" dirty="0" smtClean="0"/>
              <a:t>Pick the lowest distance node, add it to sink tree</a:t>
            </a:r>
          </a:p>
          <a:p>
            <a:pPr lvl="1"/>
            <a:r>
              <a:rPr lang="en-US" dirty="0" smtClean="0"/>
              <a:t>Repeat until all nodes are in the sink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3" y="141891"/>
            <a:ext cx="8797184" cy="6068904"/>
          </a:xfrm>
        </p:spPr>
        <p:txBody>
          <a:bodyPr/>
          <a:lstStyle/>
          <a:p>
            <a:pPr>
              <a:lnSpc>
                <a:spcPct val="50000"/>
              </a:lnSpc>
            </a:pPr>
            <a:endParaRPr lang="en-US" sz="1100" dirty="0" smtClean="0"/>
          </a:p>
          <a:p>
            <a:pPr>
              <a:lnSpc>
                <a:spcPct val="50000"/>
              </a:lnSpc>
            </a:pPr>
            <a:endParaRPr lang="en-US" sz="1100" dirty="0"/>
          </a:p>
          <a:p>
            <a:pPr>
              <a:lnSpc>
                <a:spcPct val="50000"/>
              </a:lnSpc>
            </a:pPr>
            <a:r>
              <a:rPr lang="en-US" sz="1400" dirty="0" err="1" smtClean="0"/>
              <a:t>Dijkstra</a:t>
            </a:r>
            <a:r>
              <a:rPr lang="en-US" sz="1400" dirty="0" smtClean="0"/>
              <a:t>(</a:t>
            </a:r>
            <a:r>
              <a:rPr lang="en-US" sz="1400" dirty="0" err="1" smtClean="0"/>
              <a:t>StartingNode</a:t>
            </a:r>
            <a:r>
              <a:rPr lang="en-US" sz="1400" dirty="0" smtClean="0"/>
              <a:t> </a:t>
            </a:r>
            <a:r>
              <a:rPr lang="en-US" sz="1400" dirty="0"/>
              <a:t>A) {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Queue&lt;</a:t>
            </a:r>
            <a:r>
              <a:rPr lang="en-US" sz="1400" dirty="0" err="1" smtClean="0"/>
              <a:t>HashMap</a:t>
            </a:r>
            <a:r>
              <a:rPr lang="en-US" sz="1400" dirty="0" smtClean="0"/>
              <a:t>&lt;</a:t>
            </a:r>
            <a:r>
              <a:rPr lang="en-US" sz="1400" dirty="0" err="1" smtClean="0"/>
              <a:t>Node,Integer</a:t>
            </a:r>
            <a:r>
              <a:rPr lang="en-US" sz="1400" dirty="0"/>
              <a:t>&gt; </a:t>
            </a:r>
            <a:r>
              <a:rPr lang="en-US" sz="1400" dirty="0" err="1"/>
              <a:t>theQueue</a:t>
            </a:r>
            <a:r>
              <a:rPr lang="en-US" sz="1400" dirty="0"/>
              <a:t>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</a:t>
            </a:r>
            <a:r>
              <a:rPr lang="en-US" sz="1400" dirty="0" err="1"/>
              <a:t>theQueue.addAll</a:t>
            </a:r>
            <a:r>
              <a:rPr lang="en-US" sz="1400" dirty="0"/>
              <a:t>(</a:t>
            </a:r>
            <a:r>
              <a:rPr lang="en-US" sz="1400" dirty="0" err="1"/>
              <a:t>A.reachableNodesWithDistance</a:t>
            </a:r>
            <a:r>
              <a:rPr lang="en-US" sz="1400" dirty="0"/>
              <a:t>);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Integer[] </a:t>
            </a:r>
            <a:r>
              <a:rPr lang="en-US" sz="1400" dirty="0" err="1"/>
              <a:t>shortestDistances</a:t>
            </a:r>
            <a:r>
              <a:rPr lang="en-US" sz="1400" dirty="0"/>
              <a:t> = new Integer[</a:t>
            </a:r>
            <a:r>
              <a:rPr lang="en-US" sz="1400" dirty="0" err="1"/>
              <a:t>maxNodeCount</a:t>
            </a:r>
            <a:r>
              <a:rPr lang="en-US" sz="1400" dirty="0"/>
              <a:t>];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while (</a:t>
            </a:r>
            <a:r>
              <a:rPr lang="en-US" sz="1400" dirty="0" err="1"/>
              <a:t>theQueue.isNotEmpty</a:t>
            </a:r>
            <a:r>
              <a:rPr lang="en-US" sz="1400" dirty="0"/>
              <a:t>()) {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Node nearest = </a:t>
            </a:r>
            <a:r>
              <a:rPr lang="en-US" sz="1400" dirty="0" err="1"/>
              <a:t>theQueue.removeNearest</a:t>
            </a:r>
            <a:r>
              <a:rPr lang="en-US" sz="1400" dirty="0"/>
              <a:t>();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</a:t>
            </a:r>
            <a:r>
              <a:rPr lang="en-US" sz="1400" dirty="0" err="1"/>
              <a:t>shortestDistances</a:t>
            </a:r>
            <a:r>
              <a:rPr lang="en-US" sz="1400" dirty="0"/>
              <a:t>[nearest.id] = </a:t>
            </a:r>
            <a:r>
              <a:rPr lang="en-US" sz="1400" dirty="0" err="1"/>
              <a:t>nearest.distance</a:t>
            </a:r>
            <a:r>
              <a:rPr lang="en-US" sz="1400" dirty="0"/>
              <a:t>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for (Node n : </a:t>
            </a:r>
            <a:r>
              <a:rPr lang="en-US" sz="1400" dirty="0" err="1"/>
              <a:t>nearest.reachableNodesWithinDistance</a:t>
            </a:r>
            <a:r>
              <a:rPr lang="en-US" sz="1400" dirty="0"/>
              <a:t>) {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	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newDistance</a:t>
            </a:r>
            <a:r>
              <a:rPr lang="en-US" sz="1400" dirty="0"/>
              <a:t> = </a:t>
            </a:r>
            <a:r>
              <a:rPr lang="en-US" sz="1400" dirty="0" err="1"/>
              <a:t>nearest.distanceTo</a:t>
            </a:r>
            <a:r>
              <a:rPr lang="en-US" sz="1400" dirty="0"/>
              <a:t>(n) + </a:t>
            </a:r>
            <a:r>
              <a:rPr lang="en-US" sz="1400" dirty="0" err="1"/>
              <a:t>nearest.Distance</a:t>
            </a:r>
            <a:r>
              <a:rPr lang="en-US" sz="1400" dirty="0"/>
              <a:t>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	if (!</a:t>
            </a:r>
            <a:r>
              <a:rPr lang="en-US" sz="1400" dirty="0" err="1"/>
              <a:t>queue.containsKey</a:t>
            </a:r>
            <a:r>
              <a:rPr lang="en-US" sz="1400" dirty="0"/>
              <a:t>(n) &amp;&amp; </a:t>
            </a:r>
            <a:r>
              <a:rPr lang="en-US" sz="1400" dirty="0" err="1"/>
              <a:t>shortestDistances</a:t>
            </a:r>
            <a:r>
              <a:rPr lang="en-US" sz="1400" dirty="0"/>
              <a:t>[n.id] == null 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	|| </a:t>
            </a:r>
            <a:r>
              <a:rPr lang="en-US" sz="1400" dirty="0" err="1"/>
              <a:t>queue.containsKey</a:t>
            </a:r>
            <a:r>
              <a:rPr lang="en-US" sz="1400" dirty="0"/>
              <a:t>(n) &amp;&amp; </a:t>
            </a:r>
            <a:r>
              <a:rPr lang="en-US" sz="1400" dirty="0" err="1"/>
              <a:t>queue.get</a:t>
            </a:r>
            <a:r>
              <a:rPr lang="en-US" sz="1400" dirty="0"/>
              <a:t>(n)&gt;</a:t>
            </a:r>
            <a:r>
              <a:rPr lang="en-US" sz="1400" dirty="0" err="1"/>
              <a:t>newDistance</a:t>
            </a:r>
            <a:r>
              <a:rPr lang="en-US" sz="1400" dirty="0"/>
              <a:t>)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		</a:t>
            </a:r>
            <a:r>
              <a:rPr lang="en-US" sz="1400" dirty="0" err="1"/>
              <a:t>queue.put</a:t>
            </a:r>
            <a:r>
              <a:rPr lang="en-US" sz="1400" dirty="0"/>
              <a:t>(</a:t>
            </a:r>
            <a:r>
              <a:rPr lang="en-US" sz="1400" dirty="0" err="1"/>
              <a:t>n,newDistance</a:t>
            </a:r>
            <a:r>
              <a:rPr lang="en-US" sz="1400" dirty="0"/>
              <a:t>);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	}		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}</a:t>
            </a:r>
            <a:endParaRPr lang="en-US" sz="1400" dirty="0"/>
          </a:p>
          <a:p>
            <a:pPr>
              <a:lnSpc>
                <a:spcPct val="50000"/>
              </a:lnSpc>
            </a:pPr>
            <a:r>
              <a:rPr lang="en-US" sz="1400" dirty="0"/>
              <a:t>  </a:t>
            </a:r>
            <a:r>
              <a:rPr lang="en-US" sz="1400" dirty="0" smtClean="0"/>
              <a:t>}</a:t>
            </a:r>
          </a:p>
          <a:p>
            <a:pPr>
              <a:lnSpc>
                <a:spcPct val="50000"/>
              </a:lnSpc>
            </a:pPr>
            <a:endParaRPr lang="en-US" sz="1400" dirty="0"/>
          </a:p>
          <a:p>
            <a:pPr>
              <a:lnSpc>
                <a:spcPct val="50000"/>
              </a:lnSpc>
            </a:pPr>
            <a:r>
              <a:rPr lang="en-US" sz="1400" dirty="0" smtClean="0"/>
              <a:t>N.B.: This is close to java, but the queue likely needs to be implemented as </a:t>
            </a:r>
            <a:r>
              <a:rPr lang="en-US" sz="1400" dirty="0" err="1" smtClean="0"/>
              <a:t>PriorityQueue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18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Algorithm (2)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185" y="887001"/>
            <a:ext cx="6379241" cy="482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5400000">
            <a:off x="4866968" y="1189703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1676400" y="2816941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V="1">
            <a:off x="2050027" y="2816942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4857136" y="2821857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V="1">
            <a:off x="5230763" y="2821858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>
            <a:off x="5245510" y="3193027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1676401" y="4449096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V="1">
            <a:off x="2050028" y="4449097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>
            <a:off x="2064775" y="4820266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2438400" y="4827637"/>
            <a:ext cx="67842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4847305" y="4444180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5220932" y="4444181"/>
            <a:ext cx="383457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>
            <a:off x="5235679" y="4815350"/>
            <a:ext cx="373626" cy="373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 flipV="1">
            <a:off x="5609304" y="4822721"/>
            <a:ext cx="678428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6312310" y="4837471"/>
            <a:ext cx="373628" cy="3736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94855" y="5640821"/>
            <a:ext cx="787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network and first five steps in computing the shortest paths from A to D. Pink arrows show the sink tree so far.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Shortest </a:t>
            </a:r>
            <a:r>
              <a:rPr lang="en-US" dirty="0" smtClean="0"/>
              <a:t>paths </a:t>
            </a:r>
            <a:r>
              <a:rPr lang="en-US" dirty="0"/>
              <a:t>from </a:t>
            </a:r>
            <a:r>
              <a:rPr lang="en-US" dirty="0" smtClean="0"/>
              <a:t>A?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95" y="1192993"/>
            <a:ext cx="5715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399" y="1571385"/>
            <a:ext cx="7790214" cy="4600081"/>
          </a:xfrm>
        </p:spPr>
        <p:txBody>
          <a:bodyPr/>
          <a:lstStyle/>
          <a:p>
            <a:r>
              <a:rPr lang="en-US" dirty="0" smtClean="0"/>
              <a:t>A simple method to send a packet to all network nodes</a:t>
            </a:r>
          </a:p>
          <a:p>
            <a:r>
              <a:rPr lang="en-US" dirty="0" smtClean="0"/>
              <a:t>Each node floods a new packet received on an incoming link by sending it out all of the other links</a:t>
            </a:r>
          </a:p>
          <a:p>
            <a:r>
              <a:rPr lang="en-US" dirty="0" smtClean="0"/>
              <a:t>Nodes need to keep track of flooded packets to stop the flood; even using a hop limit can blow up exponentially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 (1)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Distance vector</a:t>
            </a:r>
            <a:r>
              <a:rPr lang="en-US" dirty="0" smtClean="0"/>
              <a:t> is a distributed routing algorithm</a:t>
            </a:r>
          </a:p>
          <a:p>
            <a:pPr lvl="1"/>
            <a:r>
              <a:rPr lang="en-US" dirty="0" smtClean="0"/>
              <a:t>Shortest path computation is split across nodes</a:t>
            </a:r>
          </a:p>
          <a:p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Each node knows distance of links to its neighbors</a:t>
            </a:r>
          </a:p>
          <a:p>
            <a:pPr lvl="1"/>
            <a:r>
              <a:rPr lang="en-US" dirty="0" smtClean="0"/>
              <a:t>Each node advertises vector of lowest known distances to all neighbors</a:t>
            </a:r>
          </a:p>
          <a:p>
            <a:pPr lvl="1"/>
            <a:r>
              <a:rPr lang="en-US" dirty="0" smtClean="0"/>
              <a:t>Each node uses received vectors to update its own</a:t>
            </a:r>
          </a:p>
          <a:p>
            <a:pPr lvl="1"/>
            <a:r>
              <a:rPr lang="en-US" dirty="0" smtClean="0"/>
              <a:t>Repeat periodically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 (2)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 b="8265"/>
          <a:stretch>
            <a:fillRect/>
          </a:stretch>
        </p:blipFill>
        <p:spPr bwMode="auto">
          <a:xfrm>
            <a:off x="1020403" y="1158657"/>
            <a:ext cx="7143750" cy="47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0530" y="4011542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53696" y="5540468"/>
            <a:ext cx="28521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Vectors received at J from</a:t>
            </a:r>
          </a:p>
          <a:p>
            <a:pPr algn="ctr"/>
            <a:r>
              <a:rPr lang="en-US" dirty="0" smtClean="0"/>
              <a:t>Neighbors A, I, H and 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73144" y="4807966"/>
            <a:ext cx="13974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vector for J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7379109" y="4331110"/>
            <a:ext cx="216309" cy="776748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5587183" y="4363063"/>
            <a:ext cx="201561" cy="2192594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105823" y="1986455"/>
            <a:ext cx="769815" cy="25067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Routing (2)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 b="8265"/>
          <a:stretch>
            <a:fillRect/>
          </a:stretch>
        </p:blipFill>
        <p:spPr bwMode="auto">
          <a:xfrm>
            <a:off x="1020403" y="1158657"/>
            <a:ext cx="7143750" cy="47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0530" y="4011542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53696" y="5540468"/>
            <a:ext cx="28521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Vectors received at J from</a:t>
            </a:r>
          </a:p>
          <a:p>
            <a:pPr algn="ctr"/>
            <a:r>
              <a:rPr lang="en-US" dirty="0" smtClean="0"/>
              <a:t>Neighbors A, I, H and 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73144" y="4807966"/>
            <a:ext cx="13974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vector for J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7379109" y="4331110"/>
            <a:ext cx="216309" cy="776748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5587183" y="4363063"/>
            <a:ext cx="201561" cy="2192594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Count-to-Infinity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Failures can cause DV to “count to infinity” while seeking a path to an unreachable node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b="14086"/>
          <a:stretch>
            <a:fillRect/>
          </a:stretch>
        </p:blipFill>
        <p:spPr bwMode="auto">
          <a:xfrm>
            <a:off x="472102" y="2589548"/>
            <a:ext cx="8239125" cy="29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5755" y="4571975"/>
            <a:ext cx="24088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Good news of a path to </a:t>
            </a:r>
            <a:r>
              <a:rPr lang="en-US" i="1" dirty="0" smtClean="0">
                <a:solidFill>
                  <a:srgbClr val="FF2BD8"/>
                </a:solidFill>
              </a:rPr>
              <a:t>A</a:t>
            </a:r>
            <a:r>
              <a:rPr lang="en-US" dirty="0" smtClean="0">
                <a:solidFill>
                  <a:srgbClr val="FF2BD8"/>
                </a:solidFill>
              </a:rPr>
              <a:t> spreads quickly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5638" y="2851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9056" y="5560114"/>
            <a:ext cx="27382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Bad news of no path to </a:t>
            </a:r>
            <a:r>
              <a:rPr lang="en-US" i="1" dirty="0" smtClean="0">
                <a:solidFill>
                  <a:srgbClr val="FF2BD8"/>
                </a:solidFill>
              </a:rPr>
              <a:t>A</a:t>
            </a:r>
            <a:r>
              <a:rPr lang="en-US" dirty="0" smtClean="0">
                <a:solidFill>
                  <a:srgbClr val="FF2BD8"/>
                </a:solidFill>
              </a:rPr>
              <a:t> is learned slowly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Responsible for delivering packets between endpoints over multiple links</a:t>
            </a:r>
          </a:p>
          <a:p>
            <a:r>
              <a:rPr lang="en-US" dirty="0" smtClean="0"/>
              <a:t>(Link layer: single link</a:t>
            </a:r>
            <a:br>
              <a:rPr lang="en-US" dirty="0" smtClean="0"/>
            </a:br>
            <a:r>
              <a:rPr lang="en-US" dirty="0" smtClean="0"/>
              <a:t>Transport layer: Uses this service)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State Routing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Link state</a:t>
            </a:r>
            <a:r>
              <a:rPr lang="en-US" dirty="0" smtClean="0"/>
              <a:t> is an alternative to distance vector</a:t>
            </a:r>
          </a:p>
          <a:p>
            <a:pPr lvl="1"/>
            <a:r>
              <a:rPr lang="en-US" dirty="0" smtClean="0"/>
              <a:t>More computation but simpler dynamics</a:t>
            </a:r>
          </a:p>
          <a:p>
            <a:pPr lvl="1"/>
            <a:r>
              <a:rPr lang="en-US" dirty="0" smtClean="0"/>
              <a:t>Widely used in the Internet (OSPF, IS-IS)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Each node floods information about its neighbors in LSPs (Link State Packets); all nodes learn the full network graph</a:t>
            </a:r>
          </a:p>
          <a:p>
            <a:pPr lvl="1"/>
            <a:r>
              <a:rPr lang="en-US" dirty="0" smtClean="0"/>
              <a:t>Each node runs </a:t>
            </a:r>
            <a:r>
              <a:rPr lang="en-US" dirty="0" err="1" smtClean="0"/>
              <a:t>Dijkstra’s</a:t>
            </a:r>
            <a:r>
              <a:rPr lang="en-US" dirty="0" smtClean="0"/>
              <a:t> algorithm to compute the path to take for each destination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State Routing (2) – LSPs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LSP (Link State Packet) for a node lists neighbors and weights of links to reach them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b="14639"/>
          <a:stretch>
            <a:fillRect/>
          </a:stretch>
        </p:blipFill>
        <p:spPr bwMode="auto">
          <a:xfrm>
            <a:off x="378746" y="2818411"/>
            <a:ext cx="8369300" cy="209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2380" y="48767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Network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716" y="4871846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LSP for each node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55690" y="2841506"/>
            <a:ext cx="3352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State Routing (3) – Reliable Flooding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4409"/>
            <a:ext cx="7790214" cy="4600081"/>
          </a:xfrm>
        </p:spPr>
        <p:txBody>
          <a:bodyPr/>
          <a:lstStyle/>
          <a:p>
            <a:r>
              <a:rPr lang="en-US" dirty="0" smtClean="0"/>
              <a:t>Seq. number and age are used for reliable flooding</a:t>
            </a:r>
          </a:p>
          <a:p>
            <a:pPr lvl="1"/>
            <a:r>
              <a:rPr lang="en-US" dirty="0" smtClean="0"/>
              <a:t>New LSPs are acknowledged on the lines they are received and sent on all other lines </a:t>
            </a:r>
          </a:p>
          <a:p>
            <a:pPr lvl="1"/>
            <a:r>
              <a:rPr lang="en-US" dirty="0" smtClean="0"/>
              <a:t>Example shows the LSP database at router B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t="4955"/>
          <a:stretch>
            <a:fillRect/>
          </a:stretch>
        </p:blipFill>
        <p:spPr bwMode="auto">
          <a:xfrm>
            <a:off x="719214" y="3222528"/>
            <a:ext cx="7705572" cy="277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Routing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routing reduces the work of route computation but may result in slightly longer paths than flat routing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t="1223" b="5255"/>
          <a:stretch>
            <a:fillRect/>
          </a:stretch>
        </p:blipFill>
        <p:spPr bwMode="auto">
          <a:xfrm>
            <a:off x="934070" y="2015585"/>
            <a:ext cx="7309107" cy="445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617110" y="3942735"/>
            <a:ext cx="570271" cy="2359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612194" y="4527755"/>
            <a:ext cx="560439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99118" y="4837476"/>
            <a:ext cx="220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choice to reach nodes in 5 except for 5C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601496" y="5746954"/>
            <a:ext cx="570271" cy="23597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5309419" y="5442949"/>
            <a:ext cx="1100420" cy="358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for Mobile Hosts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4680" y="1143000"/>
            <a:ext cx="8229600" cy="4867275"/>
          </a:xfrm>
        </p:spPr>
        <p:txBody>
          <a:bodyPr/>
          <a:lstStyle/>
          <a:p>
            <a:r>
              <a:rPr lang="en-US" dirty="0" smtClean="0"/>
              <a:t>Mobile hosts can be reached via a home agent</a:t>
            </a:r>
          </a:p>
          <a:p>
            <a:pPr lvl="1"/>
            <a:r>
              <a:rPr lang="en-US" dirty="0" smtClean="0"/>
              <a:t>Fixed home agent tunnels packets to reach the mobile host; reply can optimize path for subsequent packets</a:t>
            </a:r>
          </a:p>
          <a:p>
            <a:pPr lvl="1"/>
            <a:r>
              <a:rPr lang="en-US" dirty="0" smtClean="0"/>
              <a:t>No changes to routers or fixed hosts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r="2813"/>
          <a:stretch>
            <a:fillRect/>
          </a:stretch>
        </p:blipFill>
        <p:spPr bwMode="auto">
          <a:xfrm>
            <a:off x="1032391" y="2892831"/>
            <a:ext cx="7069388" cy="35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r>
              <a:rPr lang="en-US" dirty="0" smtClean="0"/>
              <a:t>Design Issues</a:t>
            </a:r>
          </a:p>
          <a:p>
            <a:pPr lvl="1"/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/>
            <a:r>
              <a:rPr lang="en-US" sz="2800" b="1" dirty="0" smtClean="0"/>
              <a:t>Congestion Control</a:t>
            </a:r>
          </a:p>
          <a:p>
            <a:pPr lvl="1"/>
            <a:r>
              <a:rPr lang="en-US" dirty="0" smtClean="0"/>
              <a:t>Quality of Service</a:t>
            </a:r>
          </a:p>
          <a:p>
            <a:pPr lvl="1"/>
            <a:r>
              <a:rPr lang="en-US" dirty="0" smtClean="0"/>
              <a:t>Network Layer of the Internet</a:t>
            </a:r>
          </a:p>
          <a:p>
            <a:pPr lvl="2"/>
            <a:r>
              <a:rPr lang="en-US" dirty="0" smtClean="0"/>
              <a:t>IP</a:t>
            </a:r>
          </a:p>
          <a:p>
            <a:pPr lvl="2"/>
            <a:r>
              <a:rPr lang="en-US" dirty="0" smtClean="0"/>
              <a:t>OSPF</a:t>
            </a:r>
          </a:p>
        </p:txBody>
      </p:sp>
    </p:spTree>
    <p:extLst>
      <p:ext uri="{BB962C8B-B14F-4D97-AF65-F5344CB8AC3E}">
        <p14:creationId xmlns:p14="http://schemas.microsoft.com/office/powerpoint/2010/main" val="35195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 (1)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803917"/>
            <a:ext cx="7315201" cy="4019550"/>
          </a:xfrm>
        </p:spPr>
        <p:txBody>
          <a:bodyPr/>
          <a:lstStyle/>
          <a:p>
            <a:r>
              <a:rPr lang="en-US" dirty="0" smtClean="0"/>
              <a:t>Handling congestion is the responsibility of the Network and Transport layers working together</a:t>
            </a:r>
          </a:p>
          <a:p>
            <a:pPr lvl="2"/>
            <a:r>
              <a:rPr lang="en-US" dirty="0" smtClean="0"/>
              <a:t>We look at the Network portion here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Traffic-aware routing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Admission control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Traffic throttling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Load shedding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(2)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83223" y="1522225"/>
            <a:ext cx="7790214" cy="4600081"/>
          </a:xfrm>
        </p:spPr>
        <p:txBody>
          <a:bodyPr/>
          <a:lstStyle/>
          <a:p>
            <a:r>
              <a:rPr lang="en-US" dirty="0" smtClean="0"/>
              <a:t>Congestion results when too much traffic is offered; performance degrades due to loss/retransmissions</a:t>
            </a:r>
          </a:p>
          <a:p>
            <a:pPr lvl="1"/>
            <a:r>
              <a:rPr lang="en-US" dirty="0" err="1" smtClean="0"/>
              <a:t>Goodput</a:t>
            </a:r>
            <a:r>
              <a:rPr lang="en-US" dirty="0" smtClean="0"/>
              <a:t> (=useful packets) trails offered load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t="7664"/>
          <a:stretch>
            <a:fillRect/>
          </a:stretch>
        </p:blipFill>
        <p:spPr bwMode="auto">
          <a:xfrm>
            <a:off x="1868748" y="3008675"/>
            <a:ext cx="5524500" cy="32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866322" y="3458817"/>
            <a:ext cx="705678" cy="934278"/>
          </a:xfrm>
          <a:prstGeom prst="ellipse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(3) – Approaches 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must do its best with the offered load</a:t>
            </a:r>
          </a:p>
          <a:p>
            <a:pPr lvl="1"/>
            <a:r>
              <a:rPr lang="en-US" dirty="0" smtClean="0"/>
              <a:t>Different approaches at different timescales</a:t>
            </a:r>
          </a:p>
          <a:p>
            <a:pPr lvl="1"/>
            <a:r>
              <a:rPr lang="en-US" dirty="0" smtClean="0"/>
              <a:t>Nodes should also reduce offered load (Transport)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3431769"/>
            <a:ext cx="8337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Traffic-Aware Routing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86257"/>
            <a:ext cx="7790214" cy="4600081"/>
          </a:xfrm>
        </p:spPr>
        <p:txBody>
          <a:bodyPr/>
          <a:lstStyle/>
          <a:p>
            <a:r>
              <a:rPr lang="en-US" dirty="0" smtClean="0"/>
              <a:t>Choose routes depending on traffic, not just topology</a:t>
            </a:r>
          </a:p>
          <a:p>
            <a:pPr lvl="1"/>
            <a:r>
              <a:rPr lang="en-US" dirty="0" smtClean="0"/>
              <a:t>E.g., use </a:t>
            </a:r>
            <a:r>
              <a:rPr lang="en-US" i="1" dirty="0" smtClean="0"/>
              <a:t>EI</a:t>
            </a:r>
            <a:r>
              <a:rPr lang="en-US" dirty="0" smtClean="0"/>
              <a:t> for West-to-East traffic if </a:t>
            </a:r>
            <a:r>
              <a:rPr lang="en-US" i="1" dirty="0" smtClean="0"/>
              <a:t>CF</a:t>
            </a:r>
            <a:r>
              <a:rPr lang="en-US" dirty="0" smtClean="0"/>
              <a:t> is loaded</a:t>
            </a:r>
          </a:p>
          <a:p>
            <a:pPr lvl="1"/>
            <a:r>
              <a:rPr lang="en-US" dirty="0" smtClean="0"/>
              <a:t>But take care to avoid oscillations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55183" y="2861191"/>
            <a:ext cx="6258385" cy="3323303"/>
            <a:chOff x="1371445" y="3015121"/>
            <a:chExt cx="6696075" cy="3555723"/>
          </a:xfrm>
        </p:grpSpPr>
        <p:pic>
          <p:nvPicPr>
            <p:cNvPr id="389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590" b="4084"/>
            <a:stretch>
              <a:fillRect/>
            </a:stretch>
          </p:blipFill>
          <p:spPr bwMode="auto">
            <a:xfrm>
              <a:off x="1371445" y="3015121"/>
              <a:ext cx="6696075" cy="355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4011561" y="4424524"/>
              <a:ext cx="1406013" cy="983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026312" y="5510989"/>
              <a:ext cx="1342103" cy="1229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Forward packet switching</a:t>
            </a:r>
          </a:p>
          <a:p>
            <a:pPr lvl="1"/>
            <a:r>
              <a:rPr lang="en-US" dirty="0" smtClean="0"/>
              <a:t>Connectionless service – datagrams</a:t>
            </a:r>
          </a:p>
          <a:p>
            <a:pPr lvl="1"/>
            <a:r>
              <a:rPr lang="en-US" dirty="0" smtClean="0"/>
              <a:t>Connection-oriented service – virtual circuits</a:t>
            </a:r>
          </a:p>
          <a:p>
            <a:pPr lvl="1"/>
            <a:r>
              <a:rPr lang="en-US" dirty="0" smtClean="0"/>
              <a:t>Comparison of virtual-circuits and datagrams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Admission Control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03000" y="1231488"/>
            <a:ext cx="8229600" cy="4867275"/>
          </a:xfrm>
        </p:spPr>
        <p:txBody>
          <a:bodyPr/>
          <a:lstStyle/>
          <a:p>
            <a:r>
              <a:rPr lang="en-US" dirty="0" smtClean="0"/>
              <a:t>Admission control allows a new traffic load only if the network has sufficient capacity, e.g., with virtual circuits</a:t>
            </a:r>
          </a:p>
          <a:p>
            <a:pPr lvl="1"/>
            <a:r>
              <a:rPr lang="en-US" dirty="0" smtClean="0"/>
              <a:t>Can combine with looking for an uncongested route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t="8782" b="13871"/>
          <a:stretch>
            <a:fillRect/>
          </a:stretch>
        </p:blipFill>
        <p:spPr bwMode="auto">
          <a:xfrm>
            <a:off x="533400" y="2910357"/>
            <a:ext cx="8077200" cy="261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00824" y="5592717"/>
            <a:ext cx="294839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Network with some congested nodes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9984" y="5587802"/>
            <a:ext cx="312045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Uncongested portion and route </a:t>
            </a:r>
            <a:r>
              <a:rPr lang="en-US" i="1" dirty="0" smtClean="0">
                <a:solidFill>
                  <a:srgbClr val="FF2BD8"/>
                </a:solidFill>
              </a:rPr>
              <a:t>AB</a:t>
            </a:r>
            <a:r>
              <a:rPr lang="en-US" dirty="0" smtClean="0">
                <a:solidFill>
                  <a:srgbClr val="FF2BD8"/>
                </a:solidFill>
              </a:rPr>
              <a:t> around congestion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Throttling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Congested routers signal hosts to slow down traffic</a:t>
            </a:r>
          </a:p>
          <a:p>
            <a:pPr lvl="1"/>
            <a:r>
              <a:rPr lang="en-US" dirty="0" smtClean="0"/>
              <a:t>ECN (Explicit Congestion Notification) marks packets and receiver returns signal to sender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90" y="3378746"/>
            <a:ext cx="8338728" cy="17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 (1)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65352" y="1477288"/>
            <a:ext cx="4114800" cy="4867275"/>
          </a:xfrm>
        </p:spPr>
        <p:txBody>
          <a:bodyPr/>
          <a:lstStyle/>
          <a:p>
            <a:r>
              <a:rPr lang="en-US" dirty="0" smtClean="0"/>
              <a:t>When all else fails, network will drop packets (shed load)</a:t>
            </a:r>
          </a:p>
          <a:p>
            <a:r>
              <a:rPr lang="en-US" dirty="0" smtClean="0"/>
              <a:t>Can be done end-to-end or link-by-link</a:t>
            </a:r>
          </a:p>
          <a:p>
            <a:r>
              <a:rPr lang="en-US" dirty="0" smtClean="0"/>
              <a:t>Link-by-link (right) produces rapid relief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526169"/>
            <a:ext cx="2725577" cy="396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4168" y="1702050"/>
            <a:ext cx="2210961" cy="24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9485" y="17403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14570" y="431144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1" y="30234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8724" y="18091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8557" y="29398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6317225" y="4852216"/>
            <a:ext cx="294968" cy="2458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8593393" y="3522400"/>
            <a:ext cx="294968" cy="2458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8578645" y="2364654"/>
            <a:ext cx="294968" cy="2458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639664" y="2733365"/>
            <a:ext cx="757087" cy="2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7634747" y="3918151"/>
            <a:ext cx="757087" cy="2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H="1">
            <a:off x="7073081" y="3523634"/>
            <a:ext cx="326922" cy="2753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 (2)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2155"/>
            <a:ext cx="3800168" cy="4378120"/>
          </a:xfrm>
        </p:spPr>
        <p:txBody>
          <a:bodyPr/>
          <a:lstStyle/>
          <a:p>
            <a:r>
              <a:rPr lang="en-US" dirty="0" smtClean="0"/>
              <a:t>End-to-end (right) takes longer to have an effect, but can better target the cause of congestion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371" y="1344654"/>
            <a:ext cx="1877961" cy="44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2618" y="1876054"/>
            <a:ext cx="3231382" cy="348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355701" y="14748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93264" y="36821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3432" y="261046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9292" y="42573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9292" y="19467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4208" y="3090446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2344" y="47194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7910052" y="4803056"/>
            <a:ext cx="294968" cy="2458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975986" y="5157016"/>
            <a:ext cx="757087" cy="2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6474543" y="2521972"/>
            <a:ext cx="309717" cy="2507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971070" y="4011558"/>
            <a:ext cx="757087" cy="24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6200000" flipH="1">
            <a:off x="6459794" y="3667430"/>
            <a:ext cx="309717" cy="2507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6454882" y="4812862"/>
            <a:ext cx="309717" cy="2507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r>
              <a:rPr lang="en-US" dirty="0" smtClean="0"/>
              <a:t>Design Issues</a:t>
            </a:r>
          </a:p>
          <a:p>
            <a:pPr lvl="1"/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sz="2800" b="1" dirty="0" smtClean="0"/>
              <a:t>Quality of Service</a:t>
            </a:r>
          </a:p>
          <a:p>
            <a:pPr lvl="1"/>
            <a:r>
              <a:rPr lang="en-US" dirty="0" smtClean="0"/>
              <a:t>Network Layer of the Internet</a:t>
            </a:r>
          </a:p>
          <a:p>
            <a:pPr lvl="2"/>
            <a:r>
              <a:rPr lang="en-US" dirty="0" smtClean="0"/>
              <a:t>IP</a:t>
            </a:r>
          </a:p>
          <a:p>
            <a:pPr lvl="2"/>
            <a:r>
              <a:rPr lang="en-US" dirty="0" smtClean="0"/>
              <a:t>OSPF</a:t>
            </a:r>
          </a:p>
        </p:txBody>
      </p:sp>
    </p:spTree>
    <p:extLst>
      <p:ext uri="{BB962C8B-B14F-4D97-AF65-F5344CB8AC3E}">
        <p14:creationId xmlns:p14="http://schemas.microsoft.com/office/powerpoint/2010/main" val="7505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Service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Application requirements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Traffic shaping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Packet scheduling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Admission control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Integrated services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Differentiated services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Requirements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dirty="0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4073"/>
            <a:ext cx="7790214" cy="4600081"/>
          </a:xfrm>
        </p:spPr>
        <p:txBody>
          <a:bodyPr/>
          <a:lstStyle/>
          <a:p>
            <a:r>
              <a:rPr lang="en-US" dirty="0" smtClean="0"/>
              <a:t>Different applications care about different properties</a:t>
            </a:r>
          </a:p>
          <a:p>
            <a:pPr lvl="1"/>
            <a:r>
              <a:rPr lang="en-US" dirty="0" smtClean="0"/>
              <a:t>We want all applications to get what they need</a:t>
            </a:r>
          </a:p>
          <a:p>
            <a:r>
              <a:rPr lang="en-US" dirty="0" smtClean="0"/>
              <a:t>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561" y="2557101"/>
            <a:ext cx="7140446" cy="332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8136" y="5868013"/>
            <a:ext cx="63405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“High” means a demanding requirement, e.g., low delay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83974" y="3340512"/>
            <a:ext cx="1406013" cy="356419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83971" y="5390538"/>
            <a:ext cx="1417238" cy="35150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04732" y="5053781"/>
            <a:ext cx="1125797" cy="32938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89988" y="5402821"/>
            <a:ext cx="1125797" cy="329381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35420" y="4375381"/>
            <a:ext cx="1125797" cy="1366658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Requirements (2)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076332" y="1823581"/>
            <a:ext cx="7315201" cy="4019550"/>
          </a:xfrm>
        </p:spPr>
        <p:txBody>
          <a:bodyPr/>
          <a:lstStyle/>
          <a:p>
            <a:r>
              <a:rPr lang="en-US" dirty="0" smtClean="0"/>
              <a:t>Network provides service with different kinds of </a:t>
            </a:r>
            <a:r>
              <a:rPr lang="en-US" dirty="0" err="1" smtClean="0"/>
              <a:t>QoS</a:t>
            </a:r>
            <a:r>
              <a:rPr lang="en-US" dirty="0" smtClean="0"/>
              <a:t> (Quality of Service) to meet application requirements 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1477459" y="3048004"/>
          <a:ext cx="6103220" cy="186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336"/>
                <a:gridCol w="2585884"/>
              </a:tblGrid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Network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Service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Application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Constant bit 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Telephony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Real-time variable bit 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Videoconferencing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Non-real-time variable bit 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Streaming a movie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Available bit 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File transfer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5566" y="5032275"/>
            <a:ext cx="494434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Example of </a:t>
            </a:r>
            <a:r>
              <a:rPr lang="en-US" dirty="0" err="1" smtClean="0">
                <a:solidFill>
                  <a:srgbClr val="FF2BD8"/>
                </a:solidFill>
              </a:rPr>
              <a:t>QoS</a:t>
            </a:r>
            <a:r>
              <a:rPr lang="en-US" dirty="0" smtClean="0">
                <a:solidFill>
                  <a:srgbClr val="FF2BD8"/>
                </a:solidFill>
              </a:rPr>
              <a:t> categories from ATM networks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Shaping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656" y="2202432"/>
            <a:ext cx="4114800" cy="3581707"/>
          </a:xfrm>
        </p:spPr>
        <p:txBody>
          <a:bodyPr/>
          <a:lstStyle/>
          <a:p>
            <a:r>
              <a:rPr lang="en-US" dirty="0" smtClean="0"/>
              <a:t>Traffic shaping regulates the average rate and </a:t>
            </a:r>
            <a:r>
              <a:rPr lang="en-US" dirty="0" err="1" smtClean="0"/>
              <a:t>burstiness</a:t>
            </a:r>
            <a:r>
              <a:rPr lang="en-US" dirty="0" smtClean="0"/>
              <a:t> of data entering the network</a:t>
            </a:r>
          </a:p>
          <a:p>
            <a:pPr lvl="1"/>
            <a:r>
              <a:rPr lang="en-US" dirty="0" smtClean="0"/>
              <a:t>Lets us make guarantees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 r="70042" b="11290"/>
          <a:stretch>
            <a:fillRect/>
          </a:stretch>
        </p:blipFill>
        <p:spPr bwMode="auto">
          <a:xfrm>
            <a:off x="5435851" y="1800225"/>
            <a:ext cx="2439782" cy="28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00568" y="3224989"/>
            <a:ext cx="766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Shape traffic here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Shaping (2)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45249"/>
            <a:ext cx="7790214" cy="4600081"/>
          </a:xfrm>
        </p:spPr>
        <p:txBody>
          <a:bodyPr/>
          <a:lstStyle/>
          <a:p>
            <a:r>
              <a:rPr lang="en-US" dirty="0" smtClean="0"/>
              <a:t>Token/Leaky bucket limits both the average rate (R)  and short-term burst (B) of traffic</a:t>
            </a:r>
          </a:p>
          <a:p>
            <a:pPr lvl="1"/>
            <a:r>
              <a:rPr lang="en-US" dirty="0" smtClean="0"/>
              <a:t>For token, bucket size is B, water enters at rate R and is removed to send; opposite for leaky.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52" b="18836"/>
          <a:stretch>
            <a:fillRect/>
          </a:stretch>
        </p:blipFill>
        <p:spPr bwMode="auto">
          <a:xfrm>
            <a:off x="1809126" y="2989917"/>
            <a:ext cx="5517280" cy="26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79251" y="5730361"/>
            <a:ext cx="2456769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2BD8"/>
                </a:solidFill>
              </a:rPr>
              <a:t>Leaky bucket</a:t>
            </a:r>
          </a:p>
          <a:p>
            <a:pPr algn="ctr"/>
            <a:r>
              <a:rPr lang="en-US" sz="2000" dirty="0" smtClean="0">
                <a:solidFill>
                  <a:srgbClr val="FF2BD8"/>
                </a:solidFill>
              </a:rPr>
              <a:t>(need not full to send)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7" y="5735270"/>
            <a:ext cx="3215144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2BD8"/>
                </a:solidFill>
              </a:rPr>
              <a:t>Token bucket</a:t>
            </a:r>
          </a:p>
          <a:p>
            <a:pPr algn="ctr"/>
            <a:r>
              <a:rPr lang="en-US" sz="2000" dirty="0" smtClean="0">
                <a:solidFill>
                  <a:srgbClr val="FF2BD8"/>
                </a:solidFill>
              </a:rPr>
              <a:t>(need some water to send)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9471" y="410989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o send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2051" y="480306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o send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831021" y="3752193"/>
            <a:ext cx="504999" cy="13278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Packet Switching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Hosts</a:t>
            </a:r>
            <a:r>
              <a:rPr lang="en-US" dirty="0" smtClean="0"/>
              <a:t> send </a:t>
            </a:r>
            <a:r>
              <a:rPr lang="en-US" u="sng" dirty="0" smtClean="0"/>
              <a:t>packets</a:t>
            </a:r>
            <a:r>
              <a:rPr lang="en-US" dirty="0" smtClean="0"/>
              <a:t> into the network; packets are </a:t>
            </a:r>
            <a:r>
              <a:rPr lang="en-US" u="sng" dirty="0" smtClean="0"/>
              <a:t>forwarded</a:t>
            </a:r>
            <a:r>
              <a:rPr lang="en-US" dirty="0" smtClean="0"/>
              <a:t> by </a:t>
            </a:r>
            <a:r>
              <a:rPr lang="en-US" u="sng" dirty="0" smtClean="0"/>
              <a:t>routers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430" y="2529900"/>
            <a:ext cx="7918628" cy="3086100"/>
            <a:chOff x="323850" y="1821555"/>
            <a:chExt cx="7918628" cy="3086100"/>
          </a:xfrm>
        </p:grpSpPr>
        <p:pic>
          <p:nvPicPr>
            <p:cNvPr id="819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799"/>
            <a:stretch>
              <a:fillRect/>
            </a:stretch>
          </p:blipFill>
          <p:spPr bwMode="auto">
            <a:xfrm>
              <a:off x="323850" y="1821555"/>
              <a:ext cx="7918628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" name="TextBox 4"/>
            <p:cNvSpPr txBox="1">
              <a:spLocks noChangeArrowheads="1"/>
            </p:cNvSpPr>
            <p:nvPr/>
          </p:nvSpPr>
          <p:spPr bwMode="auto">
            <a:xfrm>
              <a:off x="5181600" y="1828800"/>
              <a:ext cx="2590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ISP’s equipment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Traffic Shaping: Token Bucket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2112" y="1162254"/>
            <a:ext cx="3580306" cy="43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4439" y="983999"/>
            <a:ext cx="3303617" cy="446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152" y="2697112"/>
            <a:ext cx="19012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Shaped by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R=25 MB/s B=9,6 </a:t>
            </a:r>
            <a:r>
              <a:rPr lang="en-US" sz="2000" dirty="0">
                <a:solidFill>
                  <a:srgbClr val="FF2BD8"/>
                </a:solidFill>
              </a:rPr>
              <a:t>M</a:t>
            </a:r>
            <a:r>
              <a:rPr lang="en-US" sz="2000" dirty="0" smtClean="0">
                <a:solidFill>
                  <a:srgbClr val="FF2BD8"/>
                </a:solidFill>
              </a:rPr>
              <a:t>B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067" y="4058880"/>
            <a:ext cx="19012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Shaped by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R=25 MB/s</a:t>
            </a:r>
            <a:br>
              <a:rPr lang="en-US" sz="2000" dirty="0" smtClean="0">
                <a:solidFill>
                  <a:srgbClr val="FF2BD8"/>
                </a:solidFill>
              </a:rPr>
            </a:br>
            <a:r>
              <a:rPr lang="en-US" sz="2000" dirty="0" smtClean="0">
                <a:solidFill>
                  <a:srgbClr val="FF2BD8"/>
                </a:solidFill>
              </a:rPr>
              <a:t>B=0 KB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396" y="1374666"/>
            <a:ext cx="19012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2BD8"/>
                </a:solidFill>
              </a:rPr>
              <a:t>Host traffic</a:t>
            </a:r>
          </a:p>
          <a:p>
            <a:r>
              <a:rPr lang="en-US" sz="2000" dirty="0" smtClean="0">
                <a:solidFill>
                  <a:srgbClr val="FF2BD8"/>
                </a:solidFill>
              </a:rPr>
              <a:t>R=25 MB/s B=16 MB</a:t>
            </a:r>
            <a:endParaRPr lang="en-US" sz="2000" dirty="0">
              <a:solidFill>
                <a:srgbClr val="FF2BD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769" y="5673213"/>
            <a:ext cx="7932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Smaller bucket size delays traffic and reduces </a:t>
            </a:r>
            <a:r>
              <a:rPr lang="en-US" sz="2400" dirty="0" err="1" smtClean="0"/>
              <a:t>burstiness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953729" y="2526890"/>
            <a:ext cx="353961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958645" y="3849329"/>
            <a:ext cx="353961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Admission Control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 control takes a traffic flow specification and decides whether the network can carry it</a:t>
            </a:r>
          </a:p>
          <a:p>
            <a:pPr lvl="1"/>
            <a:r>
              <a:rPr lang="en-US" dirty="0" smtClean="0"/>
              <a:t>Sets up packet scheduling to meet </a:t>
            </a:r>
            <a:r>
              <a:rPr lang="en-US" dirty="0" err="1" smtClean="0"/>
              <a:t>QoS</a:t>
            </a:r>
            <a:endParaRPr lang="en-US" dirty="0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5881" y="3137109"/>
            <a:ext cx="3917848" cy="224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79431" y="5407734"/>
            <a:ext cx="486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Example flow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Admission Control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to guarantee bandwidth B and delay D:</a:t>
            </a:r>
          </a:p>
          <a:p>
            <a:pPr lvl="1"/>
            <a:r>
              <a:rPr lang="en-US" dirty="0" smtClean="0"/>
              <a:t>Shape traffic source to a (R, B) token bucket</a:t>
            </a:r>
          </a:p>
          <a:p>
            <a:pPr lvl="1"/>
            <a:r>
              <a:rPr lang="en-US" dirty="0" smtClean="0"/>
              <a:t>Run WFQ with weight W / all weights &gt; R/capacity</a:t>
            </a:r>
          </a:p>
          <a:p>
            <a:pPr lvl="1"/>
            <a:r>
              <a:rPr lang="en-US" dirty="0" smtClean="0"/>
              <a:t>Holds for all traffic patterns, all topologies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3531619"/>
            <a:ext cx="73723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r>
              <a:rPr lang="en-US" dirty="0" smtClean="0"/>
              <a:t>Design Issues</a:t>
            </a:r>
          </a:p>
          <a:p>
            <a:pPr lvl="1"/>
            <a:r>
              <a:rPr lang="en-US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Quality of Service</a:t>
            </a:r>
          </a:p>
          <a:p>
            <a:pPr lvl="1"/>
            <a:r>
              <a:rPr lang="en-US" sz="2800" b="1" dirty="0" smtClean="0"/>
              <a:t>Network Layer of the Internet</a:t>
            </a:r>
          </a:p>
          <a:p>
            <a:pPr lvl="2"/>
            <a:r>
              <a:rPr lang="en-US" dirty="0" smtClean="0"/>
              <a:t>IP</a:t>
            </a:r>
          </a:p>
          <a:p>
            <a:pPr lvl="2"/>
            <a:r>
              <a:rPr lang="en-US" dirty="0" smtClean="0"/>
              <a:t>OSPF</a:t>
            </a:r>
          </a:p>
        </p:txBody>
      </p:sp>
    </p:spTree>
    <p:extLst>
      <p:ext uri="{BB962C8B-B14F-4D97-AF65-F5344CB8AC3E}">
        <p14:creationId xmlns:p14="http://schemas.microsoft.com/office/powerpoint/2010/main" val="8082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in the Internet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695765"/>
            <a:ext cx="7315201" cy="4019550"/>
          </a:xfrm>
        </p:spPr>
        <p:txBody>
          <a:bodyPr/>
          <a:lstStyle/>
          <a:p>
            <a:pPr lvl="1"/>
            <a:r>
              <a:rPr lang="it-IT" dirty="0" smtClean="0"/>
              <a:t>IP Version 4</a:t>
            </a:r>
          </a:p>
          <a:p>
            <a:pPr lvl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IP Version 6</a:t>
            </a:r>
          </a:p>
          <a:p>
            <a:pPr lvl="1"/>
            <a:r>
              <a:rPr lang="en-US" dirty="0" smtClean="0"/>
              <a:t>Internet Control Protocols</a:t>
            </a:r>
          </a:p>
          <a:p>
            <a:pPr lvl="1"/>
            <a:r>
              <a:rPr lang="en-US" dirty="0" smtClean="0"/>
              <a:t>Label Switching and MPLS</a:t>
            </a:r>
          </a:p>
          <a:p>
            <a:pPr lvl="1"/>
            <a:r>
              <a:rPr lang="en-US" dirty="0" smtClean="0"/>
              <a:t>OSPF—An Interior Gateway Routing Protocol</a:t>
            </a:r>
          </a:p>
          <a:p>
            <a:pPr lvl="1"/>
            <a:r>
              <a:rPr lang="en-US" dirty="0" smtClean="0"/>
              <a:t>BGP—The Exterior Gateway Routing Protocol</a:t>
            </a:r>
          </a:p>
          <a:p>
            <a:pPr lvl="1"/>
            <a:r>
              <a:rPr lang="en-US" dirty="0" smtClean="0"/>
              <a:t>Mobile 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in the Internet (3)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85016" y="1143000"/>
            <a:ext cx="8229600" cy="4867275"/>
          </a:xfrm>
        </p:spPr>
        <p:txBody>
          <a:bodyPr/>
          <a:lstStyle/>
          <a:p>
            <a:r>
              <a:rPr lang="en-US" dirty="0" smtClean="0"/>
              <a:t>Internet is an interconnected collection of many networks that is held together by the IP protocol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06" y="2119902"/>
            <a:ext cx="6768588" cy="42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IP Version 4 Protocol (1)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786583" y="1335417"/>
            <a:ext cx="7790214" cy="4600081"/>
          </a:xfrm>
        </p:spPr>
        <p:txBody>
          <a:bodyPr/>
          <a:lstStyle/>
          <a:p>
            <a:r>
              <a:rPr lang="en-US" dirty="0" smtClean="0"/>
              <a:t>IPv4 (Internet Protocol) header is carried on all packets and has fields for the key parts of the protocol: 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7" y="2365209"/>
            <a:ext cx="783272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0" y="1234311"/>
            <a:ext cx="7839519" cy="22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3" y="3555128"/>
            <a:ext cx="7791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0413" y="5218166"/>
            <a:ext cx="538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Given the following header, will the following packet pass a network with an </a:t>
            </a:r>
            <a:r>
              <a:rPr lang="en-US" b="1" dirty="0"/>
              <a:t>MTU of 1920 bytes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will be different if </a:t>
            </a:r>
            <a:r>
              <a:rPr lang="en-US" dirty="0" err="1" smtClean="0"/>
              <a:t>paket</a:t>
            </a:r>
            <a:r>
              <a:rPr lang="en-US" dirty="0" smtClean="0"/>
              <a:t> is fragmented?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 (1) – Prefixes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2729"/>
            <a:ext cx="7790214" cy="4600081"/>
          </a:xfrm>
        </p:spPr>
        <p:txBody>
          <a:bodyPr/>
          <a:lstStyle/>
          <a:p>
            <a:r>
              <a:rPr lang="en-US" dirty="0" smtClean="0"/>
              <a:t>Addresses are allocated in blocks called </a:t>
            </a:r>
            <a:r>
              <a:rPr lang="en-US" u="sng" dirty="0" smtClean="0"/>
              <a:t>prefixes</a:t>
            </a:r>
          </a:p>
          <a:p>
            <a:pPr lvl="1"/>
            <a:r>
              <a:rPr lang="en-US" dirty="0" smtClean="0"/>
              <a:t>Prefix is determined by the network portion</a:t>
            </a:r>
          </a:p>
          <a:p>
            <a:pPr lvl="1"/>
            <a:r>
              <a:rPr lang="en-US" dirty="0" smtClean="0"/>
              <a:t>Written address/length, e.g., 18.0.31.0/24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52" y="3452801"/>
            <a:ext cx="8048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 (2) – Subnets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2729"/>
            <a:ext cx="7790214" cy="4600081"/>
          </a:xfrm>
        </p:spPr>
        <p:txBody>
          <a:bodyPr/>
          <a:lstStyle/>
          <a:p>
            <a:r>
              <a:rPr lang="en-US" dirty="0" err="1" smtClean="0"/>
              <a:t>Subnetting</a:t>
            </a:r>
            <a:r>
              <a:rPr lang="en-US" dirty="0" smtClean="0"/>
              <a:t> splits up IP prefix to help with management</a:t>
            </a:r>
          </a:p>
          <a:p>
            <a:pPr lvl="1"/>
            <a:r>
              <a:rPr lang="en-US" dirty="0" smtClean="0"/>
              <a:t>Looks like a single prefix outside the network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2449928"/>
            <a:ext cx="81153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42221" y="5938663"/>
            <a:ext cx="469982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 Network divides it into subnets internally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9237" y="4744043"/>
            <a:ext cx="254164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 ISP gives network</a:t>
            </a:r>
          </a:p>
          <a:p>
            <a:pPr algn="ctr"/>
            <a:r>
              <a:rPr lang="en-US" dirty="0">
                <a:solidFill>
                  <a:srgbClr val="FF2BD8"/>
                </a:solidFill>
              </a:rPr>
              <a:t>a</a:t>
            </a:r>
            <a:r>
              <a:rPr lang="en-US" dirty="0" smtClean="0">
                <a:solidFill>
                  <a:srgbClr val="FF2BD8"/>
                </a:solidFill>
              </a:rPr>
              <a:t> single prefix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Connectionless Service – Datagrams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5184" y="1143000"/>
            <a:ext cx="8229600" cy="4867275"/>
          </a:xfrm>
        </p:spPr>
        <p:txBody>
          <a:bodyPr/>
          <a:lstStyle/>
          <a:p>
            <a:r>
              <a:rPr lang="en-US" dirty="0" smtClean="0"/>
              <a:t>Packet is forwarded using destination address inside it</a:t>
            </a:r>
          </a:p>
          <a:p>
            <a:pPr lvl="1"/>
            <a:r>
              <a:rPr lang="en-US" dirty="0" smtClean="0"/>
              <a:t>Different packets may take different paths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40548" y="2190829"/>
            <a:ext cx="7132356" cy="2503301"/>
            <a:chOff x="228600" y="1621671"/>
            <a:chExt cx="8277225" cy="2905125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621671"/>
              <a:ext cx="827722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TextBox 4"/>
            <p:cNvSpPr txBox="1">
              <a:spLocks noChangeArrowheads="1"/>
            </p:cNvSpPr>
            <p:nvPr/>
          </p:nvSpPr>
          <p:spPr bwMode="auto">
            <a:xfrm>
              <a:off x="5196627" y="1646640"/>
              <a:ext cx="2590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ISP’s equipment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77728" y="4690612"/>
            <a:ext cx="4696363" cy="1668584"/>
            <a:chOff x="1522413" y="4485521"/>
            <a:chExt cx="5638800" cy="2003425"/>
          </a:xfrm>
        </p:grpSpPr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1306"/>
            <a:stretch>
              <a:fillRect/>
            </a:stretch>
          </p:blipFill>
          <p:spPr bwMode="auto">
            <a:xfrm>
              <a:off x="1905000" y="4768096"/>
              <a:ext cx="4905375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Box 6"/>
            <p:cNvSpPr txBox="1">
              <a:spLocks noChangeArrowheads="1"/>
            </p:cNvSpPr>
            <p:nvPr/>
          </p:nvSpPr>
          <p:spPr bwMode="auto">
            <a:xfrm>
              <a:off x="1522413" y="4485521"/>
              <a:ext cx="5638800" cy="33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A’s table (initially)   </a:t>
              </a:r>
              <a:r>
                <a:rPr lang="en-US" sz="1200" dirty="0" smtClean="0"/>
                <a:t>  </a:t>
              </a:r>
              <a:r>
                <a:rPr lang="en-US" sz="1200" dirty="0"/>
                <a:t>A’s table (later)  </a:t>
              </a:r>
              <a:r>
                <a:rPr lang="en-US" sz="1200" dirty="0" smtClean="0"/>
                <a:t>  </a:t>
              </a:r>
              <a:r>
                <a:rPr lang="en-US" sz="1200" dirty="0"/>
                <a:t>C’s Table   </a:t>
              </a:r>
              <a:r>
                <a:rPr lang="en-US" sz="1200" dirty="0" smtClean="0"/>
                <a:t>       E’s Table</a:t>
              </a:r>
              <a:endParaRPr lang="en-US" sz="1200" dirty="0"/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2514600" y="4822071"/>
              <a:ext cx="2286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3810000" y="4837946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0" name="Rectangle 9"/>
            <p:cNvSpPr>
              <a:spLocks noChangeArrowheads="1"/>
            </p:cNvSpPr>
            <p:nvPr/>
          </p:nvSpPr>
          <p:spPr bwMode="auto">
            <a:xfrm>
              <a:off x="5097463" y="5258634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6388100" y="5671384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2851355" y="6017342"/>
            <a:ext cx="835742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00510" y="5993299"/>
            <a:ext cx="1022555" cy="399123"/>
            <a:chOff x="5663374" y="5924472"/>
            <a:chExt cx="1022555" cy="399123"/>
          </a:xfrm>
          <a:noFill/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5663374" y="6031207"/>
              <a:ext cx="1022555" cy="292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r>
                <a:rPr lang="en-US" sz="1300" dirty="0" err="1" smtClean="0"/>
                <a:t>Dest</a:t>
              </a:r>
              <a:r>
                <a:rPr lang="en-US" sz="1300" dirty="0" smtClean="0"/>
                <a:t>. Line</a:t>
              </a:r>
              <a:endParaRPr lang="en-US" sz="1300" dirty="0"/>
            </a:p>
          </p:txBody>
        </p:sp>
        <p:sp>
          <p:nvSpPr>
            <p:cNvPr id="23" name="Right Brace 22"/>
            <p:cNvSpPr/>
            <p:nvPr/>
          </p:nvSpPr>
          <p:spPr bwMode="auto">
            <a:xfrm rot="5400000">
              <a:off x="5815781" y="5855109"/>
              <a:ext cx="117986" cy="285136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ight Brace 23"/>
            <p:cNvSpPr/>
            <p:nvPr/>
          </p:nvSpPr>
          <p:spPr bwMode="auto">
            <a:xfrm rot="5400000">
              <a:off x="6092291" y="5877371"/>
              <a:ext cx="161801" cy="256004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 (3) – Aggregation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2729"/>
            <a:ext cx="7790214" cy="4600081"/>
          </a:xfrm>
        </p:spPr>
        <p:txBody>
          <a:bodyPr/>
          <a:lstStyle/>
          <a:p>
            <a:r>
              <a:rPr lang="en-US" dirty="0" smtClean="0"/>
              <a:t>Aggregation joins multiple IP prefixes into a single  larger prefix to reduce routing table size</a:t>
            </a: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363" y="2241122"/>
            <a:ext cx="71532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21175" y="5909167"/>
            <a:ext cx="407055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 ISP customers have different prefixes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7128" y="4586731"/>
            <a:ext cx="194924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 ISP advertises</a:t>
            </a:r>
          </a:p>
          <a:p>
            <a:pPr algn="ctr"/>
            <a:r>
              <a:rPr lang="en-US" dirty="0">
                <a:solidFill>
                  <a:srgbClr val="FF2BD8"/>
                </a:solidFill>
              </a:rPr>
              <a:t>a</a:t>
            </a:r>
            <a:r>
              <a:rPr lang="en-US" dirty="0" smtClean="0">
                <a:solidFill>
                  <a:srgbClr val="FF2BD8"/>
                </a:solidFill>
              </a:rPr>
              <a:t> single prefix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 (4) – Longest Matching Prefix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Packets are forwarded to the entry with the </a:t>
            </a:r>
            <a:r>
              <a:rPr lang="en-US" u="sng" dirty="0" smtClean="0"/>
              <a:t>longest matching prefix</a:t>
            </a:r>
            <a:r>
              <a:rPr lang="en-US" dirty="0" smtClean="0"/>
              <a:t> or smallest address block</a:t>
            </a:r>
          </a:p>
          <a:p>
            <a:pPr lvl="1"/>
            <a:r>
              <a:rPr lang="en-US" dirty="0" smtClean="0"/>
              <a:t>Complicates forwarding but adds flexibility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47" y="3223146"/>
            <a:ext cx="8420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9334" y="4876783"/>
            <a:ext cx="1986101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Main prefix goes this way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12" y="4871864"/>
            <a:ext cx="141583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Except for this part!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3121741" y="4744064"/>
            <a:ext cx="245806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5093109" y="4748980"/>
            <a:ext cx="245806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 (5) – </a:t>
            </a:r>
            <a:r>
              <a:rPr lang="en-US" dirty="0" err="1" smtClean="0"/>
              <a:t>Classful</a:t>
            </a:r>
            <a:r>
              <a:rPr lang="en-US" dirty="0" smtClean="0"/>
              <a:t> </a:t>
            </a:r>
            <a:r>
              <a:rPr lang="en-US" dirty="0" err="1" smtClean="0"/>
              <a:t>Addresing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45249"/>
            <a:ext cx="7790214" cy="4600081"/>
          </a:xfrm>
        </p:spPr>
        <p:txBody>
          <a:bodyPr/>
          <a:lstStyle/>
          <a:p>
            <a:r>
              <a:rPr lang="en-US" dirty="0" smtClean="0"/>
              <a:t>Old addresses came in blocks of fixed size (A, B, C)</a:t>
            </a:r>
          </a:p>
          <a:p>
            <a:pPr lvl="1"/>
            <a:r>
              <a:rPr lang="en-US" dirty="0" smtClean="0"/>
              <a:t>Carries size as part of address, but lacks flexibility</a:t>
            </a:r>
          </a:p>
          <a:p>
            <a:pPr lvl="1"/>
            <a:r>
              <a:rPr lang="en-US" dirty="0" smtClean="0"/>
              <a:t>Called </a:t>
            </a:r>
            <a:r>
              <a:rPr lang="en-US" dirty="0" err="1" smtClean="0"/>
              <a:t>classful</a:t>
            </a:r>
            <a:r>
              <a:rPr lang="en-US" dirty="0" smtClean="0"/>
              <a:t> (vs. classless) addressing</a:t>
            </a: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1222" y="2693871"/>
            <a:ext cx="7125929" cy="362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Addresses (6) – NAT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76425"/>
            <a:ext cx="7790214" cy="4600081"/>
          </a:xfrm>
        </p:spPr>
        <p:txBody>
          <a:bodyPr/>
          <a:lstStyle/>
          <a:p>
            <a:r>
              <a:rPr lang="en-US" dirty="0" smtClean="0"/>
              <a:t>NAT (Network Address Translation) box maps one external IP address to many internal IP addresses</a:t>
            </a:r>
          </a:p>
          <a:p>
            <a:pPr lvl="1"/>
            <a:r>
              <a:rPr lang="en-US" dirty="0" smtClean="0"/>
              <a:t>Uses TCP/UDP port to tell connections apart</a:t>
            </a:r>
          </a:p>
          <a:p>
            <a:pPr lvl="1"/>
            <a:r>
              <a:rPr lang="en-US" dirty="0" smtClean="0"/>
              <a:t>Violates layering; very common in homes, etc.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3176556"/>
            <a:ext cx="8172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Computer A</a:t>
            </a:r>
            <a:r>
              <a:rPr lang="en-US" dirty="0"/>
              <a:t> has the IPv4 address (including the subnet mask in CIDR notation) 141.89.228.65/26.</a:t>
            </a:r>
          </a:p>
          <a:p>
            <a:r>
              <a:rPr lang="en-US" b="1" dirty="0"/>
              <a:t>Computer B</a:t>
            </a:r>
            <a:r>
              <a:rPr lang="en-US" dirty="0"/>
              <a:t> is reachable as 141.89.228.63/26.</a:t>
            </a:r>
          </a:p>
          <a:p>
            <a:r>
              <a:rPr lang="en-US" dirty="0"/>
              <a:t>Do they belong to the same subnet?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Version 6 (1)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17433"/>
            <a:ext cx="7790214" cy="4600081"/>
          </a:xfrm>
        </p:spPr>
        <p:txBody>
          <a:bodyPr>
            <a:noAutofit/>
          </a:bodyPr>
          <a:lstStyle/>
          <a:p>
            <a:r>
              <a:rPr lang="en-US" dirty="0" smtClean="0"/>
              <a:t>Major upgrade in the 1990s due to impending address exhaustion, with various other goals:</a:t>
            </a:r>
          </a:p>
          <a:p>
            <a:pPr lvl="2"/>
            <a:r>
              <a:rPr lang="en-US" dirty="0" smtClean="0"/>
              <a:t>Support billions of hosts</a:t>
            </a:r>
          </a:p>
          <a:p>
            <a:pPr lvl="2"/>
            <a:r>
              <a:rPr lang="en-US" dirty="0" smtClean="0"/>
              <a:t>Reduce routing table size</a:t>
            </a:r>
          </a:p>
          <a:p>
            <a:pPr lvl="2"/>
            <a:r>
              <a:rPr lang="en-US" dirty="0" smtClean="0"/>
              <a:t>Simplify protocol</a:t>
            </a:r>
          </a:p>
          <a:p>
            <a:pPr lvl="2"/>
            <a:r>
              <a:rPr lang="en-US" dirty="0" smtClean="0"/>
              <a:t>Better security</a:t>
            </a:r>
          </a:p>
          <a:p>
            <a:pPr lvl="2"/>
            <a:r>
              <a:rPr lang="en-US" dirty="0" smtClean="0"/>
              <a:t>Attention to type of service</a:t>
            </a:r>
          </a:p>
          <a:p>
            <a:pPr lvl="2"/>
            <a:r>
              <a:rPr lang="en-US" dirty="0" smtClean="0"/>
              <a:t>Aid multicasting</a:t>
            </a:r>
          </a:p>
          <a:p>
            <a:pPr lvl="2"/>
            <a:r>
              <a:rPr lang="en-US" dirty="0" smtClean="0"/>
              <a:t>Roaming host without changing address</a:t>
            </a:r>
          </a:p>
          <a:p>
            <a:pPr lvl="2"/>
            <a:r>
              <a:rPr lang="en-US" dirty="0" smtClean="0"/>
              <a:t>Allow future protocol evolution</a:t>
            </a:r>
          </a:p>
          <a:p>
            <a:pPr lvl="2"/>
            <a:r>
              <a:rPr lang="en-US" dirty="0" smtClean="0"/>
              <a:t>Permit coexistence of old, new protocols, …</a:t>
            </a:r>
          </a:p>
          <a:p>
            <a:r>
              <a:rPr lang="en-US" dirty="0" smtClean="0"/>
              <a:t>Deployment has been slow &amp; painful, but may pick up pace now that addresses are all but exhausted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hundred and forty </a:t>
            </a:r>
            <a:r>
              <a:rPr lang="en-US" dirty="0" err="1"/>
              <a:t>undecillion</a:t>
            </a:r>
            <a:r>
              <a:rPr lang="en-US" dirty="0"/>
              <a:t>, two hundred and eighty-two decillion, three hundred and sixty-six nonillion, nine hundred and twenty octillion, nine hundred and thirty-eight septillion, four hundred and sixty-three sextillion, four hundred and sixty-three quintillion, three hundred and seventy-four quadrillion, six hundred and seven trillion, four hundred and thirty-one billion, seven hundred and sixty-eight million, two hundred and eleven thousand, four hundred and fifty-six.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Version 6 (2 )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15753"/>
            <a:ext cx="7790214" cy="4600081"/>
          </a:xfrm>
        </p:spPr>
        <p:txBody>
          <a:bodyPr/>
          <a:lstStyle/>
          <a:p>
            <a:r>
              <a:rPr lang="en-US" dirty="0" smtClean="0"/>
              <a:t>IPv6 protocol header has much longer addresses (128 vs. 32 bits) and is simpler (by using extension headers)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328" y="2169644"/>
            <a:ext cx="5145344" cy="398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Version 6 (3)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IPv6 extension headers handles other functionality </a:t>
            </a:r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21" y="2282468"/>
            <a:ext cx="7762621" cy="264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Control Protocols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works with the help of several control protocols:</a:t>
            </a:r>
          </a:p>
          <a:p>
            <a:pPr lvl="1"/>
            <a:r>
              <a:rPr lang="en-US" u="sng" dirty="0" smtClean="0"/>
              <a:t>ICMP</a:t>
            </a:r>
            <a:r>
              <a:rPr lang="en-US" dirty="0" smtClean="0"/>
              <a:t> is a companion to IP that returns error info</a:t>
            </a:r>
          </a:p>
          <a:p>
            <a:pPr lvl="2"/>
            <a:r>
              <a:rPr lang="en-US" dirty="0" smtClean="0"/>
              <a:t>Required, and used in many ways, e.g., for </a:t>
            </a:r>
            <a:r>
              <a:rPr lang="en-US" dirty="0" err="1" smtClean="0"/>
              <a:t>traceroute</a:t>
            </a:r>
            <a:endParaRPr lang="en-US" dirty="0" smtClean="0"/>
          </a:p>
          <a:p>
            <a:pPr lvl="1"/>
            <a:r>
              <a:rPr lang="en-US" u="sng" dirty="0" smtClean="0"/>
              <a:t>ARP</a:t>
            </a:r>
            <a:r>
              <a:rPr lang="en-US" dirty="0" smtClean="0"/>
              <a:t> finds Ethernet address of a local IP address</a:t>
            </a:r>
          </a:p>
          <a:p>
            <a:pPr lvl="2"/>
            <a:r>
              <a:rPr lang="en-US" dirty="0" smtClean="0"/>
              <a:t>Glue that is needed to send any IP packets</a:t>
            </a:r>
          </a:p>
          <a:p>
            <a:pPr lvl="2"/>
            <a:r>
              <a:rPr lang="en-US" dirty="0" smtClean="0"/>
              <a:t>Host queries an address and the owner replies </a:t>
            </a:r>
          </a:p>
          <a:p>
            <a:pPr lvl="1"/>
            <a:r>
              <a:rPr lang="en-US" u="sng" dirty="0" smtClean="0"/>
              <a:t>DHCP</a:t>
            </a:r>
            <a:r>
              <a:rPr lang="en-US" dirty="0" smtClean="0"/>
              <a:t> assigns a local IP address to a host</a:t>
            </a:r>
          </a:p>
          <a:p>
            <a:pPr lvl="2"/>
            <a:r>
              <a:rPr lang="en-US" dirty="0" smtClean="0"/>
              <a:t>Gets host started by automatically configuring it</a:t>
            </a:r>
          </a:p>
          <a:p>
            <a:pPr lvl="2"/>
            <a:r>
              <a:rPr lang="en-US" dirty="0" smtClean="0"/>
              <a:t>Host sends request to server, which grants a lease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Connection-Oriented – Virtual Circuits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is forwarded along a virtual circuit using tag inside it</a:t>
            </a:r>
          </a:p>
          <a:p>
            <a:pPr lvl="1"/>
            <a:r>
              <a:rPr lang="en-US" dirty="0" smtClean="0"/>
              <a:t>Virtual circuit (VC) is set up ahead of time</a:t>
            </a: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728094" y="2292078"/>
            <a:ext cx="7687812" cy="2879687"/>
            <a:chOff x="1179871" y="2016778"/>
            <a:chExt cx="7760929" cy="2907075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9871" y="2016778"/>
              <a:ext cx="7760929" cy="290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Box 4"/>
            <p:cNvSpPr txBox="1">
              <a:spLocks noChangeArrowheads="1"/>
            </p:cNvSpPr>
            <p:nvPr/>
          </p:nvSpPr>
          <p:spPr bwMode="auto">
            <a:xfrm>
              <a:off x="5791354" y="2149055"/>
              <a:ext cx="2590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/>
                <a:t>ISP’s </a:t>
              </a:r>
              <a:r>
                <a:rPr lang="en-US" sz="1400" dirty="0"/>
                <a:t>equipment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18237" y="5146302"/>
            <a:ext cx="5695950" cy="1171987"/>
            <a:chOff x="1649413" y="5126638"/>
            <a:chExt cx="5695950" cy="1171987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9413" y="5384225"/>
              <a:ext cx="56959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Box 7"/>
            <p:cNvSpPr txBox="1">
              <a:spLocks noChangeArrowheads="1"/>
            </p:cNvSpPr>
            <p:nvPr/>
          </p:nvSpPr>
          <p:spPr bwMode="auto">
            <a:xfrm>
              <a:off x="2122488" y="5126638"/>
              <a:ext cx="4799422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300" dirty="0"/>
                <a:t>A’s table                             C’s Table                          E’s Table</a:t>
              </a: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1661652" y="5899356"/>
            <a:ext cx="1700980" cy="4522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73161" y="5903843"/>
            <a:ext cx="1022555" cy="390257"/>
            <a:chOff x="5447070" y="5933338"/>
            <a:chExt cx="1022555" cy="390257"/>
          </a:xfrm>
          <a:noFill/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5447070" y="6031207"/>
              <a:ext cx="1022555" cy="2923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r>
                <a:rPr lang="en-US" sz="1300" dirty="0" smtClean="0"/>
                <a:t>In: Line  Tag</a:t>
              </a:r>
              <a:endParaRPr lang="en-US" sz="1300" dirty="0"/>
            </a:p>
          </p:txBody>
        </p:sp>
        <p:sp>
          <p:nvSpPr>
            <p:cNvPr id="20" name="Right Brace 19"/>
            <p:cNvSpPr/>
            <p:nvPr/>
          </p:nvSpPr>
          <p:spPr bwMode="auto">
            <a:xfrm rot="5400000">
              <a:off x="5788366" y="5837742"/>
              <a:ext cx="113502" cy="304694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ight Brace 20"/>
            <p:cNvSpPr/>
            <p:nvPr/>
          </p:nvSpPr>
          <p:spPr bwMode="auto">
            <a:xfrm rot="5400000">
              <a:off x="6171372" y="5807590"/>
              <a:ext cx="108156" cy="360520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13744" y="5913783"/>
            <a:ext cx="1211003" cy="332228"/>
            <a:chOff x="5656822" y="5938362"/>
            <a:chExt cx="1211003" cy="332228"/>
          </a:xfrm>
          <a:noFill/>
        </p:grpSpPr>
        <p:sp>
          <p:nvSpPr>
            <p:cNvPr id="28" name="TextBox 7"/>
            <p:cNvSpPr txBox="1">
              <a:spLocks noChangeArrowheads="1"/>
            </p:cNvSpPr>
            <p:nvPr/>
          </p:nvSpPr>
          <p:spPr bwMode="auto">
            <a:xfrm>
              <a:off x="5658457" y="6070535"/>
              <a:ext cx="1209368" cy="2000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300" dirty="0" smtClean="0"/>
                <a:t>Line  Tag: Out</a:t>
              </a:r>
              <a:endParaRPr lang="en-US" sz="1300" dirty="0"/>
            </a:p>
          </p:txBody>
        </p:sp>
        <p:sp>
          <p:nvSpPr>
            <p:cNvPr id="29" name="Right Brace 28"/>
            <p:cNvSpPr/>
            <p:nvPr/>
          </p:nvSpPr>
          <p:spPr bwMode="auto">
            <a:xfrm rot="5400000">
              <a:off x="5783004" y="5812502"/>
              <a:ext cx="108156" cy="360520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ight Brace 29"/>
            <p:cNvSpPr/>
            <p:nvPr/>
          </p:nvSpPr>
          <p:spPr bwMode="auto">
            <a:xfrm rot="5400000">
              <a:off x="6147216" y="5836336"/>
              <a:ext cx="103566" cy="307618"/>
            </a:xfrm>
            <a:prstGeom prst="rightBrace">
              <a:avLst/>
            </a:prstGeom>
            <a:grp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Control Protocols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ICMP (Internet Control Message Protocol) types: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267" y="2374290"/>
            <a:ext cx="7231114" cy="31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Control Protocols (3)</a:t>
            </a:r>
            <a:endParaRPr lang="en-US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ARP (Address Resolution Protocol) lets nodes find target Ethernet addresses [pink] from their IP addresses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73729"/>
            <a:ext cx="7741828" cy="437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312310" y="5496228"/>
            <a:ext cx="1022555" cy="796413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Label Switching and MPLS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MPLS (Multi-Protocol Label Switching) sends packets along established paths; ISPs can use for </a:t>
            </a:r>
            <a:r>
              <a:rPr lang="en-US" dirty="0" err="1" smtClean="0"/>
              <a:t>QoS</a:t>
            </a:r>
            <a:endParaRPr lang="en-US" dirty="0" smtClean="0"/>
          </a:p>
          <a:p>
            <a:pPr lvl="1"/>
            <a:r>
              <a:rPr lang="en-US" dirty="0" smtClean="0"/>
              <a:t>Path indicated with label below the IP layer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640" y="3008978"/>
            <a:ext cx="5878384" cy="28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733262" y="3490451"/>
            <a:ext cx="845574" cy="540778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Label Switching and MPLS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added based on IP address on entering an MPLS network (e.g., ISP) and removed when leaving it</a:t>
            </a:r>
          </a:p>
          <a:p>
            <a:pPr lvl="1"/>
            <a:r>
              <a:rPr lang="en-US" dirty="0" smtClean="0"/>
              <a:t>Forwarding only uses label inside MPLS network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2955804"/>
            <a:ext cx="839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OSPF— Interior Routing Protocol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816079" y="1099449"/>
            <a:ext cx="7790214" cy="4600081"/>
          </a:xfrm>
        </p:spPr>
        <p:txBody>
          <a:bodyPr/>
          <a:lstStyle/>
          <a:p>
            <a:r>
              <a:rPr lang="en-US" dirty="0" smtClean="0"/>
              <a:t>OSPF computes routes for a single network (e.g., ISP)</a:t>
            </a:r>
          </a:p>
          <a:p>
            <a:pPr lvl="1"/>
            <a:r>
              <a:rPr lang="en-US" dirty="0" smtClean="0"/>
              <a:t>Models network as a graph of weighted edges</a:t>
            </a: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4323" y="2166571"/>
            <a:ext cx="6809710" cy="207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2314" y="4015271"/>
            <a:ext cx="6696997" cy="234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39105" y="2334237"/>
            <a:ext cx="12191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Network: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189" y="4315433"/>
            <a:ext cx="1312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Graph: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 flipV="1">
            <a:off x="5879696" y="5309412"/>
            <a:ext cx="442452" cy="334297"/>
          </a:xfrm>
          <a:custGeom>
            <a:avLst/>
            <a:gdLst>
              <a:gd name="connsiteX0" fmla="*/ 442452 w 442452"/>
              <a:gd name="connsiteY0" fmla="*/ 0 h 334297"/>
              <a:gd name="connsiteX1" fmla="*/ 147484 w 442452"/>
              <a:gd name="connsiteY1" fmla="*/ 78658 h 334297"/>
              <a:gd name="connsiteX2" fmla="*/ 0 w 442452"/>
              <a:gd name="connsiteY2" fmla="*/ 334297 h 3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452" h="334297">
                <a:moveTo>
                  <a:pt x="442452" y="0"/>
                </a:moveTo>
                <a:cubicBezTo>
                  <a:pt x="331839" y="11471"/>
                  <a:pt x="221226" y="22942"/>
                  <a:pt x="147484" y="78658"/>
                </a:cubicBezTo>
                <a:cubicBezTo>
                  <a:pt x="73742" y="134374"/>
                  <a:pt x="36871" y="234335"/>
                  <a:pt x="0" y="33429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3496" y="5397904"/>
            <a:ext cx="21237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Broadcast LAN modeled as a well-connected node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76337" y="5043949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OSPF— Interior Routing Protocol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OSPF divides one large network (Autonomous System) into areas connected to a backbone area</a:t>
            </a:r>
          </a:p>
          <a:p>
            <a:pPr lvl="1"/>
            <a:r>
              <a:rPr lang="en-US" dirty="0" smtClean="0"/>
              <a:t>Helps to scale; summaries go over area borders</a:t>
            </a:r>
          </a:p>
          <a:p>
            <a:pPr lvl="1"/>
            <a:endParaRPr lang="en-US" dirty="0" smtClean="0"/>
          </a:p>
        </p:txBody>
      </p:sp>
      <p:pic>
        <p:nvPicPr>
          <p:cNvPr id="983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32" y="3101309"/>
            <a:ext cx="74961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OSPF— Interior Routing Protocol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OSPF (Open Shortest Path First) is link-state routing:</a:t>
            </a:r>
          </a:p>
          <a:p>
            <a:pPr lvl="1"/>
            <a:r>
              <a:rPr lang="en-US" dirty="0" smtClean="0"/>
              <a:t>Uses messages below to reliably flood topology</a:t>
            </a:r>
          </a:p>
          <a:p>
            <a:pPr lvl="1"/>
            <a:r>
              <a:rPr lang="en-US" dirty="0" smtClean="0"/>
              <a:t>Then runs </a:t>
            </a:r>
            <a:r>
              <a:rPr lang="en-US" dirty="0" err="1" smtClean="0"/>
              <a:t>Dijkstra</a:t>
            </a:r>
            <a:r>
              <a:rPr lang="en-US" dirty="0" smtClean="0"/>
              <a:t> to compute routes</a:t>
            </a: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921" y="3185340"/>
            <a:ext cx="7632905" cy="23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BGP— Exterior Routing Protocol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 (Border Gateway Protocol) computes routes across interconnected, autonomous networks</a:t>
            </a:r>
          </a:p>
          <a:p>
            <a:pPr lvl="1"/>
            <a:r>
              <a:rPr lang="en-US" dirty="0" smtClean="0"/>
              <a:t>Key role is to respect networks’ policy constraints</a:t>
            </a:r>
          </a:p>
          <a:p>
            <a:r>
              <a:rPr lang="en-US" dirty="0" smtClean="0"/>
              <a:t>Example policy constraints:</a:t>
            </a:r>
          </a:p>
          <a:p>
            <a:pPr lvl="2"/>
            <a:r>
              <a:rPr lang="en-US" dirty="0" smtClean="0"/>
              <a:t>No commercial traffic for educational network</a:t>
            </a:r>
          </a:p>
          <a:p>
            <a:pPr lvl="2"/>
            <a:r>
              <a:rPr lang="en-US" dirty="0" smtClean="0"/>
              <a:t>Never put Iraq on route starting at Pentagon</a:t>
            </a:r>
          </a:p>
          <a:p>
            <a:pPr lvl="2"/>
            <a:r>
              <a:rPr lang="en-US" dirty="0" smtClean="0"/>
              <a:t>Choose cheaper network</a:t>
            </a:r>
          </a:p>
          <a:p>
            <a:pPr lvl="2"/>
            <a:r>
              <a:rPr lang="en-US" dirty="0" smtClean="0"/>
              <a:t>Choose better performing network</a:t>
            </a:r>
          </a:p>
          <a:p>
            <a:pPr lvl="2"/>
            <a:r>
              <a:rPr lang="en-US" dirty="0" smtClean="0"/>
              <a:t>Don’t go from Apple to Google to Apple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BGP— Exterior Routing Protocol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158441"/>
            <a:ext cx="7790214" cy="4600081"/>
          </a:xfrm>
        </p:spPr>
        <p:txBody>
          <a:bodyPr/>
          <a:lstStyle/>
          <a:p>
            <a:r>
              <a:rPr lang="en-US" dirty="0" smtClean="0"/>
              <a:t>Common policy distinction is transit vs. peering:</a:t>
            </a:r>
          </a:p>
          <a:p>
            <a:pPr lvl="1"/>
            <a:r>
              <a:rPr lang="en-US" dirty="0" smtClean="0"/>
              <a:t>Transit carries traffic for pay; peers for mutual benefit</a:t>
            </a:r>
          </a:p>
          <a:p>
            <a:pPr lvl="1"/>
            <a:r>
              <a:rPr lang="en-US" dirty="0" smtClean="0"/>
              <a:t>AS1 carries AS2</a:t>
            </a:r>
            <a:r>
              <a:rPr lang="en-US" dirty="0" smtClean="0">
                <a:sym typeface="Wingdings" pitchFamily="2" charset="2"/>
              </a:rPr>
              <a:t>↔AS4 (Transit) but not AS3 (Peer)</a:t>
            </a:r>
            <a:endParaRPr lang="en-US" dirty="0" smtClean="0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2664384"/>
            <a:ext cx="8191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BGP— Exterior Routing Protocol (3)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 propagates messages along policy-compliant routes</a:t>
            </a:r>
          </a:p>
          <a:p>
            <a:pPr lvl="1"/>
            <a:r>
              <a:rPr lang="en-US" dirty="0" smtClean="0"/>
              <a:t>Message has prefix, AS path (to detect loops) and next-hop IP (to send over the local network)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42" y="2448023"/>
            <a:ext cx="7865345" cy="41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Comparison of Virtual-Circuits &amp; </a:t>
            </a:r>
            <a:r>
              <a:rPr lang="en-US" dirty="0" err="1" smtClean="0">
                <a:latin typeface="Arial" charset="0"/>
                <a:cs typeface="Arial" charset="0"/>
              </a:rPr>
              <a:t>Datagrams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" y="1277473"/>
            <a:ext cx="78803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4680" y="1143000"/>
            <a:ext cx="8229600" cy="4867275"/>
          </a:xfrm>
        </p:spPr>
        <p:txBody>
          <a:bodyPr/>
          <a:lstStyle/>
          <a:p>
            <a:r>
              <a:rPr lang="en-US" dirty="0" smtClean="0"/>
              <a:t>Mobile hosts can be reached at fixed IP via a home agent</a:t>
            </a:r>
          </a:p>
          <a:p>
            <a:pPr lvl="1"/>
            <a:r>
              <a:rPr lang="en-US" dirty="0" smtClean="0"/>
              <a:t>Home agent tunnels packets to reach the mobile host; reply can optimize path for subsequent packets</a:t>
            </a:r>
          </a:p>
          <a:p>
            <a:pPr lvl="1"/>
            <a:r>
              <a:rPr lang="en-US" dirty="0" smtClean="0"/>
              <a:t>No changes to routers or fixed hosts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r="2813"/>
          <a:stretch>
            <a:fillRect/>
          </a:stretch>
        </p:blipFill>
        <p:spPr bwMode="auto">
          <a:xfrm>
            <a:off x="1032391" y="2892831"/>
            <a:ext cx="7069388" cy="35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Take home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6872"/>
            <a:ext cx="8229600" cy="4867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IP-Addresses: NETID+HOSTID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Routing</a:t>
            </a:r>
          </a:p>
          <a:p>
            <a:pPr marL="800100" lvl="1" indent="-342900"/>
            <a:r>
              <a:rPr lang="en-US" dirty="0" smtClean="0"/>
              <a:t>Distance </a:t>
            </a:r>
            <a:r>
              <a:rPr lang="en-US" dirty="0"/>
              <a:t>vector</a:t>
            </a:r>
          </a:p>
          <a:p>
            <a:pPr marL="1143000" lvl="2"/>
            <a:r>
              <a:rPr lang="en-US" dirty="0"/>
              <a:t>Problem: Count to </a:t>
            </a:r>
            <a:r>
              <a:rPr lang="en-US" dirty="0" smtClean="0"/>
              <a:t>infinity</a:t>
            </a:r>
          </a:p>
          <a:p>
            <a:pPr marL="800100" lvl="1"/>
            <a:r>
              <a:rPr lang="en-US" dirty="0"/>
              <a:t>Link </a:t>
            </a:r>
            <a:r>
              <a:rPr lang="en-US" dirty="0" smtClean="0"/>
              <a:t>state</a:t>
            </a:r>
          </a:p>
          <a:p>
            <a:pPr marL="1143000" lvl="2"/>
            <a:r>
              <a:rPr lang="en-US" dirty="0" smtClean="0"/>
              <a:t>Challenge: Information propagation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Internet</a:t>
            </a:r>
          </a:p>
          <a:p>
            <a:pPr marL="800100" lvl="1" indent="-342900"/>
            <a:r>
              <a:rPr lang="en-US" dirty="0" smtClean="0"/>
              <a:t>OSPF inside a network</a:t>
            </a:r>
          </a:p>
          <a:p>
            <a:pPr marL="800100" lvl="1" indent="-342900"/>
            <a:r>
              <a:rPr lang="en-US" dirty="0" smtClean="0"/>
              <a:t>BGP between networks</a:t>
            </a:r>
          </a:p>
          <a:p>
            <a:pPr marL="800100" lvl="1" indent="-342900"/>
            <a:endParaRPr lang="en-US" dirty="0" smtClean="0"/>
          </a:p>
          <a:p>
            <a:pPr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7. Network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r>
              <a:rPr lang="en-US" dirty="0" smtClean="0"/>
              <a:t>Design Issues</a:t>
            </a:r>
          </a:p>
          <a:p>
            <a:pPr lvl="1"/>
            <a:r>
              <a:rPr lang="en-US" sz="2800" b="1" dirty="0" smtClean="0"/>
              <a:t>Routing Algorithms</a:t>
            </a:r>
          </a:p>
          <a:p>
            <a:pPr lvl="2"/>
            <a:r>
              <a:rPr lang="en-US" dirty="0" smtClean="0"/>
              <a:t>distance vector</a:t>
            </a:r>
          </a:p>
          <a:p>
            <a:pPr lvl="2"/>
            <a:r>
              <a:rPr lang="en-US" dirty="0" smtClean="0"/>
              <a:t>link state routing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Quality of Service</a:t>
            </a:r>
          </a:p>
          <a:p>
            <a:pPr lvl="1"/>
            <a:r>
              <a:rPr lang="en-US" dirty="0" smtClean="0"/>
              <a:t>Network Layer of the Internet</a:t>
            </a:r>
          </a:p>
          <a:p>
            <a:pPr lvl="2"/>
            <a:r>
              <a:rPr lang="en-US" dirty="0" smtClean="0"/>
              <a:t>IP</a:t>
            </a:r>
          </a:p>
          <a:p>
            <a:pPr lvl="2"/>
            <a:r>
              <a:rPr lang="en-US" dirty="0" smtClean="0"/>
              <a:t>OSPF</a:t>
            </a:r>
          </a:p>
        </p:txBody>
      </p:sp>
    </p:spTree>
    <p:extLst>
      <p:ext uri="{BB962C8B-B14F-4D97-AF65-F5344CB8AC3E}">
        <p14:creationId xmlns:p14="http://schemas.microsoft.com/office/powerpoint/2010/main" val="31767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Algorithms (1)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68351" y="1414073"/>
            <a:ext cx="7790214" cy="4600081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Shortest path algorithm</a:t>
            </a:r>
          </a:p>
          <a:p>
            <a:pPr lvl="1"/>
            <a:r>
              <a:rPr lang="en-US" dirty="0" smtClean="0"/>
              <a:t>Flooding</a:t>
            </a:r>
          </a:p>
          <a:p>
            <a:pPr lvl="1"/>
            <a:r>
              <a:rPr lang="en-US" dirty="0" smtClean="0"/>
              <a:t>Distance vector routing</a:t>
            </a:r>
          </a:p>
          <a:p>
            <a:pPr lvl="1"/>
            <a:r>
              <a:rPr lang="en-US" dirty="0" smtClean="0"/>
              <a:t>Link state routing</a:t>
            </a:r>
          </a:p>
          <a:p>
            <a:pPr lvl="1"/>
            <a:r>
              <a:rPr lang="en-US" dirty="0" smtClean="0"/>
              <a:t>Hierarchical routing</a:t>
            </a:r>
          </a:p>
          <a:p>
            <a:pPr lvl="1"/>
            <a:r>
              <a:rPr lang="en-US" dirty="0" smtClean="0"/>
              <a:t>Routing for mobile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3022</Words>
  <Application>Microsoft Office PowerPoint</Application>
  <PresentationFormat>On-screen Show (4:3)</PresentationFormat>
  <Paragraphs>486</Paragraphs>
  <Slides>71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Tannenbaum</vt:lpstr>
      <vt:lpstr>7. Network Layer </vt:lpstr>
      <vt:lpstr>The Network Layer</vt:lpstr>
      <vt:lpstr>Design Issues</vt:lpstr>
      <vt:lpstr>Forward Packet Switching</vt:lpstr>
      <vt:lpstr>Connectionless Service – Datagrams</vt:lpstr>
      <vt:lpstr>Connection-Oriented – Virtual Circuits</vt:lpstr>
      <vt:lpstr>Comparison of Virtual-Circuits &amp; Datagrams</vt:lpstr>
      <vt:lpstr>7. Network Layer </vt:lpstr>
      <vt:lpstr>Routing Algorithms (1)</vt:lpstr>
      <vt:lpstr>Routing Algorithms (2)</vt:lpstr>
      <vt:lpstr>Shortest Path Algorithm (1)</vt:lpstr>
      <vt:lpstr>PowerPoint Presentation</vt:lpstr>
      <vt:lpstr>Shortest Path Algorithm (2)</vt:lpstr>
      <vt:lpstr>Your turn</vt:lpstr>
      <vt:lpstr>Flooding</vt:lpstr>
      <vt:lpstr>Distance Vector Routing (1)</vt:lpstr>
      <vt:lpstr>Distance Vector Routing (2)</vt:lpstr>
      <vt:lpstr>Distance Vector Routing (2)</vt:lpstr>
      <vt:lpstr>The Count-to-Infinity Problem</vt:lpstr>
      <vt:lpstr>Link State Routing (1)</vt:lpstr>
      <vt:lpstr>Link State Routing (2) – LSPs</vt:lpstr>
      <vt:lpstr>Link State Routing (3) – Reliable Flooding</vt:lpstr>
      <vt:lpstr>Hierarchical Routing</vt:lpstr>
      <vt:lpstr>Routing for Mobile Hosts</vt:lpstr>
      <vt:lpstr>PowerPoint Presentation</vt:lpstr>
      <vt:lpstr>Congestion Control (1)</vt:lpstr>
      <vt:lpstr>Congestion Control (2)</vt:lpstr>
      <vt:lpstr>Congestion Control (3) – Approaches </vt:lpstr>
      <vt:lpstr>Traffic-Aware Routing</vt:lpstr>
      <vt:lpstr>Admission Control</vt:lpstr>
      <vt:lpstr>Traffic Throttling</vt:lpstr>
      <vt:lpstr>Load Shedding (1)</vt:lpstr>
      <vt:lpstr>Load Shedding (2)</vt:lpstr>
      <vt:lpstr>PowerPoint Presentation</vt:lpstr>
      <vt:lpstr>Quality of Service</vt:lpstr>
      <vt:lpstr>Application Requirements (1)</vt:lpstr>
      <vt:lpstr>Application Requirements (2)</vt:lpstr>
      <vt:lpstr>Traffic Shaping (1)</vt:lpstr>
      <vt:lpstr>Traffic Shaping (2)</vt:lpstr>
      <vt:lpstr>Traffic Shaping: Token Bucket</vt:lpstr>
      <vt:lpstr>Admission Control (1)</vt:lpstr>
      <vt:lpstr>Admission Control (2)</vt:lpstr>
      <vt:lpstr>PowerPoint Presentation</vt:lpstr>
      <vt:lpstr>Network Layer in the Internet (1)</vt:lpstr>
      <vt:lpstr>Network Layer in the Internet (3)</vt:lpstr>
      <vt:lpstr>IP Version 4 Protocol (1)</vt:lpstr>
      <vt:lpstr>Your turn</vt:lpstr>
      <vt:lpstr>IP Addresses (1) – Prefixes </vt:lpstr>
      <vt:lpstr>IP Addresses (2) – Subnets </vt:lpstr>
      <vt:lpstr>IP Addresses (3) – Aggregation </vt:lpstr>
      <vt:lpstr>IP Addresses (4) – Longest Matching Prefix</vt:lpstr>
      <vt:lpstr>IP Addresses (5) – Classful Addresing</vt:lpstr>
      <vt:lpstr>IP Addresses (6) – NAT</vt:lpstr>
      <vt:lpstr>Your turn</vt:lpstr>
      <vt:lpstr>IP Version 6 (1)</vt:lpstr>
      <vt:lpstr>PowerPoint Presentation</vt:lpstr>
      <vt:lpstr>IP Version 6 (2 )</vt:lpstr>
      <vt:lpstr>IP Version 6 (3)</vt:lpstr>
      <vt:lpstr>Internet Control Protocols (1)</vt:lpstr>
      <vt:lpstr>Internet Control Protocols (2)</vt:lpstr>
      <vt:lpstr>Internet Control Protocols (3)</vt:lpstr>
      <vt:lpstr>Label Switching and MPLS (1)</vt:lpstr>
      <vt:lpstr>Label Switching and MPLS (2)</vt:lpstr>
      <vt:lpstr>OSPF— Interior Routing Protocol (1)</vt:lpstr>
      <vt:lpstr>OSPF— Interior Routing Protocol (2)</vt:lpstr>
      <vt:lpstr>OSPF— Interior Routing Protocol (3)</vt:lpstr>
      <vt:lpstr>BGP— Exterior Routing Protocol (1)</vt:lpstr>
      <vt:lpstr>BGP— Exterior Routing Protocol (2)</vt:lpstr>
      <vt:lpstr>BGP— Exterior Routing Protocol (3)</vt:lpstr>
      <vt:lpstr>Mobile IP</vt:lpstr>
      <vt:lpstr>Take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2015-03-18T12:53:02Z</dcterms:created>
  <dcterms:modified xsi:type="dcterms:W3CDTF">2015-03-18T12:53:14Z</dcterms:modified>
</cp:coreProperties>
</file>