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notesMasterIdLst>
    <p:notesMasterId r:id="rId73"/>
  </p:notesMasterIdLst>
  <p:handoutMasterIdLst>
    <p:handoutMasterId r:id="rId74"/>
  </p:handoutMasterIdLst>
  <p:sldIdLst>
    <p:sldId id="445" r:id="rId2"/>
    <p:sldId id="395" r:id="rId3"/>
    <p:sldId id="596" r:id="rId4"/>
    <p:sldId id="597" r:id="rId5"/>
    <p:sldId id="599" r:id="rId6"/>
    <p:sldId id="600" r:id="rId7"/>
    <p:sldId id="601" r:id="rId8"/>
    <p:sldId id="704" r:id="rId9"/>
    <p:sldId id="603" r:id="rId10"/>
    <p:sldId id="602" r:id="rId11"/>
    <p:sldId id="606" r:id="rId12"/>
    <p:sldId id="709" r:id="rId13"/>
    <p:sldId id="689" r:id="rId14"/>
    <p:sldId id="702" r:id="rId15"/>
    <p:sldId id="690" r:id="rId16"/>
    <p:sldId id="610" r:id="rId17"/>
    <p:sldId id="691" r:id="rId18"/>
    <p:sldId id="708" r:id="rId19"/>
    <p:sldId id="611" r:id="rId20"/>
    <p:sldId id="612" r:id="rId21"/>
    <p:sldId id="615" r:id="rId22"/>
    <p:sldId id="616" r:id="rId23"/>
    <p:sldId id="617" r:id="rId24"/>
    <p:sldId id="622" r:id="rId25"/>
    <p:sldId id="707" r:id="rId26"/>
    <p:sldId id="624" r:id="rId27"/>
    <p:sldId id="625" r:id="rId28"/>
    <p:sldId id="626" r:id="rId29"/>
    <p:sldId id="627" r:id="rId30"/>
    <p:sldId id="628" r:id="rId31"/>
    <p:sldId id="629" r:id="rId32"/>
    <p:sldId id="631" r:id="rId33"/>
    <p:sldId id="630" r:id="rId34"/>
    <p:sldId id="705" r:id="rId35"/>
    <p:sldId id="632" r:id="rId36"/>
    <p:sldId id="633" r:id="rId37"/>
    <p:sldId id="634" r:id="rId38"/>
    <p:sldId id="635" r:id="rId39"/>
    <p:sldId id="692" r:id="rId40"/>
    <p:sldId id="637" r:id="rId41"/>
    <p:sldId id="641" r:id="rId42"/>
    <p:sldId id="642" r:id="rId43"/>
    <p:sldId id="706" r:id="rId44"/>
    <p:sldId id="660" r:id="rId45"/>
    <p:sldId id="661" r:id="rId46"/>
    <p:sldId id="662" r:id="rId47"/>
    <p:sldId id="703" r:id="rId48"/>
    <p:sldId id="664" r:id="rId49"/>
    <p:sldId id="665" r:id="rId50"/>
    <p:sldId id="667" r:id="rId51"/>
    <p:sldId id="668" r:id="rId52"/>
    <p:sldId id="669" r:id="rId53"/>
    <p:sldId id="671" r:id="rId54"/>
    <p:sldId id="701" r:id="rId55"/>
    <p:sldId id="672" r:id="rId56"/>
    <p:sldId id="710" r:id="rId57"/>
    <p:sldId id="673" r:id="rId58"/>
    <p:sldId id="674" r:id="rId59"/>
    <p:sldId id="695" r:id="rId60"/>
    <p:sldId id="677" r:id="rId61"/>
    <p:sldId id="678" r:id="rId62"/>
    <p:sldId id="679" r:id="rId63"/>
    <p:sldId id="680" r:id="rId64"/>
    <p:sldId id="681" r:id="rId65"/>
    <p:sldId id="683" r:id="rId66"/>
    <p:sldId id="684" r:id="rId67"/>
    <p:sldId id="685" r:id="rId68"/>
    <p:sldId id="686" r:id="rId69"/>
    <p:sldId id="687" r:id="rId70"/>
    <p:sldId id="697" r:id="rId71"/>
    <p:sldId id="590" r:id="rId72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521415D9-36F7-43E2-AB2F-B90AF26B5E84}">
      <p14:sectionLst xmlns:p14="http://schemas.microsoft.com/office/powerpoint/2010/main">
        <p14:section name="Default Section" id="{0551F176-123C-4BC4-83E7-88EE3E976B1D}">
          <p14:sldIdLst>
            <p14:sldId id="445"/>
            <p14:sldId id="395"/>
            <p14:sldId id="596"/>
            <p14:sldId id="597"/>
            <p14:sldId id="599"/>
            <p14:sldId id="600"/>
            <p14:sldId id="601"/>
          </p14:sldIdLst>
        </p14:section>
        <p14:section name="Routing" id="{FC67354A-B5AF-4B29-B2DD-607A69B3470E}">
          <p14:sldIdLst>
            <p14:sldId id="704"/>
            <p14:sldId id="603"/>
            <p14:sldId id="602"/>
            <p14:sldId id="606"/>
            <p14:sldId id="709"/>
            <p14:sldId id="689"/>
            <p14:sldId id="702"/>
            <p14:sldId id="690"/>
            <p14:sldId id="610"/>
            <p14:sldId id="691"/>
            <p14:sldId id="708"/>
            <p14:sldId id="611"/>
            <p14:sldId id="612"/>
            <p14:sldId id="615"/>
            <p14:sldId id="616"/>
            <p14:sldId id="617"/>
            <p14:sldId id="622"/>
          </p14:sldIdLst>
        </p14:section>
        <p14:section name="Congestion Control" id="{9C534745-370B-44FA-8B55-BCEC195ECC8D}">
          <p14:sldIdLst>
            <p14:sldId id="707"/>
            <p14:sldId id="624"/>
            <p14:sldId id="625"/>
            <p14:sldId id="626"/>
            <p14:sldId id="627"/>
            <p14:sldId id="628"/>
            <p14:sldId id="629"/>
            <p14:sldId id="631"/>
            <p14:sldId id="630"/>
          </p14:sldIdLst>
        </p14:section>
        <p14:section name="Quality" id="{CE499C5B-9E2B-4877-BFBB-C01D2644DDFE}">
          <p14:sldIdLst>
            <p14:sldId id="705"/>
            <p14:sldId id="632"/>
            <p14:sldId id="633"/>
            <p14:sldId id="634"/>
            <p14:sldId id="635"/>
            <p14:sldId id="692"/>
            <p14:sldId id="637"/>
            <p14:sldId id="641"/>
            <p14:sldId id="642"/>
          </p14:sldIdLst>
        </p14:section>
        <p14:section name="Networking on the Internet" id="{C6FA036A-057F-4309-B85F-581FBD58E975}">
          <p14:sldIdLst>
            <p14:sldId id="706"/>
            <p14:sldId id="660"/>
            <p14:sldId id="661"/>
            <p14:sldId id="662"/>
            <p14:sldId id="703"/>
            <p14:sldId id="664"/>
            <p14:sldId id="665"/>
            <p14:sldId id="667"/>
            <p14:sldId id="668"/>
            <p14:sldId id="669"/>
            <p14:sldId id="671"/>
            <p14:sldId id="701"/>
            <p14:sldId id="672"/>
            <p14:sldId id="710"/>
            <p14:sldId id="673"/>
            <p14:sldId id="674"/>
            <p14:sldId id="695"/>
            <p14:sldId id="677"/>
            <p14:sldId id="678"/>
            <p14:sldId id="679"/>
            <p14:sldId id="680"/>
            <p14:sldId id="681"/>
            <p14:sldId id="683"/>
            <p14:sldId id="684"/>
            <p14:sldId id="685"/>
            <p14:sldId id="686"/>
            <p14:sldId id="687"/>
            <p14:sldId id="697"/>
            <p14:sldId id="590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2BD8"/>
    <a:srgbClr val="FF388C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66" autoAdjust="0"/>
    <p:restoredTop sz="78151" autoAdjust="0"/>
  </p:normalViewPr>
  <p:slideViewPr>
    <p:cSldViewPr snapToGrid="0" showGuides="1">
      <p:cViewPr>
        <p:scale>
          <a:sx n="60" d="100"/>
          <a:sy n="60" d="100"/>
        </p:scale>
        <p:origin x="-122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56" d="100"/>
          <a:sy n="56" d="100"/>
        </p:scale>
        <p:origin x="-2532" y="-102"/>
      </p:cViewPr>
      <p:guideLst>
        <p:guide orient="horz" pos="3024"/>
        <p:guide pos="2304"/>
      </p:guideLst>
    </p:cSldViewPr>
  </p:notesViewPr>
  <p:gridSpacing cx="38405" cy="384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notesMaster" Target="notesMasters/notesMaster1.xml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1AAEA9-3CDA-449B-89AB-3B04D3A22579}" type="datetimeFigureOut">
              <a:rPr lang="en-US" smtClean="0"/>
              <a:t>3/18/2015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FDA2C7-ADC6-4D52-ADF2-F3A410C94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6926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DAA0ABBF-AC47-41DE-A95D-6184A976DE38}" type="datetimeFigureOut">
              <a:rPr lang="en-US" smtClean="0"/>
              <a:pPr/>
              <a:t>3/18/2015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6661" tIns="48331" rIns="96661" bIns="4833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F4859117-A06A-4DD6-900B-66B64C8697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8137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884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25</a:t>
            </a:fld>
            <a:endParaRPr 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BE0103-1A5B-4233-AC41-A926E2CF052E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38452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34</a:t>
            </a:fld>
            <a:endParaRPr lang="en-US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37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40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79438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42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43</a:t>
            </a:fld>
            <a:endParaRPr lang="en-US" dirty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5255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49</a:t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50</a:t>
            </a:fld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51</a:t>
            </a:fld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52</a:t>
            </a:fld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53</a:t>
            </a:fld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98422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60994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453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64</a:t>
            </a:fld>
            <a:endParaRPr 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67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94226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70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4289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04800" y="6572250"/>
            <a:ext cx="8610600" cy="276225"/>
          </a:xfrm>
        </p:spPr>
        <p:txBody>
          <a:bodyPr/>
          <a:lstStyle>
            <a:lvl1pPr algn="ctr">
              <a:defRPr sz="800" i="1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867275"/>
          </a:xfrm>
        </p:spPr>
        <p:txBody>
          <a:bodyPr/>
          <a:lstStyle>
            <a:lvl1pPr>
              <a:buClr>
                <a:srgbClr val="0000FF"/>
              </a:buCl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 sz="800"/>
            </a:lvl1pPr>
          </a:lstStyle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E3A62E-607D-4C70-8AA8-4E7424A8B6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i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4114800" cy="4867275"/>
          </a:xfrm>
        </p:spPr>
        <p:txBody>
          <a:bodyPr/>
          <a:lstStyle>
            <a:lvl1pPr>
              <a:buClr>
                <a:srgbClr val="0000FF"/>
              </a:buCl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1123950"/>
          </a:xfrm>
        </p:spPr>
        <p:txBody>
          <a:bodyPr/>
          <a:lstStyle>
            <a:lvl1pPr>
              <a:buClr>
                <a:srgbClr val="0000FF"/>
              </a:buCl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1"/>
          </p:nvPr>
        </p:nvSpPr>
        <p:spPr>
          <a:xfrm>
            <a:off x="457200" y="2266950"/>
            <a:ext cx="4114800" cy="3743325"/>
          </a:xfrm>
        </p:spPr>
        <p:txBody>
          <a:bodyPr/>
          <a:lstStyle>
            <a:lvl1pPr>
              <a:buClr>
                <a:srgbClr val="0000FF"/>
              </a:buCl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381124" y="1990725"/>
            <a:ext cx="7315201" cy="4019550"/>
          </a:xfrm>
        </p:spPr>
        <p:txBody>
          <a:bodyPr/>
          <a:lstStyle>
            <a:lvl1pPr>
              <a:buClr>
                <a:srgbClr val="0000FF"/>
              </a:buCl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914399" y="1610713"/>
            <a:ext cx="7790214" cy="4600081"/>
          </a:xfrm>
        </p:spPr>
        <p:txBody>
          <a:bodyPr/>
          <a:lstStyle>
            <a:lvl1pP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81124" y="1590675"/>
            <a:ext cx="7315201" cy="459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553200"/>
            <a:ext cx="9144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800" i="1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i="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80" r:id="rId3"/>
    <p:sldLayoutId id="2147483681" r:id="rId4"/>
    <p:sldLayoutId id="2147483678" r:id="rId5"/>
    <p:sldLayoutId id="2147483679" r:id="rId6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FF0000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FF0000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FF0000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FF0000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Times New Roman" pitchFamily="18" charset="0"/>
        </a:defRPr>
      </a:lvl9pPr>
    </p:titleStyle>
    <p:bodyStyle>
      <a:lvl1pPr marL="0" indent="0" algn="l" rtl="0" eaLnBrk="0" fontAlgn="base" hangingPunct="0">
        <a:spcBef>
          <a:spcPts val="1800"/>
        </a:spcBef>
        <a:spcAft>
          <a:spcPct val="0"/>
        </a:spcAft>
        <a:buClr>
          <a:srgbClr val="0000FF"/>
        </a:buClr>
        <a:buFont typeface="Arial" pitchFamily="34" charset="0"/>
        <a:buNone/>
        <a:defRPr sz="24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457200" indent="-457200" algn="l" rtl="0" eaLnBrk="0" fontAlgn="base" hangingPunct="0">
        <a:spcBef>
          <a:spcPts val="600"/>
        </a:spcBef>
        <a:spcAft>
          <a:spcPct val="0"/>
        </a:spcAft>
        <a:buClr>
          <a:srgbClr val="0000FF"/>
        </a:buClr>
        <a:buFont typeface="Arial" pitchFamily="34" charset="0"/>
        <a:buChar char="•"/>
        <a:defRPr sz="2400">
          <a:solidFill>
            <a:schemeClr val="tx1"/>
          </a:solidFill>
          <a:latin typeface="Arial" pitchFamily="34" charset="0"/>
          <a:cs typeface="Arial" pitchFamily="34" charset="0"/>
        </a:defRPr>
      </a:lvl2pPr>
      <a:lvl3pPr marL="800100" indent="-342900" algn="l" rtl="0" eaLnBrk="0" fontAlgn="base" hangingPunct="0">
        <a:spcBef>
          <a:spcPct val="20000"/>
        </a:spcBef>
        <a:spcAft>
          <a:spcPct val="0"/>
        </a:spcAft>
        <a:buClr>
          <a:srgbClr val="0000FF"/>
        </a:buClr>
        <a:buFont typeface="Arial" pitchFamily="34" charset="0"/>
        <a:buChar char="−"/>
        <a:defRPr sz="2000">
          <a:solidFill>
            <a:schemeClr val="tx1"/>
          </a:solidFill>
          <a:latin typeface="Arial" pitchFamily="34" charset="0"/>
          <a:cs typeface="Arial" pitchFamily="34" charset="0"/>
        </a:defRPr>
      </a:lvl3pPr>
      <a:lvl4pPr marL="1028700" indent="-228600" algn="l" rtl="0" eaLnBrk="0" fontAlgn="base" hangingPunct="0">
        <a:spcBef>
          <a:spcPct val="20000"/>
        </a:spcBef>
        <a:spcAft>
          <a:spcPct val="0"/>
        </a:spcAft>
        <a:buClr>
          <a:srgbClr val="0000FF"/>
        </a:buClr>
        <a:buFont typeface="Arial" pitchFamily="34" charset="0"/>
        <a:buChar char="»"/>
        <a:defRPr sz="1800">
          <a:solidFill>
            <a:schemeClr val="tx1"/>
          </a:solidFill>
          <a:latin typeface="Arial" pitchFamily="34" charset="0"/>
          <a:cs typeface="Arial" pitchFamily="34" charset="0"/>
        </a:defRPr>
      </a:lvl4pPr>
      <a:lvl5pPr marL="1257300" indent="-228600" algn="l" rtl="0" eaLnBrk="0" fontAlgn="base" hangingPunct="0">
        <a:spcBef>
          <a:spcPct val="20000"/>
        </a:spcBef>
        <a:spcAft>
          <a:spcPct val="0"/>
        </a:spcAft>
        <a:buClr>
          <a:srgbClr val="0000FF"/>
        </a:buClr>
        <a:buFont typeface="Wingdings" pitchFamily="2" charset="2"/>
        <a:buChar char="§"/>
        <a:defRPr sz="1600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2667000" indent="-3810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»"/>
        <a:defRPr sz="2000">
          <a:solidFill>
            <a:schemeClr val="tx1"/>
          </a:solidFill>
          <a:latin typeface="+mn-lt"/>
        </a:defRPr>
      </a:lvl6pPr>
      <a:lvl7pPr marL="3124200" indent="-3810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»"/>
        <a:defRPr sz="2000">
          <a:solidFill>
            <a:schemeClr val="tx1"/>
          </a:solidFill>
          <a:latin typeface="+mn-lt"/>
        </a:defRPr>
      </a:lvl7pPr>
      <a:lvl8pPr marL="3581400" indent="-3810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»"/>
        <a:defRPr sz="2000">
          <a:solidFill>
            <a:schemeClr val="tx1"/>
          </a:solidFill>
          <a:latin typeface="+mn-lt"/>
        </a:defRPr>
      </a:lvl8pPr>
      <a:lvl9pPr marL="4038600" indent="-3810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4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8.png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6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0" y="676275"/>
            <a:ext cx="9144000" cy="1143000"/>
          </a:xfrm>
        </p:spPr>
        <p:txBody>
          <a:bodyPr/>
          <a:lstStyle/>
          <a:p>
            <a:r>
              <a:rPr lang="en-US" dirty="0" smtClean="0"/>
              <a:t>7. Network Layer</a:t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4099" name="Subtitle 2"/>
          <p:cNvSpPr>
            <a:spLocks noGrp="1"/>
          </p:cNvSpPr>
          <p:nvPr>
            <p:ph idx="1"/>
          </p:nvPr>
        </p:nvSpPr>
        <p:spPr>
          <a:xfrm>
            <a:off x="1257299" y="1990725"/>
            <a:ext cx="6686551" cy="4019550"/>
          </a:xfrm>
        </p:spPr>
        <p:txBody>
          <a:bodyPr/>
          <a:lstStyle/>
          <a:p>
            <a:pPr lvl="1"/>
            <a:r>
              <a:rPr lang="en-US" sz="2800" b="1" dirty="0" smtClean="0"/>
              <a:t>Design Issues</a:t>
            </a:r>
          </a:p>
          <a:p>
            <a:pPr lvl="1"/>
            <a:r>
              <a:rPr lang="en-US" dirty="0" smtClean="0"/>
              <a:t>Routing Algorithms</a:t>
            </a:r>
          </a:p>
          <a:p>
            <a:pPr lvl="2"/>
            <a:r>
              <a:rPr lang="en-US" dirty="0" smtClean="0"/>
              <a:t>distance vector</a:t>
            </a:r>
          </a:p>
          <a:p>
            <a:pPr lvl="2"/>
            <a:r>
              <a:rPr lang="en-US" dirty="0" smtClean="0"/>
              <a:t>link state routing</a:t>
            </a:r>
          </a:p>
          <a:p>
            <a:pPr lvl="1"/>
            <a:r>
              <a:rPr lang="en-US" dirty="0" smtClean="0"/>
              <a:t>Congestion Control</a:t>
            </a:r>
          </a:p>
          <a:p>
            <a:pPr lvl="1"/>
            <a:r>
              <a:rPr lang="en-US" dirty="0" smtClean="0"/>
              <a:t>Quality of Service</a:t>
            </a:r>
          </a:p>
          <a:p>
            <a:pPr lvl="1"/>
            <a:r>
              <a:rPr lang="en-US" dirty="0" smtClean="0"/>
              <a:t>Network Layer of the Internet</a:t>
            </a:r>
          </a:p>
          <a:p>
            <a:pPr lvl="2"/>
            <a:r>
              <a:rPr lang="en-US" dirty="0" smtClean="0"/>
              <a:t>IP</a:t>
            </a:r>
          </a:p>
          <a:p>
            <a:pPr lvl="2"/>
            <a:r>
              <a:rPr lang="en-US" dirty="0" smtClean="0"/>
              <a:t>OSPF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Routing Algorithms (2)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722664" y="1143000"/>
            <a:ext cx="8229600" cy="4867275"/>
          </a:xfrm>
        </p:spPr>
        <p:txBody>
          <a:bodyPr/>
          <a:lstStyle/>
          <a:p>
            <a:r>
              <a:rPr lang="en-US" u="sng" dirty="0" smtClean="0"/>
              <a:t>Routing</a:t>
            </a:r>
            <a:r>
              <a:rPr lang="en-US" dirty="0" smtClean="0"/>
              <a:t> is the process of discovering network paths</a:t>
            </a:r>
          </a:p>
          <a:p>
            <a:pPr lvl="1"/>
            <a:r>
              <a:rPr lang="en-US" dirty="0" smtClean="0"/>
              <a:t>Model the network as a graph of nodes and links</a:t>
            </a:r>
          </a:p>
          <a:p>
            <a:pPr lvl="1"/>
            <a:r>
              <a:rPr lang="en-US" dirty="0" smtClean="0"/>
              <a:t>Decide what to optimize (e.g., fairness </a:t>
            </a:r>
            <a:r>
              <a:rPr lang="en-US" dirty="0" err="1" smtClean="0"/>
              <a:t>vs</a:t>
            </a:r>
            <a:r>
              <a:rPr lang="en-US" dirty="0" smtClean="0"/>
              <a:t> efficiency)</a:t>
            </a:r>
          </a:p>
          <a:p>
            <a:pPr lvl="1"/>
            <a:r>
              <a:rPr lang="en-US" dirty="0" smtClean="0"/>
              <a:t>Update routes for changes in topology (e.g., failures)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u="sng" dirty="0" smtClean="0"/>
          </a:p>
          <a:p>
            <a:r>
              <a:rPr lang="en-US" u="sng" dirty="0" smtClean="0"/>
              <a:t>Forwarding</a:t>
            </a:r>
            <a:r>
              <a:rPr lang="en-US" dirty="0" smtClean="0"/>
              <a:t> is the sending of packets along a path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1484660" y="3126659"/>
            <a:ext cx="6135329" cy="2104103"/>
            <a:chOff x="1376508" y="3126659"/>
            <a:chExt cx="6135329" cy="2104103"/>
          </a:xfrm>
        </p:grpSpPr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l="1251" t="4680" r="1175" b="4148"/>
            <a:stretch>
              <a:fillRect/>
            </a:stretch>
          </p:blipFill>
          <p:spPr bwMode="auto">
            <a:xfrm>
              <a:off x="1376508" y="3126659"/>
              <a:ext cx="6135329" cy="21041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0" name="Straight Arrow Connector 9"/>
            <p:cNvCxnSpPr/>
            <p:nvPr/>
          </p:nvCxnSpPr>
          <p:spPr bwMode="auto">
            <a:xfrm>
              <a:off x="2281084" y="4286856"/>
              <a:ext cx="4257368" cy="158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accent3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1" name="Freeform 10"/>
            <p:cNvSpPr/>
            <p:nvPr/>
          </p:nvSpPr>
          <p:spPr bwMode="auto">
            <a:xfrm>
              <a:off x="2841523" y="3687097"/>
              <a:ext cx="275303" cy="983226"/>
            </a:xfrm>
            <a:custGeom>
              <a:avLst/>
              <a:gdLst>
                <a:gd name="connsiteX0" fmla="*/ 0 w 275303"/>
                <a:gd name="connsiteY0" fmla="*/ 0 h 983226"/>
                <a:gd name="connsiteX1" fmla="*/ 0 w 275303"/>
                <a:gd name="connsiteY1" fmla="*/ 383458 h 983226"/>
                <a:gd name="connsiteX2" fmla="*/ 275303 w 275303"/>
                <a:gd name="connsiteY2" fmla="*/ 383458 h 983226"/>
                <a:gd name="connsiteX3" fmla="*/ 275303 w 275303"/>
                <a:gd name="connsiteY3" fmla="*/ 983226 h 983226"/>
                <a:gd name="connsiteX0" fmla="*/ 0 w 275303"/>
                <a:gd name="connsiteY0" fmla="*/ 0 h 983226"/>
                <a:gd name="connsiteX1" fmla="*/ 0 w 275303"/>
                <a:gd name="connsiteY1" fmla="*/ 383458 h 983226"/>
                <a:gd name="connsiteX2" fmla="*/ 275303 w 275303"/>
                <a:gd name="connsiteY2" fmla="*/ 383458 h 983226"/>
                <a:gd name="connsiteX3" fmla="*/ 275303 w 275303"/>
                <a:gd name="connsiteY3" fmla="*/ 983226 h 983226"/>
                <a:gd name="connsiteX0" fmla="*/ 0 w 275303"/>
                <a:gd name="connsiteY0" fmla="*/ 0 h 983226"/>
                <a:gd name="connsiteX1" fmla="*/ 0 w 275303"/>
                <a:gd name="connsiteY1" fmla="*/ 383458 h 983226"/>
                <a:gd name="connsiteX2" fmla="*/ 275303 w 275303"/>
                <a:gd name="connsiteY2" fmla="*/ 383458 h 983226"/>
                <a:gd name="connsiteX3" fmla="*/ 275303 w 275303"/>
                <a:gd name="connsiteY3" fmla="*/ 983226 h 983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5303" h="983226">
                  <a:moveTo>
                    <a:pt x="0" y="0"/>
                  </a:moveTo>
                  <a:lnTo>
                    <a:pt x="0" y="383458"/>
                  </a:lnTo>
                  <a:lnTo>
                    <a:pt x="275303" y="383458"/>
                  </a:lnTo>
                  <a:lnTo>
                    <a:pt x="275303" y="983226"/>
                  </a:lnTo>
                </a:path>
              </a:pathLst>
            </a:custGeom>
            <a:solidFill>
              <a:schemeClr val="bg1"/>
            </a:solidFill>
            <a:ln w="19050" cap="flat" cmpd="sng" algn="ctr">
              <a:solidFill>
                <a:schemeClr val="accent3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" name="Freeform 11"/>
            <p:cNvSpPr/>
            <p:nvPr/>
          </p:nvSpPr>
          <p:spPr bwMode="auto">
            <a:xfrm>
              <a:off x="5638800" y="3682181"/>
              <a:ext cx="275303" cy="983226"/>
            </a:xfrm>
            <a:custGeom>
              <a:avLst/>
              <a:gdLst>
                <a:gd name="connsiteX0" fmla="*/ 0 w 275303"/>
                <a:gd name="connsiteY0" fmla="*/ 0 h 983226"/>
                <a:gd name="connsiteX1" fmla="*/ 0 w 275303"/>
                <a:gd name="connsiteY1" fmla="*/ 383458 h 983226"/>
                <a:gd name="connsiteX2" fmla="*/ 275303 w 275303"/>
                <a:gd name="connsiteY2" fmla="*/ 383458 h 983226"/>
                <a:gd name="connsiteX3" fmla="*/ 275303 w 275303"/>
                <a:gd name="connsiteY3" fmla="*/ 983226 h 983226"/>
                <a:gd name="connsiteX0" fmla="*/ 0 w 275303"/>
                <a:gd name="connsiteY0" fmla="*/ 0 h 983226"/>
                <a:gd name="connsiteX1" fmla="*/ 0 w 275303"/>
                <a:gd name="connsiteY1" fmla="*/ 383458 h 983226"/>
                <a:gd name="connsiteX2" fmla="*/ 275303 w 275303"/>
                <a:gd name="connsiteY2" fmla="*/ 383458 h 983226"/>
                <a:gd name="connsiteX3" fmla="*/ 275303 w 275303"/>
                <a:gd name="connsiteY3" fmla="*/ 983226 h 983226"/>
                <a:gd name="connsiteX0" fmla="*/ 0 w 275303"/>
                <a:gd name="connsiteY0" fmla="*/ 0 h 983226"/>
                <a:gd name="connsiteX1" fmla="*/ 0 w 275303"/>
                <a:gd name="connsiteY1" fmla="*/ 383458 h 983226"/>
                <a:gd name="connsiteX2" fmla="*/ 275303 w 275303"/>
                <a:gd name="connsiteY2" fmla="*/ 383458 h 983226"/>
                <a:gd name="connsiteX3" fmla="*/ 275303 w 275303"/>
                <a:gd name="connsiteY3" fmla="*/ 983226 h 983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5303" h="983226">
                  <a:moveTo>
                    <a:pt x="0" y="0"/>
                  </a:moveTo>
                  <a:lnTo>
                    <a:pt x="0" y="383458"/>
                  </a:lnTo>
                  <a:lnTo>
                    <a:pt x="275303" y="383458"/>
                  </a:lnTo>
                  <a:lnTo>
                    <a:pt x="275303" y="983226"/>
                  </a:lnTo>
                </a:path>
              </a:pathLst>
            </a:custGeom>
            <a:solidFill>
              <a:schemeClr val="bg1"/>
            </a:solidFill>
            <a:ln w="19050" cap="flat" cmpd="sng" algn="ctr">
              <a:solidFill>
                <a:schemeClr val="accent3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" name="Freeform 12"/>
            <p:cNvSpPr/>
            <p:nvPr/>
          </p:nvSpPr>
          <p:spPr bwMode="auto">
            <a:xfrm>
              <a:off x="4296697" y="3687097"/>
              <a:ext cx="275303" cy="983226"/>
            </a:xfrm>
            <a:custGeom>
              <a:avLst/>
              <a:gdLst>
                <a:gd name="connsiteX0" fmla="*/ 0 w 275303"/>
                <a:gd name="connsiteY0" fmla="*/ 0 h 983226"/>
                <a:gd name="connsiteX1" fmla="*/ 0 w 275303"/>
                <a:gd name="connsiteY1" fmla="*/ 383458 h 983226"/>
                <a:gd name="connsiteX2" fmla="*/ 275303 w 275303"/>
                <a:gd name="connsiteY2" fmla="*/ 383458 h 983226"/>
                <a:gd name="connsiteX3" fmla="*/ 275303 w 275303"/>
                <a:gd name="connsiteY3" fmla="*/ 983226 h 983226"/>
                <a:gd name="connsiteX0" fmla="*/ 0 w 275303"/>
                <a:gd name="connsiteY0" fmla="*/ 0 h 983226"/>
                <a:gd name="connsiteX1" fmla="*/ 0 w 275303"/>
                <a:gd name="connsiteY1" fmla="*/ 383458 h 983226"/>
                <a:gd name="connsiteX2" fmla="*/ 275303 w 275303"/>
                <a:gd name="connsiteY2" fmla="*/ 383458 h 983226"/>
                <a:gd name="connsiteX3" fmla="*/ 275303 w 275303"/>
                <a:gd name="connsiteY3" fmla="*/ 983226 h 983226"/>
                <a:gd name="connsiteX0" fmla="*/ 0 w 275303"/>
                <a:gd name="connsiteY0" fmla="*/ 0 h 983226"/>
                <a:gd name="connsiteX1" fmla="*/ 0 w 275303"/>
                <a:gd name="connsiteY1" fmla="*/ 383458 h 983226"/>
                <a:gd name="connsiteX2" fmla="*/ 275303 w 275303"/>
                <a:gd name="connsiteY2" fmla="*/ 383458 h 983226"/>
                <a:gd name="connsiteX3" fmla="*/ 275303 w 275303"/>
                <a:gd name="connsiteY3" fmla="*/ 983226 h 983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5303" h="983226">
                  <a:moveTo>
                    <a:pt x="0" y="0"/>
                  </a:moveTo>
                  <a:lnTo>
                    <a:pt x="0" y="383458"/>
                  </a:lnTo>
                  <a:lnTo>
                    <a:pt x="275303" y="383458"/>
                  </a:lnTo>
                  <a:lnTo>
                    <a:pt x="275303" y="983226"/>
                  </a:lnTo>
                </a:path>
              </a:pathLst>
            </a:custGeom>
            <a:solidFill>
              <a:schemeClr val="bg1"/>
            </a:solidFill>
            <a:ln w="19050" cap="flat" cmpd="sng" algn="ctr">
              <a:solidFill>
                <a:schemeClr val="accent3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 bwMode="auto">
            <a:xfrm>
              <a:off x="1799303" y="4168877"/>
              <a:ext cx="5230762" cy="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Shortest Path Algorithm (1)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286257"/>
            <a:ext cx="7790214" cy="4600081"/>
          </a:xfrm>
        </p:spPr>
        <p:txBody>
          <a:bodyPr/>
          <a:lstStyle/>
          <a:p>
            <a:r>
              <a:rPr lang="en-US" u="sng" dirty="0" err="1" smtClean="0"/>
              <a:t>Dijkstra</a:t>
            </a:r>
            <a:r>
              <a:rPr lang="en-US" dirty="0" err="1" smtClean="0"/>
              <a:t>’s</a:t>
            </a:r>
            <a:r>
              <a:rPr lang="en-US" dirty="0" smtClean="0"/>
              <a:t> algorithm computes a sink tree on the graph:</a:t>
            </a:r>
          </a:p>
          <a:p>
            <a:pPr lvl="1"/>
            <a:r>
              <a:rPr lang="en-US" dirty="0" smtClean="0"/>
              <a:t>Each link is assigned a non-negative weight/distance</a:t>
            </a:r>
          </a:p>
          <a:p>
            <a:pPr lvl="1"/>
            <a:r>
              <a:rPr lang="en-US" dirty="0" smtClean="0"/>
              <a:t>Shortest path is the one with lowest total weight</a:t>
            </a:r>
          </a:p>
          <a:p>
            <a:pPr lvl="1"/>
            <a:r>
              <a:rPr lang="en-US" dirty="0" smtClean="0"/>
              <a:t>Using weights of 1 gives paths with fewest hops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Algorithm:</a:t>
            </a:r>
          </a:p>
          <a:p>
            <a:pPr lvl="1"/>
            <a:r>
              <a:rPr lang="en-US" dirty="0" smtClean="0"/>
              <a:t>Start with sink, set distance at other nodes to infinity</a:t>
            </a:r>
          </a:p>
          <a:p>
            <a:pPr lvl="1"/>
            <a:r>
              <a:rPr lang="en-US" dirty="0" smtClean="0"/>
              <a:t>Relax distance to other nodes</a:t>
            </a:r>
          </a:p>
          <a:p>
            <a:pPr lvl="1"/>
            <a:r>
              <a:rPr lang="en-US" dirty="0" smtClean="0"/>
              <a:t>Pick the lowest distance node, add it to sink tree</a:t>
            </a:r>
          </a:p>
          <a:p>
            <a:pPr lvl="1"/>
            <a:r>
              <a:rPr lang="en-US" dirty="0" smtClean="0"/>
              <a:t>Repeat until all nodes are in the sink tree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3" y="141891"/>
            <a:ext cx="8797184" cy="6068904"/>
          </a:xfrm>
        </p:spPr>
        <p:txBody>
          <a:bodyPr/>
          <a:lstStyle/>
          <a:p>
            <a:pPr>
              <a:lnSpc>
                <a:spcPct val="50000"/>
              </a:lnSpc>
            </a:pPr>
            <a:endParaRPr lang="en-US" sz="1100" dirty="0" smtClean="0"/>
          </a:p>
          <a:p>
            <a:pPr>
              <a:lnSpc>
                <a:spcPct val="50000"/>
              </a:lnSpc>
            </a:pPr>
            <a:endParaRPr lang="en-US" sz="1100" dirty="0"/>
          </a:p>
          <a:p>
            <a:pPr>
              <a:lnSpc>
                <a:spcPct val="50000"/>
              </a:lnSpc>
            </a:pPr>
            <a:r>
              <a:rPr lang="en-US" sz="1400" dirty="0" err="1" smtClean="0"/>
              <a:t>Dijkstra</a:t>
            </a:r>
            <a:r>
              <a:rPr lang="en-US" sz="1400" dirty="0" smtClean="0"/>
              <a:t>(</a:t>
            </a:r>
            <a:r>
              <a:rPr lang="en-US" sz="1400" dirty="0" err="1" smtClean="0"/>
              <a:t>StartingNode</a:t>
            </a:r>
            <a:r>
              <a:rPr lang="en-US" sz="1400" dirty="0" smtClean="0"/>
              <a:t> </a:t>
            </a:r>
            <a:r>
              <a:rPr lang="en-US" sz="1400" dirty="0"/>
              <a:t>A) {</a:t>
            </a:r>
          </a:p>
          <a:p>
            <a:pPr>
              <a:lnSpc>
                <a:spcPct val="50000"/>
              </a:lnSpc>
            </a:pPr>
            <a:r>
              <a:rPr lang="en-US" sz="1400" dirty="0"/>
              <a:t>	</a:t>
            </a:r>
            <a:r>
              <a:rPr lang="en-US" sz="1400" dirty="0" smtClean="0"/>
              <a:t>Queue&lt;</a:t>
            </a:r>
            <a:r>
              <a:rPr lang="en-US" sz="1400" dirty="0" err="1" smtClean="0"/>
              <a:t>HashMap</a:t>
            </a:r>
            <a:r>
              <a:rPr lang="en-US" sz="1400" dirty="0" smtClean="0"/>
              <a:t>&lt;</a:t>
            </a:r>
            <a:r>
              <a:rPr lang="en-US" sz="1400" dirty="0" err="1" smtClean="0"/>
              <a:t>Node,Integer</a:t>
            </a:r>
            <a:r>
              <a:rPr lang="en-US" sz="1400" dirty="0"/>
              <a:t>&gt; </a:t>
            </a:r>
            <a:r>
              <a:rPr lang="en-US" sz="1400" dirty="0" err="1"/>
              <a:t>theQueue</a:t>
            </a:r>
            <a:r>
              <a:rPr lang="en-US" sz="1400" dirty="0"/>
              <a:t>;</a:t>
            </a:r>
          </a:p>
          <a:p>
            <a:pPr>
              <a:lnSpc>
                <a:spcPct val="50000"/>
              </a:lnSpc>
            </a:pPr>
            <a:r>
              <a:rPr lang="en-US" sz="1400" dirty="0"/>
              <a:t>	</a:t>
            </a:r>
            <a:r>
              <a:rPr lang="en-US" sz="1400" dirty="0" err="1"/>
              <a:t>theQueue.addAll</a:t>
            </a:r>
            <a:r>
              <a:rPr lang="en-US" sz="1400" dirty="0"/>
              <a:t>(</a:t>
            </a:r>
            <a:r>
              <a:rPr lang="en-US" sz="1400" dirty="0" err="1"/>
              <a:t>A.reachableNodesWithDistance</a:t>
            </a:r>
            <a:r>
              <a:rPr lang="en-US" sz="1400" dirty="0"/>
              <a:t>);</a:t>
            </a:r>
          </a:p>
          <a:p>
            <a:pPr>
              <a:lnSpc>
                <a:spcPct val="50000"/>
              </a:lnSpc>
            </a:pPr>
            <a:r>
              <a:rPr lang="en-US" sz="1400" dirty="0"/>
              <a:t>	Integer[] </a:t>
            </a:r>
            <a:r>
              <a:rPr lang="en-US" sz="1400" dirty="0" err="1"/>
              <a:t>shortestDistances</a:t>
            </a:r>
            <a:r>
              <a:rPr lang="en-US" sz="1400" dirty="0"/>
              <a:t> = new Integer[</a:t>
            </a:r>
            <a:r>
              <a:rPr lang="en-US" sz="1400" dirty="0" err="1"/>
              <a:t>maxNodeCount</a:t>
            </a:r>
            <a:r>
              <a:rPr lang="en-US" sz="1400" dirty="0"/>
              <a:t>];</a:t>
            </a:r>
          </a:p>
          <a:p>
            <a:pPr>
              <a:lnSpc>
                <a:spcPct val="50000"/>
              </a:lnSpc>
            </a:pPr>
            <a:r>
              <a:rPr lang="en-US" sz="1400" dirty="0"/>
              <a:t>	while (</a:t>
            </a:r>
            <a:r>
              <a:rPr lang="en-US" sz="1400" dirty="0" err="1"/>
              <a:t>theQueue.isNotEmpty</a:t>
            </a:r>
            <a:r>
              <a:rPr lang="en-US" sz="1400" dirty="0"/>
              <a:t>()) {</a:t>
            </a:r>
          </a:p>
          <a:p>
            <a:pPr>
              <a:lnSpc>
                <a:spcPct val="50000"/>
              </a:lnSpc>
            </a:pPr>
            <a:r>
              <a:rPr lang="en-US" sz="1400" dirty="0"/>
              <a:t>		Node nearest = </a:t>
            </a:r>
            <a:r>
              <a:rPr lang="en-US" sz="1400" dirty="0" err="1"/>
              <a:t>theQueue.removeNearest</a:t>
            </a:r>
            <a:r>
              <a:rPr lang="en-US" sz="1400" dirty="0"/>
              <a:t>();</a:t>
            </a:r>
          </a:p>
          <a:p>
            <a:pPr>
              <a:lnSpc>
                <a:spcPct val="50000"/>
              </a:lnSpc>
            </a:pPr>
            <a:r>
              <a:rPr lang="en-US" sz="1400" dirty="0"/>
              <a:t>		</a:t>
            </a:r>
            <a:r>
              <a:rPr lang="en-US" sz="1400" dirty="0" err="1"/>
              <a:t>shortestDistances</a:t>
            </a:r>
            <a:r>
              <a:rPr lang="en-US" sz="1400" dirty="0"/>
              <a:t>[nearest.id] = </a:t>
            </a:r>
            <a:r>
              <a:rPr lang="en-US" sz="1400" dirty="0" err="1"/>
              <a:t>nearest.distance</a:t>
            </a:r>
            <a:r>
              <a:rPr lang="en-US" sz="1400" dirty="0"/>
              <a:t>;</a:t>
            </a:r>
          </a:p>
          <a:p>
            <a:pPr>
              <a:lnSpc>
                <a:spcPct val="50000"/>
              </a:lnSpc>
            </a:pPr>
            <a:r>
              <a:rPr lang="en-US" sz="1400" dirty="0"/>
              <a:t>		for (Node n : </a:t>
            </a:r>
            <a:r>
              <a:rPr lang="en-US" sz="1400" dirty="0" err="1"/>
              <a:t>nearest.reachableNodesWithinDistance</a:t>
            </a:r>
            <a:r>
              <a:rPr lang="en-US" sz="1400" dirty="0"/>
              <a:t>) {</a:t>
            </a:r>
          </a:p>
          <a:p>
            <a:pPr>
              <a:lnSpc>
                <a:spcPct val="50000"/>
              </a:lnSpc>
            </a:pPr>
            <a:r>
              <a:rPr lang="en-US" sz="1400" dirty="0"/>
              <a:t>			</a:t>
            </a:r>
            <a:r>
              <a:rPr lang="en-US" sz="1400" dirty="0" err="1"/>
              <a:t>int</a:t>
            </a:r>
            <a:r>
              <a:rPr lang="en-US" sz="1400" dirty="0"/>
              <a:t> </a:t>
            </a:r>
            <a:r>
              <a:rPr lang="en-US" sz="1400" dirty="0" err="1"/>
              <a:t>newDistance</a:t>
            </a:r>
            <a:r>
              <a:rPr lang="en-US" sz="1400" dirty="0"/>
              <a:t> = </a:t>
            </a:r>
            <a:r>
              <a:rPr lang="en-US" sz="1400" dirty="0" err="1"/>
              <a:t>nearest.distanceTo</a:t>
            </a:r>
            <a:r>
              <a:rPr lang="en-US" sz="1400" dirty="0"/>
              <a:t>(n) + </a:t>
            </a:r>
            <a:r>
              <a:rPr lang="en-US" sz="1400" dirty="0" err="1"/>
              <a:t>nearest.Distance</a:t>
            </a:r>
            <a:r>
              <a:rPr lang="en-US" sz="1400" dirty="0"/>
              <a:t>;</a:t>
            </a:r>
          </a:p>
          <a:p>
            <a:pPr>
              <a:lnSpc>
                <a:spcPct val="50000"/>
              </a:lnSpc>
            </a:pPr>
            <a:r>
              <a:rPr lang="en-US" sz="1400" dirty="0"/>
              <a:t>			if (!</a:t>
            </a:r>
            <a:r>
              <a:rPr lang="en-US" sz="1400" dirty="0" err="1"/>
              <a:t>queue.containsKey</a:t>
            </a:r>
            <a:r>
              <a:rPr lang="en-US" sz="1400" dirty="0"/>
              <a:t>(n) &amp;&amp; </a:t>
            </a:r>
            <a:r>
              <a:rPr lang="en-US" sz="1400" dirty="0" err="1"/>
              <a:t>shortestDistances</a:t>
            </a:r>
            <a:r>
              <a:rPr lang="en-US" sz="1400" dirty="0"/>
              <a:t>[n.id] == null </a:t>
            </a:r>
          </a:p>
          <a:p>
            <a:pPr>
              <a:lnSpc>
                <a:spcPct val="50000"/>
              </a:lnSpc>
            </a:pPr>
            <a:r>
              <a:rPr lang="en-US" sz="1400" dirty="0"/>
              <a:t>			|| </a:t>
            </a:r>
            <a:r>
              <a:rPr lang="en-US" sz="1400" dirty="0" err="1"/>
              <a:t>queue.containsKey</a:t>
            </a:r>
            <a:r>
              <a:rPr lang="en-US" sz="1400" dirty="0"/>
              <a:t>(n) &amp;&amp; </a:t>
            </a:r>
            <a:r>
              <a:rPr lang="en-US" sz="1400" dirty="0" err="1"/>
              <a:t>queue.get</a:t>
            </a:r>
            <a:r>
              <a:rPr lang="en-US" sz="1400" dirty="0"/>
              <a:t>(n)&gt;</a:t>
            </a:r>
            <a:r>
              <a:rPr lang="en-US" sz="1400" dirty="0" err="1"/>
              <a:t>newDistance</a:t>
            </a:r>
            <a:r>
              <a:rPr lang="en-US" sz="1400" dirty="0"/>
              <a:t>)</a:t>
            </a:r>
          </a:p>
          <a:p>
            <a:pPr>
              <a:lnSpc>
                <a:spcPct val="50000"/>
              </a:lnSpc>
            </a:pPr>
            <a:r>
              <a:rPr lang="en-US" sz="1400" dirty="0"/>
              <a:t>				</a:t>
            </a:r>
            <a:r>
              <a:rPr lang="en-US" sz="1400" dirty="0" err="1"/>
              <a:t>queue.put</a:t>
            </a:r>
            <a:r>
              <a:rPr lang="en-US" sz="1400" dirty="0"/>
              <a:t>(</a:t>
            </a:r>
            <a:r>
              <a:rPr lang="en-US" sz="1400" dirty="0" err="1"/>
              <a:t>n,newDistance</a:t>
            </a:r>
            <a:r>
              <a:rPr lang="en-US" sz="1400" dirty="0"/>
              <a:t>);</a:t>
            </a:r>
          </a:p>
          <a:p>
            <a:pPr>
              <a:lnSpc>
                <a:spcPct val="50000"/>
              </a:lnSpc>
            </a:pPr>
            <a:r>
              <a:rPr lang="en-US" sz="1400" dirty="0"/>
              <a:t>		}		</a:t>
            </a:r>
          </a:p>
          <a:p>
            <a:pPr>
              <a:lnSpc>
                <a:spcPct val="50000"/>
              </a:lnSpc>
            </a:pPr>
            <a:r>
              <a:rPr lang="en-US" sz="1400" dirty="0"/>
              <a:t>	</a:t>
            </a:r>
            <a:r>
              <a:rPr lang="en-US" sz="1400" dirty="0" smtClean="0"/>
              <a:t>}</a:t>
            </a:r>
            <a:endParaRPr lang="en-US" sz="1400" dirty="0"/>
          </a:p>
          <a:p>
            <a:pPr>
              <a:lnSpc>
                <a:spcPct val="50000"/>
              </a:lnSpc>
            </a:pPr>
            <a:r>
              <a:rPr lang="en-US" sz="1400" dirty="0"/>
              <a:t>  </a:t>
            </a:r>
            <a:r>
              <a:rPr lang="en-US" sz="1400" dirty="0" smtClean="0"/>
              <a:t>}</a:t>
            </a:r>
          </a:p>
          <a:p>
            <a:pPr>
              <a:lnSpc>
                <a:spcPct val="50000"/>
              </a:lnSpc>
            </a:pPr>
            <a:endParaRPr lang="en-US" sz="1400" dirty="0"/>
          </a:p>
          <a:p>
            <a:pPr>
              <a:lnSpc>
                <a:spcPct val="50000"/>
              </a:lnSpc>
            </a:pPr>
            <a:r>
              <a:rPr lang="en-US" sz="1400" dirty="0" smtClean="0"/>
              <a:t>N.B.: This is close to java, but the queue likely needs to be implemented as </a:t>
            </a:r>
            <a:r>
              <a:rPr lang="en-US" sz="1400" dirty="0" err="1" smtClean="0"/>
              <a:t>PriorityQueue</a:t>
            </a:r>
            <a:r>
              <a:rPr lang="en-US" sz="1400" dirty="0" smtClean="0"/>
              <a:t> 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571839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Shortest Path Algorithm (2)</a:t>
            </a:r>
          </a:p>
        </p:txBody>
      </p:sp>
      <p:pic>
        <p:nvPicPr>
          <p:cNvPr id="1741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96185" y="887001"/>
            <a:ext cx="6379241" cy="4823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Straight Arrow Connector 6"/>
          <p:cNvCxnSpPr/>
          <p:nvPr/>
        </p:nvCxnSpPr>
        <p:spPr bwMode="auto">
          <a:xfrm rot="5400000">
            <a:off x="4866968" y="1189703"/>
            <a:ext cx="373626" cy="37362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" name="Straight Arrow Connector 7"/>
          <p:cNvCxnSpPr/>
          <p:nvPr/>
        </p:nvCxnSpPr>
        <p:spPr bwMode="auto">
          <a:xfrm rot="5400000">
            <a:off x="1676400" y="2816941"/>
            <a:ext cx="373626" cy="37362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" name="Straight Arrow Connector 8"/>
          <p:cNvCxnSpPr/>
          <p:nvPr/>
        </p:nvCxnSpPr>
        <p:spPr bwMode="auto">
          <a:xfrm rot="16200000" flipV="1">
            <a:off x="2050027" y="2816942"/>
            <a:ext cx="383457" cy="37362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" name="Straight Arrow Connector 11"/>
          <p:cNvCxnSpPr/>
          <p:nvPr/>
        </p:nvCxnSpPr>
        <p:spPr bwMode="auto">
          <a:xfrm rot="5400000">
            <a:off x="4857136" y="2821857"/>
            <a:ext cx="373626" cy="37362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 rot="16200000" flipV="1">
            <a:off x="5230763" y="2821858"/>
            <a:ext cx="383457" cy="37362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/>
          <p:nvPr/>
        </p:nvCxnSpPr>
        <p:spPr bwMode="auto">
          <a:xfrm rot="16200000">
            <a:off x="5245510" y="3193027"/>
            <a:ext cx="373626" cy="37362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 rot="5400000">
            <a:off x="1676401" y="4449096"/>
            <a:ext cx="373626" cy="37362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0" name="Straight Arrow Connector 19"/>
          <p:cNvCxnSpPr/>
          <p:nvPr/>
        </p:nvCxnSpPr>
        <p:spPr bwMode="auto">
          <a:xfrm rot="16200000" flipV="1">
            <a:off x="2050028" y="4449097"/>
            <a:ext cx="383457" cy="37362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/>
          <p:nvPr/>
        </p:nvCxnSpPr>
        <p:spPr bwMode="auto">
          <a:xfrm rot="16200000">
            <a:off x="2064775" y="4820266"/>
            <a:ext cx="373626" cy="37362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2" name="Straight Arrow Connector 21"/>
          <p:cNvCxnSpPr/>
          <p:nvPr/>
        </p:nvCxnSpPr>
        <p:spPr bwMode="auto">
          <a:xfrm rot="10800000" flipV="1">
            <a:off x="2438400" y="4827637"/>
            <a:ext cx="678428" cy="1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5" name="Straight Arrow Connector 24"/>
          <p:cNvCxnSpPr/>
          <p:nvPr/>
        </p:nvCxnSpPr>
        <p:spPr bwMode="auto">
          <a:xfrm rot="5400000">
            <a:off x="4847305" y="4444180"/>
            <a:ext cx="373626" cy="37362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6" name="Straight Arrow Connector 25"/>
          <p:cNvCxnSpPr/>
          <p:nvPr/>
        </p:nvCxnSpPr>
        <p:spPr bwMode="auto">
          <a:xfrm rot="16200000" flipV="1">
            <a:off x="5220932" y="4444181"/>
            <a:ext cx="383457" cy="37362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" name="Straight Arrow Connector 26"/>
          <p:cNvCxnSpPr/>
          <p:nvPr/>
        </p:nvCxnSpPr>
        <p:spPr bwMode="auto">
          <a:xfrm rot="16200000">
            <a:off x="5235679" y="4815350"/>
            <a:ext cx="373626" cy="37362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" name="Straight Arrow Connector 27"/>
          <p:cNvCxnSpPr/>
          <p:nvPr/>
        </p:nvCxnSpPr>
        <p:spPr bwMode="auto">
          <a:xfrm rot="10800000" flipV="1">
            <a:off x="5609304" y="4822721"/>
            <a:ext cx="678428" cy="1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9" name="Straight Arrow Connector 28"/>
          <p:cNvCxnSpPr/>
          <p:nvPr/>
        </p:nvCxnSpPr>
        <p:spPr bwMode="auto">
          <a:xfrm rot="16200000" flipV="1">
            <a:off x="6312310" y="4837471"/>
            <a:ext cx="373628" cy="373627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5" name="TextBox 34"/>
          <p:cNvSpPr txBox="1"/>
          <p:nvPr/>
        </p:nvSpPr>
        <p:spPr>
          <a:xfrm>
            <a:off x="694855" y="5640821"/>
            <a:ext cx="78788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A network and first five steps in computing the shortest paths from A to D. Pink arrows show the sink tree so far.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Your turn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/>
              <a:t>Shortest </a:t>
            </a:r>
            <a:r>
              <a:rPr lang="en-US" dirty="0" smtClean="0"/>
              <a:t>paths </a:t>
            </a:r>
            <a:r>
              <a:rPr lang="en-US" dirty="0"/>
              <a:t>from </a:t>
            </a:r>
            <a:r>
              <a:rPr lang="en-US" dirty="0" smtClean="0"/>
              <a:t>A?</a:t>
            </a:r>
            <a:endParaRPr lang="en-US" dirty="0"/>
          </a:p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9295" y="1192993"/>
            <a:ext cx="5715000" cy="389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24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Flooding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914399" y="1571385"/>
            <a:ext cx="7790214" cy="4600081"/>
          </a:xfrm>
        </p:spPr>
        <p:txBody>
          <a:bodyPr/>
          <a:lstStyle/>
          <a:p>
            <a:r>
              <a:rPr lang="en-US" dirty="0" smtClean="0"/>
              <a:t>A simple method to send a packet to all network nodes</a:t>
            </a:r>
          </a:p>
          <a:p>
            <a:r>
              <a:rPr lang="en-US" dirty="0" smtClean="0"/>
              <a:t>Each node floods a new packet received on an incoming link by sending it out all of the other links</a:t>
            </a:r>
          </a:p>
          <a:p>
            <a:r>
              <a:rPr lang="en-US" dirty="0" smtClean="0"/>
              <a:t>Nodes need to keep track of flooded packets to stop the flood; even using a hop limit can blow up exponentially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Distance Vector Routing (1)</a:t>
            </a:r>
          </a:p>
        </p:txBody>
      </p:sp>
      <p:sp>
        <p:nvSpPr>
          <p:cNvPr id="2150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u="sng" dirty="0" smtClean="0"/>
              <a:t>Distance vector</a:t>
            </a:r>
            <a:r>
              <a:rPr lang="en-US" dirty="0" smtClean="0"/>
              <a:t> is a distributed routing algorithm</a:t>
            </a:r>
          </a:p>
          <a:p>
            <a:pPr lvl="1"/>
            <a:r>
              <a:rPr lang="en-US" dirty="0" smtClean="0"/>
              <a:t>Shortest path computation is split across nodes</a:t>
            </a:r>
          </a:p>
          <a:p>
            <a:endParaRPr lang="en-US" dirty="0" smtClean="0"/>
          </a:p>
          <a:p>
            <a:r>
              <a:rPr lang="en-US" dirty="0" smtClean="0"/>
              <a:t>Algorithm:</a:t>
            </a:r>
          </a:p>
          <a:p>
            <a:pPr lvl="1"/>
            <a:r>
              <a:rPr lang="en-US" dirty="0" smtClean="0"/>
              <a:t>Each node knows distance of links to its neighbors</a:t>
            </a:r>
          </a:p>
          <a:p>
            <a:pPr lvl="1"/>
            <a:r>
              <a:rPr lang="en-US" dirty="0" smtClean="0"/>
              <a:t>Each node advertises vector of lowest known distances to all neighbors</a:t>
            </a:r>
          </a:p>
          <a:p>
            <a:pPr lvl="1"/>
            <a:r>
              <a:rPr lang="en-US" dirty="0" smtClean="0"/>
              <a:t>Each node uses received vectors to update its own</a:t>
            </a:r>
          </a:p>
          <a:p>
            <a:pPr lvl="1"/>
            <a:r>
              <a:rPr lang="en-US" dirty="0" smtClean="0"/>
              <a:t>Repeat periodically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Distance Vector Routing (2)</a:t>
            </a:r>
          </a:p>
        </p:txBody>
      </p:sp>
      <p:pic>
        <p:nvPicPr>
          <p:cNvPr id="21507" name="Picture 2"/>
          <p:cNvPicPr>
            <a:picLocks noChangeAspect="1" noChangeArrowheads="1"/>
          </p:cNvPicPr>
          <p:nvPr/>
        </p:nvPicPr>
        <p:blipFill>
          <a:blip r:embed="rId2" cstate="print"/>
          <a:srcRect b="8265"/>
          <a:stretch>
            <a:fillRect/>
          </a:stretch>
        </p:blipFill>
        <p:spPr bwMode="auto">
          <a:xfrm>
            <a:off x="1020403" y="1158657"/>
            <a:ext cx="7143750" cy="47800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1790530" y="4011542"/>
            <a:ext cx="103105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Network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4253696" y="5540468"/>
            <a:ext cx="2852127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Vectors received at J from</a:t>
            </a:r>
          </a:p>
          <a:p>
            <a:pPr algn="ctr"/>
            <a:r>
              <a:rPr lang="en-US" dirty="0" smtClean="0"/>
              <a:t>Neighbors A, I, H and K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773144" y="4807966"/>
            <a:ext cx="1397459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New vector for J</a:t>
            </a:r>
            <a:endParaRPr lang="en-US" dirty="0"/>
          </a:p>
        </p:txBody>
      </p:sp>
      <p:sp>
        <p:nvSpPr>
          <p:cNvPr id="15" name="Left Brace 14"/>
          <p:cNvSpPr/>
          <p:nvPr/>
        </p:nvSpPr>
        <p:spPr bwMode="auto">
          <a:xfrm rot="16200000">
            <a:off x="7379109" y="4331110"/>
            <a:ext cx="216309" cy="776748"/>
          </a:xfrm>
          <a:prstGeom prst="leftBrace">
            <a:avLst/>
          </a:prstGeom>
          <a:solidFill>
            <a:schemeClr val="bg1"/>
          </a:solidFill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6" name="Left Brace 15"/>
          <p:cNvSpPr/>
          <p:nvPr/>
        </p:nvSpPr>
        <p:spPr bwMode="auto">
          <a:xfrm rot="16200000">
            <a:off x="5587183" y="4363063"/>
            <a:ext cx="201561" cy="2192594"/>
          </a:xfrm>
          <a:prstGeom prst="leftBrace">
            <a:avLst/>
          </a:prstGeom>
          <a:solidFill>
            <a:schemeClr val="bg1"/>
          </a:solidFill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" name="Rectangle 1"/>
          <p:cNvSpPr/>
          <p:nvPr/>
        </p:nvSpPr>
        <p:spPr bwMode="auto">
          <a:xfrm>
            <a:off x="7105823" y="1986455"/>
            <a:ext cx="769815" cy="2506717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Distance Vector Routing (2)</a:t>
            </a:r>
          </a:p>
        </p:txBody>
      </p:sp>
      <p:pic>
        <p:nvPicPr>
          <p:cNvPr id="21507" name="Picture 2"/>
          <p:cNvPicPr>
            <a:picLocks noChangeAspect="1" noChangeArrowheads="1"/>
          </p:cNvPicPr>
          <p:nvPr/>
        </p:nvPicPr>
        <p:blipFill>
          <a:blip r:embed="rId2" cstate="print"/>
          <a:srcRect b="8265"/>
          <a:stretch>
            <a:fillRect/>
          </a:stretch>
        </p:blipFill>
        <p:spPr bwMode="auto">
          <a:xfrm>
            <a:off x="1020403" y="1158657"/>
            <a:ext cx="7143750" cy="47800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1790530" y="4011542"/>
            <a:ext cx="103105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Network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4253696" y="5540468"/>
            <a:ext cx="2852127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Vectors received at J from</a:t>
            </a:r>
          </a:p>
          <a:p>
            <a:pPr algn="ctr"/>
            <a:r>
              <a:rPr lang="en-US" dirty="0" smtClean="0"/>
              <a:t>Neighbors A, I, H and K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773144" y="4807966"/>
            <a:ext cx="1397459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New vector for J</a:t>
            </a:r>
            <a:endParaRPr lang="en-US" dirty="0"/>
          </a:p>
        </p:txBody>
      </p:sp>
      <p:sp>
        <p:nvSpPr>
          <p:cNvPr id="15" name="Left Brace 14"/>
          <p:cNvSpPr/>
          <p:nvPr/>
        </p:nvSpPr>
        <p:spPr bwMode="auto">
          <a:xfrm rot="16200000">
            <a:off x="7379109" y="4331110"/>
            <a:ext cx="216309" cy="776748"/>
          </a:xfrm>
          <a:prstGeom prst="leftBrace">
            <a:avLst/>
          </a:prstGeom>
          <a:solidFill>
            <a:schemeClr val="bg1"/>
          </a:solidFill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6" name="Left Brace 15"/>
          <p:cNvSpPr/>
          <p:nvPr/>
        </p:nvSpPr>
        <p:spPr bwMode="auto">
          <a:xfrm rot="16200000">
            <a:off x="5587183" y="4363063"/>
            <a:ext cx="201561" cy="2192594"/>
          </a:xfrm>
          <a:prstGeom prst="leftBrace">
            <a:avLst/>
          </a:prstGeom>
          <a:solidFill>
            <a:schemeClr val="bg1"/>
          </a:solidFill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8008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Count-to-Infinity Problem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Failures can cause DV to “count to infinity” while seeking a path to an unreachable node</a:t>
            </a:r>
          </a:p>
        </p:txBody>
      </p:sp>
      <p:pic>
        <p:nvPicPr>
          <p:cNvPr id="22532" name="Picture 2"/>
          <p:cNvPicPr>
            <a:picLocks noChangeAspect="1" noChangeArrowheads="1"/>
          </p:cNvPicPr>
          <p:nvPr/>
        </p:nvPicPr>
        <p:blipFill>
          <a:blip r:embed="rId2" cstate="print"/>
          <a:srcRect b="14086"/>
          <a:stretch>
            <a:fillRect/>
          </a:stretch>
        </p:blipFill>
        <p:spPr bwMode="auto">
          <a:xfrm>
            <a:off x="472102" y="2589548"/>
            <a:ext cx="8239125" cy="2945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835755" y="4571975"/>
            <a:ext cx="240889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2BD8"/>
                </a:solidFill>
              </a:rPr>
              <a:t>Good news of a path to </a:t>
            </a:r>
            <a:r>
              <a:rPr lang="en-US" i="1" dirty="0" smtClean="0">
                <a:solidFill>
                  <a:srgbClr val="FF2BD8"/>
                </a:solidFill>
              </a:rPr>
              <a:t>A</a:t>
            </a:r>
            <a:r>
              <a:rPr lang="en-US" dirty="0" smtClean="0">
                <a:solidFill>
                  <a:srgbClr val="FF2BD8"/>
                </a:solidFill>
              </a:rPr>
              <a:t> spreads quickly</a:t>
            </a:r>
            <a:endParaRPr lang="en-US" dirty="0">
              <a:solidFill>
                <a:srgbClr val="FF2BD8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945638" y="2851327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2BD8"/>
                </a:solidFill>
              </a:rPr>
              <a:t>X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39056" y="5560114"/>
            <a:ext cx="273826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2BD8"/>
                </a:solidFill>
              </a:rPr>
              <a:t>Bad news of no path to </a:t>
            </a:r>
            <a:r>
              <a:rPr lang="en-US" i="1" dirty="0" smtClean="0">
                <a:solidFill>
                  <a:srgbClr val="FF2BD8"/>
                </a:solidFill>
              </a:rPr>
              <a:t>A</a:t>
            </a:r>
            <a:r>
              <a:rPr lang="en-US" dirty="0" smtClean="0">
                <a:solidFill>
                  <a:srgbClr val="FF2BD8"/>
                </a:solidFill>
              </a:rPr>
              <a:t> is learned slowly</a:t>
            </a:r>
            <a:endParaRPr lang="en-US" dirty="0">
              <a:solidFill>
                <a:srgbClr val="FF2BD8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Network Layer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81125" y="2390775"/>
            <a:ext cx="5076826" cy="4019550"/>
          </a:xfrm>
        </p:spPr>
        <p:txBody>
          <a:bodyPr/>
          <a:lstStyle/>
          <a:p>
            <a:r>
              <a:rPr lang="en-US" dirty="0" smtClean="0"/>
              <a:t>Responsible for delivering packets between endpoints over multiple links</a:t>
            </a:r>
          </a:p>
          <a:p>
            <a:r>
              <a:rPr lang="en-US" dirty="0" smtClean="0"/>
              <a:t>(Link layer: single link</a:t>
            </a:r>
            <a:br>
              <a:rPr lang="en-US" dirty="0" smtClean="0"/>
            </a:br>
            <a:r>
              <a:rPr lang="en-US" dirty="0" smtClean="0"/>
              <a:t>Transport layer: Uses this service)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6753225" y="2257425"/>
            <a:ext cx="1466850" cy="1930400"/>
            <a:chOff x="6753225" y="2638425"/>
            <a:chExt cx="1466850" cy="1930400"/>
          </a:xfrm>
        </p:grpSpPr>
        <p:sp>
          <p:nvSpPr>
            <p:cNvPr id="7" name="Rectangle 4"/>
            <p:cNvSpPr>
              <a:spLocks noChangeArrowheads="1"/>
            </p:cNvSpPr>
            <p:nvPr/>
          </p:nvSpPr>
          <p:spPr bwMode="auto">
            <a:xfrm>
              <a:off x="6753225" y="4187825"/>
              <a:ext cx="1447800" cy="381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8" name="Rectangle 5"/>
            <p:cNvSpPr>
              <a:spLocks noChangeArrowheads="1"/>
            </p:cNvSpPr>
            <p:nvPr/>
          </p:nvSpPr>
          <p:spPr bwMode="auto">
            <a:xfrm>
              <a:off x="6753225" y="3806825"/>
              <a:ext cx="1447800" cy="381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6753225" y="3416300"/>
              <a:ext cx="1447800" cy="381000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10" name="Rectangle 7"/>
            <p:cNvSpPr>
              <a:spLocks noChangeArrowheads="1"/>
            </p:cNvSpPr>
            <p:nvPr/>
          </p:nvSpPr>
          <p:spPr bwMode="auto">
            <a:xfrm>
              <a:off x="6753225" y="3035300"/>
              <a:ext cx="1447800" cy="381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6753225" y="2657475"/>
              <a:ext cx="1447800" cy="381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12" name="Text Box 11"/>
            <p:cNvSpPr txBox="1">
              <a:spLocks noChangeArrowheads="1"/>
            </p:cNvSpPr>
            <p:nvPr/>
          </p:nvSpPr>
          <p:spPr bwMode="auto">
            <a:xfrm>
              <a:off x="6916738" y="4162425"/>
              <a:ext cx="1131887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/>
                <a:t>Physical</a:t>
              </a:r>
            </a:p>
          </p:txBody>
        </p:sp>
        <p:sp>
          <p:nvSpPr>
            <p:cNvPr id="13" name="Text Box 12"/>
            <p:cNvSpPr txBox="1">
              <a:spLocks noChangeArrowheads="1"/>
            </p:cNvSpPr>
            <p:nvPr/>
          </p:nvSpPr>
          <p:spPr bwMode="auto">
            <a:xfrm>
              <a:off x="7145975" y="3797300"/>
              <a:ext cx="655949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 smtClean="0"/>
                <a:t>Link</a:t>
              </a:r>
              <a:endParaRPr lang="en-US" sz="2000" dirty="0"/>
            </a:p>
          </p:txBody>
        </p:sp>
        <p:sp>
          <p:nvSpPr>
            <p:cNvPr id="14" name="Text Box 13"/>
            <p:cNvSpPr txBox="1">
              <a:spLocks noChangeArrowheads="1"/>
            </p:cNvSpPr>
            <p:nvPr/>
          </p:nvSpPr>
          <p:spPr bwMode="auto">
            <a:xfrm>
              <a:off x="6904038" y="3432175"/>
              <a:ext cx="1116012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/>
                <a:t>Network</a:t>
              </a:r>
            </a:p>
          </p:txBody>
        </p:sp>
        <p:sp>
          <p:nvSpPr>
            <p:cNvPr id="15" name="Text Box 14"/>
            <p:cNvSpPr txBox="1">
              <a:spLocks noChangeArrowheads="1"/>
            </p:cNvSpPr>
            <p:nvPr/>
          </p:nvSpPr>
          <p:spPr bwMode="auto">
            <a:xfrm>
              <a:off x="6818313" y="3035300"/>
              <a:ext cx="1270000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/>
                <a:t>Transport</a:t>
              </a:r>
            </a:p>
          </p:txBody>
        </p:sp>
        <p:sp>
          <p:nvSpPr>
            <p:cNvPr id="16" name="Text Box 17"/>
            <p:cNvSpPr txBox="1">
              <a:spLocks noChangeArrowheads="1"/>
            </p:cNvSpPr>
            <p:nvPr/>
          </p:nvSpPr>
          <p:spPr bwMode="auto">
            <a:xfrm>
              <a:off x="6791325" y="2638425"/>
              <a:ext cx="1428750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/>
                <a:t>Application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Link State Routing (1)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u="sng" dirty="0" smtClean="0"/>
              <a:t>Link state</a:t>
            </a:r>
            <a:r>
              <a:rPr lang="en-US" dirty="0" smtClean="0"/>
              <a:t> is an alternative to distance vector</a:t>
            </a:r>
          </a:p>
          <a:p>
            <a:pPr lvl="1"/>
            <a:r>
              <a:rPr lang="en-US" dirty="0" smtClean="0"/>
              <a:t>More computation but simpler dynamics</a:t>
            </a:r>
          </a:p>
          <a:p>
            <a:pPr lvl="1"/>
            <a:r>
              <a:rPr lang="en-US" dirty="0" smtClean="0"/>
              <a:t>Widely used in the Internet (OSPF, IS-IS)</a:t>
            </a:r>
          </a:p>
          <a:p>
            <a:r>
              <a:rPr lang="en-US" dirty="0" smtClean="0"/>
              <a:t>Algorithm:</a:t>
            </a:r>
          </a:p>
          <a:p>
            <a:pPr lvl="1"/>
            <a:r>
              <a:rPr lang="en-US" dirty="0" smtClean="0"/>
              <a:t>Each node floods information about its neighbors in LSPs (Link State Packets); all nodes learn the full network graph</a:t>
            </a:r>
          </a:p>
          <a:p>
            <a:pPr lvl="1"/>
            <a:r>
              <a:rPr lang="en-US" dirty="0" smtClean="0"/>
              <a:t>Each node runs </a:t>
            </a:r>
            <a:r>
              <a:rPr lang="en-US" dirty="0" err="1" smtClean="0"/>
              <a:t>Dijkstra’s</a:t>
            </a:r>
            <a:r>
              <a:rPr lang="en-US" dirty="0" smtClean="0"/>
              <a:t> algorithm to compute the path to take for each destination</a:t>
            </a:r>
          </a:p>
          <a:p>
            <a:pPr lvl="1"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Link State Routing (2) – LSPs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LSP (Link State Packet) for a node lists neighbors and weights of links to reach them</a:t>
            </a:r>
          </a:p>
        </p:txBody>
      </p:sp>
      <p:pic>
        <p:nvPicPr>
          <p:cNvPr id="26628" name="Picture 2"/>
          <p:cNvPicPr>
            <a:picLocks noChangeAspect="1" noChangeArrowheads="1"/>
          </p:cNvPicPr>
          <p:nvPr/>
        </p:nvPicPr>
        <p:blipFill>
          <a:blip r:embed="rId2" cstate="print"/>
          <a:srcRect b="14639"/>
          <a:stretch>
            <a:fillRect/>
          </a:stretch>
        </p:blipFill>
        <p:spPr bwMode="auto">
          <a:xfrm>
            <a:off x="378746" y="2818411"/>
            <a:ext cx="8369300" cy="2097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032380" y="4876763"/>
            <a:ext cx="10310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2BD8"/>
                </a:solidFill>
              </a:rPr>
              <a:t>Network</a:t>
            </a:r>
            <a:endParaRPr lang="en-US" dirty="0">
              <a:solidFill>
                <a:srgbClr val="FF2BD8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40716" y="4871846"/>
            <a:ext cx="20912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2BD8"/>
                </a:solidFill>
              </a:rPr>
              <a:t>LSP for each node</a:t>
            </a:r>
            <a:endParaRPr lang="en-US" dirty="0">
              <a:solidFill>
                <a:srgbClr val="FF2BD8"/>
              </a:solidFill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4355690" y="2841506"/>
            <a:ext cx="3352800" cy="3048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Link State Routing (3) – Reliable Flooding</a:t>
            </a:r>
            <a:endParaRPr lang="en-US" dirty="0" smtClean="0"/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394409"/>
            <a:ext cx="7790214" cy="4600081"/>
          </a:xfrm>
        </p:spPr>
        <p:txBody>
          <a:bodyPr/>
          <a:lstStyle/>
          <a:p>
            <a:r>
              <a:rPr lang="en-US" dirty="0" smtClean="0"/>
              <a:t>Seq. number and age are used for reliable flooding</a:t>
            </a:r>
          </a:p>
          <a:p>
            <a:pPr lvl="1"/>
            <a:r>
              <a:rPr lang="en-US" dirty="0" smtClean="0"/>
              <a:t>New LSPs are acknowledged on the lines they are received and sent on all other lines </a:t>
            </a:r>
          </a:p>
          <a:p>
            <a:pPr lvl="1"/>
            <a:r>
              <a:rPr lang="en-US" dirty="0" smtClean="0"/>
              <a:t>Example shows the LSP database at router B</a:t>
            </a:r>
          </a:p>
        </p:txBody>
      </p:sp>
      <p:pic>
        <p:nvPicPr>
          <p:cNvPr id="27652" name="Picture 2"/>
          <p:cNvPicPr>
            <a:picLocks noChangeAspect="1" noChangeArrowheads="1"/>
          </p:cNvPicPr>
          <p:nvPr/>
        </p:nvPicPr>
        <p:blipFill>
          <a:blip r:embed="rId3" cstate="print"/>
          <a:srcRect t="4955"/>
          <a:stretch>
            <a:fillRect/>
          </a:stretch>
        </p:blipFill>
        <p:spPr bwMode="auto">
          <a:xfrm>
            <a:off x="719214" y="3222528"/>
            <a:ext cx="7705572" cy="2770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Hierarchical Routing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Hierarchical routing reduces the work of route computation but may result in slightly longer paths than flat routing</a:t>
            </a:r>
          </a:p>
        </p:txBody>
      </p:sp>
      <p:pic>
        <p:nvPicPr>
          <p:cNvPr id="28676" name="Picture 2"/>
          <p:cNvPicPr>
            <a:picLocks noChangeAspect="1" noChangeArrowheads="1"/>
          </p:cNvPicPr>
          <p:nvPr/>
        </p:nvPicPr>
        <p:blipFill>
          <a:blip r:embed="rId3" cstate="print"/>
          <a:srcRect t="1223" b="5255"/>
          <a:stretch>
            <a:fillRect/>
          </a:stretch>
        </p:blipFill>
        <p:spPr bwMode="auto">
          <a:xfrm>
            <a:off x="934070" y="2015585"/>
            <a:ext cx="7309107" cy="4450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 bwMode="auto">
          <a:xfrm>
            <a:off x="6617110" y="3942735"/>
            <a:ext cx="570271" cy="235975"/>
          </a:xfrm>
          <a:prstGeom prst="rect">
            <a:avLst/>
          </a:prstGeom>
          <a:solidFill>
            <a:schemeClr val="accent3">
              <a:lumMod val="60000"/>
              <a:lumOff val="40000"/>
              <a:alpha val="50196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1" name="Straight Arrow Connector 10"/>
          <p:cNvCxnSpPr/>
          <p:nvPr/>
        </p:nvCxnSpPr>
        <p:spPr bwMode="auto">
          <a:xfrm rot="5400000" flipH="1" flipV="1">
            <a:off x="6612194" y="4527755"/>
            <a:ext cx="560439" cy="158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6499118" y="4837476"/>
            <a:ext cx="22024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Best choice to reach nodes in 5 except for 5C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 bwMode="auto">
          <a:xfrm>
            <a:off x="4601496" y="5746954"/>
            <a:ext cx="570271" cy="235975"/>
          </a:xfrm>
          <a:prstGeom prst="rect">
            <a:avLst/>
          </a:prstGeom>
          <a:solidFill>
            <a:schemeClr val="accent3">
              <a:lumMod val="60000"/>
              <a:lumOff val="40000"/>
              <a:alpha val="50196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4" name="Straight Arrow Connector 13"/>
          <p:cNvCxnSpPr/>
          <p:nvPr/>
        </p:nvCxnSpPr>
        <p:spPr bwMode="auto">
          <a:xfrm rot="10800000" flipV="1">
            <a:off x="5309419" y="5442949"/>
            <a:ext cx="1100420" cy="35808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dash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Routing for Mobile Hosts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604680" y="1143000"/>
            <a:ext cx="8229600" cy="4867275"/>
          </a:xfrm>
        </p:spPr>
        <p:txBody>
          <a:bodyPr/>
          <a:lstStyle/>
          <a:p>
            <a:r>
              <a:rPr lang="en-US" dirty="0" smtClean="0"/>
              <a:t>Mobile hosts can be reached via a home agent</a:t>
            </a:r>
          </a:p>
          <a:p>
            <a:pPr lvl="1"/>
            <a:r>
              <a:rPr lang="en-US" dirty="0" smtClean="0"/>
              <a:t>Fixed home agent tunnels packets to reach the mobile host; reply can optimize path for subsequent packets</a:t>
            </a:r>
          </a:p>
          <a:p>
            <a:pPr lvl="1"/>
            <a:r>
              <a:rPr lang="en-US" dirty="0" smtClean="0"/>
              <a:t>No changes to routers or fixed hosts</a:t>
            </a:r>
          </a:p>
        </p:txBody>
      </p:sp>
      <p:pic>
        <p:nvPicPr>
          <p:cNvPr id="33796" name="Picture 2"/>
          <p:cNvPicPr>
            <a:picLocks noChangeAspect="1" noChangeArrowheads="1"/>
          </p:cNvPicPr>
          <p:nvPr/>
        </p:nvPicPr>
        <p:blipFill>
          <a:blip r:embed="rId3" cstate="print"/>
          <a:srcRect r="2813"/>
          <a:stretch>
            <a:fillRect/>
          </a:stretch>
        </p:blipFill>
        <p:spPr bwMode="auto">
          <a:xfrm>
            <a:off x="1032391" y="2892831"/>
            <a:ext cx="7069388" cy="3568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Subtitle 2"/>
          <p:cNvSpPr>
            <a:spLocks noGrp="1"/>
          </p:cNvSpPr>
          <p:nvPr>
            <p:ph idx="1"/>
          </p:nvPr>
        </p:nvSpPr>
        <p:spPr>
          <a:xfrm>
            <a:off x="1257299" y="1990725"/>
            <a:ext cx="6686551" cy="4019550"/>
          </a:xfrm>
        </p:spPr>
        <p:txBody>
          <a:bodyPr/>
          <a:lstStyle/>
          <a:p>
            <a:pPr lvl="1"/>
            <a:r>
              <a:rPr lang="en-US" dirty="0" smtClean="0"/>
              <a:t>Design Issues</a:t>
            </a:r>
          </a:p>
          <a:p>
            <a:pPr lvl="1"/>
            <a:r>
              <a:rPr lang="en-US" dirty="0" smtClean="0"/>
              <a:t>Routing Algorithms</a:t>
            </a:r>
          </a:p>
          <a:p>
            <a:pPr lvl="2"/>
            <a:r>
              <a:rPr lang="en-US" dirty="0" smtClean="0"/>
              <a:t>distance vector</a:t>
            </a:r>
          </a:p>
          <a:p>
            <a:pPr lvl="2"/>
            <a:r>
              <a:rPr lang="en-US" dirty="0" smtClean="0"/>
              <a:t>link state routing</a:t>
            </a:r>
          </a:p>
          <a:p>
            <a:pPr lvl="1"/>
            <a:r>
              <a:rPr lang="en-US" sz="2800" b="1" dirty="0" smtClean="0"/>
              <a:t>Congestion Control</a:t>
            </a:r>
          </a:p>
          <a:p>
            <a:pPr lvl="1"/>
            <a:r>
              <a:rPr lang="en-US" dirty="0" smtClean="0"/>
              <a:t>Quality of Service</a:t>
            </a:r>
          </a:p>
          <a:p>
            <a:pPr lvl="1"/>
            <a:r>
              <a:rPr lang="en-US" dirty="0" smtClean="0"/>
              <a:t>Network Layer of the Internet</a:t>
            </a:r>
          </a:p>
          <a:p>
            <a:pPr lvl="2"/>
            <a:r>
              <a:rPr lang="en-US" dirty="0" smtClean="0"/>
              <a:t>IP</a:t>
            </a:r>
          </a:p>
          <a:p>
            <a:pPr lvl="2"/>
            <a:r>
              <a:rPr lang="en-US" dirty="0" smtClean="0"/>
              <a:t>OSPF</a:t>
            </a:r>
          </a:p>
        </p:txBody>
      </p:sp>
    </p:spTree>
    <p:extLst>
      <p:ext uri="{BB962C8B-B14F-4D97-AF65-F5344CB8AC3E}">
        <p14:creationId xmlns:p14="http://schemas.microsoft.com/office/powerpoint/2010/main" val="3519544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Congestion Control (1)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>
          <a:xfrm>
            <a:off x="1381124" y="1803917"/>
            <a:ext cx="7315201" cy="4019550"/>
          </a:xfrm>
        </p:spPr>
        <p:txBody>
          <a:bodyPr/>
          <a:lstStyle/>
          <a:p>
            <a:r>
              <a:rPr lang="en-US" dirty="0" smtClean="0"/>
              <a:t>Handling congestion is the responsibility of the Network and Transport layers working together</a:t>
            </a:r>
          </a:p>
          <a:p>
            <a:pPr lvl="2"/>
            <a:r>
              <a:rPr lang="en-US" dirty="0" smtClean="0"/>
              <a:t>We look at the Network portion here</a:t>
            </a:r>
          </a:p>
          <a:p>
            <a:pPr lvl="1">
              <a:buNone/>
            </a:pPr>
            <a:endParaRPr lang="en-US" dirty="0" smtClean="0"/>
          </a:p>
          <a:p>
            <a:pPr lvl="1"/>
            <a:r>
              <a:rPr lang="en-US" dirty="0" smtClean="0"/>
              <a:t>Traffic-aware routing </a:t>
            </a:r>
            <a:r>
              <a:rPr lang="en-US" dirty="0" smtClean="0">
                <a:solidFill>
                  <a:srgbClr val="0000FF"/>
                </a:solidFill>
              </a:rPr>
              <a:t>»</a:t>
            </a:r>
            <a:endParaRPr lang="en-US" dirty="0" smtClean="0"/>
          </a:p>
          <a:p>
            <a:pPr lvl="1"/>
            <a:r>
              <a:rPr lang="en-US" dirty="0" smtClean="0"/>
              <a:t>Admission control </a:t>
            </a:r>
            <a:r>
              <a:rPr lang="en-US" dirty="0" smtClean="0">
                <a:solidFill>
                  <a:srgbClr val="0000FF"/>
                </a:solidFill>
              </a:rPr>
              <a:t>»</a:t>
            </a:r>
            <a:endParaRPr lang="en-US" dirty="0" smtClean="0"/>
          </a:p>
          <a:p>
            <a:pPr lvl="1"/>
            <a:r>
              <a:rPr lang="en-US" dirty="0" smtClean="0"/>
              <a:t>Traffic throttling </a:t>
            </a:r>
            <a:r>
              <a:rPr lang="en-US" dirty="0" smtClean="0">
                <a:solidFill>
                  <a:srgbClr val="0000FF"/>
                </a:solidFill>
              </a:rPr>
              <a:t>»</a:t>
            </a:r>
            <a:endParaRPr lang="en-US" dirty="0" smtClean="0"/>
          </a:p>
          <a:p>
            <a:pPr lvl="1"/>
            <a:r>
              <a:rPr lang="en-US" dirty="0" smtClean="0"/>
              <a:t>Load shedding </a:t>
            </a:r>
            <a:r>
              <a:rPr lang="en-US" dirty="0" smtClean="0">
                <a:solidFill>
                  <a:srgbClr val="0000FF"/>
                </a:solidFill>
              </a:rPr>
              <a:t>»</a:t>
            </a:r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Congestion Control (2)</a:t>
            </a:r>
            <a:endParaRPr lang="en-US" dirty="0" smtClean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983223" y="1522225"/>
            <a:ext cx="7790214" cy="4600081"/>
          </a:xfrm>
        </p:spPr>
        <p:txBody>
          <a:bodyPr/>
          <a:lstStyle/>
          <a:p>
            <a:r>
              <a:rPr lang="en-US" dirty="0" smtClean="0"/>
              <a:t>Congestion results when too much traffic is offered; performance degrades due to loss/retransmissions</a:t>
            </a:r>
          </a:p>
          <a:p>
            <a:pPr lvl="1"/>
            <a:r>
              <a:rPr lang="en-US" dirty="0" err="1" smtClean="0"/>
              <a:t>Goodput</a:t>
            </a:r>
            <a:r>
              <a:rPr lang="en-US" dirty="0" smtClean="0"/>
              <a:t> (=useful packets) trails offered load</a:t>
            </a:r>
          </a:p>
        </p:txBody>
      </p:sp>
      <p:pic>
        <p:nvPicPr>
          <p:cNvPr id="36868" name="Picture 2"/>
          <p:cNvPicPr>
            <a:picLocks noChangeAspect="1" noChangeArrowheads="1"/>
          </p:cNvPicPr>
          <p:nvPr/>
        </p:nvPicPr>
        <p:blipFill>
          <a:blip r:embed="rId3" cstate="print"/>
          <a:srcRect t="7664"/>
          <a:stretch>
            <a:fillRect/>
          </a:stretch>
        </p:blipFill>
        <p:spPr bwMode="auto">
          <a:xfrm>
            <a:off x="1868748" y="3008675"/>
            <a:ext cx="5524500" cy="32541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val 5"/>
          <p:cNvSpPr/>
          <p:nvPr/>
        </p:nvSpPr>
        <p:spPr bwMode="auto">
          <a:xfrm>
            <a:off x="3866322" y="3458817"/>
            <a:ext cx="705678" cy="934278"/>
          </a:xfrm>
          <a:prstGeom prst="ellipse">
            <a:avLst/>
          </a:prstGeom>
          <a:solidFill>
            <a:srgbClr val="FF2BD8">
              <a:alpha val="50196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Congestion Control (3) – Approaches </a:t>
            </a:r>
            <a:endParaRPr lang="en-US" dirty="0" smtClean="0"/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Network must do its best with the offered load</a:t>
            </a:r>
          </a:p>
          <a:p>
            <a:pPr lvl="1"/>
            <a:r>
              <a:rPr lang="en-US" dirty="0" smtClean="0"/>
              <a:t>Different approaches at different timescales</a:t>
            </a:r>
          </a:p>
          <a:p>
            <a:pPr lvl="1"/>
            <a:r>
              <a:rPr lang="en-US" dirty="0" smtClean="0"/>
              <a:t>Nodes should also reduce offered load (Transport)</a:t>
            </a:r>
          </a:p>
        </p:txBody>
      </p:sp>
      <p:pic>
        <p:nvPicPr>
          <p:cNvPr id="3789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3225" y="3431769"/>
            <a:ext cx="8337550" cy="183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Traffic-Aware Routing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286257"/>
            <a:ext cx="7790214" cy="4600081"/>
          </a:xfrm>
        </p:spPr>
        <p:txBody>
          <a:bodyPr/>
          <a:lstStyle/>
          <a:p>
            <a:r>
              <a:rPr lang="en-US" dirty="0" smtClean="0"/>
              <a:t>Choose routes depending on traffic, not just topology</a:t>
            </a:r>
          </a:p>
          <a:p>
            <a:pPr lvl="1"/>
            <a:r>
              <a:rPr lang="en-US" dirty="0" smtClean="0"/>
              <a:t>E.g., use </a:t>
            </a:r>
            <a:r>
              <a:rPr lang="en-US" i="1" dirty="0" smtClean="0"/>
              <a:t>EI</a:t>
            </a:r>
            <a:r>
              <a:rPr lang="en-US" dirty="0" smtClean="0"/>
              <a:t> for West-to-East traffic if </a:t>
            </a:r>
            <a:r>
              <a:rPr lang="en-US" i="1" dirty="0" smtClean="0"/>
              <a:t>CF</a:t>
            </a:r>
            <a:r>
              <a:rPr lang="en-US" dirty="0" smtClean="0"/>
              <a:t> is loaded</a:t>
            </a:r>
          </a:p>
          <a:p>
            <a:pPr lvl="1"/>
            <a:r>
              <a:rPr lang="en-US" dirty="0" smtClean="0"/>
              <a:t>But take care to avoid oscillations 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1455183" y="2861191"/>
            <a:ext cx="6258385" cy="3323303"/>
            <a:chOff x="1371445" y="3015121"/>
            <a:chExt cx="6696075" cy="3555723"/>
          </a:xfrm>
        </p:grpSpPr>
        <p:pic>
          <p:nvPicPr>
            <p:cNvPr id="38916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t="2590" b="4084"/>
            <a:stretch>
              <a:fillRect/>
            </a:stretch>
          </p:blipFill>
          <p:spPr bwMode="auto">
            <a:xfrm>
              <a:off x="1371445" y="3015121"/>
              <a:ext cx="6696075" cy="35557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0" name="Straight Arrow Connector 9"/>
            <p:cNvCxnSpPr/>
            <p:nvPr/>
          </p:nvCxnSpPr>
          <p:spPr bwMode="auto">
            <a:xfrm>
              <a:off x="4011561" y="4424524"/>
              <a:ext cx="1406013" cy="9832"/>
            </a:xfrm>
            <a:prstGeom prst="straightConnector1">
              <a:avLst/>
            </a:prstGeom>
            <a:solidFill>
              <a:schemeClr val="accent1"/>
            </a:solidFill>
            <a:ln w="76200" cap="flat" cmpd="sng" algn="ctr">
              <a:solidFill>
                <a:schemeClr val="accent3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1" name="Straight Arrow Connector 10"/>
            <p:cNvCxnSpPr/>
            <p:nvPr/>
          </p:nvCxnSpPr>
          <p:spPr bwMode="auto">
            <a:xfrm>
              <a:off x="4026312" y="5510989"/>
              <a:ext cx="1342103" cy="122903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accent3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Design Issues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Forward packet switching</a:t>
            </a:r>
          </a:p>
          <a:p>
            <a:pPr lvl="1"/>
            <a:r>
              <a:rPr lang="en-US" dirty="0" smtClean="0"/>
              <a:t>Connectionless service – datagrams</a:t>
            </a:r>
          </a:p>
          <a:p>
            <a:pPr lvl="1"/>
            <a:r>
              <a:rPr lang="en-US" dirty="0" smtClean="0"/>
              <a:t>Connection-oriented service – virtual circuits</a:t>
            </a:r>
          </a:p>
          <a:p>
            <a:pPr lvl="1"/>
            <a:r>
              <a:rPr lang="en-US" dirty="0" smtClean="0"/>
              <a:t>Comparison of virtual-circuits and datagrams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Admission Control</a:t>
            </a:r>
            <a:endParaRPr lang="en-US" dirty="0" smtClean="0"/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xfrm>
            <a:off x="703000" y="1231488"/>
            <a:ext cx="8229600" cy="4867275"/>
          </a:xfrm>
        </p:spPr>
        <p:txBody>
          <a:bodyPr/>
          <a:lstStyle/>
          <a:p>
            <a:r>
              <a:rPr lang="en-US" dirty="0" smtClean="0"/>
              <a:t>Admission control allows a new traffic load only if the network has sufficient capacity, e.g., with virtual circuits</a:t>
            </a:r>
          </a:p>
          <a:p>
            <a:pPr lvl="1"/>
            <a:r>
              <a:rPr lang="en-US" dirty="0" smtClean="0"/>
              <a:t>Can combine with looking for an uncongested route</a:t>
            </a:r>
          </a:p>
        </p:txBody>
      </p:sp>
      <p:pic>
        <p:nvPicPr>
          <p:cNvPr id="39940" name="Picture 2"/>
          <p:cNvPicPr>
            <a:picLocks noChangeAspect="1" noChangeArrowheads="1"/>
          </p:cNvPicPr>
          <p:nvPr/>
        </p:nvPicPr>
        <p:blipFill>
          <a:blip r:embed="rId2" cstate="print"/>
          <a:srcRect t="8782" b="13871"/>
          <a:stretch>
            <a:fillRect/>
          </a:stretch>
        </p:blipFill>
        <p:spPr bwMode="auto">
          <a:xfrm>
            <a:off x="533400" y="2910357"/>
            <a:ext cx="8077200" cy="2615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1200824" y="5592717"/>
            <a:ext cx="2948390" cy="55399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dirty="0" smtClean="0">
                <a:solidFill>
                  <a:srgbClr val="FF2BD8"/>
                </a:solidFill>
              </a:rPr>
              <a:t>Network with some congested nodes</a:t>
            </a:r>
            <a:endParaRPr lang="en-US" dirty="0">
              <a:solidFill>
                <a:srgbClr val="FF2BD8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59984" y="5587802"/>
            <a:ext cx="3120456" cy="55399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dirty="0" smtClean="0">
                <a:solidFill>
                  <a:srgbClr val="FF2BD8"/>
                </a:solidFill>
              </a:rPr>
              <a:t>Uncongested portion and route </a:t>
            </a:r>
            <a:r>
              <a:rPr lang="en-US" i="1" dirty="0" smtClean="0">
                <a:solidFill>
                  <a:srgbClr val="FF2BD8"/>
                </a:solidFill>
              </a:rPr>
              <a:t>AB</a:t>
            </a:r>
            <a:r>
              <a:rPr lang="en-US" dirty="0" smtClean="0">
                <a:solidFill>
                  <a:srgbClr val="FF2BD8"/>
                </a:solidFill>
              </a:rPr>
              <a:t> around congestion</a:t>
            </a:r>
            <a:endParaRPr lang="en-US" dirty="0">
              <a:solidFill>
                <a:srgbClr val="FF2BD8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Traffic Throttling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Congested routers signal hosts to slow down traffic</a:t>
            </a:r>
          </a:p>
          <a:p>
            <a:pPr lvl="1"/>
            <a:r>
              <a:rPr lang="en-US" dirty="0" smtClean="0"/>
              <a:t>ECN (Explicit Congestion Notification) marks packets and receiver returns signal to sender</a:t>
            </a:r>
          </a:p>
        </p:txBody>
      </p:sp>
      <p:pic>
        <p:nvPicPr>
          <p:cNvPr id="4096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2790" y="3378746"/>
            <a:ext cx="8338728" cy="1752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Load Shedding (1)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>
          <a:xfrm>
            <a:off x="565352" y="1477288"/>
            <a:ext cx="4114800" cy="4867275"/>
          </a:xfrm>
        </p:spPr>
        <p:txBody>
          <a:bodyPr/>
          <a:lstStyle/>
          <a:p>
            <a:r>
              <a:rPr lang="en-US" dirty="0" smtClean="0"/>
              <a:t>When all else fails, network will drop packets (shed load)</a:t>
            </a:r>
          </a:p>
          <a:p>
            <a:r>
              <a:rPr lang="en-US" dirty="0" smtClean="0"/>
              <a:t>Can be done end-to-end or link-by-link</a:t>
            </a:r>
          </a:p>
          <a:p>
            <a:r>
              <a:rPr lang="en-US" dirty="0" smtClean="0"/>
              <a:t>Link-by-link (right) produces rapid relief</a:t>
            </a:r>
          </a:p>
        </p:txBody>
      </p:sp>
      <p:pic>
        <p:nvPicPr>
          <p:cNvPr id="43012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0" y="1526169"/>
            <a:ext cx="2725577" cy="3969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3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64168" y="1702050"/>
            <a:ext cx="2210961" cy="2407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4719485" y="1740313"/>
            <a:ext cx="2984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1</a:t>
            </a:r>
            <a:endParaRPr lang="en-US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4714570" y="4311447"/>
            <a:ext cx="2984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724401" y="3023420"/>
            <a:ext cx="2984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108724" y="1809137"/>
            <a:ext cx="2984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4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118557" y="2939846"/>
            <a:ext cx="2984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5</a:t>
            </a:r>
          </a:p>
        </p:txBody>
      </p:sp>
      <p:cxnSp>
        <p:nvCxnSpPr>
          <p:cNvPr id="16" name="Straight Arrow Connector 15"/>
          <p:cNvCxnSpPr/>
          <p:nvPr/>
        </p:nvCxnSpPr>
        <p:spPr bwMode="auto">
          <a:xfrm rot="5400000" flipH="1" flipV="1">
            <a:off x="6317225" y="4852216"/>
            <a:ext cx="294968" cy="245807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 rot="5400000" flipH="1" flipV="1">
            <a:off x="8593393" y="3522400"/>
            <a:ext cx="294968" cy="245807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" name="Straight Arrow Connector 17"/>
          <p:cNvCxnSpPr/>
          <p:nvPr/>
        </p:nvCxnSpPr>
        <p:spPr bwMode="auto">
          <a:xfrm rot="5400000" flipH="1" flipV="1">
            <a:off x="8578645" y="2364654"/>
            <a:ext cx="294968" cy="245807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 flipV="1">
            <a:off x="7639664" y="2733365"/>
            <a:ext cx="757087" cy="2455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/>
          <p:nvPr/>
        </p:nvCxnSpPr>
        <p:spPr bwMode="auto">
          <a:xfrm flipV="1">
            <a:off x="7634747" y="3918151"/>
            <a:ext cx="757087" cy="2455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2" name="Straight Arrow Connector 21"/>
          <p:cNvCxnSpPr/>
          <p:nvPr/>
        </p:nvCxnSpPr>
        <p:spPr bwMode="auto">
          <a:xfrm rot="16200000" flipH="1">
            <a:off x="7073081" y="3523634"/>
            <a:ext cx="326922" cy="27530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Load Shedding (2)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32155"/>
            <a:ext cx="3800168" cy="4378120"/>
          </a:xfrm>
        </p:spPr>
        <p:txBody>
          <a:bodyPr/>
          <a:lstStyle/>
          <a:p>
            <a:r>
              <a:rPr lang="en-US" dirty="0" smtClean="0"/>
              <a:t>End-to-end (right) takes longer to have an effect, but can better target the cause of congestion</a:t>
            </a:r>
          </a:p>
        </p:txBody>
      </p:sp>
      <p:pic>
        <p:nvPicPr>
          <p:cNvPr id="4198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57371" y="1344654"/>
            <a:ext cx="1877961" cy="4441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9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12618" y="1876054"/>
            <a:ext cx="3231382" cy="3484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4355701" y="1474849"/>
            <a:ext cx="2984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1</a:t>
            </a:r>
            <a:endParaRPr lang="en-US" sz="1600" dirty="0"/>
          </a:p>
        </p:txBody>
      </p:sp>
      <p:sp>
        <p:nvSpPr>
          <p:cNvPr id="12" name="TextBox 11"/>
          <p:cNvSpPr txBox="1"/>
          <p:nvPr/>
        </p:nvSpPr>
        <p:spPr>
          <a:xfrm>
            <a:off x="4393264" y="3682183"/>
            <a:ext cx="2984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383432" y="2610467"/>
            <a:ext cx="2984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89292" y="4257369"/>
            <a:ext cx="2984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7</a:t>
            </a:r>
            <a:endParaRPr lang="en-US" sz="1600" dirty="0"/>
          </a:p>
        </p:txBody>
      </p:sp>
      <p:sp>
        <p:nvSpPr>
          <p:cNvPr id="15" name="TextBox 14"/>
          <p:cNvSpPr txBox="1"/>
          <p:nvPr/>
        </p:nvSpPr>
        <p:spPr>
          <a:xfrm>
            <a:off x="6489292" y="1946788"/>
            <a:ext cx="2984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5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94208" y="3090446"/>
            <a:ext cx="2984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6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342344" y="4719486"/>
            <a:ext cx="2984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4</a:t>
            </a:r>
          </a:p>
        </p:txBody>
      </p:sp>
      <p:cxnSp>
        <p:nvCxnSpPr>
          <p:cNvPr id="18" name="Straight Arrow Connector 17"/>
          <p:cNvCxnSpPr/>
          <p:nvPr/>
        </p:nvCxnSpPr>
        <p:spPr bwMode="auto">
          <a:xfrm rot="5400000" flipH="1" flipV="1">
            <a:off x="7910052" y="4803056"/>
            <a:ext cx="294968" cy="245807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 flipV="1">
            <a:off x="6975986" y="5157016"/>
            <a:ext cx="757087" cy="2455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0" name="Straight Arrow Connector 19"/>
          <p:cNvCxnSpPr/>
          <p:nvPr/>
        </p:nvCxnSpPr>
        <p:spPr bwMode="auto">
          <a:xfrm rot="16200000" flipH="1">
            <a:off x="6474543" y="2521972"/>
            <a:ext cx="309717" cy="250725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/>
          <p:nvPr/>
        </p:nvCxnSpPr>
        <p:spPr bwMode="auto">
          <a:xfrm flipV="1">
            <a:off x="6971070" y="4011558"/>
            <a:ext cx="757087" cy="2455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3" name="Straight Arrow Connector 22"/>
          <p:cNvCxnSpPr/>
          <p:nvPr/>
        </p:nvCxnSpPr>
        <p:spPr bwMode="auto">
          <a:xfrm rot="16200000" flipH="1">
            <a:off x="6459794" y="3667430"/>
            <a:ext cx="309717" cy="250725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4" name="Straight Arrow Connector 23"/>
          <p:cNvCxnSpPr/>
          <p:nvPr/>
        </p:nvCxnSpPr>
        <p:spPr bwMode="auto">
          <a:xfrm rot="16200000" flipH="1">
            <a:off x="6454882" y="4812862"/>
            <a:ext cx="309717" cy="250725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Subtitle 2"/>
          <p:cNvSpPr>
            <a:spLocks noGrp="1"/>
          </p:cNvSpPr>
          <p:nvPr>
            <p:ph idx="1"/>
          </p:nvPr>
        </p:nvSpPr>
        <p:spPr>
          <a:xfrm>
            <a:off x="1257299" y="1990725"/>
            <a:ext cx="6686551" cy="4019550"/>
          </a:xfrm>
        </p:spPr>
        <p:txBody>
          <a:bodyPr/>
          <a:lstStyle/>
          <a:p>
            <a:pPr lvl="1"/>
            <a:r>
              <a:rPr lang="en-US" dirty="0" smtClean="0"/>
              <a:t>Design Issues</a:t>
            </a:r>
          </a:p>
          <a:p>
            <a:pPr lvl="1"/>
            <a:r>
              <a:rPr lang="en-US" dirty="0" smtClean="0"/>
              <a:t>Routing Algorithms</a:t>
            </a:r>
          </a:p>
          <a:p>
            <a:pPr lvl="2"/>
            <a:r>
              <a:rPr lang="en-US" dirty="0" smtClean="0"/>
              <a:t>distance vector</a:t>
            </a:r>
          </a:p>
          <a:p>
            <a:pPr lvl="2"/>
            <a:r>
              <a:rPr lang="en-US" dirty="0" smtClean="0"/>
              <a:t>link state routing</a:t>
            </a:r>
          </a:p>
          <a:p>
            <a:pPr lvl="1"/>
            <a:r>
              <a:rPr lang="en-US" dirty="0" smtClean="0"/>
              <a:t>Congestion Control</a:t>
            </a:r>
          </a:p>
          <a:p>
            <a:pPr lvl="1"/>
            <a:r>
              <a:rPr lang="en-US" sz="2800" b="1" dirty="0" smtClean="0"/>
              <a:t>Quality of Service</a:t>
            </a:r>
          </a:p>
          <a:p>
            <a:pPr lvl="1"/>
            <a:r>
              <a:rPr lang="en-US" dirty="0" smtClean="0"/>
              <a:t>Network Layer of the Internet</a:t>
            </a:r>
          </a:p>
          <a:p>
            <a:pPr lvl="2"/>
            <a:r>
              <a:rPr lang="en-US" dirty="0" smtClean="0"/>
              <a:t>IP</a:t>
            </a:r>
          </a:p>
          <a:p>
            <a:pPr lvl="2"/>
            <a:r>
              <a:rPr lang="en-US" dirty="0" smtClean="0"/>
              <a:t>OSPF</a:t>
            </a:r>
          </a:p>
        </p:txBody>
      </p:sp>
    </p:spTree>
    <p:extLst>
      <p:ext uri="{BB962C8B-B14F-4D97-AF65-F5344CB8AC3E}">
        <p14:creationId xmlns:p14="http://schemas.microsoft.com/office/powerpoint/2010/main" val="750531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Quality of Service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Application requirements </a:t>
            </a:r>
            <a:r>
              <a:rPr lang="en-US" dirty="0" smtClean="0">
                <a:solidFill>
                  <a:srgbClr val="0000FF"/>
                </a:solidFill>
              </a:rPr>
              <a:t>»</a:t>
            </a:r>
            <a:endParaRPr lang="en-US" dirty="0" smtClean="0"/>
          </a:p>
          <a:p>
            <a:pPr lvl="1"/>
            <a:r>
              <a:rPr lang="en-US" dirty="0" smtClean="0"/>
              <a:t>Traffic shaping </a:t>
            </a:r>
            <a:r>
              <a:rPr lang="en-US" dirty="0" smtClean="0">
                <a:solidFill>
                  <a:srgbClr val="0000FF"/>
                </a:solidFill>
              </a:rPr>
              <a:t>»</a:t>
            </a:r>
            <a:endParaRPr lang="en-US" dirty="0" smtClean="0"/>
          </a:p>
          <a:p>
            <a:pPr lvl="1"/>
            <a:r>
              <a:rPr lang="en-US" dirty="0" smtClean="0"/>
              <a:t>Packet scheduling </a:t>
            </a:r>
            <a:r>
              <a:rPr lang="en-US" dirty="0" smtClean="0">
                <a:solidFill>
                  <a:srgbClr val="0000FF"/>
                </a:solidFill>
              </a:rPr>
              <a:t>»</a:t>
            </a:r>
            <a:endParaRPr lang="en-US" dirty="0" smtClean="0"/>
          </a:p>
          <a:p>
            <a:pPr lvl="1"/>
            <a:r>
              <a:rPr lang="en-US" dirty="0" smtClean="0"/>
              <a:t>Admission control </a:t>
            </a:r>
            <a:r>
              <a:rPr lang="en-US" dirty="0" smtClean="0">
                <a:solidFill>
                  <a:srgbClr val="0000FF"/>
                </a:solidFill>
              </a:rPr>
              <a:t>»</a:t>
            </a:r>
            <a:endParaRPr lang="en-US" dirty="0" smtClean="0"/>
          </a:p>
          <a:p>
            <a:pPr lvl="1"/>
            <a:r>
              <a:rPr lang="en-US" dirty="0" smtClean="0"/>
              <a:t>Integrated services </a:t>
            </a:r>
            <a:r>
              <a:rPr lang="en-US" dirty="0" smtClean="0">
                <a:solidFill>
                  <a:srgbClr val="0000FF"/>
                </a:solidFill>
              </a:rPr>
              <a:t>»</a:t>
            </a:r>
            <a:endParaRPr lang="en-US" dirty="0" smtClean="0"/>
          </a:p>
          <a:p>
            <a:pPr lvl="1"/>
            <a:r>
              <a:rPr lang="en-US" dirty="0" smtClean="0"/>
              <a:t>Differentiated services </a:t>
            </a:r>
            <a:r>
              <a:rPr lang="en-US" dirty="0" smtClean="0">
                <a:solidFill>
                  <a:srgbClr val="0000FF"/>
                </a:solidFill>
              </a:rPr>
              <a:t>»</a:t>
            </a:r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Application Requirements (1)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0" y="6553200"/>
            <a:ext cx="9144000" cy="304800"/>
          </a:xfrm>
        </p:spPr>
        <p:txBody>
          <a:bodyPr/>
          <a:lstStyle/>
          <a:p>
            <a:r>
              <a:rPr lang="en-US" dirty="0" smtClean="0"/>
              <a:t>CN5E by Tanenbaum &amp; Wetherall, © Pearson Education-Prentice Hall and D. Wetherall, 2011</a:t>
            </a:r>
            <a:endParaRPr lang="en-US" dirty="0"/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414073"/>
            <a:ext cx="7790214" cy="4600081"/>
          </a:xfrm>
        </p:spPr>
        <p:txBody>
          <a:bodyPr/>
          <a:lstStyle/>
          <a:p>
            <a:r>
              <a:rPr lang="en-US" dirty="0" smtClean="0"/>
              <a:t>Different applications care about different properties</a:t>
            </a:r>
          </a:p>
          <a:p>
            <a:pPr lvl="1"/>
            <a:r>
              <a:rPr lang="en-US" dirty="0" smtClean="0"/>
              <a:t>We want all applications to get what they need</a:t>
            </a:r>
          </a:p>
          <a:p>
            <a:r>
              <a:rPr lang="en-US" dirty="0" smtClean="0"/>
              <a:t>.</a:t>
            </a:r>
          </a:p>
        </p:txBody>
      </p:sp>
      <p:pic>
        <p:nvPicPr>
          <p:cNvPr id="4506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22561" y="2557101"/>
            <a:ext cx="7140446" cy="3321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1358136" y="5868013"/>
            <a:ext cx="6340518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dirty="0" smtClean="0">
                <a:solidFill>
                  <a:srgbClr val="FF2BD8"/>
                </a:solidFill>
              </a:rPr>
              <a:t>“High” means a demanding requirement, e.g., low delay</a:t>
            </a:r>
            <a:endParaRPr lang="en-US" dirty="0">
              <a:solidFill>
                <a:srgbClr val="FF2BD8"/>
              </a:solidFill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3283974" y="3340512"/>
            <a:ext cx="1406013" cy="356419"/>
          </a:xfrm>
          <a:prstGeom prst="rect">
            <a:avLst/>
          </a:prstGeom>
          <a:solidFill>
            <a:srgbClr val="FF2BD8">
              <a:alpha val="50196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3283971" y="5390538"/>
            <a:ext cx="1417238" cy="351501"/>
          </a:xfrm>
          <a:prstGeom prst="rect">
            <a:avLst/>
          </a:prstGeom>
          <a:solidFill>
            <a:srgbClr val="FF2BD8">
              <a:alpha val="50196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4704732" y="5053781"/>
            <a:ext cx="1125797" cy="329381"/>
          </a:xfrm>
          <a:prstGeom prst="rect">
            <a:avLst/>
          </a:prstGeom>
          <a:solidFill>
            <a:srgbClr val="FF2BD8">
              <a:alpha val="50196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4689988" y="5402821"/>
            <a:ext cx="1125797" cy="329381"/>
          </a:xfrm>
          <a:prstGeom prst="rect">
            <a:avLst/>
          </a:prstGeom>
          <a:solidFill>
            <a:srgbClr val="FF2BD8">
              <a:alpha val="50196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5835420" y="4375381"/>
            <a:ext cx="1125797" cy="1366658"/>
          </a:xfrm>
          <a:prstGeom prst="rect">
            <a:avLst/>
          </a:prstGeom>
          <a:solidFill>
            <a:srgbClr val="FF2BD8">
              <a:alpha val="50196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Application Requirements (2)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0" y="6553200"/>
            <a:ext cx="9144000" cy="304800"/>
          </a:xfrm>
        </p:spPr>
        <p:txBody>
          <a:bodyPr/>
          <a:lstStyle/>
          <a:p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>
          <a:xfrm>
            <a:off x="1076332" y="1823581"/>
            <a:ext cx="7315201" cy="4019550"/>
          </a:xfrm>
        </p:spPr>
        <p:txBody>
          <a:bodyPr/>
          <a:lstStyle/>
          <a:p>
            <a:r>
              <a:rPr lang="en-US" dirty="0" smtClean="0"/>
              <a:t>Network provides service with different kinds of </a:t>
            </a:r>
            <a:r>
              <a:rPr lang="en-US" dirty="0" err="1" smtClean="0"/>
              <a:t>QoS</a:t>
            </a:r>
            <a:r>
              <a:rPr lang="en-US" dirty="0" smtClean="0"/>
              <a:t> (Quality of Service) to meet application requirements </a:t>
            </a:r>
          </a:p>
        </p:txBody>
      </p:sp>
      <p:graphicFrame>
        <p:nvGraphicFramePr>
          <p:cNvPr id="8" name="Content Placeholder 6"/>
          <p:cNvGraphicFramePr>
            <a:graphicFrameLocks/>
          </p:cNvGraphicFramePr>
          <p:nvPr/>
        </p:nvGraphicFramePr>
        <p:xfrm>
          <a:off x="1477459" y="3048004"/>
          <a:ext cx="6103220" cy="18653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7336"/>
                <a:gridCol w="2585884"/>
              </a:tblGrid>
              <a:tr h="373063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Network</a:t>
                      </a:r>
                      <a:r>
                        <a:rPr lang="en-US" sz="180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Service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Application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3063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Constant bit rate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Telephony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3063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Real-time variable bit rate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Videoconferencing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3063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Non-real-time variable bit rate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Streaming a movie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3063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Available bit rate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File transfer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2095566" y="5032275"/>
            <a:ext cx="4944341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dirty="0" smtClean="0">
                <a:solidFill>
                  <a:srgbClr val="FF2BD8"/>
                </a:solidFill>
              </a:rPr>
              <a:t>Example of </a:t>
            </a:r>
            <a:r>
              <a:rPr lang="en-US" dirty="0" err="1" smtClean="0">
                <a:solidFill>
                  <a:srgbClr val="FF2BD8"/>
                </a:solidFill>
              </a:rPr>
              <a:t>QoS</a:t>
            </a:r>
            <a:r>
              <a:rPr lang="en-US" dirty="0" smtClean="0">
                <a:solidFill>
                  <a:srgbClr val="FF2BD8"/>
                </a:solidFill>
              </a:rPr>
              <a:t> categories from ATM networks</a:t>
            </a:r>
            <a:endParaRPr lang="en-US" dirty="0">
              <a:solidFill>
                <a:srgbClr val="FF2BD8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Traffic Shaping (1)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1656" y="2202432"/>
            <a:ext cx="4114800" cy="3581707"/>
          </a:xfrm>
        </p:spPr>
        <p:txBody>
          <a:bodyPr/>
          <a:lstStyle/>
          <a:p>
            <a:r>
              <a:rPr lang="en-US" dirty="0" smtClean="0"/>
              <a:t>Traffic shaping regulates the average rate and </a:t>
            </a:r>
            <a:r>
              <a:rPr lang="en-US" dirty="0" err="1" smtClean="0"/>
              <a:t>burstiness</a:t>
            </a:r>
            <a:r>
              <a:rPr lang="en-US" dirty="0" smtClean="0"/>
              <a:t> of data entering the network</a:t>
            </a:r>
          </a:p>
          <a:p>
            <a:pPr lvl="1"/>
            <a:r>
              <a:rPr lang="en-US" dirty="0" smtClean="0"/>
              <a:t>Lets us make guarantees</a:t>
            </a:r>
          </a:p>
        </p:txBody>
      </p:sp>
      <p:pic>
        <p:nvPicPr>
          <p:cNvPr id="47108" name="Picture 2"/>
          <p:cNvPicPr>
            <a:picLocks noChangeAspect="1" noChangeArrowheads="1"/>
          </p:cNvPicPr>
          <p:nvPr/>
        </p:nvPicPr>
        <p:blipFill>
          <a:blip r:embed="rId2" cstate="print"/>
          <a:srcRect r="70042" b="11290"/>
          <a:stretch>
            <a:fillRect/>
          </a:stretch>
        </p:blipFill>
        <p:spPr bwMode="auto">
          <a:xfrm>
            <a:off x="5435851" y="1800225"/>
            <a:ext cx="2439782" cy="288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7000568" y="3224989"/>
            <a:ext cx="766916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Shape traffic here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Traffic Shaping (2)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399" y="1345249"/>
            <a:ext cx="7790214" cy="4600081"/>
          </a:xfrm>
        </p:spPr>
        <p:txBody>
          <a:bodyPr/>
          <a:lstStyle/>
          <a:p>
            <a:r>
              <a:rPr lang="en-US" dirty="0" smtClean="0"/>
              <a:t>Token/Leaky bucket limits both the average rate (R)  and short-term burst (B) of traffic</a:t>
            </a:r>
          </a:p>
          <a:p>
            <a:pPr lvl="1"/>
            <a:r>
              <a:rPr lang="en-US" dirty="0" smtClean="0"/>
              <a:t>For token, bucket size is B, water enters at rate R and is removed to send; opposite for leaky.</a:t>
            </a:r>
          </a:p>
        </p:txBody>
      </p:sp>
      <p:pic>
        <p:nvPicPr>
          <p:cNvPr id="47108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2252" b="18836"/>
          <a:stretch>
            <a:fillRect/>
          </a:stretch>
        </p:blipFill>
        <p:spPr bwMode="auto">
          <a:xfrm>
            <a:off x="1809126" y="2989917"/>
            <a:ext cx="5517280" cy="26439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879251" y="5730361"/>
            <a:ext cx="2456769" cy="61555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FF2BD8"/>
                </a:solidFill>
              </a:rPr>
              <a:t>Leaky bucket</a:t>
            </a:r>
          </a:p>
          <a:p>
            <a:pPr algn="ctr"/>
            <a:r>
              <a:rPr lang="en-US" sz="2000" dirty="0" smtClean="0">
                <a:solidFill>
                  <a:srgbClr val="FF2BD8"/>
                </a:solidFill>
              </a:rPr>
              <a:t>(need not full to send)</a:t>
            </a:r>
            <a:endParaRPr lang="en-US" sz="2000" dirty="0">
              <a:solidFill>
                <a:srgbClr val="FF2BD8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76807" y="5735270"/>
            <a:ext cx="3215144" cy="61555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FF2BD8"/>
                </a:solidFill>
              </a:rPr>
              <a:t>Token bucket</a:t>
            </a:r>
          </a:p>
          <a:p>
            <a:pPr algn="ctr"/>
            <a:r>
              <a:rPr lang="en-US" sz="2000" dirty="0" smtClean="0">
                <a:solidFill>
                  <a:srgbClr val="FF2BD8"/>
                </a:solidFill>
              </a:rPr>
              <a:t>(need some water to send)</a:t>
            </a:r>
            <a:endParaRPr lang="en-US" sz="2000" dirty="0">
              <a:solidFill>
                <a:srgbClr val="FF2BD8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89471" y="4109892"/>
            <a:ext cx="6880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t</a:t>
            </a:r>
            <a:r>
              <a:rPr lang="en-US" sz="1200" dirty="0" smtClean="0"/>
              <a:t>o send</a:t>
            </a:r>
            <a:endParaRPr lang="en-US" sz="1200" dirty="0"/>
          </a:p>
        </p:txBody>
      </p:sp>
      <p:sp>
        <p:nvSpPr>
          <p:cNvPr id="12" name="TextBox 11"/>
          <p:cNvSpPr txBox="1"/>
          <p:nvPr/>
        </p:nvSpPr>
        <p:spPr>
          <a:xfrm>
            <a:off x="4862051" y="4803066"/>
            <a:ext cx="6880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t</a:t>
            </a:r>
            <a:r>
              <a:rPr lang="en-US" sz="1200" dirty="0" smtClean="0"/>
              <a:t>o send</a:t>
            </a:r>
            <a:endParaRPr lang="en-US" sz="1200" dirty="0"/>
          </a:p>
        </p:txBody>
      </p:sp>
      <p:sp>
        <p:nvSpPr>
          <p:cNvPr id="2" name="Rectangle 1"/>
          <p:cNvSpPr/>
          <p:nvPr/>
        </p:nvSpPr>
        <p:spPr bwMode="auto">
          <a:xfrm>
            <a:off x="3831021" y="3752193"/>
            <a:ext cx="504999" cy="1327872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Forward Packet Switching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u="sng" dirty="0" smtClean="0"/>
              <a:t>Hosts</a:t>
            </a:r>
            <a:r>
              <a:rPr lang="en-US" dirty="0" smtClean="0"/>
              <a:t> send </a:t>
            </a:r>
            <a:r>
              <a:rPr lang="en-US" u="sng" dirty="0" smtClean="0"/>
              <a:t>packets</a:t>
            </a:r>
            <a:r>
              <a:rPr lang="en-US" dirty="0" smtClean="0"/>
              <a:t> into the network; packets are </a:t>
            </a:r>
            <a:r>
              <a:rPr lang="en-US" u="sng" dirty="0" smtClean="0"/>
              <a:t>forwarded</a:t>
            </a:r>
            <a:r>
              <a:rPr lang="en-US" dirty="0" smtClean="0"/>
              <a:t> by </a:t>
            </a:r>
            <a:r>
              <a:rPr lang="en-US" u="sng" dirty="0" smtClean="0"/>
              <a:t>routers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581430" y="2529900"/>
            <a:ext cx="7918628" cy="3086100"/>
            <a:chOff x="323850" y="1821555"/>
            <a:chExt cx="7918628" cy="3086100"/>
          </a:xfrm>
        </p:grpSpPr>
        <p:pic>
          <p:nvPicPr>
            <p:cNvPr id="8196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r="6799"/>
            <a:stretch>
              <a:fillRect/>
            </a:stretch>
          </p:blipFill>
          <p:spPr bwMode="auto">
            <a:xfrm>
              <a:off x="323850" y="1821555"/>
              <a:ext cx="7918628" cy="3086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197" name="TextBox 4"/>
            <p:cNvSpPr txBox="1">
              <a:spLocks noChangeArrowheads="1"/>
            </p:cNvSpPr>
            <p:nvPr/>
          </p:nvSpPr>
          <p:spPr bwMode="auto">
            <a:xfrm>
              <a:off x="5181600" y="1828800"/>
              <a:ext cx="2590800" cy="307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400"/>
                <a:t>ISP’s equipment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latin typeface="Arial" charset="0"/>
                <a:cs typeface="Arial" charset="0"/>
              </a:rPr>
              <a:t>Traffic Shaping: Token Bucket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pic>
        <p:nvPicPr>
          <p:cNvPr id="49156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52112" y="1162254"/>
            <a:ext cx="3580306" cy="4324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84439" y="983999"/>
            <a:ext cx="3303617" cy="4463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478152" y="2697112"/>
            <a:ext cx="1901252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000" dirty="0" smtClean="0">
                <a:solidFill>
                  <a:srgbClr val="FF2BD8"/>
                </a:solidFill>
              </a:rPr>
              <a:t>Shaped by</a:t>
            </a:r>
            <a:br>
              <a:rPr lang="en-US" sz="2000" dirty="0" smtClean="0">
                <a:solidFill>
                  <a:srgbClr val="FF2BD8"/>
                </a:solidFill>
              </a:rPr>
            </a:br>
            <a:r>
              <a:rPr lang="en-US" sz="2000" dirty="0" smtClean="0">
                <a:solidFill>
                  <a:srgbClr val="FF2BD8"/>
                </a:solidFill>
              </a:rPr>
              <a:t>R=25 MB/s B=9,6 </a:t>
            </a:r>
            <a:r>
              <a:rPr lang="en-US" sz="2000" dirty="0">
                <a:solidFill>
                  <a:srgbClr val="FF2BD8"/>
                </a:solidFill>
              </a:rPr>
              <a:t>M</a:t>
            </a:r>
            <a:r>
              <a:rPr lang="en-US" sz="2000" dirty="0" smtClean="0">
                <a:solidFill>
                  <a:srgbClr val="FF2BD8"/>
                </a:solidFill>
              </a:rPr>
              <a:t>B</a:t>
            </a:r>
            <a:endParaRPr lang="en-US" sz="2000" dirty="0">
              <a:solidFill>
                <a:srgbClr val="FF2BD8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83067" y="4058880"/>
            <a:ext cx="1901252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000" dirty="0" smtClean="0">
                <a:solidFill>
                  <a:srgbClr val="FF2BD8"/>
                </a:solidFill>
              </a:rPr>
              <a:t>Shaped by</a:t>
            </a:r>
            <a:br>
              <a:rPr lang="en-US" sz="2000" dirty="0" smtClean="0">
                <a:solidFill>
                  <a:srgbClr val="FF2BD8"/>
                </a:solidFill>
              </a:rPr>
            </a:br>
            <a:r>
              <a:rPr lang="en-US" sz="2000" dirty="0" smtClean="0">
                <a:solidFill>
                  <a:srgbClr val="FF2BD8"/>
                </a:solidFill>
              </a:rPr>
              <a:t>R=25 MB/s</a:t>
            </a:r>
            <a:br>
              <a:rPr lang="en-US" sz="2000" dirty="0" smtClean="0">
                <a:solidFill>
                  <a:srgbClr val="FF2BD8"/>
                </a:solidFill>
              </a:rPr>
            </a:br>
            <a:r>
              <a:rPr lang="en-US" sz="2000" dirty="0" smtClean="0">
                <a:solidFill>
                  <a:srgbClr val="FF2BD8"/>
                </a:solidFill>
              </a:rPr>
              <a:t>B=0 KB</a:t>
            </a:r>
            <a:endParaRPr lang="en-US" sz="2000" dirty="0">
              <a:solidFill>
                <a:srgbClr val="FF2BD8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2396" y="1374666"/>
            <a:ext cx="1901252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000" dirty="0" smtClean="0">
                <a:solidFill>
                  <a:srgbClr val="FF2BD8"/>
                </a:solidFill>
              </a:rPr>
              <a:t>Host traffic</a:t>
            </a:r>
          </a:p>
          <a:p>
            <a:r>
              <a:rPr lang="en-US" sz="2000" dirty="0" smtClean="0">
                <a:solidFill>
                  <a:srgbClr val="FF2BD8"/>
                </a:solidFill>
              </a:rPr>
              <a:t>R=25 MB/s B=16 MB</a:t>
            </a:r>
            <a:endParaRPr lang="en-US" sz="2000" dirty="0">
              <a:solidFill>
                <a:srgbClr val="FF2BD8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58769" y="5673213"/>
            <a:ext cx="79328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Smaller bucket size delays traffic and reduces </a:t>
            </a:r>
            <a:r>
              <a:rPr lang="en-US" sz="2400" dirty="0" err="1" smtClean="0"/>
              <a:t>burstiness</a:t>
            </a:r>
            <a:endParaRPr lang="en-US" sz="2400" dirty="0"/>
          </a:p>
        </p:txBody>
      </p:sp>
      <p:cxnSp>
        <p:nvCxnSpPr>
          <p:cNvPr id="14" name="Straight Arrow Connector 13"/>
          <p:cNvCxnSpPr/>
          <p:nvPr/>
        </p:nvCxnSpPr>
        <p:spPr bwMode="auto">
          <a:xfrm rot="5400000">
            <a:off x="953729" y="2526890"/>
            <a:ext cx="353961" cy="158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Straight Arrow Connector 14"/>
          <p:cNvCxnSpPr/>
          <p:nvPr/>
        </p:nvCxnSpPr>
        <p:spPr bwMode="auto">
          <a:xfrm rot="5400000">
            <a:off x="958645" y="3849329"/>
            <a:ext cx="353961" cy="158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Admission Control (1)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0" y="6553200"/>
            <a:ext cx="9144000" cy="304800"/>
          </a:xfrm>
        </p:spPr>
        <p:txBody>
          <a:bodyPr/>
          <a:lstStyle/>
          <a:p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sp>
        <p:nvSpPr>
          <p:cNvPr id="532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Admission control takes a traffic flow specification and decides whether the network can carry it</a:t>
            </a:r>
          </a:p>
          <a:p>
            <a:pPr lvl="1"/>
            <a:r>
              <a:rPr lang="en-US" dirty="0" smtClean="0"/>
              <a:t>Sets up packet scheduling to meet </a:t>
            </a:r>
            <a:r>
              <a:rPr lang="en-US" dirty="0" err="1" smtClean="0"/>
              <a:t>QoS</a:t>
            </a:r>
            <a:endParaRPr lang="en-US" dirty="0" smtClean="0"/>
          </a:p>
        </p:txBody>
      </p:sp>
      <p:pic>
        <p:nvPicPr>
          <p:cNvPr id="5325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85881" y="3137109"/>
            <a:ext cx="3917848" cy="2243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2179431" y="5407734"/>
            <a:ext cx="4863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2BD8"/>
                </a:solidFill>
              </a:rPr>
              <a:t>Example flow specification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Admission Control (2)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0" y="6553200"/>
            <a:ext cx="9144000" cy="304800"/>
          </a:xfrm>
        </p:spPr>
        <p:txBody>
          <a:bodyPr/>
          <a:lstStyle/>
          <a:p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sp>
        <p:nvSpPr>
          <p:cNvPr id="542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Construction to guarantee bandwidth B and delay D:</a:t>
            </a:r>
          </a:p>
          <a:p>
            <a:pPr lvl="1"/>
            <a:r>
              <a:rPr lang="en-US" dirty="0" smtClean="0"/>
              <a:t>Shape traffic source to a (R, B) token bucket</a:t>
            </a:r>
          </a:p>
          <a:p>
            <a:pPr lvl="1"/>
            <a:r>
              <a:rPr lang="en-US" dirty="0" smtClean="0"/>
              <a:t>Run WFQ with weight W / all weights &gt; R/capacity</a:t>
            </a:r>
          </a:p>
          <a:p>
            <a:pPr lvl="1"/>
            <a:r>
              <a:rPr lang="en-US" dirty="0" smtClean="0"/>
              <a:t>Holds for all traffic patterns, all topologies</a:t>
            </a:r>
          </a:p>
        </p:txBody>
      </p:sp>
      <p:pic>
        <p:nvPicPr>
          <p:cNvPr id="5427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85825" y="3531619"/>
            <a:ext cx="7372350" cy="255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Subtitle 2"/>
          <p:cNvSpPr>
            <a:spLocks noGrp="1"/>
          </p:cNvSpPr>
          <p:nvPr>
            <p:ph idx="1"/>
          </p:nvPr>
        </p:nvSpPr>
        <p:spPr>
          <a:xfrm>
            <a:off x="1257299" y="1990725"/>
            <a:ext cx="6686551" cy="4019550"/>
          </a:xfrm>
        </p:spPr>
        <p:txBody>
          <a:bodyPr/>
          <a:lstStyle/>
          <a:p>
            <a:pPr lvl="1"/>
            <a:r>
              <a:rPr lang="en-US" dirty="0" smtClean="0"/>
              <a:t>Design Issues</a:t>
            </a:r>
          </a:p>
          <a:p>
            <a:pPr lvl="1"/>
            <a:r>
              <a:rPr lang="en-US" dirty="0" smtClean="0"/>
              <a:t>Routing Algorithms</a:t>
            </a:r>
          </a:p>
          <a:p>
            <a:pPr lvl="2"/>
            <a:r>
              <a:rPr lang="en-US" dirty="0" smtClean="0"/>
              <a:t>distance vector</a:t>
            </a:r>
          </a:p>
          <a:p>
            <a:pPr lvl="2"/>
            <a:r>
              <a:rPr lang="en-US" dirty="0" smtClean="0"/>
              <a:t>link state routing</a:t>
            </a:r>
          </a:p>
          <a:p>
            <a:pPr lvl="1"/>
            <a:r>
              <a:rPr lang="en-US" dirty="0" smtClean="0"/>
              <a:t>Congestion Control</a:t>
            </a:r>
          </a:p>
          <a:p>
            <a:pPr lvl="1"/>
            <a:r>
              <a:rPr lang="en-US" dirty="0" smtClean="0"/>
              <a:t>Quality of Service</a:t>
            </a:r>
          </a:p>
          <a:p>
            <a:pPr lvl="1"/>
            <a:r>
              <a:rPr lang="en-US" sz="2800" b="1" dirty="0" smtClean="0"/>
              <a:t>Network Layer of the Internet</a:t>
            </a:r>
          </a:p>
          <a:p>
            <a:pPr lvl="2"/>
            <a:r>
              <a:rPr lang="en-US" dirty="0" smtClean="0"/>
              <a:t>IP</a:t>
            </a:r>
          </a:p>
          <a:p>
            <a:pPr lvl="2"/>
            <a:r>
              <a:rPr lang="en-US" dirty="0" smtClean="0"/>
              <a:t>OSPF</a:t>
            </a:r>
          </a:p>
        </p:txBody>
      </p:sp>
    </p:spTree>
    <p:extLst>
      <p:ext uri="{BB962C8B-B14F-4D97-AF65-F5344CB8AC3E}">
        <p14:creationId xmlns:p14="http://schemas.microsoft.com/office/powerpoint/2010/main" val="808286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Network Layer in the Internet (1)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0" y="6553200"/>
            <a:ext cx="9144000" cy="304800"/>
          </a:xfrm>
        </p:spPr>
        <p:txBody>
          <a:bodyPr/>
          <a:lstStyle/>
          <a:p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sp>
        <p:nvSpPr>
          <p:cNvPr id="72707" name="Rectangle 3"/>
          <p:cNvSpPr>
            <a:spLocks noGrp="1" noChangeArrowheads="1"/>
          </p:cNvSpPr>
          <p:nvPr>
            <p:ph idx="1"/>
          </p:nvPr>
        </p:nvSpPr>
        <p:spPr>
          <a:xfrm>
            <a:off x="1381124" y="1695765"/>
            <a:ext cx="7315201" cy="4019550"/>
          </a:xfrm>
        </p:spPr>
        <p:txBody>
          <a:bodyPr/>
          <a:lstStyle/>
          <a:p>
            <a:pPr lvl="1"/>
            <a:r>
              <a:rPr lang="it-IT" dirty="0" smtClean="0"/>
              <a:t>IP Version 4</a:t>
            </a:r>
          </a:p>
          <a:p>
            <a:pPr lvl="1"/>
            <a:r>
              <a:rPr lang="en-US" dirty="0" smtClean="0"/>
              <a:t>IP Addresses</a:t>
            </a:r>
          </a:p>
          <a:p>
            <a:pPr lvl="1"/>
            <a:r>
              <a:rPr lang="en-US" dirty="0" smtClean="0"/>
              <a:t>IP Version 6</a:t>
            </a:r>
          </a:p>
          <a:p>
            <a:pPr lvl="1"/>
            <a:r>
              <a:rPr lang="en-US" dirty="0" smtClean="0"/>
              <a:t>Internet Control Protocols</a:t>
            </a:r>
          </a:p>
          <a:p>
            <a:pPr lvl="1"/>
            <a:r>
              <a:rPr lang="en-US" dirty="0" smtClean="0"/>
              <a:t>Label Switching and MPLS</a:t>
            </a:r>
          </a:p>
          <a:p>
            <a:pPr lvl="1"/>
            <a:r>
              <a:rPr lang="en-US" dirty="0" smtClean="0"/>
              <a:t>OSPF—An Interior Gateway Routing Protocol</a:t>
            </a:r>
          </a:p>
          <a:p>
            <a:pPr lvl="1"/>
            <a:r>
              <a:rPr lang="en-US" dirty="0" smtClean="0"/>
              <a:t>BGP—The Exterior Gateway Routing Protocol</a:t>
            </a:r>
          </a:p>
          <a:p>
            <a:pPr lvl="1"/>
            <a:r>
              <a:rPr lang="en-US" dirty="0" smtClean="0"/>
              <a:t>Mobile IP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Network Layer in the Internet (3)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idx="1"/>
          </p:nvPr>
        </p:nvSpPr>
        <p:spPr>
          <a:xfrm>
            <a:off x="585016" y="1143000"/>
            <a:ext cx="8229600" cy="4867275"/>
          </a:xfrm>
        </p:spPr>
        <p:txBody>
          <a:bodyPr/>
          <a:lstStyle/>
          <a:p>
            <a:r>
              <a:rPr lang="en-US" dirty="0" smtClean="0"/>
              <a:t>Internet is an interconnected collection of many networks that is held together by the IP protocol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pic>
        <p:nvPicPr>
          <p:cNvPr id="7475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706" y="2119902"/>
            <a:ext cx="6768588" cy="4296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IP Version 4 Protocol (1)</a:t>
            </a:r>
            <a:endParaRPr lang="en-US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0" y="6553200"/>
            <a:ext cx="9144000" cy="304800"/>
          </a:xfrm>
        </p:spPr>
        <p:txBody>
          <a:bodyPr/>
          <a:lstStyle/>
          <a:p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sp>
        <p:nvSpPr>
          <p:cNvPr id="75779" name="Rectangle 3"/>
          <p:cNvSpPr>
            <a:spLocks noGrp="1" noChangeArrowheads="1"/>
          </p:cNvSpPr>
          <p:nvPr>
            <p:ph idx="1"/>
          </p:nvPr>
        </p:nvSpPr>
        <p:spPr>
          <a:xfrm>
            <a:off x="786583" y="1335417"/>
            <a:ext cx="7790214" cy="4600081"/>
          </a:xfrm>
        </p:spPr>
        <p:txBody>
          <a:bodyPr/>
          <a:lstStyle/>
          <a:p>
            <a:r>
              <a:rPr lang="en-US" dirty="0" smtClean="0"/>
              <a:t>IPv4 (Internet Protocol) header is carried on all packets and has fields for the key parts of the protocol: </a:t>
            </a:r>
          </a:p>
        </p:txBody>
      </p:sp>
      <p:pic>
        <p:nvPicPr>
          <p:cNvPr id="7578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5637" y="2365209"/>
            <a:ext cx="7832725" cy="376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Your turn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670" y="1234311"/>
            <a:ext cx="7839519" cy="2212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463" y="3555128"/>
            <a:ext cx="7791450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1540413" y="5218166"/>
            <a:ext cx="53808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Given the following header, will the following packet pass a network with an </a:t>
            </a:r>
            <a:r>
              <a:rPr lang="en-US" b="1" dirty="0"/>
              <a:t>MTU of 1920 bytes</a:t>
            </a:r>
            <a:r>
              <a:rPr lang="en-US" dirty="0" smtClean="0"/>
              <a:t>? </a:t>
            </a:r>
          </a:p>
          <a:p>
            <a:r>
              <a:rPr lang="en-US" dirty="0" smtClean="0"/>
              <a:t>What will be different if </a:t>
            </a:r>
            <a:r>
              <a:rPr lang="en-US" dirty="0" err="1" smtClean="0"/>
              <a:t>paket</a:t>
            </a:r>
            <a:r>
              <a:rPr lang="en-US" dirty="0" smtClean="0"/>
              <a:t> is fragmented?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5512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IP Addresses (1) – Prefixes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0" y="6553200"/>
            <a:ext cx="9144000" cy="304800"/>
          </a:xfrm>
        </p:spPr>
        <p:txBody>
          <a:bodyPr/>
          <a:lstStyle/>
          <a:p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sp>
        <p:nvSpPr>
          <p:cNvPr id="77827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492729"/>
            <a:ext cx="7790214" cy="4600081"/>
          </a:xfrm>
        </p:spPr>
        <p:txBody>
          <a:bodyPr/>
          <a:lstStyle/>
          <a:p>
            <a:r>
              <a:rPr lang="en-US" dirty="0" smtClean="0"/>
              <a:t>Addresses are allocated in blocks called </a:t>
            </a:r>
            <a:r>
              <a:rPr lang="en-US" u="sng" dirty="0" smtClean="0"/>
              <a:t>prefixes</a:t>
            </a:r>
          </a:p>
          <a:p>
            <a:pPr lvl="1"/>
            <a:r>
              <a:rPr lang="en-US" dirty="0" smtClean="0"/>
              <a:t>Prefix is determined by the network portion</a:t>
            </a:r>
          </a:p>
          <a:p>
            <a:pPr lvl="1"/>
            <a:r>
              <a:rPr lang="en-US" dirty="0" smtClean="0"/>
              <a:t>Written address/length, e.g., 18.0.31.0/24</a:t>
            </a:r>
          </a:p>
        </p:txBody>
      </p:sp>
      <p:pic>
        <p:nvPicPr>
          <p:cNvPr id="7782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7852" y="3452801"/>
            <a:ext cx="8048625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IP Addresses (2) – Subnets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0" y="6553200"/>
            <a:ext cx="9144000" cy="304800"/>
          </a:xfrm>
        </p:spPr>
        <p:txBody>
          <a:bodyPr/>
          <a:lstStyle/>
          <a:p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sp>
        <p:nvSpPr>
          <p:cNvPr id="78851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492729"/>
            <a:ext cx="7790214" cy="4600081"/>
          </a:xfrm>
        </p:spPr>
        <p:txBody>
          <a:bodyPr/>
          <a:lstStyle/>
          <a:p>
            <a:r>
              <a:rPr lang="en-US" dirty="0" err="1" smtClean="0"/>
              <a:t>Subnetting</a:t>
            </a:r>
            <a:r>
              <a:rPr lang="en-US" dirty="0" smtClean="0"/>
              <a:t> splits up IP prefix to help with management</a:t>
            </a:r>
          </a:p>
          <a:p>
            <a:pPr lvl="1"/>
            <a:r>
              <a:rPr lang="en-US" dirty="0" smtClean="0"/>
              <a:t>Looks like a single prefix outside the network</a:t>
            </a:r>
          </a:p>
        </p:txBody>
      </p:sp>
      <p:pic>
        <p:nvPicPr>
          <p:cNvPr id="7885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50" y="2449928"/>
            <a:ext cx="8115300" cy="360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1042221" y="5938663"/>
            <a:ext cx="4699824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dirty="0" smtClean="0">
                <a:solidFill>
                  <a:srgbClr val="FF2BD8"/>
                </a:solidFill>
              </a:rPr>
              <a:t> Network divides it into subnets internally</a:t>
            </a:r>
            <a:endParaRPr lang="en-US" dirty="0">
              <a:solidFill>
                <a:srgbClr val="FF2BD8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199237" y="4744043"/>
            <a:ext cx="2541643" cy="55399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dirty="0" smtClean="0">
                <a:solidFill>
                  <a:srgbClr val="FF2BD8"/>
                </a:solidFill>
              </a:rPr>
              <a:t> ISP gives network</a:t>
            </a:r>
          </a:p>
          <a:p>
            <a:pPr algn="ctr"/>
            <a:r>
              <a:rPr lang="en-US" dirty="0">
                <a:solidFill>
                  <a:srgbClr val="FF2BD8"/>
                </a:solidFill>
              </a:rPr>
              <a:t>a</a:t>
            </a:r>
            <a:r>
              <a:rPr lang="en-US" dirty="0" smtClean="0">
                <a:solidFill>
                  <a:srgbClr val="FF2BD8"/>
                </a:solidFill>
              </a:rPr>
              <a:t> single prefix</a:t>
            </a:r>
            <a:endParaRPr lang="en-US" dirty="0">
              <a:solidFill>
                <a:srgbClr val="FF2BD8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Connectionless Service – Datagrams</a:t>
            </a:r>
            <a:endParaRPr lang="en-US" dirty="0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575184" y="1143000"/>
            <a:ext cx="8229600" cy="4867275"/>
          </a:xfrm>
        </p:spPr>
        <p:txBody>
          <a:bodyPr/>
          <a:lstStyle/>
          <a:p>
            <a:r>
              <a:rPr lang="en-US" dirty="0" smtClean="0"/>
              <a:t>Packet is forwarded using destination address inside it</a:t>
            </a:r>
          </a:p>
          <a:p>
            <a:pPr lvl="1"/>
            <a:r>
              <a:rPr lang="en-US" dirty="0" smtClean="0"/>
              <a:t>Different packets may take different paths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1140548" y="2190829"/>
            <a:ext cx="7132356" cy="2503301"/>
            <a:chOff x="228600" y="1621671"/>
            <a:chExt cx="8277225" cy="2905125"/>
          </a:xfrm>
        </p:grpSpPr>
        <p:pic>
          <p:nvPicPr>
            <p:cNvPr id="10244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28600" y="1621671"/>
              <a:ext cx="8277225" cy="2905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45" name="TextBox 4"/>
            <p:cNvSpPr txBox="1">
              <a:spLocks noChangeArrowheads="1"/>
            </p:cNvSpPr>
            <p:nvPr/>
          </p:nvSpPr>
          <p:spPr bwMode="auto">
            <a:xfrm>
              <a:off x="5196627" y="1646640"/>
              <a:ext cx="2590800" cy="307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400" dirty="0"/>
                <a:t>ISP’s equipment</a:t>
              </a: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2477728" y="4690612"/>
            <a:ext cx="4696363" cy="1668584"/>
            <a:chOff x="1522413" y="4485521"/>
            <a:chExt cx="5638800" cy="2003425"/>
          </a:xfrm>
        </p:grpSpPr>
        <p:pic>
          <p:nvPicPr>
            <p:cNvPr id="10246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 t="1306"/>
            <a:stretch>
              <a:fillRect/>
            </a:stretch>
          </p:blipFill>
          <p:spPr bwMode="auto">
            <a:xfrm>
              <a:off x="1905000" y="4768096"/>
              <a:ext cx="4905375" cy="17208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47" name="TextBox 6"/>
            <p:cNvSpPr txBox="1">
              <a:spLocks noChangeArrowheads="1"/>
            </p:cNvSpPr>
            <p:nvPr/>
          </p:nvSpPr>
          <p:spPr bwMode="auto">
            <a:xfrm>
              <a:off x="1522413" y="4485521"/>
              <a:ext cx="5638800" cy="3325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200" dirty="0"/>
                <a:t>A’s table (initially)   </a:t>
              </a:r>
              <a:r>
                <a:rPr lang="en-US" sz="1200" dirty="0" smtClean="0"/>
                <a:t>  </a:t>
              </a:r>
              <a:r>
                <a:rPr lang="en-US" sz="1200" dirty="0"/>
                <a:t>A’s table (later)  </a:t>
              </a:r>
              <a:r>
                <a:rPr lang="en-US" sz="1200" dirty="0" smtClean="0"/>
                <a:t>  </a:t>
              </a:r>
              <a:r>
                <a:rPr lang="en-US" sz="1200" dirty="0"/>
                <a:t>C’s Table   </a:t>
              </a:r>
              <a:r>
                <a:rPr lang="en-US" sz="1200" dirty="0" smtClean="0"/>
                <a:t>       E’s Table</a:t>
              </a:r>
              <a:endParaRPr lang="en-US" sz="1200" dirty="0"/>
            </a:p>
          </p:txBody>
        </p:sp>
        <p:sp>
          <p:nvSpPr>
            <p:cNvPr id="10248" name="Rectangle 7"/>
            <p:cNvSpPr>
              <a:spLocks noChangeArrowheads="1"/>
            </p:cNvSpPr>
            <p:nvPr/>
          </p:nvSpPr>
          <p:spPr bwMode="auto">
            <a:xfrm>
              <a:off x="2514600" y="4822071"/>
              <a:ext cx="228600" cy="152400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en-US"/>
            </a:p>
          </p:txBody>
        </p:sp>
        <p:sp>
          <p:nvSpPr>
            <p:cNvPr id="10249" name="Rectangle 8"/>
            <p:cNvSpPr>
              <a:spLocks noChangeArrowheads="1"/>
            </p:cNvSpPr>
            <p:nvPr/>
          </p:nvSpPr>
          <p:spPr bwMode="auto">
            <a:xfrm>
              <a:off x="3810000" y="4837946"/>
              <a:ext cx="152400" cy="152400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en-US"/>
            </a:p>
          </p:txBody>
        </p:sp>
        <p:sp>
          <p:nvSpPr>
            <p:cNvPr id="10250" name="Rectangle 9"/>
            <p:cNvSpPr>
              <a:spLocks noChangeArrowheads="1"/>
            </p:cNvSpPr>
            <p:nvPr/>
          </p:nvSpPr>
          <p:spPr bwMode="auto">
            <a:xfrm>
              <a:off x="5097463" y="5258634"/>
              <a:ext cx="152400" cy="152400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en-US"/>
            </a:p>
          </p:txBody>
        </p:sp>
        <p:sp>
          <p:nvSpPr>
            <p:cNvPr id="10251" name="Rectangle 10"/>
            <p:cNvSpPr>
              <a:spLocks noChangeArrowheads="1"/>
            </p:cNvSpPr>
            <p:nvPr/>
          </p:nvSpPr>
          <p:spPr bwMode="auto">
            <a:xfrm>
              <a:off x="6388100" y="5671384"/>
              <a:ext cx="152400" cy="152400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en-US"/>
            </a:p>
          </p:txBody>
        </p:sp>
      </p:grpSp>
      <p:sp>
        <p:nvSpPr>
          <p:cNvPr id="25" name="Rectangle 24"/>
          <p:cNvSpPr/>
          <p:nvPr/>
        </p:nvSpPr>
        <p:spPr bwMode="auto">
          <a:xfrm>
            <a:off x="2851355" y="6017342"/>
            <a:ext cx="835742" cy="3048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2900510" y="5993299"/>
            <a:ext cx="1022555" cy="399123"/>
            <a:chOff x="5663374" y="5924472"/>
            <a:chExt cx="1022555" cy="399123"/>
          </a:xfrm>
          <a:noFill/>
        </p:grpSpPr>
        <p:sp>
          <p:nvSpPr>
            <p:cNvPr id="22" name="TextBox 7"/>
            <p:cNvSpPr txBox="1">
              <a:spLocks noChangeArrowheads="1"/>
            </p:cNvSpPr>
            <p:nvPr/>
          </p:nvSpPr>
          <p:spPr bwMode="auto">
            <a:xfrm>
              <a:off x="5663374" y="6031207"/>
              <a:ext cx="1022555" cy="29238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square" lIns="0" rIns="0">
              <a:spAutoFit/>
            </a:bodyPr>
            <a:lstStyle/>
            <a:p>
              <a:r>
                <a:rPr lang="en-US" sz="1300" dirty="0" err="1" smtClean="0"/>
                <a:t>Dest</a:t>
              </a:r>
              <a:r>
                <a:rPr lang="en-US" sz="1300" dirty="0" smtClean="0"/>
                <a:t>. Line</a:t>
              </a:r>
              <a:endParaRPr lang="en-US" sz="1300" dirty="0"/>
            </a:p>
          </p:txBody>
        </p:sp>
        <p:sp>
          <p:nvSpPr>
            <p:cNvPr id="23" name="Right Brace 22"/>
            <p:cNvSpPr/>
            <p:nvPr/>
          </p:nvSpPr>
          <p:spPr bwMode="auto">
            <a:xfrm rot="5400000">
              <a:off x="5815781" y="5855109"/>
              <a:ext cx="117986" cy="285136"/>
            </a:xfrm>
            <a:prstGeom prst="rightBrace">
              <a:avLst/>
            </a:prstGeom>
            <a:grpFill/>
            <a:ln w="19050" cap="flat" cmpd="sng" algn="ctr">
              <a:solidFill>
                <a:schemeClr val="accent3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4" name="Right Brace 23"/>
            <p:cNvSpPr/>
            <p:nvPr/>
          </p:nvSpPr>
          <p:spPr bwMode="auto">
            <a:xfrm rot="5400000">
              <a:off x="6092291" y="5877371"/>
              <a:ext cx="161801" cy="256004"/>
            </a:xfrm>
            <a:prstGeom prst="rightBrace">
              <a:avLst/>
            </a:prstGeom>
            <a:grpFill/>
            <a:ln w="19050" cap="flat" cmpd="sng" algn="ctr">
              <a:solidFill>
                <a:schemeClr val="accent3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IP Addresses (3) – Aggregation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0" y="6553200"/>
            <a:ext cx="9144000" cy="304800"/>
          </a:xfrm>
        </p:spPr>
        <p:txBody>
          <a:bodyPr/>
          <a:lstStyle/>
          <a:p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sp>
        <p:nvSpPr>
          <p:cNvPr id="80899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492729"/>
            <a:ext cx="7790214" cy="4600081"/>
          </a:xfrm>
        </p:spPr>
        <p:txBody>
          <a:bodyPr/>
          <a:lstStyle/>
          <a:p>
            <a:r>
              <a:rPr lang="en-US" dirty="0" smtClean="0"/>
              <a:t>Aggregation joins multiple IP prefixes into a single  larger prefix to reduce routing table size</a:t>
            </a:r>
          </a:p>
        </p:txBody>
      </p:sp>
      <p:pic>
        <p:nvPicPr>
          <p:cNvPr id="80900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95363" y="2241122"/>
            <a:ext cx="7153275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4621175" y="5909167"/>
            <a:ext cx="4070553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dirty="0" smtClean="0">
                <a:solidFill>
                  <a:srgbClr val="FF2BD8"/>
                </a:solidFill>
              </a:rPr>
              <a:t> ISP customers have different prefixes</a:t>
            </a:r>
            <a:endParaRPr lang="en-US" dirty="0">
              <a:solidFill>
                <a:srgbClr val="FF2BD8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367128" y="4586731"/>
            <a:ext cx="1949248" cy="55399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dirty="0" smtClean="0">
                <a:solidFill>
                  <a:srgbClr val="FF2BD8"/>
                </a:solidFill>
              </a:rPr>
              <a:t> ISP advertises</a:t>
            </a:r>
          </a:p>
          <a:p>
            <a:pPr algn="ctr"/>
            <a:r>
              <a:rPr lang="en-US" dirty="0">
                <a:solidFill>
                  <a:srgbClr val="FF2BD8"/>
                </a:solidFill>
              </a:rPr>
              <a:t>a</a:t>
            </a:r>
            <a:r>
              <a:rPr lang="en-US" dirty="0" smtClean="0">
                <a:solidFill>
                  <a:srgbClr val="FF2BD8"/>
                </a:solidFill>
              </a:rPr>
              <a:t> single prefix</a:t>
            </a:r>
            <a:endParaRPr lang="en-US" dirty="0">
              <a:solidFill>
                <a:srgbClr val="FF2BD8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IP Addresses (4) – Longest Matching Prefix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0" y="6553200"/>
            <a:ext cx="9144000" cy="304800"/>
          </a:xfrm>
        </p:spPr>
        <p:txBody>
          <a:bodyPr/>
          <a:lstStyle/>
          <a:p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sp>
        <p:nvSpPr>
          <p:cNvPr id="819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Packets are forwarded to the entry with the </a:t>
            </a:r>
            <a:r>
              <a:rPr lang="en-US" u="sng" dirty="0" smtClean="0"/>
              <a:t>longest matching prefix</a:t>
            </a:r>
            <a:r>
              <a:rPr lang="en-US" dirty="0" smtClean="0"/>
              <a:t> or smallest address block</a:t>
            </a:r>
          </a:p>
          <a:p>
            <a:pPr lvl="1"/>
            <a:r>
              <a:rPr lang="en-US" dirty="0" smtClean="0"/>
              <a:t>Complicates forwarding but adds flexibility</a:t>
            </a:r>
          </a:p>
        </p:txBody>
      </p:sp>
      <p:pic>
        <p:nvPicPr>
          <p:cNvPr id="8192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0947" y="3223146"/>
            <a:ext cx="8420100" cy="232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4729334" y="4876783"/>
            <a:ext cx="1986101" cy="55399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dirty="0" smtClean="0">
                <a:solidFill>
                  <a:srgbClr val="FF2BD8"/>
                </a:solidFill>
              </a:rPr>
              <a:t>Main prefix goes this way</a:t>
            </a:r>
            <a:endParaRPr lang="en-US" dirty="0">
              <a:solidFill>
                <a:srgbClr val="FF2BD8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743212" y="4871864"/>
            <a:ext cx="1415830" cy="55399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dirty="0" smtClean="0">
                <a:solidFill>
                  <a:srgbClr val="FF2BD8"/>
                </a:solidFill>
              </a:rPr>
              <a:t>Except for this part!</a:t>
            </a:r>
            <a:endParaRPr lang="en-US" dirty="0">
              <a:solidFill>
                <a:srgbClr val="FF2BD8"/>
              </a:solidFill>
            </a:endParaRPr>
          </a:p>
        </p:txBody>
      </p:sp>
      <p:cxnSp>
        <p:nvCxnSpPr>
          <p:cNvPr id="12" name="Straight Arrow Connector 11"/>
          <p:cNvCxnSpPr/>
          <p:nvPr/>
        </p:nvCxnSpPr>
        <p:spPr bwMode="auto">
          <a:xfrm rot="5400000" flipH="1" flipV="1">
            <a:off x="3121741" y="4744064"/>
            <a:ext cx="245806" cy="158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 rot="5400000" flipH="1" flipV="1">
            <a:off x="5093109" y="4748980"/>
            <a:ext cx="245806" cy="158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IP Addresses (5) – </a:t>
            </a:r>
            <a:r>
              <a:rPr lang="en-US" dirty="0" err="1" smtClean="0"/>
              <a:t>Classful</a:t>
            </a:r>
            <a:r>
              <a:rPr lang="en-US" dirty="0" smtClean="0"/>
              <a:t> </a:t>
            </a:r>
            <a:r>
              <a:rPr lang="en-US" dirty="0" err="1" smtClean="0"/>
              <a:t>Addresing</a:t>
            </a:r>
            <a:endParaRPr lang="en-US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0" y="6553200"/>
            <a:ext cx="9144000" cy="304800"/>
          </a:xfrm>
        </p:spPr>
        <p:txBody>
          <a:bodyPr/>
          <a:lstStyle/>
          <a:p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sp>
        <p:nvSpPr>
          <p:cNvPr id="82947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345249"/>
            <a:ext cx="7790214" cy="4600081"/>
          </a:xfrm>
        </p:spPr>
        <p:txBody>
          <a:bodyPr/>
          <a:lstStyle/>
          <a:p>
            <a:r>
              <a:rPr lang="en-US" dirty="0" smtClean="0"/>
              <a:t>Old addresses came in blocks of fixed size (A, B, C)</a:t>
            </a:r>
          </a:p>
          <a:p>
            <a:pPr lvl="1"/>
            <a:r>
              <a:rPr lang="en-US" dirty="0" smtClean="0"/>
              <a:t>Carries size as part of address, but lacks flexibility</a:t>
            </a:r>
          </a:p>
          <a:p>
            <a:pPr lvl="1"/>
            <a:r>
              <a:rPr lang="en-US" dirty="0" smtClean="0"/>
              <a:t>Called </a:t>
            </a:r>
            <a:r>
              <a:rPr lang="en-US" dirty="0" err="1" smtClean="0"/>
              <a:t>classful</a:t>
            </a:r>
            <a:r>
              <a:rPr lang="en-US" dirty="0" smtClean="0"/>
              <a:t> (vs. classless) addressing</a:t>
            </a:r>
          </a:p>
        </p:txBody>
      </p:sp>
      <p:pic>
        <p:nvPicPr>
          <p:cNvPr id="82948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01222" y="2693871"/>
            <a:ext cx="7125929" cy="3621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IP Addresses (6) – NAT</a:t>
            </a:r>
            <a:endParaRPr lang="en-US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0" y="6553200"/>
            <a:ext cx="9144000" cy="304800"/>
          </a:xfrm>
        </p:spPr>
        <p:txBody>
          <a:bodyPr/>
          <a:lstStyle/>
          <a:p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sp>
        <p:nvSpPr>
          <p:cNvPr id="84995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276425"/>
            <a:ext cx="7790214" cy="4600081"/>
          </a:xfrm>
        </p:spPr>
        <p:txBody>
          <a:bodyPr/>
          <a:lstStyle/>
          <a:p>
            <a:r>
              <a:rPr lang="en-US" dirty="0" smtClean="0"/>
              <a:t>NAT (Network Address Translation) box maps one external IP address to many internal IP addresses</a:t>
            </a:r>
          </a:p>
          <a:p>
            <a:pPr lvl="1"/>
            <a:r>
              <a:rPr lang="en-US" dirty="0" smtClean="0"/>
              <a:t>Uses TCP/UDP port to tell connections apart</a:t>
            </a:r>
          </a:p>
          <a:p>
            <a:pPr lvl="1"/>
            <a:r>
              <a:rPr lang="en-US" dirty="0" smtClean="0"/>
              <a:t>Violates layering; very common in homes, etc.</a:t>
            </a:r>
          </a:p>
        </p:txBody>
      </p:sp>
      <p:pic>
        <p:nvPicPr>
          <p:cNvPr id="8499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" y="3176556"/>
            <a:ext cx="8172450" cy="294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Your turn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Computer A</a:t>
            </a:r>
            <a:r>
              <a:rPr lang="en-US" dirty="0"/>
              <a:t> has the IPv4 address (including the subnet mask in CIDR notation) 141.89.228.65/26.</a:t>
            </a:r>
          </a:p>
          <a:p>
            <a:r>
              <a:rPr lang="en-US" b="1" dirty="0"/>
              <a:t>Computer B</a:t>
            </a:r>
            <a:r>
              <a:rPr lang="en-US" dirty="0"/>
              <a:t> is reachable as 141.89.228.63/26.</a:t>
            </a:r>
          </a:p>
          <a:p>
            <a:r>
              <a:rPr lang="en-US" dirty="0"/>
              <a:t>Do they belong to the same subnet?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2231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IP Version 6 (1)</a:t>
            </a: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0" y="6553200"/>
            <a:ext cx="9144000" cy="304800"/>
          </a:xfrm>
        </p:spPr>
        <p:txBody>
          <a:bodyPr/>
          <a:lstStyle/>
          <a:p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sp>
        <p:nvSpPr>
          <p:cNvPr id="86019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217433"/>
            <a:ext cx="7790214" cy="4600081"/>
          </a:xfrm>
        </p:spPr>
        <p:txBody>
          <a:bodyPr>
            <a:noAutofit/>
          </a:bodyPr>
          <a:lstStyle/>
          <a:p>
            <a:r>
              <a:rPr lang="en-US" dirty="0" smtClean="0"/>
              <a:t>Major upgrade in the 1990s due to impending address exhaustion, with various other goals:</a:t>
            </a:r>
          </a:p>
          <a:p>
            <a:pPr lvl="2"/>
            <a:r>
              <a:rPr lang="en-US" dirty="0" smtClean="0"/>
              <a:t>Support billions of hosts</a:t>
            </a:r>
          </a:p>
          <a:p>
            <a:pPr lvl="2"/>
            <a:r>
              <a:rPr lang="en-US" dirty="0" smtClean="0"/>
              <a:t>Reduce routing table size</a:t>
            </a:r>
          </a:p>
          <a:p>
            <a:pPr lvl="2"/>
            <a:r>
              <a:rPr lang="en-US" dirty="0" smtClean="0"/>
              <a:t>Simplify protocol</a:t>
            </a:r>
          </a:p>
          <a:p>
            <a:pPr lvl="2"/>
            <a:r>
              <a:rPr lang="en-US" dirty="0" smtClean="0"/>
              <a:t>Better security</a:t>
            </a:r>
          </a:p>
          <a:p>
            <a:pPr lvl="2"/>
            <a:r>
              <a:rPr lang="en-US" dirty="0" smtClean="0"/>
              <a:t>Attention to type of service</a:t>
            </a:r>
          </a:p>
          <a:p>
            <a:pPr lvl="2"/>
            <a:r>
              <a:rPr lang="en-US" dirty="0" smtClean="0"/>
              <a:t>Aid multicasting</a:t>
            </a:r>
          </a:p>
          <a:p>
            <a:pPr lvl="2"/>
            <a:r>
              <a:rPr lang="en-US" dirty="0" smtClean="0"/>
              <a:t>Roaming host without changing address</a:t>
            </a:r>
          </a:p>
          <a:p>
            <a:pPr lvl="2"/>
            <a:r>
              <a:rPr lang="en-US" dirty="0" smtClean="0"/>
              <a:t>Allow future protocol evolution</a:t>
            </a:r>
          </a:p>
          <a:p>
            <a:pPr lvl="2"/>
            <a:r>
              <a:rPr lang="en-US" dirty="0" smtClean="0"/>
              <a:t>Permit coexistence of old, new protocols, …</a:t>
            </a:r>
          </a:p>
          <a:p>
            <a:r>
              <a:rPr lang="en-US" dirty="0" smtClean="0"/>
              <a:t>Deployment has been slow &amp; painful, but may pick up pace now that addresses are all but exhausted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Three hundred and forty </a:t>
            </a:r>
            <a:r>
              <a:rPr lang="en-US" dirty="0" err="1"/>
              <a:t>undecillion</a:t>
            </a:r>
            <a:r>
              <a:rPr lang="en-US" dirty="0"/>
              <a:t>, two hundred and eighty-two decillion, three hundred and sixty-six nonillion, nine hundred and twenty octillion, nine hundred and thirty-eight septillion, four hundred and sixty-three sextillion, four hundred and sixty-three quintillion, three hundred and seventy-four quadrillion, six hundred and seven trillion, four hundred and thirty-one billion, seven hundred and sixty-eight million, two hundred and eleven thousand, four hundred and fifty-six.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672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IP Version 6 (2 )</a:t>
            </a:r>
            <a:endParaRPr lang="en-US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0" y="6553200"/>
            <a:ext cx="9144000" cy="304800"/>
          </a:xfrm>
        </p:spPr>
        <p:txBody>
          <a:bodyPr/>
          <a:lstStyle/>
          <a:p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sp>
        <p:nvSpPr>
          <p:cNvPr id="88067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315753"/>
            <a:ext cx="7790214" cy="4600081"/>
          </a:xfrm>
        </p:spPr>
        <p:txBody>
          <a:bodyPr/>
          <a:lstStyle/>
          <a:p>
            <a:r>
              <a:rPr lang="en-US" dirty="0" smtClean="0"/>
              <a:t>IPv6 protocol header has much longer addresses (128 vs. 32 bits) and is simpler (by using extension headers)</a:t>
            </a:r>
          </a:p>
        </p:txBody>
      </p:sp>
      <p:pic>
        <p:nvPicPr>
          <p:cNvPr id="8806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99328" y="2169644"/>
            <a:ext cx="5145344" cy="3986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IP Version 6 (3)</a:t>
            </a:r>
            <a:endParaRPr lang="en-US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0" y="6553200"/>
            <a:ext cx="9144000" cy="304800"/>
          </a:xfrm>
        </p:spPr>
        <p:txBody>
          <a:bodyPr/>
          <a:lstStyle/>
          <a:p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sp>
        <p:nvSpPr>
          <p:cNvPr id="890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IPv6 extension headers handles other functionality </a:t>
            </a:r>
          </a:p>
        </p:txBody>
      </p:sp>
      <p:pic>
        <p:nvPicPr>
          <p:cNvPr id="8909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5621" y="2282468"/>
            <a:ext cx="7762621" cy="2640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Internet Control Protocols (1)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0" y="6553200"/>
            <a:ext cx="9144000" cy="304800"/>
          </a:xfrm>
        </p:spPr>
        <p:txBody>
          <a:bodyPr/>
          <a:lstStyle/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i="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IP works with the help of several control protocols:</a:t>
            </a:r>
          </a:p>
          <a:p>
            <a:pPr lvl="1"/>
            <a:r>
              <a:rPr lang="en-US" u="sng" dirty="0" smtClean="0"/>
              <a:t>ICMP</a:t>
            </a:r>
            <a:r>
              <a:rPr lang="en-US" dirty="0" smtClean="0"/>
              <a:t> is a companion to IP that returns error info</a:t>
            </a:r>
          </a:p>
          <a:p>
            <a:pPr lvl="2"/>
            <a:r>
              <a:rPr lang="en-US" dirty="0" smtClean="0"/>
              <a:t>Required, and used in many ways, e.g., for </a:t>
            </a:r>
            <a:r>
              <a:rPr lang="en-US" dirty="0" err="1" smtClean="0"/>
              <a:t>traceroute</a:t>
            </a:r>
            <a:endParaRPr lang="en-US" dirty="0" smtClean="0"/>
          </a:p>
          <a:p>
            <a:pPr lvl="1"/>
            <a:r>
              <a:rPr lang="en-US" u="sng" dirty="0" smtClean="0"/>
              <a:t>ARP</a:t>
            </a:r>
            <a:r>
              <a:rPr lang="en-US" dirty="0" smtClean="0"/>
              <a:t> finds Ethernet address of a local IP address</a:t>
            </a:r>
          </a:p>
          <a:p>
            <a:pPr lvl="2"/>
            <a:r>
              <a:rPr lang="en-US" dirty="0" smtClean="0"/>
              <a:t>Glue that is needed to send any IP packets</a:t>
            </a:r>
          </a:p>
          <a:p>
            <a:pPr lvl="2"/>
            <a:r>
              <a:rPr lang="en-US" dirty="0" smtClean="0"/>
              <a:t>Host queries an address and the owner replies </a:t>
            </a:r>
          </a:p>
          <a:p>
            <a:pPr lvl="1"/>
            <a:r>
              <a:rPr lang="en-US" u="sng" dirty="0" smtClean="0"/>
              <a:t>DHCP</a:t>
            </a:r>
            <a:r>
              <a:rPr lang="en-US" dirty="0" smtClean="0"/>
              <a:t> assigns a local IP address to a host</a:t>
            </a:r>
          </a:p>
          <a:p>
            <a:pPr lvl="2"/>
            <a:r>
              <a:rPr lang="en-US" dirty="0" smtClean="0"/>
              <a:t>Gets host started by automatically configuring it</a:t>
            </a:r>
          </a:p>
          <a:p>
            <a:pPr lvl="2"/>
            <a:r>
              <a:rPr lang="en-US" dirty="0" smtClean="0"/>
              <a:t>Host sends request to server, which grants a lease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Connection-Oriented – Virtual Circuits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Packet is forwarded along a virtual circuit using tag inside it</a:t>
            </a:r>
          </a:p>
          <a:p>
            <a:pPr lvl="1"/>
            <a:r>
              <a:rPr lang="en-US" dirty="0" smtClean="0"/>
              <a:t>Virtual circuit (VC) is set up ahead of time</a:t>
            </a:r>
          </a:p>
          <a:p>
            <a:endParaRPr lang="en-US" dirty="0" smtClean="0"/>
          </a:p>
        </p:txBody>
      </p:sp>
      <p:grpSp>
        <p:nvGrpSpPr>
          <p:cNvPr id="15" name="Group 14"/>
          <p:cNvGrpSpPr/>
          <p:nvPr/>
        </p:nvGrpSpPr>
        <p:grpSpPr>
          <a:xfrm>
            <a:off x="728094" y="2292078"/>
            <a:ext cx="7687812" cy="2879687"/>
            <a:chOff x="1179871" y="2016778"/>
            <a:chExt cx="7760929" cy="2907075"/>
          </a:xfrm>
        </p:grpSpPr>
        <p:pic>
          <p:nvPicPr>
            <p:cNvPr id="11268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179871" y="2016778"/>
              <a:ext cx="7760929" cy="2907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269" name="TextBox 4"/>
            <p:cNvSpPr txBox="1">
              <a:spLocks noChangeArrowheads="1"/>
            </p:cNvSpPr>
            <p:nvPr/>
          </p:nvSpPr>
          <p:spPr bwMode="auto">
            <a:xfrm>
              <a:off x="5791354" y="2149055"/>
              <a:ext cx="2590800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400" dirty="0" smtClean="0"/>
                <a:t>ISP’s </a:t>
              </a:r>
              <a:r>
                <a:rPr lang="en-US" sz="1400" dirty="0"/>
                <a:t>equipment</a:t>
              </a: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1718237" y="5146302"/>
            <a:ext cx="5695950" cy="1171987"/>
            <a:chOff x="1649413" y="5126638"/>
            <a:chExt cx="5695950" cy="1171987"/>
          </a:xfrm>
        </p:grpSpPr>
        <p:pic>
          <p:nvPicPr>
            <p:cNvPr id="11270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649413" y="5384225"/>
              <a:ext cx="5695950" cy="914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271" name="TextBox 7"/>
            <p:cNvSpPr txBox="1">
              <a:spLocks noChangeArrowheads="1"/>
            </p:cNvSpPr>
            <p:nvPr/>
          </p:nvSpPr>
          <p:spPr bwMode="auto">
            <a:xfrm>
              <a:off x="2122488" y="5126638"/>
              <a:ext cx="4799422" cy="292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1300" dirty="0"/>
                <a:t>A’s table                             C’s Table                          E’s Table</a:t>
              </a:r>
            </a:p>
          </p:txBody>
        </p:sp>
      </p:grpSp>
      <p:sp>
        <p:nvSpPr>
          <p:cNvPr id="31" name="Rectangle 30"/>
          <p:cNvSpPr/>
          <p:nvPr/>
        </p:nvSpPr>
        <p:spPr bwMode="auto">
          <a:xfrm>
            <a:off x="1661652" y="5899356"/>
            <a:ext cx="1700980" cy="452283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1573161" y="5903843"/>
            <a:ext cx="1022555" cy="390257"/>
            <a:chOff x="5447070" y="5933338"/>
            <a:chExt cx="1022555" cy="390257"/>
          </a:xfrm>
          <a:noFill/>
        </p:grpSpPr>
        <p:sp>
          <p:nvSpPr>
            <p:cNvPr id="19" name="TextBox 7"/>
            <p:cNvSpPr txBox="1">
              <a:spLocks noChangeArrowheads="1"/>
            </p:cNvSpPr>
            <p:nvPr/>
          </p:nvSpPr>
          <p:spPr bwMode="auto">
            <a:xfrm>
              <a:off x="5447070" y="6031207"/>
              <a:ext cx="1022555" cy="29238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square" lIns="0" rIns="0">
              <a:spAutoFit/>
            </a:bodyPr>
            <a:lstStyle/>
            <a:p>
              <a:r>
                <a:rPr lang="en-US" sz="1300" dirty="0" smtClean="0"/>
                <a:t>In: Line  Tag</a:t>
              </a:r>
              <a:endParaRPr lang="en-US" sz="1300" dirty="0"/>
            </a:p>
          </p:txBody>
        </p:sp>
        <p:sp>
          <p:nvSpPr>
            <p:cNvPr id="20" name="Right Brace 19"/>
            <p:cNvSpPr/>
            <p:nvPr/>
          </p:nvSpPr>
          <p:spPr bwMode="auto">
            <a:xfrm rot="5400000">
              <a:off x="5788366" y="5837742"/>
              <a:ext cx="113502" cy="304694"/>
            </a:xfrm>
            <a:prstGeom prst="rightBrace">
              <a:avLst/>
            </a:prstGeom>
            <a:grpFill/>
            <a:ln w="19050" cap="flat" cmpd="sng" algn="ctr">
              <a:solidFill>
                <a:schemeClr val="accent3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" name="Right Brace 20"/>
            <p:cNvSpPr/>
            <p:nvPr/>
          </p:nvSpPr>
          <p:spPr bwMode="auto">
            <a:xfrm rot="5400000">
              <a:off x="6171372" y="5807590"/>
              <a:ext cx="108156" cy="360520"/>
            </a:xfrm>
            <a:prstGeom prst="rightBrace">
              <a:avLst/>
            </a:prstGeom>
            <a:grpFill/>
            <a:ln w="19050" cap="flat" cmpd="sng" algn="ctr">
              <a:solidFill>
                <a:schemeClr val="accent3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2613744" y="5913783"/>
            <a:ext cx="1211003" cy="332228"/>
            <a:chOff x="5656822" y="5938362"/>
            <a:chExt cx="1211003" cy="332228"/>
          </a:xfrm>
          <a:noFill/>
        </p:grpSpPr>
        <p:sp>
          <p:nvSpPr>
            <p:cNvPr id="28" name="TextBox 7"/>
            <p:cNvSpPr txBox="1">
              <a:spLocks noChangeArrowheads="1"/>
            </p:cNvSpPr>
            <p:nvPr/>
          </p:nvSpPr>
          <p:spPr bwMode="auto">
            <a:xfrm>
              <a:off x="5658457" y="6070535"/>
              <a:ext cx="1209368" cy="20005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r>
                <a:rPr lang="en-US" sz="1300" dirty="0" smtClean="0"/>
                <a:t>Line  Tag: Out</a:t>
              </a:r>
              <a:endParaRPr lang="en-US" sz="1300" dirty="0"/>
            </a:p>
          </p:txBody>
        </p:sp>
        <p:sp>
          <p:nvSpPr>
            <p:cNvPr id="29" name="Right Brace 28"/>
            <p:cNvSpPr/>
            <p:nvPr/>
          </p:nvSpPr>
          <p:spPr bwMode="auto">
            <a:xfrm rot="5400000">
              <a:off x="5783004" y="5812502"/>
              <a:ext cx="108156" cy="360520"/>
            </a:xfrm>
            <a:prstGeom prst="rightBrace">
              <a:avLst/>
            </a:prstGeom>
            <a:grpFill/>
            <a:ln w="19050" cap="flat" cmpd="sng" algn="ctr">
              <a:solidFill>
                <a:schemeClr val="accent3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0" name="Right Brace 29"/>
            <p:cNvSpPr/>
            <p:nvPr/>
          </p:nvSpPr>
          <p:spPr bwMode="auto">
            <a:xfrm rot="5400000">
              <a:off x="6147216" y="5836336"/>
              <a:ext cx="103566" cy="307618"/>
            </a:xfrm>
            <a:prstGeom prst="rightBrace">
              <a:avLst/>
            </a:prstGeom>
            <a:grpFill/>
            <a:ln w="19050" cap="flat" cmpd="sng" algn="ctr">
              <a:solidFill>
                <a:schemeClr val="accent3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Internet Control Protocols (2)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0" y="6553200"/>
            <a:ext cx="9144000" cy="304800"/>
          </a:xfrm>
        </p:spPr>
        <p:txBody>
          <a:bodyPr/>
          <a:lstStyle/>
          <a:p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sp>
        <p:nvSpPr>
          <p:cNvPr id="921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Main ICMP (Internet Control Message Protocol) types:</a:t>
            </a:r>
          </a:p>
        </p:txBody>
      </p:sp>
      <p:pic>
        <p:nvPicPr>
          <p:cNvPr id="9216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25267" y="2374290"/>
            <a:ext cx="7231114" cy="31986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Internet Control Protocols (3)</a:t>
            </a:r>
            <a:endParaRPr lang="en-US" dirty="0" smtClean="0"/>
          </a:p>
        </p:txBody>
      </p:sp>
      <p:sp>
        <p:nvSpPr>
          <p:cNvPr id="931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ARP (Address Resolution Protocol) lets nodes find target Ethernet addresses [pink] from their IP addresses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pic>
        <p:nvPicPr>
          <p:cNvPr id="9318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2073729"/>
            <a:ext cx="7741828" cy="4373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 bwMode="auto">
          <a:xfrm>
            <a:off x="6312310" y="5496228"/>
            <a:ext cx="1022555" cy="796413"/>
          </a:xfrm>
          <a:prstGeom prst="rect">
            <a:avLst/>
          </a:prstGeom>
          <a:solidFill>
            <a:srgbClr val="FF2BD8">
              <a:alpha val="50196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Label Switching and MPLS (1)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0" y="6553200"/>
            <a:ext cx="9144000" cy="304800"/>
          </a:xfrm>
        </p:spPr>
        <p:txBody>
          <a:bodyPr/>
          <a:lstStyle/>
          <a:p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sp>
        <p:nvSpPr>
          <p:cNvPr id="942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MPLS (Multi-Protocol Label Switching) sends packets along established paths; ISPs can use for </a:t>
            </a:r>
            <a:r>
              <a:rPr lang="en-US" dirty="0" err="1" smtClean="0"/>
              <a:t>QoS</a:t>
            </a:r>
            <a:endParaRPr lang="en-US" dirty="0" smtClean="0"/>
          </a:p>
          <a:p>
            <a:pPr lvl="1"/>
            <a:r>
              <a:rPr lang="en-US" dirty="0" smtClean="0"/>
              <a:t>Path indicated with label below the IP layer</a:t>
            </a:r>
          </a:p>
        </p:txBody>
      </p:sp>
      <p:pic>
        <p:nvPicPr>
          <p:cNvPr id="9421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2640" y="3008978"/>
            <a:ext cx="5878384" cy="28820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 bwMode="auto">
          <a:xfrm>
            <a:off x="2733262" y="3490451"/>
            <a:ext cx="845574" cy="540778"/>
          </a:xfrm>
          <a:prstGeom prst="rect">
            <a:avLst/>
          </a:prstGeom>
          <a:solidFill>
            <a:srgbClr val="FF2BD8">
              <a:alpha val="50196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Label Switching and MPLS (2)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0" y="6553200"/>
            <a:ext cx="9144000" cy="304800"/>
          </a:xfrm>
        </p:spPr>
        <p:txBody>
          <a:bodyPr/>
          <a:lstStyle/>
          <a:p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sp>
        <p:nvSpPr>
          <p:cNvPr id="952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Label added based on IP address on entering an MPLS network (e.g., ISP) and removed when leaving it</a:t>
            </a:r>
          </a:p>
          <a:p>
            <a:pPr lvl="1"/>
            <a:r>
              <a:rPr lang="en-US" dirty="0" smtClean="0"/>
              <a:t>Forwarding only uses label inside MPLS network</a:t>
            </a:r>
          </a:p>
        </p:txBody>
      </p:sp>
      <p:pic>
        <p:nvPicPr>
          <p:cNvPr id="9523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6238" y="2955804"/>
            <a:ext cx="8391525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OSPF— Interior Routing Protocol (1)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0" y="6553200"/>
            <a:ext cx="9144000" cy="304800"/>
          </a:xfrm>
        </p:spPr>
        <p:txBody>
          <a:bodyPr/>
          <a:lstStyle/>
          <a:p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sp>
        <p:nvSpPr>
          <p:cNvPr id="96259" name="Rectangle 3"/>
          <p:cNvSpPr>
            <a:spLocks noGrp="1" noChangeArrowheads="1"/>
          </p:cNvSpPr>
          <p:nvPr>
            <p:ph idx="1"/>
          </p:nvPr>
        </p:nvSpPr>
        <p:spPr>
          <a:xfrm>
            <a:off x="816079" y="1099449"/>
            <a:ext cx="7790214" cy="4600081"/>
          </a:xfrm>
        </p:spPr>
        <p:txBody>
          <a:bodyPr/>
          <a:lstStyle/>
          <a:p>
            <a:r>
              <a:rPr lang="en-US" dirty="0" smtClean="0"/>
              <a:t>OSPF computes routes for a single network (e.g., ISP)</a:t>
            </a:r>
          </a:p>
          <a:p>
            <a:pPr lvl="1"/>
            <a:r>
              <a:rPr lang="en-US" dirty="0" smtClean="0"/>
              <a:t>Models network as a graph of weighted edges</a:t>
            </a:r>
          </a:p>
        </p:txBody>
      </p:sp>
      <p:pic>
        <p:nvPicPr>
          <p:cNvPr id="96260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04323" y="2166571"/>
            <a:ext cx="6809710" cy="2078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22314" y="4015271"/>
            <a:ext cx="6696997" cy="23490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639105" y="2334237"/>
            <a:ext cx="1219188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dirty="0" smtClean="0">
                <a:solidFill>
                  <a:srgbClr val="FF2BD8"/>
                </a:solidFill>
              </a:rPr>
              <a:t>Network:</a:t>
            </a:r>
            <a:endParaRPr lang="en-US" dirty="0">
              <a:solidFill>
                <a:srgbClr val="FF2BD8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34189" y="4315433"/>
            <a:ext cx="1312594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dirty="0" smtClean="0">
                <a:solidFill>
                  <a:srgbClr val="FF2BD8"/>
                </a:solidFill>
              </a:rPr>
              <a:t>Graph:</a:t>
            </a:r>
            <a:endParaRPr lang="en-US" dirty="0">
              <a:solidFill>
                <a:srgbClr val="FF2BD8"/>
              </a:solidFill>
            </a:endParaRPr>
          </a:p>
        </p:txBody>
      </p:sp>
      <p:sp>
        <p:nvSpPr>
          <p:cNvPr id="15" name="Freeform 14"/>
          <p:cNvSpPr/>
          <p:nvPr/>
        </p:nvSpPr>
        <p:spPr bwMode="auto">
          <a:xfrm flipV="1">
            <a:off x="5879696" y="5309412"/>
            <a:ext cx="442452" cy="334297"/>
          </a:xfrm>
          <a:custGeom>
            <a:avLst/>
            <a:gdLst>
              <a:gd name="connsiteX0" fmla="*/ 442452 w 442452"/>
              <a:gd name="connsiteY0" fmla="*/ 0 h 334297"/>
              <a:gd name="connsiteX1" fmla="*/ 147484 w 442452"/>
              <a:gd name="connsiteY1" fmla="*/ 78658 h 334297"/>
              <a:gd name="connsiteX2" fmla="*/ 0 w 442452"/>
              <a:gd name="connsiteY2" fmla="*/ 334297 h 334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42452" h="334297">
                <a:moveTo>
                  <a:pt x="442452" y="0"/>
                </a:moveTo>
                <a:cubicBezTo>
                  <a:pt x="331839" y="11471"/>
                  <a:pt x="221226" y="22942"/>
                  <a:pt x="147484" y="78658"/>
                </a:cubicBezTo>
                <a:cubicBezTo>
                  <a:pt x="73742" y="134374"/>
                  <a:pt x="36871" y="234335"/>
                  <a:pt x="0" y="334297"/>
                </a:cubicBezTo>
              </a:path>
            </a:pathLst>
          </a:custGeom>
          <a:noFill/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243496" y="5397904"/>
            <a:ext cx="2123767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Broadcast LAN modeled as a well-connected node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6076337" y="5043949"/>
            <a:ext cx="99386" cy="215444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US" sz="1400" dirty="0" smtClean="0"/>
              <a:t>3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OSPF— Interior Routing Protocol (2)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0" y="6553200"/>
            <a:ext cx="9144000" cy="304800"/>
          </a:xfrm>
        </p:spPr>
        <p:txBody>
          <a:bodyPr/>
          <a:lstStyle/>
          <a:p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sp>
        <p:nvSpPr>
          <p:cNvPr id="983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OSPF divides one large network (Autonomous System) into areas connected to a backbone area</a:t>
            </a:r>
          </a:p>
          <a:p>
            <a:pPr lvl="1"/>
            <a:r>
              <a:rPr lang="en-US" dirty="0" smtClean="0"/>
              <a:t>Helps to scale; summaries go over area borders</a:t>
            </a:r>
          </a:p>
          <a:p>
            <a:pPr lvl="1"/>
            <a:endParaRPr lang="en-US" dirty="0" smtClean="0"/>
          </a:p>
        </p:txBody>
      </p:sp>
      <p:pic>
        <p:nvPicPr>
          <p:cNvPr id="9830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6432" y="3101309"/>
            <a:ext cx="7496175" cy="315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OSPF— Interior Routing Protocol (3)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0" y="6553200"/>
            <a:ext cx="9144000" cy="304800"/>
          </a:xfrm>
        </p:spPr>
        <p:txBody>
          <a:bodyPr/>
          <a:lstStyle/>
          <a:p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sp>
        <p:nvSpPr>
          <p:cNvPr id="993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OSPF (Open Shortest Path First) is link-state routing:</a:t>
            </a:r>
          </a:p>
          <a:p>
            <a:pPr lvl="1"/>
            <a:r>
              <a:rPr lang="en-US" dirty="0" smtClean="0"/>
              <a:t>Uses messages below to reliably flood topology</a:t>
            </a:r>
          </a:p>
          <a:p>
            <a:pPr lvl="1"/>
            <a:r>
              <a:rPr lang="en-US" dirty="0" smtClean="0"/>
              <a:t>Then runs </a:t>
            </a:r>
            <a:r>
              <a:rPr lang="en-US" dirty="0" err="1" smtClean="0"/>
              <a:t>Dijkstra</a:t>
            </a:r>
            <a:r>
              <a:rPr lang="en-US" dirty="0" smtClean="0"/>
              <a:t> to compute routes</a:t>
            </a:r>
          </a:p>
        </p:txBody>
      </p:sp>
      <p:pic>
        <p:nvPicPr>
          <p:cNvPr id="9933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6921" y="3185340"/>
            <a:ext cx="7632905" cy="235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BGP— Exterior Routing Protocol (1)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0" y="6553200"/>
            <a:ext cx="9144000" cy="304800"/>
          </a:xfrm>
        </p:spPr>
        <p:txBody>
          <a:bodyPr/>
          <a:lstStyle/>
          <a:p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sp>
        <p:nvSpPr>
          <p:cNvPr id="1003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BGP (Border Gateway Protocol) computes routes across interconnected, autonomous networks</a:t>
            </a:r>
          </a:p>
          <a:p>
            <a:pPr lvl="1"/>
            <a:r>
              <a:rPr lang="en-US" dirty="0" smtClean="0"/>
              <a:t>Key role is to respect networks’ policy constraints</a:t>
            </a:r>
          </a:p>
          <a:p>
            <a:r>
              <a:rPr lang="en-US" dirty="0" smtClean="0"/>
              <a:t>Example policy constraints:</a:t>
            </a:r>
          </a:p>
          <a:p>
            <a:pPr lvl="2"/>
            <a:r>
              <a:rPr lang="en-US" dirty="0" smtClean="0"/>
              <a:t>No commercial traffic for educational network</a:t>
            </a:r>
          </a:p>
          <a:p>
            <a:pPr lvl="2"/>
            <a:r>
              <a:rPr lang="en-US" dirty="0" smtClean="0"/>
              <a:t>Never put Iraq on route starting at Pentagon</a:t>
            </a:r>
          </a:p>
          <a:p>
            <a:pPr lvl="2"/>
            <a:r>
              <a:rPr lang="en-US" dirty="0" smtClean="0"/>
              <a:t>Choose cheaper network</a:t>
            </a:r>
          </a:p>
          <a:p>
            <a:pPr lvl="2"/>
            <a:r>
              <a:rPr lang="en-US" dirty="0" smtClean="0"/>
              <a:t>Choose better performing network</a:t>
            </a:r>
          </a:p>
          <a:p>
            <a:pPr lvl="2"/>
            <a:r>
              <a:rPr lang="en-US" dirty="0" smtClean="0"/>
              <a:t>Don’t go from Apple to Google to Apple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BGP— Exterior Routing Protocol (2)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0" y="6553200"/>
            <a:ext cx="9144000" cy="304800"/>
          </a:xfrm>
        </p:spPr>
        <p:txBody>
          <a:bodyPr/>
          <a:lstStyle/>
          <a:p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sp>
        <p:nvSpPr>
          <p:cNvPr id="101379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158441"/>
            <a:ext cx="7790214" cy="4600081"/>
          </a:xfrm>
        </p:spPr>
        <p:txBody>
          <a:bodyPr/>
          <a:lstStyle/>
          <a:p>
            <a:r>
              <a:rPr lang="en-US" dirty="0" smtClean="0"/>
              <a:t>Common policy distinction is transit vs. peering:</a:t>
            </a:r>
          </a:p>
          <a:p>
            <a:pPr lvl="1"/>
            <a:r>
              <a:rPr lang="en-US" dirty="0" smtClean="0"/>
              <a:t>Transit carries traffic for pay; peers for mutual benefit</a:t>
            </a:r>
          </a:p>
          <a:p>
            <a:pPr lvl="1"/>
            <a:r>
              <a:rPr lang="en-US" dirty="0" smtClean="0"/>
              <a:t>AS1 carries AS2</a:t>
            </a:r>
            <a:r>
              <a:rPr lang="en-US" dirty="0" smtClean="0">
                <a:sym typeface="Wingdings" pitchFamily="2" charset="2"/>
              </a:rPr>
              <a:t>↔AS4 (Transit) but not AS3 (Peer)</a:t>
            </a:r>
            <a:endParaRPr lang="en-US" dirty="0" smtClean="0"/>
          </a:p>
        </p:txBody>
      </p:sp>
      <p:pic>
        <p:nvPicPr>
          <p:cNvPr id="10138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6250" y="2664384"/>
            <a:ext cx="8191500" cy="334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BGP— Exterior Routing Protocol (3)</a:t>
            </a:r>
          </a:p>
        </p:txBody>
      </p:sp>
      <p:sp>
        <p:nvSpPr>
          <p:cNvPr id="1024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BGP propagates messages along policy-compliant routes</a:t>
            </a:r>
          </a:p>
          <a:p>
            <a:pPr lvl="1"/>
            <a:r>
              <a:rPr lang="en-US" dirty="0" smtClean="0"/>
              <a:t>Message has prefix, AS path (to detect loops) and next-hop IP (to send over the local network)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pic>
        <p:nvPicPr>
          <p:cNvPr id="10240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5742" y="2448023"/>
            <a:ext cx="7865345" cy="4118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latin typeface="Arial" charset="0"/>
                <a:cs typeface="Arial" charset="0"/>
              </a:rPr>
              <a:t>Comparison of Virtual-Circuits &amp; </a:t>
            </a:r>
            <a:r>
              <a:rPr lang="en-US" dirty="0" err="1" smtClean="0">
                <a:latin typeface="Arial" charset="0"/>
                <a:cs typeface="Arial" charset="0"/>
              </a:rPr>
              <a:t>Datagrams</a:t>
            </a:r>
            <a:endParaRPr lang="en-US" dirty="0" smtClean="0">
              <a:latin typeface="Arial" charset="0"/>
              <a:cs typeface="Arial" charset="0"/>
            </a:endParaRPr>
          </a:p>
        </p:txBody>
      </p:sp>
      <p:pic>
        <p:nvPicPr>
          <p:cNvPr id="1229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4525" y="1277473"/>
            <a:ext cx="7880350" cy="4713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Mobile IP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604680" y="1143000"/>
            <a:ext cx="8229600" cy="4867275"/>
          </a:xfrm>
        </p:spPr>
        <p:txBody>
          <a:bodyPr/>
          <a:lstStyle/>
          <a:p>
            <a:r>
              <a:rPr lang="en-US" dirty="0" smtClean="0"/>
              <a:t>Mobile hosts can be reached at fixed IP via a home agent</a:t>
            </a:r>
          </a:p>
          <a:p>
            <a:pPr lvl="1"/>
            <a:r>
              <a:rPr lang="en-US" dirty="0" smtClean="0"/>
              <a:t>Home agent tunnels packets to reach the mobile host; reply can optimize path for subsequent packets</a:t>
            </a:r>
          </a:p>
          <a:p>
            <a:pPr lvl="1"/>
            <a:r>
              <a:rPr lang="en-US" dirty="0" smtClean="0"/>
              <a:t>No changes to routers or fixed hosts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pic>
        <p:nvPicPr>
          <p:cNvPr id="33796" name="Picture 2"/>
          <p:cNvPicPr>
            <a:picLocks noChangeAspect="1" noChangeArrowheads="1"/>
          </p:cNvPicPr>
          <p:nvPr/>
        </p:nvPicPr>
        <p:blipFill>
          <a:blip r:embed="rId3" cstate="print"/>
          <a:srcRect r="2813"/>
          <a:stretch>
            <a:fillRect/>
          </a:stretch>
        </p:blipFill>
        <p:spPr bwMode="auto">
          <a:xfrm>
            <a:off x="1032391" y="2892831"/>
            <a:ext cx="7069388" cy="3568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latin typeface="Arial" charset="0"/>
                <a:cs typeface="Arial" charset="0"/>
              </a:rPr>
              <a:t>Take home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016872"/>
            <a:ext cx="8229600" cy="4867275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IP-Addresses: NETID+HOSTID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Routing</a:t>
            </a:r>
          </a:p>
          <a:p>
            <a:pPr marL="800100" lvl="1" indent="-342900"/>
            <a:r>
              <a:rPr lang="en-US" dirty="0" smtClean="0"/>
              <a:t>Distance </a:t>
            </a:r>
            <a:r>
              <a:rPr lang="en-US" dirty="0"/>
              <a:t>vector</a:t>
            </a:r>
          </a:p>
          <a:p>
            <a:pPr marL="1143000" lvl="2"/>
            <a:r>
              <a:rPr lang="en-US" dirty="0"/>
              <a:t>Problem: Count to </a:t>
            </a:r>
            <a:r>
              <a:rPr lang="en-US" dirty="0" smtClean="0"/>
              <a:t>infinity</a:t>
            </a:r>
          </a:p>
          <a:p>
            <a:pPr marL="800100" lvl="1"/>
            <a:r>
              <a:rPr lang="en-US" dirty="0"/>
              <a:t>Link </a:t>
            </a:r>
            <a:r>
              <a:rPr lang="en-US" dirty="0" smtClean="0"/>
              <a:t>state</a:t>
            </a:r>
          </a:p>
          <a:p>
            <a:pPr marL="1143000" lvl="2"/>
            <a:r>
              <a:rPr lang="en-US" dirty="0" smtClean="0"/>
              <a:t>Challenge: Information propagation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Internet</a:t>
            </a:r>
          </a:p>
          <a:p>
            <a:pPr marL="800100" lvl="1" indent="-342900"/>
            <a:r>
              <a:rPr lang="en-US" dirty="0" smtClean="0"/>
              <a:t>OSPF inside a network</a:t>
            </a:r>
          </a:p>
          <a:p>
            <a:pPr marL="800100" lvl="1" indent="-342900"/>
            <a:r>
              <a:rPr lang="en-US" dirty="0" smtClean="0"/>
              <a:t>BGP between networks</a:t>
            </a:r>
          </a:p>
          <a:p>
            <a:pPr marL="800100" lvl="1" indent="-342900"/>
            <a:endParaRPr lang="en-US" dirty="0" smtClean="0"/>
          </a:p>
          <a:p>
            <a:pPr lvl="2" indent="0">
              <a:buNone/>
            </a:pP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0" y="676275"/>
            <a:ext cx="9144000" cy="1143000"/>
          </a:xfrm>
        </p:spPr>
        <p:txBody>
          <a:bodyPr/>
          <a:lstStyle/>
          <a:p>
            <a:r>
              <a:rPr lang="en-US" dirty="0" smtClean="0"/>
              <a:t>7. Network Layer</a:t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4099" name="Subtitle 2"/>
          <p:cNvSpPr>
            <a:spLocks noGrp="1"/>
          </p:cNvSpPr>
          <p:nvPr>
            <p:ph idx="1"/>
          </p:nvPr>
        </p:nvSpPr>
        <p:spPr>
          <a:xfrm>
            <a:off x="1257299" y="1990725"/>
            <a:ext cx="6686551" cy="4019550"/>
          </a:xfrm>
        </p:spPr>
        <p:txBody>
          <a:bodyPr/>
          <a:lstStyle/>
          <a:p>
            <a:pPr lvl="1"/>
            <a:r>
              <a:rPr lang="en-US" dirty="0" smtClean="0"/>
              <a:t>Design Issues</a:t>
            </a:r>
          </a:p>
          <a:p>
            <a:pPr lvl="1"/>
            <a:r>
              <a:rPr lang="en-US" sz="2800" b="1" dirty="0" smtClean="0"/>
              <a:t>Routing Algorithms</a:t>
            </a:r>
          </a:p>
          <a:p>
            <a:pPr lvl="2"/>
            <a:r>
              <a:rPr lang="en-US" dirty="0" smtClean="0"/>
              <a:t>distance vector</a:t>
            </a:r>
          </a:p>
          <a:p>
            <a:pPr lvl="2"/>
            <a:r>
              <a:rPr lang="en-US" dirty="0" smtClean="0"/>
              <a:t>link state routing</a:t>
            </a:r>
          </a:p>
          <a:p>
            <a:pPr lvl="1"/>
            <a:r>
              <a:rPr lang="en-US" dirty="0" smtClean="0"/>
              <a:t>Congestion Control</a:t>
            </a:r>
          </a:p>
          <a:p>
            <a:pPr lvl="1"/>
            <a:r>
              <a:rPr lang="en-US" dirty="0" smtClean="0"/>
              <a:t>Quality of Service</a:t>
            </a:r>
          </a:p>
          <a:p>
            <a:pPr lvl="1"/>
            <a:r>
              <a:rPr lang="en-US" dirty="0" smtClean="0"/>
              <a:t>Network Layer of the Internet</a:t>
            </a:r>
          </a:p>
          <a:p>
            <a:pPr lvl="2"/>
            <a:r>
              <a:rPr lang="en-US" dirty="0" smtClean="0"/>
              <a:t>IP</a:t>
            </a:r>
          </a:p>
          <a:p>
            <a:pPr lvl="2"/>
            <a:r>
              <a:rPr lang="en-US" dirty="0" smtClean="0"/>
              <a:t>OSPF</a:t>
            </a:r>
          </a:p>
        </p:txBody>
      </p:sp>
    </p:spTree>
    <p:extLst>
      <p:ext uri="{BB962C8B-B14F-4D97-AF65-F5344CB8AC3E}">
        <p14:creationId xmlns:p14="http://schemas.microsoft.com/office/powerpoint/2010/main" val="3176795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Routing Algorithms (1)</a:t>
            </a:r>
            <a:endParaRPr lang="en-US" dirty="0" smtClean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1268351" y="1414073"/>
            <a:ext cx="7790214" cy="4600081"/>
          </a:xfrm>
        </p:spPr>
        <p:txBody>
          <a:bodyPr>
            <a:normAutofit/>
          </a:bodyPr>
          <a:lstStyle/>
          <a:p>
            <a:pPr lvl="1"/>
            <a:endParaRPr lang="en-US" dirty="0" smtClean="0"/>
          </a:p>
          <a:p>
            <a:pPr lvl="1"/>
            <a:r>
              <a:rPr lang="en-US" dirty="0" err="1" smtClean="0"/>
              <a:t>Dijkstra’s</a:t>
            </a:r>
            <a:r>
              <a:rPr lang="en-US" dirty="0" smtClean="0"/>
              <a:t> Shortest path algorithm</a:t>
            </a:r>
          </a:p>
          <a:p>
            <a:pPr lvl="1"/>
            <a:r>
              <a:rPr lang="en-US" dirty="0" smtClean="0"/>
              <a:t>Flooding</a:t>
            </a:r>
          </a:p>
          <a:p>
            <a:pPr lvl="1"/>
            <a:r>
              <a:rPr lang="en-US" dirty="0" smtClean="0"/>
              <a:t>Distance vector routing</a:t>
            </a:r>
          </a:p>
          <a:p>
            <a:pPr lvl="1"/>
            <a:r>
              <a:rPr lang="en-US" dirty="0" smtClean="0"/>
              <a:t>Link state routing</a:t>
            </a:r>
          </a:p>
          <a:p>
            <a:pPr lvl="1"/>
            <a:r>
              <a:rPr lang="en-US" dirty="0" smtClean="0"/>
              <a:t>Hierarchical routing</a:t>
            </a:r>
          </a:p>
          <a:p>
            <a:pPr lvl="1"/>
            <a:r>
              <a:rPr lang="en-US" dirty="0" smtClean="0"/>
              <a:t>Routing for mobile hosts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annenbaum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Tannenbaum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Tannenbaum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annenbaum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annenbaum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annenbaum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annenbaum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annenbaum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annenbaum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3022</Words>
  <Application>Microsoft Office PowerPoint</Application>
  <PresentationFormat>On-screen Show (4:3)</PresentationFormat>
  <Paragraphs>486</Paragraphs>
  <Slides>71</Slides>
  <Notes>41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71</vt:i4>
      </vt:variant>
    </vt:vector>
  </HeadingPairs>
  <TitlesOfParts>
    <vt:vector size="72" baseType="lpstr">
      <vt:lpstr>Tannenbaum</vt:lpstr>
      <vt:lpstr>7. Network Layer </vt:lpstr>
      <vt:lpstr>The Network Layer</vt:lpstr>
      <vt:lpstr>Design Issues</vt:lpstr>
      <vt:lpstr>Forward Packet Switching</vt:lpstr>
      <vt:lpstr>Connectionless Service – Datagrams</vt:lpstr>
      <vt:lpstr>Connection-Oriented – Virtual Circuits</vt:lpstr>
      <vt:lpstr>Comparison of Virtual-Circuits &amp; Datagrams</vt:lpstr>
      <vt:lpstr>7. Network Layer </vt:lpstr>
      <vt:lpstr>Routing Algorithms (1)</vt:lpstr>
      <vt:lpstr>Routing Algorithms (2)</vt:lpstr>
      <vt:lpstr>Shortest Path Algorithm (1)</vt:lpstr>
      <vt:lpstr>PowerPoint Presentation</vt:lpstr>
      <vt:lpstr>Shortest Path Algorithm (2)</vt:lpstr>
      <vt:lpstr>Your turn</vt:lpstr>
      <vt:lpstr>Flooding</vt:lpstr>
      <vt:lpstr>Distance Vector Routing (1)</vt:lpstr>
      <vt:lpstr>Distance Vector Routing (2)</vt:lpstr>
      <vt:lpstr>Distance Vector Routing (2)</vt:lpstr>
      <vt:lpstr>The Count-to-Infinity Problem</vt:lpstr>
      <vt:lpstr>Link State Routing (1)</vt:lpstr>
      <vt:lpstr>Link State Routing (2) – LSPs</vt:lpstr>
      <vt:lpstr>Link State Routing (3) – Reliable Flooding</vt:lpstr>
      <vt:lpstr>Hierarchical Routing</vt:lpstr>
      <vt:lpstr>Routing for Mobile Hosts</vt:lpstr>
      <vt:lpstr>PowerPoint Presentation</vt:lpstr>
      <vt:lpstr>Congestion Control (1)</vt:lpstr>
      <vt:lpstr>Congestion Control (2)</vt:lpstr>
      <vt:lpstr>Congestion Control (3) – Approaches </vt:lpstr>
      <vt:lpstr>Traffic-Aware Routing</vt:lpstr>
      <vt:lpstr>Admission Control</vt:lpstr>
      <vt:lpstr>Traffic Throttling</vt:lpstr>
      <vt:lpstr>Load Shedding (1)</vt:lpstr>
      <vt:lpstr>Load Shedding (2)</vt:lpstr>
      <vt:lpstr>PowerPoint Presentation</vt:lpstr>
      <vt:lpstr>Quality of Service</vt:lpstr>
      <vt:lpstr>Application Requirements (1)</vt:lpstr>
      <vt:lpstr>Application Requirements (2)</vt:lpstr>
      <vt:lpstr>Traffic Shaping (1)</vt:lpstr>
      <vt:lpstr>Traffic Shaping (2)</vt:lpstr>
      <vt:lpstr>Traffic Shaping: Token Bucket</vt:lpstr>
      <vt:lpstr>Admission Control (1)</vt:lpstr>
      <vt:lpstr>Admission Control (2)</vt:lpstr>
      <vt:lpstr>PowerPoint Presentation</vt:lpstr>
      <vt:lpstr>Network Layer in the Internet (1)</vt:lpstr>
      <vt:lpstr>Network Layer in the Internet (3)</vt:lpstr>
      <vt:lpstr>IP Version 4 Protocol (1)</vt:lpstr>
      <vt:lpstr>Your turn</vt:lpstr>
      <vt:lpstr>IP Addresses (1) – Prefixes </vt:lpstr>
      <vt:lpstr>IP Addresses (2) – Subnets </vt:lpstr>
      <vt:lpstr>IP Addresses (3) – Aggregation </vt:lpstr>
      <vt:lpstr>IP Addresses (4) – Longest Matching Prefix</vt:lpstr>
      <vt:lpstr>IP Addresses (5) – Classful Addresing</vt:lpstr>
      <vt:lpstr>IP Addresses (6) – NAT</vt:lpstr>
      <vt:lpstr>Your turn</vt:lpstr>
      <vt:lpstr>IP Version 6 (1)</vt:lpstr>
      <vt:lpstr>PowerPoint Presentation</vt:lpstr>
      <vt:lpstr>IP Version 6 (2 )</vt:lpstr>
      <vt:lpstr>IP Version 6 (3)</vt:lpstr>
      <vt:lpstr>Internet Control Protocols (1)</vt:lpstr>
      <vt:lpstr>Internet Control Protocols (2)</vt:lpstr>
      <vt:lpstr>Internet Control Protocols (3)</vt:lpstr>
      <vt:lpstr>Label Switching and MPLS (1)</vt:lpstr>
      <vt:lpstr>Label Switching and MPLS (2)</vt:lpstr>
      <vt:lpstr>OSPF— Interior Routing Protocol (1)</vt:lpstr>
      <vt:lpstr>OSPF— Interior Routing Protocol (2)</vt:lpstr>
      <vt:lpstr>OSPF— Interior Routing Protocol (3)</vt:lpstr>
      <vt:lpstr>BGP— Exterior Routing Protocol (1)</vt:lpstr>
      <vt:lpstr>BGP— Exterior Routing Protocol (2)</vt:lpstr>
      <vt:lpstr>BGP— Exterior Routing Protocol (3)</vt:lpstr>
      <vt:lpstr>Mobile IP</vt:lpstr>
      <vt:lpstr>Take home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2015-03-18T12:53:02Z</dcterms:created>
  <dcterms:modified xsi:type="dcterms:W3CDTF">2015-03-18T12:53:14Z</dcterms:modified>
</cp:coreProperties>
</file>