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2"/>
  </p:notesMasterIdLst>
  <p:sldIdLst>
    <p:sldId id="798" r:id="rId2"/>
    <p:sldId id="445" r:id="rId3"/>
    <p:sldId id="395" r:id="rId4"/>
    <p:sldId id="699" r:id="rId5"/>
    <p:sldId id="700" r:id="rId6"/>
    <p:sldId id="779" r:id="rId7"/>
    <p:sldId id="701" r:id="rId8"/>
    <p:sldId id="703" r:id="rId9"/>
    <p:sldId id="790" r:id="rId10"/>
    <p:sldId id="711" r:id="rId11"/>
    <p:sldId id="713" r:id="rId12"/>
    <p:sldId id="715" r:id="rId13"/>
    <p:sldId id="791" r:id="rId14"/>
    <p:sldId id="717" r:id="rId15"/>
    <p:sldId id="718" r:id="rId16"/>
    <p:sldId id="720" r:id="rId17"/>
    <p:sldId id="721" r:id="rId18"/>
    <p:sldId id="722" r:id="rId19"/>
    <p:sldId id="723" r:id="rId20"/>
    <p:sldId id="726" r:id="rId21"/>
    <p:sldId id="727" r:id="rId22"/>
    <p:sldId id="728" r:id="rId23"/>
    <p:sldId id="792" r:id="rId24"/>
    <p:sldId id="730" r:id="rId25"/>
    <p:sldId id="731" r:id="rId26"/>
    <p:sldId id="732" r:id="rId27"/>
    <p:sldId id="733" r:id="rId28"/>
    <p:sldId id="734" r:id="rId29"/>
    <p:sldId id="735" r:id="rId30"/>
    <p:sldId id="736" r:id="rId31"/>
    <p:sldId id="781" r:id="rId32"/>
    <p:sldId id="737" r:id="rId33"/>
    <p:sldId id="797" r:id="rId34"/>
    <p:sldId id="782" r:id="rId35"/>
    <p:sldId id="793" r:id="rId36"/>
    <p:sldId id="738" r:id="rId37"/>
    <p:sldId id="739" r:id="rId38"/>
    <p:sldId id="795" r:id="rId39"/>
    <p:sldId id="742" r:id="rId40"/>
    <p:sldId id="743" r:id="rId41"/>
    <p:sldId id="744" r:id="rId42"/>
    <p:sldId id="745" r:id="rId43"/>
    <p:sldId id="794" r:id="rId44"/>
    <p:sldId id="747" r:id="rId45"/>
    <p:sldId id="749" r:id="rId46"/>
    <p:sldId id="750" r:id="rId47"/>
    <p:sldId id="751" r:id="rId48"/>
    <p:sldId id="796" r:id="rId49"/>
    <p:sldId id="752" r:id="rId50"/>
    <p:sldId id="753" r:id="rId51"/>
    <p:sldId id="754" r:id="rId52"/>
    <p:sldId id="755" r:id="rId53"/>
    <p:sldId id="757" r:id="rId54"/>
    <p:sldId id="787" r:id="rId55"/>
    <p:sldId id="758" r:id="rId56"/>
    <p:sldId id="759" r:id="rId57"/>
    <p:sldId id="760" r:id="rId58"/>
    <p:sldId id="784" r:id="rId59"/>
    <p:sldId id="788" r:id="rId60"/>
    <p:sldId id="789" r:id="rId6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0A4D727-B5D5-4BBA-ACCF-979CC016BFAB}">
          <p14:sldIdLst>
            <p14:sldId id="798"/>
            <p14:sldId id="445"/>
            <p14:sldId id="395"/>
            <p14:sldId id="699"/>
            <p14:sldId id="700"/>
            <p14:sldId id="779"/>
            <p14:sldId id="701"/>
            <p14:sldId id="703"/>
            <p14:sldId id="790"/>
            <p14:sldId id="711"/>
            <p14:sldId id="713"/>
            <p14:sldId id="715"/>
            <p14:sldId id="791"/>
            <p14:sldId id="717"/>
            <p14:sldId id="718"/>
            <p14:sldId id="720"/>
            <p14:sldId id="721"/>
            <p14:sldId id="722"/>
            <p14:sldId id="723"/>
            <p14:sldId id="726"/>
            <p14:sldId id="727"/>
            <p14:sldId id="728"/>
            <p14:sldId id="792"/>
            <p14:sldId id="730"/>
            <p14:sldId id="731"/>
            <p14:sldId id="732"/>
            <p14:sldId id="733"/>
            <p14:sldId id="734"/>
            <p14:sldId id="735"/>
            <p14:sldId id="736"/>
            <p14:sldId id="781"/>
            <p14:sldId id="737"/>
            <p14:sldId id="797"/>
            <p14:sldId id="782"/>
          </p14:sldIdLst>
        </p14:section>
        <p14:section name="UDP" id="{5439B4D1-A81D-40AA-B4C0-2A309E3DD3BC}">
          <p14:sldIdLst>
            <p14:sldId id="793"/>
            <p14:sldId id="738"/>
            <p14:sldId id="739"/>
            <p14:sldId id="795"/>
            <p14:sldId id="742"/>
            <p14:sldId id="743"/>
            <p14:sldId id="744"/>
            <p14:sldId id="745"/>
          </p14:sldIdLst>
        </p14:section>
        <p14:section name="TCP" id="{4127AEFB-47E7-497C-88D2-B5E9EDCAEE88}">
          <p14:sldIdLst>
            <p14:sldId id="794"/>
            <p14:sldId id="747"/>
            <p14:sldId id="749"/>
            <p14:sldId id="750"/>
            <p14:sldId id="751"/>
            <p14:sldId id="796"/>
            <p14:sldId id="752"/>
            <p14:sldId id="753"/>
            <p14:sldId id="754"/>
            <p14:sldId id="755"/>
            <p14:sldId id="757"/>
            <p14:sldId id="787"/>
            <p14:sldId id="758"/>
            <p14:sldId id="759"/>
            <p14:sldId id="760"/>
            <p14:sldId id="784"/>
            <p14:sldId id="788"/>
            <p14:sldId id="7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83529" autoAdjust="0"/>
  </p:normalViewPr>
  <p:slideViewPr>
    <p:cSldViewPr snapToGrid="0" showGuides="1">
      <p:cViewPr>
        <p:scale>
          <a:sx n="70" d="100"/>
          <a:sy n="70" d="100"/>
        </p:scale>
        <p:origin x="-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4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2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5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90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BECDE6-6230-414D-958E-08A16EDE8F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678" r:id="rId4"/>
    <p:sldLayoutId id="2147483679" r:id="rId5"/>
    <p:sldLayoutId id="2147483682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/>
              <a:t>8</a:t>
            </a:r>
            <a:r>
              <a:rPr lang="en-US" sz="4000" dirty="0" smtClean="0"/>
              <a:t>. Transport Layer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 smtClean="0"/>
          </a:p>
          <a:p>
            <a:r>
              <a:rPr lang="en-US" dirty="0" smtClean="0"/>
              <a:t>A.Y. 2014/2015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Transport Protocols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Connection establishment</a:t>
            </a:r>
          </a:p>
          <a:p>
            <a:pPr lvl="1"/>
            <a:r>
              <a:rPr lang="en-US" dirty="0" smtClean="0"/>
              <a:t>Connection release</a:t>
            </a:r>
          </a:p>
          <a:p>
            <a:pPr lvl="1"/>
            <a:r>
              <a:rPr lang="en-US" dirty="0" smtClean="0"/>
              <a:t>Error control and flow control</a:t>
            </a:r>
          </a:p>
          <a:p>
            <a:pPr lvl="1"/>
            <a:r>
              <a:rPr lang="en-US" dirty="0" smtClean="0"/>
              <a:t>Multiplexing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45688" y="1612490"/>
            <a:ext cx="3170906" cy="4427281"/>
          </a:xfrm>
        </p:spPr>
        <p:txBody>
          <a:bodyPr/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Transport layer adds TSAPs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Multiple clients and servers can run on a host with a single network (IP) address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TSAPs are ports for TCP/UDP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088" y="1369110"/>
            <a:ext cx="5249504" cy="43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Establishment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problem is to ensure reliability even though packets may be lost, corrupted, </a:t>
            </a:r>
            <a:r>
              <a:rPr lang="en-US" u="sng" dirty="0" smtClean="0"/>
              <a:t>delayed</a:t>
            </a:r>
            <a:r>
              <a:rPr lang="en-US" dirty="0" smtClean="0"/>
              <a:t>, and </a:t>
            </a:r>
            <a:r>
              <a:rPr lang="en-US" u="sng" dirty="0" smtClean="0"/>
              <a:t>duplicated</a:t>
            </a:r>
          </a:p>
          <a:p>
            <a:pPr lvl="1"/>
            <a:r>
              <a:rPr lang="en-US" dirty="0" smtClean="0"/>
              <a:t>Don’t treat an old or duplicate packet as new</a:t>
            </a:r>
          </a:p>
          <a:p>
            <a:pPr lvl="1"/>
            <a:r>
              <a:rPr lang="en-US" dirty="0" smtClean="0"/>
              <a:t>(Use ARQ and checksums for loss/corruption)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Don’t reuse sequence numbers within twice the MSL (Maximum Segment Lifetime) of 2T=240 </a:t>
            </a:r>
            <a:r>
              <a:rPr lang="en-US" dirty="0" err="1" smtClean="0"/>
              <a:t>secs</a:t>
            </a:r>
            <a:endParaRPr lang="en-US" dirty="0" smtClean="0"/>
          </a:p>
          <a:p>
            <a:pPr lvl="1"/>
            <a:r>
              <a:rPr lang="en-US" dirty="0" smtClean="0"/>
              <a:t>Three-way handshake for establishing connection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Old packets on the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Example: Online-banking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0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Establishment 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85016" y="1654264"/>
            <a:ext cx="4114800" cy="4867275"/>
          </a:xfrm>
        </p:spPr>
        <p:txBody>
          <a:bodyPr/>
          <a:lstStyle/>
          <a:p>
            <a:r>
              <a:rPr lang="en-US" dirty="0" smtClean="0"/>
              <a:t>Three-way handshake used for initial packet</a:t>
            </a:r>
          </a:p>
          <a:p>
            <a:pPr lvl="1"/>
            <a:r>
              <a:rPr lang="en-US" dirty="0" smtClean="0"/>
              <a:t>Since no state from previous connection</a:t>
            </a:r>
          </a:p>
          <a:p>
            <a:pPr lvl="1"/>
            <a:r>
              <a:rPr lang="en-US" dirty="0" smtClean="0"/>
              <a:t>Both hosts contribute fresh seq. numbers</a:t>
            </a:r>
          </a:p>
          <a:p>
            <a:pPr lvl="1"/>
            <a:r>
              <a:rPr lang="en-US" dirty="0" smtClean="0"/>
              <a:t>CR = Connect Request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36292"/>
            <a:ext cx="41910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Establishment (3)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93168" y="1260984"/>
            <a:ext cx="4114800" cy="4867275"/>
          </a:xfrm>
        </p:spPr>
        <p:txBody>
          <a:bodyPr/>
          <a:lstStyle/>
          <a:p>
            <a:r>
              <a:rPr lang="en-US" dirty="0" smtClean="0"/>
              <a:t>Three-way handshake protects against odd cases: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Duplicate CR. Spurious ACK does not connect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Duplicate CR and DATA. Same plus DATA will be rejected (wrong ACK).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b="9222"/>
          <a:stretch>
            <a:fillRect/>
          </a:stretch>
        </p:blipFill>
        <p:spPr bwMode="auto">
          <a:xfrm>
            <a:off x="5594556" y="924239"/>
            <a:ext cx="2642112" cy="250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192" y="3667430"/>
            <a:ext cx="25965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7796980" y="3429000"/>
            <a:ext cx="2949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756786" y="3429000"/>
            <a:ext cx="2949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30757" y="197627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4834" y="482271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7988" y="54470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15" y="2561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1030" y="50046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Release (1)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73504" y="1516616"/>
            <a:ext cx="4114800" cy="4867275"/>
          </a:xfrm>
        </p:spPr>
        <p:txBody>
          <a:bodyPr/>
          <a:lstStyle/>
          <a:p>
            <a:r>
              <a:rPr lang="en-US" dirty="0" smtClean="0"/>
              <a:t>Key problem is to ensure reliability while releasing</a:t>
            </a:r>
          </a:p>
          <a:p>
            <a:r>
              <a:rPr lang="en-US" dirty="0" smtClean="0"/>
              <a:t>Asymmetric release (when one side breaks connection) is abrupt and may lose data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82174"/>
            <a:ext cx="3840162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733071" y="42426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Release (2)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14399" y="1433737"/>
            <a:ext cx="7790214" cy="4600081"/>
          </a:xfrm>
        </p:spPr>
        <p:txBody>
          <a:bodyPr/>
          <a:lstStyle/>
          <a:p>
            <a:r>
              <a:rPr lang="en-US" dirty="0" smtClean="0"/>
              <a:t>Symmetric release (both sides agree to release) can’t be handled solely by the transport layer</a:t>
            </a:r>
          </a:p>
          <a:p>
            <a:pPr lvl="1"/>
            <a:r>
              <a:rPr lang="en-US" dirty="0" smtClean="0"/>
              <a:t>Two-army problem shows pitfall of agreement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565" y="3002352"/>
            <a:ext cx="7216801" cy="31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 bwMode="auto">
          <a:xfrm>
            <a:off x="2458064" y="3045542"/>
            <a:ext cx="1189704" cy="383458"/>
          </a:xfrm>
          <a:prstGeom prst="wedgeRoundRectCallout">
            <a:avLst>
              <a:gd name="adj1" fmla="val -57221"/>
              <a:gd name="adj2" fmla="val 14919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2BD8"/>
                </a:solidFill>
                <a:effectLst/>
                <a:latin typeface="Arial" charset="0"/>
              </a:rPr>
              <a:t>Attack?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471651" y="3045542"/>
            <a:ext cx="1189704" cy="383458"/>
          </a:xfrm>
          <a:prstGeom prst="wedgeRoundRectCallout">
            <a:avLst>
              <a:gd name="adj1" fmla="val 68399"/>
              <a:gd name="adj2" fmla="val 15945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2BD8"/>
                </a:solidFill>
                <a:effectLst/>
                <a:latin typeface="Arial" charset="0"/>
              </a:rPr>
              <a:t>Attack?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Release (3)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6360" y="1831254"/>
            <a:ext cx="4114800" cy="4867275"/>
          </a:xfrm>
        </p:spPr>
        <p:txBody>
          <a:bodyPr/>
          <a:lstStyle/>
          <a:p>
            <a:r>
              <a:rPr lang="en-US" dirty="0" smtClean="0"/>
              <a:t>Normal release sequence, initiated by transport user on Host 1</a:t>
            </a:r>
          </a:p>
          <a:p>
            <a:pPr lvl="1"/>
            <a:r>
              <a:rPr lang="en-US" dirty="0" smtClean="0"/>
              <a:t>DR=Disconnect Request</a:t>
            </a:r>
          </a:p>
          <a:p>
            <a:pPr lvl="1"/>
            <a:r>
              <a:rPr lang="en-US" dirty="0" smtClean="0"/>
              <a:t>Both DRs are </a:t>
            </a:r>
            <a:r>
              <a:rPr lang="en-US" dirty="0" err="1" smtClean="0"/>
              <a:t>ACKed</a:t>
            </a:r>
            <a:r>
              <a:rPr lang="en-US" dirty="0" smtClean="0"/>
              <a:t> by the other side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850" y="1703439"/>
            <a:ext cx="3440607" cy="314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Release (4)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5743" y="1394409"/>
            <a:ext cx="7790214" cy="4600081"/>
          </a:xfrm>
        </p:spPr>
        <p:txBody>
          <a:bodyPr/>
          <a:lstStyle/>
          <a:p>
            <a:r>
              <a:rPr lang="en-US" dirty="0" smtClean="0"/>
              <a:t>Error cases are handled with timer and retransmission</a:t>
            </a:r>
          </a:p>
          <a:p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66" y="2094259"/>
            <a:ext cx="2448237" cy="307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159" y="2111466"/>
            <a:ext cx="2536379" cy="30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180" y="2149153"/>
            <a:ext cx="2576852" cy="301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1114" y="5240596"/>
            <a:ext cx="189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Final ACK lost, Host 2 times out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3517" y="5255344"/>
            <a:ext cx="189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Lost DR causes retransmissions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300" y="5230762"/>
            <a:ext cx="2369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Extreme: Many lost DRs cause both hosts to timeout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Transport Layer</a:t>
            </a:r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Control and Flow Control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 for error control is a sliding window (from Link layer) with checksums and retransmissions</a:t>
            </a:r>
          </a:p>
          <a:p>
            <a:r>
              <a:rPr lang="en-US" u="sng" dirty="0" smtClean="0"/>
              <a:t>Flow control</a:t>
            </a:r>
            <a:r>
              <a:rPr lang="en-US" dirty="0" smtClean="0"/>
              <a:t> manages buffering at sender/receiver </a:t>
            </a:r>
          </a:p>
          <a:p>
            <a:pPr lvl="1"/>
            <a:r>
              <a:rPr lang="en-US" dirty="0" smtClean="0"/>
              <a:t>Issue is that data goes to/from the network and   applications at different times</a:t>
            </a:r>
          </a:p>
          <a:p>
            <a:pPr lvl="1"/>
            <a:r>
              <a:rPr lang="en-US" dirty="0" smtClean="0"/>
              <a:t>Window tells sender available buffering at receiver </a:t>
            </a:r>
          </a:p>
          <a:p>
            <a:pPr lvl="1"/>
            <a:r>
              <a:rPr lang="en-US" dirty="0" smtClean="0"/>
              <a:t>Makes a variable-size sliding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Control and Flow Control (3)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29713"/>
            <a:ext cx="7790214" cy="4600081"/>
          </a:xfrm>
        </p:spPr>
        <p:txBody>
          <a:bodyPr/>
          <a:lstStyle/>
          <a:p>
            <a:r>
              <a:rPr lang="en-US" dirty="0" smtClean="0"/>
              <a:t>Flow control example: A’s data is limited by B’s buffer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28778" y="1715090"/>
            <a:ext cx="8681872" cy="4654550"/>
            <a:chOff x="462128" y="1772240"/>
            <a:chExt cx="8681872" cy="4654550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8092"/>
            <a:stretch>
              <a:fillRect/>
            </a:stretch>
          </p:blipFill>
          <p:spPr bwMode="auto">
            <a:xfrm>
              <a:off x="462128" y="1772240"/>
              <a:ext cx="3947947" cy="465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548653" y="264415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3797" y="264415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14008" y="2642725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4224" y="264416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45591" y="289098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30735" y="2890985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10946" y="288955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1162" y="289098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44565" y="313780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29709" y="313780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09920" y="313678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90136" y="313780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43547" y="339037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28691" y="339037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08902" y="338893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89118" y="339037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48467" y="364313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33611" y="364313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13822" y="364170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94038" y="364314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47683" y="388597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32827" y="388597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13038" y="388406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93254" y="388598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52603" y="41326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37747" y="413260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17958" y="413117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8174" y="413261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49541" y="43794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34685" y="43794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14896" y="437800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95112" y="437943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48515" y="461437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33659" y="461437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13870" y="461335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94086" y="461438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47497" y="48610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32641" y="48610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12852" y="485957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93068" y="486101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52417" y="51078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37561" y="51078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17772" y="510640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97988" y="510783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53500" y="535716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38644" y="535716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18855" y="53557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99071" y="535717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552474" y="559211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837618" y="559211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17829" y="559108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98045" y="559211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51456" y="583874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36600" y="583874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16811" y="58373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97027" y="583874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56376" y="608556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41520" y="608556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en-US" sz="1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21731" y="6084135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9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01947" y="6085573"/>
              <a:ext cx="291105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400" dirty="0" smtClean="0"/>
                <a:t>10</a:t>
              </a:r>
              <a:endParaRPr lang="en-US" sz="1400" dirty="0"/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3661" r="1755"/>
            <a:stretch>
              <a:fillRect/>
            </a:stretch>
          </p:blipFill>
          <p:spPr bwMode="auto">
            <a:xfrm>
              <a:off x="5753100" y="1772240"/>
              <a:ext cx="3390900" cy="465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82"/>
            <p:cNvSpPr txBox="1"/>
            <p:nvPr/>
          </p:nvSpPr>
          <p:spPr>
            <a:xfrm>
              <a:off x="4581525" y="1905000"/>
              <a:ext cx="955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 smtClean="0"/>
                <a:t>B’s Buffer</a:t>
              </a:r>
              <a:endParaRPr lang="en-US" sz="1400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Multiplexing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Kinds of transport / network sharing that can occur:</a:t>
            </a:r>
          </a:p>
          <a:p>
            <a:pPr lvl="1"/>
            <a:r>
              <a:rPr lang="en-US" dirty="0" smtClean="0"/>
              <a:t>Multiplexing: connections share a network address</a:t>
            </a:r>
          </a:p>
          <a:p>
            <a:pPr lvl="1"/>
            <a:r>
              <a:rPr lang="en-US" dirty="0" smtClean="0"/>
              <a:t>Inverse multiplexing: addresses share a connection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6850" y="5754335"/>
            <a:ext cx="206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Multiplexing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399" y="5792435"/>
            <a:ext cx="2390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Inverse Multiplexing</a:t>
            </a:r>
            <a:endParaRPr lang="en-US" dirty="0">
              <a:solidFill>
                <a:srgbClr val="FF2BD8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6275" y="2547938"/>
            <a:ext cx="7791450" cy="3325507"/>
            <a:chOff x="504825" y="2386013"/>
            <a:chExt cx="8134350" cy="3471862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665"/>
            <a:stretch>
              <a:fillRect/>
            </a:stretch>
          </p:blipFill>
          <p:spPr bwMode="auto">
            <a:xfrm>
              <a:off x="504825" y="2386013"/>
              <a:ext cx="8134350" cy="3471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 bwMode="auto">
            <a:xfrm>
              <a:off x="1381125" y="2714625"/>
              <a:ext cx="2409825" cy="981075"/>
            </a:xfrm>
            <a:prstGeom prst="ellipse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33950" y="2928937"/>
              <a:ext cx="1762125" cy="981075"/>
            </a:xfrm>
            <a:prstGeom prst="ellipse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8. Transport Layer</a:t>
            </a:r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41111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8.3. Congestion Control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142999" y="1714500"/>
            <a:ext cx="7536977" cy="4019550"/>
          </a:xfrm>
        </p:spPr>
        <p:txBody>
          <a:bodyPr/>
          <a:lstStyle/>
          <a:p>
            <a:r>
              <a:rPr lang="en-US" dirty="0" smtClean="0"/>
              <a:t>Two layers are responsible for congestion control:</a:t>
            </a:r>
          </a:p>
          <a:p>
            <a:pPr lvl="2"/>
            <a:r>
              <a:rPr lang="en-US" dirty="0" smtClean="0"/>
              <a:t>Transport layer, controls the offered load [here]</a:t>
            </a:r>
          </a:p>
          <a:p>
            <a:pPr lvl="2"/>
            <a:r>
              <a:rPr lang="en-US" dirty="0" smtClean="0"/>
              <a:t>Network layer, experiences congestion [previous lecture]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Desirable bandwidth allocation</a:t>
            </a:r>
          </a:p>
          <a:p>
            <a:pPr lvl="1"/>
            <a:r>
              <a:rPr lang="en-US" dirty="0" smtClean="0"/>
              <a:t>Regulating the sending rate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Wireless issues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Desirable Bandwidth Allocation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use of bandwidth gives high </a:t>
            </a:r>
            <a:r>
              <a:rPr lang="en-US" dirty="0" err="1" smtClean="0"/>
              <a:t>goodput</a:t>
            </a:r>
            <a:r>
              <a:rPr lang="en-US" dirty="0" smtClean="0"/>
              <a:t>, low delay</a:t>
            </a:r>
          </a:p>
          <a:p>
            <a:endParaRPr lang="en-US" dirty="0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 b="19410"/>
          <a:stretch>
            <a:fillRect/>
          </a:stretch>
        </p:blipFill>
        <p:spPr bwMode="auto">
          <a:xfrm>
            <a:off x="571500" y="2286000"/>
            <a:ext cx="80375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53075" y="524951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Delay begins to rise sharply when congestion sets in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925" y="525903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2BD8"/>
                </a:solidFill>
              </a:rPr>
              <a:t>Goodput</a:t>
            </a:r>
            <a:r>
              <a:rPr lang="en-US" dirty="0" smtClean="0">
                <a:solidFill>
                  <a:srgbClr val="FF2BD8"/>
                </a:solidFill>
              </a:rPr>
              <a:t> rises more slowly than load when congestion sets in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Desirable Bandwidth Allocation (2)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 use gives bandwidth to all flows (no starvation)</a:t>
            </a:r>
          </a:p>
          <a:p>
            <a:pPr lvl="1"/>
            <a:r>
              <a:rPr lang="en-US" dirty="0" smtClean="0"/>
              <a:t>Max-min fairness gives equal shares of bottleneck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19375"/>
            <a:ext cx="7816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3600450" y="4295775"/>
            <a:ext cx="342900" cy="733425"/>
          </a:xfrm>
          <a:prstGeom prst="ellipse">
            <a:avLst/>
          </a:prstGeom>
          <a:noFill/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V="1">
            <a:off x="3709988" y="5224463"/>
            <a:ext cx="447675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390900" y="545782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Bottleneck link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732060" y="4790364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32060" y="4295774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00312" y="4770378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90649" y="4156519"/>
            <a:ext cx="360217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90148" y="4053206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763814" y="4188485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49488" y="2859521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89573" y="2859521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16606" y="3432017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901821" y="3838141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Desirable Bandwidth Allocation (3)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bandwidth levels to converge quickly when traffic patterns change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2528888"/>
            <a:ext cx="80867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94872" y="2686050"/>
            <a:ext cx="248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2BD8"/>
                </a:solidFill>
              </a:rPr>
              <a:t>Flow 1 slows quickly when Flow 2 starts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6797" y="2667000"/>
            <a:ext cx="248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Flow 1 speeds up quickly when Flow 2 stops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2171700" y="3028949"/>
            <a:ext cx="247650" cy="1619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6627019" y="3417093"/>
            <a:ext cx="271463" cy="1714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Regulating the Sending Rate (1)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1175"/>
            <a:ext cx="4114800" cy="4676775"/>
          </a:xfrm>
        </p:spPr>
        <p:txBody>
          <a:bodyPr/>
          <a:lstStyle/>
          <a:p>
            <a:r>
              <a:rPr lang="en-US" dirty="0" smtClean="0"/>
              <a:t>Sender may need to slow down for different reasons:</a:t>
            </a:r>
          </a:p>
          <a:p>
            <a:pPr lvl="1"/>
            <a:r>
              <a:rPr lang="en-US" dirty="0" smtClean="0"/>
              <a:t>Flow control, when the receiver is not fast enough</a:t>
            </a:r>
          </a:p>
          <a:p>
            <a:pPr lvl="1"/>
            <a:r>
              <a:rPr lang="en-US" dirty="0" smtClean="0"/>
              <a:t>Congestion, when the network is not fast enough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04925"/>
            <a:ext cx="3275013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00475" y="5534025"/>
            <a:ext cx="493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A fast network feeding a low-capacity receiver </a:t>
            </a:r>
            <a:r>
              <a:rPr lang="en-US" dirty="0" smtClean="0">
                <a:solidFill>
                  <a:srgbClr val="FF2BD8"/>
                </a:solidFill>
                <a:sym typeface="Wingdings" pitchFamily="2" charset="2"/>
              </a:rPr>
              <a:t> flow control is needed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Regulating the Sending Rate (2)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952625"/>
            <a:ext cx="3667125" cy="3829050"/>
          </a:xfrm>
        </p:spPr>
        <p:txBody>
          <a:bodyPr/>
          <a:lstStyle/>
          <a:p>
            <a:r>
              <a:rPr lang="en-US" dirty="0" smtClean="0"/>
              <a:t>Our focus is dealing with this problem – congestion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1085850"/>
            <a:ext cx="3392488" cy="427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33775" y="5534025"/>
            <a:ext cx="520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A slow network feeding a high-capacity receiver </a:t>
            </a:r>
            <a:r>
              <a:rPr lang="en-US" dirty="0" smtClean="0">
                <a:solidFill>
                  <a:srgbClr val="FF2BD8"/>
                </a:solidFill>
                <a:sym typeface="Wingdings" pitchFamily="2" charset="2"/>
              </a:rPr>
              <a:t> congestion control is needed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5176992" cy="40195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Responsible for delivering data across networks with the desired reliability or quality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042684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418748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the Sending Rate (3)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congestion signals the network may use to tell the transport endpoint to slow down (or speed up)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41409" y="3193583"/>
            <a:ext cx="5897575" cy="1796883"/>
            <a:chOff x="672418" y="4739902"/>
            <a:chExt cx="5897575" cy="1796883"/>
          </a:xfrm>
        </p:grpSpPr>
        <p:pic>
          <p:nvPicPr>
            <p:cNvPr id="45060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19116" b="80142"/>
            <a:stretch/>
          </p:blipFill>
          <p:spPr bwMode="auto">
            <a:xfrm>
              <a:off x="672418" y="4739902"/>
              <a:ext cx="5897575" cy="50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2327" r="19116" b="35346"/>
            <a:stretch/>
          </p:blipFill>
          <p:spPr bwMode="auto">
            <a:xfrm>
              <a:off x="672418" y="5200087"/>
              <a:ext cx="5897575" cy="815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78278" r="19116"/>
            <a:stretch/>
          </p:blipFill>
          <p:spPr bwMode="auto">
            <a:xfrm>
              <a:off x="672418" y="5988601"/>
              <a:ext cx="5897575" cy="548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the Sending Rate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363063"/>
            <a:ext cx="7790214" cy="4600081"/>
          </a:xfrm>
        </p:spPr>
        <p:txBody>
          <a:bodyPr/>
          <a:lstStyle/>
          <a:p>
            <a:r>
              <a:rPr lang="en-US" dirty="0" smtClean="0"/>
              <a:t>If two flows increase/decrease their bandwidth in the same way when the network signals free/busy they will not converge to a fair allocation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8" y="2747964"/>
            <a:ext cx="5400663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43525" y="421957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+/– percentage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2300" y="26670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+ /– constant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Regulating the Sending Rate (4)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en-US" dirty="0" smtClean="0"/>
              <a:t>The AIMD (Additive Increase Multiplicative Decrease) control law does converge to a fair and efficient point!</a:t>
            </a:r>
          </a:p>
          <a:p>
            <a:pPr lvl="1"/>
            <a:r>
              <a:rPr lang="en-US" dirty="0" smtClean="0"/>
              <a:t>TCP uses AIMD for this reason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73016" y="2835718"/>
            <a:ext cx="4197967" cy="3329243"/>
            <a:chOff x="681316" y="1800225"/>
            <a:chExt cx="3890684" cy="3085549"/>
          </a:xfrm>
        </p:grpSpPr>
        <p:pic>
          <p:nvPicPr>
            <p:cNvPr id="460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7645"/>
            <a:stretch>
              <a:fillRect/>
            </a:stretch>
          </p:blipFill>
          <p:spPr bwMode="auto">
            <a:xfrm>
              <a:off x="971550" y="1800225"/>
              <a:ext cx="360045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Box 5"/>
            <p:cNvSpPr txBox="1">
              <a:spLocks noChangeArrowheads="1"/>
            </p:cNvSpPr>
            <p:nvPr/>
          </p:nvSpPr>
          <p:spPr bwMode="auto">
            <a:xfrm>
              <a:off x="1447801" y="4572001"/>
              <a:ext cx="2039359" cy="313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User 1’s </a:t>
              </a:r>
              <a:r>
                <a:rPr lang="en-US" sz="1600" dirty="0" smtClean="0"/>
                <a:t>bandwidth</a:t>
              </a:r>
              <a:endParaRPr lang="en-US" sz="1600" dirty="0"/>
            </a:p>
          </p:txBody>
        </p:sp>
        <p:sp>
          <p:nvSpPr>
            <p:cNvPr id="46086" name="TextBox 6"/>
            <p:cNvSpPr txBox="1">
              <a:spLocks noChangeArrowheads="1"/>
            </p:cNvSpPr>
            <p:nvPr/>
          </p:nvSpPr>
          <p:spPr bwMode="auto">
            <a:xfrm rot="16200000">
              <a:off x="-59025" y="2984488"/>
              <a:ext cx="1794453" cy="31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User 2’s </a:t>
              </a:r>
              <a:r>
                <a:rPr lang="en-US" sz="1600" dirty="0" smtClean="0"/>
                <a:t>bandwidth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4400" y="6349627"/>
            <a:ext cx="521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Let’s try it. 0/100, +10/*0,8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086" y="3139262"/>
            <a:ext cx="7790214" cy="4600081"/>
          </a:xfrm>
        </p:spPr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67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258288"/>
            <a:ext cx="7790214" cy="4600081"/>
          </a:xfrm>
        </p:spPr>
        <p:txBody>
          <a:bodyPr/>
          <a:lstStyle/>
          <a:p>
            <a:r>
              <a:rPr lang="en-US" dirty="0" smtClean="0"/>
              <a:t>Wireless links lose packets due to transmission errors</a:t>
            </a:r>
          </a:p>
          <a:p>
            <a:pPr lvl="1"/>
            <a:r>
              <a:rPr lang="en-US" dirty="0" smtClean="0"/>
              <a:t>Do not want to confuse this loss with congestion</a:t>
            </a:r>
          </a:p>
          <a:p>
            <a:pPr lvl="1"/>
            <a:r>
              <a:rPr lang="en-US" dirty="0" smtClean="0"/>
              <a:t>Or connection will run slowly over wireless links!</a:t>
            </a:r>
          </a:p>
          <a:p>
            <a:r>
              <a:rPr lang="en-US" dirty="0" smtClean="0"/>
              <a:t>Strategy:</a:t>
            </a:r>
          </a:p>
          <a:p>
            <a:pPr lvl="1"/>
            <a:r>
              <a:rPr lang="en-US" dirty="0" smtClean="0"/>
              <a:t>Wireless links use ARQ, which masks errors</a:t>
            </a:r>
            <a:endParaRPr 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3776664"/>
            <a:ext cx="7681912" cy="264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8. Transport Layer</a:t>
            </a:r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18983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 Internet Protocols – UDP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Introduction to UDP</a:t>
            </a:r>
          </a:p>
          <a:p>
            <a:pPr lvl="1"/>
            <a:r>
              <a:rPr lang="en-US" dirty="0" smtClean="0"/>
              <a:t>Real-Time Transport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UDP (1)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UDP (User Datagram Protocol) is a shim over IP</a:t>
            </a:r>
          </a:p>
          <a:p>
            <a:pPr lvl="1"/>
            <a:r>
              <a:rPr lang="en-US" dirty="0" smtClean="0"/>
              <a:t>Header has ports (TSAPs), length and checksum.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8" y="3067050"/>
            <a:ext cx="8005763" cy="16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27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Transport (1)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RTP (Real-time Transport Protocol) provides support for sending real-time media over UDP</a:t>
            </a:r>
          </a:p>
          <a:p>
            <a:pPr lvl="1"/>
            <a:r>
              <a:rPr lang="en-US" dirty="0" smtClean="0"/>
              <a:t>Often implemented as part of the application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 b="13656"/>
          <a:stretch>
            <a:fillRect/>
          </a:stretch>
        </p:blipFill>
        <p:spPr bwMode="auto">
          <a:xfrm>
            <a:off x="373856" y="3282950"/>
            <a:ext cx="84153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010275" y="4276725"/>
            <a:ext cx="361950" cy="35242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00149" y="3952876"/>
            <a:ext cx="1933575" cy="323850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8.1. Transport Service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Services Provided to the Upper Layer</a:t>
            </a:r>
          </a:p>
          <a:p>
            <a:pPr lvl="1"/>
            <a:r>
              <a:rPr lang="en-US" dirty="0" smtClean="0"/>
              <a:t>Transport Service Primitives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Transport (2)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09624" y="1420213"/>
            <a:ext cx="7790214" cy="4600081"/>
          </a:xfrm>
        </p:spPr>
        <p:txBody>
          <a:bodyPr/>
          <a:lstStyle/>
          <a:p>
            <a:r>
              <a:rPr lang="en-US" dirty="0" smtClean="0"/>
              <a:t>RTP header contains fields to describe the type of media and synchronize it across multiple streams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92426"/>
            <a:ext cx="7334250" cy="3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Transport (3)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 at receiver is used to delay packets and absorb jitter so that streaming media is played out smoothly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900364"/>
            <a:ext cx="8529638" cy="287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14321" y="2754094"/>
            <a:ext cx="306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Packet 8’s network delay is too large for buffer to help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752975" y="3630613"/>
            <a:ext cx="253365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7215188" y="3633787"/>
            <a:ext cx="1619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4652963" y="3633788"/>
            <a:ext cx="1619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6167439" y="3443288"/>
            <a:ext cx="200025" cy="171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851872" y="3335119"/>
            <a:ext cx="1948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2BD8"/>
                </a:solidFill>
              </a:rPr>
              <a:t>Constant rate</a:t>
            </a:r>
            <a:endParaRPr lang="en-US" sz="1600" dirty="0">
              <a:solidFill>
                <a:srgbClr val="FF2BD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1872" y="3963769"/>
            <a:ext cx="1948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2BD8"/>
                </a:solidFill>
              </a:rPr>
              <a:t>Variable rate</a:t>
            </a:r>
            <a:endParaRPr lang="en-US" sz="1600" dirty="0">
              <a:solidFill>
                <a:srgbClr val="FF2BD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1397" y="4659094"/>
            <a:ext cx="1948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2BD8"/>
                </a:solidFill>
              </a:rPr>
              <a:t>Constant rate</a:t>
            </a:r>
            <a:endParaRPr lang="en-US" sz="1600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Transport (3)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96413"/>
            <a:ext cx="7790214" cy="4600081"/>
          </a:xfrm>
        </p:spPr>
        <p:txBody>
          <a:bodyPr/>
          <a:lstStyle/>
          <a:p>
            <a:r>
              <a:rPr lang="en-US" dirty="0" smtClean="0"/>
              <a:t>High jitter, or more variation in delay, requires a larger </a:t>
            </a:r>
            <a:r>
              <a:rPr lang="en-US" dirty="0" err="1" smtClean="0"/>
              <a:t>playout</a:t>
            </a:r>
            <a:r>
              <a:rPr lang="en-US" dirty="0" smtClean="0"/>
              <a:t> buffer to avoid </a:t>
            </a:r>
            <a:r>
              <a:rPr lang="en-US" dirty="0" err="1" smtClean="0"/>
              <a:t>playout</a:t>
            </a:r>
            <a:r>
              <a:rPr lang="en-US" dirty="0" smtClean="0"/>
              <a:t> misses</a:t>
            </a:r>
          </a:p>
          <a:p>
            <a:pPr lvl="1"/>
            <a:r>
              <a:rPr lang="en-US" dirty="0" smtClean="0"/>
              <a:t>Propagation delay does not affect buffer size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0074" y="2634026"/>
            <a:ext cx="8213725" cy="4109674"/>
            <a:chOff x="600074" y="2748326"/>
            <a:chExt cx="8213725" cy="4109674"/>
          </a:xfrm>
        </p:grpSpPr>
        <p:pic>
          <p:nvPicPr>
            <p:cNvPr id="5427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4" y="2848338"/>
              <a:ext cx="4156075" cy="400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5375" y="2748326"/>
              <a:ext cx="3908424" cy="3099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 bwMode="auto">
            <a:xfrm rot="5400000">
              <a:off x="2747963" y="4796199"/>
              <a:ext cx="10763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3200400" y="5039087"/>
              <a:ext cx="1085850" cy="381000"/>
            </a:xfrm>
            <a:prstGeom prst="ellipse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871538" y="4843825"/>
              <a:ext cx="10763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1400175" y="4391387"/>
              <a:ext cx="1857375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981200" y="3991337"/>
              <a:ext cx="6113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Buffer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86125" y="4715237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Misses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8. Transport Layer</a:t>
            </a:r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19256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8.5. Internet Protocols – TCP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The TCP service model</a:t>
            </a:r>
          </a:p>
          <a:p>
            <a:pPr lvl="1"/>
            <a:r>
              <a:rPr lang="en-US" dirty="0" smtClean="0"/>
              <a:t>The TCP segment header</a:t>
            </a:r>
          </a:p>
          <a:p>
            <a:pPr lvl="1"/>
            <a:r>
              <a:rPr lang="en-US" dirty="0" smtClean="0"/>
              <a:t>TCP connection establishment</a:t>
            </a:r>
          </a:p>
          <a:p>
            <a:pPr lvl="1"/>
            <a:r>
              <a:rPr lang="en-US" dirty="0" smtClean="0"/>
              <a:t>TCP connection state modeling</a:t>
            </a:r>
          </a:p>
          <a:p>
            <a:pPr lvl="1"/>
            <a:r>
              <a:rPr lang="en-US" dirty="0" smtClean="0"/>
              <a:t>TCP sliding window</a:t>
            </a:r>
          </a:p>
          <a:p>
            <a:pPr lvl="1"/>
            <a:r>
              <a:rPr lang="en-US" dirty="0" smtClean="0"/>
              <a:t>TCP timer management</a:t>
            </a:r>
          </a:p>
          <a:p>
            <a:pPr lvl="1"/>
            <a:r>
              <a:rPr lang="en-US" dirty="0" smtClean="0"/>
              <a:t>TCP congestion control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TCP Service Model (1)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01163"/>
            <a:ext cx="7790214" cy="4600081"/>
          </a:xfrm>
        </p:spPr>
        <p:txBody>
          <a:bodyPr/>
          <a:lstStyle/>
          <a:p>
            <a:r>
              <a:rPr lang="en-US" dirty="0" smtClean="0"/>
              <a:t>TCP provides applications with a reliable byte stream between processes; it is the workhorse of the Internet</a:t>
            </a:r>
          </a:p>
          <a:p>
            <a:pPr lvl="1"/>
            <a:r>
              <a:rPr lang="en-US" dirty="0" smtClean="0"/>
              <a:t>Popular servers run on well-known ports 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083" y="2838451"/>
            <a:ext cx="564583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TCP Service Model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using TCP see only the byte stream [right] and not the segments [left] sent as separate IP packets</a:t>
            </a:r>
          </a:p>
          <a:p>
            <a:endParaRPr lang="en-US" dirty="0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 b="23295"/>
          <a:stretch>
            <a:fillRect/>
          </a:stretch>
        </p:blipFill>
        <p:spPr bwMode="auto">
          <a:xfrm>
            <a:off x="466724" y="2595564"/>
            <a:ext cx="5394325" cy="13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3" cstate="print"/>
          <a:srcRect b="29655"/>
          <a:stretch>
            <a:fillRect/>
          </a:stretch>
        </p:blipFill>
        <p:spPr bwMode="auto">
          <a:xfrm>
            <a:off x="6137358" y="3000375"/>
            <a:ext cx="219543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85849" y="4287619"/>
            <a:ext cx="392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Four segments, each with 512 bytes of data and carried in an IP packet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2649" y="4297144"/>
            <a:ext cx="265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2048 bytes of data delivered to application in a single READ call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148513" y="4119563"/>
            <a:ext cx="2952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1652587" y="4119563"/>
            <a:ext cx="2952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4291013" y="4119565"/>
            <a:ext cx="2952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TCP Segment Header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58288"/>
            <a:ext cx="7790214" cy="4600081"/>
          </a:xfrm>
        </p:spPr>
        <p:txBody>
          <a:bodyPr/>
          <a:lstStyle/>
          <a:p>
            <a:r>
              <a:rPr lang="en-US" dirty="0" smtClean="0"/>
              <a:t>TCP header includes addressing (ports), sliding window (seq. / ack. number), flow control (window), error control (checksum) and more.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587626"/>
            <a:ext cx="6033638" cy="38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81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Connection Establishment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914399" y="1229713"/>
            <a:ext cx="7790214" cy="4600081"/>
          </a:xfrm>
        </p:spPr>
        <p:txBody>
          <a:bodyPr/>
          <a:lstStyle/>
          <a:p>
            <a:r>
              <a:rPr lang="en-US" dirty="0" smtClean="0"/>
              <a:t>TCP sets up connections with the three-way handshake</a:t>
            </a:r>
          </a:p>
          <a:p>
            <a:pPr lvl="1"/>
            <a:r>
              <a:rPr lang="en-US" dirty="0" smtClean="0"/>
              <a:t>Release is symmetric, also as described before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67" r="47810" b="7613"/>
          <a:stretch/>
        </p:blipFill>
        <p:spPr bwMode="auto">
          <a:xfrm>
            <a:off x="3069248" y="2409825"/>
            <a:ext cx="3577211" cy="326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Provided to the Upper Layers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63233"/>
            <a:ext cx="7790214" cy="4600081"/>
          </a:xfrm>
        </p:spPr>
        <p:txBody>
          <a:bodyPr/>
          <a:lstStyle/>
          <a:p>
            <a:r>
              <a:rPr lang="en-US" dirty="0" smtClean="0"/>
              <a:t>Transport layer adds reliability to the network layer</a:t>
            </a:r>
          </a:p>
          <a:p>
            <a:pPr lvl="1"/>
            <a:r>
              <a:rPr lang="en-US" dirty="0" smtClean="0"/>
              <a:t>Offers connectionless (e.g., UDP) and connection-oriented (</a:t>
            </a:r>
            <a:r>
              <a:rPr lang="en-US" dirty="0" err="1" smtClean="0"/>
              <a:t>e.g</a:t>
            </a:r>
            <a:r>
              <a:rPr lang="en-US" dirty="0" smtClean="0"/>
              <a:t>, TCP) service to applications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9698" y="2723520"/>
            <a:ext cx="6735251" cy="349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Connection State Modeling (1)</a:t>
            </a:r>
            <a:endParaRPr lang="en-US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914399" y="1372588"/>
            <a:ext cx="7790214" cy="4600081"/>
          </a:xfrm>
        </p:spPr>
        <p:txBody>
          <a:bodyPr/>
          <a:lstStyle/>
          <a:p>
            <a:r>
              <a:rPr lang="en-US" dirty="0" smtClean="0"/>
              <a:t>The TCP connection finite state machine has more states than our simple example from earlier.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2336801"/>
            <a:ext cx="6084888" cy="35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Connection State Modeling (2)</a:t>
            </a:r>
            <a:endParaRPr lang="en-US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704975"/>
            <a:ext cx="2800350" cy="4305300"/>
          </a:xfrm>
        </p:spPr>
        <p:txBody>
          <a:bodyPr/>
          <a:lstStyle/>
          <a:p>
            <a:r>
              <a:rPr lang="en-US" sz="1800" dirty="0" smtClean="0"/>
              <a:t>Solid line is the normal path for a client. </a:t>
            </a:r>
          </a:p>
          <a:p>
            <a:r>
              <a:rPr lang="en-US" sz="1800" dirty="0" smtClean="0"/>
              <a:t>Dashed line is the normal path for a server. </a:t>
            </a:r>
          </a:p>
          <a:p>
            <a:r>
              <a:rPr lang="en-US" sz="1800" dirty="0" smtClean="0"/>
              <a:t>Light lines are unusual events. </a:t>
            </a:r>
          </a:p>
          <a:p>
            <a:r>
              <a:rPr lang="en-US" sz="1800" dirty="0" smtClean="0"/>
              <a:t>Transitions are labeled  by the cause and action, separated by a slash.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 cstate="print"/>
          <a:srcRect l="4230" t="1005" r="1936" b="1193"/>
          <a:stretch>
            <a:fillRect/>
          </a:stretch>
        </p:blipFill>
        <p:spPr bwMode="auto">
          <a:xfrm>
            <a:off x="3300771" y="1076325"/>
            <a:ext cx="538603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3080" y="6169631"/>
            <a:ext cx="439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Task: Model a connection lifecycle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Sliding Window (1)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199" y="1952625"/>
            <a:ext cx="3209925" cy="4057650"/>
          </a:xfrm>
        </p:spPr>
        <p:txBody>
          <a:bodyPr/>
          <a:lstStyle/>
          <a:p>
            <a:r>
              <a:rPr lang="en-US" dirty="0" smtClean="0"/>
              <a:t>TCP adds flow control to the sliding window    as before</a:t>
            </a:r>
          </a:p>
          <a:p>
            <a:pPr lvl="1"/>
            <a:r>
              <a:rPr lang="en-US" dirty="0" smtClean="0"/>
              <a:t>ACK + WIN is the sender’s limit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 l="2479" t="2626" r="3078" b="2424"/>
          <a:stretch>
            <a:fillRect/>
          </a:stretch>
        </p:blipFill>
        <p:spPr bwMode="auto">
          <a:xfrm>
            <a:off x="3752850" y="1485900"/>
            <a:ext cx="48482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Timer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248763"/>
            <a:ext cx="7790214" cy="4600081"/>
          </a:xfrm>
        </p:spPr>
        <p:txBody>
          <a:bodyPr/>
          <a:lstStyle/>
          <a:p>
            <a:r>
              <a:rPr lang="en-US" dirty="0" smtClean="0"/>
              <a:t>TCP estimates retransmit timer from segment RTTs</a:t>
            </a:r>
          </a:p>
          <a:p>
            <a:pPr lvl="1"/>
            <a:r>
              <a:rPr lang="en-US" dirty="0" smtClean="0"/>
              <a:t>Tracks both average and variance (for Internet case)</a:t>
            </a:r>
          </a:p>
          <a:p>
            <a:pPr lvl="1"/>
            <a:r>
              <a:rPr lang="en-US" dirty="0" smtClean="0"/>
              <a:t>Timeout is set to average plus 4 x variance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 cstate="print"/>
          <a:srcRect b="10162"/>
          <a:stretch>
            <a:fillRect/>
          </a:stretch>
        </p:blipFill>
        <p:spPr bwMode="auto">
          <a:xfrm>
            <a:off x="1180306" y="2666999"/>
            <a:ext cx="678338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57350" y="5735419"/>
            <a:ext cx="271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LAN case – small, regular RTT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3706" y="5725894"/>
            <a:ext cx="202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Internet case – large, varied RTT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TCP Congestion Control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350408"/>
            <a:ext cx="7790214" cy="4600081"/>
          </a:xfrm>
        </p:spPr>
        <p:txBody>
          <a:bodyPr/>
          <a:lstStyle/>
          <a:p>
            <a:r>
              <a:rPr lang="en-US" sz="2000" dirty="0"/>
              <a:t>TCP uses AIMD with loss signal to control congestion</a:t>
            </a:r>
          </a:p>
          <a:p>
            <a:pPr lvl="1"/>
            <a:r>
              <a:rPr lang="en-US" sz="2000" dirty="0"/>
              <a:t>Implemented as a </a:t>
            </a:r>
            <a:r>
              <a:rPr lang="en-US" sz="2000" u="sng" dirty="0"/>
              <a:t>congestion window</a:t>
            </a:r>
            <a:r>
              <a:rPr lang="en-US" sz="2000" dirty="0"/>
              <a:t> (</a:t>
            </a:r>
            <a:r>
              <a:rPr lang="en-US" sz="2000" dirty="0" err="1"/>
              <a:t>cwnd</a:t>
            </a:r>
            <a:r>
              <a:rPr lang="en-US" sz="2000" dirty="0"/>
              <a:t>) for the number of segments that may be in the </a:t>
            </a:r>
            <a:r>
              <a:rPr lang="en-US" sz="2000" dirty="0" smtClean="0"/>
              <a:t>network</a:t>
            </a:r>
          </a:p>
          <a:p>
            <a:r>
              <a:rPr lang="en-US" sz="2000" dirty="0" smtClean="0"/>
              <a:t>Congestion window controls the sending rate</a:t>
            </a:r>
          </a:p>
          <a:p>
            <a:pPr lvl="1"/>
            <a:r>
              <a:rPr lang="en-US" sz="2000" dirty="0" smtClean="0"/>
              <a:t>Rate is </a:t>
            </a:r>
            <a:r>
              <a:rPr lang="en-US" sz="2000" dirty="0" err="1" smtClean="0"/>
              <a:t>cwnd</a:t>
            </a:r>
            <a:r>
              <a:rPr lang="en-US" sz="2000" dirty="0" smtClean="0"/>
              <a:t> / RTT; window can stop sender quickly </a:t>
            </a:r>
          </a:p>
          <a:p>
            <a:pPr lvl="1"/>
            <a:r>
              <a:rPr lang="en-US" sz="2000" u="sng" dirty="0" smtClean="0"/>
              <a:t>ACK clock</a:t>
            </a:r>
            <a:r>
              <a:rPr lang="en-US" sz="2000" dirty="0" smtClean="0"/>
              <a:t> (regular receipt of ACKs) paces traffic </a:t>
            </a:r>
            <a:r>
              <a:rPr lang="en-US" dirty="0" smtClean="0"/>
              <a:t>and </a:t>
            </a:r>
            <a:r>
              <a:rPr lang="en-US" sz="2000" dirty="0" smtClean="0"/>
              <a:t>smoothes out sender bursts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4" y="4302312"/>
            <a:ext cx="8562975" cy="181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33675" y="6073354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ACKs pace new segments into the network and smooth bursts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(2)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914399" y="1315438"/>
            <a:ext cx="7790214" cy="4600081"/>
          </a:xfrm>
        </p:spPr>
        <p:txBody>
          <a:bodyPr/>
          <a:lstStyle/>
          <a:p>
            <a:r>
              <a:rPr lang="en-US" dirty="0" smtClean="0"/>
              <a:t>Slow start grows congestion window exponentially by sending increasing </a:t>
            </a:r>
            <a:r>
              <a:rPr lang="en-US" dirty="0" err="1" smtClean="0"/>
              <a:t>cwnd</a:t>
            </a:r>
            <a:r>
              <a:rPr lang="en-US" dirty="0" smtClean="0"/>
              <a:t> with every ACK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 t="4128" b="4128"/>
          <a:stretch>
            <a:fillRect/>
          </a:stretch>
        </p:blipFill>
        <p:spPr bwMode="auto">
          <a:xfrm>
            <a:off x="847725" y="2404427"/>
            <a:ext cx="7181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5512" y="4422685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Increment </a:t>
            </a:r>
            <a:r>
              <a:rPr lang="en-US" dirty="0" err="1" smtClean="0">
                <a:solidFill>
                  <a:srgbClr val="FF2BD8"/>
                </a:solidFill>
              </a:rPr>
              <a:t>cwnd</a:t>
            </a:r>
            <a:r>
              <a:rPr lang="en-US" dirty="0" smtClean="0">
                <a:solidFill>
                  <a:srgbClr val="FF2BD8"/>
                </a:solidFill>
              </a:rPr>
              <a:t> for each new ACK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(3)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50" b="2756"/>
          <a:stretch>
            <a:fillRect/>
          </a:stretch>
        </p:blipFill>
        <p:spPr bwMode="auto">
          <a:xfrm>
            <a:off x="2752724" y="1381125"/>
            <a:ext cx="622776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14625" y="2095500"/>
            <a:ext cx="21173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spc="-100" dirty="0" smtClean="0"/>
              <a:t>ACK</a:t>
            </a:r>
            <a:endParaRPr lang="en-US" sz="1600" spc="-1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2575"/>
            <a:ext cx="4114800" cy="4457700"/>
          </a:xfrm>
        </p:spPr>
        <p:txBody>
          <a:bodyPr/>
          <a:lstStyle/>
          <a:p>
            <a:r>
              <a:rPr lang="en-US" dirty="0" smtClean="0"/>
              <a:t>Additive increase  grows </a:t>
            </a:r>
            <a:r>
              <a:rPr lang="en-US" dirty="0" err="1" smtClean="0"/>
              <a:t>cwnd</a:t>
            </a:r>
            <a:r>
              <a:rPr lang="en-US" dirty="0" smtClean="0"/>
              <a:t> slowly</a:t>
            </a:r>
          </a:p>
          <a:p>
            <a:pPr lvl="1"/>
            <a:r>
              <a:rPr lang="en-US" dirty="0" smtClean="0"/>
              <a:t>Adds 1 every RTT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96388"/>
            <a:ext cx="7790214" cy="46000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Slow start followed by additive increase (TCP Tahoe)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Threshold is half of previous loss </a:t>
            </a:r>
            <a:r>
              <a:rPr lang="en-US" dirty="0" err="1" smtClean="0"/>
              <a:t>cwnd</a:t>
            </a:r>
            <a:endParaRPr lang="en-US" dirty="0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 cstate="print"/>
          <a:srcRect t="3704" b="2083"/>
          <a:stretch>
            <a:fillRect/>
          </a:stretch>
        </p:blipFill>
        <p:spPr bwMode="auto">
          <a:xfrm>
            <a:off x="423862" y="2419350"/>
            <a:ext cx="82962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24162" y="4325719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Loss causes timeout; </a:t>
            </a:r>
          </a:p>
          <a:p>
            <a:r>
              <a:rPr lang="en-US" dirty="0" smtClean="0">
                <a:solidFill>
                  <a:srgbClr val="FF2BD8"/>
                </a:solidFill>
              </a:rPr>
              <a:t>so slow-start again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848225" y="5057778"/>
            <a:ext cx="532607" cy="3817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4581524" y="3810002"/>
            <a:ext cx="647703" cy="3619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55874" y="6141493"/>
            <a:ext cx="659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this AIMD?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(7)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SACK (Selective ACKs) extend ACKs with a vector to describe received segments and hence losses</a:t>
            </a:r>
          </a:p>
          <a:p>
            <a:pPr lvl="1"/>
            <a:r>
              <a:rPr lang="en-US" dirty="0" smtClean="0"/>
              <a:t>Allows for more accurate retransmissions / recovery 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248025"/>
            <a:ext cx="8458200" cy="19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4426" y="5249644"/>
            <a:ext cx="353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No way for us to know that 2 and 5 were lost with only ACKs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525" y="6108079"/>
            <a:ext cx="708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Negotiated at connection setup, whether both hosts support it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TCP versus UDP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Flow-control</a:t>
            </a:r>
          </a:p>
          <a:p>
            <a:pPr marL="800100" lvl="1" indent="-342900"/>
            <a:r>
              <a:rPr lang="en-US" dirty="0" smtClean="0"/>
              <a:t>AIMD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3-way-handshake to avoid spurious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4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Provided to the Upper Layers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layer sends </a:t>
            </a:r>
            <a:r>
              <a:rPr lang="en-US" u="sng" dirty="0" smtClean="0"/>
              <a:t>segments</a:t>
            </a:r>
            <a:r>
              <a:rPr lang="en-US" dirty="0" smtClean="0"/>
              <a:t> in packets (in frames)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93427" y="2544110"/>
            <a:ext cx="7993114" cy="2630608"/>
            <a:chOff x="693427" y="2996382"/>
            <a:chExt cx="7993114" cy="26306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967"/>
            <a:stretch>
              <a:fillRect/>
            </a:stretch>
          </p:blipFill>
          <p:spPr bwMode="auto">
            <a:xfrm>
              <a:off x="693427" y="2996382"/>
              <a:ext cx="7993114" cy="2630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47767" y="3121223"/>
              <a:ext cx="71654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Segment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99704" y="4111823"/>
              <a:ext cx="71654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Segment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I'd </a:t>
            </a:r>
            <a:r>
              <a:rPr lang="en-US" dirty="0"/>
              <a:t>tell you a UDP joke, but you might not get 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9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Service Primitives (1)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Primitives that applications might call to transport data for a simple connection-oriented service:</a:t>
            </a:r>
          </a:p>
          <a:p>
            <a:pPr lvl="1"/>
            <a:r>
              <a:rPr lang="en-US" dirty="0" smtClean="0"/>
              <a:t>Client calls </a:t>
            </a:r>
            <a:r>
              <a:rPr lang="en-US" cap="small" dirty="0" smtClean="0"/>
              <a:t>connect, send, receive, disconnect</a:t>
            </a:r>
          </a:p>
          <a:p>
            <a:pPr lvl="1"/>
            <a:r>
              <a:rPr lang="en-US" dirty="0" smtClean="0"/>
              <a:t>Server calls </a:t>
            </a:r>
            <a:r>
              <a:rPr lang="en-US" cap="small" dirty="0" smtClean="0"/>
              <a:t>listen, receive, send, disconnect</a:t>
            </a:r>
          </a:p>
          <a:p>
            <a:pPr lvl="1">
              <a:buNone/>
            </a:pPr>
            <a:endParaRPr lang="en-US" cap="small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656758" y="3507891"/>
            <a:ext cx="8263091" cy="2123269"/>
            <a:chOff x="440454" y="2917971"/>
            <a:chExt cx="8263091" cy="2123269"/>
          </a:xfrm>
        </p:grpSpPr>
        <p:pic>
          <p:nvPicPr>
            <p:cNvPr id="92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0454" y="2917971"/>
              <a:ext cx="8263091" cy="2123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638404" y="3134900"/>
              <a:ext cx="86562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 smtClean="0"/>
                <a:t>Segment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 Service Primitives (2)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4409"/>
            <a:ext cx="7790214" cy="4600081"/>
          </a:xfrm>
        </p:spPr>
        <p:txBody>
          <a:bodyPr/>
          <a:lstStyle/>
          <a:p>
            <a:r>
              <a:rPr lang="en-US" dirty="0" smtClean="0"/>
              <a:t>State diagram for a simple connection-oriented service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17" y="2060613"/>
            <a:ext cx="4953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36805" y="2780050"/>
            <a:ext cx="2890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 lines (right) show client state sequence</a:t>
            </a:r>
          </a:p>
          <a:p>
            <a:endParaRPr lang="en-US" dirty="0"/>
          </a:p>
          <a:p>
            <a:r>
              <a:rPr lang="en-US" dirty="0" smtClean="0"/>
              <a:t>Dashed lines (left) show server state sequence</a:t>
            </a:r>
          </a:p>
          <a:p>
            <a:endParaRPr lang="en-US" dirty="0"/>
          </a:p>
          <a:p>
            <a:r>
              <a:rPr lang="en-US" dirty="0" smtClean="0"/>
              <a:t>Transitions in italics are due to segment arrivals.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8. Transport Layer</a:t>
            </a:r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24659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1851</Words>
  <Application>Microsoft Office PowerPoint</Application>
  <PresentationFormat>On-screen Show (4:3)</PresentationFormat>
  <Paragraphs>376</Paragraphs>
  <Slides>60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Tannenbaum</vt:lpstr>
      <vt:lpstr>Distributed Systems 8. Transport Layer</vt:lpstr>
      <vt:lpstr>Transport Layer</vt:lpstr>
      <vt:lpstr>The Transport Layer</vt:lpstr>
      <vt:lpstr>8.1. Transport Service</vt:lpstr>
      <vt:lpstr>Services Provided to the Upper Layers (1)</vt:lpstr>
      <vt:lpstr>Services Provided to the Upper Layers (2)</vt:lpstr>
      <vt:lpstr>Transport Service Primitives (1)</vt:lpstr>
      <vt:lpstr>Transport Service Primitives (2)</vt:lpstr>
      <vt:lpstr>8. Transport Layer</vt:lpstr>
      <vt:lpstr>Elements of Transport Protocols</vt:lpstr>
      <vt:lpstr>Addressing</vt:lpstr>
      <vt:lpstr>Connection Establishment (1)</vt:lpstr>
      <vt:lpstr>Problem?</vt:lpstr>
      <vt:lpstr>Connection Establishment (2)</vt:lpstr>
      <vt:lpstr>Connection Establishment (3)</vt:lpstr>
      <vt:lpstr>Connection Release (1)</vt:lpstr>
      <vt:lpstr>Connection Release (2)</vt:lpstr>
      <vt:lpstr>Connection Release (3)</vt:lpstr>
      <vt:lpstr>Connection Release (4)</vt:lpstr>
      <vt:lpstr>Error Control and Flow Control (1)</vt:lpstr>
      <vt:lpstr>Error Control and Flow Control (3)</vt:lpstr>
      <vt:lpstr>Multiplexing</vt:lpstr>
      <vt:lpstr>8. Transport Layer</vt:lpstr>
      <vt:lpstr>8.3. Congestion Control</vt:lpstr>
      <vt:lpstr>Desirable Bandwidth Allocation (1)</vt:lpstr>
      <vt:lpstr>Desirable Bandwidth Allocation (2)</vt:lpstr>
      <vt:lpstr>Desirable Bandwidth Allocation (3)</vt:lpstr>
      <vt:lpstr>Regulating the Sending Rate (1)</vt:lpstr>
      <vt:lpstr>Regulating the Sending Rate (2)</vt:lpstr>
      <vt:lpstr>Regulating the Sending Rate (3)</vt:lpstr>
      <vt:lpstr>Regulating the Sending Rate (3)</vt:lpstr>
      <vt:lpstr>Regulating the Sending Rate (4)</vt:lpstr>
      <vt:lpstr>MIAD</vt:lpstr>
      <vt:lpstr>Wireless Issues</vt:lpstr>
      <vt:lpstr>8. Transport Layer</vt:lpstr>
      <vt:lpstr>8.4 Internet Protocols – UDP </vt:lpstr>
      <vt:lpstr>Introduction to UDP (1)</vt:lpstr>
      <vt:lpstr>Wireshark…</vt:lpstr>
      <vt:lpstr>Real-Time Transport (1)</vt:lpstr>
      <vt:lpstr>Real-Time Transport (2)</vt:lpstr>
      <vt:lpstr>Real-Time Transport (3)</vt:lpstr>
      <vt:lpstr>Real-Time Transport (3)</vt:lpstr>
      <vt:lpstr>8. Transport Layer</vt:lpstr>
      <vt:lpstr>8.5. Internet Protocols – TCP</vt:lpstr>
      <vt:lpstr>The TCP Service Model (1)</vt:lpstr>
      <vt:lpstr>The TCP Service Model (2)</vt:lpstr>
      <vt:lpstr>The TCP Segment Header</vt:lpstr>
      <vt:lpstr>Wireshark…</vt:lpstr>
      <vt:lpstr>TCP Connection Establishment</vt:lpstr>
      <vt:lpstr>TCP Connection State Modeling (1)</vt:lpstr>
      <vt:lpstr>TCP Connection State Modeling (2)</vt:lpstr>
      <vt:lpstr>TCP Sliding Window (1)</vt:lpstr>
      <vt:lpstr>TCP Timer Management</vt:lpstr>
      <vt:lpstr>TCP Congestion Control (1)</vt:lpstr>
      <vt:lpstr>TCP Congestion Control (2)</vt:lpstr>
      <vt:lpstr>TCP Congestion Control (3)</vt:lpstr>
      <vt:lpstr>TCP Congestion Control (4)</vt:lpstr>
      <vt:lpstr>TCP Congestion Control (7)</vt:lpstr>
      <vt:lpstr>Take home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2015-03-31T09:33:39Z</dcterms:created>
  <dcterms:modified xsi:type="dcterms:W3CDTF">2015-03-31T09:33:45Z</dcterms:modified>
</cp:coreProperties>
</file>