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handoutMasterIdLst>
    <p:handoutMasterId r:id="rId59"/>
  </p:handoutMasterIdLst>
  <p:sldIdLst>
    <p:sldId id="824" r:id="rId2"/>
    <p:sldId id="835" r:id="rId3"/>
    <p:sldId id="395" r:id="rId4"/>
    <p:sldId id="797" r:id="rId5"/>
    <p:sldId id="798" r:id="rId6"/>
    <p:sldId id="799" r:id="rId7"/>
    <p:sldId id="825" r:id="rId8"/>
    <p:sldId id="699" r:id="rId9"/>
    <p:sldId id="794" r:id="rId10"/>
    <p:sldId id="795" r:id="rId11"/>
    <p:sldId id="796" r:id="rId12"/>
    <p:sldId id="700" r:id="rId13"/>
    <p:sldId id="701" r:id="rId14"/>
    <p:sldId id="702" r:id="rId15"/>
    <p:sldId id="826" r:id="rId16"/>
    <p:sldId id="703" r:id="rId17"/>
    <p:sldId id="704" r:id="rId18"/>
    <p:sldId id="787" r:id="rId19"/>
    <p:sldId id="827" r:id="rId20"/>
    <p:sldId id="705" r:id="rId21"/>
    <p:sldId id="793" r:id="rId22"/>
    <p:sldId id="832" r:id="rId23"/>
    <p:sldId id="834" r:id="rId24"/>
    <p:sldId id="828" r:id="rId25"/>
    <p:sldId id="707" r:id="rId26"/>
    <p:sldId id="710" r:id="rId27"/>
    <p:sldId id="714" r:id="rId28"/>
    <p:sldId id="788" r:id="rId29"/>
    <p:sldId id="829" r:id="rId30"/>
    <p:sldId id="716" r:id="rId31"/>
    <p:sldId id="719" r:id="rId32"/>
    <p:sldId id="721" r:id="rId33"/>
    <p:sldId id="800" r:id="rId34"/>
    <p:sldId id="803" r:id="rId35"/>
    <p:sldId id="725" r:id="rId36"/>
    <p:sldId id="727" r:id="rId37"/>
    <p:sldId id="728" r:id="rId38"/>
    <p:sldId id="821" r:id="rId39"/>
    <p:sldId id="789" r:id="rId40"/>
    <p:sldId id="819" r:id="rId41"/>
    <p:sldId id="736" r:id="rId42"/>
    <p:sldId id="740" r:id="rId43"/>
    <p:sldId id="743" r:id="rId44"/>
    <p:sldId id="790" r:id="rId45"/>
    <p:sldId id="744" r:id="rId46"/>
    <p:sldId id="745" r:id="rId47"/>
    <p:sldId id="746" r:id="rId48"/>
    <p:sldId id="791" r:id="rId49"/>
    <p:sldId id="749" r:id="rId50"/>
    <p:sldId id="809" r:id="rId51"/>
    <p:sldId id="814" r:id="rId52"/>
    <p:sldId id="815" r:id="rId53"/>
    <p:sldId id="822" r:id="rId54"/>
    <p:sldId id="816" r:id="rId55"/>
    <p:sldId id="836" r:id="rId56"/>
    <p:sldId id="823" r:id="rId57"/>
  </p:sldIdLst>
  <p:sldSz cx="9144000" cy="6858000" type="screen4x3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Intro" id="{9B206393-1A70-4852-BC1B-8055183CDEF0}">
          <p14:sldIdLst>
            <p14:sldId id="824"/>
            <p14:sldId id="835"/>
            <p14:sldId id="395"/>
            <p14:sldId id="797"/>
            <p14:sldId id="798"/>
            <p14:sldId id="799"/>
          </p14:sldIdLst>
        </p14:section>
        <p14:section name="DNS" id="{DD419601-03C7-47FA-AAD0-BF142677EF19}">
          <p14:sldIdLst>
            <p14:sldId id="825"/>
            <p14:sldId id="699"/>
            <p14:sldId id="794"/>
            <p14:sldId id="795"/>
            <p14:sldId id="796"/>
            <p14:sldId id="700"/>
            <p14:sldId id="701"/>
            <p14:sldId id="702"/>
            <p14:sldId id="826"/>
            <p14:sldId id="703"/>
            <p14:sldId id="704"/>
            <p14:sldId id="787"/>
            <p14:sldId id="827"/>
            <p14:sldId id="705"/>
            <p14:sldId id="793"/>
            <p14:sldId id="832"/>
            <p14:sldId id="834"/>
          </p14:sldIdLst>
        </p14:section>
        <p14:section name="Email" id="{59A83A05-6CE4-4D33-9897-7FF3802A6550}">
          <p14:sldIdLst>
            <p14:sldId id="828"/>
            <p14:sldId id="707"/>
            <p14:sldId id="710"/>
            <p14:sldId id="714"/>
            <p14:sldId id="788"/>
            <p14:sldId id="829"/>
            <p14:sldId id="716"/>
            <p14:sldId id="719"/>
          </p14:sldIdLst>
        </p14:section>
        <p14:section name="WorldWideWeb" id="{5884315A-DE64-45B6-A338-04217B60C6B1}">
          <p14:sldIdLst>
            <p14:sldId id="721"/>
            <p14:sldId id="800"/>
            <p14:sldId id="803"/>
            <p14:sldId id="725"/>
            <p14:sldId id="727"/>
            <p14:sldId id="728"/>
            <p14:sldId id="821"/>
            <p14:sldId id="789"/>
            <p14:sldId id="819"/>
            <p14:sldId id="736"/>
            <p14:sldId id="740"/>
            <p14:sldId id="743"/>
            <p14:sldId id="790"/>
            <p14:sldId id="744"/>
            <p14:sldId id="745"/>
            <p14:sldId id="746"/>
            <p14:sldId id="791"/>
            <p14:sldId id="749"/>
            <p14:sldId id="809"/>
            <p14:sldId id="814"/>
            <p14:sldId id="815"/>
            <p14:sldId id="822"/>
            <p14:sldId id="816"/>
            <p14:sldId id="836"/>
            <p14:sldId id="82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BD8"/>
    <a:srgbClr val="000000"/>
    <a:srgbClr val="FF388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95" autoAdjust="0"/>
    <p:restoredTop sz="84929" autoAdjust="0"/>
  </p:normalViewPr>
  <p:slideViewPr>
    <p:cSldViewPr snapToGrid="0" showGuides="1">
      <p:cViewPr varScale="1">
        <p:scale>
          <a:sx n="64" d="100"/>
          <a:sy n="64" d="100"/>
        </p:scale>
        <p:origin x="1212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6822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579" cy="4946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447" y="0"/>
            <a:ext cx="2944579" cy="4946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55DC9-DC37-4B23-B999-2ACC50099B80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718"/>
            <a:ext cx="2944579" cy="4946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447" y="9409718"/>
            <a:ext cx="2944579" cy="4946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4DE33-5481-48A4-AF9A-6AECE9928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07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4" y="0"/>
            <a:ext cx="2944283" cy="49530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AA0ABBF-AC47-41DE-A95D-6184A976DE38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4" y="9408981"/>
            <a:ext cx="2944283" cy="49530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4859117-A06A-4DD6-900B-66B64C8697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13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E0103-1A5B-4233-AC41-A926E2CF052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34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316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732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45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2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253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2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93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12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05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63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18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7275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3A62E-607D-4C70-8AA8-4E7424A8B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114800" cy="4867275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123950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57200" y="2266950"/>
            <a:ext cx="4114800" cy="3743325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81124" y="1990725"/>
            <a:ext cx="7315201" cy="4019550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14399" y="1610713"/>
            <a:ext cx="7790214" cy="4600081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BECDE6-6230-414D-958E-08A16EDE8FE4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10136B-1D34-3343-AB92-6DDDC9DE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46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81124" y="1590675"/>
            <a:ext cx="7315201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00" i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0" r:id="rId2"/>
    <p:sldLayoutId id="2147483681" r:id="rId3"/>
    <p:sldLayoutId id="2147483678" r:id="rId4"/>
    <p:sldLayoutId id="2147483679" r:id="rId5"/>
    <p:sldLayoutId id="2147483682" r:id="rId6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9pPr>
    </p:titleStyle>
    <p:bodyStyle>
      <a:lvl1pPr marL="0" indent="0" algn="l" rtl="0" eaLnBrk="0" fontAlgn="base" hangingPunct="0">
        <a:spcBef>
          <a:spcPts val="1800"/>
        </a:spcBef>
        <a:spcAft>
          <a:spcPct val="0"/>
        </a:spcAft>
        <a:buClr>
          <a:srgbClr val="0000FF"/>
        </a:buClr>
        <a:buFont typeface="Arial" pitchFamily="34" charset="0"/>
        <a:buNone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457200" algn="l" rtl="0" eaLnBrk="0" fontAlgn="base" hangingPunct="0">
        <a:spcBef>
          <a:spcPts val="600"/>
        </a:spcBef>
        <a:spcAft>
          <a:spcPct val="0"/>
        </a:spcAft>
        <a:buClr>
          <a:srgbClr val="0000FF"/>
        </a:buClr>
        <a:buFont typeface="Arial" pitchFamily="34" charset="0"/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800100" indent="-342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Arial" pitchFamily="34" charset="0"/>
        <a:buChar char="−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0287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Arial" pitchFamily="34" charset="0"/>
        <a:buChar char="»"/>
        <a:defRPr sz="18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12573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Wingdings" pitchFamily="2" charset="2"/>
        <a:buChar char="§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667000" indent="-3810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6pPr>
      <a:lvl7pPr marL="3124200" indent="-3810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7pPr>
      <a:lvl8pPr marL="3581400" indent="-3810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8pPr>
      <a:lvl9pPr marL="4038600" indent="-3810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jOxNiHUsZw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gamedev.stackexchange.com/questions/431/is-the-tcp-protocol-good-enough-for-real-time-multiplayer-gam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00" y="1546705"/>
            <a:ext cx="8636000" cy="2053745"/>
          </a:xfrm>
        </p:spPr>
        <p:txBody>
          <a:bodyPr>
            <a:noAutofit/>
          </a:bodyPr>
          <a:lstStyle/>
          <a:p>
            <a:r>
              <a:rPr lang="en-US" sz="6000" dirty="0" smtClean="0"/>
              <a:t>Distributed Systems</a:t>
            </a:r>
            <a:br>
              <a:rPr lang="en-US" sz="6000" dirty="0" smtClean="0"/>
            </a:br>
            <a:r>
              <a:rPr lang="en-US" sz="4000" dirty="0" smtClean="0"/>
              <a:t>15. Application Layer</a:t>
            </a:r>
            <a:endParaRPr lang="en-US" sz="60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7337" y="3832150"/>
            <a:ext cx="6400800" cy="26816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Simon Razniewski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Faculty of Computer Science</a:t>
            </a:r>
          </a:p>
          <a:p>
            <a:r>
              <a:rPr lang="en-US" dirty="0" smtClean="0"/>
              <a:t>Free University of </a:t>
            </a:r>
            <a:r>
              <a:rPr lang="en-US" dirty="0" err="1" smtClean="0"/>
              <a:t>Bozen</a:t>
            </a:r>
            <a:r>
              <a:rPr lang="en-US" dirty="0" smtClean="0"/>
              <a:t>-Bolzano</a:t>
            </a:r>
          </a:p>
          <a:p>
            <a:endParaRPr lang="en-US" dirty="0" smtClean="0"/>
          </a:p>
          <a:p>
            <a:r>
              <a:rPr lang="en-US" dirty="0" smtClean="0"/>
              <a:t>A.Y. 2015/2016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68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2D183BA-1E66-4230-9A81-3BDBC8DA3E98}" type="slidenum">
              <a:rPr lang="en-US" altLang="en-US" sz="1400"/>
              <a:pPr/>
              <a:t>10</a:t>
            </a:fld>
            <a:endParaRPr lang="en-US" altLang="en-US" sz="140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Internet Domain Name System (cntd)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mtClean="0">
                <a:solidFill>
                  <a:schemeClr val="accent2"/>
                </a:solidFill>
              </a:rPr>
              <a:t>Distributed</a:t>
            </a:r>
            <a:r>
              <a:rPr lang="en-GB" altLang="en-US" smtClean="0"/>
              <a:t> naming database</a:t>
            </a:r>
          </a:p>
          <a:p>
            <a:r>
              <a:rPr lang="en-GB" altLang="en-US" smtClean="0"/>
              <a:t>Hierarchical </a:t>
            </a:r>
            <a:r>
              <a:rPr lang="en-GB" altLang="en-US" smtClean="0">
                <a:solidFill>
                  <a:schemeClr val="accent2"/>
                </a:solidFill>
              </a:rPr>
              <a:t>name structure</a:t>
            </a:r>
            <a:r>
              <a:rPr lang="en-GB" altLang="en-US" smtClean="0"/>
              <a:t> reflects </a:t>
            </a:r>
            <a:br>
              <a:rPr lang="en-GB" altLang="en-US" smtClean="0"/>
            </a:br>
            <a:r>
              <a:rPr lang="en-GB" altLang="en-US" smtClean="0">
                <a:solidFill>
                  <a:schemeClr val="accent2"/>
                </a:solidFill>
              </a:rPr>
              <a:t>administrative structure</a:t>
            </a:r>
            <a:r>
              <a:rPr lang="en-GB" altLang="en-US" smtClean="0"/>
              <a:t> of the Internet</a:t>
            </a:r>
          </a:p>
          <a:p>
            <a:r>
              <a:rPr lang="en-GB" altLang="en-US" smtClean="0"/>
              <a:t>Rapidly resolves domain names to IP addresses</a:t>
            </a:r>
          </a:p>
          <a:p>
            <a:pPr lvl="1"/>
            <a:r>
              <a:rPr lang="en-GB" altLang="en-US" sz="2000" smtClean="0"/>
              <a:t>exploits caching heavily</a:t>
            </a:r>
          </a:p>
          <a:p>
            <a:pPr lvl="1"/>
            <a:r>
              <a:rPr lang="en-GB" altLang="en-US" sz="2000" smtClean="0"/>
              <a:t>typical query time ~100 milliseconds</a:t>
            </a:r>
          </a:p>
          <a:p>
            <a:r>
              <a:rPr lang="en-GB" altLang="en-US" smtClean="0">
                <a:solidFill>
                  <a:schemeClr val="accent2"/>
                </a:solidFill>
              </a:rPr>
              <a:t>Scales</a:t>
            </a:r>
            <a:r>
              <a:rPr lang="en-GB" altLang="en-US" smtClean="0"/>
              <a:t> to millions of computers</a:t>
            </a:r>
          </a:p>
          <a:p>
            <a:pPr lvl="1"/>
            <a:r>
              <a:rPr lang="en-GB" altLang="en-US" sz="2000" smtClean="0"/>
              <a:t>partitioned database</a:t>
            </a:r>
          </a:p>
          <a:p>
            <a:pPr lvl="1"/>
            <a:r>
              <a:rPr lang="en-GB" altLang="en-US" sz="2000" smtClean="0"/>
              <a:t>caching</a:t>
            </a:r>
          </a:p>
          <a:p>
            <a:r>
              <a:rPr lang="en-GB" altLang="en-US" smtClean="0">
                <a:solidFill>
                  <a:schemeClr val="accent2"/>
                </a:solidFill>
              </a:rPr>
              <a:t>Resilient</a:t>
            </a:r>
            <a:r>
              <a:rPr lang="en-GB" altLang="en-US" smtClean="0"/>
              <a:t> to failure of a server</a:t>
            </a:r>
          </a:p>
          <a:p>
            <a:pPr lvl="1"/>
            <a:r>
              <a:rPr lang="en-GB" altLang="en-US" sz="2000" smtClean="0"/>
              <a:t>replication (e.g., 13 root servers, 6 servers for .it, etc.)</a:t>
            </a:r>
          </a:p>
          <a:p>
            <a:endParaRPr lang="en-GB" altLang="en-US" sz="2000" smtClean="0"/>
          </a:p>
        </p:txBody>
      </p:sp>
    </p:spTree>
    <p:extLst>
      <p:ext uri="{BB962C8B-B14F-4D97-AF65-F5344CB8AC3E}">
        <p14:creationId xmlns:p14="http://schemas.microsoft.com/office/powerpoint/2010/main" val="382344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8059128-ABA6-4DBB-96A5-8A8FCAAF6BB6}" type="slidenum">
              <a:rPr lang="en-US" altLang="en-US" sz="1400"/>
              <a:pPr/>
              <a:t>11</a:t>
            </a:fld>
            <a:endParaRPr lang="en-US" altLang="en-US" sz="140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Access to DNS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Host/dig (</a:t>
            </a:r>
            <a:r>
              <a:rPr lang="en-GB" altLang="en-US" sz="20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linux</a:t>
            </a:r>
            <a:r>
              <a:rPr lang="en-GB" altLang="en-US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GB" altLang="en-US" sz="2000" b="1" dirty="0" smtClean="0"/>
          </a:p>
          <a:p>
            <a:pPr lvl="1"/>
            <a:r>
              <a:rPr lang="en-GB" altLang="en-US" sz="1800" dirty="0" smtClean="0"/>
              <a:t>command for name resolution and reverse resolution</a:t>
            </a:r>
          </a:p>
          <a:p>
            <a:r>
              <a:rPr lang="en-GB" altLang="en-US" sz="20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nslookup</a:t>
            </a:r>
            <a:r>
              <a:rPr lang="en-GB" altLang="en-US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(windows)</a:t>
            </a:r>
          </a:p>
          <a:p>
            <a:pPr lvl="1"/>
            <a:r>
              <a:rPr lang="en-GB" altLang="en-US" sz="1800" dirty="0" smtClean="0"/>
              <a:t>command/tool to query DNS servers for arbitrary info</a:t>
            </a:r>
          </a:p>
          <a:p>
            <a:endParaRPr lang="en-GB" altLang="en-US" sz="100" dirty="0" smtClean="0">
              <a:solidFill>
                <a:schemeClr val="accent2"/>
              </a:solidFill>
            </a:endParaRPr>
          </a:p>
          <a:p>
            <a:r>
              <a:rPr lang="en-GB" altLang="en-US" sz="1800" dirty="0" smtClean="0">
                <a:solidFill>
                  <a:schemeClr val="accent2"/>
                </a:solidFill>
              </a:rPr>
              <a:t>/</a:t>
            </a:r>
            <a:r>
              <a:rPr lang="en-GB" altLang="en-US" sz="1800" dirty="0" err="1" smtClean="0">
                <a:solidFill>
                  <a:schemeClr val="accent2"/>
                </a:solidFill>
              </a:rPr>
              <a:t>etc</a:t>
            </a:r>
            <a:r>
              <a:rPr lang="en-GB" altLang="en-US" sz="1800" dirty="0" smtClean="0">
                <a:solidFill>
                  <a:schemeClr val="accent2"/>
                </a:solidFill>
              </a:rPr>
              <a:t>/</a:t>
            </a:r>
            <a:r>
              <a:rPr lang="en-GB" altLang="en-US" sz="1800" dirty="0" err="1" smtClean="0">
                <a:solidFill>
                  <a:schemeClr val="accent2"/>
                </a:solidFill>
              </a:rPr>
              <a:t>resolv.conf</a:t>
            </a:r>
            <a:r>
              <a:rPr lang="en-GB" altLang="en-US" sz="1800" dirty="0" smtClean="0">
                <a:solidFill>
                  <a:schemeClr val="accent2"/>
                </a:solidFill>
              </a:rPr>
              <a:t> (</a:t>
            </a:r>
            <a:r>
              <a:rPr lang="en-GB" altLang="en-US" sz="1800" dirty="0" err="1" smtClean="0">
                <a:solidFill>
                  <a:schemeClr val="accent2"/>
                </a:solidFill>
              </a:rPr>
              <a:t>linux</a:t>
            </a:r>
            <a:r>
              <a:rPr lang="en-GB" altLang="en-US" sz="1800" dirty="0" smtClean="0">
                <a:solidFill>
                  <a:schemeClr val="accent2"/>
                </a:solidFill>
              </a:rPr>
              <a:t>)</a:t>
            </a:r>
          </a:p>
          <a:p>
            <a:pPr lvl="1"/>
            <a:r>
              <a:rPr lang="en-GB" altLang="en-US" sz="1800" dirty="0" smtClean="0"/>
              <a:t>file containing IP address of default name server</a:t>
            </a:r>
          </a:p>
          <a:p>
            <a:pPr lvl="1"/>
            <a:endParaRPr lang="en-GB" altLang="en-US" sz="700" dirty="0" smtClean="0"/>
          </a:p>
          <a:p>
            <a:r>
              <a:rPr lang="en-GB" altLang="en-US" sz="2000" dirty="0" smtClean="0">
                <a:solidFill>
                  <a:schemeClr val="accent2"/>
                </a:solidFill>
              </a:rPr>
              <a:t>Java JNDI</a:t>
            </a:r>
            <a:r>
              <a:rPr lang="en-GB" altLang="en-US" sz="2000" dirty="0" smtClean="0"/>
              <a:t> (= Java Naming and Directory Interface)</a:t>
            </a:r>
          </a:p>
          <a:p>
            <a:pPr lvl="1"/>
            <a:r>
              <a:rPr lang="en-GB" altLang="en-US" sz="2000" dirty="0" smtClean="0"/>
              <a:t>provides interface for querying DNS</a:t>
            </a:r>
          </a:p>
          <a:p>
            <a:pPr marL="0" lvl="1" indent="0">
              <a:buNone/>
            </a:pPr>
            <a:endParaRPr lang="en-GB" altLang="en-US" sz="1050" dirty="0"/>
          </a:p>
        </p:txBody>
      </p:sp>
      <p:sp>
        <p:nvSpPr>
          <p:cNvPr id="2" name="TextBox 1"/>
          <p:cNvSpPr txBox="1"/>
          <p:nvPr/>
        </p:nvSpPr>
        <p:spPr>
          <a:xfrm>
            <a:off x="6800045" y="2459865"/>
            <a:ext cx="1886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https://blog.thesysadmins.co.uk/nslookup-common-usage-examples.html</a:t>
            </a:r>
          </a:p>
        </p:txBody>
      </p:sp>
    </p:spTree>
    <p:extLst>
      <p:ext uri="{BB962C8B-B14F-4D97-AF65-F5344CB8AC3E}">
        <p14:creationId xmlns:p14="http://schemas.microsoft.com/office/powerpoint/2010/main" val="64071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DNS Name Space (1)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335417"/>
            <a:ext cx="7790214" cy="4600081"/>
          </a:xfrm>
        </p:spPr>
        <p:txBody>
          <a:bodyPr/>
          <a:lstStyle/>
          <a:p>
            <a:r>
              <a:rPr lang="en-US" dirty="0" smtClean="0"/>
              <a:t>DNS namespace is hierarchical from the root down</a:t>
            </a:r>
          </a:p>
          <a:p>
            <a:pPr lvl="1"/>
            <a:r>
              <a:rPr lang="en-US" dirty="0" smtClean="0"/>
              <a:t>Different parts delegated to different organizations</a:t>
            </a: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2416975"/>
            <a:ext cx="8713788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485531" y="6017337"/>
            <a:ext cx="417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2BD8"/>
                </a:solidFill>
              </a:rPr>
              <a:t>The computer </a:t>
            </a:r>
            <a:r>
              <a:rPr lang="en-US" i="1" dirty="0" smtClean="0">
                <a:solidFill>
                  <a:srgbClr val="FF2BD8"/>
                </a:solidFill>
              </a:rPr>
              <a:t>robot.cs.washington.edu</a:t>
            </a:r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 bwMode="auto">
          <a:xfrm rot="10800000">
            <a:off x="2153267" y="5928853"/>
            <a:ext cx="332265" cy="27315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DNS Name Space (2)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73161"/>
            <a:ext cx="3505200" cy="4437114"/>
          </a:xfrm>
        </p:spPr>
        <p:txBody>
          <a:bodyPr/>
          <a:lstStyle/>
          <a:p>
            <a:r>
              <a:rPr lang="en-US" dirty="0" smtClean="0"/>
              <a:t>Generic top-level domains are controlled by ICANN who appoints registrars to run them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1926" y="1260116"/>
            <a:ext cx="4400550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Domain Resource Records (1)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296089"/>
            <a:ext cx="7790214" cy="4600081"/>
          </a:xfrm>
        </p:spPr>
        <p:txBody>
          <a:bodyPr/>
          <a:lstStyle/>
          <a:p>
            <a:r>
              <a:rPr lang="en-US" dirty="0" smtClean="0"/>
              <a:t>The key resource records in the namespace are IP addresses (A/AAAA) and name servers (NS), but there are others too (e.g., MX)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1552" y="2713017"/>
            <a:ext cx="7121322" cy="355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143000"/>
            <a:ext cx="7854287" cy="4867275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err="1"/>
              <a:t>nslookup</a:t>
            </a:r>
            <a:r>
              <a:rPr lang="en-US" dirty="0"/>
              <a:t> </a:t>
            </a:r>
            <a:r>
              <a:rPr lang="en-US" dirty="0" smtClean="0"/>
              <a:t>unibz.it</a:t>
            </a:r>
          </a:p>
          <a:p>
            <a:r>
              <a:rPr lang="en-US" dirty="0" err="1"/>
              <a:t>nslookup</a:t>
            </a:r>
            <a:r>
              <a:rPr lang="en-US" dirty="0"/>
              <a:t> -type=mx </a:t>
            </a:r>
            <a:r>
              <a:rPr lang="en-US" dirty="0" smtClean="0"/>
              <a:t>unibz.it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5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Domain Resource Records (2)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771519"/>
            <a:ext cx="8229600" cy="877836"/>
          </a:xfrm>
        </p:spPr>
        <p:txBody>
          <a:bodyPr/>
          <a:lstStyle/>
          <a:p>
            <a:pPr algn="ctr"/>
            <a:r>
              <a:rPr lang="en-US" dirty="0" smtClean="0"/>
              <a:t>A portion of a possible DNS database for cs.vu.nl.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7175" y="993363"/>
            <a:ext cx="6418263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585581" y="2290915"/>
            <a:ext cx="1555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2BD8"/>
                </a:solidFill>
              </a:rPr>
              <a:t>IP addresses of computers</a:t>
            </a:r>
            <a:endParaRPr lang="en-US" i="1" dirty="0" smtClean="0">
              <a:solidFill>
                <a:srgbClr val="FF2BD8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rot="10800000" flipV="1">
            <a:off x="5997678" y="2593567"/>
            <a:ext cx="515081" cy="214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570837" y="1627259"/>
            <a:ext cx="1555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2BD8"/>
                </a:solidFill>
              </a:rPr>
              <a:t>Name server</a:t>
            </a:r>
            <a:endParaRPr lang="en-US" i="1" dirty="0" smtClean="0">
              <a:solidFill>
                <a:srgbClr val="FF2BD8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rot="10800000" flipV="1">
            <a:off x="5982934" y="1861087"/>
            <a:ext cx="515081" cy="214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541339" y="4517917"/>
            <a:ext cx="1668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2BD8"/>
                </a:solidFill>
              </a:rPr>
              <a:t>Mail gateways</a:t>
            </a:r>
            <a:endParaRPr lang="en-US" i="1" dirty="0" smtClean="0">
              <a:solidFill>
                <a:srgbClr val="FF2BD8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rot="10800000" flipV="1">
            <a:off x="5973100" y="4722249"/>
            <a:ext cx="515081" cy="214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Name Servers (1)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394409"/>
            <a:ext cx="7790214" cy="4600081"/>
          </a:xfrm>
        </p:spPr>
        <p:txBody>
          <a:bodyPr/>
          <a:lstStyle/>
          <a:p>
            <a:r>
              <a:rPr lang="en-US" dirty="0" smtClean="0"/>
              <a:t>Name servers contain data for portions of the name space called zones (circled).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0" y="2432251"/>
            <a:ext cx="8420100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 bwMode="auto">
          <a:xfrm>
            <a:off x="1769807" y="4886632"/>
            <a:ext cx="452284" cy="973393"/>
          </a:xfrm>
          <a:prstGeom prst="roundRect">
            <a:avLst>
              <a:gd name="adj" fmla="val 50000"/>
            </a:avLst>
          </a:prstGeom>
          <a:solidFill>
            <a:srgbClr val="FF2BD8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4409" y="5687956"/>
            <a:ext cx="1668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2BD8"/>
                </a:solidFill>
              </a:rPr>
              <a:t>One zone</a:t>
            </a:r>
            <a:endParaRPr lang="en-US" i="1" dirty="0" smtClean="0">
              <a:solidFill>
                <a:srgbClr val="FF2BD8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rot="10800000">
            <a:off x="2330248" y="5624052"/>
            <a:ext cx="461005" cy="26823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Servers (2)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399" y="1315753"/>
            <a:ext cx="7790214" cy="4600081"/>
          </a:xfrm>
        </p:spPr>
        <p:txBody>
          <a:bodyPr/>
          <a:lstStyle/>
          <a:p>
            <a:r>
              <a:rPr lang="en-US" dirty="0" smtClean="0"/>
              <a:t>Finding the IP address for a given hostname is called </a:t>
            </a:r>
            <a:r>
              <a:rPr lang="en-US" u="sng" dirty="0" smtClean="0"/>
              <a:t>resolution</a:t>
            </a:r>
            <a:r>
              <a:rPr lang="en-US" dirty="0" smtClean="0"/>
              <a:t> and is done with the DNS protocol.</a:t>
            </a:r>
          </a:p>
          <a:p>
            <a:r>
              <a:rPr lang="en-US" dirty="0" smtClean="0"/>
              <a:t>Resolution:</a:t>
            </a:r>
          </a:p>
          <a:p>
            <a:pPr lvl="1"/>
            <a:r>
              <a:rPr lang="en-US" dirty="0" smtClean="0"/>
              <a:t>Computer requests local name server to resolve</a:t>
            </a:r>
          </a:p>
          <a:p>
            <a:pPr lvl="1"/>
            <a:r>
              <a:rPr lang="en-US" dirty="0" smtClean="0"/>
              <a:t>Local name server asks the root name server</a:t>
            </a:r>
          </a:p>
          <a:p>
            <a:pPr lvl="1"/>
            <a:r>
              <a:rPr lang="en-US" dirty="0" smtClean="0"/>
              <a:t>Root returns the name server for a lower zone</a:t>
            </a:r>
          </a:p>
          <a:p>
            <a:pPr lvl="1"/>
            <a:r>
              <a:rPr lang="en-US" dirty="0" smtClean="0"/>
              <a:t>Continue down zones until name server can answer</a:t>
            </a:r>
          </a:p>
          <a:p>
            <a:r>
              <a:rPr lang="en-US" dirty="0" smtClean="0"/>
              <a:t>DNS protocol:</a:t>
            </a:r>
          </a:p>
          <a:p>
            <a:pPr lvl="1"/>
            <a:r>
              <a:rPr lang="en-US" dirty="0" smtClean="0"/>
              <a:t>Runs on UDP port 53, retransmits lost messages</a:t>
            </a:r>
          </a:p>
          <a:p>
            <a:pPr lvl="1"/>
            <a:r>
              <a:rPr lang="en-US" dirty="0" smtClean="0"/>
              <a:t>Caches name server answers for better performance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Wireshark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05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Various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Question:</a:t>
            </a:r>
          </a:p>
          <a:p>
            <a:pPr marL="800100" lvl="1" indent="-342900"/>
            <a:r>
              <a:rPr lang="en-GB" dirty="0" smtClean="0"/>
              <a:t>Gaming – how to connect to a server (LAN/Internet)</a:t>
            </a:r>
          </a:p>
          <a:p>
            <a:pPr marL="800100" lvl="1" indent="-342900"/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Assignment</a:t>
            </a:r>
          </a:p>
          <a:p>
            <a:pPr marL="800100" lvl="1" indent="-342900"/>
            <a:r>
              <a:rPr lang="en-GB" dirty="0" smtClean="0"/>
              <a:t>Buffering only relevant for console applications</a:t>
            </a:r>
          </a:p>
          <a:p>
            <a:pPr marL="800100" lvl="1" indent="-342900"/>
            <a:r>
              <a:rPr lang="en-GB" dirty="0" smtClean="0"/>
              <a:t>GUI is also fine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257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lookup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8" y="1616637"/>
            <a:ext cx="8443912" cy="362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75088" y="5447088"/>
            <a:ext cx="73653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Example of a computer looking up the IP for a name </a:t>
            </a:r>
            <a:br>
              <a:rPr lang="en-US" sz="2400" dirty="0" smtClean="0"/>
            </a:br>
            <a:r>
              <a:rPr lang="en-US" sz="2400" dirty="0" smtClean="0"/>
              <a:t>(recursive lookup)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AC2B1CE-F027-4986-B9B3-4FE54EFD403E}" type="slidenum">
              <a:rPr lang="en-US" altLang="en-US" sz="1400"/>
              <a:pPr/>
              <a:t>21</a:t>
            </a:fld>
            <a:endParaRPr lang="en-US" altLang="en-US" sz="140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Name Resolution on the WWW</a:t>
            </a:r>
          </a:p>
        </p:txBody>
      </p:sp>
      <p:grpSp>
        <p:nvGrpSpPr>
          <p:cNvPr id="880644" name="Group 4"/>
          <p:cNvGrpSpPr>
            <a:grpSpLocks/>
          </p:cNvGrpSpPr>
          <p:nvPr/>
        </p:nvGrpSpPr>
        <p:grpSpPr bwMode="auto">
          <a:xfrm>
            <a:off x="615950" y="3948113"/>
            <a:ext cx="6743700" cy="2157412"/>
            <a:chOff x="669" y="2706"/>
            <a:chExt cx="4602" cy="1359"/>
          </a:xfrm>
        </p:grpSpPr>
        <p:sp>
          <p:nvSpPr>
            <p:cNvPr id="6178" name="AutoShape 5"/>
            <p:cNvSpPr>
              <a:spLocks noChangeArrowheads="1"/>
            </p:cNvSpPr>
            <p:nvPr/>
          </p:nvSpPr>
          <p:spPr bwMode="auto">
            <a:xfrm>
              <a:off x="669" y="2706"/>
              <a:ext cx="4602" cy="1359"/>
            </a:xfrm>
            <a:prstGeom prst="roundRect">
              <a:avLst>
                <a:gd name="adj" fmla="val 16667"/>
              </a:avLst>
            </a:prstGeom>
            <a:solidFill>
              <a:srgbClr val="EEEEE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79" name="Rectangle 6"/>
            <p:cNvSpPr>
              <a:spLocks noChangeArrowheads="1"/>
            </p:cNvSpPr>
            <p:nvPr/>
          </p:nvSpPr>
          <p:spPr bwMode="auto">
            <a:xfrm>
              <a:off x="4157" y="2812"/>
              <a:ext cx="1023" cy="1041"/>
            </a:xfrm>
            <a:prstGeom prst="rect">
              <a:avLst/>
            </a:prstGeom>
            <a:solidFill>
              <a:srgbClr val="FFD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80" name="Oval 7"/>
            <p:cNvSpPr>
              <a:spLocks noChangeArrowheads="1"/>
            </p:cNvSpPr>
            <p:nvPr/>
          </p:nvSpPr>
          <p:spPr bwMode="auto">
            <a:xfrm>
              <a:off x="4247" y="2902"/>
              <a:ext cx="862" cy="87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81" name="Rectangle 8"/>
            <p:cNvSpPr>
              <a:spLocks noChangeArrowheads="1"/>
            </p:cNvSpPr>
            <p:nvPr/>
          </p:nvSpPr>
          <p:spPr bwMode="auto">
            <a:xfrm>
              <a:off x="4520" y="3269"/>
              <a:ext cx="24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GB" altLang="en-US" sz="1800">
                  <a:solidFill>
                    <a:srgbClr val="000000"/>
                  </a:solidFill>
                </a:rPr>
                <a:t> file</a:t>
              </a:r>
              <a:endParaRPr lang="en-GB" altLang="en-US">
                <a:latin typeface="Times" charset="0"/>
              </a:endParaRPr>
            </a:p>
          </p:txBody>
        </p:sp>
        <p:sp>
          <p:nvSpPr>
            <p:cNvPr id="6182" name="Rectangle 9"/>
            <p:cNvSpPr>
              <a:spLocks noChangeArrowheads="1"/>
            </p:cNvSpPr>
            <p:nvPr/>
          </p:nvSpPr>
          <p:spPr bwMode="auto">
            <a:xfrm>
              <a:off x="4280" y="3846"/>
              <a:ext cx="79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GB" altLang="en-US" sz="1800">
                  <a:solidFill>
                    <a:schemeClr val="accent1"/>
                  </a:solidFill>
                </a:rPr>
                <a:t>Web server</a:t>
              </a:r>
              <a:endParaRPr lang="en-GB" altLang="en-US">
                <a:solidFill>
                  <a:schemeClr val="accent1"/>
                </a:solidFill>
                <a:latin typeface="Times" charset="0"/>
              </a:endParaRPr>
            </a:p>
          </p:txBody>
        </p:sp>
        <p:sp>
          <p:nvSpPr>
            <p:cNvPr id="6183" name="Rectangle 10"/>
            <p:cNvSpPr>
              <a:spLocks noChangeArrowheads="1"/>
            </p:cNvSpPr>
            <p:nvPr/>
          </p:nvSpPr>
          <p:spPr bwMode="auto">
            <a:xfrm>
              <a:off x="4480" y="3189"/>
              <a:ext cx="395" cy="269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84" name="Line 11"/>
            <p:cNvSpPr>
              <a:spLocks noChangeShapeType="1"/>
            </p:cNvSpPr>
            <p:nvPr/>
          </p:nvSpPr>
          <p:spPr bwMode="auto">
            <a:xfrm flipH="1">
              <a:off x="3960" y="3324"/>
              <a:ext cx="280" cy="4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5" name="Rectangle 12"/>
            <p:cNvSpPr>
              <a:spLocks noChangeArrowheads="1"/>
            </p:cNvSpPr>
            <p:nvPr/>
          </p:nvSpPr>
          <p:spPr bwMode="auto">
            <a:xfrm>
              <a:off x="3504" y="3736"/>
              <a:ext cx="47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GB" altLang="en-US" sz="1800">
                  <a:solidFill>
                    <a:schemeClr val="accent1"/>
                  </a:solidFill>
                </a:rPr>
                <a:t>Socket</a:t>
              </a:r>
              <a:endParaRPr lang="en-GB" altLang="en-US">
                <a:solidFill>
                  <a:schemeClr val="accent1"/>
                </a:solidFill>
                <a:latin typeface="Times" charset="0"/>
              </a:endParaRPr>
            </a:p>
          </p:txBody>
        </p:sp>
        <p:sp>
          <p:nvSpPr>
            <p:cNvPr id="6186" name="Rectangle 13"/>
            <p:cNvSpPr>
              <a:spLocks noChangeArrowheads="1"/>
            </p:cNvSpPr>
            <p:nvPr/>
          </p:nvSpPr>
          <p:spPr bwMode="auto">
            <a:xfrm>
              <a:off x="4253" y="3278"/>
              <a:ext cx="138" cy="11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6149" name="Group 14"/>
          <p:cNvGrpSpPr>
            <a:grpSpLocks/>
          </p:cNvGrpSpPr>
          <p:nvPr/>
        </p:nvGrpSpPr>
        <p:grpSpPr bwMode="auto">
          <a:xfrm>
            <a:off x="1071633" y="1362869"/>
            <a:ext cx="7442493" cy="674688"/>
            <a:chOff x="1151" y="1127"/>
            <a:chExt cx="5080" cy="425"/>
          </a:xfrm>
        </p:grpSpPr>
        <p:sp>
          <p:nvSpPr>
            <p:cNvPr id="6175" name="Rectangle 15"/>
            <p:cNvSpPr>
              <a:spLocks noChangeArrowheads="1"/>
            </p:cNvSpPr>
            <p:nvPr/>
          </p:nvSpPr>
          <p:spPr bwMode="auto">
            <a:xfrm>
              <a:off x="1268" y="1378"/>
              <a:ext cx="496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GB" altLang="en-US" sz="1800" dirty="0">
                  <a:solidFill>
                    <a:srgbClr val="000000"/>
                  </a:solidFill>
                </a:rPr>
                <a:t>http://</a:t>
              </a:r>
              <a:r>
                <a:rPr lang="en-GB" altLang="en-US" sz="1800" dirty="0" smtClean="0">
                  <a:solidFill>
                    <a:srgbClr val="000000"/>
                  </a:solidFill>
                </a:rPr>
                <a:t>www.unibz.it:80/SiteCollectionImages/Headings/Objects/coins.jpg</a:t>
              </a:r>
              <a:endParaRPr lang="en-GB" alt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6176" name="Rectangle 16"/>
            <p:cNvSpPr>
              <a:spLocks noChangeArrowheads="1"/>
            </p:cNvSpPr>
            <p:nvPr/>
          </p:nvSpPr>
          <p:spPr bwMode="auto">
            <a:xfrm>
              <a:off x="1151" y="1127"/>
              <a:ext cx="31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GB" altLang="en-US" sz="1800">
                  <a:solidFill>
                    <a:schemeClr val="accent1"/>
                  </a:solidFill>
                </a:rPr>
                <a:t>URL</a:t>
              </a:r>
              <a:endParaRPr lang="en-GB" altLang="en-US">
                <a:latin typeface="Times" charset="0"/>
              </a:endParaRPr>
            </a:p>
          </p:txBody>
        </p:sp>
      </p:grpSp>
      <p:grpSp>
        <p:nvGrpSpPr>
          <p:cNvPr id="880671" name="Group 31"/>
          <p:cNvGrpSpPr>
            <a:grpSpLocks/>
          </p:cNvGrpSpPr>
          <p:nvPr/>
        </p:nvGrpSpPr>
        <p:grpSpPr bwMode="auto">
          <a:xfrm>
            <a:off x="730250" y="3571875"/>
            <a:ext cx="5627688" cy="1655763"/>
            <a:chOff x="747" y="2469"/>
            <a:chExt cx="3841" cy="1043"/>
          </a:xfrm>
        </p:grpSpPr>
        <p:sp>
          <p:nvSpPr>
            <p:cNvPr id="6163" name="Freeform 32"/>
            <p:cNvSpPr>
              <a:spLocks/>
            </p:cNvSpPr>
            <p:nvPr/>
          </p:nvSpPr>
          <p:spPr bwMode="auto">
            <a:xfrm>
              <a:off x="4050" y="3189"/>
              <a:ext cx="125" cy="108"/>
            </a:xfrm>
            <a:custGeom>
              <a:avLst/>
              <a:gdLst>
                <a:gd name="T0" fmla="*/ 17 w 125"/>
                <a:gd name="T1" fmla="*/ 18 h 108"/>
                <a:gd name="T2" fmla="*/ 53 w 125"/>
                <a:gd name="T3" fmla="*/ 0 h 108"/>
                <a:gd name="T4" fmla="*/ 125 w 125"/>
                <a:gd name="T5" fmla="*/ 108 h 108"/>
                <a:gd name="T6" fmla="*/ 0 w 125"/>
                <a:gd name="T7" fmla="*/ 54 h 108"/>
                <a:gd name="T8" fmla="*/ 17 w 125"/>
                <a:gd name="T9" fmla="*/ 18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5" h="108">
                  <a:moveTo>
                    <a:pt x="17" y="18"/>
                  </a:moveTo>
                  <a:lnTo>
                    <a:pt x="53" y="0"/>
                  </a:lnTo>
                  <a:lnTo>
                    <a:pt x="125" y="108"/>
                  </a:lnTo>
                  <a:lnTo>
                    <a:pt x="0" y="54"/>
                  </a:lnTo>
                  <a:lnTo>
                    <a:pt x="17" y="18"/>
                  </a:lnTo>
                  <a:close/>
                </a:path>
              </a:pathLst>
            </a:custGeom>
            <a:solidFill>
              <a:srgbClr val="000000"/>
            </a:solidFill>
            <a:ln w="412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33"/>
            <p:cNvSpPr>
              <a:spLocks noChangeShapeType="1"/>
            </p:cNvSpPr>
            <p:nvPr/>
          </p:nvSpPr>
          <p:spPr bwMode="auto">
            <a:xfrm flipH="1" flipV="1">
              <a:off x="3170" y="2471"/>
              <a:ext cx="897" cy="7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5" name="Freeform 34"/>
            <p:cNvSpPr>
              <a:spLocks/>
            </p:cNvSpPr>
            <p:nvPr/>
          </p:nvSpPr>
          <p:spPr bwMode="auto">
            <a:xfrm>
              <a:off x="3942" y="3333"/>
              <a:ext cx="125" cy="71"/>
            </a:xfrm>
            <a:custGeom>
              <a:avLst/>
              <a:gdLst>
                <a:gd name="T0" fmla="*/ 0 w 125"/>
                <a:gd name="T1" fmla="*/ 35 h 71"/>
                <a:gd name="T2" fmla="*/ 0 w 125"/>
                <a:gd name="T3" fmla="*/ 0 h 71"/>
                <a:gd name="T4" fmla="*/ 125 w 125"/>
                <a:gd name="T5" fmla="*/ 35 h 71"/>
                <a:gd name="T6" fmla="*/ 0 w 125"/>
                <a:gd name="T7" fmla="*/ 71 h 71"/>
                <a:gd name="T8" fmla="*/ 0 w 125"/>
                <a:gd name="T9" fmla="*/ 35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5" h="71">
                  <a:moveTo>
                    <a:pt x="0" y="35"/>
                  </a:moveTo>
                  <a:lnTo>
                    <a:pt x="0" y="0"/>
                  </a:lnTo>
                  <a:lnTo>
                    <a:pt x="125" y="35"/>
                  </a:lnTo>
                  <a:lnTo>
                    <a:pt x="0" y="71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 w="412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Line 35"/>
            <p:cNvSpPr>
              <a:spLocks noChangeShapeType="1"/>
            </p:cNvSpPr>
            <p:nvPr/>
          </p:nvSpPr>
          <p:spPr bwMode="auto">
            <a:xfrm>
              <a:off x="1985" y="3368"/>
              <a:ext cx="193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Freeform 36"/>
            <p:cNvSpPr>
              <a:spLocks/>
            </p:cNvSpPr>
            <p:nvPr/>
          </p:nvSpPr>
          <p:spPr bwMode="auto">
            <a:xfrm>
              <a:off x="4498" y="3063"/>
              <a:ext cx="90" cy="126"/>
            </a:xfrm>
            <a:custGeom>
              <a:avLst/>
              <a:gdLst>
                <a:gd name="T0" fmla="*/ 36 w 90"/>
                <a:gd name="T1" fmla="*/ 0 h 126"/>
                <a:gd name="T2" fmla="*/ 72 w 90"/>
                <a:gd name="T3" fmla="*/ 0 h 126"/>
                <a:gd name="T4" fmla="*/ 90 w 90"/>
                <a:gd name="T5" fmla="*/ 126 h 126"/>
                <a:gd name="T6" fmla="*/ 0 w 90"/>
                <a:gd name="T7" fmla="*/ 18 h 126"/>
                <a:gd name="T8" fmla="*/ 36 w 90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" h="126">
                  <a:moveTo>
                    <a:pt x="36" y="0"/>
                  </a:moveTo>
                  <a:lnTo>
                    <a:pt x="72" y="0"/>
                  </a:lnTo>
                  <a:lnTo>
                    <a:pt x="90" y="126"/>
                  </a:lnTo>
                  <a:lnTo>
                    <a:pt x="0" y="1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412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Line 37"/>
            <p:cNvSpPr>
              <a:spLocks noChangeShapeType="1"/>
            </p:cNvSpPr>
            <p:nvPr/>
          </p:nvSpPr>
          <p:spPr bwMode="auto">
            <a:xfrm flipH="1" flipV="1">
              <a:off x="4229" y="2471"/>
              <a:ext cx="287" cy="5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Rectangle 38"/>
            <p:cNvSpPr>
              <a:spLocks noChangeArrowheads="1"/>
            </p:cNvSpPr>
            <p:nvPr/>
          </p:nvSpPr>
          <p:spPr bwMode="auto">
            <a:xfrm>
              <a:off x="809" y="3031"/>
              <a:ext cx="190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GB" altLang="en-US" sz="1800">
                  <a:solidFill>
                    <a:schemeClr val="accent1"/>
                  </a:solidFill>
                </a:rPr>
                <a:t>(Ethernet) Network address</a:t>
              </a:r>
              <a:endParaRPr lang="en-GB" altLang="en-US">
                <a:solidFill>
                  <a:schemeClr val="accent1"/>
                </a:solidFill>
                <a:latin typeface="Times" charset="0"/>
              </a:endParaRPr>
            </a:p>
          </p:txBody>
        </p:sp>
        <p:sp>
          <p:nvSpPr>
            <p:cNvPr id="6170" name="Rectangle 39"/>
            <p:cNvSpPr>
              <a:spLocks noChangeArrowheads="1"/>
            </p:cNvSpPr>
            <p:nvPr/>
          </p:nvSpPr>
          <p:spPr bwMode="auto">
            <a:xfrm>
              <a:off x="910" y="3323"/>
              <a:ext cx="10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GB" altLang="en-US" sz="1800">
                  <a:solidFill>
                    <a:srgbClr val="000000"/>
                  </a:solidFill>
                </a:rPr>
                <a:t>2:60:8c:2:b0:5a</a:t>
              </a:r>
              <a:endParaRPr lang="en-GB" altLang="en-US">
                <a:latin typeface="Times" charset="0"/>
              </a:endParaRPr>
            </a:p>
          </p:txBody>
        </p:sp>
        <p:sp>
          <p:nvSpPr>
            <p:cNvPr id="6171" name="Rectangle 40"/>
            <p:cNvSpPr>
              <a:spLocks noChangeArrowheads="1"/>
            </p:cNvSpPr>
            <p:nvPr/>
          </p:nvSpPr>
          <p:spPr bwMode="auto">
            <a:xfrm>
              <a:off x="747" y="3225"/>
              <a:ext cx="1256" cy="28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72" name="Freeform 41"/>
            <p:cNvSpPr>
              <a:spLocks/>
            </p:cNvSpPr>
            <p:nvPr/>
          </p:nvSpPr>
          <p:spPr bwMode="auto">
            <a:xfrm>
              <a:off x="1523" y="2924"/>
              <a:ext cx="126" cy="107"/>
            </a:xfrm>
            <a:custGeom>
              <a:avLst/>
              <a:gdLst>
                <a:gd name="T0" fmla="*/ 108 w 126"/>
                <a:gd name="T1" fmla="*/ 36 h 107"/>
                <a:gd name="T2" fmla="*/ 126 w 126"/>
                <a:gd name="T3" fmla="*/ 72 h 107"/>
                <a:gd name="T4" fmla="*/ 0 w 126"/>
                <a:gd name="T5" fmla="*/ 107 h 107"/>
                <a:gd name="T6" fmla="*/ 90 w 126"/>
                <a:gd name="T7" fmla="*/ 0 h 107"/>
                <a:gd name="T8" fmla="*/ 108 w 126"/>
                <a:gd name="T9" fmla="*/ 36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6" h="107">
                  <a:moveTo>
                    <a:pt x="108" y="36"/>
                  </a:moveTo>
                  <a:lnTo>
                    <a:pt x="126" y="72"/>
                  </a:lnTo>
                  <a:lnTo>
                    <a:pt x="0" y="107"/>
                  </a:lnTo>
                  <a:lnTo>
                    <a:pt x="90" y="0"/>
                  </a:lnTo>
                  <a:lnTo>
                    <a:pt x="108" y="36"/>
                  </a:lnTo>
                  <a:close/>
                </a:path>
              </a:pathLst>
            </a:custGeom>
            <a:solidFill>
              <a:srgbClr val="000000"/>
            </a:solidFill>
            <a:ln w="412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3" name="Line 42"/>
            <p:cNvSpPr>
              <a:spLocks noChangeShapeType="1"/>
            </p:cNvSpPr>
            <p:nvPr/>
          </p:nvSpPr>
          <p:spPr bwMode="auto">
            <a:xfrm flipH="1">
              <a:off x="1609" y="2469"/>
              <a:ext cx="7" cy="4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4" name="Rectangle 43"/>
            <p:cNvSpPr>
              <a:spLocks noChangeArrowheads="1"/>
            </p:cNvSpPr>
            <p:nvPr/>
          </p:nvSpPr>
          <p:spPr bwMode="auto">
            <a:xfrm>
              <a:off x="980" y="2712"/>
              <a:ext cx="82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GB" altLang="en-US" sz="1800">
                  <a:solidFill>
                    <a:schemeClr val="accent1"/>
                  </a:solidFill>
                </a:rPr>
                <a:t>ARP lookup</a:t>
              </a:r>
              <a:endParaRPr lang="en-GB" altLang="en-US">
                <a:solidFill>
                  <a:schemeClr val="accent1"/>
                </a:solidFill>
                <a:latin typeface="Times" charset="0"/>
              </a:endParaRPr>
            </a:p>
          </p:txBody>
        </p:sp>
      </p:grpSp>
      <p:sp>
        <p:nvSpPr>
          <p:cNvPr id="6151" name="Rectangle 44"/>
          <p:cNvSpPr>
            <a:spLocks noChangeArrowheads="1"/>
          </p:cNvSpPr>
          <p:nvPr/>
        </p:nvSpPr>
        <p:spPr bwMode="auto">
          <a:xfrm>
            <a:off x="9043988" y="661193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>
                <a:latin typeface="Times" charset="0"/>
              </a:rPr>
              <a:t>*</a:t>
            </a:r>
          </a:p>
        </p:txBody>
      </p:sp>
      <p:grpSp>
        <p:nvGrpSpPr>
          <p:cNvPr id="880697" name="Group 57"/>
          <p:cNvGrpSpPr>
            <a:grpSpLocks/>
          </p:cNvGrpSpPr>
          <p:nvPr/>
        </p:nvGrpSpPr>
        <p:grpSpPr bwMode="auto">
          <a:xfrm>
            <a:off x="820738" y="2049463"/>
            <a:ext cx="8069263" cy="1506537"/>
            <a:chOff x="517" y="1291"/>
            <a:chExt cx="5083" cy="949"/>
          </a:xfrm>
        </p:grpSpPr>
        <p:grpSp>
          <p:nvGrpSpPr>
            <p:cNvPr id="6153" name="Group 56"/>
            <p:cNvGrpSpPr>
              <a:grpSpLocks/>
            </p:cNvGrpSpPr>
            <p:nvPr/>
          </p:nvGrpSpPr>
          <p:grpSpPr bwMode="auto">
            <a:xfrm>
              <a:off x="2000" y="1291"/>
              <a:ext cx="66" cy="682"/>
              <a:chOff x="-1882" y="1255"/>
              <a:chExt cx="66" cy="682"/>
            </a:xfrm>
          </p:grpSpPr>
          <p:sp>
            <p:nvSpPr>
              <p:cNvPr id="6161" name="Line 19"/>
              <p:cNvSpPr>
                <a:spLocks noChangeShapeType="1"/>
              </p:cNvSpPr>
              <p:nvPr/>
            </p:nvSpPr>
            <p:spPr bwMode="auto">
              <a:xfrm>
                <a:off x="-1849" y="1255"/>
                <a:ext cx="1" cy="53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2" name="Freeform 27"/>
              <p:cNvSpPr>
                <a:spLocks/>
              </p:cNvSpPr>
              <p:nvPr/>
            </p:nvSpPr>
            <p:spPr bwMode="auto">
              <a:xfrm>
                <a:off x="-1882" y="1811"/>
                <a:ext cx="66" cy="126"/>
              </a:xfrm>
              <a:custGeom>
                <a:avLst/>
                <a:gdLst>
                  <a:gd name="T0" fmla="*/ 33 w 72"/>
                  <a:gd name="T1" fmla="*/ 0 h 126"/>
                  <a:gd name="T2" fmla="*/ 66 w 72"/>
                  <a:gd name="T3" fmla="*/ 0 h 126"/>
                  <a:gd name="T4" fmla="*/ 33 w 72"/>
                  <a:gd name="T5" fmla="*/ 126 h 126"/>
                  <a:gd name="T6" fmla="*/ 0 w 72"/>
                  <a:gd name="T7" fmla="*/ 0 h 126"/>
                  <a:gd name="T8" fmla="*/ 33 w 72"/>
                  <a:gd name="T9" fmla="*/ 0 h 1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" h="126">
                    <a:moveTo>
                      <a:pt x="36" y="0"/>
                    </a:moveTo>
                    <a:lnTo>
                      <a:pt x="72" y="0"/>
                    </a:lnTo>
                    <a:lnTo>
                      <a:pt x="36" y="126"/>
                    </a:lnTo>
                    <a:lnTo>
                      <a:pt x="0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412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54" name="Group 52"/>
            <p:cNvGrpSpPr>
              <a:grpSpLocks/>
            </p:cNvGrpSpPr>
            <p:nvPr/>
          </p:nvGrpSpPr>
          <p:grpSpPr bwMode="auto">
            <a:xfrm>
              <a:off x="517" y="1909"/>
              <a:ext cx="5019" cy="331"/>
              <a:chOff x="-539" y="3947"/>
              <a:chExt cx="5019" cy="331"/>
            </a:xfrm>
          </p:grpSpPr>
          <p:sp>
            <p:nvSpPr>
              <p:cNvPr id="6157" name="Text Box 45"/>
              <p:cNvSpPr txBox="1">
                <a:spLocks noChangeArrowheads="1"/>
              </p:cNvSpPr>
              <p:nvPr/>
            </p:nvSpPr>
            <p:spPr bwMode="auto">
              <a:xfrm>
                <a:off x="-484" y="3996"/>
                <a:ext cx="1208" cy="243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altLang="en-US" sz="1800">
                    <a:solidFill>
                      <a:srgbClr val="000000"/>
                    </a:solidFill>
                  </a:rPr>
                  <a:t>193.206.186.198</a:t>
                </a:r>
                <a:endParaRPr lang="en-GB" altLang="en-US" sz="1800"/>
              </a:p>
            </p:txBody>
          </p:sp>
          <p:sp>
            <p:nvSpPr>
              <p:cNvPr id="6158" name="Text Box 46"/>
              <p:cNvSpPr txBox="1">
                <a:spLocks noChangeArrowheads="1"/>
              </p:cNvSpPr>
              <p:nvPr/>
            </p:nvSpPr>
            <p:spPr bwMode="auto">
              <a:xfrm>
                <a:off x="805" y="3996"/>
                <a:ext cx="278" cy="233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altLang="en-US" sz="1800" dirty="0" smtClean="0"/>
                  <a:t>80</a:t>
                </a:r>
                <a:endParaRPr lang="en-GB" altLang="en-US" sz="1800" dirty="0"/>
              </a:p>
            </p:txBody>
          </p:sp>
          <p:sp>
            <p:nvSpPr>
              <p:cNvPr id="6159" name="Text Box 47"/>
              <p:cNvSpPr txBox="1">
                <a:spLocks noChangeArrowheads="1"/>
              </p:cNvSpPr>
              <p:nvPr/>
            </p:nvSpPr>
            <p:spPr bwMode="auto">
              <a:xfrm>
                <a:off x="1146" y="4006"/>
                <a:ext cx="3243" cy="233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altLang="en-US" sz="1800" dirty="0">
                    <a:solidFill>
                      <a:srgbClr val="000000"/>
                    </a:solidFill>
                  </a:rPr>
                  <a:t>/SiteCollectionImages/Headings/Objects/coins.jp</a:t>
                </a:r>
              </a:p>
            </p:txBody>
          </p:sp>
          <p:sp>
            <p:nvSpPr>
              <p:cNvPr id="6160" name="Rectangle 51"/>
              <p:cNvSpPr>
                <a:spLocks noChangeArrowheads="1"/>
              </p:cNvSpPr>
              <p:nvPr/>
            </p:nvSpPr>
            <p:spPr bwMode="auto">
              <a:xfrm>
                <a:off x="-539" y="3947"/>
                <a:ext cx="5019" cy="331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6155" name="Text Box 53"/>
            <p:cNvSpPr txBox="1">
              <a:spLocks noChangeArrowheads="1"/>
            </p:cNvSpPr>
            <p:nvPr/>
          </p:nvSpPr>
          <p:spPr bwMode="auto">
            <a:xfrm>
              <a:off x="2308" y="1553"/>
              <a:ext cx="32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GB" altLang="en-US" sz="1800">
                  <a:solidFill>
                    <a:schemeClr val="accent1"/>
                  </a:solidFill>
                </a:rPr>
                <a:t>Resource ID (IP number, port number, pathname)</a:t>
              </a:r>
            </a:p>
          </p:txBody>
        </p:sp>
        <p:sp>
          <p:nvSpPr>
            <p:cNvPr id="6156" name="Text Box 54"/>
            <p:cNvSpPr txBox="1">
              <a:spLocks noChangeArrowheads="1"/>
            </p:cNvSpPr>
            <p:nvPr/>
          </p:nvSpPr>
          <p:spPr bwMode="auto">
            <a:xfrm>
              <a:off x="1116" y="1467"/>
              <a:ext cx="8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GB" altLang="en-US" sz="1800">
                  <a:solidFill>
                    <a:schemeClr val="accent1"/>
                  </a:solidFill>
                </a:rPr>
                <a:t>DNS lookup</a:t>
              </a:r>
              <a:endParaRPr lang="en-GB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755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80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80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8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Phising</a:t>
            </a:r>
            <a:endParaRPr lang="en-US" dirty="0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421872"/>
            <a:ext cx="7790214" cy="460008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DNS names are included as part of URLs – so spoofing DNS resolution causes Alice contact Trudy not Bob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04463" y="2362676"/>
            <a:ext cx="7334113" cy="3898969"/>
            <a:chOff x="903100" y="1169988"/>
            <a:chExt cx="7752917" cy="4211637"/>
          </a:xfrm>
        </p:grpSpPr>
        <p:pic>
          <p:nvPicPr>
            <p:cNvPr id="7270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03100" y="1193316"/>
              <a:ext cx="3499451" cy="4134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07955" y="1169988"/>
              <a:ext cx="3548062" cy="4211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4363279" y="2891998"/>
            <a:ext cx="1610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2BD8"/>
                </a:solidFill>
              </a:rPr>
              <a:t>Trudy sends spoofed reply</a:t>
            </a:r>
            <a:endParaRPr lang="en-US" dirty="0">
              <a:solidFill>
                <a:srgbClr val="FF2BD8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5893905" y="3468756"/>
            <a:ext cx="407504" cy="25841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8346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Phising</a:t>
            </a:r>
            <a:r>
              <a:rPr lang="en-US" dirty="0" smtClean="0"/>
              <a:t> (2)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372177"/>
            <a:ext cx="7790214" cy="4600081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DNSsec</a:t>
            </a:r>
            <a:r>
              <a:rPr lang="en-US" sz="2400" dirty="0" smtClean="0"/>
              <a:t> (DNS security) adds strong authenticity to DNS</a:t>
            </a:r>
          </a:p>
          <a:p>
            <a:pPr lvl="1"/>
            <a:r>
              <a:rPr lang="en-US" sz="2000" dirty="0" smtClean="0"/>
              <a:t>Responses are signed with private keys</a:t>
            </a:r>
          </a:p>
          <a:p>
            <a:pPr lvl="1"/>
            <a:r>
              <a:rPr lang="en-US" sz="2000" dirty="0" smtClean="0"/>
              <a:t>Public keys are included; client starts with top-level</a:t>
            </a:r>
          </a:p>
          <a:p>
            <a:pPr lvl="1"/>
            <a:r>
              <a:rPr lang="en-US" sz="2000" dirty="0" smtClean="0"/>
              <a:t>Deployment slow</a:t>
            </a:r>
          </a:p>
          <a:p>
            <a:pPr lvl="2"/>
            <a:r>
              <a:rPr lang="en-US" sz="1600" dirty="0" smtClean="0"/>
              <a:t>For current status, </a:t>
            </a:r>
            <a:r>
              <a:rPr lang="en-US" sz="1600" dirty="0"/>
              <a:t>see e.g. http://en.wikipedia.org/wiki/List_of_Internet_top-level_domains</a:t>
            </a:r>
            <a:endParaRPr lang="en-US" sz="1600" dirty="0" smtClean="0"/>
          </a:p>
        </p:txBody>
      </p:sp>
      <p:pic>
        <p:nvPicPr>
          <p:cNvPr id="7680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716" y="3778043"/>
            <a:ext cx="8115300" cy="150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55040" y="5296673"/>
            <a:ext cx="7233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2BD8"/>
                </a:solidFill>
              </a:rPr>
              <a:t>Resource Record set for </a:t>
            </a:r>
            <a:r>
              <a:rPr lang="en-US" i="1" dirty="0" smtClean="0">
                <a:solidFill>
                  <a:srgbClr val="FF2BD8"/>
                </a:solidFill>
              </a:rPr>
              <a:t>bob.com</a:t>
            </a:r>
            <a:r>
              <a:rPr lang="en-US" dirty="0" smtClean="0">
                <a:solidFill>
                  <a:srgbClr val="FF2BD8"/>
                </a:solidFill>
              </a:rPr>
              <a:t>. </a:t>
            </a:r>
          </a:p>
          <a:p>
            <a:pPr algn="ctr"/>
            <a:r>
              <a:rPr lang="en-US" dirty="0" smtClean="0">
                <a:solidFill>
                  <a:srgbClr val="FF2BD8"/>
                </a:solidFill>
              </a:rPr>
              <a:t>Has Bob’s public key (KEY), and is signed by .com server (SIG) </a:t>
            </a:r>
            <a:endParaRPr lang="en-US" dirty="0">
              <a:solidFill>
                <a:srgbClr val="FF2BD8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6156012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=&gt; Allows to verify whether answers to DNS lookups at bob.com are really from Bob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926235" y="6555209"/>
            <a:ext cx="94512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http://security.stackexchange.com/questions/62711/how-browser-detects-phishing-pages</a:t>
            </a:r>
          </a:p>
        </p:txBody>
      </p:sp>
    </p:spTree>
    <p:extLst>
      <p:ext uri="{BB962C8B-B14F-4D97-AF65-F5344CB8AC3E}">
        <p14:creationId xmlns:p14="http://schemas.microsoft.com/office/powerpoint/2010/main" val="188378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676275"/>
            <a:ext cx="9144000" cy="1143000"/>
          </a:xfrm>
        </p:spPr>
        <p:txBody>
          <a:bodyPr/>
          <a:lstStyle/>
          <a:p>
            <a:r>
              <a:rPr lang="en-US" dirty="0" smtClean="0"/>
              <a:t>Application Layer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099" name="Subtitle 2"/>
          <p:cNvSpPr>
            <a:spLocks noGrp="1"/>
          </p:cNvSpPr>
          <p:nvPr>
            <p:ph idx="1"/>
          </p:nvPr>
        </p:nvSpPr>
        <p:spPr>
          <a:xfrm>
            <a:off x="1257299" y="1990725"/>
            <a:ext cx="6686551" cy="4019550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Font typeface="+mj-lt"/>
              <a:buAutoNum type="arabicPeriod"/>
            </a:pPr>
            <a:r>
              <a:rPr lang="en-US" dirty="0" smtClean="0"/>
              <a:t>DNS – Domain Name System</a:t>
            </a:r>
          </a:p>
          <a:p>
            <a:pPr lvl="1">
              <a:buFont typeface="+mj-lt"/>
              <a:buAutoNum type="arabicPeriod"/>
            </a:pPr>
            <a:r>
              <a:rPr lang="en-US" sz="2800" b="1" dirty="0" smtClean="0"/>
              <a:t>Email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The Web</a:t>
            </a:r>
          </a:p>
        </p:txBody>
      </p:sp>
    </p:spTree>
    <p:extLst>
      <p:ext uri="{BB962C8B-B14F-4D97-AF65-F5344CB8AC3E}">
        <p14:creationId xmlns:p14="http://schemas.microsoft.com/office/powerpoint/2010/main" val="230544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Architecture and Services (1)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39640"/>
            <a:ext cx="8229600" cy="4867275"/>
          </a:xfrm>
        </p:spPr>
        <p:txBody>
          <a:bodyPr/>
          <a:lstStyle/>
          <a:p>
            <a:r>
              <a:rPr lang="en-US" dirty="0" smtClean="0"/>
              <a:t>The key components and steps (numbered) to send email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088" y="2141679"/>
            <a:ext cx="8951912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834185" y="6014272"/>
            <a:ext cx="4564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Architecture of the email system</a:t>
            </a:r>
          </a:p>
        </p:txBody>
      </p:sp>
      <p:sp>
        <p:nvSpPr>
          <p:cNvPr id="2" name="Rounded Rectangular Callout 1"/>
          <p:cNvSpPr/>
          <p:nvPr/>
        </p:nvSpPr>
        <p:spPr bwMode="auto">
          <a:xfrm>
            <a:off x="313898" y="5116654"/>
            <a:ext cx="1351128" cy="880281"/>
          </a:xfrm>
          <a:prstGeom prst="wedgeRoundRectCallout">
            <a:avLst>
              <a:gd name="adj1" fmla="val -40025"/>
              <a:gd name="adj2" fmla="val -12354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e.g. Outlook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2158621" y="5076729"/>
            <a:ext cx="1351128" cy="937543"/>
          </a:xfrm>
          <a:prstGeom prst="wedgeRoundRectCallout">
            <a:avLst>
              <a:gd name="adj1" fmla="val -24873"/>
              <a:gd name="adj2" fmla="val -14990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e.g. Outlook server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3456" y="2557356"/>
            <a:ext cx="2320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Outgoing:</a:t>
            </a:r>
          </a:p>
          <a:p>
            <a:r>
              <a:rPr lang="en-US" sz="1400" dirty="0" smtClean="0"/>
              <a:t>  SMTP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0" y="244963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Incoming:</a:t>
            </a:r>
          </a:p>
          <a:p>
            <a:r>
              <a:rPr lang="en-US" sz="1400" dirty="0"/>
              <a:t>  POP3 (older)</a:t>
            </a:r>
          </a:p>
          <a:p>
            <a:r>
              <a:rPr lang="en-US" sz="1400" dirty="0"/>
              <a:t>  IMAP (newer)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Message Formats (1)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551721"/>
            <a:ext cx="7790214" cy="4600081"/>
          </a:xfrm>
        </p:spPr>
        <p:txBody>
          <a:bodyPr/>
          <a:lstStyle/>
          <a:p>
            <a:r>
              <a:rPr lang="en-US" dirty="0" smtClean="0"/>
              <a:t>Header fields related to message transport; headers are readable ASCII text</a:t>
            </a: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917" y="2457858"/>
            <a:ext cx="5550421" cy="234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14887" r="8501"/>
          <a:stretch/>
        </p:blipFill>
        <p:spPr bwMode="auto">
          <a:xfrm>
            <a:off x="1573799" y="4756381"/>
            <a:ext cx="5921283" cy="206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Formats (2)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06017"/>
            <a:ext cx="3200400" cy="4466610"/>
          </a:xfrm>
        </p:spPr>
        <p:txBody>
          <a:bodyPr/>
          <a:lstStyle/>
          <a:p>
            <a:r>
              <a:rPr lang="en-US" dirty="0" smtClean="0"/>
              <a:t>Putting it all together: a multipart message containing HTML and audio alternatives.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618268" y="1052049"/>
            <a:ext cx="5319249" cy="5191433"/>
            <a:chOff x="1057798" y="1110277"/>
            <a:chExt cx="6361945" cy="5893841"/>
          </a:xfrm>
        </p:grpSpPr>
        <p:pic>
          <p:nvPicPr>
            <p:cNvPr id="2253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887" t="3144" r="6239"/>
            <a:stretch>
              <a:fillRect/>
            </a:stretch>
          </p:blipFill>
          <p:spPr bwMode="auto">
            <a:xfrm>
              <a:off x="1057798" y="1110277"/>
              <a:ext cx="6361945" cy="3687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3655" r="8071" b="2970"/>
            <a:stretch>
              <a:fillRect/>
            </a:stretch>
          </p:blipFill>
          <p:spPr bwMode="auto">
            <a:xfrm>
              <a:off x="1132270" y="4711086"/>
              <a:ext cx="3361830" cy="2293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Right Brace 11"/>
          <p:cNvSpPr/>
          <p:nvPr/>
        </p:nvSpPr>
        <p:spPr bwMode="auto">
          <a:xfrm flipH="1">
            <a:off x="3362632" y="3047999"/>
            <a:ext cx="206476" cy="1238865"/>
          </a:xfrm>
          <a:prstGeom prst="rightBrace">
            <a:avLst/>
          </a:prstGeom>
          <a:noFill/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ight Brace 12"/>
          <p:cNvSpPr/>
          <p:nvPr/>
        </p:nvSpPr>
        <p:spPr bwMode="auto">
          <a:xfrm flipH="1">
            <a:off x="3372464" y="4557251"/>
            <a:ext cx="231055" cy="1519084"/>
          </a:xfrm>
          <a:prstGeom prst="rightBrace">
            <a:avLst/>
          </a:prstGeom>
          <a:noFill/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29" y="3451138"/>
            <a:ext cx="1396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One part (HTML)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27032" y="4989890"/>
            <a:ext cx="1082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Another</a:t>
            </a:r>
          </a:p>
          <a:p>
            <a:r>
              <a:rPr lang="en-US" sz="2000" dirty="0" smtClean="0"/>
              <a:t>(audio)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Message Transfer (1)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Messages are transferred with </a:t>
            </a:r>
            <a:r>
              <a:rPr lang="en-US" dirty="0"/>
              <a:t>SMTP (Simple Mail Transfer Protocol)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Readable text commands</a:t>
            </a:r>
          </a:p>
          <a:p>
            <a:pPr lvl="1"/>
            <a:r>
              <a:rPr lang="en-US" dirty="0" smtClean="0"/>
              <a:t>Submission from user agent to mail transfer agent (MTA) on port 587</a:t>
            </a:r>
          </a:p>
          <a:p>
            <a:pPr lvl="1"/>
            <a:r>
              <a:rPr lang="en-US" dirty="0" smtClean="0"/>
              <a:t>One MTA to the next MTA on port 25</a:t>
            </a:r>
          </a:p>
          <a:p>
            <a:pPr lvl="1"/>
            <a:r>
              <a:rPr lang="en-US" dirty="0" smtClean="0"/>
              <a:t>Other protocols for final delivery (older POP3, newer IMAP)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143000"/>
            <a:ext cx="8086299" cy="486727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telnet </a:t>
            </a:r>
            <a:r>
              <a:rPr lang="en-US" dirty="0" smtClean="0"/>
              <a:t>mail3.unibz.it </a:t>
            </a:r>
            <a:r>
              <a:rPr lang="en-US" dirty="0"/>
              <a:t>25</a:t>
            </a:r>
          </a:p>
          <a:p>
            <a:pPr>
              <a:spcBef>
                <a:spcPts val="0"/>
              </a:spcBef>
            </a:pPr>
            <a:r>
              <a:rPr lang="en-US" dirty="0"/>
              <a:t>HELO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HELP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MAIL FROM:&lt;blabla@gmx.de&gt;</a:t>
            </a:r>
          </a:p>
          <a:p>
            <a:pPr>
              <a:spcBef>
                <a:spcPts val="0"/>
              </a:spcBef>
            </a:pPr>
            <a:r>
              <a:rPr lang="en-US" dirty="0"/>
              <a:t>RCPT TO:&lt;razniewski@inf.unibz.it&gt;</a:t>
            </a:r>
          </a:p>
          <a:p>
            <a:pPr>
              <a:spcBef>
                <a:spcPts val="0"/>
              </a:spcBef>
            </a:pPr>
            <a:r>
              <a:rPr lang="en-US" dirty="0"/>
              <a:t>DATA</a:t>
            </a:r>
          </a:p>
          <a:p>
            <a:pPr>
              <a:spcBef>
                <a:spcPts val="0"/>
              </a:spcBef>
            </a:pPr>
            <a:r>
              <a:rPr lang="en-US" dirty="0" err="1" smtClean="0"/>
              <a:t>blablabla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.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QUIT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sz="1600" dirty="0"/>
              <a:t>More: http://stackoverflow.com/questions/18652001/send-mail-via-cmd-console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5" t="37075" b="34627"/>
          <a:stretch/>
        </p:blipFill>
        <p:spPr bwMode="auto">
          <a:xfrm>
            <a:off x="9144000" y="2169993"/>
            <a:ext cx="5545540" cy="215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07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Application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125" y="2390775"/>
            <a:ext cx="5076826" cy="4019550"/>
          </a:xfrm>
        </p:spPr>
        <p:txBody>
          <a:bodyPr/>
          <a:lstStyle/>
          <a:p>
            <a:r>
              <a:rPr lang="en-US" dirty="0" smtClean="0"/>
              <a:t>Uses transport services to build distributed applications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6753225" y="2267257"/>
            <a:ext cx="1466850" cy="1920568"/>
            <a:chOff x="6753225" y="2648257"/>
            <a:chExt cx="1466850" cy="1920568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6753225" y="4187825"/>
              <a:ext cx="14478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6753225" y="3806825"/>
              <a:ext cx="14478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6753225" y="2649404"/>
              <a:ext cx="1447800" cy="381000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6753225" y="3035300"/>
              <a:ext cx="14478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6753225" y="3424371"/>
              <a:ext cx="14478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6916738" y="4162425"/>
              <a:ext cx="1131887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Physical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7145975" y="3797300"/>
              <a:ext cx="65594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Link</a:t>
              </a:r>
              <a:endParaRPr lang="en-US" sz="2000" dirty="0"/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6904038" y="3432175"/>
              <a:ext cx="111601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Network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6818313" y="3035300"/>
              <a:ext cx="12700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Transport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6791325" y="2648257"/>
              <a:ext cx="14287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Application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Transfer (2)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143000"/>
            <a:ext cx="3013587" cy="4867275"/>
          </a:xfrm>
        </p:spPr>
        <p:txBody>
          <a:bodyPr/>
          <a:lstStyle/>
          <a:p>
            <a:r>
              <a:rPr lang="en-US" dirty="0" smtClean="0"/>
              <a:t>Sending a message: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/>
              <a:t>From Alice to Bob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/>
              <a:t>SMTP commands are marked [pink]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434527" y="943899"/>
            <a:ext cx="5542328" cy="5565055"/>
            <a:chOff x="3048000" y="993058"/>
            <a:chExt cx="6096000" cy="6044138"/>
          </a:xfrm>
        </p:grpSpPr>
        <p:pic>
          <p:nvPicPr>
            <p:cNvPr id="24580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3968" t="3320" r="7143"/>
            <a:stretch>
              <a:fillRect/>
            </a:stretch>
          </p:blipFill>
          <p:spPr bwMode="auto">
            <a:xfrm>
              <a:off x="3048000" y="993058"/>
              <a:ext cx="6096000" cy="4255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1" name="TextBox 5"/>
            <p:cNvSpPr txBox="1">
              <a:spLocks noChangeArrowheads="1"/>
            </p:cNvSpPr>
            <p:nvPr/>
          </p:nvSpPr>
          <p:spPr bwMode="auto">
            <a:xfrm>
              <a:off x="3154414" y="5527733"/>
              <a:ext cx="4410666" cy="501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b="1" dirty="0"/>
                <a:t>. . </a:t>
              </a:r>
              <a:r>
                <a:rPr lang="en-US" sz="2400" b="1" dirty="0" smtClean="0"/>
                <a:t>. </a:t>
              </a:r>
              <a:r>
                <a:rPr lang="en-US" dirty="0" smtClean="0"/>
                <a:t>(rest of message) </a:t>
              </a:r>
              <a:r>
                <a:rPr lang="en-US" sz="2400" b="1" dirty="0" smtClean="0"/>
                <a:t>. . . </a:t>
              </a:r>
              <a:endParaRPr lang="en-US" sz="2400" b="1" dirty="0"/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3401" b="89805"/>
            <a:stretch>
              <a:fillRect/>
            </a:stretch>
          </p:blipFill>
          <p:spPr bwMode="auto">
            <a:xfrm>
              <a:off x="3106993" y="5239877"/>
              <a:ext cx="4631307" cy="394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3094" t="71379" b="2487"/>
            <a:stretch>
              <a:fillRect/>
            </a:stretch>
          </p:blipFill>
          <p:spPr bwMode="auto">
            <a:xfrm>
              <a:off x="3087332" y="6027175"/>
              <a:ext cx="4646050" cy="1010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/>
          <p:nvPr/>
        </p:nvSpPr>
        <p:spPr bwMode="auto">
          <a:xfrm>
            <a:off x="3677265" y="1110738"/>
            <a:ext cx="471948" cy="186813"/>
          </a:xfrm>
          <a:prstGeom prst="rect">
            <a:avLst/>
          </a:prstGeom>
          <a:solidFill>
            <a:srgbClr val="FF2BD8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672349" y="1488972"/>
            <a:ext cx="471948" cy="186813"/>
          </a:xfrm>
          <a:prstGeom prst="rect">
            <a:avLst/>
          </a:prstGeom>
          <a:solidFill>
            <a:srgbClr val="FF2BD8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687101" y="1847844"/>
            <a:ext cx="471948" cy="186813"/>
          </a:xfrm>
          <a:prstGeom prst="rect">
            <a:avLst/>
          </a:prstGeom>
          <a:solidFill>
            <a:srgbClr val="FF2BD8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677265" y="2231308"/>
            <a:ext cx="471948" cy="186813"/>
          </a:xfrm>
          <a:prstGeom prst="rect">
            <a:avLst/>
          </a:prstGeom>
          <a:solidFill>
            <a:srgbClr val="FF2BD8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682181" y="6110134"/>
            <a:ext cx="471948" cy="186813"/>
          </a:xfrm>
          <a:prstGeom prst="rect">
            <a:avLst/>
          </a:prstGeom>
          <a:solidFill>
            <a:srgbClr val="FF2BD8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Final Delivery (1)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98632"/>
            <a:ext cx="4114800" cy="4867275"/>
          </a:xfrm>
        </p:spPr>
        <p:txBody>
          <a:bodyPr/>
          <a:lstStyle/>
          <a:p>
            <a:r>
              <a:rPr lang="en-US" dirty="0" smtClean="0"/>
              <a:t>User agent uses POP3 or IMAP for final delivery</a:t>
            </a:r>
          </a:p>
          <a:p>
            <a:pPr lvl="1"/>
            <a:r>
              <a:rPr lang="en-US" dirty="0" smtClean="0"/>
              <a:t>Has commands to manipulate folders / messages [right]</a:t>
            </a:r>
          </a:p>
          <a:p>
            <a:r>
              <a:rPr lang="en-US" dirty="0" smtClean="0"/>
              <a:t>Alternatively, a Web interface (with proprietary protocol) might be used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279242" y="910341"/>
            <a:ext cx="4606650" cy="5608445"/>
            <a:chOff x="2222090" y="884902"/>
            <a:chExt cx="5523271" cy="7284848"/>
          </a:xfrm>
        </p:grpSpPr>
        <p:pic>
          <p:nvPicPr>
            <p:cNvPr id="2765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22090" y="884902"/>
              <a:ext cx="5511838" cy="3509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51588" y="4083483"/>
              <a:ext cx="5493773" cy="4086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World Wide Web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r>
              <a:rPr lang="en-US" dirty="0" smtClean="0"/>
              <a:t>Architectural overview</a:t>
            </a:r>
          </a:p>
          <a:p>
            <a:pPr lvl="1"/>
            <a:r>
              <a:rPr lang="en-US" dirty="0" smtClean="0"/>
              <a:t>Static Web pages</a:t>
            </a:r>
          </a:p>
          <a:p>
            <a:pPr lvl="1"/>
            <a:r>
              <a:rPr lang="en-US" dirty="0" smtClean="0"/>
              <a:t>Dynamic pages and Web applications</a:t>
            </a:r>
          </a:p>
          <a:p>
            <a:pPr lvl="1"/>
            <a:r>
              <a:rPr lang="en-US" dirty="0" smtClean="0"/>
              <a:t>HTTP – </a:t>
            </a:r>
            <a:r>
              <a:rPr lang="en-US" dirty="0" err="1" smtClean="0"/>
              <a:t>HyperText</a:t>
            </a:r>
            <a:r>
              <a:rPr lang="en-US" dirty="0" smtClean="0"/>
              <a:t> Transfer Protocol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Wide Web -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3171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Architectural framework for accessing linked document via the Internet</a:t>
            </a:r>
          </a:p>
          <a:p>
            <a:r>
              <a:rPr lang="en-US" dirty="0" smtClean="0"/>
              <a:t>Born to share information among international teams of researchers in particle physics working for CERN (European Center for Nuclear Research)</a:t>
            </a:r>
          </a:p>
          <a:p>
            <a:r>
              <a:rPr lang="en-US" dirty="0" smtClean="0"/>
              <a:t>1989: idea, Tim Berners-Lee</a:t>
            </a:r>
          </a:p>
          <a:p>
            <a:r>
              <a:rPr lang="en-US" dirty="0" smtClean="0"/>
              <a:t>1991: first textual prototype</a:t>
            </a:r>
          </a:p>
          <a:p>
            <a:r>
              <a:rPr lang="en-US" dirty="0" smtClean="0"/>
              <a:t>1993: first graphical browser (Mosaic)</a:t>
            </a:r>
          </a:p>
          <a:p>
            <a:r>
              <a:rPr lang="en-US" dirty="0" smtClean="0"/>
              <a:t>1994: Netscape founded to provide client and servers for the web</a:t>
            </a:r>
          </a:p>
          <a:p>
            <a:r>
              <a:rPr lang="en-US" dirty="0" smtClean="0"/>
              <a:t>1994: </a:t>
            </a:r>
            <a:r>
              <a:rPr lang="en-US" dirty="0"/>
              <a:t>CERN and M.I.T. </a:t>
            </a:r>
            <a:r>
              <a:rPr lang="en-US" dirty="0" smtClean="0"/>
              <a:t>sign </a:t>
            </a:r>
            <a:r>
              <a:rPr lang="en-US" dirty="0"/>
              <a:t>an agreement </a:t>
            </a:r>
            <a:r>
              <a:rPr lang="en-US" dirty="0" smtClean="0"/>
              <a:t>creating the World </a:t>
            </a:r>
            <a:r>
              <a:rPr lang="en-US" dirty="0"/>
              <a:t>Wide Web </a:t>
            </a:r>
            <a:r>
              <a:rPr lang="en-US" dirty="0" smtClean="0"/>
              <a:t>Consortium (W3C)</a:t>
            </a:r>
          </a:p>
          <a:p>
            <a:pPr lvl="1"/>
            <a:r>
              <a:rPr lang="en-US" dirty="0" smtClean="0"/>
              <a:t>Goal: research, standardization and interoperation for the web</a:t>
            </a:r>
          </a:p>
          <a:p>
            <a:r>
              <a:rPr lang="en-US" dirty="0" smtClean="0"/>
              <a:t>1994-1997: browsers war between Netscape and Microsoft (with Internet Explorer)</a:t>
            </a:r>
          </a:p>
          <a:p>
            <a:r>
              <a:rPr lang="en-US" dirty="0" smtClean="0"/>
              <a:t>Then Opera Safari, Firefox, Chrome…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63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WWW From the Client’s Viewpoint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30790" cy="4839297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Client = browser</a:t>
            </a:r>
          </a:p>
          <a:p>
            <a:r>
              <a:rPr lang="en-US" dirty="0" smtClean="0"/>
              <a:t>The user specifies an </a:t>
            </a:r>
            <a:r>
              <a:rPr lang="en-US" b="1" dirty="0" smtClean="0"/>
              <a:t>URL</a:t>
            </a:r>
            <a:r>
              <a:rPr lang="en-US" dirty="0" smtClean="0"/>
              <a:t> and gets access to a (web) </a:t>
            </a:r>
            <a:r>
              <a:rPr lang="en-US" b="1" dirty="0" smtClean="0"/>
              <a:t>page</a:t>
            </a:r>
            <a:r>
              <a:rPr lang="en-US" dirty="0" smtClean="0"/>
              <a:t> that contains text, images, even videos</a:t>
            </a:r>
          </a:p>
          <a:p>
            <a:pPr lvl="1"/>
            <a:r>
              <a:rPr lang="en-US" dirty="0" smtClean="0"/>
              <a:t>Internet media types for multiple content, + plugins/helper processes for interpreting it</a:t>
            </a:r>
          </a:p>
          <a:p>
            <a:r>
              <a:rPr lang="en-US" dirty="0" smtClean="0"/>
              <a:t>Pages are constituted of </a:t>
            </a:r>
            <a:r>
              <a:rPr lang="en-US" b="1" dirty="0" smtClean="0"/>
              <a:t>hypertext</a:t>
            </a:r>
          </a:p>
          <a:p>
            <a:pPr lvl="1"/>
            <a:r>
              <a:rPr lang="en-US" dirty="0" smtClean="0"/>
              <a:t>They contain special elements (hyperlinks) that point to other pages, possibly hosted to other domains/hosts</a:t>
            </a:r>
          </a:p>
          <a:p>
            <a:r>
              <a:rPr lang="en-US" dirty="0" smtClean="0"/>
              <a:t>By following </a:t>
            </a:r>
            <a:r>
              <a:rPr lang="en-US" b="1" dirty="0" smtClean="0"/>
              <a:t>hyperlinks</a:t>
            </a:r>
            <a:r>
              <a:rPr lang="en-US" dirty="0" smtClean="0"/>
              <a:t>, the user transparently navigates among pages hosted in distant places in the world</a:t>
            </a:r>
          </a:p>
          <a:p>
            <a:r>
              <a:rPr lang="en-US" dirty="0" smtClean="0"/>
              <a:t>The idea of hypertext can be traced back to 1945 (</a:t>
            </a:r>
            <a:r>
              <a:rPr lang="en-US" dirty="0"/>
              <a:t>M.I.T. professor of electrical engineering, </a:t>
            </a:r>
            <a:r>
              <a:rPr lang="en-US" dirty="0" err="1"/>
              <a:t>Vannevar</a:t>
            </a:r>
            <a:r>
              <a:rPr lang="en-US" dirty="0"/>
              <a:t> </a:t>
            </a:r>
            <a:r>
              <a:rPr lang="en-US" dirty="0" smtClean="0"/>
              <a:t>Bush)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75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Architectural Overview (1)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Pages are named with URLs (Uniform Resource Locators)</a:t>
            </a:r>
          </a:p>
          <a:p>
            <a:pPr lvl="1"/>
            <a:r>
              <a:rPr lang="en-US" dirty="0" smtClean="0"/>
              <a:t>Example:   </a:t>
            </a:r>
            <a:r>
              <a:rPr lang="en-US" u="sng" dirty="0" smtClean="0">
                <a:solidFill>
                  <a:srgbClr val="0000FF"/>
                </a:solidFill>
              </a:rPr>
              <a:t>http://www.phdcomics.com/comics.php</a:t>
            </a:r>
          </a:p>
          <a:p>
            <a:endParaRPr lang="en-US" dirty="0" smtClean="0"/>
          </a:p>
        </p:txBody>
      </p:sp>
      <p:grpSp>
        <p:nvGrpSpPr>
          <p:cNvPr id="14" name="Group 13"/>
          <p:cNvGrpSpPr/>
          <p:nvPr/>
        </p:nvGrpSpPr>
        <p:grpSpPr>
          <a:xfrm>
            <a:off x="1423987" y="3028950"/>
            <a:ext cx="6734175" cy="2981325"/>
            <a:chOff x="1495425" y="2276475"/>
            <a:chExt cx="7372349" cy="3478782"/>
          </a:xfrm>
        </p:grpSpPr>
        <p:pic>
          <p:nvPicPr>
            <p:cNvPr id="3482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95425" y="2276475"/>
              <a:ext cx="7372349" cy="3478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 bwMode="auto">
            <a:xfrm>
              <a:off x="1543050" y="2686050"/>
              <a:ext cx="866775" cy="371475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14337" y="3509550"/>
            <a:ext cx="736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Our</a:t>
            </a:r>
          </a:p>
          <a:p>
            <a:pPr algn="ctr"/>
            <a:r>
              <a:rPr lang="en-US" dirty="0" smtClean="0"/>
              <a:t>focus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1033462" y="3556492"/>
            <a:ext cx="400050" cy="13334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Right Brace 14"/>
          <p:cNvSpPr/>
          <p:nvPr/>
        </p:nvSpPr>
        <p:spPr bwMode="auto">
          <a:xfrm rot="16200000" flipH="1">
            <a:off x="2706091" y="1904757"/>
            <a:ext cx="228978" cy="643740"/>
          </a:xfrm>
          <a:prstGeom prst="rightBrace">
            <a:avLst/>
          </a:prstGeom>
          <a:noFill/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ight Brace 15"/>
          <p:cNvSpPr/>
          <p:nvPr/>
        </p:nvSpPr>
        <p:spPr bwMode="auto">
          <a:xfrm rot="16200000" flipH="1">
            <a:off x="4637643" y="872023"/>
            <a:ext cx="226834" cy="2707060"/>
          </a:xfrm>
          <a:prstGeom prst="rightBrace">
            <a:avLst/>
          </a:prstGeom>
          <a:noFill/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ight Brace 16"/>
          <p:cNvSpPr/>
          <p:nvPr/>
        </p:nvSpPr>
        <p:spPr bwMode="auto">
          <a:xfrm rot="16200000" flipH="1">
            <a:off x="6962557" y="1481902"/>
            <a:ext cx="224687" cy="1485155"/>
          </a:xfrm>
          <a:prstGeom prst="rightBrace">
            <a:avLst/>
          </a:prstGeom>
          <a:noFill/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10903" y="2353214"/>
            <a:ext cx="1292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Protocol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01554" y="2363947"/>
            <a:ext cx="2163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Page on server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38441" y="2352141"/>
            <a:ext cx="1292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Server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52861" y="6005100"/>
            <a:ext cx="2638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2BD8"/>
                </a:solidFill>
              </a:rPr>
              <a:t>Common URL protocols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Architectural Overview (2)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257300"/>
            <a:ext cx="7790214" cy="5086845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dirty="0" smtClean="0"/>
              <a:t>Steps a client (browser) takes to follow a hyperlink:</a:t>
            </a:r>
          </a:p>
          <a:p>
            <a:pPr lvl="2"/>
            <a:r>
              <a:rPr lang="en-US" dirty="0" smtClean="0"/>
              <a:t>Determine the protocol (HTTP)</a:t>
            </a:r>
          </a:p>
          <a:p>
            <a:pPr lvl="2"/>
            <a:r>
              <a:rPr lang="en-US" dirty="0" smtClean="0"/>
              <a:t>Ask DNS for the IP address of server</a:t>
            </a:r>
          </a:p>
          <a:p>
            <a:pPr lvl="2"/>
            <a:r>
              <a:rPr lang="en-US" dirty="0" smtClean="0"/>
              <a:t>Make a TCP connection to server</a:t>
            </a:r>
          </a:p>
          <a:p>
            <a:pPr lvl="2"/>
            <a:r>
              <a:rPr lang="en-US" dirty="0" smtClean="0"/>
              <a:t>Send request for the page; server sends it back</a:t>
            </a:r>
          </a:p>
          <a:p>
            <a:pPr lvl="2"/>
            <a:r>
              <a:rPr lang="en-US" dirty="0" smtClean="0"/>
              <a:t>Fetch other URLs as needed to display the page</a:t>
            </a:r>
          </a:p>
          <a:p>
            <a:pPr lvl="2"/>
            <a:r>
              <a:rPr lang="en-US" dirty="0" smtClean="0"/>
              <a:t>Close idle TCP connections</a:t>
            </a:r>
          </a:p>
          <a:p>
            <a:r>
              <a:rPr lang="en-US" dirty="0" smtClean="0"/>
              <a:t>Steps a server takes to serve pages: </a:t>
            </a:r>
          </a:p>
          <a:p>
            <a:pPr lvl="2"/>
            <a:r>
              <a:rPr lang="en-US" dirty="0" smtClean="0"/>
              <a:t>Accept a TCP connection from client</a:t>
            </a:r>
          </a:p>
          <a:p>
            <a:pPr lvl="2"/>
            <a:r>
              <a:rPr lang="en-US" dirty="0" smtClean="0"/>
              <a:t>Get page request and map it to a resource (e.g., file name)</a:t>
            </a:r>
          </a:p>
          <a:p>
            <a:pPr lvl="2"/>
            <a:r>
              <a:rPr lang="en-US" dirty="0" smtClean="0"/>
              <a:t>Get the resource (e.g., file from disk)</a:t>
            </a:r>
          </a:p>
          <a:p>
            <a:pPr lvl="2"/>
            <a:r>
              <a:rPr lang="en-US" dirty="0" smtClean="0"/>
              <a:t>Send contents of the resource to the client.</a:t>
            </a:r>
          </a:p>
          <a:p>
            <a:pPr lvl="2"/>
            <a:r>
              <a:rPr lang="en-US" dirty="0" smtClean="0"/>
              <a:t>Release idle TCP connections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Architectural Overview (3)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scale performance, Web servers can use:</a:t>
            </a:r>
          </a:p>
          <a:p>
            <a:pPr lvl="1"/>
            <a:r>
              <a:rPr lang="en-US" dirty="0" smtClean="0"/>
              <a:t>Caching, multiple threads, and a front end </a:t>
            </a: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650" y="2747963"/>
            <a:ext cx="8140700" cy="3028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</a:t>
            </a:r>
            <a:endParaRPr lang="en-US" dirty="0"/>
          </a:p>
        </p:txBody>
      </p:sp>
      <p:pic>
        <p:nvPicPr>
          <p:cNvPr id="1026" name="Picture 2" descr="http://ecx.images-amazon.com/images/I/31exbqf0yFL._SX342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454" y="1541020"/>
            <a:ext cx="3257550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.izismile.com/img/img2/20090910/html_jokes_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4" y="2926577"/>
            <a:ext cx="1943047" cy="277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laughness.com/media/images/e/eol.7b774ce97f10b7929cbd872f1a9f879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970" y="4127998"/>
            <a:ext cx="3412430" cy="234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4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Web Pages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Static Web pages are simply files</a:t>
            </a:r>
          </a:p>
          <a:p>
            <a:pPr lvl="1"/>
            <a:r>
              <a:rPr lang="en-US" dirty="0" smtClean="0"/>
              <a:t>Have the same contents for each viewing</a:t>
            </a:r>
          </a:p>
          <a:p>
            <a:r>
              <a:rPr lang="en-US" dirty="0" smtClean="0"/>
              <a:t>Can be visually rich and interactive nonetheless:</a:t>
            </a:r>
          </a:p>
          <a:p>
            <a:pPr lvl="1"/>
            <a:r>
              <a:rPr lang="en-US" dirty="0" smtClean="0"/>
              <a:t>HTML that mixes text and images</a:t>
            </a:r>
          </a:p>
          <a:p>
            <a:pPr lvl="1"/>
            <a:r>
              <a:rPr lang="en-US" dirty="0" smtClean="0"/>
              <a:t>Forms that gather user input</a:t>
            </a:r>
          </a:p>
          <a:p>
            <a:pPr lvl="1"/>
            <a:r>
              <a:rPr lang="en-US" dirty="0" smtClean="0"/>
              <a:t>Style sheets that tailor presentation</a:t>
            </a:r>
          </a:p>
          <a:p>
            <a:pPr lvl="1"/>
            <a:r>
              <a:rPr lang="en-US" dirty="0" smtClean="0"/>
              <a:t>Vector graphics, videos, and more (over) . . 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and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3667"/>
          </a:xfrm>
        </p:spPr>
        <p:txBody>
          <a:bodyPr>
            <a:normAutofit/>
          </a:bodyPr>
          <a:lstStyle/>
          <a:p>
            <a:r>
              <a:rPr lang="en-US" dirty="0" smtClean="0"/>
              <a:t>Three dimensions for applications</a:t>
            </a:r>
          </a:p>
          <a:p>
            <a:pPr lvl="1"/>
            <a:r>
              <a:rPr lang="en-US" b="1" dirty="0" smtClean="0"/>
              <a:t>Data loss</a:t>
            </a:r>
            <a:r>
              <a:rPr lang="en-US" dirty="0" smtClean="0"/>
              <a:t>: does the application work even when some data are lost?</a:t>
            </a:r>
          </a:p>
          <a:p>
            <a:pPr lvl="1"/>
            <a:r>
              <a:rPr lang="en-US" b="1" dirty="0" smtClean="0"/>
              <a:t>Bandwidth</a:t>
            </a:r>
            <a:r>
              <a:rPr lang="en-US" dirty="0" smtClean="0"/>
              <a:t>: does the application fix a (minimum) rate for the information exchange?</a:t>
            </a:r>
          </a:p>
          <a:p>
            <a:pPr lvl="1"/>
            <a:r>
              <a:rPr lang="en-US" b="1" dirty="0" smtClean="0"/>
              <a:t>Timing</a:t>
            </a:r>
            <a:r>
              <a:rPr lang="en-US" dirty="0" smtClean="0"/>
              <a:t>: does the application accept delays?</a:t>
            </a:r>
          </a:p>
        </p:txBody>
      </p:sp>
    </p:spTree>
    <p:extLst>
      <p:ext uri="{BB962C8B-B14F-4D97-AF65-F5344CB8AC3E}">
        <p14:creationId xmlns:p14="http://schemas.microsoft.com/office/powerpoint/2010/main" val="315125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31712"/>
          </a:xfrm>
        </p:spPr>
        <p:txBody>
          <a:bodyPr>
            <a:normAutofit/>
          </a:bodyPr>
          <a:lstStyle/>
          <a:p>
            <a:r>
              <a:rPr lang="en-US" dirty="0" smtClean="0"/>
              <a:t>How to communicate data from the client to the server?</a:t>
            </a:r>
          </a:p>
          <a:p>
            <a:r>
              <a:rPr lang="en-US" dirty="0" smtClean="0"/>
              <a:t>HTML 2.0 </a:t>
            </a:r>
            <a:r>
              <a:rPr lang="en-US" dirty="0" smtClean="0">
                <a:sym typeface="Wingdings"/>
              </a:rPr>
              <a:t> forms in the web pages</a:t>
            </a:r>
          </a:p>
          <a:p>
            <a:r>
              <a:rPr lang="en-US" dirty="0" smtClean="0"/>
              <a:t>User can fill in the fields, and then “submit” to the server the information</a:t>
            </a:r>
          </a:p>
          <a:p>
            <a:pPr lvl="1"/>
            <a:r>
              <a:rPr lang="en-US" dirty="0" smtClean="0"/>
              <a:t>GET: as part of a request, in the URL, using ampersands and percent encoding (may be cached)</a:t>
            </a:r>
          </a:p>
          <a:p>
            <a:pPr lvl="1"/>
            <a:r>
              <a:rPr lang="en-US" dirty="0" smtClean="0"/>
              <a:t>POST: send information separately</a:t>
            </a:r>
          </a:p>
          <a:p>
            <a:pPr lvl="2"/>
            <a:r>
              <a:rPr lang="en-US" dirty="0" smtClean="0"/>
              <a:t>advised for sensitive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14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Pages &amp; Web Applications (1)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1304924" y="1438275"/>
            <a:ext cx="7315201" cy="4019550"/>
          </a:xfrm>
        </p:spPr>
        <p:txBody>
          <a:bodyPr/>
          <a:lstStyle/>
          <a:p>
            <a:r>
              <a:rPr lang="en-US" dirty="0" smtClean="0"/>
              <a:t>Dynamic pages are generated by programs running at the server (with a database) and the client</a:t>
            </a:r>
          </a:p>
          <a:p>
            <a:pPr lvl="1"/>
            <a:r>
              <a:rPr lang="en-US" dirty="0" smtClean="0"/>
              <a:t>E.g., PHP at server, JavaScript at client</a:t>
            </a:r>
          </a:p>
          <a:p>
            <a:pPr lvl="1"/>
            <a:r>
              <a:rPr lang="en-US" dirty="0" smtClean="0"/>
              <a:t>Pages vary each time like using an application</a:t>
            </a:r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3" y="3224213"/>
            <a:ext cx="823912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Pages &amp; Web Applications (2)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spcBef>
                <a:spcPts val="1800"/>
              </a:spcBef>
              <a:buNone/>
            </a:pPr>
            <a:r>
              <a:rPr lang="en-US" dirty="0" smtClean="0"/>
              <a:t>Web applications use a set of technologies that work together, e.g. AJAX:</a:t>
            </a:r>
          </a:p>
          <a:p>
            <a:pPr lvl="1"/>
            <a:r>
              <a:rPr lang="en-US" dirty="0" smtClean="0"/>
              <a:t>HTML: present information as pages.</a:t>
            </a:r>
          </a:p>
          <a:p>
            <a:pPr lvl="1"/>
            <a:r>
              <a:rPr lang="en-US" dirty="0" smtClean="0"/>
              <a:t>DOM: change parts of pages while they are viewed.</a:t>
            </a:r>
          </a:p>
          <a:p>
            <a:pPr lvl="1"/>
            <a:r>
              <a:rPr lang="en-US" dirty="0" smtClean="0"/>
              <a:t>XML: let programs exchange data with the server.</a:t>
            </a:r>
          </a:p>
          <a:p>
            <a:pPr lvl="1"/>
            <a:r>
              <a:rPr lang="en-US" dirty="0" smtClean="0"/>
              <a:t>Asynchronous way to send and retrieve XML data.</a:t>
            </a:r>
          </a:p>
          <a:p>
            <a:pPr lvl="1"/>
            <a:r>
              <a:rPr lang="en-US" dirty="0" smtClean="0"/>
              <a:t>JavaScript as a language to bind all this together.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Pages &amp; Web Applications (3)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applications use a set of technologies, revisited:</a:t>
            </a:r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112" y="2361711"/>
            <a:ext cx="810577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 (1)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 (</a:t>
            </a:r>
            <a:r>
              <a:rPr lang="en-US" dirty="0" err="1" smtClean="0"/>
              <a:t>HyperText</a:t>
            </a:r>
            <a:r>
              <a:rPr lang="en-US" dirty="0" smtClean="0"/>
              <a:t> Transfer Protocol) is a request-response protocol that runs on top of TCP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Fetches pages from server to client</a:t>
            </a:r>
          </a:p>
          <a:p>
            <a:pPr lvl="1"/>
            <a:r>
              <a:rPr lang="en-US" dirty="0" smtClean="0"/>
              <a:t>Server usually runs on port 80</a:t>
            </a:r>
          </a:p>
          <a:p>
            <a:pPr lvl="1"/>
            <a:r>
              <a:rPr lang="en-US" dirty="0" smtClean="0"/>
              <a:t>Headers are given in readable ASCII</a:t>
            </a:r>
          </a:p>
          <a:p>
            <a:pPr lvl="1"/>
            <a:r>
              <a:rPr lang="en-US" dirty="0" smtClean="0"/>
              <a:t>Content is described with MIME types</a:t>
            </a:r>
          </a:p>
          <a:p>
            <a:pPr lvl="1"/>
            <a:r>
              <a:rPr lang="en-US" dirty="0" smtClean="0"/>
              <a:t>Protocol has support for pipelining requests</a:t>
            </a:r>
          </a:p>
          <a:p>
            <a:pPr lvl="1"/>
            <a:r>
              <a:rPr lang="en-US" dirty="0" smtClean="0"/>
              <a:t>Protocol has support for caching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HTTP (2)</a:t>
            </a:r>
            <a:endParaRPr lang="en-US" dirty="0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 uses persistent connections to improve performance</a:t>
            </a:r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2" cstate="print"/>
          <a:srcRect t="3254" b="9680"/>
          <a:stretch>
            <a:fillRect/>
          </a:stretch>
        </p:blipFill>
        <p:spPr bwMode="auto">
          <a:xfrm>
            <a:off x="614362" y="1773628"/>
            <a:ext cx="7915275" cy="393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36547" y="5729787"/>
            <a:ext cx="2137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2BD8"/>
                </a:solidFill>
              </a:rPr>
              <a:t>One connection for each request</a:t>
            </a:r>
            <a:endParaRPr lang="en-US" dirty="0">
              <a:solidFill>
                <a:srgbClr val="FF2BD8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06012" y="5724530"/>
            <a:ext cx="2342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2BD8"/>
                </a:solidFill>
              </a:rPr>
              <a:t>Sequential requests on one connection</a:t>
            </a:r>
            <a:endParaRPr lang="en-US" dirty="0">
              <a:solidFill>
                <a:srgbClr val="FF2BD8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64954" y="5719277"/>
            <a:ext cx="2342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2BD8"/>
                </a:solidFill>
              </a:rPr>
              <a:t>Pipelined requests on one connection</a:t>
            </a:r>
            <a:endParaRPr lang="en-US" dirty="0">
              <a:solidFill>
                <a:srgbClr val="FF2BD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 (3)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505613"/>
            <a:ext cx="7790214" cy="4600081"/>
          </a:xfrm>
        </p:spPr>
        <p:txBody>
          <a:bodyPr/>
          <a:lstStyle/>
          <a:p>
            <a:r>
              <a:rPr lang="en-US" dirty="0" smtClean="0"/>
              <a:t>HTTP has several request methods.</a:t>
            </a:r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0982" y="2373806"/>
            <a:ext cx="4768603" cy="343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3572373" y="2812502"/>
            <a:ext cx="1462085" cy="372132"/>
          </a:xfrm>
          <a:prstGeom prst="rect">
            <a:avLst/>
          </a:prstGeom>
          <a:solidFill>
            <a:srgbClr val="FF2BD8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556608" y="3542972"/>
            <a:ext cx="1462085" cy="372132"/>
          </a:xfrm>
          <a:prstGeom prst="rect">
            <a:avLst/>
          </a:prstGeom>
          <a:solidFill>
            <a:srgbClr val="FF2BD8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2774734" y="2921876"/>
            <a:ext cx="704193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2758967" y="3704895"/>
            <a:ext cx="704193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1219198" y="2722184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Fetch a page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224454" y="3502570"/>
            <a:ext cx="1855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Used to send input data to a server program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HTTP (4)</a:t>
            </a:r>
            <a:endParaRPr lang="en-US" dirty="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Response codes tell the client how the request fared:</a:t>
            </a:r>
          </a:p>
        </p:txBody>
      </p:sp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097" y="2497097"/>
            <a:ext cx="7905805" cy="2269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 (5)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399" y="1484593"/>
            <a:ext cx="7790214" cy="4600081"/>
          </a:xfrm>
        </p:spPr>
        <p:txBody>
          <a:bodyPr/>
          <a:lstStyle/>
          <a:p>
            <a:r>
              <a:rPr lang="en-US" dirty="0" smtClean="0"/>
              <a:t>Many headers carry key information: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/>
        </p:nvGraphicFramePr>
        <p:xfrm>
          <a:off x="893379" y="2276163"/>
          <a:ext cx="7662041" cy="33784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3297"/>
                <a:gridCol w="5328744"/>
              </a:tblGrid>
              <a:tr h="418538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Function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Example Headers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32442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Browser capabilities</a:t>
                      </a:r>
                    </a:p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(client</a:t>
                      </a:r>
                      <a:r>
                        <a:rPr lang="en-US" sz="18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 server)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User-Agent,</a:t>
                      </a:r>
                      <a:r>
                        <a:rPr lang="en-US" sz="18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Accept, Accept-</a:t>
                      </a:r>
                      <a:r>
                        <a:rPr lang="en-US" sz="180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Charset</a:t>
                      </a:r>
                      <a:r>
                        <a:rPr lang="en-US" sz="18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Accept-Encoding, Accept-Language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32442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Caching related</a:t>
                      </a:r>
                    </a:p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(mixed directions)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If-Modified-Since,</a:t>
                      </a:r>
                      <a:r>
                        <a:rPr lang="en-US" sz="18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If-None-Match, Date, Last-Modified, Expires, Cache-Control, </a:t>
                      </a:r>
                      <a:r>
                        <a:rPr lang="en-US" sz="180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ETag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32442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Browser context</a:t>
                      </a:r>
                    </a:p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(client </a:t>
                      </a:r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 server)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Cookie, </a:t>
                      </a:r>
                      <a:r>
                        <a:rPr lang="en-US" sz="18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Referer</a:t>
                      </a:r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Authorization, Host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2545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Content delivery</a:t>
                      </a:r>
                    </a:p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(server </a:t>
                      </a:r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 client)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Content-Encoding,</a:t>
                      </a:r>
                      <a:r>
                        <a:rPr lang="en-US" sz="18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Content-Length, Content-Type, Content-Language, Content-Range, Set-Cookie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 (6)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432043"/>
            <a:ext cx="7790214" cy="4600081"/>
          </a:xfrm>
        </p:spPr>
        <p:txBody>
          <a:bodyPr/>
          <a:lstStyle/>
          <a:p>
            <a:r>
              <a:rPr lang="en-US" dirty="0" smtClean="0"/>
              <a:t>HTTP caching checks to see if the browser has a known fresh copy, and if not if the server has updated the page</a:t>
            </a:r>
          </a:p>
          <a:p>
            <a:pPr lvl="1"/>
            <a:r>
              <a:rPr lang="en-US" dirty="0" smtClean="0"/>
              <a:t>Uses a collection of headers for the checks</a:t>
            </a:r>
          </a:p>
          <a:p>
            <a:pPr lvl="1"/>
            <a:r>
              <a:rPr lang="en-US" dirty="0" smtClean="0"/>
              <a:t>Can include further levels of caching (e.g., proxy)</a:t>
            </a:r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650" y="3393500"/>
            <a:ext cx="89185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430665"/>
              </p:ext>
            </p:extLst>
          </p:nvPr>
        </p:nvGraphicFramePr>
        <p:xfrm>
          <a:off x="203199" y="1642533"/>
          <a:ext cx="8775908" cy="50215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3977"/>
                <a:gridCol w="2193977"/>
                <a:gridCol w="2193977"/>
                <a:gridCol w="2193977"/>
              </a:tblGrid>
              <a:tr h="62355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Application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Data</a:t>
                      </a:r>
                      <a:r>
                        <a:rPr lang="en-US" b="1" baseline="0" dirty="0" smtClean="0"/>
                        <a:t> loss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Bandwidth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Timing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23558">
                <a:tc>
                  <a:txBody>
                    <a:bodyPr/>
                    <a:lstStyle/>
                    <a:p>
                      <a:r>
                        <a:rPr lang="en-US" dirty="0" smtClean="0"/>
                        <a:t>File transfer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elastic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23558">
                <a:tc>
                  <a:txBody>
                    <a:bodyPr/>
                    <a:lstStyle/>
                    <a:p>
                      <a:r>
                        <a:rPr lang="en-US" dirty="0" smtClean="0"/>
                        <a:t>E-mail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elastic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23558">
                <a:tc>
                  <a:txBody>
                    <a:bodyPr/>
                    <a:lstStyle/>
                    <a:p>
                      <a:r>
                        <a:rPr lang="en-US" dirty="0" smtClean="0"/>
                        <a:t>Web</a:t>
                      </a:r>
                      <a:r>
                        <a:rPr lang="en-US" baseline="0" dirty="0" smtClean="0"/>
                        <a:t> documents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elastic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23558">
                <a:tc>
                  <a:txBody>
                    <a:bodyPr/>
                    <a:lstStyle/>
                    <a:p>
                      <a:r>
                        <a:rPr lang="en-US" dirty="0" smtClean="0"/>
                        <a:t>Real-time</a:t>
                      </a:r>
                      <a:r>
                        <a:rPr lang="en-US" baseline="0" dirty="0" smtClean="0"/>
                        <a:t> audio/video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Loss-tolerant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Audio: 1Kbps-1Mbps</a:t>
                      </a:r>
                    </a:p>
                    <a:p>
                      <a:r>
                        <a:rPr lang="en-US" dirty="0" smtClean="0"/>
                        <a:t>Video: 10Kb+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 </a:t>
                      </a:r>
                      <a:r>
                        <a:rPr lang="en-US" dirty="0" err="1" smtClean="0"/>
                        <a:t>ms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23558">
                <a:tc>
                  <a:txBody>
                    <a:bodyPr/>
                    <a:lstStyle/>
                    <a:p>
                      <a:r>
                        <a:rPr lang="en-US" dirty="0" smtClean="0"/>
                        <a:t>Online games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Loss-tolerant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Kbps</a:t>
                      </a:r>
                      <a:r>
                        <a:rPr lang="en-US" baseline="0" dirty="0" smtClean="0"/>
                        <a:t> – 100 Kbps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 </a:t>
                      </a:r>
                      <a:r>
                        <a:rPr lang="en-US" dirty="0" err="1" smtClean="0"/>
                        <a:t>ms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23558">
                <a:tc>
                  <a:txBody>
                    <a:bodyPr/>
                    <a:lstStyle/>
                    <a:p>
                      <a:r>
                        <a:rPr lang="en-US" dirty="0" smtClean="0"/>
                        <a:t>Financial applications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elastic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yes/no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23558">
                <a:tc>
                  <a:txBody>
                    <a:bodyPr/>
                    <a:lstStyle/>
                    <a:p>
                      <a:r>
                        <a:rPr lang="en-US" dirty="0" smtClean="0"/>
                        <a:t>Name services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elastic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2414534" y="2314199"/>
            <a:ext cx="6564573" cy="4316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33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 Message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81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Not only requests for pages are supported by HTTP</a:t>
            </a:r>
          </a:p>
          <a:p>
            <a:r>
              <a:rPr lang="en-US" dirty="0" smtClean="0"/>
              <a:t>In general, HTTP supports different requests and corresponding responses</a:t>
            </a:r>
            <a:endParaRPr lang="en-US" dirty="0"/>
          </a:p>
          <a:p>
            <a:r>
              <a:rPr lang="en-US" dirty="0" smtClean="0"/>
              <a:t>You can take a look at HTTP messages by using telnet</a:t>
            </a:r>
          </a:p>
          <a:p>
            <a:pPr marL="0" indent="0">
              <a:buNone/>
            </a:pPr>
            <a:r>
              <a:rPr lang="en-US" sz="2800" b="1" dirty="0">
                <a:latin typeface="Courier New"/>
                <a:cs typeface="Courier New"/>
              </a:rPr>
              <a:t>telnet </a:t>
            </a:r>
            <a:r>
              <a:rPr lang="en-US" sz="2800" b="1" dirty="0" err="1">
                <a:latin typeface="Courier New"/>
                <a:cs typeface="Courier New"/>
              </a:rPr>
              <a:t>www.unibz.it</a:t>
            </a:r>
            <a:r>
              <a:rPr lang="en-US" sz="2800" b="1" dirty="0">
                <a:latin typeface="Courier New"/>
                <a:cs typeface="Courier New"/>
              </a:rPr>
              <a:t> </a:t>
            </a:r>
            <a:r>
              <a:rPr lang="en-US" sz="2800" b="1" dirty="0" smtClean="0">
                <a:latin typeface="Courier New"/>
                <a:cs typeface="Courier New"/>
              </a:rPr>
              <a:t>80 &lt;ENTER&gt;</a:t>
            </a:r>
          </a:p>
          <a:p>
            <a:pPr marL="0" indent="0">
              <a:buNone/>
            </a:pPr>
            <a:r>
              <a:rPr lang="en-US" sz="2800" b="1" dirty="0" smtClean="0">
                <a:latin typeface="Courier New"/>
                <a:cs typeface="Courier New"/>
              </a:rPr>
              <a:t>…</a:t>
            </a:r>
            <a:endParaRPr lang="en-US" sz="28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ourier New"/>
                <a:cs typeface="Courier New"/>
              </a:rPr>
              <a:t>GET </a:t>
            </a:r>
            <a:r>
              <a:rPr lang="en-US" sz="2800" b="1" dirty="0">
                <a:latin typeface="Courier New"/>
                <a:cs typeface="Courier New"/>
              </a:rPr>
              <a:t>/</a:t>
            </a:r>
            <a:r>
              <a:rPr lang="en-US" sz="2800" b="1" dirty="0" err="1">
                <a:latin typeface="Courier New"/>
                <a:cs typeface="Courier New"/>
              </a:rPr>
              <a:t>inf</a:t>
            </a:r>
            <a:r>
              <a:rPr lang="en-US" sz="2800" b="1" dirty="0">
                <a:latin typeface="Courier New"/>
                <a:cs typeface="Courier New"/>
              </a:rPr>
              <a:t>/ HTTP/</a:t>
            </a:r>
            <a:r>
              <a:rPr lang="en-US" sz="2800" b="1" dirty="0" smtClean="0">
                <a:latin typeface="Courier New"/>
                <a:cs typeface="Courier New"/>
              </a:rPr>
              <a:t>1.0 &lt;ENTER&gt; &lt;ENTER&gt;</a:t>
            </a:r>
            <a:endParaRPr lang="en-US" sz="2800" b="1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=&gt; Let’s try</a:t>
            </a:r>
          </a:p>
        </p:txBody>
      </p:sp>
    </p:spTree>
    <p:extLst>
      <p:ext uri="{BB962C8B-B14F-4D97-AF65-F5344CB8AC3E}">
        <p14:creationId xmlns:p14="http://schemas.microsoft.com/office/powerpoint/2010/main" val="321084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Stateless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Stateful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3229"/>
          </a:xfrm>
        </p:spPr>
        <p:txBody>
          <a:bodyPr>
            <a:normAutofit/>
          </a:bodyPr>
          <a:lstStyle/>
          <a:p>
            <a:r>
              <a:rPr lang="en-US" dirty="0" smtClean="0"/>
              <a:t>HTTP is a </a:t>
            </a:r>
            <a:r>
              <a:rPr lang="en-US" b="1" dirty="0" smtClean="0"/>
              <a:t>stateless</a:t>
            </a:r>
            <a:r>
              <a:rPr lang="en-US" dirty="0" smtClean="0"/>
              <a:t> protocol</a:t>
            </a:r>
          </a:p>
          <a:p>
            <a:r>
              <a:rPr lang="en-US" dirty="0" smtClean="0">
                <a:sym typeface="Wingdings"/>
              </a:rPr>
              <a:t>Good for performance and for the original intention of the web (accessing documents)</a:t>
            </a:r>
          </a:p>
          <a:p>
            <a:r>
              <a:rPr lang="en-US" dirty="0" smtClean="0">
                <a:sym typeface="Wingdings"/>
              </a:rPr>
              <a:t>Now the web is used for many other needs</a:t>
            </a:r>
          </a:p>
          <a:p>
            <a:pPr lvl="1"/>
            <a:r>
              <a:rPr lang="en-US" dirty="0" smtClean="0"/>
              <a:t>E-commerce, e-mail access, financial transactions, …</a:t>
            </a:r>
          </a:p>
          <a:p>
            <a:r>
              <a:rPr lang="en-US" dirty="0" smtClean="0"/>
              <a:t>These uses typically require to keep a “state” of the interaction</a:t>
            </a:r>
          </a:p>
          <a:p>
            <a:pPr lvl="1"/>
            <a:r>
              <a:rPr lang="en-US" dirty="0" smtClean="0"/>
              <a:t>User authentication, user cart, …</a:t>
            </a:r>
          </a:p>
          <a:p>
            <a:r>
              <a:rPr lang="en-US" dirty="0" smtClean="0"/>
              <a:t>State using IP address </a:t>
            </a:r>
            <a:r>
              <a:rPr lang="en-US" dirty="0" smtClean="0">
                <a:sym typeface="Wingdings"/>
              </a:rPr>
              <a:t> not ideal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01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Cookies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9920"/>
            <a:ext cx="9144000" cy="562178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HTTP server response may contain a small amount (&lt;4K) of information (cookie)</a:t>
            </a:r>
          </a:p>
          <a:p>
            <a:r>
              <a:rPr lang="en-US" dirty="0" smtClean="0"/>
              <a:t>Cookies are locally stored by the client</a:t>
            </a:r>
          </a:p>
          <a:p>
            <a:pPr lvl="1"/>
            <a:r>
              <a:rPr lang="en-US" dirty="0" smtClean="0"/>
              <a:t>It is possible to disable this behavior</a:t>
            </a:r>
          </a:p>
          <a:p>
            <a:r>
              <a:rPr lang="en-US" dirty="0" smtClean="0"/>
              <a:t>Each cookie contains</a:t>
            </a:r>
          </a:p>
          <a:p>
            <a:pPr lvl="1"/>
            <a:r>
              <a:rPr lang="en-US" dirty="0" smtClean="0"/>
              <a:t>Domain: </a:t>
            </a:r>
            <a:r>
              <a:rPr lang="en-US" dirty="0" smtClean="0">
                <a:sym typeface="Wingdings"/>
              </a:rPr>
              <a:t>which domain can use the cookie (browsers can check that server is not cheating)</a:t>
            </a:r>
          </a:p>
          <a:p>
            <a:pPr lvl="1"/>
            <a:r>
              <a:rPr lang="en-US" dirty="0" smtClean="0"/>
              <a:t>Path: </a:t>
            </a:r>
            <a:r>
              <a:rPr lang="en-US" dirty="0" smtClean="0">
                <a:sym typeface="Wingdings"/>
              </a:rPr>
              <a:t>which parts of the server’s tree can use the cookie (typically /  the whole tree)</a:t>
            </a:r>
          </a:p>
          <a:p>
            <a:pPr lvl="1"/>
            <a:r>
              <a:rPr lang="en-US" dirty="0" smtClean="0"/>
              <a:t>Content: key=value(s) pairs</a:t>
            </a:r>
          </a:p>
          <a:p>
            <a:pPr lvl="1"/>
            <a:r>
              <a:rPr lang="en-US" dirty="0" smtClean="0"/>
              <a:t>Expires</a:t>
            </a:r>
          </a:p>
          <a:p>
            <a:pPr lvl="2"/>
            <a:r>
              <a:rPr lang="en-US" dirty="0" smtClean="0"/>
              <a:t>if absent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cookie non-persisting (discarded by the browser when it exits)</a:t>
            </a:r>
          </a:p>
          <a:p>
            <a:pPr lvl="2"/>
            <a:r>
              <a:rPr lang="en-US" dirty="0" smtClean="0"/>
              <a:t>if provided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determines the expiration date of the persistent cookie</a:t>
            </a:r>
          </a:p>
          <a:p>
            <a:pPr lvl="1"/>
            <a:r>
              <a:rPr lang="en-US" dirty="0" smtClean="0"/>
              <a:t>Secure: if yes, the cookie can be returned only to a secure server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96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Cookies (2)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802356"/>
            <a:ext cx="8109743" cy="170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437956" y="4661364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2BD8"/>
                </a:solidFill>
              </a:rPr>
              <a:t>Examples of cookies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4487" y="5711687"/>
            <a:ext cx="3472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Let’s check our browser..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402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Cookie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When the client asks a certain URL, it checks if there are cookies that correspond to it</a:t>
            </a:r>
          </a:p>
          <a:p>
            <a:r>
              <a:rPr lang="en-US" sz="2000" dirty="0" smtClean="0"/>
              <a:t>In this case, they are attached as part of the HTTP request header</a:t>
            </a:r>
          </a:p>
          <a:p>
            <a:r>
              <a:rPr lang="en-US" sz="2000" dirty="0" smtClean="0"/>
              <a:t>The server can interprets the received cookies to change its behavior</a:t>
            </a:r>
          </a:p>
          <a:p>
            <a:pPr lvl="1"/>
            <a:r>
              <a:rPr lang="en-US" sz="2000" dirty="0" smtClean="0"/>
              <a:t>E.g., show the content of the user’s cart if there is a cart cookie whose values contain the identifiers of the chosen items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00500" y="5036024"/>
            <a:ext cx="4749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Web tracking…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0500" y="5759355"/>
            <a:ext cx="5704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=&gt; Try to catch some cookies in the lab!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3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Net Neutrality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143000"/>
            <a:ext cx="8124669" cy="486727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hlinkClick r:id="rId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www.youtube.com/watch?v=xjOxNiHUsZw</a:t>
            </a: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Tasks</a:t>
            </a:r>
          </a:p>
          <a:p>
            <a:pPr marL="914400" lvl="1">
              <a:buFont typeface="+mj-lt"/>
              <a:buAutoNum type="arabicPeriod"/>
            </a:pPr>
            <a:r>
              <a:rPr lang="en-GB" dirty="0" smtClean="0"/>
              <a:t>Describe what net neutrality refers to</a:t>
            </a:r>
          </a:p>
          <a:p>
            <a:pPr marL="914400" lvl="1">
              <a:buFont typeface="+mj-lt"/>
              <a:buAutoNum type="arabicPeriod"/>
            </a:pPr>
            <a:r>
              <a:rPr lang="en-GB" dirty="0" smtClean="0"/>
              <a:t>Find an argument in favour of net neutrality</a:t>
            </a:r>
          </a:p>
          <a:p>
            <a:pPr marL="914400" lvl="1">
              <a:buFont typeface="+mj-lt"/>
              <a:buAutoNum type="arabicPeriod"/>
            </a:pPr>
            <a:r>
              <a:rPr lang="en-GB" dirty="0" smtClean="0"/>
              <a:t>Find an argument against net neutrality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308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399" y="1325217"/>
            <a:ext cx="7790214" cy="488557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DNS</a:t>
            </a:r>
          </a:p>
          <a:p>
            <a:pPr marL="800100" lvl="1" indent="-342900"/>
            <a:r>
              <a:rPr lang="en-US" sz="1600" dirty="0" smtClean="0"/>
              <a:t>built upon UDP</a:t>
            </a:r>
          </a:p>
          <a:p>
            <a:pPr marL="800100" lvl="1" indent="-342900"/>
            <a:r>
              <a:rPr lang="en-US" sz="1600" dirty="0" smtClean="0"/>
              <a:t>recursive resolution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Email</a:t>
            </a:r>
          </a:p>
          <a:p>
            <a:pPr marL="800100" lvl="1" indent="-342900"/>
            <a:r>
              <a:rPr lang="en-US" sz="1600" dirty="0" smtClean="0"/>
              <a:t>SMTP for message transfer</a:t>
            </a:r>
          </a:p>
          <a:p>
            <a:pPr marL="800100" lvl="1" indent="-342900"/>
            <a:r>
              <a:rPr lang="en-US" sz="1600" dirty="0" smtClean="0"/>
              <a:t>POP3/IMAP for final delivery</a:t>
            </a: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HTML</a:t>
            </a:r>
          </a:p>
          <a:p>
            <a:pPr marL="800100" lvl="1" indent="-342900"/>
            <a:r>
              <a:rPr lang="en-US" sz="1600" dirty="0"/>
              <a:t>Markup language for static </a:t>
            </a:r>
            <a:r>
              <a:rPr lang="en-US" sz="1600" dirty="0" smtClean="0"/>
              <a:t>webpages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HTTP</a:t>
            </a:r>
          </a:p>
          <a:p>
            <a:pPr marL="800100" lvl="1" indent="-342900"/>
            <a:r>
              <a:rPr lang="en-US" sz="1600" dirty="0"/>
              <a:t>B</a:t>
            </a:r>
            <a:r>
              <a:rPr lang="en-US" sz="1600" dirty="0" smtClean="0"/>
              <a:t>uild upon TCP</a:t>
            </a:r>
          </a:p>
          <a:p>
            <a:pPr marL="800100" lvl="1" indent="-342900"/>
            <a:r>
              <a:rPr lang="en-US" sz="1600" dirty="0" smtClean="0"/>
              <a:t>Cookies</a:t>
            </a:r>
          </a:p>
          <a:p>
            <a:pPr marL="800100" lvl="1" indent="-342900"/>
            <a:r>
              <a:rPr lang="en-US" sz="1600" dirty="0" smtClean="0"/>
              <a:t>Caching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Net neutrality</a:t>
            </a:r>
          </a:p>
        </p:txBody>
      </p:sp>
    </p:spTree>
    <p:extLst>
      <p:ext uri="{BB962C8B-B14F-4D97-AF65-F5344CB8AC3E}">
        <p14:creationId xmlns:p14="http://schemas.microsoft.com/office/powerpoint/2010/main" val="171414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a Transport Protocol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133133"/>
              </p:ext>
            </p:extLst>
          </p:nvPr>
        </p:nvGraphicFramePr>
        <p:xfrm>
          <a:off x="266376" y="1337021"/>
          <a:ext cx="8424265" cy="5248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50698"/>
                <a:gridCol w="1514665"/>
                <a:gridCol w="1718889"/>
                <a:gridCol w="2740013"/>
              </a:tblGrid>
              <a:tr h="52483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Application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A-Protocol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T-Protocol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Why?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24830">
                <a:tc>
                  <a:txBody>
                    <a:bodyPr/>
                    <a:lstStyle/>
                    <a:p>
                      <a:r>
                        <a:rPr lang="en-US" dirty="0" smtClean="0"/>
                        <a:t>File transfer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FTP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TCP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dirty="0" smtClean="0"/>
                        <a:t>Require reliable data</a:t>
                      </a:r>
                      <a:r>
                        <a:rPr lang="en-US" baseline="0" dirty="0" smtClean="0"/>
                        <a:t> transfer services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24830">
                <a:tc>
                  <a:txBody>
                    <a:bodyPr/>
                    <a:lstStyle/>
                    <a:p>
                      <a:r>
                        <a:rPr lang="en-US" dirty="0" smtClean="0"/>
                        <a:t>E-mail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SMTP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TCP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24830">
                <a:tc>
                  <a:txBody>
                    <a:bodyPr/>
                    <a:lstStyle/>
                    <a:p>
                      <a:r>
                        <a:rPr lang="en-US" dirty="0" smtClean="0"/>
                        <a:t>Web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HTTP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TCP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24830">
                <a:tc>
                  <a:txBody>
                    <a:bodyPr/>
                    <a:lstStyle/>
                    <a:p>
                      <a:r>
                        <a:rPr lang="en-US" dirty="0" smtClean="0"/>
                        <a:t>Remote</a:t>
                      </a:r>
                      <a:r>
                        <a:rPr lang="en-US" baseline="0" dirty="0" smtClean="0"/>
                        <a:t> terminal access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Telnet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TCP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24830">
                <a:tc>
                  <a:txBody>
                    <a:bodyPr/>
                    <a:lstStyle/>
                    <a:p>
                      <a:r>
                        <a:rPr lang="en-US" dirty="0" smtClean="0"/>
                        <a:t>Streaming multimedia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Proprietary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UDP or TCP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Speed more important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24830">
                <a:tc>
                  <a:txBody>
                    <a:bodyPr/>
                    <a:lstStyle/>
                    <a:p>
                      <a:r>
                        <a:rPr lang="en-US" dirty="0" smtClean="0"/>
                        <a:t>Internet telephony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Proprietary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UDP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24830">
                <a:tc>
                  <a:txBody>
                    <a:bodyPr/>
                    <a:lstStyle/>
                    <a:p>
                      <a:r>
                        <a:rPr lang="en-US" dirty="0" smtClean="0"/>
                        <a:t>Online games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Proprietary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UDP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Speed more</a:t>
                      </a:r>
                      <a:r>
                        <a:rPr lang="en-US" baseline="0" dirty="0" smtClean="0"/>
                        <a:t> important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24830">
                <a:tc>
                  <a:txBody>
                    <a:bodyPr/>
                    <a:lstStyle/>
                    <a:p>
                      <a:r>
                        <a:rPr lang="en-US" dirty="0" smtClean="0"/>
                        <a:t>Network management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SNMP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UDP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Minimally intrusive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24830">
                <a:tc>
                  <a:txBody>
                    <a:bodyPr/>
                    <a:lstStyle/>
                    <a:p>
                      <a:r>
                        <a:rPr lang="en-US" dirty="0" smtClean="0"/>
                        <a:t>Name services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DNS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UDP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Speed more</a:t>
                      </a:r>
                      <a:r>
                        <a:rPr lang="en-US" baseline="0" dirty="0" smtClean="0"/>
                        <a:t> important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2784945" y="1931573"/>
            <a:ext cx="5905696" cy="459217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97399" y="6630999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600" dirty="0">
                <a:hlinkClick r:id="rId3"/>
              </a:rPr>
              <a:t>http://gamedev.stackexchange.com/questions/431/is-the-tcp-protocol-good-enough-for-real-time-multiplayer-games</a:t>
            </a:r>
            <a:endParaRPr lang="en-GB" sz="600" dirty="0"/>
          </a:p>
        </p:txBody>
      </p:sp>
    </p:spTree>
    <p:extLst>
      <p:ext uri="{BB962C8B-B14F-4D97-AF65-F5344CB8AC3E}">
        <p14:creationId xmlns:p14="http://schemas.microsoft.com/office/powerpoint/2010/main" val="39959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676275"/>
            <a:ext cx="9144000" cy="1143000"/>
          </a:xfrm>
        </p:spPr>
        <p:txBody>
          <a:bodyPr/>
          <a:lstStyle/>
          <a:p>
            <a:r>
              <a:rPr lang="en-US" dirty="0" smtClean="0"/>
              <a:t>Application Layer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099" name="Subtitle 2"/>
          <p:cNvSpPr>
            <a:spLocks noGrp="1"/>
          </p:cNvSpPr>
          <p:nvPr>
            <p:ph idx="1"/>
          </p:nvPr>
        </p:nvSpPr>
        <p:spPr>
          <a:xfrm>
            <a:off x="1257299" y="1990725"/>
            <a:ext cx="6686551" cy="4019550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Font typeface="+mj-lt"/>
              <a:buAutoNum type="arabicPeriod"/>
            </a:pPr>
            <a:r>
              <a:rPr lang="en-US" sz="2800" b="1" dirty="0" smtClean="0"/>
              <a:t>DNS – Domain Name System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Email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The Web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79928" y="5131558"/>
            <a:ext cx="5363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…though there are many more…..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79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– Domain Name System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DNS resolves high-level human readable names for computers to low-level IP addresses</a:t>
            </a:r>
          </a:p>
          <a:p>
            <a:pPr lvl="3"/>
            <a:endParaRPr lang="en-US" dirty="0" smtClean="0"/>
          </a:p>
          <a:p>
            <a:pPr lvl="1"/>
            <a:r>
              <a:rPr lang="en-US" dirty="0" smtClean="0"/>
              <a:t>DNS name space</a:t>
            </a:r>
          </a:p>
          <a:p>
            <a:pPr lvl="1"/>
            <a:r>
              <a:rPr lang="en-US" dirty="0" smtClean="0"/>
              <a:t>Domain Resource records</a:t>
            </a:r>
          </a:p>
          <a:p>
            <a:pPr lvl="1"/>
            <a:r>
              <a:rPr lang="en-US" dirty="0" smtClean="0"/>
              <a:t>Name servers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1B71951-CC03-4838-9F9D-DCA39791E4DA}" type="slidenum">
              <a:rPr lang="en-US" altLang="en-US" sz="1400"/>
              <a:pPr/>
              <a:t>9</a:t>
            </a:fld>
            <a:endParaRPr lang="en-US" altLang="en-US" sz="140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Internet Domain Name System (DNS)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GB" altLang="en-US" dirty="0" smtClean="0"/>
          </a:p>
          <a:p>
            <a:pPr>
              <a:buFont typeface="Wingdings" pitchFamily="2" charset="2"/>
              <a:buNone/>
            </a:pPr>
            <a:r>
              <a:rPr lang="en-GB" altLang="en-US" dirty="0" smtClean="0"/>
              <a:t>Design dates back to 1987 (</a:t>
            </a:r>
            <a:r>
              <a:rPr lang="en-GB" altLang="en-US" dirty="0" err="1" smtClean="0"/>
              <a:t>Mockapetris</a:t>
            </a:r>
            <a:r>
              <a:rPr lang="en-GB" altLang="en-US" dirty="0" smtClean="0"/>
              <a:t>)</a:t>
            </a:r>
          </a:p>
          <a:p>
            <a:pPr>
              <a:buFont typeface="Wingdings" pitchFamily="2" charset="2"/>
              <a:buNone/>
            </a:pPr>
            <a:endParaRPr lang="en-GB" altLang="en-US" dirty="0" smtClean="0"/>
          </a:p>
          <a:p>
            <a:pPr>
              <a:buFont typeface="Wingdings" pitchFamily="2" charset="2"/>
              <a:buNone/>
            </a:pPr>
            <a:r>
              <a:rPr lang="en-GB" altLang="en-US" dirty="0" smtClean="0"/>
              <a:t>Before all host names and addresses in one large master file stored on one central host downloaded by computers that needed to resolve names</a:t>
            </a:r>
          </a:p>
          <a:p>
            <a:pPr>
              <a:buFont typeface="Wingdings" pitchFamily="2" charset="2"/>
              <a:buNone/>
            </a:pPr>
            <a:endParaRPr lang="en-GB" altLang="en-US" dirty="0" smtClean="0"/>
          </a:p>
          <a:p>
            <a:pPr>
              <a:buFont typeface="Wingdings" pitchFamily="2" charset="2"/>
              <a:buNone/>
            </a:pPr>
            <a:r>
              <a:rPr lang="en-GB" altLang="en-US" dirty="0" smtClean="0"/>
              <a:t>	          </a:t>
            </a:r>
            <a:r>
              <a:rPr lang="en-GB" altLang="en-US" i="1" dirty="0" smtClean="0">
                <a:solidFill>
                  <a:srgbClr val="009900"/>
                </a:solidFill>
              </a:rPr>
              <a:t>What were the drawbacks of that approach?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939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nnenbaum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annenbaum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annenbaum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nnenbaum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enbaum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enbaum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enbau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enbau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enbau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1588</TotalTime>
  <Words>2294</Words>
  <Application>Microsoft Office PowerPoint</Application>
  <PresentationFormat>On-screen Show (4:3)</PresentationFormat>
  <Paragraphs>456</Paragraphs>
  <Slides>56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3" baseType="lpstr">
      <vt:lpstr>Arial</vt:lpstr>
      <vt:lpstr>Calibri</vt:lpstr>
      <vt:lpstr>Courier New</vt:lpstr>
      <vt:lpstr>Times</vt:lpstr>
      <vt:lpstr>Times New Roman</vt:lpstr>
      <vt:lpstr>Wingdings</vt:lpstr>
      <vt:lpstr>Tannenbaum</vt:lpstr>
      <vt:lpstr>Distributed Systems 15. Application Layer</vt:lpstr>
      <vt:lpstr>Various</vt:lpstr>
      <vt:lpstr>The Application Layer</vt:lpstr>
      <vt:lpstr>Requirements and Constraints</vt:lpstr>
      <vt:lpstr>Examples</vt:lpstr>
      <vt:lpstr>Choosing a Transport Protocol</vt:lpstr>
      <vt:lpstr>Application Layer </vt:lpstr>
      <vt:lpstr>DNS – Domain Name System</vt:lpstr>
      <vt:lpstr>Internet Domain Name System (DNS)</vt:lpstr>
      <vt:lpstr>Internet Domain Name System (cntd)</vt:lpstr>
      <vt:lpstr>Access to DNS</vt:lpstr>
      <vt:lpstr>The DNS Name Space (1)</vt:lpstr>
      <vt:lpstr>The DNS Name Space (2)</vt:lpstr>
      <vt:lpstr>Domain Resource Records (1)</vt:lpstr>
      <vt:lpstr>PowerPoint Presentation</vt:lpstr>
      <vt:lpstr>Domain Resource Records (2)</vt:lpstr>
      <vt:lpstr>Name Servers (1)</vt:lpstr>
      <vt:lpstr>Name Servers (2)</vt:lpstr>
      <vt:lpstr>Wireshark</vt:lpstr>
      <vt:lpstr>Recursive lookup</vt:lpstr>
      <vt:lpstr>Name Resolution on the WWW</vt:lpstr>
      <vt:lpstr>Phising</vt:lpstr>
      <vt:lpstr>Phising (2)</vt:lpstr>
      <vt:lpstr>Application Layer </vt:lpstr>
      <vt:lpstr>Architecture and Services (1)</vt:lpstr>
      <vt:lpstr>Message Formats (1)</vt:lpstr>
      <vt:lpstr>Message Formats (2)</vt:lpstr>
      <vt:lpstr>Message Transfer (1)</vt:lpstr>
      <vt:lpstr>PowerPoint Presentation</vt:lpstr>
      <vt:lpstr>Message Transfer (2)</vt:lpstr>
      <vt:lpstr>Final Delivery (1)</vt:lpstr>
      <vt:lpstr>The World Wide Web</vt:lpstr>
      <vt:lpstr>World Wide Web - History</vt:lpstr>
      <vt:lpstr>WWW From the Client’s Viewpoint</vt:lpstr>
      <vt:lpstr>Architectural Overview (1)</vt:lpstr>
      <vt:lpstr>Architectural Overview (2)</vt:lpstr>
      <vt:lpstr>Architectural Overview (3)</vt:lpstr>
      <vt:lpstr>HTML</vt:lpstr>
      <vt:lpstr>Static Web Pages</vt:lpstr>
      <vt:lpstr>HTML Forms</vt:lpstr>
      <vt:lpstr>Dynamic Pages &amp; Web Applications (1)</vt:lpstr>
      <vt:lpstr>Dynamic Pages &amp; Web Applications (2)</vt:lpstr>
      <vt:lpstr>Dynamic Pages &amp; Web Applications (3)</vt:lpstr>
      <vt:lpstr>HTTP (1)</vt:lpstr>
      <vt:lpstr>HTTP (2)</vt:lpstr>
      <vt:lpstr>HTTP (3)</vt:lpstr>
      <vt:lpstr>HTTP (4)</vt:lpstr>
      <vt:lpstr>HTTP (5)</vt:lpstr>
      <vt:lpstr>HTTP (6)</vt:lpstr>
      <vt:lpstr>HTTP Message Format</vt:lpstr>
      <vt:lpstr>Stateless vs Stateful</vt:lpstr>
      <vt:lpstr>Cookies</vt:lpstr>
      <vt:lpstr>Cookies (2)</vt:lpstr>
      <vt:lpstr>Use of Cookie</vt:lpstr>
      <vt:lpstr>Net Neutrality</vt:lpstr>
      <vt:lpstr>Take home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Steve_2</dc:creator>
  <cp:lastModifiedBy>simon razniewski</cp:lastModifiedBy>
  <cp:revision>903</cp:revision>
  <cp:lastPrinted>2015-03-25T14:12:40Z</cp:lastPrinted>
  <dcterms:created xsi:type="dcterms:W3CDTF">2010-05-03T15:18:06Z</dcterms:created>
  <dcterms:modified xsi:type="dcterms:W3CDTF">2016-04-15T17:41:09Z</dcterms:modified>
</cp:coreProperties>
</file>