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7"/>
  </p:notesMasterIdLst>
  <p:sldIdLst>
    <p:sldId id="530" r:id="rId2"/>
    <p:sldId id="395" r:id="rId3"/>
    <p:sldId id="445" r:id="rId4"/>
    <p:sldId id="448" r:id="rId5"/>
    <p:sldId id="450" r:id="rId6"/>
    <p:sldId id="524" r:id="rId7"/>
    <p:sldId id="451" r:id="rId8"/>
    <p:sldId id="452" r:id="rId9"/>
    <p:sldId id="453" r:id="rId10"/>
    <p:sldId id="535" r:id="rId11"/>
    <p:sldId id="454" r:id="rId12"/>
    <p:sldId id="525" r:id="rId13"/>
    <p:sldId id="537" r:id="rId14"/>
    <p:sldId id="507" r:id="rId15"/>
    <p:sldId id="536" r:id="rId16"/>
    <p:sldId id="509" r:id="rId17"/>
    <p:sldId id="511" r:id="rId18"/>
    <p:sldId id="512" r:id="rId19"/>
    <p:sldId id="460" r:id="rId20"/>
    <p:sldId id="513" r:id="rId21"/>
    <p:sldId id="529" r:id="rId22"/>
    <p:sldId id="528" r:id="rId23"/>
    <p:sldId id="532" r:id="rId24"/>
    <p:sldId id="533" r:id="rId25"/>
    <p:sldId id="534" r:id="rId26"/>
    <p:sldId id="531" r:id="rId27"/>
    <p:sldId id="527" r:id="rId28"/>
    <p:sldId id="526" r:id="rId29"/>
    <p:sldId id="538" r:id="rId30"/>
    <p:sldId id="461" r:id="rId31"/>
    <p:sldId id="462" r:id="rId32"/>
    <p:sldId id="514" r:id="rId33"/>
    <p:sldId id="466" r:id="rId34"/>
    <p:sldId id="468" r:id="rId35"/>
    <p:sldId id="515" r:id="rId36"/>
    <p:sldId id="519" r:id="rId37"/>
    <p:sldId id="473" r:id="rId38"/>
    <p:sldId id="520" r:id="rId39"/>
    <p:sldId id="539" r:id="rId40"/>
    <p:sldId id="499" r:id="rId41"/>
    <p:sldId id="500" r:id="rId42"/>
    <p:sldId id="502" r:id="rId43"/>
    <p:sldId id="504" r:id="rId44"/>
    <p:sldId id="505" r:id="rId45"/>
    <p:sldId id="523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2BD8"/>
    <a:srgbClr val="FF38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63" autoAdjust="0"/>
    <p:restoredTop sz="85125" autoAdjust="0"/>
  </p:normalViewPr>
  <p:slideViewPr>
    <p:cSldViewPr snapToGrid="0" showGuides="1">
      <p:cViewPr varScale="1">
        <p:scale>
          <a:sx n="64" d="100"/>
          <a:sy n="64" d="100"/>
        </p:scale>
        <p:origin x="1335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DAA0ABBF-AC47-41DE-A95D-6184A976DE38}" type="datetimeFigureOut">
              <a:rPr lang="en-US" smtClean="0"/>
              <a:pPr/>
              <a:t>3/13/2016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F4859117-A06A-4DD6-900B-66B64C8697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165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779075-0D32-E742-8382-F4FE5066124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0009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6027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2190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6947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7802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9093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5709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06838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93559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49773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3484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BE0103-1A5B-4233-AC41-A926E2CF052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95756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37629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00985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13650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8899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00251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00212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62232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7837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77239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18787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07407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27274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5300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154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5100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5497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3089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0082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911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67275"/>
          </a:xfrm>
        </p:spPr>
        <p:txBody>
          <a:bodyPr/>
          <a:lstStyle>
            <a:lvl1pPr>
              <a:buClr>
                <a:srgbClr val="0000FF"/>
              </a:buClr>
              <a:buFont typeface="Arial" pitchFamily="34" charset="0"/>
              <a:buNone/>
              <a:defRPr/>
            </a:lvl1pPr>
            <a:lvl2pPr>
              <a:buClr>
                <a:srgbClr val="0000FF"/>
              </a:buClr>
              <a:defRPr/>
            </a:lvl2pPr>
            <a:lvl3pPr>
              <a:buClr>
                <a:srgbClr val="0000FF"/>
              </a:buClr>
              <a:defRPr/>
            </a:lvl3pPr>
            <a:lvl4pPr>
              <a:buClr>
                <a:srgbClr val="0000FF"/>
              </a:buClr>
              <a:defRPr/>
            </a:lvl4pPr>
            <a:lvl5pPr>
              <a:buClr>
                <a:srgbClr val="0000FF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  <a:prstGeom prst="rect">
            <a:avLst/>
          </a:prstGeom>
          <a:ln/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en-US" smtClean="0"/>
              <a:t>CN5E by Tanenbaum &amp; Wetherall, © Pearson Education-Prentice Hall and D. Wetherall, 2011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E3A62E-607D-4C70-8AA8-4E7424A8B6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0" y="6553200"/>
            <a:ext cx="9144000" cy="3048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mtClean="0"/>
              <a:t>CN5E by Tanenbaum &amp; Wetherall, © Pearson Education-Prentice Hall and D. Wetherall, 2011</a:t>
            </a:r>
            <a:endParaRPr lang="en-US" i="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4114800" cy="4867275"/>
          </a:xfrm>
        </p:spPr>
        <p:txBody>
          <a:bodyPr/>
          <a:lstStyle>
            <a:lvl1pPr>
              <a:buClr>
                <a:srgbClr val="0000FF"/>
              </a:buClr>
              <a:buFont typeface="Arial" pitchFamily="34" charset="0"/>
              <a:buNone/>
              <a:defRPr/>
            </a:lvl1pPr>
            <a:lvl2pPr>
              <a:buClr>
                <a:srgbClr val="0000FF"/>
              </a:buClr>
              <a:defRPr/>
            </a:lvl2pPr>
            <a:lvl3pPr>
              <a:buClr>
                <a:srgbClr val="0000FF"/>
              </a:buClr>
              <a:defRPr/>
            </a:lvl3pPr>
            <a:lvl4pPr>
              <a:buClr>
                <a:srgbClr val="0000FF"/>
              </a:buClr>
              <a:defRPr/>
            </a:lvl4pPr>
            <a:lvl5pPr>
              <a:buClr>
                <a:srgbClr val="0000FF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0" y="6553200"/>
            <a:ext cx="9144000" cy="3048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mtClean="0"/>
              <a:t>CN5E by Tanenbaum &amp; Wetherall, © Pearson Education-Prentice Hall and D. Wetherall, 2011</a:t>
            </a:r>
            <a:endParaRPr lang="en-US" i="0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1123950"/>
          </a:xfrm>
        </p:spPr>
        <p:txBody>
          <a:bodyPr/>
          <a:lstStyle>
            <a:lvl1pPr>
              <a:buClr>
                <a:srgbClr val="0000FF"/>
              </a:buClr>
              <a:buFont typeface="Arial" pitchFamily="34" charset="0"/>
              <a:buNone/>
              <a:defRPr/>
            </a:lvl1pPr>
            <a:lvl2pPr>
              <a:buClr>
                <a:srgbClr val="0000FF"/>
              </a:buClr>
              <a:defRPr/>
            </a:lvl2pPr>
            <a:lvl3pPr>
              <a:buClr>
                <a:srgbClr val="0000FF"/>
              </a:buClr>
              <a:defRPr/>
            </a:lvl3pPr>
            <a:lvl4pPr>
              <a:buClr>
                <a:srgbClr val="0000FF"/>
              </a:buClr>
              <a:defRPr/>
            </a:lvl4pPr>
            <a:lvl5pPr>
              <a:buClr>
                <a:srgbClr val="0000FF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1"/>
          </p:nvPr>
        </p:nvSpPr>
        <p:spPr>
          <a:xfrm>
            <a:off x="457200" y="2266950"/>
            <a:ext cx="4114800" cy="3743325"/>
          </a:xfrm>
        </p:spPr>
        <p:txBody>
          <a:bodyPr/>
          <a:lstStyle>
            <a:lvl1pPr>
              <a:buClr>
                <a:srgbClr val="0000FF"/>
              </a:buClr>
              <a:buFont typeface="Arial" pitchFamily="34" charset="0"/>
              <a:buNone/>
              <a:defRPr/>
            </a:lvl1pPr>
            <a:lvl2pPr>
              <a:buClr>
                <a:srgbClr val="0000FF"/>
              </a:buClr>
              <a:defRPr/>
            </a:lvl2pPr>
            <a:lvl3pPr>
              <a:buClr>
                <a:srgbClr val="0000FF"/>
              </a:buClr>
              <a:defRPr/>
            </a:lvl3pPr>
            <a:lvl4pPr>
              <a:buClr>
                <a:srgbClr val="0000FF"/>
              </a:buClr>
              <a:defRPr/>
            </a:lvl4pPr>
            <a:lvl5pPr>
              <a:buClr>
                <a:srgbClr val="0000FF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381124" y="1990725"/>
            <a:ext cx="7315201" cy="4019550"/>
          </a:xfrm>
        </p:spPr>
        <p:txBody>
          <a:bodyPr/>
          <a:lstStyle>
            <a:lvl1pPr>
              <a:buClr>
                <a:srgbClr val="0000FF"/>
              </a:buClr>
              <a:buFont typeface="Arial" pitchFamily="34" charset="0"/>
              <a:buNone/>
              <a:defRPr/>
            </a:lvl1pPr>
            <a:lvl2pPr>
              <a:buClr>
                <a:srgbClr val="0000FF"/>
              </a:buClr>
              <a:defRPr/>
            </a:lvl2pPr>
            <a:lvl3pPr>
              <a:buClr>
                <a:srgbClr val="0000FF"/>
              </a:buClr>
              <a:defRPr/>
            </a:lvl3pPr>
            <a:lvl4pPr>
              <a:buClr>
                <a:srgbClr val="0000FF"/>
              </a:buClr>
              <a:defRPr/>
            </a:lvl4pPr>
            <a:lvl5pPr>
              <a:buClr>
                <a:srgbClr val="0000FF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0" y="6553200"/>
            <a:ext cx="9144000" cy="304800"/>
          </a:xfrm>
          <a:prstGeom prst="rect">
            <a:avLst/>
          </a:prstGeo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en-US" smtClean="0"/>
              <a:t>CN5E by Tanenbaum &amp; Wetherall, © Pearson Education-Prentice Hall and D. Wetherall, 2011</a:t>
            </a:r>
            <a:endParaRPr lang="en-US" i="0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14399" y="1610713"/>
            <a:ext cx="7790214" cy="4600081"/>
          </a:xfrm>
        </p:spPr>
        <p:txBody>
          <a:bodyPr/>
          <a:lstStyle>
            <a:lvl1pPr>
              <a:buFont typeface="Arial" pitchFamily="34" charset="0"/>
              <a:buNone/>
              <a:defRPr/>
            </a:lvl1pPr>
            <a:lvl2pPr>
              <a:buClr>
                <a:srgbClr val="0000FF"/>
              </a:buClr>
              <a:defRPr/>
            </a:lvl2pPr>
            <a:lvl3pPr>
              <a:buClr>
                <a:srgbClr val="0000FF"/>
              </a:buClr>
              <a:defRPr/>
            </a:lvl3pPr>
            <a:lvl4pPr>
              <a:buClr>
                <a:srgbClr val="0000FF"/>
              </a:buClr>
              <a:defRPr/>
            </a:lvl4pPr>
            <a:lvl5pPr>
              <a:buClr>
                <a:srgbClr val="0000FF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414579-A819-4948-95D1-5F45F8C32012}" type="datetimeFigureOut">
              <a:rPr lang="en-US" smtClean="0"/>
              <a:t>3/13/2016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3F8C22-432F-A14C-8C5C-3E230756B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338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81124" y="1590675"/>
            <a:ext cx="7315201" cy="459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80" r:id="rId2"/>
    <p:sldLayoutId id="2147483681" r:id="rId3"/>
    <p:sldLayoutId id="2147483678" r:id="rId4"/>
    <p:sldLayoutId id="2147483679" r:id="rId5"/>
    <p:sldLayoutId id="2147483682" r:id="rId6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FF0000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FF0000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FF0000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FF0000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Times New Roman" pitchFamily="18" charset="0"/>
        </a:defRPr>
      </a:lvl9pPr>
    </p:titleStyle>
    <p:bodyStyle>
      <a:lvl1pPr marL="0" indent="0" algn="l" rtl="0" eaLnBrk="0" fontAlgn="base" hangingPunct="0">
        <a:spcBef>
          <a:spcPts val="1800"/>
        </a:spcBef>
        <a:spcAft>
          <a:spcPct val="0"/>
        </a:spcAft>
        <a:buClr>
          <a:srgbClr val="0000FF"/>
        </a:buClr>
        <a:buFont typeface="Arial" pitchFamily="34" charset="0"/>
        <a:buNone/>
        <a:defRPr sz="24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457200" indent="-457200" algn="l" rtl="0" eaLnBrk="0" fontAlgn="base" hangingPunct="0">
        <a:spcBef>
          <a:spcPts val="600"/>
        </a:spcBef>
        <a:spcAft>
          <a:spcPct val="0"/>
        </a:spcAft>
        <a:buClr>
          <a:srgbClr val="0000FF"/>
        </a:buClr>
        <a:buFont typeface="Arial" pitchFamily="34" charset="0"/>
        <a:buChar char="•"/>
        <a:defRPr sz="2400">
          <a:solidFill>
            <a:schemeClr val="tx1"/>
          </a:solidFill>
          <a:latin typeface="Arial" pitchFamily="34" charset="0"/>
          <a:cs typeface="Arial" pitchFamily="34" charset="0"/>
        </a:defRPr>
      </a:lvl2pPr>
      <a:lvl3pPr marL="800100" indent="-3429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Font typeface="Arial" pitchFamily="34" charset="0"/>
        <a:buChar char="−"/>
        <a:defRPr sz="2000">
          <a:solidFill>
            <a:schemeClr val="tx1"/>
          </a:solidFill>
          <a:latin typeface="Arial" pitchFamily="34" charset="0"/>
          <a:cs typeface="Arial" pitchFamily="34" charset="0"/>
        </a:defRPr>
      </a:lvl3pPr>
      <a:lvl4pPr marL="10287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Font typeface="Arial" pitchFamily="34" charset="0"/>
        <a:buChar char="»"/>
        <a:defRPr sz="1800">
          <a:solidFill>
            <a:schemeClr val="tx1"/>
          </a:solidFill>
          <a:latin typeface="Arial" pitchFamily="34" charset="0"/>
          <a:cs typeface="Arial" pitchFamily="34" charset="0"/>
        </a:defRPr>
      </a:lvl4pPr>
      <a:lvl5pPr marL="12573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Font typeface="Wingdings" pitchFamily="2" charset="2"/>
        <a:buChar char="§"/>
        <a:defRPr sz="16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2667000" indent="-3810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»"/>
        <a:defRPr sz="2000">
          <a:solidFill>
            <a:schemeClr val="tx1"/>
          </a:solidFill>
          <a:latin typeface="+mn-lt"/>
        </a:defRPr>
      </a:lvl6pPr>
      <a:lvl7pPr marL="3124200" indent="-3810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»"/>
        <a:defRPr sz="2000">
          <a:solidFill>
            <a:schemeClr val="tx1"/>
          </a:solidFill>
          <a:latin typeface="+mn-lt"/>
        </a:defRPr>
      </a:lvl7pPr>
      <a:lvl8pPr marL="3581400" indent="-3810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»"/>
        <a:defRPr sz="2000">
          <a:solidFill>
            <a:schemeClr val="tx1"/>
          </a:solidFill>
          <a:latin typeface="+mn-lt"/>
        </a:defRPr>
      </a:lvl8pPr>
      <a:lvl9pPr marL="4038600" indent="-3810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bancalculator.com/" TargetMode="Externa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2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000" y="1546705"/>
            <a:ext cx="8636000" cy="2053745"/>
          </a:xfrm>
        </p:spPr>
        <p:txBody>
          <a:bodyPr>
            <a:noAutofit/>
          </a:bodyPr>
          <a:lstStyle/>
          <a:p>
            <a:r>
              <a:rPr lang="en-US" sz="6000" dirty="0" smtClean="0"/>
              <a:t>Distributed Systems</a:t>
            </a:r>
            <a:br>
              <a:rPr lang="en-US" sz="6000" dirty="0" smtClean="0"/>
            </a:br>
            <a:r>
              <a:rPr lang="en-US" sz="4000" dirty="0"/>
              <a:t>4</a:t>
            </a:r>
            <a:r>
              <a:rPr lang="en-US" sz="4000" dirty="0" smtClean="0"/>
              <a:t>. Data Link Layer</a:t>
            </a:r>
            <a:endParaRPr lang="en-US" sz="6000" dirty="0"/>
          </a:p>
        </p:txBody>
      </p:sp>
      <p:sp>
        <p:nvSpPr>
          <p:cNvPr id="5" name="Subtitle 2"/>
          <p:cNvSpPr>
            <a:spLocks noGrp="1"/>
          </p:cNvSpPr>
          <p:nvPr/>
        </p:nvSpPr>
        <p:spPr>
          <a:xfrm>
            <a:off x="1371600" y="3798238"/>
            <a:ext cx="6400800" cy="2681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Simon Razniewski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Faculty of Computer Science</a:t>
            </a:r>
          </a:p>
          <a:p>
            <a:r>
              <a:rPr lang="en-US" dirty="0" smtClean="0"/>
              <a:t>Free University of </a:t>
            </a:r>
            <a:r>
              <a:rPr lang="en-US" dirty="0" err="1" smtClean="0"/>
              <a:t>Bozen</a:t>
            </a:r>
            <a:r>
              <a:rPr lang="en-US" dirty="0" smtClean="0"/>
              <a:t>-Bolzano</a:t>
            </a:r>
          </a:p>
          <a:p>
            <a:endParaRPr lang="en-US" dirty="0"/>
          </a:p>
          <a:p>
            <a:r>
              <a:rPr lang="en-US" dirty="0" smtClean="0"/>
              <a:t>A.Y. 2015/2016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5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Your turn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are the frames that were sent?</a:t>
            </a:r>
          </a:p>
          <a:p>
            <a:endParaRPr lang="en-GB" dirty="0"/>
          </a:p>
          <a:p>
            <a:r>
              <a:rPr lang="en-GB" dirty="0" smtClean="0"/>
              <a:t>FLAG A B ESC FLAG C FLAG </a:t>
            </a:r>
            <a:r>
              <a:rPr lang="en-GB" dirty="0" err="1" smtClean="0"/>
              <a:t>FLAG</a:t>
            </a:r>
            <a:r>
              <a:rPr lang="en-GB" dirty="0" smtClean="0"/>
              <a:t> ESC </a:t>
            </a:r>
            <a:r>
              <a:rPr lang="en-GB" dirty="0" err="1" smtClean="0"/>
              <a:t>ESC</a:t>
            </a:r>
            <a:r>
              <a:rPr lang="en-GB" dirty="0" smtClean="0"/>
              <a:t> </a:t>
            </a:r>
            <a:r>
              <a:rPr lang="en-GB" dirty="0" err="1" smtClean="0"/>
              <a:t>ESC</a:t>
            </a:r>
            <a:r>
              <a:rPr lang="en-GB" dirty="0" smtClean="0"/>
              <a:t> FLAG D F ESC FLAG A ESC </a:t>
            </a:r>
            <a:r>
              <a:rPr lang="en-GB" dirty="0" err="1" smtClean="0"/>
              <a:t>ESC</a:t>
            </a:r>
            <a:r>
              <a:rPr lang="en-GB" dirty="0" smtClean="0"/>
              <a:t> FLAG </a:t>
            </a:r>
            <a:r>
              <a:rPr lang="en-GB" dirty="0" err="1" smtClean="0"/>
              <a:t>FLAG</a:t>
            </a:r>
            <a:r>
              <a:rPr lang="en-GB" dirty="0" smtClean="0"/>
              <a:t> B ESC FLAG D B FLAG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6026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Framing – Bit stuffing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Stuffing done at the bit level:</a:t>
            </a:r>
          </a:p>
          <a:p>
            <a:pPr lvl="1"/>
            <a:r>
              <a:rPr lang="en-US" dirty="0" smtClean="0"/>
              <a:t>Frame flag has six consecutive 1s (not shown)</a:t>
            </a:r>
          </a:p>
          <a:p>
            <a:pPr lvl="1"/>
            <a:r>
              <a:rPr lang="en-US" dirty="0" smtClean="0"/>
              <a:t>On transmit, after five 1s in the data, a 0 is added</a:t>
            </a:r>
          </a:p>
          <a:p>
            <a:pPr lvl="1"/>
            <a:r>
              <a:rPr lang="en-US" dirty="0" smtClean="0"/>
              <a:t>On receive, a 0 after five 1s is deleted 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839031" y="3762375"/>
            <a:ext cx="7341357" cy="1924050"/>
            <a:chOff x="619956" y="3657600"/>
            <a:chExt cx="7341357" cy="1924050"/>
          </a:xfrm>
        </p:grpSpPr>
        <p:pic>
          <p:nvPicPr>
            <p:cNvPr id="16388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 l="11579" b="24060"/>
            <a:stretch>
              <a:fillRect/>
            </a:stretch>
          </p:blipFill>
          <p:spPr bwMode="auto">
            <a:xfrm>
              <a:off x="2552700" y="3657600"/>
              <a:ext cx="5408613" cy="1924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619956" y="4486275"/>
              <a:ext cx="188166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dirty="0" smtClean="0"/>
                <a:t>Transmitted bits</a:t>
              </a:r>
            </a:p>
            <a:p>
              <a:pPr algn="r"/>
              <a:r>
                <a:rPr lang="en-US" dirty="0" smtClean="0"/>
                <a:t>with stuffing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22961" y="3815834"/>
              <a:ext cx="10951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dirty="0" smtClean="0"/>
                <a:t>Data bits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Framing – Physical coding violation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How?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86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0" y="676275"/>
            <a:ext cx="9144000" cy="1143000"/>
          </a:xfrm>
        </p:spPr>
        <p:txBody>
          <a:bodyPr/>
          <a:lstStyle/>
          <a:p>
            <a:r>
              <a:rPr lang="en-US" dirty="0" smtClean="0"/>
              <a:t>The Data Link Layer</a:t>
            </a:r>
          </a:p>
        </p:txBody>
      </p:sp>
      <p:sp>
        <p:nvSpPr>
          <p:cNvPr id="4099" name="Subtitle 2"/>
          <p:cNvSpPr>
            <a:spLocks noGrp="1"/>
          </p:cNvSpPr>
          <p:nvPr>
            <p:ph idx="1"/>
          </p:nvPr>
        </p:nvSpPr>
        <p:spPr>
          <a:xfrm>
            <a:off x="1257299" y="1990725"/>
            <a:ext cx="6686551" cy="4019550"/>
          </a:xfrm>
        </p:spPr>
        <p:txBody>
          <a:bodyPr/>
          <a:lstStyle/>
          <a:p>
            <a:pPr lvl="1"/>
            <a:endParaRPr lang="en-US" dirty="0" smtClean="0"/>
          </a:p>
          <a:p>
            <a:pPr lvl="1">
              <a:buFont typeface="+mj-lt"/>
              <a:buAutoNum type="arabicPeriod"/>
            </a:pPr>
            <a:r>
              <a:rPr lang="en-US" dirty="0" smtClean="0"/>
              <a:t>Framing</a:t>
            </a:r>
          </a:p>
          <a:p>
            <a:pPr lvl="1">
              <a:buFont typeface="+mj-lt"/>
              <a:buAutoNum type="arabicPeriod"/>
            </a:pPr>
            <a:r>
              <a:rPr lang="en-US" b="1" dirty="0" smtClean="0"/>
              <a:t>Error Detection and Correction</a:t>
            </a:r>
          </a:p>
          <a:p>
            <a:pPr lvl="1">
              <a:buFont typeface="+mj-lt"/>
              <a:buAutoNum type="arabicPeriod"/>
            </a:pPr>
            <a:r>
              <a:rPr lang="en-US" dirty="0" smtClean="0"/>
              <a:t>Elementary Data Link Protocols</a:t>
            </a:r>
          </a:p>
          <a:p>
            <a:pPr lvl="1">
              <a:buFont typeface="+mj-lt"/>
              <a:buAutoNum type="arabicPeriod"/>
            </a:pPr>
            <a:r>
              <a:rPr lang="en-US" dirty="0" smtClean="0"/>
              <a:t>Example Data Link Protocols</a:t>
            </a:r>
          </a:p>
        </p:txBody>
      </p:sp>
    </p:spTree>
    <p:extLst>
      <p:ext uri="{BB962C8B-B14F-4D97-AF65-F5344CB8AC3E}">
        <p14:creationId xmlns:p14="http://schemas.microsoft.com/office/powerpoint/2010/main" val="340463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Detection and Correction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basic strategies: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Correct errors at receiver side (using error-correcting codes)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Detect errors at receiver side and request retransmission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Preferred method depends on the error probability</a:t>
            </a:r>
          </a:p>
          <a:p>
            <a:pPr marL="800100" lvl="1" indent="-342900"/>
            <a:r>
              <a:rPr lang="en-US" dirty="0" smtClean="0"/>
              <a:t>E.g. </a:t>
            </a:r>
            <a:r>
              <a:rPr lang="en-US" dirty="0"/>
              <a:t>f</a:t>
            </a:r>
            <a:r>
              <a:rPr lang="en-US" dirty="0" smtClean="0"/>
              <a:t>iber</a:t>
            </a:r>
            <a:r>
              <a:rPr lang="en-US" dirty="0"/>
              <a:t>: </a:t>
            </a:r>
            <a:r>
              <a:rPr lang="en-US" dirty="0" smtClean="0"/>
              <a:t>Error detection + retransmission</a:t>
            </a:r>
          </a:p>
          <a:p>
            <a:pPr marL="800100" lvl="1" indent="-342900"/>
            <a:r>
              <a:rPr lang="en-US" dirty="0" smtClean="0"/>
              <a:t>E.g. </a:t>
            </a:r>
            <a:r>
              <a:rPr lang="en-US" dirty="0" err="1" smtClean="0"/>
              <a:t>Wifi</a:t>
            </a:r>
            <a:r>
              <a:rPr lang="en-US" dirty="0" smtClean="0"/>
              <a:t>: Error correcting codes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96510"/>
            <a:ext cx="9144000" cy="1143000"/>
          </a:xfrm>
        </p:spPr>
        <p:txBody>
          <a:bodyPr/>
          <a:lstStyle/>
          <a:p>
            <a:r>
              <a:rPr lang="en-GB" dirty="0" err="1" smtClean="0"/>
              <a:t>FFFooouuunnndddaaatttiiiooonnn</a:t>
            </a:r>
            <a:r>
              <a:rPr lang="en-GB" dirty="0" smtClean="0"/>
              <a:t> </a:t>
            </a:r>
            <a:r>
              <a:rPr lang="en-GB" dirty="0" err="1" smtClean="0"/>
              <a:t>ooofff</a:t>
            </a:r>
            <a:r>
              <a:rPr lang="en-GB" dirty="0" smtClean="0"/>
              <a:t> </a:t>
            </a:r>
            <a:r>
              <a:rPr lang="en-GB" dirty="0" err="1" smtClean="0"/>
              <a:t>EEErrrrrrooorrr</a:t>
            </a:r>
            <a:r>
              <a:rPr lang="en-GB" dirty="0" smtClean="0"/>
              <a:t> </a:t>
            </a:r>
            <a:r>
              <a:rPr lang="en-GB" dirty="0" err="1" smtClean="0"/>
              <a:t>CCCooonnntttttrrrooolll</a:t>
            </a:r>
            <a:r>
              <a:rPr lang="en-GB" dirty="0" smtClean="0"/>
              <a:t>: </a:t>
            </a:r>
            <a:r>
              <a:rPr lang="en-GB" dirty="0" err="1" smtClean="0"/>
              <a:t>RRReeeddduuunnndddaaannncccyyy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14399" y="1916349"/>
            <a:ext cx="7790214" cy="4294445"/>
          </a:xfrm>
        </p:spPr>
        <p:txBody>
          <a:bodyPr/>
          <a:lstStyle/>
          <a:p>
            <a:endParaRPr lang="en-GB" dirty="0" smtClean="0"/>
          </a:p>
          <a:p>
            <a:r>
              <a:rPr lang="en-GB" dirty="0" err="1" smtClean="0"/>
              <a:t>Dd</a:t>
            </a:r>
            <a:r>
              <a:rPr lang="en-GB" dirty="0" smtClean="0"/>
              <a:t> y </a:t>
            </a:r>
            <a:r>
              <a:rPr lang="en-GB" dirty="0" err="1" smtClean="0"/>
              <a:t>knw</a:t>
            </a:r>
            <a:r>
              <a:rPr lang="en-GB" dirty="0" smtClean="0"/>
              <a:t>: </a:t>
            </a:r>
            <a:r>
              <a:rPr lang="en-GB" dirty="0" err="1" smtClean="0"/>
              <a:t>Natrl</a:t>
            </a:r>
            <a:r>
              <a:rPr lang="en-GB" dirty="0" smtClean="0"/>
              <a:t> </a:t>
            </a:r>
            <a:r>
              <a:rPr lang="en-GB" dirty="0" err="1" smtClean="0"/>
              <a:t>langge</a:t>
            </a:r>
            <a:r>
              <a:rPr lang="en-GB" dirty="0" smtClean="0"/>
              <a:t> </a:t>
            </a:r>
            <a:r>
              <a:rPr lang="en-GB" dirty="0" err="1" smtClean="0"/>
              <a:t>cntns</a:t>
            </a:r>
            <a:r>
              <a:rPr lang="en-GB" dirty="0" smtClean="0"/>
              <a:t> a </a:t>
            </a:r>
            <a:r>
              <a:rPr lang="en-GB" dirty="0" err="1" smtClean="0"/>
              <a:t>lt</a:t>
            </a:r>
            <a:r>
              <a:rPr lang="en-GB" dirty="0" smtClean="0"/>
              <a:t> f </a:t>
            </a:r>
            <a:r>
              <a:rPr lang="en-GB" dirty="0" err="1" smtClean="0"/>
              <a:t>rdndncy</a:t>
            </a:r>
            <a:r>
              <a:rPr lang="en-GB" dirty="0" smtClean="0"/>
              <a:t>. </a:t>
            </a:r>
            <a:r>
              <a:rPr lang="en-GB" dirty="0" err="1" smtClean="0"/>
              <a:t>Ths</a:t>
            </a:r>
            <a:r>
              <a:rPr lang="en-GB" dirty="0" smtClean="0"/>
              <a:t> s </a:t>
            </a:r>
            <a:r>
              <a:rPr lang="en-GB" dirty="0" err="1" smtClean="0"/>
              <a:t>th</a:t>
            </a:r>
            <a:r>
              <a:rPr lang="en-GB" dirty="0" smtClean="0"/>
              <a:t> </a:t>
            </a:r>
            <a:r>
              <a:rPr lang="en-GB" dirty="0" err="1" smtClean="0"/>
              <a:t>rsn</a:t>
            </a:r>
            <a:r>
              <a:rPr lang="en-GB" dirty="0" smtClean="0"/>
              <a:t> </a:t>
            </a:r>
            <a:r>
              <a:rPr lang="en-GB" dirty="0" err="1" smtClean="0"/>
              <a:t>tht</a:t>
            </a:r>
            <a:r>
              <a:rPr lang="en-GB" dirty="0" smtClean="0"/>
              <a:t> w </a:t>
            </a:r>
            <a:r>
              <a:rPr lang="en-GB" dirty="0" err="1" smtClean="0"/>
              <a:t>cn</a:t>
            </a:r>
            <a:r>
              <a:rPr lang="en-GB" dirty="0" smtClean="0"/>
              <a:t> </a:t>
            </a:r>
            <a:r>
              <a:rPr lang="en-GB" dirty="0" err="1" smtClean="0"/>
              <a:t>ndrstnd</a:t>
            </a:r>
            <a:r>
              <a:rPr lang="en-GB" dirty="0" smtClean="0"/>
              <a:t> each </a:t>
            </a:r>
            <a:r>
              <a:rPr lang="en-GB" dirty="0" err="1" smtClean="0"/>
              <a:t>otr</a:t>
            </a:r>
            <a:r>
              <a:rPr lang="en-GB" dirty="0" smtClean="0"/>
              <a:t> </a:t>
            </a:r>
            <a:r>
              <a:rPr lang="en-GB" dirty="0" err="1" smtClean="0"/>
              <a:t>evn</a:t>
            </a:r>
            <a:r>
              <a:rPr lang="en-GB" dirty="0" smtClean="0"/>
              <a:t> in </a:t>
            </a:r>
            <a:r>
              <a:rPr lang="en-GB" dirty="0" err="1" smtClean="0"/>
              <a:t>nsy</a:t>
            </a:r>
            <a:r>
              <a:rPr lang="en-GB" dirty="0" smtClean="0"/>
              <a:t> </a:t>
            </a:r>
            <a:r>
              <a:rPr lang="en-GB" dirty="0" err="1" smtClean="0"/>
              <a:t>nvrnmnts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For byte streams without inherent redundancy, we can add redundancy like shown in the title.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2439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Codes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14399" y="1390651"/>
            <a:ext cx="7790214" cy="4820144"/>
          </a:xfrm>
        </p:spPr>
        <p:txBody>
          <a:bodyPr>
            <a:normAutofit/>
          </a:bodyPr>
          <a:lstStyle/>
          <a:p>
            <a:r>
              <a:rPr lang="en-US" dirty="0" smtClean="0"/>
              <a:t>Error codes add structured redundancy to data so  errors can be either detected, or corrected.</a:t>
            </a:r>
          </a:p>
          <a:p>
            <a:r>
              <a:rPr lang="en-US" dirty="0"/>
              <a:t>Error detection codes:</a:t>
            </a:r>
          </a:p>
          <a:p>
            <a:pPr lvl="1"/>
            <a:r>
              <a:rPr lang="en-US" dirty="0" smtClean="0"/>
              <a:t>Parity</a:t>
            </a:r>
            <a:endParaRPr lang="en-US" dirty="0"/>
          </a:p>
          <a:p>
            <a:pPr lvl="1"/>
            <a:r>
              <a:rPr lang="en-US" dirty="0" smtClean="0"/>
              <a:t>Checksums</a:t>
            </a:r>
            <a:endParaRPr lang="en-US" dirty="0"/>
          </a:p>
          <a:p>
            <a:pPr lvl="1"/>
            <a:r>
              <a:rPr lang="en-US" dirty="0"/>
              <a:t>Cyclic redundancy codes </a:t>
            </a:r>
            <a:r>
              <a:rPr lang="en-US" dirty="0" smtClean="0"/>
              <a:t>(CRC)</a:t>
            </a:r>
          </a:p>
          <a:p>
            <a:r>
              <a:rPr lang="en-US" dirty="0" smtClean="0"/>
              <a:t>Error correction codes:</a:t>
            </a:r>
          </a:p>
          <a:p>
            <a:pPr lvl="1"/>
            <a:r>
              <a:rPr lang="en-US" dirty="0" smtClean="0"/>
              <a:t>Hamming codes</a:t>
            </a:r>
          </a:p>
          <a:p>
            <a:pPr lvl="1"/>
            <a:r>
              <a:rPr lang="en-US" dirty="0" smtClean="0"/>
              <a:t>Reed-Solomon and Low-Density Parity Check codes</a:t>
            </a:r>
          </a:p>
          <a:p>
            <a:pPr lvl="2"/>
            <a:r>
              <a:rPr lang="en-US" dirty="0" smtClean="0"/>
              <a:t>Mathematically complex, widely used in real systems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Detection – Parity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Parity bit is added as the modulo 2 sum of data bits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Equivalent to XOR; this is even parity</a:t>
            </a:r>
          </a:p>
          <a:p>
            <a:pPr lvl="1"/>
            <a:r>
              <a:rPr lang="en-US" dirty="0" smtClean="0"/>
              <a:t>Ex: 1110 000 </a:t>
            </a:r>
            <a:r>
              <a:rPr lang="en-US" dirty="0" smtClean="0">
                <a:sym typeface="Wingdings" pitchFamily="2" charset="2"/>
              </a:rPr>
              <a:t> 1110 000</a:t>
            </a:r>
            <a:r>
              <a:rPr lang="en-US" dirty="0" smtClean="0">
                <a:solidFill>
                  <a:srgbClr val="FF2BD8"/>
                </a:solidFill>
                <a:sym typeface="Wingdings" pitchFamily="2" charset="2"/>
              </a:rPr>
              <a:t>1</a:t>
            </a:r>
            <a:r>
              <a:rPr lang="en-US" dirty="0" smtClean="0">
                <a:sym typeface="Wingdings" pitchFamily="2" charset="2"/>
              </a:rPr>
              <a:t> 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Detection checks if the sum is wrong (an error)</a:t>
            </a:r>
          </a:p>
          <a:p>
            <a:pPr lvl="3"/>
            <a:endParaRPr lang="en-US" dirty="0" smtClean="0">
              <a:solidFill>
                <a:srgbClr val="FF2BD8"/>
              </a:solidFill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Simple way to detect an </a:t>
            </a:r>
            <a:r>
              <a:rPr lang="en-US" i="1" dirty="0" smtClean="0">
                <a:sym typeface="Wingdings" pitchFamily="2" charset="2"/>
              </a:rPr>
              <a:t>odd </a:t>
            </a:r>
            <a:r>
              <a:rPr lang="en-US" dirty="0" smtClean="0">
                <a:sym typeface="Wingdings" pitchFamily="2" charset="2"/>
              </a:rPr>
              <a:t>number</a:t>
            </a:r>
            <a:r>
              <a:rPr lang="en-US" i="1" dirty="0" smtClean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of errors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Ex: 1 error, 1110 0</a:t>
            </a:r>
            <a:r>
              <a:rPr lang="en-US" u="sng" dirty="0" smtClean="0">
                <a:sym typeface="Wingdings" pitchFamily="2" charset="2"/>
              </a:rPr>
              <a:t>1</a:t>
            </a:r>
            <a:r>
              <a:rPr lang="en-US" dirty="0" smtClean="0">
                <a:sym typeface="Wingdings" pitchFamily="2" charset="2"/>
              </a:rPr>
              <a:t>0</a:t>
            </a:r>
            <a:r>
              <a:rPr lang="en-US" dirty="0" smtClean="0">
                <a:solidFill>
                  <a:srgbClr val="FF2BD8"/>
                </a:solidFill>
                <a:sym typeface="Wingdings" pitchFamily="2" charset="2"/>
              </a:rPr>
              <a:t>1</a:t>
            </a:r>
            <a:r>
              <a:rPr lang="en-US" dirty="0" smtClean="0">
                <a:sym typeface="Wingdings" pitchFamily="2" charset="2"/>
              </a:rPr>
              <a:t>; detected, sum is wrong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Ex: 3 errors, 11</a:t>
            </a:r>
            <a:r>
              <a:rPr lang="en-US" u="sng" dirty="0" smtClean="0">
                <a:sym typeface="Wingdings" pitchFamily="2" charset="2"/>
              </a:rPr>
              <a:t>01 1</a:t>
            </a:r>
            <a:r>
              <a:rPr lang="en-US" dirty="0" smtClean="0">
                <a:sym typeface="Wingdings" pitchFamily="2" charset="2"/>
              </a:rPr>
              <a:t>00</a:t>
            </a:r>
            <a:r>
              <a:rPr lang="en-US" dirty="0" smtClean="0">
                <a:solidFill>
                  <a:srgbClr val="FF2BD8"/>
                </a:solidFill>
                <a:sym typeface="Wingdings" pitchFamily="2" charset="2"/>
              </a:rPr>
              <a:t>1</a:t>
            </a:r>
            <a:r>
              <a:rPr lang="en-US" dirty="0" smtClean="0">
                <a:sym typeface="Wingdings" pitchFamily="2" charset="2"/>
              </a:rPr>
              <a:t>; detected sum is wrong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Ex: 2 errors, 1110 </a:t>
            </a:r>
            <a:r>
              <a:rPr lang="en-US" u="sng" dirty="0" smtClean="0">
                <a:sym typeface="Wingdings" pitchFamily="2" charset="2"/>
              </a:rPr>
              <a:t>11</a:t>
            </a:r>
            <a:r>
              <a:rPr lang="en-US" dirty="0" smtClean="0">
                <a:sym typeface="Wingdings" pitchFamily="2" charset="2"/>
              </a:rPr>
              <a:t>0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sym typeface="Wingdings" pitchFamily="2" charset="2"/>
              </a:rPr>
              <a:t>1</a:t>
            </a:r>
            <a:r>
              <a:rPr lang="en-US" dirty="0" smtClean="0">
                <a:sym typeface="Wingdings" pitchFamily="2" charset="2"/>
              </a:rPr>
              <a:t>; </a:t>
            </a:r>
            <a:r>
              <a:rPr lang="en-US" i="1" dirty="0" smtClean="0">
                <a:sym typeface="Wingdings" pitchFamily="2" charset="2"/>
              </a:rPr>
              <a:t>not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i="1" dirty="0" smtClean="0">
                <a:sym typeface="Wingdings" pitchFamily="2" charset="2"/>
              </a:rPr>
              <a:t>detected</a:t>
            </a:r>
            <a:r>
              <a:rPr lang="en-US" dirty="0" smtClean="0">
                <a:sym typeface="Wingdings" pitchFamily="2" charset="2"/>
              </a:rPr>
              <a:t>, sum is right!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Error can also be in the parity bit itself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Random errors are detected with probability ½ 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Detection – Checksums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Checksum treats data as N-bit words and adds N check bits that are the modulo 2</a:t>
            </a:r>
            <a:r>
              <a:rPr lang="en-US" baseline="30000" dirty="0" smtClean="0"/>
              <a:t>N</a:t>
            </a:r>
            <a:r>
              <a:rPr lang="en-US" dirty="0" smtClean="0"/>
              <a:t> sum of the words</a:t>
            </a:r>
          </a:p>
          <a:p>
            <a:pPr lvl="1"/>
            <a:r>
              <a:rPr lang="en-US" dirty="0" smtClean="0"/>
              <a:t>Ex: IPv4 protocol uses 16-bit checksum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Properties:</a:t>
            </a:r>
          </a:p>
          <a:p>
            <a:pPr lvl="1"/>
            <a:r>
              <a:rPr lang="en-US" dirty="0" smtClean="0"/>
              <a:t>Improved error detection over parity bits</a:t>
            </a:r>
          </a:p>
          <a:p>
            <a:pPr lvl="1"/>
            <a:r>
              <a:rPr lang="en-US" dirty="0" smtClean="0"/>
              <a:t>Detects bursts up to N errors</a:t>
            </a:r>
          </a:p>
          <a:p>
            <a:pPr lvl="1"/>
            <a:r>
              <a:rPr lang="en-US" dirty="0" smtClean="0"/>
              <a:t>Detects random errors with probability 1-(1/2)</a:t>
            </a:r>
            <a:r>
              <a:rPr lang="en-US" baseline="30000" dirty="0" smtClean="0"/>
              <a:t>N</a:t>
            </a:r>
          </a:p>
          <a:p>
            <a:pPr lvl="1"/>
            <a:r>
              <a:rPr lang="en-US" dirty="0" smtClean="0"/>
              <a:t>Vulnerable to systematic errors, e.g., added zeros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Detection – CRCs (1) 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Adds bits so that transmitted frame viewed as a polynomial is evenly divisible by a generator polynomial</a:t>
            </a:r>
          </a:p>
        </p:txBody>
      </p:sp>
      <p:pic>
        <p:nvPicPr>
          <p:cNvPr id="2253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8172" y="2019301"/>
            <a:ext cx="5905106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Straight Arrow Connector 9"/>
          <p:cNvCxnSpPr/>
          <p:nvPr/>
        </p:nvCxnSpPr>
        <p:spPr bwMode="auto">
          <a:xfrm>
            <a:off x="2571750" y="2743200"/>
            <a:ext cx="514350" cy="15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3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rot="16200000" flipH="1">
            <a:off x="2675731" y="5734844"/>
            <a:ext cx="344488" cy="3429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3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866776" y="2295525"/>
            <a:ext cx="17525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Start by adding 0s to frame and try dividing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57251" y="5067300"/>
            <a:ext cx="24955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Offset by any reminder to make it evenly divisible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5686425" y="2657475"/>
            <a:ext cx="676275" cy="161925"/>
          </a:xfrm>
          <a:prstGeom prst="rect">
            <a:avLst/>
          </a:prstGeom>
          <a:solidFill>
            <a:srgbClr val="FF2BD8">
              <a:alpha val="50196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5676900" y="6181725"/>
            <a:ext cx="676275" cy="161925"/>
          </a:xfrm>
          <a:prstGeom prst="rect">
            <a:avLst/>
          </a:prstGeom>
          <a:solidFill>
            <a:srgbClr val="FF2BD8">
              <a:alpha val="50196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5667375" y="5886450"/>
            <a:ext cx="676275" cy="161925"/>
          </a:xfrm>
          <a:prstGeom prst="rect">
            <a:avLst/>
          </a:prstGeom>
          <a:solidFill>
            <a:srgbClr val="FF2BD8">
              <a:alpha val="50196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smtClean="0"/>
              <a:t>The Data Link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1125" y="2390775"/>
            <a:ext cx="5076826" cy="4019550"/>
          </a:xfrm>
        </p:spPr>
        <p:txBody>
          <a:bodyPr/>
          <a:lstStyle/>
          <a:p>
            <a:r>
              <a:rPr lang="en-US" dirty="0" smtClean="0"/>
              <a:t>Responsible for delivering frames of information over a single link</a:t>
            </a:r>
          </a:p>
          <a:p>
            <a:pPr lvl="1"/>
            <a:r>
              <a:rPr lang="en-US" dirty="0" smtClean="0"/>
              <a:t>Handles transmission errors and regulates the flow of data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6753225" y="2257425"/>
            <a:ext cx="1466850" cy="1930400"/>
            <a:chOff x="6753225" y="2638425"/>
            <a:chExt cx="1466850" cy="1930400"/>
          </a:xfrm>
        </p:grpSpPr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>
              <a:off x="6753225" y="4187825"/>
              <a:ext cx="1447800" cy="381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6753225" y="3806825"/>
              <a:ext cx="1447800" cy="381000"/>
            </a:xfrm>
            <a:prstGeom prst="rect">
              <a:avLst/>
            </a:prstGeom>
            <a:solidFill>
              <a:srgbClr val="FF2BD8">
                <a:alpha val="50196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6753225" y="3416300"/>
              <a:ext cx="1447800" cy="381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6753225" y="3035300"/>
              <a:ext cx="1447800" cy="381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6753225" y="2657475"/>
              <a:ext cx="1447800" cy="381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" name="Text Box 11"/>
            <p:cNvSpPr txBox="1">
              <a:spLocks noChangeArrowheads="1"/>
            </p:cNvSpPr>
            <p:nvPr/>
          </p:nvSpPr>
          <p:spPr bwMode="auto">
            <a:xfrm>
              <a:off x="6916738" y="4162425"/>
              <a:ext cx="1131887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/>
                <a:t>Physical</a:t>
              </a:r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7145975" y="3797300"/>
              <a:ext cx="65594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 smtClean="0"/>
                <a:t>Link</a:t>
              </a:r>
              <a:endParaRPr lang="en-US" sz="2000" dirty="0"/>
            </a:p>
          </p:txBody>
        </p:sp>
        <p:sp>
          <p:nvSpPr>
            <p:cNvPr id="14" name="Text Box 13"/>
            <p:cNvSpPr txBox="1">
              <a:spLocks noChangeArrowheads="1"/>
            </p:cNvSpPr>
            <p:nvPr/>
          </p:nvSpPr>
          <p:spPr bwMode="auto">
            <a:xfrm>
              <a:off x="6904038" y="3432175"/>
              <a:ext cx="1116012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/>
                <a:t>Network</a:t>
              </a:r>
            </a:p>
          </p:txBody>
        </p:sp>
        <p:sp>
          <p:nvSpPr>
            <p:cNvPr id="15" name="Text Box 14"/>
            <p:cNvSpPr txBox="1">
              <a:spLocks noChangeArrowheads="1"/>
            </p:cNvSpPr>
            <p:nvPr/>
          </p:nvSpPr>
          <p:spPr bwMode="auto">
            <a:xfrm>
              <a:off x="6818313" y="3035300"/>
              <a:ext cx="12700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/>
                <a:t>Transport</a:t>
              </a:r>
            </a:p>
          </p:txBody>
        </p:sp>
        <p:sp>
          <p:nvSpPr>
            <p:cNvPr id="16" name="Text Box 17"/>
            <p:cNvSpPr txBox="1">
              <a:spLocks noChangeArrowheads="1"/>
            </p:cNvSpPr>
            <p:nvPr/>
          </p:nvSpPr>
          <p:spPr bwMode="auto">
            <a:xfrm>
              <a:off x="6791325" y="2638425"/>
              <a:ext cx="142875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/>
                <a:t>Application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Error Detection – CRCs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Based on standard polynomials:</a:t>
            </a:r>
          </a:p>
          <a:p>
            <a:pPr lvl="1"/>
            <a:r>
              <a:rPr lang="en-US" dirty="0" smtClean="0"/>
              <a:t>Ex: Ethernet 32-bit CRC is defined by: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Computed with simple shift/XOR circuits (hardware)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Stronger detection than checksums:</a:t>
            </a:r>
          </a:p>
          <a:p>
            <a:pPr lvl="1"/>
            <a:r>
              <a:rPr lang="en-US" dirty="0" smtClean="0"/>
              <a:t>E.g., can detect all double bit errors</a:t>
            </a:r>
          </a:p>
          <a:p>
            <a:pPr lvl="1"/>
            <a:r>
              <a:rPr lang="en-US" dirty="0" smtClean="0"/>
              <a:t>Not vulnerable to systematic errors</a:t>
            </a:r>
            <a:endParaRPr lang="en-US" dirty="0"/>
          </a:p>
        </p:txBody>
      </p:sp>
      <p:pic>
        <p:nvPicPr>
          <p:cNvPr id="7577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9738" y="2552700"/>
            <a:ext cx="6124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Richard Hamming (1915-1998)</a:t>
            </a:r>
            <a:endParaRPr lang="en-US" dirty="0"/>
          </a:p>
        </p:txBody>
      </p:sp>
      <p:pic>
        <p:nvPicPr>
          <p:cNvPr id="1026" name="Picture 2" descr="http://upload.wikimedia.org/wikipedia/en/0/08/Richard_Hammi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4111" y="955261"/>
            <a:ext cx="3284849" cy="4296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886264" y="1301262"/>
            <a:ext cx="447352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1915-1998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American mathematician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Worked on the Manhattan project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Influence on foundations of communication and networking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729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Correction – Hamming code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914399" y="1363063"/>
            <a:ext cx="7790214" cy="4600081"/>
          </a:xfrm>
        </p:spPr>
        <p:txBody>
          <a:bodyPr/>
          <a:lstStyle/>
          <a:p>
            <a:r>
              <a:rPr lang="en-US" dirty="0" smtClean="0"/>
              <a:t>Hamming code gives a simple way to add check bits and correct up to a single bit error:</a:t>
            </a:r>
          </a:p>
          <a:p>
            <a:pPr lvl="1"/>
            <a:r>
              <a:rPr lang="en-US" dirty="0" smtClean="0"/>
              <a:t>Check bits are parity (XOR) over subsets of the codeword</a:t>
            </a:r>
          </a:p>
          <a:p>
            <a:pPr lvl="1"/>
            <a:r>
              <a:rPr lang="en-US" dirty="0" err="1" smtClean="0"/>
              <a:t>Recomputing</a:t>
            </a:r>
            <a:r>
              <a:rPr lang="en-US" dirty="0" smtClean="0"/>
              <a:t> the parity sums (</a:t>
            </a:r>
            <a:r>
              <a:rPr lang="en-US" u="sng" dirty="0" smtClean="0"/>
              <a:t>syndrome</a:t>
            </a:r>
            <a:r>
              <a:rPr lang="en-US" dirty="0" smtClean="0"/>
              <a:t>) gives the position of the error to flip, or 0 if there is no error</a:t>
            </a:r>
          </a:p>
          <a:p>
            <a:pPr lvl="1"/>
            <a:r>
              <a:rPr lang="en-US" dirty="0" smtClean="0"/>
              <a:t>(7,4) Hamming code for </a:t>
            </a:r>
            <a:br>
              <a:rPr lang="en-US" dirty="0" smtClean="0"/>
            </a:br>
            <a:r>
              <a:rPr lang="en-US" dirty="0" smtClean="0"/>
              <a:t>(d</a:t>
            </a:r>
            <a:r>
              <a:rPr lang="en-US" baseline="-25000" dirty="0" smtClean="0"/>
              <a:t>1</a:t>
            </a:r>
            <a:r>
              <a:rPr lang="en-US" dirty="0" smtClean="0"/>
              <a:t>,d</a:t>
            </a:r>
            <a:r>
              <a:rPr lang="en-US" baseline="-25000" dirty="0" smtClean="0"/>
              <a:t>2</a:t>
            </a:r>
            <a:r>
              <a:rPr lang="en-US" dirty="0" smtClean="0"/>
              <a:t>,d</a:t>
            </a:r>
            <a:r>
              <a:rPr lang="en-US" baseline="-25000" dirty="0" smtClean="0"/>
              <a:t>3</a:t>
            </a:r>
            <a:r>
              <a:rPr lang="en-US" dirty="0" smtClean="0"/>
              <a:t>,d</a:t>
            </a:r>
            <a:r>
              <a:rPr lang="en-US" baseline="-25000" dirty="0" smtClean="0"/>
              <a:t>4</a:t>
            </a:r>
            <a:r>
              <a:rPr lang="en-US" dirty="0" smtClean="0"/>
              <a:t>,p</a:t>
            </a:r>
            <a:r>
              <a:rPr lang="en-US" baseline="-25000" dirty="0" smtClean="0"/>
              <a:t>1</a:t>
            </a:r>
            <a:r>
              <a:rPr lang="en-US" dirty="0" smtClean="0"/>
              <a:t>,p</a:t>
            </a:r>
            <a:r>
              <a:rPr lang="en-US" baseline="-25000" dirty="0" smtClean="0"/>
              <a:t>2</a:t>
            </a:r>
            <a:r>
              <a:rPr lang="en-US" dirty="0" smtClean="0"/>
              <a:t>,p</a:t>
            </a:r>
            <a:r>
              <a:rPr lang="en-US" baseline="-25000" dirty="0" smtClean="0"/>
              <a:t>3</a:t>
            </a:r>
            <a:r>
              <a:rPr lang="en-US" dirty="0" smtClean="0"/>
              <a:t>)-ordering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dirty="0" smtClean="0"/>
              <a:t> </a:t>
            </a:r>
            <a:r>
              <a:rPr lang="en-US" dirty="0"/>
              <a:t>= d</a:t>
            </a:r>
            <a:r>
              <a:rPr lang="en-US" baseline="-25000" dirty="0"/>
              <a:t>1</a:t>
            </a:r>
            <a:r>
              <a:rPr lang="en-GB" b="1" dirty="0" smtClean="0"/>
              <a:t>⊕</a:t>
            </a:r>
            <a:r>
              <a:rPr lang="en-US" dirty="0" smtClean="0"/>
              <a:t>d</a:t>
            </a:r>
            <a:r>
              <a:rPr lang="en-US" baseline="-25000" dirty="0" smtClean="0"/>
              <a:t>2</a:t>
            </a:r>
            <a:r>
              <a:rPr lang="en-GB" b="1" dirty="0" smtClean="0"/>
              <a:t>⊕</a:t>
            </a:r>
            <a:r>
              <a:rPr lang="en-US" dirty="0" smtClean="0"/>
              <a:t>d</a:t>
            </a:r>
            <a:r>
              <a:rPr lang="en-US" baseline="-25000" dirty="0" smtClean="0"/>
              <a:t>3</a:t>
            </a:r>
            <a:br>
              <a:rPr lang="en-US" baseline="-25000" dirty="0" smtClean="0"/>
            </a:br>
            <a:r>
              <a:rPr lang="en-US" dirty="0" smtClean="0"/>
              <a:t>p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d</a:t>
            </a:r>
            <a:r>
              <a:rPr lang="en-US" baseline="-25000" dirty="0" smtClean="0"/>
              <a:t>2</a:t>
            </a:r>
            <a:r>
              <a:rPr lang="en-GB" b="1" dirty="0" smtClean="0"/>
              <a:t>⊕</a:t>
            </a:r>
            <a:r>
              <a:rPr lang="en-US" dirty="0" smtClean="0"/>
              <a:t>d</a:t>
            </a:r>
            <a:r>
              <a:rPr lang="en-US" baseline="-25000" dirty="0" smtClean="0"/>
              <a:t>3</a:t>
            </a:r>
            <a:r>
              <a:rPr lang="en-GB" b="1" dirty="0" smtClean="0"/>
              <a:t>⊕</a:t>
            </a:r>
            <a:r>
              <a:rPr lang="en-US" dirty="0" smtClean="0"/>
              <a:t>d</a:t>
            </a:r>
            <a:r>
              <a:rPr lang="en-US" baseline="-25000" dirty="0" smtClean="0"/>
              <a:t>4</a:t>
            </a:r>
            <a:br>
              <a:rPr lang="en-US" baseline="-25000" dirty="0" smtClean="0"/>
            </a:br>
            <a:r>
              <a:rPr lang="en-US" dirty="0" smtClean="0"/>
              <a:t>p</a:t>
            </a:r>
            <a:r>
              <a:rPr lang="en-US" baseline="-25000" dirty="0" smtClean="0"/>
              <a:t>3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d</a:t>
            </a:r>
            <a:r>
              <a:rPr lang="en-US" baseline="-25000" dirty="0" smtClean="0"/>
              <a:t>3</a:t>
            </a:r>
            <a:r>
              <a:rPr lang="en-GB" b="1" dirty="0" smtClean="0"/>
              <a:t>⊕</a:t>
            </a:r>
            <a:r>
              <a:rPr lang="en-US" dirty="0" smtClean="0"/>
              <a:t>d</a:t>
            </a:r>
            <a:r>
              <a:rPr lang="en-US" baseline="-25000" dirty="0" smtClean="0"/>
              <a:t>4</a:t>
            </a:r>
            <a:r>
              <a:rPr lang="en-GB" b="1" dirty="0" smtClean="0"/>
              <a:t>⊕</a:t>
            </a:r>
            <a:r>
              <a:rPr lang="en-US" dirty="0" smtClean="0"/>
              <a:t>d</a:t>
            </a:r>
            <a:r>
              <a:rPr lang="en-US" baseline="-25000" dirty="0" smtClean="0"/>
              <a:t>1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smtClean="0"/>
              <a:t>Let’s encode 1001 and 0101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5553476" y="4060641"/>
            <a:ext cx="2579427" cy="2416993"/>
            <a:chOff x="4044287" y="3950403"/>
            <a:chExt cx="2579427" cy="2416993"/>
          </a:xfrm>
        </p:grpSpPr>
        <p:grpSp>
          <p:nvGrpSpPr>
            <p:cNvPr id="3" name="Group 2"/>
            <p:cNvGrpSpPr/>
            <p:nvPr/>
          </p:nvGrpSpPr>
          <p:grpSpPr>
            <a:xfrm>
              <a:off x="4044287" y="3950403"/>
              <a:ext cx="2579427" cy="2416993"/>
              <a:chOff x="4044287" y="3950403"/>
              <a:chExt cx="2579427" cy="2416993"/>
            </a:xfrm>
          </p:grpSpPr>
          <p:sp>
            <p:nvSpPr>
              <p:cNvPr id="7" name="Oval 6"/>
              <p:cNvSpPr/>
              <p:nvPr/>
            </p:nvSpPr>
            <p:spPr bwMode="auto">
              <a:xfrm>
                <a:off x="4044287" y="4741973"/>
                <a:ext cx="1583140" cy="1583140"/>
              </a:xfrm>
              <a:prstGeom prst="ellipse">
                <a:avLst/>
              </a:prstGeom>
              <a:solidFill>
                <a:srgbClr val="0000FF">
                  <a:alpha val="70000"/>
                </a:srgb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8" name="Oval 7"/>
              <p:cNvSpPr/>
              <p:nvPr/>
            </p:nvSpPr>
            <p:spPr bwMode="auto">
              <a:xfrm>
                <a:off x="5040574" y="4784256"/>
                <a:ext cx="1583140" cy="1583140"/>
              </a:xfrm>
              <a:prstGeom prst="ellipse">
                <a:avLst/>
              </a:prstGeom>
              <a:solidFill>
                <a:srgbClr val="00B050">
                  <a:alpha val="70000"/>
                </a:srgb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9" name="Oval 8"/>
              <p:cNvSpPr/>
              <p:nvPr/>
            </p:nvSpPr>
            <p:spPr bwMode="auto">
              <a:xfrm>
                <a:off x="4508311" y="3950403"/>
                <a:ext cx="1583140" cy="1583140"/>
              </a:xfrm>
              <a:prstGeom prst="ellipse">
                <a:avLst/>
              </a:prstGeom>
              <a:solidFill>
                <a:srgbClr val="FF0000">
                  <a:alpha val="70000"/>
                </a:srgb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4" name="TextBox 3"/>
            <p:cNvSpPr txBox="1"/>
            <p:nvPr/>
          </p:nvSpPr>
          <p:spPr>
            <a:xfrm>
              <a:off x="5040574" y="4285397"/>
              <a:ext cx="4185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</a:t>
              </a:r>
              <a:r>
                <a:rPr lang="en-US" baseline="-25000" dirty="0" smtClean="0"/>
                <a:t>1</a:t>
              </a:r>
              <a:endParaRPr lang="en-US" baseline="-25000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115635" y="5094475"/>
              <a:ext cx="5117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d</a:t>
              </a:r>
              <a:r>
                <a:rPr lang="en-US" baseline="-25000" dirty="0" smtClean="0"/>
                <a:t>3</a:t>
              </a:r>
              <a:endParaRPr lang="en-US" baseline="-250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453719" y="5564453"/>
              <a:ext cx="4185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</a:t>
              </a:r>
              <a:r>
                <a:rPr lang="en-US" baseline="-25000" dirty="0" smtClean="0"/>
                <a:t>2</a:t>
              </a:r>
              <a:endParaRPr lang="en-US" baseline="-250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882186" y="5591748"/>
              <a:ext cx="4185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</a:t>
              </a:r>
              <a:r>
                <a:rPr lang="en-US" baseline="-25000" dirty="0" smtClean="0"/>
                <a:t>3</a:t>
              </a:r>
              <a:endParaRPr lang="en-US" baseline="-250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631977" y="4855217"/>
              <a:ext cx="4185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d</a:t>
              </a:r>
              <a:r>
                <a:rPr lang="en-US" baseline="-25000" dirty="0" smtClean="0"/>
                <a:t>1</a:t>
              </a:r>
              <a:endParaRPr lang="en-US" baseline="-250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697105" y="4889759"/>
              <a:ext cx="4185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d</a:t>
              </a:r>
              <a:r>
                <a:rPr lang="en-US" baseline="-25000" dirty="0" smtClean="0"/>
                <a:t>2</a:t>
              </a:r>
              <a:endParaRPr lang="en-US" baseline="-250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179326" y="5564453"/>
              <a:ext cx="4185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d</a:t>
              </a:r>
              <a:r>
                <a:rPr lang="en-US" baseline="-25000" dirty="0" smtClean="0"/>
                <a:t>4</a:t>
              </a:r>
              <a:endParaRPr lang="en-US" baseline="-25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345236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525053" y="1755857"/>
            <a:ext cx="8240589" cy="4600081"/>
          </a:xfrm>
        </p:spPr>
        <p:txBody>
          <a:bodyPr/>
          <a:lstStyle/>
          <a:p>
            <a:r>
              <a:rPr lang="en-US" b="1" dirty="0"/>
              <a:t>0100 </a:t>
            </a:r>
            <a:r>
              <a:rPr lang="en-US" b="1" dirty="0" smtClean="0"/>
              <a:t>110</a:t>
            </a:r>
            <a:br>
              <a:rPr lang="en-US" b="1" dirty="0" smtClean="0"/>
            </a:br>
            <a:r>
              <a:rPr lang="en-US" b="1" dirty="0" smtClean="0"/>
              <a:t>1001 110</a:t>
            </a:r>
            <a:br>
              <a:rPr lang="en-US" b="1" dirty="0" smtClean="0"/>
            </a:br>
            <a:endParaRPr lang="en-US" b="1" dirty="0"/>
          </a:p>
          <a:p>
            <a:r>
              <a:rPr lang="en-US" b="1" dirty="0"/>
              <a:t>0001 </a:t>
            </a:r>
            <a:r>
              <a:rPr lang="en-US" b="1" dirty="0" smtClean="0"/>
              <a:t>101</a:t>
            </a:r>
            <a:br>
              <a:rPr lang="en-US" b="1" dirty="0" smtClean="0"/>
            </a:br>
            <a:r>
              <a:rPr lang="en-US" b="1" dirty="0" smtClean="0"/>
              <a:t>0000 000</a:t>
            </a:r>
            <a:br>
              <a:rPr lang="en-US" b="1" dirty="0" smtClean="0"/>
            </a:br>
            <a:endParaRPr lang="en-US" b="1" dirty="0" smtClean="0"/>
          </a:p>
          <a:p>
            <a:r>
              <a:rPr lang="en-US" b="1" dirty="0" smtClean="0"/>
              <a:t>0111 010</a:t>
            </a:r>
            <a:br>
              <a:rPr lang="en-US" b="1" dirty="0" smtClean="0"/>
            </a:br>
            <a:r>
              <a:rPr lang="en-US" b="1" dirty="0" smtClean="0"/>
              <a:t>0110 001</a:t>
            </a:r>
            <a:br>
              <a:rPr lang="en-US" b="1" dirty="0" smtClean="0"/>
            </a:br>
            <a:endParaRPr lang="en-US" b="1" dirty="0" smtClean="0"/>
          </a:p>
          <a:p>
            <a:r>
              <a:rPr lang="en-US" b="1" dirty="0"/>
              <a:t>1011 </a:t>
            </a:r>
            <a:r>
              <a:rPr lang="en-US" b="1" dirty="0" smtClean="0"/>
              <a:t>100</a:t>
            </a:r>
            <a:br>
              <a:rPr lang="en-US" b="1" dirty="0" smtClean="0"/>
            </a:br>
            <a:r>
              <a:rPr lang="en-US" b="1" dirty="0" smtClean="0"/>
              <a:t>0110 </a:t>
            </a:r>
            <a:r>
              <a:rPr lang="en-US" b="1" dirty="0"/>
              <a:t>001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3200" y="391886"/>
            <a:ext cx="99277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Decode the following four ASCII characters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448839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Hamming Codes - Generalization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	d data bits</a:t>
            </a:r>
          </a:p>
          <a:p>
            <a:r>
              <a:rPr lang="en-US" dirty="0" smtClean="0"/>
              <a:t>	r check bits</a:t>
            </a:r>
          </a:p>
          <a:p>
            <a:endParaRPr lang="en-US" dirty="0" smtClean="0"/>
          </a:p>
          <a:p>
            <a:r>
              <a:rPr lang="en-US" dirty="0" smtClean="0"/>
              <a:t>Values for d and r that satisfy the following equation allow to correct one error:</a:t>
            </a:r>
          </a:p>
          <a:p>
            <a:r>
              <a:rPr lang="en-US" dirty="0"/>
              <a:t>	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d+r+1 ≤ 2</a:t>
            </a:r>
            <a:r>
              <a:rPr lang="en-US" baseline="30000" dirty="0" smtClean="0"/>
              <a:t>r</a:t>
            </a:r>
            <a:endParaRPr lang="en-US" baseline="30000" dirty="0"/>
          </a:p>
        </p:txBody>
      </p:sp>
    </p:spTree>
    <p:extLst>
      <p:ext uri="{BB962C8B-B14F-4D97-AF65-F5344CB8AC3E}">
        <p14:creationId xmlns:p14="http://schemas.microsoft.com/office/powerpoint/2010/main" val="27322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Hamming code vs </a:t>
            </a:r>
            <a:r>
              <a:rPr lang="en-GB" dirty="0" err="1" smtClean="0"/>
              <a:t>Gray</a:t>
            </a:r>
            <a:r>
              <a:rPr lang="en-GB" dirty="0" smtClean="0"/>
              <a:t> code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??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973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Detection: IBANs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hlinkClick r:id="rId2"/>
            </a:endParaRPr>
          </a:p>
          <a:p>
            <a:endParaRPr lang="en-US" dirty="0" smtClean="0">
              <a:hlinkClick r:id="rId2"/>
            </a:endParaRPr>
          </a:p>
          <a:p>
            <a:endParaRPr lang="en-US" dirty="0" smtClean="0">
              <a:hlinkClick r:id="rId2"/>
            </a:endParaRPr>
          </a:p>
          <a:p>
            <a:endParaRPr lang="en-US" dirty="0">
              <a:hlinkClick r:id="rId2"/>
            </a:endParaRPr>
          </a:p>
          <a:p>
            <a:endParaRPr lang="en-US" dirty="0">
              <a:hlinkClick r:id="rId2"/>
            </a:endParaRPr>
          </a:p>
          <a:p>
            <a:endParaRPr lang="en-US" dirty="0" smtClean="0">
              <a:hlinkClick r:id="rId2"/>
            </a:endParaRPr>
          </a:p>
          <a:p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://www.ibancalculator.com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768837" y="1066537"/>
            <a:ext cx="5051383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Example: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bank</a:t>
            </a:r>
            <a:r>
              <a:rPr kumimoji="0" lang="en-US" alt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code 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123456, bank abbreviation WEST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account number 98765432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altLang="en-US" dirty="0" smtClean="0"/>
              <a:t>Redundancy is in blue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7355426"/>
              </p:ext>
            </p:extLst>
          </p:nvPr>
        </p:nvGraphicFramePr>
        <p:xfrm>
          <a:off x="647478" y="2491208"/>
          <a:ext cx="7315200" cy="2011680"/>
        </p:xfrm>
        <a:graphic>
          <a:graphicData uri="http://schemas.openxmlformats.org/drawingml/2006/table">
            <a:tbl>
              <a:tblPr/>
              <a:tblGrid>
                <a:gridCol w="1828800"/>
                <a:gridCol w="208280"/>
                <a:gridCol w="3449320"/>
                <a:gridCol w="1828800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IBAN: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rgbClr val="FF0000"/>
                          </a:solidFill>
                          <a:effectLst/>
                        </a:rPr>
                        <a:t>GB</a:t>
                      </a:r>
                      <a:r>
                        <a:rPr lang="en-US" dirty="0">
                          <a:solidFill>
                            <a:srgbClr val="0000FF"/>
                          </a:solidFill>
                          <a:effectLst/>
                        </a:rPr>
                        <a:t>82</a:t>
                      </a:r>
                      <a:r>
                        <a:rPr lang="en-US" dirty="0"/>
                        <a:t> </a:t>
                      </a:r>
                      <a:r>
                        <a:rPr lang="en-US" dirty="0">
                          <a:solidFill>
                            <a:srgbClr val="008000"/>
                          </a:solidFill>
                          <a:effectLst/>
                        </a:rPr>
                        <a:t>WEST</a:t>
                      </a:r>
                      <a:r>
                        <a:rPr lang="en-US" dirty="0"/>
                        <a:t> 1234 5698 7654 32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• Rearrange: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>
                          <a:solidFill>
                            <a:srgbClr val="008000"/>
                          </a:solidFill>
                          <a:effectLst/>
                        </a:rPr>
                        <a:t>W E S T</a:t>
                      </a:r>
                      <a:r>
                        <a:rPr lang="pl-PL"/>
                        <a:t>12345698765432 </a:t>
                      </a:r>
                      <a:r>
                        <a:rPr lang="pl-PL">
                          <a:solidFill>
                            <a:srgbClr val="FF0000"/>
                          </a:solidFill>
                          <a:effectLst/>
                        </a:rPr>
                        <a:t>G B</a:t>
                      </a:r>
                      <a:r>
                        <a:rPr lang="pl-PL">
                          <a:solidFill>
                            <a:srgbClr val="0000FF"/>
                          </a:solidFill>
                          <a:effectLst/>
                        </a:rPr>
                        <a:t>82</a:t>
                      </a:r>
                      <a:endParaRPr lang="pl-PL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• Convert to </a:t>
                      </a:r>
                      <a:r>
                        <a:rPr lang="en-US" dirty="0" smtClean="0"/>
                        <a:t>integer</a:t>
                      </a:r>
                      <a:r>
                        <a:rPr lang="en-US" baseline="0" dirty="0" smtClean="0"/>
                        <a:t> (A=10, ..)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>
                          <a:solidFill>
                            <a:srgbClr val="008000"/>
                          </a:solidFill>
                          <a:effectLst/>
                        </a:rPr>
                        <a:t>32142829</a:t>
                      </a:r>
                      <a:r>
                        <a:rPr lang="en-US"/>
                        <a:t>12345698765432</a:t>
                      </a:r>
                      <a:r>
                        <a:rPr lang="en-US">
                          <a:solidFill>
                            <a:srgbClr val="FF0000"/>
                          </a:solidFill>
                          <a:effectLst/>
                        </a:rPr>
                        <a:t>1611</a:t>
                      </a:r>
                      <a:r>
                        <a:rPr lang="en-US">
                          <a:solidFill>
                            <a:srgbClr val="0000FF"/>
                          </a:solidFill>
                          <a:effectLst/>
                        </a:rPr>
                        <a:t>82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• Compute remainder: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rgbClr val="008000"/>
                          </a:solidFill>
                          <a:effectLst/>
                        </a:rPr>
                        <a:t>32142829</a:t>
                      </a:r>
                      <a:r>
                        <a:rPr lang="en-US" dirty="0"/>
                        <a:t>12345698765432</a:t>
                      </a:r>
                      <a:r>
                        <a:rPr lang="en-US" dirty="0">
                          <a:solidFill>
                            <a:srgbClr val="FF0000"/>
                          </a:solidFill>
                          <a:effectLst/>
                        </a:rPr>
                        <a:t>1611</a:t>
                      </a:r>
                      <a:r>
                        <a:rPr lang="en-US" dirty="0">
                          <a:solidFill>
                            <a:srgbClr val="0000FF"/>
                          </a:solidFill>
                          <a:effectLst/>
                        </a:rPr>
                        <a:t>82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mod 97 = 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3481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Bounds – Hamming distance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Code turns data of n bits into codewords of  </a:t>
            </a:r>
            <a:r>
              <a:rPr lang="en-US" dirty="0" err="1" smtClean="0"/>
              <a:t>n+k</a:t>
            </a:r>
            <a:r>
              <a:rPr lang="en-US" dirty="0" smtClean="0"/>
              <a:t> bits</a:t>
            </a:r>
          </a:p>
          <a:p>
            <a:r>
              <a:rPr lang="en-US" u="sng" dirty="0" smtClean="0"/>
              <a:t>Hamming distance</a:t>
            </a:r>
            <a:r>
              <a:rPr lang="en-US" dirty="0" smtClean="0"/>
              <a:t> is the minimum bit flips to turn one valid codeword into any other valid one. </a:t>
            </a:r>
          </a:p>
          <a:p>
            <a:pPr lvl="1"/>
            <a:r>
              <a:rPr lang="en-US" dirty="0" smtClean="0"/>
              <a:t>Example with 4 codewords of 10 bits (n=2, k=8): </a:t>
            </a:r>
          </a:p>
          <a:p>
            <a:pPr lvl="2"/>
            <a:r>
              <a:rPr lang="en-US" dirty="0" smtClean="0"/>
              <a:t>0000000000, 0000011111, 1111100000, and 1111111111 </a:t>
            </a:r>
          </a:p>
          <a:p>
            <a:pPr lvl="2"/>
            <a:r>
              <a:rPr lang="en-US" dirty="0" smtClean="0"/>
              <a:t>Hamming distance is 5</a:t>
            </a:r>
          </a:p>
          <a:p>
            <a:r>
              <a:rPr lang="en-US" dirty="0" smtClean="0"/>
              <a:t>Bounds for a code with distance:</a:t>
            </a:r>
          </a:p>
          <a:p>
            <a:pPr lvl="1"/>
            <a:r>
              <a:rPr lang="en-US" dirty="0" smtClean="0"/>
              <a:t>2d+1 – can correct d errors (e.g., 2 errors above)</a:t>
            </a:r>
          </a:p>
          <a:p>
            <a:pPr lvl="1"/>
            <a:r>
              <a:rPr lang="en-US" dirty="0" smtClean="0"/>
              <a:t>d+1 – can detect d errors (e.g., 4 errors above)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6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Control - Preference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method is better when?</a:t>
            </a:r>
          </a:p>
          <a:p>
            <a:endParaRPr lang="en-US" dirty="0"/>
          </a:p>
          <a:p>
            <a:r>
              <a:rPr lang="en-US" dirty="0" smtClean="0"/>
              <a:t>Example: </a:t>
            </a:r>
          </a:p>
          <a:p>
            <a:pPr marL="800100" lvl="1" indent="-342900"/>
            <a:r>
              <a:rPr lang="en-US" dirty="0"/>
              <a:t>	</a:t>
            </a:r>
            <a:r>
              <a:rPr lang="en-US" dirty="0" smtClean="0"/>
              <a:t>Error probability: 10</a:t>
            </a:r>
            <a:r>
              <a:rPr lang="en-US" baseline="30000" dirty="0" smtClean="0"/>
              <a:t>-6</a:t>
            </a:r>
          </a:p>
          <a:p>
            <a:pPr marL="800100" lvl="1" indent="-342900"/>
            <a:r>
              <a:rPr lang="en-US" dirty="0"/>
              <a:t>	</a:t>
            </a:r>
            <a:r>
              <a:rPr lang="en-US" dirty="0" smtClean="0"/>
              <a:t>Frame size: 1k bits</a:t>
            </a:r>
          </a:p>
          <a:p>
            <a:pPr marL="800100" lvl="1" indent="-342900"/>
            <a:r>
              <a:rPr lang="en-US" dirty="0"/>
              <a:t>	</a:t>
            </a:r>
            <a:r>
              <a:rPr lang="en-US" dirty="0" smtClean="0"/>
              <a:t>(7,4)-Hamming code versus one parity bit?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65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0" y="676275"/>
            <a:ext cx="9144000" cy="1143000"/>
          </a:xfrm>
        </p:spPr>
        <p:txBody>
          <a:bodyPr/>
          <a:lstStyle/>
          <a:p>
            <a:r>
              <a:rPr lang="en-US" dirty="0" smtClean="0"/>
              <a:t>The Data Link Layer</a:t>
            </a:r>
          </a:p>
        </p:txBody>
      </p:sp>
      <p:sp>
        <p:nvSpPr>
          <p:cNvPr id="4099" name="Subtitle 2"/>
          <p:cNvSpPr>
            <a:spLocks noGrp="1"/>
          </p:cNvSpPr>
          <p:nvPr>
            <p:ph idx="1"/>
          </p:nvPr>
        </p:nvSpPr>
        <p:spPr>
          <a:xfrm>
            <a:off x="1257299" y="1990725"/>
            <a:ext cx="6686551" cy="4019550"/>
          </a:xfrm>
        </p:spPr>
        <p:txBody>
          <a:bodyPr/>
          <a:lstStyle/>
          <a:p>
            <a:pPr lvl="1"/>
            <a:endParaRPr lang="en-US" dirty="0" smtClean="0"/>
          </a:p>
          <a:p>
            <a:pPr lvl="1">
              <a:buFont typeface="+mj-lt"/>
              <a:buAutoNum type="arabicPeriod"/>
            </a:pPr>
            <a:r>
              <a:rPr lang="en-US" dirty="0" smtClean="0"/>
              <a:t>Framing</a:t>
            </a:r>
          </a:p>
          <a:p>
            <a:pPr lvl="1">
              <a:buFont typeface="+mj-lt"/>
              <a:buAutoNum type="arabicPeriod"/>
            </a:pPr>
            <a:r>
              <a:rPr lang="en-US" dirty="0" smtClean="0"/>
              <a:t>Error Detection and Correction</a:t>
            </a:r>
          </a:p>
          <a:p>
            <a:pPr lvl="1">
              <a:buFont typeface="+mj-lt"/>
              <a:buAutoNum type="arabicPeriod"/>
            </a:pPr>
            <a:r>
              <a:rPr lang="en-US" b="1" dirty="0" smtClean="0"/>
              <a:t>Elementary Data Link Protocols</a:t>
            </a:r>
          </a:p>
          <a:p>
            <a:pPr lvl="1">
              <a:buFont typeface="+mj-lt"/>
              <a:buAutoNum type="arabicPeriod"/>
            </a:pPr>
            <a:r>
              <a:rPr lang="en-US" dirty="0" smtClean="0"/>
              <a:t>Example Data Link Protocols</a:t>
            </a:r>
          </a:p>
        </p:txBody>
      </p:sp>
    </p:spTree>
    <p:extLst>
      <p:ext uri="{BB962C8B-B14F-4D97-AF65-F5344CB8AC3E}">
        <p14:creationId xmlns:p14="http://schemas.microsoft.com/office/powerpoint/2010/main" val="3061257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0" y="676275"/>
            <a:ext cx="9144000" cy="1143000"/>
          </a:xfrm>
        </p:spPr>
        <p:txBody>
          <a:bodyPr/>
          <a:lstStyle/>
          <a:p>
            <a:r>
              <a:rPr lang="en-US" dirty="0" smtClean="0"/>
              <a:t>The Data Link Layer</a:t>
            </a:r>
          </a:p>
        </p:txBody>
      </p:sp>
      <p:sp>
        <p:nvSpPr>
          <p:cNvPr id="4099" name="Subtitle 2"/>
          <p:cNvSpPr>
            <a:spLocks noGrp="1"/>
          </p:cNvSpPr>
          <p:nvPr>
            <p:ph idx="1"/>
          </p:nvPr>
        </p:nvSpPr>
        <p:spPr>
          <a:xfrm>
            <a:off x="1257299" y="1990725"/>
            <a:ext cx="6686551" cy="4019550"/>
          </a:xfrm>
        </p:spPr>
        <p:txBody>
          <a:bodyPr/>
          <a:lstStyle/>
          <a:p>
            <a:pPr lvl="1"/>
            <a:endParaRPr lang="en-US" dirty="0" smtClean="0"/>
          </a:p>
          <a:p>
            <a:pPr lvl="1">
              <a:buFont typeface="+mj-lt"/>
              <a:buAutoNum type="arabicPeriod"/>
            </a:pPr>
            <a:r>
              <a:rPr lang="en-US" b="1" dirty="0" smtClean="0"/>
              <a:t>Framing</a:t>
            </a:r>
          </a:p>
          <a:p>
            <a:pPr lvl="1">
              <a:buFont typeface="+mj-lt"/>
              <a:buAutoNum type="arabicPeriod"/>
            </a:pPr>
            <a:r>
              <a:rPr lang="en-US" dirty="0" smtClean="0"/>
              <a:t>Error Detection and Correction</a:t>
            </a:r>
          </a:p>
          <a:p>
            <a:pPr lvl="1">
              <a:buFont typeface="+mj-lt"/>
              <a:buAutoNum type="arabicPeriod"/>
            </a:pPr>
            <a:r>
              <a:rPr lang="en-US" dirty="0" smtClean="0"/>
              <a:t>Elementary Data Link Protocols</a:t>
            </a:r>
          </a:p>
          <a:p>
            <a:pPr lvl="1">
              <a:buFont typeface="+mj-lt"/>
              <a:buAutoNum type="arabicPeriod"/>
            </a:pPr>
            <a:r>
              <a:rPr lang="en-US" dirty="0" smtClean="0"/>
              <a:t>Example Data Link Protocols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/>
              <a:t>Elementary Data Link Protocols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Link layer environment </a:t>
            </a:r>
            <a:r>
              <a:rPr lang="en-US" dirty="0" smtClean="0">
                <a:solidFill>
                  <a:srgbClr val="0000FF"/>
                </a:solidFill>
              </a:rPr>
              <a:t>»</a:t>
            </a:r>
            <a:endParaRPr lang="en-US" dirty="0" smtClean="0"/>
          </a:p>
          <a:p>
            <a:pPr lvl="1"/>
            <a:r>
              <a:rPr lang="en-US" dirty="0" smtClean="0"/>
              <a:t>Utopian Simplex Protocol </a:t>
            </a:r>
            <a:r>
              <a:rPr lang="en-US" dirty="0" smtClean="0">
                <a:solidFill>
                  <a:srgbClr val="0000FF"/>
                </a:solidFill>
              </a:rPr>
              <a:t>»</a:t>
            </a:r>
            <a:endParaRPr lang="en-US" dirty="0" smtClean="0"/>
          </a:p>
          <a:p>
            <a:pPr lvl="1"/>
            <a:r>
              <a:rPr lang="en-US" dirty="0" smtClean="0"/>
              <a:t>Stop-and-Wait Protocol for Error-free channel </a:t>
            </a:r>
            <a:r>
              <a:rPr lang="en-US" dirty="0" smtClean="0">
                <a:solidFill>
                  <a:srgbClr val="0000FF"/>
                </a:solidFill>
              </a:rPr>
              <a:t>»</a:t>
            </a:r>
            <a:endParaRPr lang="en-US" dirty="0" smtClean="0"/>
          </a:p>
          <a:p>
            <a:pPr lvl="1"/>
            <a:r>
              <a:rPr lang="en-US" dirty="0" smtClean="0"/>
              <a:t>Stop-and-Wait Protocol for Noisy channel </a:t>
            </a:r>
            <a:r>
              <a:rPr lang="en-US" dirty="0" smtClean="0">
                <a:solidFill>
                  <a:srgbClr val="0000FF"/>
                </a:solidFill>
              </a:rPr>
              <a:t>»</a:t>
            </a:r>
          </a:p>
          <a:p>
            <a:pPr lvl="1"/>
            <a:r>
              <a:rPr lang="en-US" dirty="0"/>
              <a:t>Sliding Window concept </a:t>
            </a:r>
            <a:r>
              <a:rPr lang="en-US" dirty="0">
                <a:solidFill>
                  <a:srgbClr val="0000FF"/>
                </a:solidFill>
              </a:rPr>
              <a:t>»</a:t>
            </a:r>
            <a:endParaRPr lang="en-US" dirty="0"/>
          </a:p>
          <a:p>
            <a:pPr lvl="1"/>
            <a:endParaRPr lang="en-US" dirty="0" smtClean="0">
              <a:solidFill>
                <a:srgbClr val="0000FF"/>
              </a:solidFill>
            </a:endParaRPr>
          </a:p>
          <a:p>
            <a:pPr lvl="2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 layer environment (1)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Commonly implemented as NICs and OS drivers; network layer (IP) is often OS software</a:t>
            </a:r>
          </a:p>
        </p:txBody>
      </p:sp>
      <p:pic>
        <p:nvPicPr>
          <p:cNvPr id="2458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47788" y="2524125"/>
            <a:ext cx="6467475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 bwMode="auto">
          <a:xfrm>
            <a:off x="2466975" y="4257675"/>
            <a:ext cx="1019175" cy="457200"/>
          </a:xfrm>
          <a:prstGeom prst="rect">
            <a:avLst/>
          </a:prstGeom>
          <a:solidFill>
            <a:srgbClr val="FF2BD8">
              <a:alpha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2590800" y="4714874"/>
            <a:ext cx="790575" cy="457201"/>
          </a:xfrm>
          <a:prstGeom prst="rect">
            <a:avLst/>
          </a:prstGeom>
          <a:solidFill>
            <a:srgbClr val="FF2BD8">
              <a:alpha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 layer environment (2)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Link layer protocol implementations use system calls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46496" y="2421255"/>
          <a:ext cx="8203407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46"/>
                <a:gridCol w="3103992"/>
                <a:gridCol w="404996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Group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B="9144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Library Function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B="9144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Description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B="9144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Network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layer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B="91440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from_network_layer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(&amp;packet)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to_network_layer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(&amp;packet)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enable_network_layer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disable_network_layer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()</a:t>
                      </a:r>
                    </a:p>
                  </a:txBody>
                  <a:tcPr marB="9144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Take a 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packet from network layer to send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Deliver a received packet to network layer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Let network cause “ready” events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Prevent network “ready” events</a:t>
                      </a:r>
                      <a:endParaRPr lang="en-US" sz="1600" b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B="9144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Physical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layer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B="91440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600" b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from_physical_layer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(&amp;frame)</a:t>
                      </a:r>
                    </a:p>
                    <a:p>
                      <a:r>
                        <a:rPr lang="en-US" sz="1600" b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to_physical_layer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(&amp;frame)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B="9144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Get an incoming frame from physical layer</a:t>
                      </a:r>
                    </a:p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Pass an outgoing frame to physical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layer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B="9144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Events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&amp; timers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B="91440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wait_for_event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(&amp;event)</a:t>
                      </a:r>
                    </a:p>
                    <a:p>
                      <a:r>
                        <a:rPr lang="en-US" sz="1600" b="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start_timer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US" sz="1600" b="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seq_nr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  <a:p>
                      <a:r>
                        <a:rPr lang="en-US" sz="1600" b="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stop_timer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US" sz="1600" b="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seq_nr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start_ack_timer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()</a:t>
                      </a:r>
                    </a:p>
                    <a:p>
                      <a:r>
                        <a:rPr lang="en-US" sz="1600" b="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stop_ack_timer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()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B="9144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Wait for a packet / frame / timer event</a:t>
                      </a:r>
                    </a:p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Start a countdown 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timer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running</a:t>
                      </a:r>
                    </a:p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Stop a countdown timer from running</a:t>
                      </a:r>
                    </a:p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Start the ACK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countdown timer</a:t>
                      </a:r>
                    </a:p>
                    <a:p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Stop the ACK countdown timer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B="91440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Utopian Simplex Protocol (=Ethernet)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914399" y="1391638"/>
            <a:ext cx="7790214" cy="4600081"/>
          </a:xfrm>
        </p:spPr>
        <p:txBody>
          <a:bodyPr/>
          <a:lstStyle/>
          <a:p>
            <a:r>
              <a:rPr lang="en-US" dirty="0" smtClean="0"/>
              <a:t>An optimistic protocol to get us started</a:t>
            </a:r>
          </a:p>
          <a:p>
            <a:pPr lvl="1"/>
            <a:r>
              <a:rPr lang="en-US" dirty="0" smtClean="0"/>
              <a:t>Assumes no errors, and receiver as fast as sender</a:t>
            </a:r>
          </a:p>
          <a:p>
            <a:pPr lvl="1"/>
            <a:r>
              <a:rPr lang="en-US" dirty="0" smtClean="0"/>
              <a:t>Considers one-way data transfer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3">
              <a:buNone/>
            </a:pPr>
            <a:endParaRPr lang="en-US" dirty="0" smtClean="0"/>
          </a:p>
          <a:p>
            <a:pPr lvl="1"/>
            <a:r>
              <a:rPr lang="en-US" dirty="0" smtClean="0"/>
              <a:t>That’s it, no error or flow control …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819150" y="2771775"/>
            <a:ext cx="7477125" cy="2683907"/>
            <a:chOff x="819150" y="2638425"/>
            <a:chExt cx="7477125" cy="2683907"/>
          </a:xfrm>
        </p:grpSpPr>
        <p:pic>
          <p:nvPicPr>
            <p:cNvPr id="28676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 t="36755" r="57042" b="18083"/>
            <a:stretch>
              <a:fillRect/>
            </a:stretch>
          </p:blipFill>
          <p:spPr bwMode="auto">
            <a:xfrm>
              <a:off x="1276350" y="2638425"/>
              <a:ext cx="2905125" cy="2200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 r="58102"/>
            <a:stretch>
              <a:fillRect/>
            </a:stretch>
          </p:blipFill>
          <p:spPr bwMode="auto">
            <a:xfrm>
              <a:off x="5210174" y="2686050"/>
              <a:ext cx="2733676" cy="24799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" name="TextBox 10"/>
            <p:cNvSpPr txBox="1"/>
            <p:nvPr/>
          </p:nvSpPr>
          <p:spPr>
            <a:xfrm>
              <a:off x="819150" y="4953000"/>
              <a:ext cx="34480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Sender loops blasting frames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29201" y="4953000"/>
              <a:ext cx="32670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Receiver loops eating frames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1257301" y="4848225"/>
            <a:ext cx="4000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Stop-and-Wait – Error-free channel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914399" y="1134463"/>
            <a:ext cx="7790214" cy="4600081"/>
          </a:xfrm>
        </p:spPr>
        <p:txBody>
          <a:bodyPr/>
          <a:lstStyle/>
          <a:p>
            <a:r>
              <a:rPr lang="en-US" dirty="0" smtClean="0"/>
              <a:t>Protocol (p2) ensures sender can’t outpace receiver:</a:t>
            </a:r>
          </a:p>
          <a:p>
            <a:pPr lvl="1"/>
            <a:r>
              <a:rPr lang="en-US" dirty="0" smtClean="0"/>
              <a:t>Receiver returns a dummy frame (</a:t>
            </a:r>
            <a:r>
              <a:rPr lang="en-US" dirty="0" err="1" smtClean="0"/>
              <a:t>ack</a:t>
            </a:r>
            <a:r>
              <a:rPr lang="en-US" dirty="0" smtClean="0"/>
              <a:t>) when ready</a:t>
            </a:r>
          </a:p>
          <a:p>
            <a:pPr lvl="1"/>
            <a:r>
              <a:rPr lang="en-US" dirty="0" smtClean="0"/>
              <a:t>Only one frame out at a time – called </a:t>
            </a:r>
            <a:r>
              <a:rPr lang="en-US" u="sng" dirty="0" smtClean="0"/>
              <a:t>stop-and-wait</a:t>
            </a:r>
            <a:endParaRPr lang="en-US" dirty="0" smtClean="0"/>
          </a:p>
          <a:p>
            <a:pPr lvl="1"/>
            <a:r>
              <a:rPr lang="en-US" dirty="0" smtClean="0"/>
              <a:t>We added flow control! </a:t>
            </a:r>
          </a:p>
        </p:txBody>
      </p:sp>
      <p:pic>
        <p:nvPicPr>
          <p:cNvPr id="30724" name="Picture 2"/>
          <p:cNvPicPr>
            <a:picLocks noChangeAspect="1" noChangeArrowheads="1"/>
          </p:cNvPicPr>
          <p:nvPr/>
        </p:nvPicPr>
        <p:blipFill>
          <a:blip r:embed="rId3" cstate="print"/>
          <a:srcRect t="40288" r="60132" b="1336"/>
          <a:stretch>
            <a:fillRect/>
          </a:stretch>
        </p:blipFill>
        <p:spPr bwMode="auto">
          <a:xfrm>
            <a:off x="1438275" y="3048000"/>
            <a:ext cx="2886075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 cstate="print"/>
          <a:srcRect r="60177"/>
          <a:stretch>
            <a:fillRect/>
          </a:stretch>
        </p:blipFill>
        <p:spPr bwMode="auto">
          <a:xfrm>
            <a:off x="5000624" y="3028950"/>
            <a:ext cx="2713831" cy="2360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1152526" y="5657850"/>
            <a:ext cx="34480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Sender waits to for </a:t>
            </a:r>
            <a:r>
              <a:rPr lang="en-US" dirty="0" err="1" smtClean="0"/>
              <a:t>ack</a:t>
            </a:r>
            <a:r>
              <a:rPr lang="en-US" dirty="0" smtClean="0"/>
              <a:t> after passing frame to physical layer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14875" y="5648325"/>
            <a:ext cx="3705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Receiver sends </a:t>
            </a:r>
            <a:r>
              <a:rPr lang="en-US" dirty="0" err="1" smtClean="0"/>
              <a:t>ack</a:t>
            </a:r>
            <a:r>
              <a:rPr lang="en-US" dirty="0" smtClean="0"/>
              <a:t> after passing frame to network layer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Stop-and-Wait – Noisy channel (=</a:t>
            </a:r>
            <a:r>
              <a:rPr lang="en-US" dirty="0" err="1" smtClean="0"/>
              <a:t>Wifi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14399" y="1467838"/>
            <a:ext cx="7790214" cy="4600081"/>
          </a:xfrm>
        </p:spPr>
        <p:txBody>
          <a:bodyPr/>
          <a:lstStyle/>
          <a:p>
            <a:r>
              <a:rPr lang="en-US" u="sng" dirty="0" smtClean="0"/>
              <a:t>ARQ</a:t>
            </a:r>
            <a:r>
              <a:rPr lang="en-US" dirty="0" smtClean="0"/>
              <a:t> (Automatic Repeat </a:t>
            </a:r>
            <a:r>
              <a:rPr lang="en-US" dirty="0" err="1" smtClean="0"/>
              <a:t>reQuest</a:t>
            </a:r>
            <a:r>
              <a:rPr lang="en-US" dirty="0" smtClean="0"/>
              <a:t>) adds error control</a:t>
            </a:r>
          </a:p>
          <a:p>
            <a:pPr lvl="1"/>
            <a:r>
              <a:rPr lang="en-US" dirty="0" smtClean="0"/>
              <a:t>Receiver </a:t>
            </a:r>
            <a:r>
              <a:rPr lang="en-US" dirty="0" err="1" smtClean="0"/>
              <a:t>acks</a:t>
            </a:r>
            <a:r>
              <a:rPr lang="en-US" dirty="0" smtClean="0"/>
              <a:t> frames that are correctly delivered</a:t>
            </a:r>
          </a:p>
          <a:p>
            <a:pPr lvl="1"/>
            <a:r>
              <a:rPr lang="en-US" dirty="0" smtClean="0"/>
              <a:t>Sender sets timer and resends frame if no </a:t>
            </a:r>
            <a:r>
              <a:rPr lang="en-US" dirty="0" err="1" smtClean="0"/>
              <a:t>ack</a:t>
            </a:r>
            <a:endParaRPr lang="en-US" dirty="0" smtClean="0"/>
          </a:p>
          <a:p>
            <a:pPr lvl="4">
              <a:buNone/>
            </a:pPr>
            <a:endParaRPr lang="en-US" dirty="0" smtClean="0"/>
          </a:p>
          <a:p>
            <a:r>
              <a:rPr lang="en-US" dirty="0" smtClean="0"/>
              <a:t>For correctness, frames and </a:t>
            </a:r>
            <a:r>
              <a:rPr lang="en-US" dirty="0" err="1" smtClean="0"/>
              <a:t>acks</a:t>
            </a:r>
            <a:r>
              <a:rPr lang="en-US" dirty="0" smtClean="0"/>
              <a:t> must be numbered</a:t>
            </a:r>
          </a:p>
          <a:p>
            <a:pPr lvl="1"/>
            <a:r>
              <a:rPr lang="en-US" dirty="0" smtClean="0"/>
              <a:t>Else receiver can’t tell retransmission (due to lost </a:t>
            </a:r>
            <a:r>
              <a:rPr lang="en-US" dirty="0" err="1" smtClean="0"/>
              <a:t>ack</a:t>
            </a:r>
            <a:r>
              <a:rPr lang="en-US" dirty="0" smtClean="0"/>
              <a:t> or early timer) from new frame</a:t>
            </a:r>
          </a:p>
          <a:p>
            <a:pPr lvl="1"/>
            <a:r>
              <a:rPr lang="en-US" dirty="0" smtClean="0"/>
              <a:t>For stop-and-wait, 2 numbers (1 bit) are sufficient</a:t>
            </a:r>
          </a:p>
          <a:p>
            <a:pPr lvl="1"/>
            <a:endParaRPr lang="en-US" dirty="0"/>
          </a:p>
          <a:p>
            <a:pPr marL="0" lvl="1" indent="0">
              <a:buNone/>
            </a:pP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smtClean="0"/>
              <a:t>Maximum data rate?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/>
              <a:t>Sliding Window concept (1)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133474" y="1619250"/>
            <a:ext cx="7315201" cy="4019550"/>
          </a:xfrm>
        </p:spPr>
        <p:txBody>
          <a:bodyPr>
            <a:normAutofit/>
          </a:bodyPr>
          <a:lstStyle/>
          <a:p>
            <a:r>
              <a:rPr lang="en-US" dirty="0" smtClean="0"/>
              <a:t>Sender maintains window of frames it has sent</a:t>
            </a:r>
          </a:p>
          <a:p>
            <a:pPr lvl="1"/>
            <a:r>
              <a:rPr lang="en-US" dirty="0" smtClean="0"/>
              <a:t>Needs to buffer them for possible retransmission</a:t>
            </a:r>
          </a:p>
          <a:p>
            <a:pPr lvl="1"/>
            <a:r>
              <a:rPr lang="en-US" dirty="0" smtClean="0"/>
              <a:t>Window advances with next acknowledgements</a:t>
            </a:r>
          </a:p>
          <a:p>
            <a:r>
              <a:rPr lang="en-US" dirty="0" smtClean="0"/>
              <a:t>Receiver maintains window of frames it can receive</a:t>
            </a:r>
          </a:p>
          <a:p>
            <a:pPr lvl="1"/>
            <a:r>
              <a:rPr lang="en-US" dirty="0" smtClean="0"/>
              <a:t>Needs to keep buffer space for arrivals</a:t>
            </a:r>
          </a:p>
          <a:p>
            <a:pPr lvl="1"/>
            <a:r>
              <a:rPr lang="en-US" dirty="0" smtClean="0"/>
              <a:t>Window advances with in-order arrivals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Sliding Window concept (2)</a:t>
            </a:r>
            <a:endParaRPr lang="en-US" dirty="0" smtClean="0"/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sliding window advancing at the sender and receiver</a:t>
            </a:r>
          </a:p>
          <a:p>
            <a:pPr lvl="1"/>
            <a:r>
              <a:rPr lang="en-US" dirty="0" smtClean="0"/>
              <a:t>Ex: window size is 1, with a 3-bit sequence number. </a:t>
            </a:r>
          </a:p>
        </p:txBody>
      </p:sp>
      <p:pic>
        <p:nvPicPr>
          <p:cNvPr id="1026" name="Picture 2" descr="https://upload.wikimedia.org/wikipedia/commons/thumb/3/32/Sliding_Window.svg/400px-Sliding_Window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027" y="2693236"/>
            <a:ext cx="5843244" cy="3652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Sliding Window concept (3)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Larger windows enable </a:t>
            </a:r>
            <a:r>
              <a:rPr lang="en-US" u="sng" dirty="0" smtClean="0"/>
              <a:t>pipelining</a:t>
            </a:r>
            <a:r>
              <a:rPr lang="en-US" dirty="0" smtClean="0"/>
              <a:t> for efficient link use</a:t>
            </a:r>
          </a:p>
          <a:p>
            <a:pPr lvl="1"/>
            <a:r>
              <a:rPr lang="en-US" dirty="0" smtClean="0"/>
              <a:t>Stop-and-wait (w=1) is inefficient for long links</a:t>
            </a:r>
          </a:p>
          <a:p>
            <a:pPr lvl="1"/>
            <a:r>
              <a:rPr lang="en-US" dirty="0" smtClean="0"/>
              <a:t>Best window (w) depends on bandwidth-delay (BD)</a:t>
            </a:r>
          </a:p>
          <a:p>
            <a:pPr lvl="1"/>
            <a:r>
              <a:rPr lang="en-US" dirty="0" smtClean="0"/>
              <a:t>Want w ≥ 2BD to ensure high link utilization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Different choices for errors/buffering</a:t>
            </a:r>
          </a:p>
          <a:p>
            <a:pPr lvl="1"/>
            <a:r>
              <a:rPr lang="en-US" dirty="0" smtClean="0"/>
              <a:t>Go-Back-N: Retransmit all frames since first faulty frame</a:t>
            </a:r>
          </a:p>
          <a:p>
            <a:pPr lvl="1"/>
            <a:r>
              <a:rPr lang="en-US" dirty="0" smtClean="0"/>
              <a:t>Selective Repeat: Retransmit only faulty frames</a:t>
            </a:r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0" y="676275"/>
            <a:ext cx="9144000" cy="1143000"/>
          </a:xfrm>
        </p:spPr>
        <p:txBody>
          <a:bodyPr/>
          <a:lstStyle/>
          <a:p>
            <a:r>
              <a:rPr lang="en-US" dirty="0" smtClean="0"/>
              <a:t>The Data Link Layer</a:t>
            </a:r>
          </a:p>
        </p:txBody>
      </p:sp>
      <p:sp>
        <p:nvSpPr>
          <p:cNvPr id="4099" name="Subtitle 2"/>
          <p:cNvSpPr>
            <a:spLocks noGrp="1"/>
          </p:cNvSpPr>
          <p:nvPr>
            <p:ph idx="1"/>
          </p:nvPr>
        </p:nvSpPr>
        <p:spPr>
          <a:xfrm>
            <a:off x="1257299" y="1990725"/>
            <a:ext cx="6686551" cy="4019550"/>
          </a:xfrm>
        </p:spPr>
        <p:txBody>
          <a:bodyPr/>
          <a:lstStyle/>
          <a:p>
            <a:pPr lvl="1"/>
            <a:endParaRPr lang="en-US" dirty="0" smtClean="0"/>
          </a:p>
          <a:p>
            <a:pPr lvl="1">
              <a:buFont typeface="+mj-lt"/>
              <a:buAutoNum type="arabicPeriod"/>
            </a:pPr>
            <a:r>
              <a:rPr lang="en-US" dirty="0" smtClean="0"/>
              <a:t>Framing</a:t>
            </a:r>
          </a:p>
          <a:p>
            <a:pPr lvl="1">
              <a:buFont typeface="+mj-lt"/>
              <a:buAutoNum type="arabicPeriod"/>
            </a:pPr>
            <a:r>
              <a:rPr lang="en-US" dirty="0" smtClean="0"/>
              <a:t>Error Detection and Correction</a:t>
            </a:r>
          </a:p>
          <a:p>
            <a:pPr lvl="1">
              <a:buFont typeface="+mj-lt"/>
              <a:buAutoNum type="arabicPeriod"/>
            </a:pPr>
            <a:r>
              <a:rPr lang="en-US" dirty="0" smtClean="0"/>
              <a:t>Elementary Data Link Protocols</a:t>
            </a:r>
          </a:p>
          <a:p>
            <a:pPr lvl="1">
              <a:buFont typeface="+mj-lt"/>
              <a:buAutoNum type="arabicPeriod"/>
            </a:pPr>
            <a:r>
              <a:rPr lang="en-US" b="1" dirty="0" smtClean="0"/>
              <a:t>Example Data Link Protocols</a:t>
            </a:r>
          </a:p>
        </p:txBody>
      </p:sp>
    </p:spTree>
    <p:extLst>
      <p:ext uri="{BB962C8B-B14F-4D97-AF65-F5344CB8AC3E}">
        <p14:creationId xmlns:p14="http://schemas.microsoft.com/office/powerpoint/2010/main" val="288360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Frames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914399" y="1363063"/>
            <a:ext cx="7790214" cy="4600081"/>
          </a:xfrm>
        </p:spPr>
        <p:txBody>
          <a:bodyPr/>
          <a:lstStyle/>
          <a:p>
            <a:r>
              <a:rPr lang="en-US" dirty="0" smtClean="0"/>
              <a:t>Link layer accepts </a:t>
            </a:r>
            <a:r>
              <a:rPr lang="en-US" u="sng" dirty="0" smtClean="0"/>
              <a:t>packets</a:t>
            </a:r>
            <a:r>
              <a:rPr lang="en-US" dirty="0" smtClean="0"/>
              <a:t> from the network layer, and encapsulates them into </a:t>
            </a:r>
            <a:r>
              <a:rPr lang="en-US" u="sng" dirty="0" smtClean="0"/>
              <a:t>frames</a:t>
            </a:r>
            <a:r>
              <a:rPr lang="en-US" dirty="0" smtClean="0"/>
              <a:t> that it sends using the physical layer; reception is the opposite process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868874" y="2933701"/>
            <a:ext cx="7370253" cy="2838449"/>
            <a:chOff x="868874" y="3143251"/>
            <a:chExt cx="7370253" cy="2838449"/>
          </a:xfrm>
        </p:grpSpPr>
        <p:grpSp>
          <p:nvGrpSpPr>
            <p:cNvPr id="22" name="Group 21"/>
            <p:cNvGrpSpPr/>
            <p:nvPr/>
          </p:nvGrpSpPr>
          <p:grpSpPr>
            <a:xfrm>
              <a:off x="3390900" y="4772025"/>
              <a:ext cx="3695700" cy="1123950"/>
              <a:chOff x="3390900" y="4772025"/>
              <a:chExt cx="3695700" cy="1123950"/>
            </a:xfrm>
          </p:grpSpPr>
          <p:sp>
            <p:nvSpPr>
              <p:cNvPr id="20" name="Rounded Rectangle 19"/>
              <p:cNvSpPr/>
              <p:nvPr/>
            </p:nvSpPr>
            <p:spPr bwMode="auto">
              <a:xfrm>
                <a:off x="3486150" y="4838700"/>
                <a:ext cx="3371850" cy="1057275"/>
              </a:xfrm>
              <a:prstGeom prst="roundRect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1" name="Rectangle 20"/>
              <p:cNvSpPr/>
              <p:nvPr/>
            </p:nvSpPr>
            <p:spPr bwMode="auto">
              <a:xfrm>
                <a:off x="3390900" y="4772025"/>
                <a:ext cx="3695700" cy="257175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2152650" y="3143251"/>
              <a:ext cx="6069012" cy="2038349"/>
              <a:chOff x="922337" y="3143250"/>
              <a:chExt cx="7299325" cy="2451563"/>
            </a:xfrm>
          </p:grpSpPr>
          <p:pic>
            <p:nvPicPr>
              <p:cNvPr id="10244" name="Picture 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 b="5392"/>
              <a:stretch>
                <a:fillRect/>
              </a:stretch>
            </p:blipFill>
            <p:spPr bwMode="auto">
              <a:xfrm>
                <a:off x="922337" y="3143250"/>
                <a:ext cx="7299325" cy="24515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9" name="Rectangle 8"/>
              <p:cNvSpPr/>
              <p:nvPr/>
            </p:nvSpPr>
            <p:spPr bwMode="auto">
              <a:xfrm>
                <a:off x="1095375" y="4638675"/>
                <a:ext cx="2914650" cy="523875"/>
              </a:xfrm>
              <a:prstGeom prst="rect">
                <a:avLst/>
              </a:prstGeom>
              <a:solidFill>
                <a:schemeClr val="accent3">
                  <a:lumMod val="60000"/>
                  <a:lumOff val="40000"/>
                  <a:alpha val="50196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23" name="Rectangle 22"/>
            <p:cNvSpPr/>
            <p:nvPr/>
          </p:nvSpPr>
          <p:spPr bwMode="auto">
            <a:xfrm>
              <a:off x="4248150" y="5057775"/>
              <a:ext cx="1847850" cy="20955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 bwMode="auto">
            <a:xfrm>
              <a:off x="4248150" y="5162550"/>
              <a:ext cx="1847850" cy="9525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3">
                  <a:lumMod val="60000"/>
                  <a:lumOff val="40000"/>
                </a:schemeClr>
              </a:solidFill>
              <a:prstDash val="dash"/>
              <a:round/>
              <a:headEnd type="none" w="med" len="med"/>
              <a:tailEnd type="arrow"/>
            </a:ln>
            <a:effectLst/>
          </p:spPr>
        </p:cxnSp>
        <p:sp>
          <p:nvSpPr>
            <p:cNvPr id="24" name="Rectangle 23"/>
            <p:cNvSpPr/>
            <p:nvPr/>
          </p:nvSpPr>
          <p:spPr bwMode="auto">
            <a:xfrm>
              <a:off x="4238625" y="5772150"/>
              <a:ext cx="1847850" cy="20955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19" name="Straight Arrow Connector 18"/>
            <p:cNvCxnSpPr/>
            <p:nvPr/>
          </p:nvCxnSpPr>
          <p:spPr bwMode="auto">
            <a:xfrm>
              <a:off x="4238625" y="5895975"/>
              <a:ext cx="1847850" cy="9525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0" name="TextBox 29"/>
            <p:cNvSpPr txBox="1"/>
            <p:nvPr/>
          </p:nvSpPr>
          <p:spPr>
            <a:xfrm>
              <a:off x="4265391" y="5505450"/>
              <a:ext cx="18517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Actual data path</a:t>
              </a:r>
              <a:endParaRPr lang="en-US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251538" y="4810125"/>
              <a:ext cx="18604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Virtual data path</a:t>
              </a:r>
              <a:endParaRPr lang="en-US" dirty="0"/>
            </a:p>
          </p:txBody>
        </p:sp>
        <p:cxnSp>
          <p:nvCxnSpPr>
            <p:cNvPr id="33" name="Straight Connector 32"/>
            <p:cNvCxnSpPr/>
            <p:nvPr/>
          </p:nvCxnSpPr>
          <p:spPr bwMode="auto">
            <a:xfrm rot="10800000">
              <a:off x="885825" y="4019550"/>
              <a:ext cx="7353302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" name="Straight Connector 33"/>
            <p:cNvCxnSpPr/>
            <p:nvPr/>
          </p:nvCxnSpPr>
          <p:spPr bwMode="auto">
            <a:xfrm rot="10800000">
              <a:off x="895350" y="5362575"/>
              <a:ext cx="7315202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5" name="TextBox 34"/>
            <p:cNvSpPr txBox="1"/>
            <p:nvPr/>
          </p:nvSpPr>
          <p:spPr>
            <a:xfrm>
              <a:off x="884809" y="3387209"/>
              <a:ext cx="1031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Network</a:t>
              </a:r>
              <a:endParaRPr lang="en-US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039257" y="4425434"/>
              <a:ext cx="6078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Link</a:t>
              </a:r>
              <a:endParaRPr lang="en-US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868874" y="5520809"/>
              <a:ext cx="104387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Physical</a:t>
              </a:r>
              <a:endParaRPr lang="en-US" dirty="0"/>
            </a:p>
          </p:txBody>
        </p:sp>
      </p:grp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smtClean="0"/>
              <a:t>Example Data Link Protocols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pPr lvl="1"/>
            <a:r>
              <a:rPr lang="en-US" dirty="0" smtClean="0"/>
              <a:t>Packet over SONET </a:t>
            </a:r>
            <a:r>
              <a:rPr lang="en-US" dirty="0" smtClean="0">
                <a:solidFill>
                  <a:srgbClr val="0000FF"/>
                </a:solidFill>
              </a:rPr>
              <a:t>»</a:t>
            </a:r>
          </a:p>
          <a:p>
            <a:pPr lvl="1"/>
            <a:r>
              <a:rPr lang="en-US" dirty="0" smtClean="0"/>
              <a:t>PPP (Point-to-Point Protocol) </a:t>
            </a:r>
            <a:r>
              <a:rPr lang="en-US" dirty="0" smtClean="0">
                <a:solidFill>
                  <a:srgbClr val="0000FF"/>
                </a:solidFill>
              </a:rPr>
              <a:t>»</a:t>
            </a:r>
            <a:endParaRPr lang="en-US" dirty="0" smtClean="0"/>
          </a:p>
          <a:p>
            <a:pPr lvl="1"/>
            <a:r>
              <a:rPr lang="en-US" dirty="0" smtClean="0"/>
              <a:t>ADSL (Asymmetric Digital Subscriber Loop) </a:t>
            </a:r>
            <a:r>
              <a:rPr lang="en-US" dirty="0" smtClean="0">
                <a:solidFill>
                  <a:srgbClr val="0000FF"/>
                </a:solidFill>
              </a:rPr>
              <a:t>»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Packet over SONET/SDH</a:t>
            </a:r>
          </a:p>
        </p:txBody>
      </p:sp>
      <p:sp>
        <p:nvSpPr>
          <p:cNvPr id="634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Packet over SONET is the method used to carry IP packets over SONET optical fiber links (backbone of Internet)</a:t>
            </a:r>
          </a:p>
          <a:p>
            <a:pPr lvl="1"/>
            <a:r>
              <a:rPr lang="en-US" dirty="0" smtClean="0"/>
              <a:t>Uses PPP (Point-to-Point Protocol) for framing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271462" y="3543300"/>
            <a:ext cx="8524875" cy="2379881"/>
            <a:chOff x="309562" y="3190875"/>
            <a:chExt cx="8524875" cy="2379881"/>
          </a:xfrm>
        </p:grpSpPr>
        <p:pic>
          <p:nvPicPr>
            <p:cNvPr id="63492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b="19651"/>
            <a:stretch>
              <a:fillRect/>
            </a:stretch>
          </p:blipFill>
          <p:spPr bwMode="auto">
            <a:xfrm>
              <a:off x="309562" y="3190875"/>
              <a:ext cx="8524875" cy="175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2028778" y="5029200"/>
              <a:ext cx="17491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dirty="0" smtClean="0"/>
                <a:t>Protocol stacks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316517" y="4924425"/>
              <a:ext cx="317978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PPP frames may be split over SONET payloads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PPP</a:t>
            </a:r>
          </a:p>
        </p:txBody>
      </p:sp>
      <p:sp>
        <p:nvSpPr>
          <p:cNvPr id="655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PPP (Point-to-Point Protocol) is a general method for delivering packets across links</a:t>
            </a:r>
          </a:p>
          <a:p>
            <a:pPr lvl="1"/>
            <a:r>
              <a:rPr lang="en-US" dirty="0" smtClean="0"/>
              <a:t>Framing uses a flag (0x7E) and byte stuffing</a:t>
            </a:r>
          </a:p>
          <a:p>
            <a:pPr lvl="1"/>
            <a:r>
              <a:rPr lang="en-US" dirty="0" smtClean="0"/>
              <a:t>“Unnumbered mode” (connectionless </a:t>
            </a:r>
            <a:r>
              <a:rPr lang="en-US" dirty="0" err="1" smtClean="0"/>
              <a:t>unacknow</a:t>
            </a:r>
            <a:r>
              <a:rPr lang="en-US" dirty="0" smtClean="0"/>
              <a:t>-ledged service) is used to carry IP packets</a:t>
            </a:r>
          </a:p>
          <a:p>
            <a:pPr lvl="1"/>
            <a:r>
              <a:rPr lang="en-US" dirty="0" smtClean="0"/>
              <a:t>Errors are detected with a checksum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5476875" y="4772025"/>
            <a:ext cx="952500" cy="619125"/>
          </a:xfrm>
          <a:prstGeom prst="rect">
            <a:avLst/>
          </a:prstGeom>
          <a:solidFill>
            <a:srgbClr val="FF388C">
              <a:alpha val="50196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228600" y="4319588"/>
            <a:ext cx="8686800" cy="1850469"/>
            <a:chOff x="228600" y="4252913"/>
            <a:chExt cx="8686800" cy="1850469"/>
          </a:xfrm>
        </p:grpSpPr>
        <p:pic>
          <p:nvPicPr>
            <p:cNvPr id="65549" name="Picture 13" descr="03-2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28600" y="4252913"/>
              <a:ext cx="8686800" cy="1247775"/>
            </a:xfrm>
            <a:prstGeom prst="rect">
              <a:avLst/>
            </a:prstGeom>
            <a:noFill/>
          </p:spPr>
        </p:pic>
        <p:cxnSp>
          <p:nvCxnSpPr>
            <p:cNvPr id="11" name="Straight Arrow Connector 10"/>
            <p:cNvCxnSpPr/>
            <p:nvPr/>
          </p:nvCxnSpPr>
          <p:spPr bwMode="auto">
            <a:xfrm rot="5400000" flipH="1" flipV="1">
              <a:off x="5778104" y="5643960"/>
              <a:ext cx="313531" cy="158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3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3" name="Straight Arrow Connector 12"/>
            <p:cNvCxnSpPr/>
            <p:nvPr/>
          </p:nvCxnSpPr>
          <p:spPr bwMode="auto">
            <a:xfrm rot="5400000" flipH="1" flipV="1">
              <a:off x="4806555" y="5624910"/>
              <a:ext cx="313531" cy="158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3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4" name="TextBox 13"/>
            <p:cNvSpPr txBox="1"/>
            <p:nvPr/>
          </p:nvSpPr>
          <p:spPr>
            <a:xfrm>
              <a:off x="5502701" y="5734050"/>
              <a:ext cx="11422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dirty="0" smtClean="0"/>
                <a:t>IP packet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922987" y="5734050"/>
              <a:ext cx="15440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dirty="0" smtClean="0"/>
                <a:t>0x21 for IPv4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ADSL (1)</a:t>
            </a:r>
          </a:p>
        </p:txBody>
      </p:sp>
      <p:sp>
        <p:nvSpPr>
          <p:cNvPr id="675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Widely used for broadband Internet over local loops</a:t>
            </a:r>
          </a:p>
          <a:p>
            <a:pPr lvl="1"/>
            <a:r>
              <a:rPr lang="en-US" dirty="0" smtClean="0"/>
              <a:t>ADSL runs from modem (customer) to DSLAM (ISP)</a:t>
            </a:r>
          </a:p>
          <a:p>
            <a:pPr lvl="1"/>
            <a:r>
              <a:rPr lang="en-US" dirty="0" smtClean="0"/>
              <a:t>IP packets are sent over PPP and AAL5/ATM (over)</a:t>
            </a:r>
          </a:p>
          <a:p>
            <a:endParaRPr lang="en-US" dirty="0" smtClean="0"/>
          </a:p>
        </p:txBody>
      </p:sp>
      <p:pic>
        <p:nvPicPr>
          <p:cNvPr id="6758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" y="3181350"/>
            <a:ext cx="8418513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ADSL (2)</a:t>
            </a:r>
          </a:p>
        </p:txBody>
      </p:sp>
      <p:sp>
        <p:nvSpPr>
          <p:cNvPr id="686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PPP data is sent in AAL5 frames over ATM cells:</a:t>
            </a:r>
          </a:p>
          <a:p>
            <a:pPr lvl="1"/>
            <a:r>
              <a:rPr lang="en-US" dirty="0" smtClean="0"/>
              <a:t>ATM is a link layer that uses short, fixed-size cells (53 bytes); each cell has a virtual circuit identifier</a:t>
            </a:r>
          </a:p>
          <a:p>
            <a:pPr lvl="1"/>
            <a:r>
              <a:rPr lang="en-US" dirty="0" smtClean="0"/>
              <a:t>AAL5 is a format to send packets over ATM</a:t>
            </a:r>
          </a:p>
          <a:p>
            <a:pPr lvl="1"/>
            <a:r>
              <a:rPr lang="en-US" dirty="0" smtClean="0"/>
              <a:t>PPP frame is converted to a AAL5 frame (</a:t>
            </a:r>
            <a:r>
              <a:rPr lang="en-US" dirty="0" err="1" smtClean="0"/>
              <a:t>PPPoA</a:t>
            </a:r>
            <a:r>
              <a:rPr lang="en-US" dirty="0" smtClean="0"/>
              <a:t>)</a:t>
            </a:r>
          </a:p>
        </p:txBody>
      </p:sp>
      <p:pic>
        <p:nvPicPr>
          <p:cNvPr id="686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300" y="3857625"/>
            <a:ext cx="86614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Straight Arrow Connector 9"/>
          <p:cNvCxnSpPr/>
          <p:nvPr/>
        </p:nvCxnSpPr>
        <p:spPr bwMode="auto">
          <a:xfrm rot="10800000">
            <a:off x="4057653" y="5124451"/>
            <a:ext cx="437354" cy="40084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3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1715944" y="5476875"/>
            <a:ext cx="57992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AAL5 frame is divided into 48 byte pieces, each of which goes into one ATM cell with 5 header bytes </a:t>
            </a:r>
          </a:p>
        </p:txBody>
      </p:sp>
      <p:cxnSp>
        <p:nvCxnSpPr>
          <p:cNvPr id="13" name="Straight Arrow Connector 12"/>
          <p:cNvCxnSpPr/>
          <p:nvPr/>
        </p:nvCxnSpPr>
        <p:spPr bwMode="auto">
          <a:xfrm rot="10800000" flipH="1">
            <a:off x="4657728" y="5124451"/>
            <a:ext cx="437354" cy="40084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3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home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44379" y="1243454"/>
            <a:ext cx="7790214" cy="460008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Why framing is needed and how it can be done with  byte stuffing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Error detection + retransmission versus error correction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(7,4)-Hamming code</a:t>
            </a: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Acknowledgements with sliding windows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Next </a:t>
            </a:r>
          </a:p>
          <a:p>
            <a:pPr marL="800100" lvl="1" indent="-342900"/>
            <a:r>
              <a:rPr lang="en-US" sz="2000" dirty="0"/>
              <a:t>L</a:t>
            </a:r>
            <a:r>
              <a:rPr lang="en-US" sz="2000" dirty="0" smtClean="0"/>
              <a:t>ecture: Some link layer exercises</a:t>
            </a:r>
          </a:p>
          <a:p>
            <a:pPr marL="800100" lvl="1" indent="-342900"/>
            <a:r>
              <a:rPr lang="en-US" sz="2000" dirty="0"/>
              <a:t>R</a:t>
            </a:r>
            <a:r>
              <a:rPr lang="en-US" sz="2000" dirty="0" smtClean="0"/>
              <a:t>eal lecture: How to share </a:t>
            </a:r>
            <a:r>
              <a:rPr lang="en-US" sz="2000" smtClean="0"/>
              <a:t>a link (Medium </a:t>
            </a:r>
            <a:r>
              <a:rPr lang="en-US" sz="2000" dirty="0" smtClean="0"/>
              <a:t>access control sublayer)</a:t>
            </a:r>
          </a:p>
          <a:p>
            <a:pPr marL="800100" lvl="1" indent="-342900"/>
            <a:r>
              <a:rPr lang="en-US" sz="2000" dirty="0"/>
              <a:t>R</a:t>
            </a:r>
            <a:r>
              <a:rPr lang="en-US" sz="2000" dirty="0" smtClean="0"/>
              <a:t>eal lab: Experimenting with a simple link layer protocol simulation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71739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Services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Unacknowledged connectionless service</a:t>
            </a:r>
          </a:p>
          <a:p>
            <a:pPr lvl="1"/>
            <a:r>
              <a:rPr lang="en-US" dirty="0" smtClean="0"/>
              <a:t>Frame is sent with no connection / error recovery</a:t>
            </a:r>
          </a:p>
          <a:p>
            <a:pPr lvl="1"/>
            <a:r>
              <a:rPr lang="en-US" dirty="0" smtClean="0"/>
              <a:t>Ethernet is example</a:t>
            </a:r>
          </a:p>
          <a:p>
            <a:r>
              <a:rPr lang="en-US" dirty="0" smtClean="0"/>
              <a:t>Acknowledged connectionless service</a:t>
            </a:r>
          </a:p>
          <a:p>
            <a:pPr lvl="1"/>
            <a:r>
              <a:rPr lang="en-US" dirty="0" smtClean="0"/>
              <a:t>Frame is sent with retransmissions if needed</a:t>
            </a:r>
          </a:p>
          <a:p>
            <a:pPr lvl="1"/>
            <a:r>
              <a:rPr lang="en-US" dirty="0" smtClean="0"/>
              <a:t>Example is 802.11 (</a:t>
            </a:r>
            <a:r>
              <a:rPr lang="en-US" dirty="0" err="1" smtClean="0"/>
              <a:t>WiFi</a:t>
            </a:r>
            <a:r>
              <a:rPr lang="en-US" dirty="0" smtClean="0"/>
              <a:t>)</a:t>
            </a:r>
          </a:p>
          <a:p>
            <a:r>
              <a:rPr lang="en-US" dirty="0" smtClean="0"/>
              <a:t>Connection-oriented service</a:t>
            </a:r>
          </a:p>
          <a:p>
            <a:pPr lvl="1"/>
            <a:r>
              <a:rPr lang="en-US" dirty="0" smtClean="0"/>
              <a:t>Not in this layer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Framing?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77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smtClean="0"/>
              <a:t>Framing Methods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Byte count for frames</a:t>
            </a:r>
          </a:p>
          <a:p>
            <a:pPr lvl="1"/>
            <a:r>
              <a:rPr lang="en-US" dirty="0" smtClean="0"/>
              <a:t>Flag bytes with byte stuffing</a:t>
            </a:r>
          </a:p>
          <a:p>
            <a:pPr lvl="1"/>
            <a:r>
              <a:rPr lang="en-US" dirty="0" smtClean="0"/>
              <a:t>Flag bits with bit stuffing</a:t>
            </a:r>
          </a:p>
          <a:p>
            <a:pPr lvl="1"/>
            <a:r>
              <a:rPr lang="en-US" dirty="0" smtClean="0"/>
              <a:t>Physical layer coding violations</a:t>
            </a:r>
          </a:p>
          <a:p>
            <a:pPr lvl="2"/>
            <a:r>
              <a:rPr lang="en-US" dirty="0" smtClean="0"/>
              <a:t>Use non-data symbol to indicate frame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Framing – Byte count for frames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Frame begins with a count of the number of bytes in it</a:t>
            </a:r>
          </a:p>
          <a:p>
            <a:pPr lvl="1"/>
            <a:r>
              <a:rPr lang="en-US" dirty="0" smtClean="0"/>
              <a:t>Simple, but difficult to resynchronize after an error</a:t>
            </a:r>
          </a:p>
        </p:txBody>
      </p:sp>
      <p:pic>
        <p:nvPicPr>
          <p:cNvPr id="14340" name="Picture 2"/>
          <p:cNvPicPr>
            <a:picLocks noChangeAspect="1" noChangeArrowheads="1"/>
          </p:cNvPicPr>
          <p:nvPr/>
        </p:nvPicPr>
        <p:blipFill>
          <a:blip r:embed="rId3" cstate="print"/>
          <a:srcRect t="4435" b="9085"/>
          <a:stretch>
            <a:fillRect/>
          </a:stretch>
        </p:blipFill>
        <p:spPr bwMode="auto">
          <a:xfrm>
            <a:off x="1704975" y="2857500"/>
            <a:ext cx="6860381" cy="306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946748" y="4857750"/>
            <a:ext cx="6976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Error</a:t>
            </a:r>
          </a:p>
          <a:p>
            <a:pPr algn="r"/>
            <a:r>
              <a:rPr lang="en-US" dirty="0" smtClean="0"/>
              <a:t>case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15891" y="3149084"/>
            <a:ext cx="11592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Expected</a:t>
            </a:r>
          </a:p>
          <a:p>
            <a:pPr algn="r"/>
            <a:r>
              <a:rPr lang="en-US" dirty="0" smtClean="0"/>
              <a:t>case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4895850" y="4181475"/>
            <a:ext cx="371475" cy="2762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Framing – Byte stuffing</a:t>
            </a:r>
            <a:endParaRPr lang="en-US" dirty="0" smtClean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Special </a:t>
            </a:r>
            <a:r>
              <a:rPr lang="en-US" u="sng" dirty="0" smtClean="0"/>
              <a:t>flag</a:t>
            </a:r>
            <a:r>
              <a:rPr lang="en-US" dirty="0" smtClean="0"/>
              <a:t> bytes delimit frames; occurrences of flags in the data must be stuffed (escaped)</a:t>
            </a:r>
          </a:p>
          <a:p>
            <a:pPr lvl="1"/>
            <a:r>
              <a:rPr lang="en-US" dirty="0" smtClean="0"/>
              <a:t>Longer, but easy to resynchronize after error</a:t>
            </a:r>
          </a:p>
        </p:txBody>
      </p:sp>
      <p:pic>
        <p:nvPicPr>
          <p:cNvPr id="15364" name="Picture 2"/>
          <p:cNvPicPr>
            <a:picLocks noChangeAspect="1" noChangeArrowheads="1"/>
          </p:cNvPicPr>
          <p:nvPr/>
        </p:nvPicPr>
        <p:blipFill>
          <a:blip r:embed="rId3" cstate="print"/>
          <a:srcRect b="10047"/>
          <a:stretch>
            <a:fillRect/>
          </a:stretch>
        </p:blipFill>
        <p:spPr bwMode="auto">
          <a:xfrm>
            <a:off x="2384940" y="3076575"/>
            <a:ext cx="5463660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167584" y="4829175"/>
            <a:ext cx="11721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Stuffing</a:t>
            </a:r>
          </a:p>
          <a:p>
            <a:pPr algn="r"/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414153" y="3110984"/>
            <a:ext cx="8515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Frame</a:t>
            </a:r>
          </a:p>
          <a:p>
            <a:pPr algn="r"/>
            <a:r>
              <a:rPr lang="en-US" dirty="0" smtClean="0"/>
              <a:t>format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4895850" y="3686175"/>
            <a:ext cx="323850" cy="17145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932798" y="3964931"/>
            <a:ext cx="1820677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Need to escape extra ESCAPE bytes too!</a:t>
            </a:r>
            <a:endParaRPr lang="en-US" dirty="0"/>
          </a:p>
        </p:txBody>
      </p:sp>
      <p:sp>
        <p:nvSpPr>
          <p:cNvPr id="16" name="Freeform 15"/>
          <p:cNvSpPr/>
          <p:nvPr/>
        </p:nvSpPr>
        <p:spPr bwMode="auto">
          <a:xfrm rot="21014507" flipH="1">
            <a:off x="5649326" y="4441877"/>
            <a:ext cx="1300179" cy="122785"/>
          </a:xfrm>
          <a:custGeom>
            <a:avLst/>
            <a:gdLst>
              <a:gd name="connsiteX0" fmla="*/ 0 w 523875"/>
              <a:gd name="connsiteY0" fmla="*/ 103188 h 150813"/>
              <a:gd name="connsiteX1" fmla="*/ 219075 w 523875"/>
              <a:gd name="connsiteY1" fmla="*/ 7938 h 150813"/>
              <a:gd name="connsiteX2" fmla="*/ 523875 w 523875"/>
              <a:gd name="connsiteY2" fmla="*/ 150813 h 150813"/>
              <a:gd name="connsiteX0" fmla="*/ 0 w 523875"/>
              <a:gd name="connsiteY0" fmla="*/ 112713 h 160338"/>
              <a:gd name="connsiteX1" fmla="*/ 304800 w 523875"/>
              <a:gd name="connsiteY1" fmla="*/ 7938 h 160338"/>
              <a:gd name="connsiteX2" fmla="*/ 523875 w 523875"/>
              <a:gd name="connsiteY2" fmla="*/ 160338 h 160338"/>
              <a:gd name="connsiteX0" fmla="*/ 0 w 533400"/>
              <a:gd name="connsiteY0" fmla="*/ 106362 h 115887"/>
              <a:gd name="connsiteX1" fmla="*/ 304800 w 533400"/>
              <a:gd name="connsiteY1" fmla="*/ 1587 h 115887"/>
              <a:gd name="connsiteX2" fmla="*/ 533400 w 533400"/>
              <a:gd name="connsiteY2" fmla="*/ 115887 h 115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3400" h="115887">
                <a:moveTo>
                  <a:pt x="0" y="106362"/>
                </a:moveTo>
                <a:cubicBezTo>
                  <a:pt x="65881" y="54768"/>
                  <a:pt x="215900" y="0"/>
                  <a:pt x="304800" y="1587"/>
                </a:cubicBezTo>
                <a:cubicBezTo>
                  <a:pt x="393700" y="3174"/>
                  <a:pt x="424656" y="48418"/>
                  <a:pt x="533400" y="115887"/>
                </a:cubicBezTo>
              </a:path>
            </a:pathLst>
          </a:custGeom>
          <a:noFill/>
          <a:ln w="19050" cap="flat" cmpd="sng" algn="ctr">
            <a:solidFill>
              <a:schemeClr val="accent3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381625" y="4695825"/>
            <a:ext cx="381000" cy="361950"/>
          </a:xfrm>
          <a:prstGeom prst="rect">
            <a:avLst/>
          </a:prstGeom>
          <a:solidFill>
            <a:schemeClr val="accent3">
              <a:lumMod val="60000"/>
              <a:lumOff val="40000"/>
              <a:alpha val="50196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4895850" y="3757315"/>
            <a:ext cx="4121690" cy="2769945"/>
          </a:xfrm>
          <a:prstGeom prst="rect">
            <a:avLst/>
          </a:prstGeom>
          <a:ln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Tannenbaum">
  <a:themeElements>
    <a:clrScheme name="Tannenbaum 3">
      <a:dk1>
        <a:srgbClr val="000000"/>
      </a:dk1>
      <a:lt1>
        <a:srgbClr val="FFFFFF"/>
      </a:lt1>
      <a:dk2>
        <a:srgbClr val="000000"/>
      </a:dk2>
      <a:lt2>
        <a:srgbClr val="333333"/>
      </a:lt2>
      <a:accent1>
        <a:srgbClr val="DDDDDD"/>
      </a:accent1>
      <a:accent2>
        <a:srgbClr val="808080"/>
      </a:accent2>
      <a:accent3>
        <a:srgbClr val="FFFFFF"/>
      </a:accent3>
      <a:accent4>
        <a:srgbClr val="000000"/>
      </a:accent4>
      <a:accent5>
        <a:srgbClr val="EBEBEB"/>
      </a:accent5>
      <a:accent6>
        <a:srgbClr val="737373"/>
      </a:accent6>
      <a:hlink>
        <a:srgbClr val="4D4D4D"/>
      </a:hlink>
      <a:folHlink>
        <a:srgbClr val="EAEAEA"/>
      </a:folHlink>
    </a:clrScheme>
    <a:fontScheme name="Tannenbaum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annenbaum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annenbaum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annenbaum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annenbaum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annenbaum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annenbaum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annenbaum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392</TotalTime>
  <Words>1879</Words>
  <Application>Microsoft Office PowerPoint</Application>
  <PresentationFormat>On-screen Show (4:3)</PresentationFormat>
  <Paragraphs>378</Paragraphs>
  <Slides>45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0" baseType="lpstr">
      <vt:lpstr>Arial</vt:lpstr>
      <vt:lpstr>Calibri</vt:lpstr>
      <vt:lpstr>Times New Roman</vt:lpstr>
      <vt:lpstr>Wingdings</vt:lpstr>
      <vt:lpstr>Tannenbaum</vt:lpstr>
      <vt:lpstr>Distributed Systems 4. Data Link Layer</vt:lpstr>
      <vt:lpstr>The Data Link Layer</vt:lpstr>
      <vt:lpstr>The Data Link Layer</vt:lpstr>
      <vt:lpstr>Frames</vt:lpstr>
      <vt:lpstr>Possible Services</vt:lpstr>
      <vt:lpstr>Why Framing?</vt:lpstr>
      <vt:lpstr>Framing Methods</vt:lpstr>
      <vt:lpstr>Framing – Byte count for frames</vt:lpstr>
      <vt:lpstr>Framing – Byte stuffing</vt:lpstr>
      <vt:lpstr>Your turn</vt:lpstr>
      <vt:lpstr>Framing – Bit stuffing</vt:lpstr>
      <vt:lpstr>Framing – Physical coding violation</vt:lpstr>
      <vt:lpstr>The Data Link Layer</vt:lpstr>
      <vt:lpstr>Error Detection and Correction</vt:lpstr>
      <vt:lpstr>FFFooouuunnndddaaatttiiiooonnn ooofff EEErrrrrrooorrr CCCooonnntttttrrrooolll: RRReeeddduuunnndddaaannncccyyy</vt:lpstr>
      <vt:lpstr>Error Codes</vt:lpstr>
      <vt:lpstr>Error Detection – Parity</vt:lpstr>
      <vt:lpstr>Error Detection – Checksums </vt:lpstr>
      <vt:lpstr>Error Detection – CRCs (1) </vt:lpstr>
      <vt:lpstr>Error Detection – CRCs (2)</vt:lpstr>
      <vt:lpstr>Richard Hamming (1915-1998)</vt:lpstr>
      <vt:lpstr>Error Correction – Hamming code</vt:lpstr>
      <vt:lpstr>PowerPoint Presentation</vt:lpstr>
      <vt:lpstr>Hamming Codes - Generalization</vt:lpstr>
      <vt:lpstr>Hamming code vs Gray code</vt:lpstr>
      <vt:lpstr>Error Detection: IBANs</vt:lpstr>
      <vt:lpstr>Error Bounds – Hamming distance </vt:lpstr>
      <vt:lpstr>Error Control - Preference</vt:lpstr>
      <vt:lpstr>The Data Link Layer</vt:lpstr>
      <vt:lpstr>Elementary Data Link Protocols</vt:lpstr>
      <vt:lpstr>Link layer environment (1)</vt:lpstr>
      <vt:lpstr>Link layer environment (2)</vt:lpstr>
      <vt:lpstr>Utopian Simplex Protocol (=Ethernet)</vt:lpstr>
      <vt:lpstr>Stop-and-Wait – Error-free channel</vt:lpstr>
      <vt:lpstr>Stop-and-Wait – Noisy channel (=Wifi)</vt:lpstr>
      <vt:lpstr>Sliding Window concept (1)</vt:lpstr>
      <vt:lpstr>Sliding Window concept (2)</vt:lpstr>
      <vt:lpstr>Sliding Window concept (3)</vt:lpstr>
      <vt:lpstr>The Data Link Layer</vt:lpstr>
      <vt:lpstr>Example Data Link Protocols</vt:lpstr>
      <vt:lpstr>Packet over SONET/SDH</vt:lpstr>
      <vt:lpstr>PPP</vt:lpstr>
      <vt:lpstr>ADSL (1)</vt:lpstr>
      <vt:lpstr>ADSL (2)</vt:lpstr>
      <vt:lpstr>Take home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simon razniewski</cp:lastModifiedBy>
  <cp:revision>609</cp:revision>
  <dcterms:created xsi:type="dcterms:W3CDTF">2010-05-03T15:18:06Z</dcterms:created>
  <dcterms:modified xsi:type="dcterms:W3CDTF">2016-03-13T20:08:02Z</dcterms:modified>
</cp:coreProperties>
</file>