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530" r:id="rId2"/>
    <p:sldId id="395" r:id="rId3"/>
    <p:sldId id="445" r:id="rId4"/>
    <p:sldId id="448" r:id="rId5"/>
    <p:sldId id="450" r:id="rId6"/>
    <p:sldId id="524" r:id="rId7"/>
    <p:sldId id="451" r:id="rId8"/>
    <p:sldId id="452" r:id="rId9"/>
    <p:sldId id="453" r:id="rId10"/>
    <p:sldId id="535" r:id="rId11"/>
    <p:sldId id="454" r:id="rId12"/>
    <p:sldId id="525" r:id="rId13"/>
    <p:sldId id="537" r:id="rId14"/>
    <p:sldId id="507" r:id="rId15"/>
    <p:sldId id="536" r:id="rId16"/>
    <p:sldId id="509" r:id="rId17"/>
    <p:sldId id="511" r:id="rId18"/>
    <p:sldId id="512" r:id="rId19"/>
    <p:sldId id="460" r:id="rId20"/>
    <p:sldId id="513" r:id="rId21"/>
    <p:sldId id="529" r:id="rId22"/>
    <p:sldId id="528" r:id="rId23"/>
    <p:sldId id="532" r:id="rId24"/>
    <p:sldId id="533" r:id="rId25"/>
    <p:sldId id="534" r:id="rId26"/>
    <p:sldId id="531" r:id="rId27"/>
    <p:sldId id="527" r:id="rId28"/>
    <p:sldId id="526" r:id="rId29"/>
    <p:sldId id="538" r:id="rId30"/>
    <p:sldId id="461" r:id="rId31"/>
    <p:sldId id="462" r:id="rId32"/>
    <p:sldId id="514" r:id="rId33"/>
    <p:sldId id="466" r:id="rId34"/>
    <p:sldId id="468" r:id="rId35"/>
    <p:sldId id="515" r:id="rId36"/>
    <p:sldId id="519" r:id="rId37"/>
    <p:sldId id="473" r:id="rId38"/>
    <p:sldId id="520" r:id="rId39"/>
    <p:sldId id="539" r:id="rId40"/>
    <p:sldId id="499" r:id="rId41"/>
    <p:sldId id="500" r:id="rId42"/>
    <p:sldId id="502" r:id="rId43"/>
    <p:sldId id="504" r:id="rId44"/>
    <p:sldId id="505" r:id="rId45"/>
    <p:sldId id="523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2BD8"/>
    <a:srgbClr val="FF3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3" autoAdjust="0"/>
    <p:restoredTop sz="85125" autoAdjust="0"/>
  </p:normalViewPr>
  <p:slideViewPr>
    <p:cSldViewPr snapToGrid="0" showGuides="1">
      <p:cViewPr varScale="1">
        <p:scale>
          <a:sx n="64" d="100"/>
          <a:sy n="64" d="100"/>
        </p:scale>
        <p:origin x="1335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AA0ABBF-AC47-41DE-A95D-6184A976DE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4859117-A06A-4DD6-900B-66B64C869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6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00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02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19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94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0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09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70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68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355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97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48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0103-1A5B-4233-AC41-A926E2CF05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57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76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098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365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88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25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021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223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83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23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878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40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727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30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5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1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9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8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1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727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53200"/>
            <a:ext cx="9144000" cy="304800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A62E-607D-4C70-8AA8-4E7424A8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9144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86727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9144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1239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2266950"/>
            <a:ext cx="4114800" cy="374332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81124" y="1990725"/>
            <a:ext cx="7315201" cy="40195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9144000" cy="30480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790214" cy="4600081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414579-A819-4948-95D1-5F45F8C32012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3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124" y="1590675"/>
            <a:ext cx="7315201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  <p:sldLayoutId id="2147483681" r:id="rId3"/>
    <p:sldLayoutId id="2147483678" r:id="rId4"/>
    <p:sldLayoutId id="2147483679" r:id="rId5"/>
    <p:sldLayoutId id="2147483682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9pPr>
    </p:titleStyle>
    <p:bodyStyle>
      <a:lvl1pPr marL="0" indent="0" algn="l" rtl="0" eaLnBrk="0" fontAlgn="base" hangingPunct="0">
        <a:spcBef>
          <a:spcPts val="1800"/>
        </a:spcBef>
        <a:spcAft>
          <a:spcPct val="0"/>
        </a:spcAft>
        <a:buClr>
          <a:srgbClr val="0000FF"/>
        </a:buClr>
        <a:buFont typeface="Arial" pitchFamily="34" charset="0"/>
        <a:buNone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457200" algn="l" rtl="0" eaLnBrk="0" fontAlgn="base" hangingPunct="0">
        <a:spcBef>
          <a:spcPts val="600"/>
        </a:spcBef>
        <a:spcAft>
          <a:spcPct val="0"/>
        </a:spcAft>
        <a:buClr>
          <a:srgbClr val="0000FF"/>
        </a:buClr>
        <a:buFont typeface="Arial" pitchFamily="34" charset="0"/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8001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pitchFamily="34" charset="0"/>
        <a:buChar char="−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0287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pitchFamily="34" charset="0"/>
        <a:buChar char="»"/>
        <a:defRPr sz="18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ancalculator.com/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br>
              <a:rPr lang="en-US" sz="6000" dirty="0" smtClean="0"/>
            </a:br>
            <a:r>
              <a:rPr lang="en-US" sz="4000" dirty="0"/>
              <a:t>4</a:t>
            </a:r>
            <a:r>
              <a:rPr lang="en-US" sz="4000" dirty="0" smtClean="0"/>
              <a:t>. Data Link Layer</a:t>
            </a:r>
            <a:endParaRPr lang="en-US" sz="6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798238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2015/2016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frames that were sent?</a:t>
            </a:r>
          </a:p>
          <a:p>
            <a:endParaRPr lang="en-GB" dirty="0"/>
          </a:p>
          <a:p>
            <a:r>
              <a:rPr lang="en-GB" dirty="0" smtClean="0"/>
              <a:t>FLAG A B ESC FLAG C FLAG </a:t>
            </a:r>
            <a:r>
              <a:rPr lang="en-GB" dirty="0" err="1" smtClean="0"/>
              <a:t>FLAG</a:t>
            </a:r>
            <a:r>
              <a:rPr lang="en-GB" dirty="0" smtClean="0"/>
              <a:t> ESC </a:t>
            </a:r>
            <a:r>
              <a:rPr lang="en-GB" dirty="0" err="1" smtClean="0"/>
              <a:t>ESC</a:t>
            </a:r>
            <a:r>
              <a:rPr lang="en-GB" dirty="0" smtClean="0"/>
              <a:t> </a:t>
            </a:r>
            <a:r>
              <a:rPr lang="en-GB" dirty="0" err="1" smtClean="0"/>
              <a:t>ESC</a:t>
            </a:r>
            <a:r>
              <a:rPr lang="en-GB" dirty="0" smtClean="0"/>
              <a:t> FLAG D F ESC FLAG A ESC </a:t>
            </a:r>
            <a:r>
              <a:rPr lang="en-GB" dirty="0" err="1" smtClean="0"/>
              <a:t>ESC</a:t>
            </a:r>
            <a:r>
              <a:rPr lang="en-GB" dirty="0" smtClean="0"/>
              <a:t> FLAG </a:t>
            </a:r>
            <a:r>
              <a:rPr lang="en-GB" dirty="0" err="1" smtClean="0"/>
              <a:t>FLAG</a:t>
            </a:r>
            <a:r>
              <a:rPr lang="en-GB" dirty="0" smtClean="0"/>
              <a:t> B ESC FLAG D B FLAG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0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Framing – Bit stuffing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Stuffing done at the bit level:</a:t>
            </a:r>
          </a:p>
          <a:p>
            <a:pPr lvl="1"/>
            <a:r>
              <a:rPr lang="en-US" dirty="0" smtClean="0"/>
              <a:t>Frame flag has six consecutive 1s (not shown)</a:t>
            </a:r>
          </a:p>
          <a:p>
            <a:pPr lvl="1"/>
            <a:r>
              <a:rPr lang="en-US" dirty="0" smtClean="0"/>
              <a:t>On transmit, after five 1s in the data, a 0 is added</a:t>
            </a:r>
          </a:p>
          <a:p>
            <a:pPr lvl="1"/>
            <a:r>
              <a:rPr lang="en-US" dirty="0" smtClean="0"/>
              <a:t>On receive, a 0 after five 1s is deleted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39031" y="3762375"/>
            <a:ext cx="7341357" cy="1924050"/>
            <a:chOff x="619956" y="3657600"/>
            <a:chExt cx="7341357" cy="1924050"/>
          </a:xfrm>
        </p:grpSpPr>
        <p:pic>
          <p:nvPicPr>
            <p:cNvPr id="1638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1579" b="24060"/>
            <a:stretch>
              <a:fillRect/>
            </a:stretch>
          </p:blipFill>
          <p:spPr bwMode="auto">
            <a:xfrm>
              <a:off x="2552700" y="3657600"/>
              <a:ext cx="5408613" cy="192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19956" y="4486275"/>
              <a:ext cx="18816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Transmitted bits</a:t>
              </a:r>
            </a:p>
            <a:p>
              <a:pPr algn="r"/>
              <a:r>
                <a:rPr lang="en-US" dirty="0" smtClean="0"/>
                <a:t>with stuffing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2961" y="3815834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Data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– Physical coding violation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6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676275"/>
            <a:ext cx="9144000" cy="1143000"/>
          </a:xfrm>
        </p:spPr>
        <p:txBody>
          <a:bodyPr/>
          <a:lstStyle/>
          <a:p>
            <a:r>
              <a:rPr lang="en-US" dirty="0" smtClean="0"/>
              <a:t>The Data Link Layer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>
          <a:xfrm>
            <a:off x="1257299" y="1990725"/>
            <a:ext cx="6686551" cy="4019550"/>
          </a:xfrm>
        </p:spPr>
        <p:txBody>
          <a:bodyPr/>
          <a:lstStyle/>
          <a:p>
            <a:pPr lvl="1"/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smtClean="0"/>
              <a:t>Framing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Error Detection and Correction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Elementary Data Link Protocols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Example Data Link Protocols</a:t>
            </a:r>
          </a:p>
        </p:txBody>
      </p:sp>
    </p:spTree>
    <p:extLst>
      <p:ext uri="{BB962C8B-B14F-4D97-AF65-F5344CB8AC3E}">
        <p14:creationId xmlns:p14="http://schemas.microsoft.com/office/powerpoint/2010/main" val="34046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basic strategies: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Correct errors at receiver side (using error-correcting codes)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Detect errors at receiver side and request retransmission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Preferred method depends on the error probability</a:t>
            </a:r>
          </a:p>
          <a:p>
            <a:pPr marL="800100" lvl="1" indent="-342900"/>
            <a:r>
              <a:rPr lang="en-US" dirty="0" smtClean="0"/>
              <a:t>E.g. </a:t>
            </a:r>
            <a:r>
              <a:rPr lang="en-US" dirty="0"/>
              <a:t>f</a:t>
            </a:r>
            <a:r>
              <a:rPr lang="en-US" dirty="0" smtClean="0"/>
              <a:t>iber</a:t>
            </a:r>
            <a:r>
              <a:rPr lang="en-US" dirty="0"/>
              <a:t>: </a:t>
            </a:r>
            <a:r>
              <a:rPr lang="en-US" dirty="0" smtClean="0"/>
              <a:t>Error detection + retransmission</a:t>
            </a:r>
          </a:p>
          <a:p>
            <a:pPr marL="800100" lvl="1" indent="-342900"/>
            <a:r>
              <a:rPr lang="en-US" dirty="0" smtClean="0"/>
              <a:t>E.g. </a:t>
            </a:r>
            <a:r>
              <a:rPr lang="en-US" dirty="0" err="1" smtClean="0"/>
              <a:t>Wifi</a:t>
            </a:r>
            <a:r>
              <a:rPr lang="en-US" dirty="0" smtClean="0"/>
              <a:t>: Error correcting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6510"/>
            <a:ext cx="9144000" cy="1143000"/>
          </a:xfrm>
        </p:spPr>
        <p:txBody>
          <a:bodyPr/>
          <a:lstStyle/>
          <a:p>
            <a:r>
              <a:rPr lang="en-GB" dirty="0" err="1" smtClean="0"/>
              <a:t>FFFooouuunnndddaaatttiiiooonnn</a:t>
            </a:r>
            <a:r>
              <a:rPr lang="en-GB" dirty="0" smtClean="0"/>
              <a:t> </a:t>
            </a:r>
            <a:r>
              <a:rPr lang="en-GB" dirty="0" err="1" smtClean="0"/>
              <a:t>ooofff</a:t>
            </a:r>
            <a:r>
              <a:rPr lang="en-GB" dirty="0" smtClean="0"/>
              <a:t> </a:t>
            </a:r>
            <a:r>
              <a:rPr lang="en-GB" dirty="0" err="1" smtClean="0"/>
              <a:t>EEErrrrrrooorrr</a:t>
            </a:r>
            <a:r>
              <a:rPr lang="en-GB" dirty="0" smtClean="0"/>
              <a:t> </a:t>
            </a:r>
            <a:r>
              <a:rPr lang="en-GB" dirty="0" err="1" smtClean="0"/>
              <a:t>CCCooonnntttttrrrooolll</a:t>
            </a:r>
            <a:r>
              <a:rPr lang="en-GB" dirty="0" smtClean="0"/>
              <a:t>: </a:t>
            </a:r>
            <a:r>
              <a:rPr lang="en-GB" dirty="0" err="1" smtClean="0"/>
              <a:t>RRReeeddduuunnndddaaannncccyyy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399" y="1916349"/>
            <a:ext cx="7790214" cy="4294445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Dd</a:t>
            </a:r>
            <a:r>
              <a:rPr lang="en-GB" dirty="0" smtClean="0"/>
              <a:t> y </a:t>
            </a:r>
            <a:r>
              <a:rPr lang="en-GB" dirty="0" err="1" smtClean="0"/>
              <a:t>knw</a:t>
            </a:r>
            <a:r>
              <a:rPr lang="en-GB" dirty="0" smtClean="0"/>
              <a:t>: </a:t>
            </a:r>
            <a:r>
              <a:rPr lang="en-GB" dirty="0" err="1" smtClean="0"/>
              <a:t>Natrl</a:t>
            </a:r>
            <a:r>
              <a:rPr lang="en-GB" dirty="0" smtClean="0"/>
              <a:t> </a:t>
            </a:r>
            <a:r>
              <a:rPr lang="en-GB" dirty="0" err="1" smtClean="0"/>
              <a:t>langge</a:t>
            </a:r>
            <a:r>
              <a:rPr lang="en-GB" dirty="0" smtClean="0"/>
              <a:t> </a:t>
            </a:r>
            <a:r>
              <a:rPr lang="en-GB" dirty="0" err="1" smtClean="0"/>
              <a:t>cntns</a:t>
            </a:r>
            <a:r>
              <a:rPr lang="en-GB" dirty="0" smtClean="0"/>
              <a:t> a </a:t>
            </a:r>
            <a:r>
              <a:rPr lang="en-GB" dirty="0" err="1" smtClean="0"/>
              <a:t>lt</a:t>
            </a:r>
            <a:r>
              <a:rPr lang="en-GB" dirty="0" smtClean="0"/>
              <a:t> f </a:t>
            </a:r>
            <a:r>
              <a:rPr lang="en-GB" dirty="0" err="1" smtClean="0"/>
              <a:t>rdndncy</a:t>
            </a:r>
            <a:r>
              <a:rPr lang="en-GB" dirty="0" smtClean="0"/>
              <a:t>. </a:t>
            </a:r>
            <a:r>
              <a:rPr lang="en-GB" dirty="0" err="1" smtClean="0"/>
              <a:t>Ths</a:t>
            </a:r>
            <a:r>
              <a:rPr lang="en-GB" dirty="0" smtClean="0"/>
              <a:t> s </a:t>
            </a:r>
            <a:r>
              <a:rPr lang="en-GB" dirty="0" err="1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rsn</a:t>
            </a:r>
            <a:r>
              <a:rPr lang="en-GB" dirty="0" smtClean="0"/>
              <a:t> </a:t>
            </a:r>
            <a:r>
              <a:rPr lang="en-GB" dirty="0" err="1" smtClean="0"/>
              <a:t>tht</a:t>
            </a:r>
            <a:r>
              <a:rPr lang="en-GB" dirty="0" smtClean="0"/>
              <a:t> w </a:t>
            </a:r>
            <a:r>
              <a:rPr lang="en-GB" dirty="0" err="1" smtClean="0"/>
              <a:t>cn</a:t>
            </a:r>
            <a:r>
              <a:rPr lang="en-GB" dirty="0" smtClean="0"/>
              <a:t> </a:t>
            </a:r>
            <a:r>
              <a:rPr lang="en-GB" dirty="0" err="1" smtClean="0"/>
              <a:t>ndrstnd</a:t>
            </a:r>
            <a:r>
              <a:rPr lang="en-GB" dirty="0" smtClean="0"/>
              <a:t> each </a:t>
            </a:r>
            <a:r>
              <a:rPr lang="en-GB" dirty="0" err="1" smtClean="0"/>
              <a:t>otr</a:t>
            </a:r>
            <a:r>
              <a:rPr lang="en-GB" dirty="0" smtClean="0"/>
              <a:t> </a:t>
            </a:r>
            <a:r>
              <a:rPr lang="en-GB" dirty="0" err="1" smtClean="0"/>
              <a:t>evn</a:t>
            </a:r>
            <a:r>
              <a:rPr lang="en-GB" dirty="0" smtClean="0"/>
              <a:t> in </a:t>
            </a:r>
            <a:r>
              <a:rPr lang="en-GB" dirty="0" err="1" smtClean="0"/>
              <a:t>nsy</a:t>
            </a:r>
            <a:r>
              <a:rPr lang="en-GB" dirty="0" smtClean="0"/>
              <a:t> </a:t>
            </a:r>
            <a:r>
              <a:rPr lang="en-GB" dirty="0" err="1" smtClean="0"/>
              <a:t>nvrnmnts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For byte streams without inherent redundancy, we can add redundancy like shown in the title.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4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399" y="1390651"/>
            <a:ext cx="7790214" cy="4820144"/>
          </a:xfrm>
        </p:spPr>
        <p:txBody>
          <a:bodyPr>
            <a:normAutofit/>
          </a:bodyPr>
          <a:lstStyle/>
          <a:p>
            <a:r>
              <a:rPr lang="en-US" dirty="0" smtClean="0"/>
              <a:t>Error codes add structured redundancy to data so  errors can be either detected, or corrected.</a:t>
            </a:r>
          </a:p>
          <a:p>
            <a:r>
              <a:rPr lang="en-US" dirty="0"/>
              <a:t>Error detection codes:</a:t>
            </a:r>
          </a:p>
          <a:p>
            <a:pPr lvl="1"/>
            <a:r>
              <a:rPr lang="en-US" dirty="0" smtClean="0"/>
              <a:t>Parity</a:t>
            </a:r>
            <a:endParaRPr lang="en-US" dirty="0"/>
          </a:p>
          <a:p>
            <a:pPr lvl="1"/>
            <a:r>
              <a:rPr lang="en-US" dirty="0" smtClean="0"/>
              <a:t>Checksums</a:t>
            </a:r>
            <a:endParaRPr lang="en-US" dirty="0"/>
          </a:p>
          <a:p>
            <a:pPr lvl="1"/>
            <a:r>
              <a:rPr lang="en-US" dirty="0"/>
              <a:t>Cyclic redundancy codes </a:t>
            </a:r>
            <a:r>
              <a:rPr lang="en-US" dirty="0" smtClean="0"/>
              <a:t>(CRC)</a:t>
            </a:r>
          </a:p>
          <a:p>
            <a:r>
              <a:rPr lang="en-US" dirty="0" smtClean="0"/>
              <a:t>Error correction codes:</a:t>
            </a:r>
          </a:p>
          <a:p>
            <a:pPr lvl="1"/>
            <a:r>
              <a:rPr lang="en-US" dirty="0" smtClean="0"/>
              <a:t>Hamming codes</a:t>
            </a:r>
          </a:p>
          <a:p>
            <a:pPr lvl="1"/>
            <a:r>
              <a:rPr lang="en-US" dirty="0" smtClean="0"/>
              <a:t>Reed-Solomon and Low-Density Parity Check codes</a:t>
            </a:r>
          </a:p>
          <a:p>
            <a:pPr lvl="2"/>
            <a:r>
              <a:rPr lang="en-US" dirty="0" smtClean="0"/>
              <a:t>Mathematically complex, widely used in real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– Parity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Parity bit is added as the modulo 2 sum of data bits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Equivalent to XOR; this is even parity</a:t>
            </a:r>
          </a:p>
          <a:p>
            <a:pPr lvl="1"/>
            <a:r>
              <a:rPr lang="en-US" dirty="0" smtClean="0"/>
              <a:t>Ex: 1110 000 </a:t>
            </a:r>
            <a:r>
              <a:rPr lang="en-US" dirty="0" smtClean="0">
                <a:sym typeface="Wingdings" pitchFamily="2" charset="2"/>
              </a:rPr>
              <a:t> 1110 000</a:t>
            </a:r>
            <a:r>
              <a:rPr lang="en-US" dirty="0" smtClean="0">
                <a:solidFill>
                  <a:srgbClr val="FF2BD8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Detection checks if the sum is wrong (an error)</a:t>
            </a:r>
          </a:p>
          <a:p>
            <a:pPr lvl="3"/>
            <a:endParaRPr lang="en-US" dirty="0" smtClean="0">
              <a:solidFill>
                <a:srgbClr val="FF2BD8"/>
              </a:solidFill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Simple way to detect an </a:t>
            </a:r>
            <a:r>
              <a:rPr lang="en-US" i="1" dirty="0" smtClean="0">
                <a:sym typeface="Wingdings" pitchFamily="2" charset="2"/>
              </a:rPr>
              <a:t>odd </a:t>
            </a:r>
            <a:r>
              <a:rPr lang="en-US" dirty="0" smtClean="0">
                <a:sym typeface="Wingdings" pitchFamily="2" charset="2"/>
              </a:rPr>
              <a:t>number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of errors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Ex: 1 error, 1110 0</a:t>
            </a:r>
            <a:r>
              <a:rPr lang="en-US" u="sng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0</a:t>
            </a:r>
            <a:r>
              <a:rPr lang="en-US" dirty="0" smtClean="0">
                <a:solidFill>
                  <a:srgbClr val="FF2BD8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; detected, sum is wrong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Ex: 3 errors, 11</a:t>
            </a:r>
            <a:r>
              <a:rPr lang="en-US" u="sng" dirty="0" smtClean="0">
                <a:sym typeface="Wingdings" pitchFamily="2" charset="2"/>
              </a:rPr>
              <a:t>01 1</a:t>
            </a:r>
            <a:r>
              <a:rPr lang="en-US" dirty="0" smtClean="0">
                <a:sym typeface="Wingdings" pitchFamily="2" charset="2"/>
              </a:rPr>
              <a:t>00</a:t>
            </a:r>
            <a:r>
              <a:rPr lang="en-US" dirty="0" smtClean="0">
                <a:solidFill>
                  <a:srgbClr val="FF2BD8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; detected sum is wrong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Ex: 2 errors, 1110 </a:t>
            </a:r>
            <a:r>
              <a:rPr lang="en-US" u="sng" dirty="0" smtClean="0">
                <a:sym typeface="Wingdings" pitchFamily="2" charset="2"/>
              </a:rPr>
              <a:t>11</a:t>
            </a:r>
            <a:r>
              <a:rPr lang="en-US" dirty="0" smtClean="0">
                <a:sym typeface="Wingdings" pitchFamily="2" charset="2"/>
              </a:rPr>
              <a:t>0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i="1" dirty="0" smtClean="0">
                <a:sym typeface="Wingdings" pitchFamily="2" charset="2"/>
              </a:rPr>
              <a:t>not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detected</a:t>
            </a:r>
            <a:r>
              <a:rPr lang="en-US" dirty="0" smtClean="0">
                <a:sym typeface="Wingdings" pitchFamily="2" charset="2"/>
              </a:rPr>
              <a:t>, sum is right!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Error can also be in the parity bit itself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Random errors are detected with probability ½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– Checksums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Checksum treats data as N-bit words and adds N check bits that are the modulo 2</a:t>
            </a:r>
            <a:r>
              <a:rPr lang="en-US" baseline="30000" dirty="0" smtClean="0"/>
              <a:t>N</a:t>
            </a:r>
            <a:r>
              <a:rPr lang="en-US" dirty="0" smtClean="0"/>
              <a:t> sum of the words</a:t>
            </a:r>
          </a:p>
          <a:p>
            <a:pPr lvl="1"/>
            <a:r>
              <a:rPr lang="en-US" dirty="0" smtClean="0"/>
              <a:t>Ex: IPv4 protocol uses 16-bit checksum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Improved error detection over parity bits</a:t>
            </a:r>
          </a:p>
          <a:p>
            <a:pPr lvl="1"/>
            <a:r>
              <a:rPr lang="en-US" dirty="0" smtClean="0"/>
              <a:t>Detects bursts up to N errors</a:t>
            </a:r>
          </a:p>
          <a:p>
            <a:pPr lvl="1"/>
            <a:r>
              <a:rPr lang="en-US" dirty="0" smtClean="0"/>
              <a:t>Detects random errors with probability 1-(1/2)</a:t>
            </a:r>
            <a:r>
              <a:rPr lang="en-US" baseline="30000" dirty="0" smtClean="0"/>
              <a:t>N</a:t>
            </a:r>
          </a:p>
          <a:p>
            <a:pPr lvl="1"/>
            <a:r>
              <a:rPr lang="en-US" dirty="0" smtClean="0"/>
              <a:t>Vulnerable to systematic errors, e.g., added zeros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– CRCs (1)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bits so that transmitted frame viewed as a polynomial is evenly divisible by a generator polynomial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8172" y="2019301"/>
            <a:ext cx="5905106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 bwMode="auto">
          <a:xfrm>
            <a:off x="2571750" y="2743200"/>
            <a:ext cx="51435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2675731" y="5734844"/>
            <a:ext cx="344488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66776" y="2295525"/>
            <a:ext cx="1752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by adding 0s to frame and try dividing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7251" y="5067300"/>
            <a:ext cx="2495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Offset by any reminder to make it evenly divisible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686425" y="2657475"/>
            <a:ext cx="676275" cy="161925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676900" y="6181725"/>
            <a:ext cx="676275" cy="161925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667375" y="5886450"/>
            <a:ext cx="676275" cy="161925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The Data Link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25" y="2390775"/>
            <a:ext cx="5076826" cy="4019550"/>
          </a:xfrm>
        </p:spPr>
        <p:txBody>
          <a:bodyPr/>
          <a:lstStyle/>
          <a:p>
            <a:r>
              <a:rPr lang="en-US" dirty="0" smtClean="0"/>
              <a:t>Responsible for delivering frames of information over a single link</a:t>
            </a:r>
          </a:p>
          <a:p>
            <a:pPr lvl="1"/>
            <a:r>
              <a:rPr lang="en-US" dirty="0" smtClean="0"/>
              <a:t>Handles transmission errors and regulates the flow of data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753225" y="2257425"/>
            <a:ext cx="1466850" cy="1930400"/>
            <a:chOff x="6753225" y="2638425"/>
            <a:chExt cx="1466850" cy="19304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753225" y="4187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753225" y="3806825"/>
              <a:ext cx="1447800" cy="381000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753225" y="3416300"/>
              <a:ext cx="1447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753225" y="3035300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53225" y="265747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916738" y="4162425"/>
              <a:ext cx="11318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Physical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145975" y="3797300"/>
              <a:ext cx="6559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Link</a:t>
              </a:r>
              <a:endParaRPr lang="en-US" sz="2000" dirty="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904038" y="3432175"/>
              <a:ext cx="1116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Network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818313" y="3035300"/>
              <a:ext cx="1270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Transport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791325" y="2638425"/>
              <a:ext cx="1428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Application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 – CRCs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standard polynomials:</a:t>
            </a:r>
          </a:p>
          <a:p>
            <a:pPr lvl="1"/>
            <a:r>
              <a:rPr lang="en-US" dirty="0" smtClean="0"/>
              <a:t>Ex: Ethernet 32-bit CRC is defined by: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Computed with simple shift/XOR circuits (hardware)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Stronger detection than checksums:</a:t>
            </a:r>
          </a:p>
          <a:p>
            <a:pPr lvl="1"/>
            <a:r>
              <a:rPr lang="en-US" dirty="0" smtClean="0"/>
              <a:t>E.g., can detect all double bit errors</a:t>
            </a:r>
          </a:p>
          <a:p>
            <a:pPr lvl="1"/>
            <a:r>
              <a:rPr lang="en-US" dirty="0" smtClean="0"/>
              <a:t>Not vulnerable to systematic errors</a:t>
            </a:r>
            <a:endParaRPr lang="en-US" dirty="0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738" y="2552700"/>
            <a:ext cx="6124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Hamming (1915-1998)</a:t>
            </a:r>
            <a:endParaRPr lang="en-US" dirty="0"/>
          </a:p>
        </p:txBody>
      </p:sp>
      <p:pic>
        <p:nvPicPr>
          <p:cNvPr id="1026" name="Picture 2" descr="http://upload.wikimedia.org/wikipedia/en/0/08/Richard_Hamm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11" y="955261"/>
            <a:ext cx="3284849" cy="429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86264" y="1301262"/>
            <a:ext cx="4473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1915-1998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American mathematician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Worked on the Manhattan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Influence on foundations of communication and networking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2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 – Hamming code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399" y="1363063"/>
            <a:ext cx="7790214" cy="4600081"/>
          </a:xfrm>
        </p:spPr>
        <p:txBody>
          <a:bodyPr/>
          <a:lstStyle/>
          <a:p>
            <a:r>
              <a:rPr lang="en-US" dirty="0" smtClean="0"/>
              <a:t>Hamming code gives a simple way to add check bits and correct up to a single bit error:</a:t>
            </a:r>
          </a:p>
          <a:p>
            <a:pPr lvl="1"/>
            <a:r>
              <a:rPr lang="en-US" dirty="0" smtClean="0"/>
              <a:t>Check bits are parity (XOR) over subsets of the codeword</a:t>
            </a:r>
          </a:p>
          <a:p>
            <a:pPr lvl="1"/>
            <a:r>
              <a:rPr lang="en-US" dirty="0" err="1" smtClean="0"/>
              <a:t>Recomputing</a:t>
            </a:r>
            <a:r>
              <a:rPr lang="en-US" dirty="0" smtClean="0"/>
              <a:t> the parity sums (</a:t>
            </a:r>
            <a:r>
              <a:rPr lang="en-US" u="sng" dirty="0" smtClean="0"/>
              <a:t>syndrome</a:t>
            </a:r>
            <a:r>
              <a:rPr lang="en-US" dirty="0" smtClean="0"/>
              <a:t>) gives the position of the error to flip, or 0 if there is no error</a:t>
            </a:r>
          </a:p>
          <a:p>
            <a:pPr lvl="1"/>
            <a:r>
              <a:rPr lang="en-US" dirty="0" smtClean="0"/>
              <a:t>(7,4) Hamming code for </a:t>
            </a:r>
            <a:br>
              <a:rPr lang="en-US" dirty="0" smtClean="0"/>
            </a:br>
            <a:r>
              <a:rPr lang="en-US" dirty="0" smtClean="0"/>
              <a:t>(d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,d</a:t>
            </a:r>
            <a:r>
              <a:rPr lang="en-US" baseline="-25000" dirty="0" smtClean="0"/>
              <a:t>3</a:t>
            </a:r>
            <a:r>
              <a:rPr lang="en-US" dirty="0" smtClean="0"/>
              <a:t>,d</a:t>
            </a:r>
            <a:r>
              <a:rPr lang="en-US" baseline="-25000" dirty="0" smtClean="0"/>
              <a:t>4</a:t>
            </a:r>
            <a:r>
              <a:rPr lang="en-US" dirty="0" smtClean="0"/>
              <a:t>,p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,p</a:t>
            </a:r>
            <a:r>
              <a:rPr lang="en-US" baseline="-25000" dirty="0" smtClean="0"/>
              <a:t>3</a:t>
            </a:r>
            <a:r>
              <a:rPr lang="en-US" dirty="0" smtClean="0"/>
              <a:t>)-ordering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= d</a:t>
            </a:r>
            <a:r>
              <a:rPr lang="en-US" baseline="-25000" dirty="0"/>
              <a:t>1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br>
              <a:rPr lang="en-US" baseline="-25000" dirty="0" smtClean="0"/>
            </a:b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br>
              <a:rPr lang="en-US" baseline="-25000" dirty="0" smtClean="0"/>
            </a:b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Let’s encode 1001 and 0101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553476" y="4060641"/>
            <a:ext cx="2579427" cy="2416993"/>
            <a:chOff x="4044287" y="3950403"/>
            <a:chExt cx="2579427" cy="2416993"/>
          </a:xfrm>
        </p:grpSpPr>
        <p:grpSp>
          <p:nvGrpSpPr>
            <p:cNvPr id="3" name="Group 2"/>
            <p:cNvGrpSpPr/>
            <p:nvPr/>
          </p:nvGrpSpPr>
          <p:grpSpPr>
            <a:xfrm>
              <a:off x="4044287" y="3950403"/>
              <a:ext cx="2579427" cy="2416993"/>
              <a:chOff x="4044287" y="3950403"/>
              <a:chExt cx="2579427" cy="241699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4044287" y="4741973"/>
                <a:ext cx="1583140" cy="1583140"/>
              </a:xfrm>
              <a:prstGeom prst="ellipse">
                <a:avLst/>
              </a:prstGeom>
              <a:solidFill>
                <a:srgbClr val="0000FF">
                  <a:alpha val="7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5040574" y="4784256"/>
                <a:ext cx="1583140" cy="1583140"/>
              </a:xfrm>
              <a:prstGeom prst="ellipse">
                <a:avLst/>
              </a:prstGeom>
              <a:solidFill>
                <a:srgbClr val="00B050">
                  <a:alpha val="7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8311" y="3950403"/>
                <a:ext cx="1583140" cy="1583140"/>
              </a:xfrm>
              <a:prstGeom prst="ellipse">
                <a:avLst/>
              </a:prstGeom>
              <a:solidFill>
                <a:srgbClr val="FF0000">
                  <a:alpha val="7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40574" y="4285397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15635" y="5094475"/>
              <a:ext cx="5117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53719" y="5564453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82186" y="5591748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1977" y="4855217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97105" y="4889759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79326" y="5564453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452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25053" y="1755857"/>
            <a:ext cx="8240589" cy="4600081"/>
          </a:xfrm>
        </p:spPr>
        <p:txBody>
          <a:bodyPr/>
          <a:lstStyle/>
          <a:p>
            <a:r>
              <a:rPr lang="en-US" b="1" dirty="0"/>
              <a:t>0100 </a:t>
            </a:r>
            <a:r>
              <a:rPr lang="en-US" b="1" dirty="0" smtClean="0"/>
              <a:t>110</a:t>
            </a:r>
            <a:br>
              <a:rPr lang="en-US" b="1" dirty="0" smtClean="0"/>
            </a:br>
            <a:r>
              <a:rPr lang="en-US" b="1" dirty="0" smtClean="0"/>
              <a:t>1001 110</a:t>
            </a:r>
            <a:br>
              <a:rPr lang="en-US" b="1" dirty="0" smtClean="0"/>
            </a:br>
            <a:endParaRPr lang="en-US" b="1" dirty="0"/>
          </a:p>
          <a:p>
            <a:r>
              <a:rPr lang="en-US" b="1" dirty="0"/>
              <a:t>0001 </a:t>
            </a:r>
            <a:r>
              <a:rPr lang="en-US" b="1" dirty="0" smtClean="0"/>
              <a:t>101</a:t>
            </a:r>
            <a:br>
              <a:rPr lang="en-US" b="1" dirty="0" smtClean="0"/>
            </a:br>
            <a:r>
              <a:rPr lang="en-US" b="1" dirty="0" smtClean="0"/>
              <a:t>0000 000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0111 010</a:t>
            </a:r>
            <a:br>
              <a:rPr lang="en-US" b="1" dirty="0" smtClean="0"/>
            </a:br>
            <a:r>
              <a:rPr lang="en-US" b="1" dirty="0" smtClean="0"/>
              <a:t>0110 001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/>
              <a:t>1011 </a:t>
            </a:r>
            <a:r>
              <a:rPr lang="en-US" b="1" dirty="0" smtClean="0"/>
              <a:t>100</a:t>
            </a:r>
            <a:br>
              <a:rPr lang="en-US" b="1" dirty="0" smtClean="0"/>
            </a:br>
            <a:r>
              <a:rPr lang="en-US" b="1" dirty="0" smtClean="0"/>
              <a:t>0110 </a:t>
            </a:r>
            <a:r>
              <a:rPr lang="en-US" b="1" dirty="0"/>
              <a:t>001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200" y="391886"/>
            <a:ext cx="9927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Decode the following four ASCII characters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488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Codes - Generalization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	d data bits</a:t>
            </a:r>
          </a:p>
          <a:p>
            <a:r>
              <a:rPr lang="en-US" dirty="0" smtClean="0"/>
              <a:t>	r check bits</a:t>
            </a:r>
          </a:p>
          <a:p>
            <a:endParaRPr lang="en-US" dirty="0" smtClean="0"/>
          </a:p>
          <a:p>
            <a:r>
              <a:rPr lang="en-US" dirty="0" smtClean="0"/>
              <a:t>Values for d and r that satisfy the following equation allow to correct one error: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d+r+1 ≤ 2</a:t>
            </a:r>
            <a:r>
              <a:rPr lang="en-US" baseline="30000" dirty="0" smtClean="0"/>
              <a:t>r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73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Hamming code vs </a:t>
            </a:r>
            <a:r>
              <a:rPr lang="en-GB" dirty="0" err="1" smtClean="0"/>
              <a:t>Gray</a:t>
            </a:r>
            <a:r>
              <a:rPr lang="en-GB" dirty="0" smtClean="0"/>
              <a:t> code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??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Detection: IBANs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://www.ibancalculator.com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8837" y="1066537"/>
            <a:ext cx="505138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Example: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bank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code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123456, bank abbreviation WEST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account number 98765432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/>
              <a:t>Redundancy is in blue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55426"/>
              </p:ext>
            </p:extLst>
          </p:nvPr>
        </p:nvGraphicFramePr>
        <p:xfrm>
          <a:off x="647478" y="2491208"/>
          <a:ext cx="7315200" cy="2011680"/>
        </p:xfrm>
        <a:graphic>
          <a:graphicData uri="http://schemas.openxmlformats.org/drawingml/2006/table">
            <a:tbl>
              <a:tblPr/>
              <a:tblGrid>
                <a:gridCol w="1828800"/>
                <a:gridCol w="208280"/>
                <a:gridCol w="3449320"/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IBAN: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GB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effectLst/>
                        </a:rPr>
                        <a:t>82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008000"/>
                          </a:solidFill>
                          <a:effectLst/>
                        </a:rPr>
                        <a:t>WEST</a:t>
                      </a:r>
                      <a:r>
                        <a:rPr lang="en-US" dirty="0"/>
                        <a:t> 1234 5698 7654 32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• Rearrange: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>
                          <a:solidFill>
                            <a:srgbClr val="008000"/>
                          </a:solidFill>
                          <a:effectLst/>
                        </a:rPr>
                        <a:t>W E S T</a:t>
                      </a:r>
                      <a:r>
                        <a:rPr lang="pl-PL"/>
                        <a:t>12345698765432 </a:t>
                      </a:r>
                      <a:r>
                        <a:rPr lang="pl-PL">
                          <a:solidFill>
                            <a:srgbClr val="FF0000"/>
                          </a:solidFill>
                          <a:effectLst/>
                        </a:rPr>
                        <a:t>G B</a:t>
                      </a:r>
                      <a:r>
                        <a:rPr lang="pl-PL">
                          <a:solidFill>
                            <a:srgbClr val="0000FF"/>
                          </a:solidFill>
                          <a:effectLst/>
                        </a:rPr>
                        <a:t>82</a:t>
                      </a:r>
                      <a:endParaRPr lang="pl-PL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• Convert to </a:t>
                      </a:r>
                      <a:r>
                        <a:rPr lang="en-US" dirty="0" smtClean="0"/>
                        <a:t>integer</a:t>
                      </a:r>
                      <a:r>
                        <a:rPr lang="en-US" baseline="0" dirty="0" smtClean="0"/>
                        <a:t> (A=10, ..)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008000"/>
                          </a:solidFill>
                          <a:effectLst/>
                        </a:rPr>
                        <a:t>32142829</a:t>
                      </a:r>
                      <a:r>
                        <a:rPr lang="en-US"/>
                        <a:t>12345698765432</a:t>
                      </a:r>
                      <a:r>
                        <a:rPr lang="en-US">
                          <a:solidFill>
                            <a:srgbClr val="FF0000"/>
                          </a:solidFill>
                          <a:effectLst/>
                        </a:rPr>
                        <a:t>1611</a:t>
                      </a:r>
                      <a:r>
                        <a:rPr lang="en-US">
                          <a:solidFill>
                            <a:srgbClr val="0000FF"/>
                          </a:solidFill>
                          <a:effectLst/>
                        </a:rPr>
                        <a:t>82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• Compute remainder: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8000"/>
                          </a:solidFill>
                          <a:effectLst/>
                        </a:rPr>
                        <a:t>32142829</a:t>
                      </a:r>
                      <a:r>
                        <a:rPr lang="en-US" dirty="0"/>
                        <a:t>12345698765432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1611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effectLst/>
                        </a:rPr>
                        <a:t>82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 97 =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48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Bounds – Hamming distance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turns data of n bits into codewords of  </a:t>
            </a:r>
            <a:r>
              <a:rPr lang="en-US" dirty="0" err="1" smtClean="0"/>
              <a:t>n+k</a:t>
            </a:r>
            <a:r>
              <a:rPr lang="en-US" dirty="0" smtClean="0"/>
              <a:t> bits</a:t>
            </a:r>
          </a:p>
          <a:p>
            <a:r>
              <a:rPr lang="en-US" u="sng" dirty="0" smtClean="0"/>
              <a:t>Hamming distance</a:t>
            </a:r>
            <a:r>
              <a:rPr lang="en-US" dirty="0" smtClean="0"/>
              <a:t> is the minimum bit flips to turn one valid codeword into any other valid one. </a:t>
            </a:r>
          </a:p>
          <a:p>
            <a:pPr lvl="1"/>
            <a:r>
              <a:rPr lang="en-US" dirty="0" smtClean="0"/>
              <a:t>Example with 4 codewords of 10 bits (n=2, k=8): </a:t>
            </a:r>
          </a:p>
          <a:p>
            <a:pPr lvl="2"/>
            <a:r>
              <a:rPr lang="en-US" dirty="0" smtClean="0"/>
              <a:t>0000000000, 0000011111, 1111100000, and 1111111111 </a:t>
            </a:r>
          </a:p>
          <a:p>
            <a:pPr lvl="2"/>
            <a:r>
              <a:rPr lang="en-US" dirty="0" smtClean="0"/>
              <a:t>Hamming distance is 5</a:t>
            </a:r>
          </a:p>
          <a:p>
            <a:r>
              <a:rPr lang="en-US" dirty="0" smtClean="0"/>
              <a:t>Bounds for a code with distance:</a:t>
            </a:r>
          </a:p>
          <a:p>
            <a:pPr lvl="1"/>
            <a:r>
              <a:rPr lang="en-US" dirty="0" smtClean="0"/>
              <a:t>2d+1 – can correct d errors (e.g., 2 errors above)</a:t>
            </a:r>
          </a:p>
          <a:p>
            <a:pPr lvl="1"/>
            <a:r>
              <a:rPr lang="en-US" dirty="0" smtClean="0"/>
              <a:t>d+1 – can detect d errors (e.g., 4 errors above)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Control - Preference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method is better when?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marL="800100" lvl="1" indent="-342900"/>
            <a:r>
              <a:rPr lang="en-US" dirty="0"/>
              <a:t>	</a:t>
            </a:r>
            <a:r>
              <a:rPr lang="en-US" dirty="0" smtClean="0"/>
              <a:t>Error probability: 10</a:t>
            </a:r>
            <a:r>
              <a:rPr lang="en-US" baseline="30000" dirty="0" smtClean="0"/>
              <a:t>-6</a:t>
            </a:r>
          </a:p>
          <a:p>
            <a:pPr marL="800100" lvl="1" indent="-342900"/>
            <a:r>
              <a:rPr lang="en-US" dirty="0"/>
              <a:t>	</a:t>
            </a:r>
            <a:r>
              <a:rPr lang="en-US" dirty="0" smtClean="0"/>
              <a:t>Frame size: 1k bits</a:t>
            </a:r>
          </a:p>
          <a:p>
            <a:pPr marL="800100" lvl="1" indent="-342900"/>
            <a:r>
              <a:rPr lang="en-US" dirty="0"/>
              <a:t>	</a:t>
            </a:r>
            <a:r>
              <a:rPr lang="en-US" dirty="0" smtClean="0"/>
              <a:t>(7,4)-Hamming code versus one parity bit?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676275"/>
            <a:ext cx="9144000" cy="1143000"/>
          </a:xfrm>
        </p:spPr>
        <p:txBody>
          <a:bodyPr/>
          <a:lstStyle/>
          <a:p>
            <a:r>
              <a:rPr lang="en-US" dirty="0" smtClean="0"/>
              <a:t>The Data Link Layer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>
          <a:xfrm>
            <a:off x="1257299" y="1990725"/>
            <a:ext cx="6686551" cy="4019550"/>
          </a:xfrm>
        </p:spPr>
        <p:txBody>
          <a:bodyPr/>
          <a:lstStyle/>
          <a:p>
            <a:pPr lvl="1"/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smtClean="0"/>
              <a:t>Framing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Error Detection and Correction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Elementary Data Link Protocols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Example Data Link Protocols</a:t>
            </a:r>
          </a:p>
        </p:txBody>
      </p:sp>
    </p:spTree>
    <p:extLst>
      <p:ext uri="{BB962C8B-B14F-4D97-AF65-F5344CB8AC3E}">
        <p14:creationId xmlns:p14="http://schemas.microsoft.com/office/powerpoint/2010/main" val="30612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676275"/>
            <a:ext cx="9144000" cy="1143000"/>
          </a:xfrm>
        </p:spPr>
        <p:txBody>
          <a:bodyPr/>
          <a:lstStyle/>
          <a:p>
            <a:r>
              <a:rPr lang="en-US" dirty="0" smtClean="0"/>
              <a:t>The Data Link Layer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>
          <a:xfrm>
            <a:off x="1257299" y="1990725"/>
            <a:ext cx="6686551" cy="4019550"/>
          </a:xfrm>
        </p:spPr>
        <p:txBody>
          <a:bodyPr/>
          <a:lstStyle/>
          <a:p>
            <a:pPr lvl="1"/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b="1" dirty="0" smtClean="0"/>
              <a:t>Framing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Error Detection and Correction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Elementary Data Link Protocols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Example Data Link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Elementary Data Link Protocols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Link layer environment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  <a:endParaRPr lang="en-US" dirty="0" smtClean="0"/>
          </a:p>
          <a:p>
            <a:pPr lvl="1"/>
            <a:r>
              <a:rPr lang="en-US" dirty="0" smtClean="0"/>
              <a:t>Utopian Simplex Protocol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  <a:endParaRPr lang="en-US" dirty="0" smtClean="0"/>
          </a:p>
          <a:p>
            <a:pPr lvl="1"/>
            <a:r>
              <a:rPr lang="en-US" dirty="0" smtClean="0"/>
              <a:t>Stop-and-Wait Protocol for Error-free channel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  <a:endParaRPr lang="en-US" dirty="0" smtClean="0"/>
          </a:p>
          <a:p>
            <a:pPr lvl="1"/>
            <a:r>
              <a:rPr lang="en-US" dirty="0" smtClean="0"/>
              <a:t>Stop-and-Wait Protocol for Noisy channel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</a:p>
          <a:p>
            <a:pPr lvl="1"/>
            <a:r>
              <a:rPr lang="en-US" dirty="0"/>
              <a:t>Sliding Window concept </a:t>
            </a:r>
            <a:r>
              <a:rPr lang="en-US" dirty="0">
                <a:solidFill>
                  <a:srgbClr val="0000FF"/>
                </a:solidFill>
              </a:rPr>
              <a:t>»</a:t>
            </a:r>
            <a:endParaRPr lang="en-US" dirty="0"/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layer environment (1)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implemented as NICs and OS drivers; network layer (IP) is often OS software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788" y="2524125"/>
            <a:ext cx="64674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2466975" y="4257675"/>
            <a:ext cx="1019175" cy="457200"/>
          </a:xfrm>
          <a:prstGeom prst="rect">
            <a:avLst/>
          </a:prstGeom>
          <a:solidFill>
            <a:srgbClr val="FF2BD8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90800" y="4714874"/>
            <a:ext cx="790575" cy="457201"/>
          </a:xfrm>
          <a:prstGeom prst="rect">
            <a:avLst/>
          </a:prstGeom>
          <a:solidFill>
            <a:srgbClr val="FF2BD8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layer environment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layer protocol implementations use system calls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6496" y="2421255"/>
          <a:ext cx="820340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46"/>
                <a:gridCol w="3103992"/>
                <a:gridCol w="40499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Group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Library Function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Network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layer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from_network_layer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(&amp;packet)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to_network_layer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(&amp;packet)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enable_network_layer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disable_network_layer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()</a:t>
                      </a: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Take a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packet from network layer to send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Deliver a received packet to network layer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Let network cause “ready” events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Prevent network “ready” events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Physical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from_physical_layer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(&amp;frame)</a:t>
                      </a:r>
                    </a:p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to_physical_layer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(&amp;frame)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Get an incoming frame from physical layer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Pass an outgoing frame to physical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layer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Events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&amp; timers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wait_for_event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(&amp;event)</a:t>
                      </a:r>
                    </a:p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start_timer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seq_nr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stop_timer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seq_nr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start_ack_timer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()</a:t>
                      </a:r>
                    </a:p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stop_ack_timer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Wait for a packet / frame / timer event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Start a countdown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timer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running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Stop a countdown timer from running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Start the ACK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countdown timer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Stop the ACK countdown timer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 Simplex Protocol (=Ethernet)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14399" y="1391638"/>
            <a:ext cx="7790214" cy="4600081"/>
          </a:xfrm>
        </p:spPr>
        <p:txBody>
          <a:bodyPr/>
          <a:lstStyle/>
          <a:p>
            <a:r>
              <a:rPr lang="en-US" dirty="0" smtClean="0"/>
              <a:t>An optimistic protocol to get us started</a:t>
            </a:r>
          </a:p>
          <a:p>
            <a:pPr lvl="1"/>
            <a:r>
              <a:rPr lang="en-US" dirty="0" smtClean="0"/>
              <a:t>Assumes no errors, and receiver as fast as sender</a:t>
            </a:r>
          </a:p>
          <a:p>
            <a:pPr lvl="1"/>
            <a:r>
              <a:rPr lang="en-US" dirty="0" smtClean="0"/>
              <a:t>Considers one-way data transfer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That’s it, no error or flow control …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19150" y="2771775"/>
            <a:ext cx="7477125" cy="2683907"/>
            <a:chOff x="819150" y="2638425"/>
            <a:chExt cx="7477125" cy="2683907"/>
          </a:xfrm>
        </p:grpSpPr>
        <p:pic>
          <p:nvPicPr>
            <p:cNvPr id="2867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36755" r="57042" b="18083"/>
            <a:stretch>
              <a:fillRect/>
            </a:stretch>
          </p:blipFill>
          <p:spPr bwMode="auto">
            <a:xfrm>
              <a:off x="1276350" y="2638425"/>
              <a:ext cx="2905125" cy="2200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r="58102"/>
            <a:stretch>
              <a:fillRect/>
            </a:stretch>
          </p:blipFill>
          <p:spPr bwMode="auto">
            <a:xfrm>
              <a:off x="5210174" y="2686050"/>
              <a:ext cx="2733676" cy="2479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819150" y="4953000"/>
              <a:ext cx="3448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Sender loops blasting frames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1" y="4953000"/>
              <a:ext cx="3267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Receiver loops eating frames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57301" y="4848225"/>
            <a:ext cx="40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Stop-and-Wait – Error-free channel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914399" y="1134463"/>
            <a:ext cx="7790214" cy="4600081"/>
          </a:xfrm>
        </p:spPr>
        <p:txBody>
          <a:bodyPr/>
          <a:lstStyle/>
          <a:p>
            <a:r>
              <a:rPr lang="en-US" dirty="0" smtClean="0"/>
              <a:t>Protocol (p2) ensures sender can’t outpace receiver:</a:t>
            </a:r>
          </a:p>
          <a:p>
            <a:pPr lvl="1"/>
            <a:r>
              <a:rPr lang="en-US" dirty="0" smtClean="0"/>
              <a:t>Receiver returns a dummy frame (</a:t>
            </a:r>
            <a:r>
              <a:rPr lang="en-US" dirty="0" err="1" smtClean="0"/>
              <a:t>ack</a:t>
            </a:r>
            <a:r>
              <a:rPr lang="en-US" dirty="0" smtClean="0"/>
              <a:t>) when ready</a:t>
            </a:r>
          </a:p>
          <a:p>
            <a:pPr lvl="1"/>
            <a:r>
              <a:rPr lang="en-US" dirty="0" smtClean="0"/>
              <a:t>Only one frame out at a time – called </a:t>
            </a:r>
            <a:r>
              <a:rPr lang="en-US" u="sng" dirty="0" smtClean="0"/>
              <a:t>stop-and-wait</a:t>
            </a:r>
            <a:endParaRPr lang="en-US" dirty="0" smtClean="0"/>
          </a:p>
          <a:p>
            <a:pPr lvl="1"/>
            <a:r>
              <a:rPr lang="en-US" dirty="0" smtClean="0"/>
              <a:t>We added flow control! </a:t>
            </a:r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 cstate="print"/>
          <a:srcRect t="40288" r="60132" b="1336"/>
          <a:stretch>
            <a:fillRect/>
          </a:stretch>
        </p:blipFill>
        <p:spPr bwMode="auto">
          <a:xfrm>
            <a:off x="1438275" y="3048000"/>
            <a:ext cx="28860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 r="60177"/>
          <a:stretch>
            <a:fillRect/>
          </a:stretch>
        </p:blipFill>
        <p:spPr bwMode="auto">
          <a:xfrm>
            <a:off x="5000624" y="3028950"/>
            <a:ext cx="2713831" cy="236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152526" y="5657850"/>
            <a:ext cx="3448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Sender waits to for </a:t>
            </a:r>
            <a:r>
              <a:rPr lang="en-US" dirty="0" err="1" smtClean="0"/>
              <a:t>ack</a:t>
            </a:r>
            <a:r>
              <a:rPr lang="en-US" dirty="0" smtClean="0"/>
              <a:t> after passing frame to physical layer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14875" y="5648325"/>
            <a:ext cx="370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Receiver sends </a:t>
            </a:r>
            <a:r>
              <a:rPr lang="en-US" dirty="0" err="1" smtClean="0"/>
              <a:t>ack</a:t>
            </a:r>
            <a:r>
              <a:rPr lang="en-US" dirty="0" smtClean="0"/>
              <a:t> after passing frame to network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Stop-and-Wait – Noisy channel (=</a:t>
            </a:r>
            <a:r>
              <a:rPr lang="en-US" dirty="0" err="1" smtClean="0"/>
              <a:t>Wifi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399" y="1467838"/>
            <a:ext cx="7790214" cy="4600081"/>
          </a:xfrm>
        </p:spPr>
        <p:txBody>
          <a:bodyPr/>
          <a:lstStyle/>
          <a:p>
            <a:r>
              <a:rPr lang="en-US" u="sng" dirty="0" smtClean="0"/>
              <a:t>ARQ</a:t>
            </a:r>
            <a:r>
              <a:rPr lang="en-US" dirty="0" smtClean="0"/>
              <a:t> (Automatic Repeat </a:t>
            </a:r>
            <a:r>
              <a:rPr lang="en-US" dirty="0" err="1" smtClean="0"/>
              <a:t>reQuest</a:t>
            </a:r>
            <a:r>
              <a:rPr lang="en-US" dirty="0" smtClean="0"/>
              <a:t>) adds error control</a:t>
            </a:r>
          </a:p>
          <a:p>
            <a:pPr lvl="1"/>
            <a:r>
              <a:rPr lang="en-US" dirty="0" smtClean="0"/>
              <a:t>Receiver </a:t>
            </a:r>
            <a:r>
              <a:rPr lang="en-US" dirty="0" err="1" smtClean="0"/>
              <a:t>acks</a:t>
            </a:r>
            <a:r>
              <a:rPr lang="en-US" dirty="0" smtClean="0"/>
              <a:t> frames that are correctly delivered</a:t>
            </a:r>
          </a:p>
          <a:p>
            <a:pPr lvl="1"/>
            <a:r>
              <a:rPr lang="en-US" dirty="0" smtClean="0"/>
              <a:t>Sender sets timer and resends frame if no 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4">
              <a:buNone/>
            </a:pPr>
            <a:endParaRPr lang="en-US" dirty="0" smtClean="0"/>
          </a:p>
          <a:p>
            <a:r>
              <a:rPr lang="en-US" dirty="0" smtClean="0"/>
              <a:t>For correctness, frames and </a:t>
            </a:r>
            <a:r>
              <a:rPr lang="en-US" dirty="0" err="1" smtClean="0"/>
              <a:t>acks</a:t>
            </a:r>
            <a:r>
              <a:rPr lang="en-US" dirty="0" smtClean="0"/>
              <a:t> must be numbered</a:t>
            </a:r>
          </a:p>
          <a:p>
            <a:pPr lvl="1"/>
            <a:r>
              <a:rPr lang="en-US" dirty="0" smtClean="0"/>
              <a:t>Else receiver can’t tell retransmission (due to lost </a:t>
            </a:r>
            <a:r>
              <a:rPr lang="en-US" dirty="0" err="1" smtClean="0"/>
              <a:t>ack</a:t>
            </a:r>
            <a:r>
              <a:rPr lang="en-US" dirty="0" smtClean="0"/>
              <a:t> or early timer) from new frame</a:t>
            </a:r>
          </a:p>
          <a:p>
            <a:pPr lvl="1"/>
            <a:r>
              <a:rPr lang="en-US" dirty="0" smtClean="0"/>
              <a:t>For stop-and-wait, 2 numbers (1 bit) are sufficient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Maximum data rate?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Sliding Window concept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3474" y="1619250"/>
            <a:ext cx="7315201" cy="4019550"/>
          </a:xfrm>
        </p:spPr>
        <p:txBody>
          <a:bodyPr>
            <a:normAutofit/>
          </a:bodyPr>
          <a:lstStyle/>
          <a:p>
            <a:r>
              <a:rPr lang="en-US" dirty="0" smtClean="0"/>
              <a:t>Sender maintains window of frames it has sent</a:t>
            </a:r>
          </a:p>
          <a:p>
            <a:pPr lvl="1"/>
            <a:r>
              <a:rPr lang="en-US" dirty="0" smtClean="0"/>
              <a:t>Needs to buffer them for possible retransmission</a:t>
            </a:r>
          </a:p>
          <a:p>
            <a:pPr lvl="1"/>
            <a:r>
              <a:rPr lang="en-US" dirty="0" smtClean="0"/>
              <a:t>Window advances with next acknowledgements</a:t>
            </a:r>
          </a:p>
          <a:p>
            <a:r>
              <a:rPr lang="en-US" dirty="0" smtClean="0"/>
              <a:t>Receiver maintains window of frames it can receive</a:t>
            </a:r>
          </a:p>
          <a:p>
            <a:pPr lvl="1"/>
            <a:r>
              <a:rPr lang="en-US" dirty="0" smtClean="0"/>
              <a:t>Needs to keep buffer space for arrivals</a:t>
            </a:r>
          </a:p>
          <a:p>
            <a:pPr lvl="1"/>
            <a:r>
              <a:rPr lang="en-US" dirty="0" smtClean="0"/>
              <a:t>Window advances with in-order arrivals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 concept (2)</a:t>
            </a:r>
            <a:endParaRPr 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sliding window advancing at the sender and receiver</a:t>
            </a:r>
          </a:p>
          <a:p>
            <a:pPr lvl="1"/>
            <a:r>
              <a:rPr lang="en-US" dirty="0" smtClean="0"/>
              <a:t>Ex: window size is 1, with a 3-bit sequence number. </a:t>
            </a:r>
          </a:p>
        </p:txBody>
      </p:sp>
      <p:pic>
        <p:nvPicPr>
          <p:cNvPr id="1026" name="Picture 2" descr="https://upload.wikimedia.org/wikipedia/commons/thumb/3/32/Sliding_Window.svg/400px-Sliding_Window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027" y="2693236"/>
            <a:ext cx="5843244" cy="365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concept (3)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windows enable </a:t>
            </a:r>
            <a:r>
              <a:rPr lang="en-US" u="sng" dirty="0" smtClean="0"/>
              <a:t>pipelining</a:t>
            </a:r>
            <a:r>
              <a:rPr lang="en-US" dirty="0" smtClean="0"/>
              <a:t> for efficient link use</a:t>
            </a:r>
          </a:p>
          <a:p>
            <a:pPr lvl="1"/>
            <a:r>
              <a:rPr lang="en-US" dirty="0" smtClean="0"/>
              <a:t>Stop-and-wait (w=1) is inefficient for long links</a:t>
            </a:r>
          </a:p>
          <a:p>
            <a:pPr lvl="1"/>
            <a:r>
              <a:rPr lang="en-US" dirty="0" smtClean="0"/>
              <a:t>Best window (w) depends on bandwidth-delay (BD)</a:t>
            </a:r>
          </a:p>
          <a:p>
            <a:pPr lvl="1"/>
            <a:r>
              <a:rPr lang="en-US" dirty="0" smtClean="0"/>
              <a:t>Want w ≥ 2BD to ensure high link utilization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Different choices for errors/buffering</a:t>
            </a:r>
          </a:p>
          <a:p>
            <a:pPr lvl="1"/>
            <a:r>
              <a:rPr lang="en-US" dirty="0" smtClean="0"/>
              <a:t>Go-Back-N: Retransmit all frames since first faulty frame</a:t>
            </a:r>
          </a:p>
          <a:p>
            <a:pPr lvl="1"/>
            <a:r>
              <a:rPr lang="en-US" dirty="0" smtClean="0"/>
              <a:t>Selective Repeat: Retransmit only faulty frames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676275"/>
            <a:ext cx="9144000" cy="1143000"/>
          </a:xfrm>
        </p:spPr>
        <p:txBody>
          <a:bodyPr/>
          <a:lstStyle/>
          <a:p>
            <a:r>
              <a:rPr lang="en-US" dirty="0" smtClean="0"/>
              <a:t>The Data Link Layer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>
          <a:xfrm>
            <a:off x="1257299" y="1990725"/>
            <a:ext cx="6686551" cy="4019550"/>
          </a:xfrm>
        </p:spPr>
        <p:txBody>
          <a:bodyPr/>
          <a:lstStyle/>
          <a:p>
            <a:pPr lvl="1"/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smtClean="0"/>
              <a:t>Framing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Error Detection and Correction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Elementary Data Link Protocols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Example Data Link Protocols</a:t>
            </a:r>
          </a:p>
        </p:txBody>
      </p:sp>
    </p:spTree>
    <p:extLst>
      <p:ext uri="{BB962C8B-B14F-4D97-AF65-F5344CB8AC3E}">
        <p14:creationId xmlns:p14="http://schemas.microsoft.com/office/powerpoint/2010/main" val="2883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399" y="1363063"/>
            <a:ext cx="7790214" cy="4600081"/>
          </a:xfrm>
        </p:spPr>
        <p:txBody>
          <a:bodyPr/>
          <a:lstStyle/>
          <a:p>
            <a:r>
              <a:rPr lang="en-US" dirty="0" smtClean="0"/>
              <a:t>Link layer accepts </a:t>
            </a:r>
            <a:r>
              <a:rPr lang="en-US" u="sng" dirty="0" smtClean="0"/>
              <a:t>packets</a:t>
            </a:r>
            <a:r>
              <a:rPr lang="en-US" dirty="0" smtClean="0"/>
              <a:t> from the network layer, and encapsulates them into </a:t>
            </a:r>
            <a:r>
              <a:rPr lang="en-US" u="sng" dirty="0" smtClean="0"/>
              <a:t>frames</a:t>
            </a:r>
            <a:r>
              <a:rPr lang="en-US" dirty="0" smtClean="0"/>
              <a:t> that it sends using the physical layer; reception is the opposite process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868874" y="2933701"/>
            <a:ext cx="7370253" cy="2838449"/>
            <a:chOff x="868874" y="3143251"/>
            <a:chExt cx="7370253" cy="2838449"/>
          </a:xfrm>
        </p:grpSpPr>
        <p:grpSp>
          <p:nvGrpSpPr>
            <p:cNvPr id="22" name="Group 21"/>
            <p:cNvGrpSpPr/>
            <p:nvPr/>
          </p:nvGrpSpPr>
          <p:grpSpPr>
            <a:xfrm>
              <a:off x="3390900" y="4772025"/>
              <a:ext cx="3695700" cy="1123950"/>
              <a:chOff x="3390900" y="4772025"/>
              <a:chExt cx="3695700" cy="1123950"/>
            </a:xfrm>
          </p:grpSpPr>
          <p:sp>
            <p:nvSpPr>
              <p:cNvPr id="20" name="Rounded Rectangle 19"/>
              <p:cNvSpPr/>
              <p:nvPr/>
            </p:nvSpPr>
            <p:spPr bwMode="auto">
              <a:xfrm>
                <a:off x="3486150" y="4838700"/>
                <a:ext cx="3371850" cy="1057275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390900" y="4772025"/>
                <a:ext cx="3695700" cy="25717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152650" y="3143251"/>
              <a:ext cx="6069012" cy="2038349"/>
              <a:chOff x="922337" y="3143250"/>
              <a:chExt cx="7299325" cy="2451563"/>
            </a:xfrm>
          </p:grpSpPr>
          <p:pic>
            <p:nvPicPr>
              <p:cNvPr id="1024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5392"/>
              <a:stretch>
                <a:fillRect/>
              </a:stretch>
            </p:blipFill>
            <p:spPr bwMode="auto">
              <a:xfrm>
                <a:off x="922337" y="3143250"/>
                <a:ext cx="7299325" cy="2451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Rectangle 8"/>
              <p:cNvSpPr/>
              <p:nvPr/>
            </p:nvSpPr>
            <p:spPr bwMode="auto">
              <a:xfrm>
                <a:off x="1095375" y="4638675"/>
                <a:ext cx="2914650" cy="52387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  <a:alpha val="50196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 bwMode="auto">
            <a:xfrm>
              <a:off x="4248150" y="5057775"/>
              <a:ext cx="1847850" cy="2095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4248150" y="5162550"/>
              <a:ext cx="1847850" cy="952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4238625" y="5772150"/>
              <a:ext cx="1847850" cy="2095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4238625" y="5895975"/>
              <a:ext cx="1847850" cy="952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265391" y="5505450"/>
              <a:ext cx="1851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Actual data path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51538" y="4810125"/>
              <a:ext cx="1860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Virtual data path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10800000">
              <a:off x="885825" y="4019550"/>
              <a:ext cx="735330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895350" y="5362575"/>
              <a:ext cx="731520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884809" y="3387209"/>
              <a:ext cx="1031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Network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39257" y="4425434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Link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68874" y="5520809"/>
              <a:ext cx="1043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Physical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Example Data Link Protocols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Packet over SONET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</a:p>
          <a:p>
            <a:pPr lvl="1"/>
            <a:r>
              <a:rPr lang="en-US" dirty="0" smtClean="0"/>
              <a:t>PPP (Point-to-Point Protocol)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  <a:endParaRPr lang="en-US" dirty="0" smtClean="0"/>
          </a:p>
          <a:p>
            <a:pPr lvl="1"/>
            <a:r>
              <a:rPr lang="en-US" dirty="0" smtClean="0"/>
              <a:t>ADSL (Asymmetric Digital Subscriber Loop)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over SONET/SDH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over SONET is the method used to carry IP packets over SONET optical fiber links (backbone of Internet)</a:t>
            </a:r>
          </a:p>
          <a:p>
            <a:pPr lvl="1"/>
            <a:r>
              <a:rPr lang="en-US" dirty="0" smtClean="0"/>
              <a:t>Uses PPP (Point-to-Point Protocol) for framing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71462" y="3543300"/>
            <a:ext cx="8524875" cy="2379881"/>
            <a:chOff x="309562" y="3190875"/>
            <a:chExt cx="8524875" cy="2379881"/>
          </a:xfrm>
        </p:grpSpPr>
        <p:pic>
          <p:nvPicPr>
            <p:cNvPr id="6349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b="19651"/>
            <a:stretch>
              <a:fillRect/>
            </a:stretch>
          </p:blipFill>
          <p:spPr bwMode="auto">
            <a:xfrm>
              <a:off x="309562" y="3190875"/>
              <a:ext cx="8524875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2028778" y="5029200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Protocol stacks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16517" y="4924425"/>
              <a:ext cx="31797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PPP frames may be split over SONET payloads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PPP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PPP (Point-to-Point Protocol) is a general method for delivering packets across links</a:t>
            </a:r>
          </a:p>
          <a:p>
            <a:pPr lvl="1"/>
            <a:r>
              <a:rPr lang="en-US" dirty="0" smtClean="0"/>
              <a:t>Framing uses a flag (0x7E) and byte stuffing</a:t>
            </a:r>
          </a:p>
          <a:p>
            <a:pPr lvl="1"/>
            <a:r>
              <a:rPr lang="en-US" dirty="0" smtClean="0"/>
              <a:t>“Unnumbered mode” (connectionless </a:t>
            </a:r>
            <a:r>
              <a:rPr lang="en-US" dirty="0" err="1" smtClean="0"/>
              <a:t>unacknow</a:t>
            </a:r>
            <a:r>
              <a:rPr lang="en-US" dirty="0" smtClean="0"/>
              <a:t>-ledged service) is used to carry IP packets</a:t>
            </a:r>
          </a:p>
          <a:p>
            <a:pPr lvl="1"/>
            <a:r>
              <a:rPr lang="en-US" dirty="0" smtClean="0"/>
              <a:t>Errors are detected with a checksum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476875" y="4772025"/>
            <a:ext cx="952500" cy="619125"/>
          </a:xfrm>
          <a:prstGeom prst="rect">
            <a:avLst/>
          </a:prstGeom>
          <a:solidFill>
            <a:srgbClr val="FF388C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8600" y="4319588"/>
            <a:ext cx="8686800" cy="1850469"/>
            <a:chOff x="228600" y="4252913"/>
            <a:chExt cx="8686800" cy="1850469"/>
          </a:xfrm>
        </p:grpSpPr>
        <p:pic>
          <p:nvPicPr>
            <p:cNvPr id="65549" name="Picture 13" descr="03-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4252913"/>
              <a:ext cx="8686800" cy="1247775"/>
            </a:xfrm>
            <a:prstGeom prst="rect">
              <a:avLst/>
            </a:prstGeom>
            <a:noFill/>
          </p:spPr>
        </p:pic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5778104" y="5643960"/>
              <a:ext cx="313531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rot="5400000" flipH="1" flipV="1">
              <a:off x="4806555" y="5624910"/>
              <a:ext cx="313531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5502701" y="5734050"/>
              <a:ext cx="11422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IP packet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22987" y="5734050"/>
              <a:ext cx="154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0x21 for IPv4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ADSL (1)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used for broadband Internet over local loops</a:t>
            </a:r>
          </a:p>
          <a:p>
            <a:pPr lvl="1"/>
            <a:r>
              <a:rPr lang="en-US" dirty="0" smtClean="0"/>
              <a:t>ADSL runs from modem (customer) to DSLAM (ISP)</a:t>
            </a:r>
          </a:p>
          <a:p>
            <a:pPr lvl="1"/>
            <a:r>
              <a:rPr lang="en-US" dirty="0" smtClean="0"/>
              <a:t>IP packets are sent over PPP and AAL5/ATM (over)</a:t>
            </a:r>
          </a:p>
          <a:p>
            <a:endParaRPr lang="en-US" dirty="0" smtClean="0"/>
          </a:p>
        </p:txBody>
      </p:sp>
      <p:pic>
        <p:nvPicPr>
          <p:cNvPr id="675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" y="3181350"/>
            <a:ext cx="8418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ADSL (2)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PPP data is sent in AAL5 frames over ATM cells:</a:t>
            </a:r>
          </a:p>
          <a:p>
            <a:pPr lvl="1"/>
            <a:r>
              <a:rPr lang="en-US" dirty="0" smtClean="0"/>
              <a:t>ATM is a link layer that uses short, fixed-size cells (53 bytes); each cell has a virtual circuit identifier</a:t>
            </a:r>
          </a:p>
          <a:p>
            <a:pPr lvl="1"/>
            <a:r>
              <a:rPr lang="en-US" dirty="0" smtClean="0"/>
              <a:t>AAL5 is a format to send packets over ATM</a:t>
            </a:r>
          </a:p>
          <a:p>
            <a:pPr lvl="1"/>
            <a:r>
              <a:rPr lang="en-US" dirty="0" smtClean="0"/>
              <a:t>PPP frame is converted to a AAL5 frame (</a:t>
            </a:r>
            <a:r>
              <a:rPr lang="en-US" dirty="0" err="1" smtClean="0"/>
              <a:t>PPPoA</a:t>
            </a:r>
            <a:r>
              <a:rPr lang="en-US" dirty="0" smtClean="0"/>
              <a:t>)</a:t>
            </a:r>
          </a:p>
        </p:txBody>
      </p:sp>
      <p:pic>
        <p:nvPicPr>
          <p:cNvPr id="686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3857625"/>
            <a:ext cx="86614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 bwMode="auto">
          <a:xfrm rot="10800000">
            <a:off x="4057653" y="5124451"/>
            <a:ext cx="437354" cy="4008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15944" y="5476875"/>
            <a:ext cx="579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AAL5 frame is divided into 48 byte pieces, each of which goes into one ATM cell with 5 header bytes 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0800000" flipH="1">
            <a:off x="4657728" y="5124451"/>
            <a:ext cx="437354" cy="4008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4379" y="1243454"/>
            <a:ext cx="7790214" cy="46000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Why framing is needed and how it can be done with  byte stuffing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Error detection + retransmission versus error correction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(7,4)-Hamming code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Acknowledgements with sliding windows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Next </a:t>
            </a:r>
          </a:p>
          <a:p>
            <a:pPr marL="800100" lvl="1" indent="-342900"/>
            <a:r>
              <a:rPr lang="en-US" sz="2000" dirty="0"/>
              <a:t>L</a:t>
            </a:r>
            <a:r>
              <a:rPr lang="en-US" sz="2000" dirty="0" smtClean="0"/>
              <a:t>ecture: Some link layer exercises</a:t>
            </a:r>
          </a:p>
          <a:p>
            <a:pPr marL="800100" lvl="1" indent="-342900"/>
            <a:r>
              <a:rPr lang="en-US" sz="2000" dirty="0"/>
              <a:t>R</a:t>
            </a:r>
            <a:r>
              <a:rPr lang="en-US" sz="2000" dirty="0" smtClean="0"/>
              <a:t>eal lecture: How to share </a:t>
            </a:r>
            <a:r>
              <a:rPr lang="en-US" sz="2000" smtClean="0"/>
              <a:t>a link (Medium </a:t>
            </a:r>
            <a:r>
              <a:rPr lang="en-US" sz="2000" dirty="0" smtClean="0"/>
              <a:t>access control sublayer)</a:t>
            </a:r>
          </a:p>
          <a:p>
            <a:pPr marL="800100" lvl="1" indent="-342900"/>
            <a:r>
              <a:rPr lang="en-US" sz="2000" dirty="0"/>
              <a:t>R</a:t>
            </a:r>
            <a:r>
              <a:rPr lang="en-US" sz="2000" dirty="0" smtClean="0"/>
              <a:t>eal lab: Experimenting with a simple link layer protocol simulation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17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Services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Unacknowledged connectionless service</a:t>
            </a:r>
          </a:p>
          <a:p>
            <a:pPr lvl="1"/>
            <a:r>
              <a:rPr lang="en-US" dirty="0" smtClean="0"/>
              <a:t>Frame is sent with no connection / error recovery</a:t>
            </a:r>
          </a:p>
          <a:p>
            <a:pPr lvl="1"/>
            <a:r>
              <a:rPr lang="en-US" dirty="0" smtClean="0"/>
              <a:t>Ethernet is example</a:t>
            </a:r>
          </a:p>
          <a:p>
            <a:r>
              <a:rPr lang="en-US" dirty="0" smtClean="0"/>
              <a:t>Acknowledged connectionless service</a:t>
            </a:r>
          </a:p>
          <a:p>
            <a:pPr lvl="1"/>
            <a:r>
              <a:rPr lang="en-US" dirty="0" smtClean="0"/>
              <a:t>Frame is sent with retransmissions if needed</a:t>
            </a:r>
          </a:p>
          <a:p>
            <a:pPr lvl="1"/>
            <a:r>
              <a:rPr lang="en-US" dirty="0" smtClean="0"/>
              <a:t>Example is 802.11 (</a:t>
            </a:r>
            <a:r>
              <a:rPr lang="en-US" dirty="0" err="1" smtClean="0"/>
              <a:t>WiFi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Connection-oriented service</a:t>
            </a:r>
          </a:p>
          <a:p>
            <a:pPr lvl="1"/>
            <a:r>
              <a:rPr lang="en-US" dirty="0" smtClean="0"/>
              <a:t>Not in this layer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Framing?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Framing Methods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Byte count for frames</a:t>
            </a:r>
          </a:p>
          <a:p>
            <a:pPr lvl="1"/>
            <a:r>
              <a:rPr lang="en-US" dirty="0" smtClean="0"/>
              <a:t>Flag bytes with byte stuffing</a:t>
            </a:r>
          </a:p>
          <a:p>
            <a:pPr lvl="1"/>
            <a:r>
              <a:rPr lang="en-US" dirty="0" smtClean="0"/>
              <a:t>Flag bits with bit stuffing</a:t>
            </a:r>
          </a:p>
          <a:p>
            <a:pPr lvl="1"/>
            <a:r>
              <a:rPr lang="en-US" dirty="0" smtClean="0"/>
              <a:t>Physical layer coding violations</a:t>
            </a:r>
          </a:p>
          <a:p>
            <a:pPr lvl="2"/>
            <a:r>
              <a:rPr lang="en-US" dirty="0" smtClean="0"/>
              <a:t>Use non-data symbol to indicate frame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– Byte count for frames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 begins with a count of the number of bytes in it</a:t>
            </a:r>
          </a:p>
          <a:p>
            <a:pPr lvl="1"/>
            <a:r>
              <a:rPr lang="en-US" dirty="0" smtClean="0"/>
              <a:t>Simple, but difficult to resynchronize after an error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 t="4435" b="9085"/>
          <a:stretch>
            <a:fillRect/>
          </a:stretch>
        </p:blipFill>
        <p:spPr bwMode="auto">
          <a:xfrm>
            <a:off x="1704975" y="2857500"/>
            <a:ext cx="6860381" cy="306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46748" y="485775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Error</a:t>
            </a:r>
          </a:p>
          <a:p>
            <a:pPr algn="r"/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5891" y="3149084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Expected</a:t>
            </a:r>
          </a:p>
          <a:p>
            <a:pPr algn="r"/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895850" y="4181475"/>
            <a:ext cx="371475" cy="2762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Framing – Byte stuffing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</a:t>
            </a:r>
            <a:r>
              <a:rPr lang="en-US" u="sng" dirty="0" smtClean="0"/>
              <a:t>flag</a:t>
            </a:r>
            <a:r>
              <a:rPr lang="en-US" dirty="0" smtClean="0"/>
              <a:t> bytes delimit frames; occurrences of flags in the data must be stuffed (escaped)</a:t>
            </a:r>
          </a:p>
          <a:p>
            <a:pPr lvl="1"/>
            <a:r>
              <a:rPr lang="en-US" dirty="0" smtClean="0"/>
              <a:t>Longer, but easy to resynchronize after error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 b="10047"/>
          <a:stretch>
            <a:fillRect/>
          </a:stretch>
        </p:blipFill>
        <p:spPr bwMode="auto">
          <a:xfrm>
            <a:off x="2384940" y="3076575"/>
            <a:ext cx="546366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67584" y="4829175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Stuffing</a:t>
            </a:r>
          </a:p>
          <a:p>
            <a:pPr algn="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14153" y="3110984"/>
            <a:ext cx="851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Frame</a:t>
            </a:r>
          </a:p>
          <a:p>
            <a:pPr algn="r"/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895850" y="3686175"/>
            <a:ext cx="323850" cy="1714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2798" y="3964931"/>
            <a:ext cx="182067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Need to escape extra ESCAPE bytes too!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 bwMode="auto">
          <a:xfrm rot="21014507" flipH="1">
            <a:off x="5649326" y="4441877"/>
            <a:ext cx="1300179" cy="122785"/>
          </a:xfrm>
          <a:custGeom>
            <a:avLst/>
            <a:gdLst>
              <a:gd name="connsiteX0" fmla="*/ 0 w 523875"/>
              <a:gd name="connsiteY0" fmla="*/ 103188 h 150813"/>
              <a:gd name="connsiteX1" fmla="*/ 219075 w 523875"/>
              <a:gd name="connsiteY1" fmla="*/ 7938 h 150813"/>
              <a:gd name="connsiteX2" fmla="*/ 523875 w 523875"/>
              <a:gd name="connsiteY2" fmla="*/ 150813 h 150813"/>
              <a:gd name="connsiteX0" fmla="*/ 0 w 523875"/>
              <a:gd name="connsiteY0" fmla="*/ 112713 h 160338"/>
              <a:gd name="connsiteX1" fmla="*/ 304800 w 523875"/>
              <a:gd name="connsiteY1" fmla="*/ 7938 h 160338"/>
              <a:gd name="connsiteX2" fmla="*/ 523875 w 523875"/>
              <a:gd name="connsiteY2" fmla="*/ 160338 h 160338"/>
              <a:gd name="connsiteX0" fmla="*/ 0 w 533400"/>
              <a:gd name="connsiteY0" fmla="*/ 106362 h 115887"/>
              <a:gd name="connsiteX1" fmla="*/ 304800 w 533400"/>
              <a:gd name="connsiteY1" fmla="*/ 1587 h 115887"/>
              <a:gd name="connsiteX2" fmla="*/ 533400 w 533400"/>
              <a:gd name="connsiteY2" fmla="*/ 115887 h 11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400" h="115887">
                <a:moveTo>
                  <a:pt x="0" y="106362"/>
                </a:moveTo>
                <a:cubicBezTo>
                  <a:pt x="65881" y="54768"/>
                  <a:pt x="215900" y="0"/>
                  <a:pt x="304800" y="1587"/>
                </a:cubicBezTo>
                <a:cubicBezTo>
                  <a:pt x="393700" y="3174"/>
                  <a:pt x="424656" y="48418"/>
                  <a:pt x="533400" y="115887"/>
                </a:cubicBezTo>
              </a:path>
            </a:pathLst>
          </a:cu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81625" y="4695825"/>
            <a:ext cx="381000" cy="361950"/>
          </a:xfrm>
          <a:prstGeom prst="rect">
            <a:avLst/>
          </a:prstGeom>
          <a:solidFill>
            <a:schemeClr val="accent3">
              <a:lumMod val="60000"/>
              <a:lumOff val="40000"/>
              <a:alpha val="50196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895850" y="3757315"/>
            <a:ext cx="4121690" cy="2769945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annenbaum">
  <a:themeElements>
    <a:clrScheme name="Tannenbaum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Tannenba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nnenbau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nenbau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1879</Words>
  <Application>Microsoft Office PowerPoint</Application>
  <PresentationFormat>On-screen Show (4:3)</PresentationFormat>
  <Paragraphs>378</Paragraphs>
  <Slides>45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Times New Roman</vt:lpstr>
      <vt:lpstr>Wingdings</vt:lpstr>
      <vt:lpstr>Tannenbaum</vt:lpstr>
      <vt:lpstr>Distributed Systems 4. Data Link Layer</vt:lpstr>
      <vt:lpstr>The Data Link Layer</vt:lpstr>
      <vt:lpstr>The Data Link Layer</vt:lpstr>
      <vt:lpstr>Frames</vt:lpstr>
      <vt:lpstr>Possible Services</vt:lpstr>
      <vt:lpstr>Why Framing?</vt:lpstr>
      <vt:lpstr>Framing Methods</vt:lpstr>
      <vt:lpstr>Framing – Byte count for frames</vt:lpstr>
      <vt:lpstr>Framing – Byte stuffing</vt:lpstr>
      <vt:lpstr>Your turn</vt:lpstr>
      <vt:lpstr>Framing – Bit stuffing</vt:lpstr>
      <vt:lpstr>Framing – Physical coding violation</vt:lpstr>
      <vt:lpstr>The Data Link Layer</vt:lpstr>
      <vt:lpstr>Error Detection and Correction</vt:lpstr>
      <vt:lpstr>FFFooouuunnndddaaatttiiiooonnn ooofff EEErrrrrrooorrr CCCooonnntttttrrrooolll: RRReeeddduuunnndddaaannncccyyy</vt:lpstr>
      <vt:lpstr>Error Codes</vt:lpstr>
      <vt:lpstr>Error Detection – Parity</vt:lpstr>
      <vt:lpstr>Error Detection – Checksums </vt:lpstr>
      <vt:lpstr>Error Detection – CRCs (1) </vt:lpstr>
      <vt:lpstr>Error Detection – CRCs (2)</vt:lpstr>
      <vt:lpstr>Richard Hamming (1915-1998)</vt:lpstr>
      <vt:lpstr>Error Correction – Hamming code</vt:lpstr>
      <vt:lpstr>PowerPoint Presentation</vt:lpstr>
      <vt:lpstr>Hamming Codes - Generalization</vt:lpstr>
      <vt:lpstr>Hamming code vs Gray code</vt:lpstr>
      <vt:lpstr>Error Detection: IBANs</vt:lpstr>
      <vt:lpstr>Error Bounds – Hamming distance </vt:lpstr>
      <vt:lpstr>Error Control - Preference</vt:lpstr>
      <vt:lpstr>The Data Link Layer</vt:lpstr>
      <vt:lpstr>Elementary Data Link Protocols</vt:lpstr>
      <vt:lpstr>Link layer environment (1)</vt:lpstr>
      <vt:lpstr>Link layer environment (2)</vt:lpstr>
      <vt:lpstr>Utopian Simplex Protocol (=Ethernet)</vt:lpstr>
      <vt:lpstr>Stop-and-Wait – Error-free channel</vt:lpstr>
      <vt:lpstr>Stop-and-Wait – Noisy channel (=Wifi)</vt:lpstr>
      <vt:lpstr>Sliding Window concept (1)</vt:lpstr>
      <vt:lpstr>Sliding Window concept (2)</vt:lpstr>
      <vt:lpstr>Sliding Window concept (3)</vt:lpstr>
      <vt:lpstr>The Data Link Layer</vt:lpstr>
      <vt:lpstr>Example Data Link Protocols</vt:lpstr>
      <vt:lpstr>Packet over SONET/SDH</vt:lpstr>
      <vt:lpstr>PPP</vt:lpstr>
      <vt:lpstr>ADSL (1)</vt:lpstr>
      <vt:lpstr>ADSL (2)</vt:lpstr>
      <vt:lpstr>Take home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simon razniewski</cp:lastModifiedBy>
  <cp:revision>609</cp:revision>
  <dcterms:created xsi:type="dcterms:W3CDTF">2010-05-03T15:18:06Z</dcterms:created>
  <dcterms:modified xsi:type="dcterms:W3CDTF">2016-03-13T20:08:02Z</dcterms:modified>
</cp:coreProperties>
</file>