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60" r:id="rId1"/>
    <p:sldMasterId id="2147483682" r:id="rId2"/>
  </p:sldMasterIdLst>
  <p:notesMasterIdLst>
    <p:notesMasterId r:id="rId56"/>
  </p:notesMasterIdLst>
  <p:handoutMasterIdLst>
    <p:handoutMasterId r:id="rId57"/>
  </p:handoutMasterIdLst>
  <p:sldIdLst>
    <p:sldId id="598" r:id="rId3"/>
    <p:sldId id="395" r:id="rId4"/>
    <p:sldId id="445" r:id="rId5"/>
    <p:sldId id="605" r:id="rId6"/>
    <p:sldId id="524" r:id="rId7"/>
    <p:sldId id="526" r:id="rId8"/>
    <p:sldId id="599" r:id="rId9"/>
    <p:sldId id="527" r:id="rId10"/>
    <p:sldId id="528" r:id="rId11"/>
    <p:sldId id="529" r:id="rId12"/>
    <p:sldId id="591" r:id="rId13"/>
    <p:sldId id="530" r:id="rId14"/>
    <p:sldId id="531" r:id="rId15"/>
    <p:sldId id="597" r:id="rId16"/>
    <p:sldId id="533" r:id="rId17"/>
    <p:sldId id="600" r:id="rId18"/>
    <p:sldId id="532" r:id="rId19"/>
    <p:sldId id="534" r:id="rId20"/>
    <p:sldId id="601" r:id="rId21"/>
    <p:sldId id="536" r:id="rId22"/>
    <p:sldId id="602" r:id="rId23"/>
    <p:sldId id="537" r:id="rId24"/>
    <p:sldId id="592" r:id="rId25"/>
    <p:sldId id="538" r:id="rId26"/>
    <p:sldId id="539" r:id="rId27"/>
    <p:sldId id="606" r:id="rId28"/>
    <p:sldId id="540" r:id="rId29"/>
    <p:sldId id="541" r:id="rId30"/>
    <p:sldId id="542" r:id="rId31"/>
    <p:sldId id="544" r:id="rId32"/>
    <p:sldId id="547" r:id="rId33"/>
    <p:sldId id="552" r:id="rId34"/>
    <p:sldId id="553" r:id="rId35"/>
    <p:sldId id="593" r:id="rId36"/>
    <p:sldId id="559" r:id="rId37"/>
    <p:sldId id="560" r:id="rId38"/>
    <p:sldId id="561" r:id="rId39"/>
    <p:sldId id="572" r:id="rId40"/>
    <p:sldId id="573" r:id="rId41"/>
    <p:sldId id="574" r:id="rId42"/>
    <p:sldId id="575" r:id="rId43"/>
    <p:sldId id="576" r:id="rId44"/>
    <p:sldId id="607" r:id="rId45"/>
    <p:sldId id="608" r:id="rId46"/>
    <p:sldId id="577" r:id="rId47"/>
    <p:sldId id="586" r:id="rId48"/>
    <p:sldId id="579" r:id="rId49"/>
    <p:sldId id="595" r:id="rId50"/>
    <p:sldId id="580" r:id="rId51"/>
    <p:sldId id="581" r:id="rId52"/>
    <p:sldId id="583" r:id="rId53"/>
    <p:sldId id="582" r:id="rId54"/>
    <p:sldId id="590" r:id="rId55"/>
  </p:sldIdLst>
  <p:sldSz cx="9144000" cy="6858000" type="screen4x3"/>
  <p:notesSz cx="6794500" cy="9906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2BD8"/>
    <a:srgbClr val="FF388C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9" autoAdjust="0"/>
    <p:restoredTop sz="86135" autoAdjust="0"/>
  </p:normalViewPr>
  <p:slideViewPr>
    <p:cSldViewPr snapToGrid="0" showGuides="1">
      <p:cViewPr>
        <p:scale>
          <a:sx n="70" d="100"/>
          <a:sy n="70" d="100"/>
        </p:scale>
        <p:origin x="-10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192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8447" y="0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5526CE-438C-41B9-B160-FCEFC379C02B}" type="datetimeFigureOut">
              <a:rPr lang="en-US" smtClean="0"/>
              <a:t>3/10/2015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8447" y="9409718"/>
            <a:ext cx="2944579" cy="49464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498740-1FBE-4E6B-9E22-628C989A8D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15555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8644" y="0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/>
          <a:lstStyle>
            <a:lvl1pPr algn="r">
              <a:defRPr sz="1300"/>
            </a:lvl1pPr>
          </a:lstStyle>
          <a:p>
            <a:fld id="{DAA0ABBF-AC47-41DE-A95D-6184A976DE38}" type="datetimeFigureOut">
              <a:rPr lang="en-US" smtClean="0"/>
              <a:pPr/>
              <a:t>3/10/2015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2950"/>
            <a:ext cx="4953000" cy="3714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61" tIns="48331" rIns="96661" bIns="4833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05350"/>
            <a:ext cx="5435600" cy="4457700"/>
          </a:xfrm>
          <a:prstGeom prst="rect">
            <a:avLst/>
          </a:prstGeom>
        </p:spPr>
        <p:txBody>
          <a:bodyPr vert="horz" lIns="96661" tIns="48331" rIns="96661" bIns="48331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8644" y="9408981"/>
            <a:ext cx="2944283" cy="495300"/>
          </a:xfrm>
          <a:prstGeom prst="rect">
            <a:avLst/>
          </a:prstGeom>
        </p:spPr>
        <p:txBody>
          <a:bodyPr vert="horz" lIns="96661" tIns="48331" rIns="96661" bIns="48331" rtlCol="0" anchor="b"/>
          <a:lstStyle>
            <a:lvl1pPr algn="r">
              <a:defRPr sz="1300"/>
            </a:lvl1pPr>
          </a:lstStyle>
          <a:p>
            <a:fld id="{F4859117-A06A-4DD6-900B-66B64C8697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753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BE0103-1A5B-4233-AC41-A926E2CF052E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74703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224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2241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10549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2818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906835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9433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156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7593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92959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320949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06852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83742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11139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6138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52211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51160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53695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859117-A06A-4DD6-900B-66B64C86974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616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0" y="6553200"/>
            <a:ext cx="9144000" cy="304800"/>
          </a:xfrm>
          <a:prstGeom prst="rect">
            <a:avLst/>
          </a:prstGeom>
          <a:ln/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  <a:prstGeom prst="rect">
            <a:avLst/>
          </a:prstGeom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E3A62E-607D-4C70-8AA8-4E7424A8B6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8992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9692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60674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426916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614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7374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90386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4114800" cy="486727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457200" y="1143001"/>
            <a:ext cx="8229600" cy="11239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Content Placeholder 2"/>
          <p:cNvSpPr>
            <a:spLocks noGrp="1"/>
          </p:cNvSpPr>
          <p:nvPr>
            <p:ph idx="11"/>
          </p:nvPr>
        </p:nvSpPr>
        <p:spPr>
          <a:xfrm>
            <a:off x="457200" y="2266950"/>
            <a:ext cx="4114800" cy="3743325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381124" y="1990725"/>
            <a:ext cx="7315201" cy="4019550"/>
          </a:xfrm>
        </p:spPr>
        <p:txBody>
          <a:bodyPr/>
          <a:lstStyle>
            <a:lvl1pPr>
              <a:buClr>
                <a:srgbClr val="0000FF"/>
              </a:buCl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>
          <a:xfrm>
            <a:off x="0" y="6553200"/>
            <a:ext cx="9144000" cy="304800"/>
          </a:xfrm>
          <a:prstGeom prst="rect">
            <a:avLst/>
          </a:prstGeom>
        </p:spPr>
        <p:txBody>
          <a:bodyPr/>
          <a:lstStyle>
            <a:lvl1pPr>
              <a:defRPr sz="800"/>
            </a:lvl1pPr>
          </a:lstStyle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>
            <a:lvl1pPr>
              <a:buFont typeface="Arial" pitchFamily="34" charset="0"/>
              <a:buNone/>
              <a:defRPr/>
            </a:lvl1pPr>
            <a:lvl2pPr>
              <a:buClr>
                <a:srgbClr val="0000FF"/>
              </a:buClr>
              <a:defRPr/>
            </a:lvl2pPr>
            <a:lvl3pPr>
              <a:buClr>
                <a:srgbClr val="0000FF"/>
              </a:buClr>
              <a:defRPr/>
            </a:lvl3pPr>
            <a:lvl4pPr>
              <a:buClr>
                <a:srgbClr val="0000FF"/>
              </a:buClr>
              <a:defRPr/>
            </a:lvl4pPr>
            <a:lvl5pPr>
              <a:buClr>
                <a:srgbClr val="0000FF"/>
              </a:buClr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4694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9377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3293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3/10/2015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29705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81124" y="1590675"/>
            <a:ext cx="7315201" cy="4591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80" r:id="rId2"/>
    <p:sldLayoutId id="2147483681" r:id="rId3"/>
    <p:sldLayoutId id="2147483678" r:id="rId4"/>
    <p:sldLayoutId id="2147483679" r:id="rId5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>
          <a:solidFill>
            <a:srgbClr val="FF0000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rgbClr val="FF0000"/>
          </a:solidFill>
          <a:latin typeface="Times New Roman" pitchFamily="18" charset="0"/>
        </a:defRPr>
      </a:lvl9pPr>
    </p:titleStyle>
    <p:bodyStyle>
      <a:lvl1pPr marL="0" indent="0" algn="l" rtl="0" eaLnBrk="0" fontAlgn="base" hangingPunct="0">
        <a:spcBef>
          <a:spcPts val="1800"/>
        </a:spcBef>
        <a:spcAft>
          <a:spcPct val="0"/>
        </a:spcAft>
        <a:buClr>
          <a:srgbClr val="0000FF"/>
        </a:buClr>
        <a:buFont typeface="Arial" pitchFamily="34" charset="0"/>
        <a:buNone/>
        <a:defRPr sz="24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457200" indent="-457200" algn="l" rtl="0" eaLnBrk="0" fontAlgn="base" hangingPunct="0">
        <a:spcBef>
          <a:spcPts val="600"/>
        </a:spcBef>
        <a:spcAft>
          <a:spcPct val="0"/>
        </a:spcAft>
        <a:buClr>
          <a:srgbClr val="0000FF"/>
        </a:buClr>
        <a:buFont typeface="Arial" pitchFamily="34" charset="0"/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800100" indent="-3429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−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0287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Arial" pitchFamily="34" charset="0"/>
        <a:buChar char="»"/>
        <a:defRPr sz="18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1257300" indent="-228600" algn="l" rtl="0" eaLnBrk="0" fontAlgn="base" hangingPunct="0">
        <a:spcBef>
          <a:spcPct val="20000"/>
        </a:spcBef>
        <a:spcAft>
          <a:spcPct val="0"/>
        </a:spcAft>
        <a:buClr>
          <a:srgbClr val="0000FF"/>
        </a:buClr>
        <a:buFont typeface="Wingdings" pitchFamily="2" charset="2"/>
        <a:buChar char="§"/>
        <a:defRPr sz="16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6670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6pPr>
      <a:lvl7pPr marL="31242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7pPr>
      <a:lvl8pPr marL="35814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8pPr>
      <a:lvl9pPr marL="4038600" indent="-3810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Click to edit Master text styles</a:t>
            </a:r>
          </a:p>
          <a:p>
            <a:pPr lvl="1"/>
            <a:r>
              <a:rPr lang="it-IT" smtClean="0"/>
              <a:t>Second level</a:t>
            </a:r>
          </a:p>
          <a:p>
            <a:pPr lvl="2"/>
            <a:r>
              <a:rPr lang="it-IT" smtClean="0"/>
              <a:t>Third level</a:t>
            </a:r>
          </a:p>
          <a:p>
            <a:pPr lvl="3"/>
            <a:r>
              <a:rPr lang="it-IT" smtClean="0"/>
              <a:t>Fourth level</a:t>
            </a:r>
          </a:p>
          <a:p>
            <a:pPr lvl="4"/>
            <a:r>
              <a:rPr lang="it-IT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E7BECDE6-6230-414D-958E-08A16EDE8FE4}" type="datetimeFigureOut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3/10/2015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 fontAlgn="auto">
              <a:spcBef>
                <a:spcPts val="0"/>
              </a:spcBef>
              <a:spcAft>
                <a:spcPts val="0"/>
              </a:spcAft>
            </a:pPr>
            <a:fld id="{9B10136B-1D34-3343-AB92-6DDDC9DEB18C}" type="slidenum">
              <a:rPr lang="en-US" smtClean="0">
                <a:solidFill>
                  <a:prstClr val="black">
                    <a:tint val="75000"/>
                  </a:prstClr>
                </a:solidFill>
                <a:latin typeface="Calibri"/>
                <a:cs typeface="+mn-cs"/>
              </a:rPr>
              <a:pPr defTabSz="457200" fontAlgn="auto">
                <a:spcBef>
                  <a:spcPts val="0"/>
                </a:spcBef>
                <a:spcAft>
                  <a:spcPts val="0"/>
                </a:spcAft>
              </a:pPr>
              <a:t>‹#›</a:t>
            </a:fld>
            <a:endParaRPr lang="en-US">
              <a:solidFill>
                <a:prstClr val="black">
                  <a:tint val="75000"/>
                </a:prstClr>
              </a:solidFill>
              <a:latin typeface="Calibri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3649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://scisweb.ulster.ac.uk/~kevin/com320/labs/Simulations/csmacd.swf" TargetMode="Externa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5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5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4000" y="1546705"/>
            <a:ext cx="8636000" cy="2053745"/>
          </a:xfrm>
        </p:spPr>
        <p:txBody>
          <a:bodyPr>
            <a:noAutofit/>
          </a:bodyPr>
          <a:lstStyle/>
          <a:p>
            <a:r>
              <a:rPr lang="en-US" sz="6000" dirty="0" smtClean="0"/>
              <a:t>Distributed Systems</a:t>
            </a:r>
            <a:br>
              <a:rPr lang="en-US" sz="6000" dirty="0" smtClean="0"/>
            </a:br>
            <a:r>
              <a:rPr lang="en-US" sz="4000" dirty="0"/>
              <a:t>6</a:t>
            </a:r>
            <a:r>
              <a:rPr lang="en-US" sz="4000" dirty="0" smtClean="0"/>
              <a:t>. Medium Access Control </a:t>
            </a:r>
            <a:r>
              <a:rPr lang="en-US" sz="4000" dirty="0" err="1" smtClean="0"/>
              <a:t>Sublayer</a:t>
            </a:r>
            <a:endParaRPr lang="en-US" sz="6000" dirty="0"/>
          </a:p>
        </p:txBody>
      </p:sp>
      <p:sp>
        <p:nvSpPr>
          <p:cNvPr id="5" name="Subtitle 2"/>
          <p:cNvSpPr txBox="1">
            <a:spLocks/>
          </p:cNvSpPr>
          <p:nvPr/>
        </p:nvSpPr>
        <p:spPr>
          <a:xfrm>
            <a:off x="1377337" y="3832150"/>
            <a:ext cx="6400800" cy="2681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ct val="20000"/>
              </a:spcBef>
              <a:buFont typeface="Arial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r>
              <a:rPr lang="en-US" b="1" dirty="0" smtClean="0">
                <a:solidFill>
                  <a:prstClr val="black">
                    <a:tint val="75000"/>
                  </a:prstClr>
                </a:solidFill>
              </a:rPr>
              <a:t>Simon Razniewski</a:t>
            </a: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Faculty of Computer Science</a:t>
            </a: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Free University of </a:t>
            </a:r>
            <a:r>
              <a:rPr lang="en-US" dirty="0" err="1" smtClean="0">
                <a:solidFill>
                  <a:prstClr val="black">
                    <a:tint val="75000"/>
                  </a:prstClr>
                </a:solidFill>
              </a:rPr>
              <a:t>Bozen</a:t>
            </a: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-Bolzano</a:t>
            </a:r>
          </a:p>
          <a:p>
            <a:pPr fontAlgn="auto">
              <a:spcAft>
                <a:spcPts val="0"/>
              </a:spcAft>
            </a:pPr>
            <a:endParaRPr lang="en-US" dirty="0" smtClean="0">
              <a:solidFill>
                <a:prstClr val="black">
                  <a:tint val="75000"/>
                </a:prstClr>
              </a:solidFill>
            </a:endParaRPr>
          </a:p>
          <a:p>
            <a:pPr fontAlgn="auto">
              <a:spcAft>
                <a:spcPts val="0"/>
              </a:spcAft>
            </a:pPr>
            <a:r>
              <a:rPr lang="en-US" dirty="0" smtClean="0">
                <a:solidFill>
                  <a:prstClr val="black">
                    <a:tint val="75000"/>
                  </a:prstClr>
                </a:solidFill>
              </a:rPr>
              <a:t>A.Y. 2014/2015</a:t>
            </a:r>
          </a:p>
          <a:p>
            <a:pPr fontAlgn="auto">
              <a:spcAft>
                <a:spcPts val="0"/>
              </a:spcAft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583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ALOHA (3)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229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77363"/>
            <a:ext cx="7790214" cy="4600081"/>
          </a:xfrm>
        </p:spPr>
        <p:txBody>
          <a:bodyPr/>
          <a:lstStyle/>
          <a:p>
            <a:r>
              <a:rPr lang="en-US" dirty="0" smtClean="0"/>
              <a:t>Slotted ALOHA is twice as efficient as pure ALOHA</a:t>
            </a:r>
          </a:p>
          <a:p>
            <a:pPr lvl="1"/>
            <a:r>
              <a:rPr lang="en-US" dirty="0" smtClean="0"/>
              <a:t>Low load wastes slots, high loads causes collisions </a:t>
            </a:r>
          </a:p>
          <a:p>
            <a:pPr lvl="1"/>
            <a:r>
              <a:rPr lang="en-US" dirty="0" smtClean="0"/>
              <a:t>Efficiency up to 1/e (37%) for random traffic models</a:t>
            </a:r>
          </a:p>
          <a:p>
            <a:pPr lvl="1"/>
            <a:endParaRPr lang="en-US" dirty="0" smtClean="0"/>
          </a:p>
        </p:txBody>
      </p:sp>
      <p:pic>
        <p:nvPicPr>
          <p:cNvPr id="12292" name="Picture 2"/>
          <p:cNvPicPr>
            <a:picLocks noChangeAspect="1" noChangeArrowheads="1"/>
          </p:cNvPicPr>
          <p:nvPr/>
        </p:nvPicPr>
        <p:blipFill>
          <a:blip r:embed="rId3" cstate="print"/>
          <a:srcRect t="11264" b="5105"/>
          <a:stretch>
            <a:fillRect/>
          </a:stretch>
        </p:blipFill>
        <p:spPr bwMode="auto">
          <a:xfrm>
            <a:off x="976312" y="2971800"/>
            <a:ext cx="7553325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 (1)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CSMA improves on ALOHA by sensing the channel</a:t>
            </a:r>
          </a:p>
          <a:p>
            <a:pPr lvl="1"/>
            <a:r>
              <a:rPr lang="en-US" dirty="0" smtClean="0"/>
              <a:t>User doesn’t send if it senses someone else</a:t>
            </a:r>
          </a:p>
          <a:p>
            <a:endParaRPr lang="en-US" dirty="0" smtClean="0"/>
          </a:p>
          <a:p>
            <a:r>
              <a:rPr lang="en-US" dirty="0" smtClean="0"/>
              <a:t>Variations on what to do if the channel is busy:</a:t>
            </a:r>
          </a:p>
          <a:p>
            <a:pPr lvl="1"/>
            <a:r>
              <a:rPr lang="en-US" dirty="0" smtClean="0"/>
              <a:t>1-persistent (greedy) sends as soon as idle</a:t>
            </a:r>
          </a:p>
          <a:p>
            <a:pPr lvl="1"/>
            <a:r>
              <a:rPr lang="en-US" dirty="0" err="1" smtClean="0"/>
              <a:t>Nonpersistent</a:t>
            </a:r>
            <a:r>
              <a:rPr lang="en-US" dirty="0" smtClean="0"/>
              <a:t> waits a random time then tries again</a:t>
            </a:r>
          </a:p>
          <a:p>
            <a:pPr lvl="1"/>
            <a:r>
              <a:rPr lang="en-US" dirty="0" smtClean="0"/>
              <a:t>p-persistent sends with probability p when idle (slotted)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 (2) – Persistence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10688"/>
            <a:ext cx="7790214" cy="4600081"/>
          </a:xfrm>
        </p:spPr>
        <p:txBody>
          <a:bodyPr/>
          <a:lstStyle/>
          <a:p>
            <a:r>
              <a:rPr lang="en-US" dirty="0" smtClean="0"/>
              <a:t>CSMA outperforms ALOHA, and being less persistent is better under high load</a:t>
            </a:r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3" cstate="print"/>
          <a:srcRect t="2530"/>
          <a:stretch>
            <a:fillRect/>
          </a:stretch>
        </p:blipFill>
        <p:spPr bwMode="auto">
          <a:xfrm>
            <a:off x="485775" y="2247900"/>
            <a:ext cx="8172450" cy="3852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 (3) – Collision Detection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433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CSMA/CD improvement is to detect/abort collisions</a:t>
            </a:r>
          </a:p>
          <a:p>
            <a:pPr lvl="1"/>
            <a:r>
              <a:rPr lang="en-US" dirty="0" smtClean="0"/>
              <a:t>Reduced contention times improve performance</a:t>
            </a:r>
          </a:p>
        </p:txBody>
      </p:sp>
      <p:pic>
        <p:nvPicPr>
          <p:cNvPr id="1434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025" y="3028950"/>
            <a:ext cx="8512175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381750" y="3044309"/>
            <a:ext cx="1915927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Collision time is much shorter than frame time</a:t>
            </a:r>
            <a:endParaRPr lang="en-US" dirty="0"/>
          </a:p>
        </p:txBody>
      </p:sp>
      <p:sp>
        <p:nvSpPr>
          <p:cNvPr id="13" name="Freeform 12"/>
          <p:cNvSpPr/>
          <p:nvPr/>
        </p:nvSpPr>
        <p:spPr bwMode="auto">
          <a:xfrm rot="20174098" flipH="1">
            <a:off x="5029434" y="3573273"/>
            <a:ext cx="1300179" cy="244853"/>
          </a:xfrm>
          <a:custGeom>
            <a:avLst/>
            <a:gdLst>
              <a:gd name="connsiteX0" fmla="*/ 0 w 523875"/>
              <a:gd name="connsiteY0" fmla="*/ 103188 h 150813"/>
              <a:gd name="connsiteX1" fmla="*/ 219075 w 523875"/>
              <a:gd name="connsiteY1" fmla="*/ 7938 h 150813"/>
              <a:gd name="connsiteX2" fmla="*/ 523875 w 523875"/>
              <a:gd name="connsiteY2" fmla="*/ 150813 h 150813"/>
              <a:gd name="connsiteX0" fmla="*/ 0 w 523875"/>
              <a:gd name="connsiteY0" fmla="*/ 112713 h 160338"/>
              <a:gd name="connsiteX1" fmla="*/ 304800 w 523875"/>
              <a:gd name="connsiteY1" fmla="*/ 7938 h 160338"/>
              <a:gd name="connsiteX2" fmla="*/ 523875 w 523875"/>
              <a:gd name="connsiteY2" fmla="*/ 160338 h 160338"/>
              <a:gd name="connsiteX0" fmla="*/ 0 w 533400"/>
              <a:gd name="connsiteY0" fmla="*/ 106362 h 115887"/>
              <a:gd name="connsiteX1" fmla="*/ 304800 w 533400"/>
              <a:gd name="connsiteY1" fmla="*/ 1587 h 115887"/>
              <a:gd name="connsiteX2" fmla="*/ 533400 w 533400"/>
              <a:gd name="connsiteY2" fmla="*/ 115887 h 11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115887">
                <a:moveTo>
                  <a:pt x="0" y="106362"/>
                </a:moveTo>
                <a:cubicBezTo>
                  <a:pt x="65881" y="54768"/>
                  <a:pt x="215900" y="0"/>
                  <a:pt x="304800" y="1587"/>
                </a:cubicBezTo>
                <a:cubicBezTo>
                  <a:pt x="393700" y="3174"/>
                  <a:pt x="424656" y="48418"/>
                  <a:pt x="533400" y="1158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CSMA/CD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hlinkClick r:id="rId2"/>
              </a:rPr>
              <a:t>http://scisweb.ulster.ac.uk/~</a:t>
            </a:r>
            <a:r>
              <a:rPr lang="en-US" dirty="0" smtClean="0">
                <a:hlinkClick r:id="rId2"/>
              </a:rPr>
              <a:t>kevin/com320/labs/Simulations/csmacd.swf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011951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Collision-Free – Token Ring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078" y="1295400"/>
            <a:ext cx="218122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Collision-Free – Token Ring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241947"/>
            <a:ext cx="5514976" cy="4968848"/>
          </a:xfrm>
        </p:spPr>
        <p:txBody>
          <a:bodyPr/>
          <a:lstStyle/>
          <a:p>
            <a:r>
              <a:rPr lang="en-US" sz="2000" dirty="0" smtClean="0"/>
              <a:t>Token sent round ring defines the sending order</a:t>
            </a:r>
          </a:p>
          <a:p>
            <a:pPr lvl="1"/>
            <a:r>
              <a:rPr lang="en-US" sz="2000" dirty="0" smtClean="0"/>
              <a:t>Station with token may send a frame before passing</a:t>
            </a:r>
          </a:p>
          <a:p>
            <a:pPr lvl="1"/>
            <a:r>
              <a:rPr lang="en-US" sz="2000" dirty="0" smtClean="0"/>
              <a:t>Idea can be used without ring too, e.g., token bus</a:t>
            </a:r>
          </a:p>
        </p:txBody>
      </p:sp>
      <p:grpSp>
        <p:nvGrpSpPr>
          <p:cNvPr id="12" name="Group 11"/>
          <p:cNvGrpSpPr/>
          <p:nvPr/>
        </p:nvGrpSpPr>
        <p:grpSpPr>
          <a:xfrm>
            <a:off x="577755" y="3143250"/>
            <a:ext cx="6705600" cy="2933700"/>
            <a:chOff x="1143000" y="1828800"/>
            <a:chExt cx="6705600" cy="2933700"/>
          </a:xfrm>
        </p:grpSpPr>
        <p:pic>
          <p:nvPicPr>
            <p:cNvPr id="16388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t="3681" b="7055"/>
            <a:stretch>
              <a:fillRect/>
            </a:stretch>
          </p:blipFill>
          <p:spPr bwMode="auto">
            <a:xfrm>
              <a:off x="2790825" y="1990725"/>
              <a:ext cx="3562350" cy="2771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89" name="TextBox 4"/>
            <p:cNvSpPr txBox="1">
              <a:spLocks noChangeArrowheads="1"/>
            </p:cNvSpPr>
            <p:nvPr/>
          </p:nvSpPr>
          <p:spPr bwMode="auto">
            <a:xfrm>
              <a:off x="1143000" y="1981200"/>
              <a:ext cx="17526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Station</a:t>
              </a:r>
            </a:p>
          </p:txBody>
        </p:sp>
        <p:sp>
          <p:nvSpPr>
            <p:cNvPr id="16390" name="TextBox 5"/>
            <p:cNvSpPr txBox="1">
              <a:spLocks noChangeArrowheads="1"/>
            </p:cNvSpPr>
            <p:nvPr/>
          </p:nvSpPr>
          <p:spPr bwMode="auto">
            <a:xfrm>
              <a:off x="1219200" y="3886200"/>
              <a:ext cx="1676400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Direction of</a:t>
              </a:r>
            </a:p>
            <a:p>
              <a:pPr algn="r"/>
              <a:r>
                <a:rPr lang="en-US"/>
                <a:t>transmission</a:t>
              </a:r>
            </a:p>
          </p:txBody>
        </p:sp>
        <p:sp>
          <p:nvSpPr>
            <p:cNvPr id="16391" name="TextBox 6"/>
            <p:cNvSpPr txBox="1">
              <a:spLocks noChangeArrowheads="1"/>
            </p:cNvSpPr>
            <p:nvPr/>
          </p:nvSpPr>
          <p:spPr bwMode="auto">
            <a:xfrm>
              <a:off x="6019800" y="1828800"/>
              <a:ext cx="1828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Token</a:t>
              </a:r>
            </a:p>
          </p:txBody>
        </p:sp>
      </p:grp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3078" y="1295400"/>
            <a:ext cx="2181225" cy="369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11663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Collision-Free – Bitmap</a:t>
            </a:r>
          </a:p>
        </p:txBody>
      </p:sp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10688"/>
            <a:ext cx="7790214" cy="4600081"/>
          </a:xfrm>
        </p:spPr>
        <p:txBody>
          <a:bodyPr/>
          <a:lstStyle/>
          <a:p>
            <a:r>
              <a:rPr lang="en-US" dirty="0" smtClean="0"/>
              <a:t>Collision-free protocols avoid collisions entirely</a:t>
            </a:r>
          </a:p>
          <a:p>
            <a:pPr lvl="1"/>
            <a:r>
              <a:rPr lang="en-US" dirty="0" smtClean="0"/>
              <a:t>Senders must know when it is their turn to send</a:t>
            </a:r>
          </a:p>
          <a:p>
            <a:r>
              <a:rPr lang="en-US" dirty="0" smtClean="0"/>
              <a:t> The basic bit-map protocol:</a:t>
            </a:r>
          </a:p>
          <a:p>
            <a:pPr lvl="1"/>
            <a:r>
              <a:rPr lang="en-US" dirty="0" smtClean="0"/>
              <a:t>Sender set a bit in contention slot if they have data</a:t>
            </a:r>
          </a:p>
          <a:p>
            <a:pPr lvl="1"/>
            <a:r>
              <a:rPr lang="en-US" dirty="0" smtClean="0"/>
              <a:t>Senders send in turn; everyone knows who has data</a:t>
            </a:r>
          </a:p>
        </p:txBody>
      </p:sp>
      <p:pic>
        <p:nvPicPr>
          <p:cNvPr id="15364" name="Picture 2"/>
          <p:cNvPicPr>
            <a:picLocks noChangeAspect="1" noChangeArrowheads="1"/>
          </p:cNvPicPr>
          <p:nvPr/>
        </p:nvPicPr>
        <p:blipFill>
          <a:blip r:embed="rId3" cstate="print"/>
          <a:srcRect t="8673"/>
          <a:stretch>
            <a:fillRect/>
          </a:stretch>
        </p:blipFill>
        <p:spPr bwMode="auto">
          <a:xfrm>
            <a:off x="257175" y="4105275"/>
            <a:ext cx="8705850" cy="1704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 bwMode="auto">
          <a:xfrm>
            <a:off x="657225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047750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1847850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Rectangle 11"/>
          <p:cNvSpPr/>
          <p:nvPr/>
        </p:nvSpPr>
        <p:spPr bwMode="auto">
          <a:xfrm>
            <a:off x="4033837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Rectangle 12"/>
          <p:cNvSpPr/>
          <p:nvPr/>
        </p:nvSpPr>
        <p:spPr bwMode="auto">
          <a:xfrm>
            <a:off x="4833937" y="4914900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Rectangle 13"/>
          <p:cNvSpPr/>
          <p:nvPr/>
        </p:nvSpPr>
        <p:spPr bwMode="auto">
          <a:xfrm>
            <a:off x="7072312" y="4905375"/>
            <a:ext cx="200025" cy="409575"/>
          </a:xfrm>
          <a:prstGeom prst="rect">
            <a:avLst/>
          </a:prstGeom>
          <a:solidFill>
            <a:schemeClr val="accent3">
              <a:lumMod val="60000"/>
              <a:lumOff val="40000"/>
              <a:alpha val="50196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047750" y="6018663"/>
            <a:ext cx="55409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Problems?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Collision-Free – Countdown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457200" y="1419226"/>
            <a:ext cx="8229600" cy="1123950"/>
          </a:xfrm>
        </p:spPr>
        <p:txBody>
          <a:bodyPr/>
          <a:lstStyle/>
          <a:p>
            <a:r>
              <a:rPr lang="en-US" dirty="0" smtClean="0"/>
              <a:t>Binary countdown improves on the bitmap protocol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1"/>
          </p:nvPr>
        </p:nvSpPr>
        <p:spPr/>
        <p:txBody>
          <a:bodyPr/>
          <a:lstStyle/>
          <a:p>
            <a:pPr marL="228600" lvl="1" indent="-228600"/>
            <a:r>
              <a:rPr lang="en-US" dirty="0" smtClean="0"/>
              <a:t>Stations send their address in contention slot (log N bits instead of N bits)</a:t>
            </a:r>
          </a:p>
          <a:p>
            <a:pPr marL="228600" lvl="1" indent="-228600"/>
            <a:r>
              <a:rPr lang="en-US" dirty="0" smtClean="0"/>
              <a:t>Medium ORs bits; stations give up when they send a “0” but see a “1”</a:t>
            </a:r>
          </a:p>
          <a:p>
            <a:pPr marL="228600" lvl="1" indent="-228600"/>
            <a:r>
              <a:rPr lang="en-US" dirty="0" smtClean="0"/>
              <a:t>Station that sees its full address is next to send</a:t>
            </a:r>
            <a:endParaRPr lang="en-US" dirty="0"/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3" cstate="print"/>
          <a:srcRect l="5560"/>
          <a:stretch>
            <a:fillRect/>
          </a:stretch>
        </p:blipFill>
        <p:spPr bwMode="auto">
          <a:xfrm>
            <a:off x="4610100" y="2066925"/>
            <a:ext cx="4071938" cy="415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Contention vs collision-free protocols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93775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endParaRPr lang="en-US" sz="20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Contention </a:t>
            </a:r>
            <a:r>
              <a:rPr lang="en-US" sz="2000" dirty="0"/>
              <a:t>protocols good for low load, but bad for high </a:t>
            </a:r>
            <a:r>
              <a:rPr lang="en-US" sz="2000" dirty="0" smtClean="0"/>
              <a:t>load.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000" dirty="0" smtClean="0"/>
              <a:t>Collision-free </a:t>
            </a:r>
            <a:r>
              <a:rPr lang="en-US" sz="2000" dirty="0"/>
              <a:t>ones </a:t>
            </a:r>
            <a:r>
              <a:rPr lang="en-US" sz="2000" dirty="0" smtClean="0"/>
              <a:t>bad for low load, acceptable for high load</a:t>
            </a:r>
          </a:p>
          <a:p>
            <a:pPr marL="800100" lvl="1" indent="-342900"/>
            <a:r>
              <a:rPr lang="en-US" sz="1800" dirty="0" smtClean="0"/>
              <a:t>Still, if load is very high, static schemes may be better, due to unnecessary sending order resolution (if everybody wants to send anyway)</a:t>
            </a:r>
            <a:endParaRPr lang="en-US" sz="2000" dirty="0" smtClean="0"/>
          </a:p>
          <a:p>
            <a:r>
              <a:rPr lang="en-US" sz="2000" dirty="0" smtClean="0"/>
              <a:t>Idea</a:t>
            </a:r>
            <a:r>
              <a:rPr lang="en-US" sz="2000" dirty="0"/>
              <a:t>: </a:t>
            </a:r>
            <a:r>
              <a:rPr lang="en-US" sz="2000" dirty="0" smtClean="0"/>
              <a:t>Combine contention and collision-free protocols, </a:t>
            </a:r>
            <a:r>
              <a:rPr lang="en-US" sz="2000" dirty="0"/>
              <a:t>iteratively ask less nodes to compete</a:t>
            </a:r>
          </a:p>
          <a:p>
            <a:endParaRPr lang="en-US" dirty="0" smtClean="0"/>
          </a:p>
          <a:p>
            <a:r>
              <a:rPr lang="en-US" sz="2000" dirty="0" smtClean="0"/>
              <a:t>Example: Test of </a:t>
            </a:r>
            <a:r>
              <a:rPr lang="en-US" sz="2000" dirty="0" err="1" smtClean="0"/>
              <a:t>urin</a:t>
            </a:r>
            <a:r>
              <a:rPr lang="en-US" sz="2000" dirty="0" smtClean="0"/>
              <a:t> samples of US soldiers in WWII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49464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MAC </a:t>
            </a:r>
            <a:r>
              <a:rPr lang="en-US" dirty="0" err="1" smtClean="0"/>
              <a:t>Sublayer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81125" y="2390775"/>
            <a:ext cx="5076826" cy="4019550"/>
          </a:xfrm>
        </p:spPr>
        <p:txBody>
          <a:bodyPr/>
          <a:lstStyle/>
          <a:p>
            <a:r>
              <a:rPr lang="en-US" dirty="0" smtClean="0"/>
              <a:t>Responsible for deciding who sends next on a multi-access link</a:t>
            </a:r>
          </a:p>
          <a:p>
            <a:pPr lvl="1"/>
            <a:r>
              <a:rPr lang="en-US" dirty="0" smtClean="0"/>
              <a:t>An important part of the link layer, especially for LANs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753225" y="2257425"/>
            <a:ext cx="1466850" cy="1930400"/>
            <a:chOff x="6753225" y="2638425"/>
            <a:chExt cx="1466850" cy="1930400"/>
          </a:xfrm>
        </p:grpSpPr>
        <p:sp>
          <p:nvSpPr>
            <p:cNvPr id="7" name="Rectangle 4"/>
            <p:cNvSpPr>
              <a:spLocks noChangeArrowheads="1"/>
            </p:cNvSpPr>
            <p:nvPr/>
          </p:nvSpPr>
          <p:spPr bwMode="auto">
            <a:xfrm>
              <a:off x="6753225" y="418782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8" name="Rectangle 5"/>
            <p:cNvSpPr>
              <a:spLocks noChangeArrowheads="1"/>
            </p:cNvSpPr>
            <p:nvPr/>
          </p:nvSpPr>
          <p:spPr bwMode="auto">
            <a:xfrm>
              <a:off x="6753225" y="3806825"/>
              <a:ext cx="1447800" cy="381000"/>
            </a:xfrm>
            <a:prstGeom prst="rect">
              <a:avLst/>
            </a:prstGeom>
            <a:solidFill>
              <a:srgbClr val="FF2BD8">
                <a:alpha val="50196"/>
              </a:srgbClr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9" name="Rectangle 6"/>
            <p:cNvSpPr>
              <a:spLocks noChangeArrowheads="1"/>
            </p:cNvSpPr>
            <p:nvPr/>
          </p:nvSpPr>
          <p:spPr bwMode="auto">
            <a:xfrm>
              <a:off x="6753225" y="3416300"/>
              <a:ext cx="1447800" cy="38100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0" name="Rectangle 7"/>
            <p:cNvSpPr>
              <a:spLocks noChangeArrowheads="1"/>
            </p:cNvSpPr>
            <p:nvPr/>
          </p:nvSpPr>
          <p:spPr bwMode="auto">
            <a:xfrm>
              <a:off x="6753225" y="3035300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1" name="Rectangle 10"/>
            <p:cNvSpPr>
              <a:spLocks noChangeArrowheads="1"/>
            </p:cNvSpPr>
            <p:nvPr/>
          </p:nvSpPr>
          <p:spPr bwMode="auto">
            <a:xfrm>
              <a:off x="6753225" y="2657475"/>
              <a:ext cx="1447800" cy="381000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>
              <a:spAutoFit/>
            </a:bodyPr>
            <a:lstStyle/>
            <a:p>
              <a:endParaRPr lang="en-US"/>
            </a:p>
          </p:txBody>
        </p:sp>
        <p:sp>
          <p:nvSpPr>
            <p:cNvPr id="12" name="Text Box 11"/>
            <p:cNvSpPr txBox="1">
              <a:spLocks noChangeArrowheads="1"/>
            </p:cNvSpPr>
            <p:nvPr/>
          </p:nvSpPr>
          <p:spPr bwMode="auto">
            <a:xfrm>
              <a:off x="6916738" y="4162425"/>
              <a:ext cx="1131887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Physical</a:t>
              </a: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auto">
            <a:xfrm>
              <a:off x="7145975" y="3797300"/>
              <a:ext cx="655949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 smtClean="0"/>
                <a:t>Link</a:t>
              </a:r>
              <a:endParaRPr lang="en-US" sz="2000" dirty="0"/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auto">
            <a:xfrm>
              <a:off x="6904038" y="3432175"/>
              <a:ext cx="1116012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Network</a:t>
              </a:r>
            </a:p>
          </p:txBody>
        </p:sp>
        <p:sp>
          <p:nvSpPr>
            <p:cNvPr id="15" name="Text Box 14"/>
            <p:cNvSpPr txBox="1">
              <a:spLocks noChangeArrowheads="1"/>
            </p:cNvSpPr>
            <p:nvPr/>
          </p:nvSpPr>
          <p:spPr bwMode="auto">
            <a:xfrm>
              <a:off x="6818313" y="3035300"/>
              <a:ext cx="127000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Transport</a:t>
              </a:r>
            </a:p>
          </p:txBody>
        </p:sp>
        <p:sp>
          <p:nvSpPr>
            <p:cNvPr id="16" name="Text Box 17"/>
            <p:cNvSpPr txBox="1">
              <a:spLocks noChangeArrowheads="1"/>
            </p:cNvSpPr>
            <p:nvPr/>
          </p:nvSpPr>
          <p:spPr bwMode="auto">
            <a:xfrm>
              <a:off x="6791325" y="2638425"/>
              <a:ext cx="1428750" cy="3968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2000" dirty="0"/>
                <a:t>Application</a:t>
              </a:r>
            </a:p>
          </p:txBody>
        </p:sp>
      </p:grpSp>
      <p:sp>
        <p:nvSpPr>
          <p:cNvPr id="31" name="TextBox 30"/>
          <p:cNvSpPr txBox="1"/>
          <p:nvPr/>
        </p:nvSpPr>
        <p:spPr>
          <a:xfrm>
            <a:off x="5046848" y="4488806"/>
            <a:ext cx="1820677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 smtClean="0"/>
              <a:t>MAC is in here!</a:t>
            </a:r>
            <a:endParaRPr lang="en-US" dirty="0"/>
          </a:p>
        </p:txBody>
      </p:sp>
      <p:sp>
        <p:nvSpPr>
          <p:cNvPr id="32" name="Freeform 31"/>
          <p:cNvSpPr/>
          <p:nvPr/>
        </p:nvSpPr>
        <p:spPr bwMode="auto">
          <a:xfrm rot="19132956">
            <a:off x="5513807" y="3892944"/>
            <a:ext cx="1300179" cy="244853"/>
          </a:xfrm>
          <a:custGeom>
            <a:avLst/>
            <a:gdLst>
              <a:gd name="connsiteX0" fmla="*/ 0 w 523875"/>
              <a:gd name="connsiteY0" fmla="*/ 103188 h 150813"/>
              <a:gd name="connsiteX1" fmla="*/ 219075 w 523875"/>
              <a:gd name="connsiteY1" fmla="*/ 7938 h 150813"/>
              <a:gd name="connsiteX2" fmla="*/ 523875 w 523875"/>
              <a:gd name="connsiteY2" fmla="*/ 150813 h 150813"/>
              <a:gd name="connsiteX0" fmla="*/ 0 w 523875"/>
              <a:gd name="connsiteY0" fmla="*/ 112713 h 160338"/>
              <a:gd name="connsiteX1" fmla="*/ 304800 w 523875"/>
              <a:gd name="connsiteY1" fmla="*/ 7938 h 160338"/>
              <a:gd name="connsiteX2" fmla="*/ 523875 w 523875"/>
              <a:gd name="connsiteY2" fmla="*/ 160338 h 160338"/>
              <a:gd name="connsiteX0" fmla="*/ 0 w 533400"/>
              <a:gd name="connsiteY0" fmla="*/ 106362 h 115887"/>
              <a:gd name="connsiteX1" fmla="*/ 304800 w 533400"/>
              <a:gd name="connsiteY1" fmla="*/ 1587 h 115887"/>
              <a:gd name="connsiteX2" fmla="*/ 533400 w 533400"/>
              <a:gd name="connsiteY2" fmla="*/ 115887 h 115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3400" h="115887">
                <a:moveTo>
                  <a:pt x="0" y="106362"/>
                </a:moveTo>
                <a:cubicBezTo>
                  <a:pt x="65881" y="54768"/>
                  <a:pt x="215900" y="0"/>
                  <a:pt x="304800" y="1587"/>
                </a:cubicBezTo>
                <a:cubicBezTo>
                  <a:pt x="393700" y="3174"/>
                  <a:pt x="424656" y="48418"/>
                  <a:pt x="533400" y="115887"/>
                </a:cubicBezTo>
              </a:path>
            </a:pathLst>
          </a:custGeom>
          <a:noFill/>
          <a:ln w="19050" cap="flat" cmpd="sng" algn="ctr">
            <a:solidFill>
              <a:schemeClr val="accent3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triangle" w="lg" len="lg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Limited Contention (2) –Adaptive Tree Walk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9459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610713"/>
            <a:ext cx="7790214" cy="4600081"/>
          </a:xfrm>
        </p:spPr>
        <p:txBody>
          <a:bodyPr/>
          <a:lstStyle/>
          <a:p>
            <a:r>
              <a:rPr lang="en-US" dirty="0" smtClean="0"/>
              <a:t>Tree divides stations into groups (nodes) to poll</a:t>
            </a:r>
          </a:p>
          <a:p>
            <a:pPr lvl="1"/>
            <a:r>
              <a:rPr lang="en-US" dirty="0" smtClean="0"/>
              <a:t>Depth first search under nodes with poll collisions</a:t>
            </a:r>
          </a:p>
          <a:p>
            <a:pPr lvl="1"/>
            <a:r>
              <a:rPr lang="en-US" dirty="0" smtClean="0"/>
              <a:t>Start search at lower levels if &gt;1 station expected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90725" y="3105150"/>
            <a:ext cx="6143926" cy="3271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381125" y="321945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Level 0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381125" y="4114800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Level 1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1390650" y="5095875"/>
            <a:ext cx="9284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Level 2</a:t>
            </a:r>
            <a:endParaRPr lang="en-US" dirty="0"/>
          </a:p>
        </p:txBody>
      </p:sp>
      <p:sp>
        <p:nvSpPr>
          <p:cNvPr id="2" name="Rounded Rectangular Callout 1"/>
          <p:cNvSpPr/>
          <p:nvPr/>
        </p:nvSpPr>
        <p:spPr bwMode="auto">
          <a:xfrm>
            <a:off x="6741994" y="3404116"/>
            <a:ext cx="2088107" cy="1336947"/>
          </a:xfrm>
          <a:prstGeom prst="wedgeRoundRectCallout">
            <a:avLst>
              <a:gd name="adj1" fmla="val 61520"/>
              <a:gd name="adj2" fmla="val 79854"/>
              <a:gd name="adj3" fmla="val 16667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What happens when A, C and G want to send?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Your turn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16 stations, of which all prime numbers want to send. </a:t>
            </a:r>
          </a:p>
          <a:p>
            <a:r>
              <a:rPr lang="en-US" dirty="0" smtClean="0"/>
              <a:t>What happens?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263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LAN Protocols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048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Wireless has complications compared to wired.</a:t>
            </a:r>
          </a:p>
          <a:p>
            <a:endParaRPr lang="en-US" sz="900" dirty="0" smtClean="0"/>
          </a:p>
          <a:p>
            <a:pPr marL="457200" indent="-457200"/>
            <a:r>
              <a:rPr lang="en-US" dirty="0" smtClean="0"/>
              <a:t>Nodes may have different coverage regions</a:t>
            </a:r>
          </a:p>
          <a:p>
            <a:pPr lvl="1"/>
            <a:r>
              <a:rPr lang="en-US" dirty="0" smtClean="0"/>
              <a:t>Leads to problems with </a:t>
            </a:r>
            <a:r>
              <a:rPr lang="en-US" u="sng" dirty="0" smtClean="0"/>
              <a:t>hidden</a:t>
            </a:r>
            <a:r>
              <a:rPr lang="en-US" dirty="0" smtClean="0"/>
              <a:t> and </a:t>
            </a:r>
            <a:r>
              <a:rPr lang="en-US" u="sng" dirty="0" smtClean="0"/>
              <a:t>exposed</a:t>
            </a:r>
            <a:r>
              <a:rPr lang="en-US" dirty="0" smtClean="0"/>
              <a:t> terminals</a:t>
            </a:r>
          </a:p>
          <a:p>
            <a:r>
              <a:rPr lang="en-US" dirty="0" smtClean="0"/>
              <a:t>Nodes can’t detect all collisions, i.e., sense while sending</a:t>
            </a:r>
          </a:p>
          <a:p>
            <a:pPr lvl="1"/>
            <a:r>
              <a:rPr lang="en-US" dirty="0" smtClean="0"/>
              <a:t>Makes collisions expensive and to be avoided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LANs (2) – Hidden terminals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Hidden terminals</a:t>
            </a:r>
            <a:r>
              <a:rPr lang="en-US" dirty="0" smtClean="0"/>
              <a:t> are senders that cannot sense each other but nonetheless collide at intended receiver</a:t>
            </a:r>
          </a:p>
          <a:p>
            <a:pPr lvl="1"/>
            <a:r>
              <a:rPr lang="en-US" dirty="0" smtClean="0"/>
              <a:t>Want to prevent; loss of efficiency</a:t>
            </a:r>
          </a:p>
          <a:p>
            <a:pPr lvl="1"/>
            <a:r>
              <a:rPr lang="en-US" dirty="0" smtClean="0"/>
              <a:t>A and C are hidden terminals when sending to B</a:t>
            </a: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2" cstate="print"/>
          <a:srcRect t="6880" b="19786"/>
          <a:stretch>
            <a:fillRect/>
          </a:stretch>
        </p:blipFill>
        <p:spPr bwMode="auto">
          <a:xfrm>
            <a:off x="1714500" y="3448050"/>
            <a:ext cx="5715000" cy="272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LANs (3) – Exposed terminals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 smtClean="0"/>
              <a:t>Exposed terminals</a:t>
            </a:r>
            <a:r>
              <a:rPr lang="en-US" dirty="0" smtClean="0"/>
              <a:t> are senders who can sense each other but still transmit safely (to different receivers) </a:t>
            </a:r>
          </a:p>
          <a:p>
            <a:pPr lvl="1"/>
            <a:r>
              <a:rPr lang="en-US" dirty="0" smtClean="0"/>
              <a:t>Desirably concurrency; improves performance</a:t>
            </a:r>
          </a:p>
          <a:p>
            <a:pPr lvl="1"/>
            <a:r>
              <a:rPr lang="en-US" dirty="0" smtClean="0"/>
              <a:t>B </a:t>
            </a:r>
            <a:r>
              <a:rPr lang="en-US" dirty="0" smtClean="0">
                <a:sym typeface="Wingdings" pitchFamily="2" charset="2"/>
              </a:rPr>
              <a:t> A </a:t>
            </a:r>
            <a:r>
              <a:rPr lang="en-US" dirty="0" smtClean="0"/>
              <a:t>and C </a:t>
            </a:r>
            <a:r>
              <a:rPr lang="en-US" dirty="0" smtClean="0">
                <a:sym typeface="Wingdings" pitchFamily="2" charset="2"/>
              </a:rPr>
              <a:t> D </a:t>
            </a:r>
            <a:r>
              <a:rPr lang="en-US" dirty="0" smtClean="0"/>
              <a:t>are exposed terminals</a:t>
            </a:r>
          </a:p>
        </p:txBody>
      </p:sp>
      <p:pic>
        <p:nvPicPr>
          <p:cNvPr id="21508" name="Picture 5"/>
          <p:cNvPicPr>
            <a:picLocks noChangeAspect="1" noChangeArrowheads="1"/>
          </p:cNvPicPr>
          <p:nvPr/>
        </p:nvPicPr>
        <p:blipFill>
          <a:blip r:embed="rId2" cstate="print"/>
          <a:srcRect t="8248" b="17772"/>
          <a:stretch>
            <a:fillRect/>
          </a:stretch>
        </p:blipFill>
        <p:spPr bwMode="auto">
          <a:xfrm>
            <a:off x="1752600" y="3362325"/>
            <a:ext cx="5638800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Wireless LANs (4) – MACA 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253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91638"/>
            <a:ext cx="7790214" cy="4600081"/>
          </a:xfrm>
        </p:spPr>
        <p:txBody>
          <a:bodyPr/>
          <a:lstStyle/>
          <a:p>
            <a:r>
              <a:rPr lang="en-US" dirty="0" smtClean="0"/>
              <a:t>MACA protocol grants access for A to send to B:</a:t>
            </a:r>
          </a:p>
          <a:p>
            <a:pPr lvl="1"/>
            <a:r>
              <a:rPr lang="en-US" dirty="0" smtClean="0"/>
              <a:t>A sends RTS to B [left]; B replies with CTS [right] </a:t>
            </a:r>
          </a:p>
          <a:p>
            <a:pPr lvl="1"/>
            <a:r>
              <a:rPr lang="en-US" dirty="0" smtClean="0"/>
              <a:t>A can send with exposed but no hidden terminals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3" cstate="print"/>
          <a:srcRect b="10049"/>
          <a:stretch>
            <a:fillRect/>
          </a:stretch>
        </p:blipFill>
        <p:spPr bwMode="auto">
          <a:xfrm>
            <a:off x="831056" y="2967039"/>
            <a:ext cx="7519988" cy="30718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266825" y="5915025"/>
            <a:ext cx="26955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A sends RTS to B; C and E hear and defer for CTS</a:t>
            </a:r>
          </a:p>
          <a:p>
            <a:endParaRPr lang="en-US" sz="1600" dirty="0"/>
          </a:p>
        </p:txBody>
      </p:sp>
      <p:sp>
        <p:nvSpPr>
          <p:cNvPr id="10" name="TextBox 9"/>
          <p:cNvSpPr txBox="1"/>
          <p:nvPr/>
        </p:nvSpPr>
        <p:spPr>
          <a:xfrm>
            <a:off x="5191125" y="5904608"/>
            <a:ext cx="26955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1600" dirty="0" smtClean="0"/>
              <a:t>B replies with CTS; D and E hear and defer for data</a:t>
            </a:r>
          </a:p>
          <a:p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</a:t>
            </a:r>
          </a:p>
          <a:p>
            <a:pPr lvl="2"/>
            <a:r>
              <a:rPr lang="en-US" dirty="0" smtClean="0"/>
              <a:t>Multiple Access Protocols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Practically used protocols</a:t>
            </a:r>
          </a:p>
          <a:p>
            <a:pPr lvl="2"/>
            <a:r>
              <a:rPr lang="en-US" b="1" dirty="0" smtClean="0"/>
              <a:t>Ethernet</a:t>
            </a:r>
          </a:p>
          <a:p>
            <a:pPr lvl="2"/>
            <a:r>
              <a:rPr lang="en-US" b="1" dirty="0" smtClean="0"/>
              <a:t>Wireless LANs</a:t>
            </a:r>
            <a:endParaRPr lang="en-US" b="1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2"/>
            <a:r>
              <a:rPr lang="en-US" b="1" dirty="0" smtClean="0"/>
              <a:t>RFID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75501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Ethernet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Classic Ethernet (bus)</a:t>
            </a:r>
          </a:p>
          <a:p>
            <a:pPr lvl="1"/>
            <a:r>
              <a:rPr lang="en-US" dirty="0" smtClean="0"/>
              <a:t>Switched/Fast Ethernet (virtual 1:1 connections using switches)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 Ethernet (1) – Physical Layer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One shared coaxial cable to which all hosts attached</a:t>
            </a:r>
          </a:p>
          <a:p>
            <a:pPr lvl="1"/>
            <a:r>
              <a:rPr lang="en-US" sz="2000" dirty="0" smtClean="0"/>
              <a:t>10 Mbps: Manchester encoding</a:t>
            </a:r>
          </a:p>
          <a:p>
            <a:pPr lvl="1"/>
            <a:r>
              <a:rPr lang="en-US" sz="2000" dirty="0" smtClean="0"/>
              <a:t>100 Mbps: 4B/5B encoding</a:t>
            </a:r>
          </a:p>
          <a:p>
            <a:pPr lvl="1"/>
            <a:r>
              <a:rPr lang="en-US" sz="2000" dirty="0" smtClean="0"/>
              <a:t>1000 Mbps: 8B/10B encoding</a:t>
            </a:r>
          </a:p>
          <a:p>
            <a:pPr lvl="1"/>
            <a:r>
              <a:rPr lang="en-US" sz="2000" dirty="0" smtClean="0"/>
              <a:t>Hosts run the classic Ethernet CSMA/CS protocol for access</a:t>
            </a:r>
          </a:p>
        </p:txBody>
      </p:sp>
      <p:pic>
        <p:nvPicPr>
          <p:cNvPr id="4098" name="Picture 2" descr="http://www.ehrenberg.ch/assets/images/LANVerkabelung.gif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577" b="36620"/>
          <a:stretch/>
        </p:blipFill>
        <p:spPr bwMode="auto">
          <a:xfrm>
            <a:off x="1847898" y="3651062"/>
            <a:ext cx="5180699" cy="2674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12441" y="6299576"/>
            <a:ext cx="1214651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 smtClean="0"/>
              <a:t>Hub</a:t>
            </a:r>
            <a:endParaRPr lang="en-US" sz="9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Classic Ethernet (2) – MAC </a:t>
            </a:r>
            <a:endParaRPr lang="en-US" dirty="0" smtClean="0"/>
          </a:p>
        </p:txBody>
      </p:sp>
      <p:sp>
        <p:nvSpPr>
          <p:cNvPr id="2560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fr-FR" dirty="0" smtClean="0"/>
              <a:t>MAC </a:t>
            </a:r>
            <a:r>
              <a:rPr lang="en-US" dirty="0" smtClean="0"/>
              <a:t>protocol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1-persistent CSMA/CD (</a:t>
            </a:r>
            <a:r>
              <a:rPr lang="fr-FR" dirty="0" err="1" smtClean="0"/>
              <a:t>earlier</a:t>
            </a:r>
            <a:r>
              <a:rPr lang="fr-FR" dirty="0" smtClean="0"/>
              <a:t>)</a:t>
            </a:r>
          </a:p>
          <a:p>
            <a:pPr lvl="1"/>
            <a:r>
              <a:rPr lang="en-US" dirty="0" smtClean="0"/>
              <a:t>Random</a:t>
            </a:r>
            <a:r>
              <a:rPr lang="fr-FR" dirty="0" smtClean="0"/>
              <a:t> </a:t>
            </a:r>
            <a:r>
              <a:rPr lang="fr-FR" dirty="0" err="1" smtClean="0"/>
              <a:t>delay</a:t>
            </a:r>
            <a:r>
              <a:rPr lang="fr-FR" dirty="0" smtClean="0"/>
              <a:t> (</a:t>
            </a:r>
            <a:r>
              <a:rPr lang="fr-FR" dirty="0" err="1" smtClean="0"/>
              <a:t>backoff</a:t>
            </a:r>
            <a:r>
              <a:rPr lang="fr-FR" dirty="0" smtClean="0"/>
              <a:t>) </a:t>
            </a:r>
            <a:r>
              <a:rPr lang="fr-FR" dirty="0" err="1" smtClean="0"/>
              <a:t>after</a:t>
            </a:r>
            <a:r>
              <a:rPr lang="fr-FR" dirty="0" smtClean="0"/>
              <a:t> collision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computed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BEB (</a:t>
            </a:r>
            <a:r>
              <a:rPr lang="fr-FR" dirty="0" err="1" smtClean="0"/>
              <a:t>Binary</a:t>
            </a:r>
            <a:r>
              <a:rPr lang="fr-FR" dirty="0" smtClean="0"/>
              <a:t> </a:t>
            </a:r>
            <a:r>
              <a:rPr lang="fr-FR" dirty="0" err="1" smtClean="0"/>
              <a:t>Exponential</a:t>
            </a:r>
            <a:r>
              <a:rPr lang="fr-FR" dirty="0" smtClean="0"/>
              <a:t> </a:t>
            </a:r>
            <a:r>
              <a:rPr lang="fr-FR" dirty="0" err="1" smtClean="0"/>
              <a:t>Backoff</a:t>
            </a:r>
            <a:r>
              <a:rPr lang="fr-FR" dirty="0" smtClean="0"/>
              <a:t>) </a:t>
            </a:r>
          </a:p>
          <a:p>
            <a:pPr lvl="1"/>
            <a:r>
              <a:rPr lang="fr-FR" dirty="0" smtClean="0"/>
              <a:t>Frame format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still</a:t>
            </a:r>
            <a:r>
              <a:rPr lang="fr-FR" dirty="0" smtClean="0"/>
              <a:t> </a:t>
            </a:r>
            <a:r>
              <a:rPr lang="fr-FR" dirty="0" err="1" smtClean="0"/>
              <a:t>used</a:t>
            </a:r>
            <a:r>
              <a:rPr lang="fr-FR" dirty="0" smtClean="0"/>
              <a:t> </a:t>
            </a:r>
            <a:r>
              <a:rPr lang="fr-FR" dirty="0" err="1" smtClean="0"/>
              <a:t>with</a:t>
            </a:r>
            <a:r>
              <a:rPr lang="fr-FR" dirty="0" smtClean="0"/>
              <a:t> modern Ethernet.</a:t>
            </a:r>
            <a:endParaRPr lang="en-US" dirty="0" smtClean="0"/>
          </a:p>
        </p:txBody>
      </p:sp>
      <p:grpSp>
        <p:nvGrpSpPr>
          <p:cNvPr id="11" name="Group 10"/>
          <p:cNvGrpSpPr/>
          <p:nvPr/>
        </p:nvGrpSpPr>
        <p:grpSpPr>
          <a:xfrm>
            <a:off x="533400" y="3514725"/>
            <a:ext cx="8077200" cy="2235172"/>
            <a:chOff x="628650" y="2714626"/>
            <a:chExt cx="8077200" cy="2235172"/>
          </a:xfrm>
        </p:grpSpPr>
        <p:pic>
          <p:nvPicPr>
            <p:cNvPr id="25604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81075" y="2714626"/>
              <a:ext cx="7724775" cy="22351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Box 8"/>
            <p:cNvSpPr txBox="1"/>
            <p:nvPr/>
          </p:nvSpPr>
          <p:spPr>
            <a:xfrm>
              <a:off x="628650" y="3200400"/>
              <a:ext cx="1056700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Ethernet</a:t>
              </a:r>
            </a:p>
            <a:p>
              <a:pPr algn="ctr"/>
              <a:r>
                <a:rPr lang="en-US" dirty="0" smtClean="0"/>
                <a:t>(DIX)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752475" y="4048125"/>
              <a:ext cx="790575" cy="64633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IEEE 802.3</a:t>
              </a:r>
              <a:endParaRPr lang="en-US" dirty="0"/>
            </a:p>
          </p:txBody>
        </p:sp>
      </p:grpSp>
      <p:sp>
        <p:nvSpPr>
          <p:cNvPr id="2" name="TextBox 1"/>
          <p:cNvSpPr txBox="1"/>
          <p:nvPr/>
        </p:nvSpPr>
        <p:spPr>
          <a:xfrm>
            <a:off x="1151905" y="6217331"/>
            <a:ext cx="77189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Problem: Frame length – bandwidth – round-trip-time tradeoff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</a:t>
            </a:r>
          </a:p>
          <a:p>
            <a:pPr lvl="2"/>
            <a:r>
              <a:rPr lang="en-US" dirty="0" smtClean="0"/>
              <a:t>Multiple Access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Practically used protocols</a:t>
            </a:r>
          </a:p>
          <a:p>
            <a:pPr lvl="2"/>
            <a:r>
              <a:rPr lang="en-US" dirty="0" smtClean="0"/>
              <a:t>Ethernet</a:t>
            </a:r>
          </a:p>
          <a:p>
            <a:pPr lvl="2"/>
            <a:r>
              <a:rPr lang="en-US" dirty="0" smtClean="0"/>
              <a:t>Wireless LANs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2"/>
            <a:r>
              <a:rPr lang="en-US" dirty="0" smtClean="0"/>
              <a:t>RFID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Classic Ethernet (4) – Performance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2765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48788"/>
            <a:ext cx="7790214" cy="4600081"/>
          </a:xfrm>
        </p:spPr>
        <p:txBody>
          <a:bodyPr/>
          <a:lstStyle/>
          <a:p>
            <a:r>
              <a:rPr lang="en-US" dirty="0" smtClean="0"/>
              <a:t>Efficient for large frames, even with many senders</a:t>
            </a:r>
          </a:p>
          <a:p>
            <a:pPr lvl="1"/>
            <a:r>
              <a:rPr lang="en-US" dirty="0" smtClean="0"/>
              <a:t>Degrades for small frames (and long LANs)</a:t>
            </a:r>
          </a:p>
          <a:p>
            <a:pPr lvl="1"/>
            <a:endParaRPr lang="en-US" dirty="0" smtClean="0"/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73968" y="2512236"/>
            <a:ext cx="5186363" cy="38599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>
            <a:off x="6524625" y="3886200"/>
            <a:ext cx="20954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 Mbps Ethernet,</a:t>
            </a:r>
          </a:p>
          <a:p>
            <a:r>
              <a:rPr lang="en-US" dirty="0" smtClean="0"/>
              <a:t>64 byte min. frame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Fast Ethernet (3)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sz="2000" dirty="0" smtClean="0"/>
              <a:t>Fast Ethernet extended Ethernet from 10 to 100 Mbps and more</a:t>
            </a:r>
          </a:p>
          <a:p>
            <a:pPr lvl="1"/>
            <a:r>
              <a:rPr lang="en-US" sz="2000" dirty="0" smtClean="0"/>
              <a:t>Twisted pair (with Cat 5) dominates the market</a:t>
            </a:r>
          </a:p>
        </p:txBody>
      </p:sp>
      <p:pic>
        <p:nvPicPr>
          <p:cNvPr id="30724" name="Picture 5"/>
          <p:cNvPicPr>
            <a:picLocks noChangeAspect="1" noChangeArrowheads="1"/>
          </p:cNvPicPr>
          <p:nvPr/>
        </p:nvPicPr>
        <p:blipFill rotWithShape="1">
          <a:blip r:embed="rId2" cstate="print"/>
          <a:srcRect b="25145"/>
          <a:stretch/>
        </p:blipFill>
        <p:spPr bwMode="auto">
          <a:xfrm>
            <a:off x="888206" y="2512053"/>
            <a:ext cx="7462838" cy="968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15560" y="3623630"/>
            <a:ext cx="5608129" cy="29816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Wireless LANs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802.11 physical layer </a:t>
            </a:r>
          </a:p>
          <a:p>
            <a:pPr lvl="1"/>
            <a:r>
              <a:rPr lang="en-US" dirty="0" smtClean="0"/>
              <a:t>802.11 MAC </a:t>
            </a:r>
          </a:p>
          <a:p>
            <a:pPr lvl="1"/>
            <a:r>
              <a:rPr lang="en-US" dirty="0" smtClean="0"/>
              <a:t>802.11 frames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Architecture/Protocol Stack (1)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368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77363"/>
            <a:ext cx="7790214" cy="4600081"/>
          </a:xfrm>
        </p:spPr>
        <p:txBody>
          <a:bodyPr/>
          <a:lstStyle/>
          <a:p>
            <a:r>
              <a:rPr lang="fr-FR" dirty="0" smtClean="0"/>
              <a:t>Wireless clients </a:t>
            </a:r>
            <a:r>
              <a:rPr lang="en-US" dirty="0" smtClean="0"/>
              <a:t>associate </a:t>
            </a:r>
            <a:r>
              <a:rPr lang="fr-FR" dirty="0" smtClean="0"/>
              <a:t>to a </a:t>
            </a:r>
            <a:r>
              <a:rPr lang="fr-FR" dirty="0" err="1" smtClean="0"/>
              <a:t>wired</a:t>
            </a:r>
            <a:r>
              <a:rPr lang="fr-FR" dirty="0" smtClean="0"/>
              <a:t> AP (Access Point)</a:t>
            </a:r>
          </a:p>
          <a:p>
            <a:pPr lvl="1"/>
            <a:r>
              <a:rPr lang="fr-FR" dirty="0" err="1" smtClean="0"/>
              <a:t>Called</a:t>
            </a:r>
            <a:r>
              <a:rPr lang="fr-FR" dirty="0" smtClean="0"/>
              <a:t> infrastructure mode; </a:t>
            </a:r>
            <a:r>
              <a:rPr lang="fr-FR" dirty="0" err="1" smtClean="0"/>
              <a:t>there</a:t>
            </a:r>
            <a:r>
              <a:rPr lang="fr-FR" dirty="0" smtClean="0"/>
              <a:t> </a:t>
            </a:r>
            <a:r>
              <a:rPr lang="fr-FR" dirty="0" err="1" smtClean="0"/>
              <a:t>is</a:t>
            </a:r>
            <a:r>
              <a:rPr lang="fr-FR" dirty="0" smtClean="0"/>
              <a:t> </a:t>
            </a:r>
            <a:r>
              <a:rPr lang="fr-FR" dirty="0" err="1" smtClean="0"/>
              <a:t>a</a:t>
            </a:r>
            <a:r>
              <a:rPr lang="fr-FR" dirty="0" err="1" smtClean="0">
                <a:latin typeface="Arial" charset="0"/>
                <a:cs typeface="Arial" charset="0"/>
              </a:rPr>
              <a:t>lso</a:t>
            </a:r>
            <a:r>
              <a:rPr lang="fr-FR" dirty="0" smtClean="0">
                <a:latin typeface="Arial" charset="0"/>
                <a:cs typeface="Arial" charset="0"/>
              </a:rPr>
              <a:t> </a:t>
            </a:r>
            <a:r>
              <a:rPr lang="en-US" dirty="0" smtClean="0">
                <a:latin typeface="Arial" charset="0"/>
                <a:cs typeface="Arial" charset="0"/>
              </a:rPr>
              <a:t>ad-hoc mode with no AP, but that is rare.</a:t>
            </a:r>
          </a:p>
          <a:p>
            <a:pPr lvl="1">
              <a:buNone/>
            </a:pPr>
            <a:endParaRPr lang="en-US" dirty="0" smtClean="0"/>
          </a:p>
        </p:txBody>
      </p:sp>
      <p:grpSp>
        <p:nvGrpSpPr>
          <p:cNvPr id="12" name="Group 11"/>
          <p:cNvGrpSpPr/>
          <p:nvPr/>
        </p:nvGrpSpPr>
        <p:grpSpPr>
          <a:xfrm>
            <a:off x="1209675" y="2943225"/>
            <a:ext cx="6688931" cy="3667919"/>
            <a:chOff x="762000" y="1447800"/>
            <a:chExt cx="6688931" cy="3667919"/>
          </a:xfrm>
        </p:grpSpPr>
        <p:pic>
          <p:nvPicPr>
            <p:cNvPr id="36868" name="Picture 2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693069" y="1742281"/>
              <a:ext cx="5757862" cy="33734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6869" name="TextBox 4"/>
            <p:cNvSpPr txBox="1">
              <a:spLocks noChangeArrowheads="1"/>
            </p:cNvSpPr>
            <p:nvPr/>
          </p:nvSpPr>
          <p:spPr bwMode="auto">
            <a:xfrm>
              <a:off x="762000" y="1676400"/>
              <a:ext cx="1600200" cy="6461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Access</a:t>
              </a:r>
              <a:br>
                <a:rPr lang="en-US"/>
              </a:br>
              <a:r>
                <a:rPr lang="en-US"/>
                <a:t>Point</a:t>
              </a:r>
            </a:p>
          </p:txBody>
        </p:sp>
        <p:sp>
          <p:nvSpPr>
            <p:cNvPr id="36870" name="TextBox 5"/>
            <p:cNvSpPr txBox="1">
              <a:spLocks noChangeArrowheads="1"/>
            </p:cNvSpPr>
            <p:nvPr/>
          </p:nvSpPr>
          <p:spPr bwMode="auto">
            <a:xfrm>
              <a:off x="838200" y="3276600"/>
              <a:ext cx="1066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r"/>
              <a:r>
                <a:rPr lang="en-US"/>
                <a:t>Client</a:t>
              </a:r>
            </a:p>
          </p:txBody>
        </p:sp>
        <p:sp>
          <p:nvSpPr>
            <p:cNvPr id="36871" name="TextBox 6"/>
            <p:cNvSpPr txBox="1">
              <a:spLocks noChangeArrowheads="1"/>
            </p:cNvSpPr>
            <p:nvPr/>
          </p:nvSpPr>
          <p:spPr bwMode="auto">
            <a:xfrm>
              <a:off x="3810000" y="1447800"/>
              <a:ext cx="19812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/>
                <a:t>To Network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802.11 physical layer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CN5E by Tanenbaum &amp; Wetherall, © Pearson Education-Prentice Hall and D. Wetherall, 2011</a:t>
            </a:r>
            <a:endParaRPr lang="en-US" i="0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NICs are compatible with multiple physical layers</a:t>
            </a:r>
          </a:p>
          <a:p>
            <a:pPr lvl="2"/>
            <a:r>
              <a:rPr lang="en-US" dirty="0" smtClean="0"/>
              <a:t>E.g., 802.11 a/b/g</a:t>
            </a:r>
          </a:p>
          <a:p>
            <a:pPr lvl="1"/>
            <a:endParaRPr lang="en-US" dirty="0"/>
          </a:p>
        </p:txBody>
      </p:sp>
      <p:graphicFrame>
        <p:nvGraphicFramePr>
          <p:cNvPr id="5" name="Content Placeholder 6"/>
          <p:cNvGraphicFramePr>
            <a:graphicFrameLocks/>
          </p:cNvGraphicFramePr>
          <p:nvPr/>
        </p:nvGraphicFramePr>
        <p:xfrm>
          <a:off x="1362076" y="3038475"/>
          <a:ext cx="6743700" cy="18653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76349"/>
                <a:gridCol w="3438525"/>
                <a:gridCol w="2028826"/>
              </a:tblGrid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Name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Technique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Max. Bit Rate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802.11b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Spread spectrum,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2.4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11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802.11g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OFDM, 2.4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802.11a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OFDM, 5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54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  <a:tr h="373063"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802.11n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OFDM with</a:t>
                      </a:r>
                      <a:r>
                        <a:rPr lang="en-US" sz="180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MIMO</a:t>
                      </a:r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, 2.4/5 GHz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8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600 Mbps</a:t>
                      </a:r>
                      <a:endParaRPr lang="en-US" sz="1800" dirty="0">
                        <a:ln>
                          <a:noFill/>
                        </a:ln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94964" marR="94964">
                    <a:lnL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>
                          <a:lumMod val="50000"/>
                          <a:lumOff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802.11 MAC (2)</a:t>
            </a:r>
            <a:endParaRPr lang="en-US" dirty="0" smtClean="0"/>
          </a:p>
        </p:txBody>
      </p:sp>
      <p:sp>
        <p:nvSpPr>
          <p:cNvPr id="43011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496413"/>
            <a:ext cx="7790214" cy="4600081"/>
          </a:xfrm>
        </p:spPr>
        <p:txBody>
          <a:bodyPr/>
          <a:lstStyle/>
          <a:p>
            <a:r>
              <a:rPr lang="en-US" sz="2000" dirty="0" smtClean="0"/>
              <a:t>Base station mode: Base station pulls, no collisions</a:t>
            </a:r>
          </a:p>
          <a:p>
            <a:r>
              <a:rPr lang="en-US" sz="2000" dirty="0" smtClean="0"/>
              <a:t>Ad-hoc mode: CSMA/CD with RTS/CTS</a:t>
            </a:r>
          </a:p>
          <a:p>
            <a:r>
              <a:rPr lang="en-US" sz="2000" dirty="0" smtClean="0"/>
              <a:t>Stations block themselves with NAV signals</a:t>
            </a:r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" y="2905125"/>
            <a:ext cx="8086725" cy="289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802.11 MAC (3)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 smtClean="0"/>
              <a:t>CN5E by </a:t>
            </a:r>
            <a:r>
              <a:rPr lang="en-US" dirty="0" err="1" smtClean="0"/>
              <a:t>Tanenbaum</a:t>
            </a:r>
            <a:r>
              <a:rPr lang="en-US" dirty="0" smtClean="0"/>
              <a:t> &amp; </a:t>
            </a:r>
            <a:r>
              <a:rPr lang="en-US" dirty="0" err="1" smtClean="0"/>
              <a:t>Wetherall</a:t>
            </a:r>
            <a:r>
              <a:rPr lang="en-US" dirty="0" smtClean="0"/>
              <a:t>, © Pearson Education-Prentice Hall and D. </a:t>
            </a:r>
            <a:r>
              <a:rPr lang="en-US" dirty="0" err="1" smtClean="0"/>
              <a:t>Wetherall</a:t>
            </a:r>
            <a:r>
              <a:rPr lang="en-US" dirty="0" smtClean="0"/>
              <a:t>, 2011</a:t>
            </a:r>
            <a:endParaRPr lang="en-US" dirty="0"/>
          </a:p>
        </p:txBody>
      </p:sp>
      <p:sp>
        <p:nvSpPr>
          <p:cNvPr id="4403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Different </a:t>
            </a:r>
            <a:r>
              <a:rPr lang="en-US" dirty="0" err="1" smtClean="0"/>
              <a:t>backoff</a:t>
            </a:r>
            <a:r>
              <a:rPr lang="en-US" dirty="0" smtClean="0"/>
              <a:t> slot times add quality of service</a:t>
            </a:r>
          </a:p>
          <a:p>
            <a:pPr lvl="2"/>
            <a:r>
              <a:rPr lang="en-US" dirty="0" smtClean="0"/>
              <a:t>Short intervals give preferred access, e.g., control, VoIP</a:t>
            </a:r>
          </a:p>
        </p:txBody>
      </p:sp>
      <p:pic>
        <p:nvPicPr>
          <p:cNvPr id="44036" name="Picture 6"/>
          <p:cNvPicPr>
            <a:picLocks noChangeAspect="1" noChangeArrowheads="1"/>
          </p:cNvPicPr>
          <p:nvPr/>
        </p:nvPicPr>
        <p:blipFill>
          <a:blip r:embed="rId2" cstate="print"/>
          <a:srcRect r="4430"/>
          <a:stretch>
            <a:fillRect/>
          </a:stretch>
        </p:blipFill>
        <p:spPr bwMode="auto">
          <a:xfrm>
            <a:off x="604838" y="3133725"/>
            <a:ext cx="7910512" cy="2933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802.11 Frames</a:t>
            </a:r>
            <a:endParaRPr lang="en-US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Frames vary depending on their type (Frame control)</a:t>
            </a:r>
          </a:p>
          <a:p>
            <a:pPr lvl="1"/>
            <a:r>
              <a:rPr lang="en-US" dirty="0" smtClean="0"/>
              <a:t>Data frames have 3 addresses to pass via APs</a:t>
            </a:r>
          </a:p>
        </p:txBody>
      </p:sp>
      <p:pic>
        <p:nvPicPr>
          <p:cNvPr id="45060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9588" y="2828925"/>
            <a:ext cx="8124825" cy="2762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RFID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632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Gen 2 Architecture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Gen 2 Physical Layer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Gen 2 Tag Identification Layer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  <a:p>
            <a:pPr lvl="1"/>
            <a:r>
              <a:rPr lang="en-US" dirty="0" smtClean="0"/>
              <a:t>Gen 2 Frames </a:t>
            </a:r>
            <a:r>
              <a:rPr lang="en-US" dirty="0" smtClean="0">
                <a:solidFill>
                  <a:srgbClr val="0000FF"/>
                </a:solidFill>
              </a:rPr>
              <a:t>»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RFID Gen 2 Architecture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734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Reader signal powers tags; tags reply with backscatter</a:t>
            </a:r>
          </a:p>
        </p:txBody>
      </p:sp>
      <p:pic>
        <p:nvPicPr>
          <p:cNvPr id="57348" name="Picture 6"/>
          <p:cNvPicPr>
            <a:picLocks noChangeAspect="1" noChangeArrowheads="1"/>
          </p:cNvPicPr>
          <p:nvPr/>
        </p:nvPicPr>
        <p:blipFill>
          <a:blip r:embed="rId3" cstate="print"/>
          <a:srcRect t="6250" b="6944"/>
          <a:stretch>
            <a:fillRect/>
          </a:stretch>
        </p:blipFill>
        <p:spPr bwMode="auto">
          <a:xfrm>
            <a:off x="1479550" y="2647951"/>
            <a:ext cx="6184900" cy="3230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sz="2800" b="1" dirty="0" smtClean="0"/>
              <a:t>Channel Allocation</a:t>
            </a:r>
          </a:p>
          <a:p>
            <a:pPr lvl="2"/>
            <a:r>
              <a:rPr lang="en-US" b="1" dirty="0" smtClean="0"/>
              <a:t>Multiple Access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Practically used protocols</a:t>
            </a:r>
          </a:p>
          <a:p>
            <a:pPr lvl="2"/>
            <a:r>
              <a:rPr lang="en-US" dirty="0" smtClean="0"/>
              <a:t>Ethernet</a:t>
            </a:r>
          </a:p>
          <a:p>
            <a:pPr lvl="2"/>
            <a:r>
              <a:rPr lang="en-US" dirty="0" smtClean="0"/>
              <a:t>Wireless LANs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2"/>
            <a:r>
              <a:rPr lang="en-US" dirty="0" smtClean="0"/>
              <a:t>RFID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75501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RFID Gen 2 Physical Layer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Reader uses duration of on period to send 0/1</a:t>
            </a:r>
          </a:p>
          <a:p>
            <a:pPr lvl="1"/>
            <a:r>
              <a:rPr lang="en-US" dirty="0" smtClean="0"/>
              <a:t>Tag backscatters reader signal in pulses to send 0/1</a:t>
            </a:r>
          </a:p>
        </p:txBody>
      </p:sp>
      <p:pic>
        <p:nvPicPr>
          <p:cNvPr id="58372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771775"/>
            <a:ext cx="8686800" cy="259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RFID Gen 2 Tag Identification Layer</a:t>
            </a:r>
          </a:p>
        </p:txBody>
      </p:sp>
      <p:sp>
        <p:nvSpPr>
          <p:cNvPr id="59395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762125"/>
            <a:ext cx="3705225" cy="4867275"/>
          </a:xfrm>
        </p:spPr>
        <p:txBody>
          <a:bodyPr/>
          <a:lstStyle/>
          <a:p>
            <a:r>
              <a:rPr lang="en-US" dirty="0" smtClean="0"/>
              <a:t>Reader sends query and sets slot structure</a:t>
            </a:r>
          </a:p>
          <a:p>
            <a:r>
              <a:rPr lang="en-US" dirty="0" smtClean="0"/>
              <a:t>Tags reply (RN16) in a random slot; may collide</a:t>
            </a:r>
          </a:p>
          <a:p>
            <a:r>
              <a:rPr lang="en-US" dirty="0" smtClean="0"/>
              <a:t>Reader asks one tag for its identifier (ACK)</a:t>
            </a:r>
          </a:p>
          <a:p>
            <a:r>
              <a:rPr lang="en-US" dirty="0" smtClean="0"/>
              <a:t>Process continues until no tags are left</a:t>
            </a:r>
          </a:p>
        </p:txBody>
      </p:sp>
      <p:pic>
        <p:nvPicPr>
          <p:cNvPr id="59396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7761" y="1628775"/>
            <a:ext cx="4784314" cy="429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 2 Frames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04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Reader frames vary depending on type (Command)</a:t>
            </a:r>
          </a:p>
          <a:p>
            <a:pPr lvl="2"/>
            <a:r>
              <a:rPr lang="en-US" dirty="0" smtClean="0"/>
              <a:t>Query shown below, has parameters and error detection</a:t>
            </a:r>
          </a:p>
          <a:p>
            <a:pPr lvl="1"/>
            <a:r>
              <a:rPr lang="en-US" dirty="0" smtClean="0"/>
              <a:t>Tag responses are simply data</a:t>
            </a:r>
          </a:p>
          <a:p>
            <a:pPr lvl="2"/>
            <a:r>
              <a:rPr lang="en-US" dirty="0" smtClean="0"/>
              <a:t>Reader sets timing and knows the expected format</a:t>
            </a:r>
          </a:p>
        </p:txBody>
      </p:sp>
      <p:pic>
        <p:nvPicPr>
          <p:cNvPr id="6042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3543300"/>
            <a:ext cx="8623300" cy="1624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3562350" y="5343525"/>
            <a:ext cx="181331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2BD8"/>
                </a:solidFill>
              </a:rPr>
              <a:t>Query message</a:t>
            </a:r>
            <a:endParaRPr lang="en-US" dirty="0">
              <a:solidFill>
                <a:srgbClr val="FF2BD8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676275"/>
            <a:ext cx="9144000" cy="1143000"/>
          </a:xfrm>
        </p:spPr>
        <p:txBody>
          <a:bodyPr/>
          <a:lstStyle/>
          <a:p>
            <a:r>
              <a:rPr lang="en-US" dirty="0" smtClean="0"/>
              <a:t>Medium Access Control </a:t>
            </a:r>
            <a:r>
              <a:rPr lang="en-US" dirty="0" err="1" smtClean="0"/>
              <a:t>Sublayer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</p:txBody>
      </p:sp>
      <p:sp>
        <p:nvSpPr>
          <p:cNvPr id="4099" name="Subtitle 2"/>
          <p:cNvSpPr>
            <a:spLocks noGrp="1"/>
          </p:cNvSpPr>
          <p:nvPr>
            <p:ph idx="1"/>
          </p:nvPr>
        </p:nvSpPr>
        <p:spPr>
          <a:xfrm>
            <a:off x="1257299" y="1990725"/>
            <a:ext cx="6686551" cy="4019550"/>
          </a:xfrm>
        </p:spPr>
        <p:txBody>
          <a:bodyPr/>
          <a:lstStyle/>
          <a:p>
            <a:pPr lvl="1">
              <a:buFont typeface="+mj-lt"/>
              <a:buAutoNum type="arabicPeriod"/>
            </a:pPr>
            <a:r>
              <a:rPr lang="en-US" dirty="0" smtClean="0"/>
              <a:t>Channel Allocation</a:t>
            </a:r>
          </a:p>
          <a:p>
            <a:pPr lvl="2"/>
            <a:r>
              <a:rPr lang="en-US" dirty="0" smtClean="0"/>
              <a:t>Multiple Access Protocols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Practically used protocols</a:t>
            </a:r>
          </a:p>
          <a:p>
            <a:pPr lvl="2"/>
            <a:r>
              <a:rPr lang="en-US" dirty="0" smtClean="0"/>
              <a:t>Ethernet</a:t>
            </a:r>
          </a:p>
          <a:p>
            <a:pPr lvl="2"/>
            <a:r>
              <a:rPr lang="en-US" dirty="0" smtClean="0"/>
              <a:t>Wireless LANs</a:t>
            </a:r>
            <a:endParaRPr lang="en-US" dirty="0" smtClean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lvl="2"/>
            <a:r>
              <a:rPr lang="en-US" dirty="0" smtClean="0"/>
              <a:t>RFID</a:t>
            </a:r>
          </a:p>
          <a:p>
            <a:pPr lvl="1">
              <a:buFont typeface="+mj-lt"/>
              <a:buAutoNum type="arabicPeriod"/>
            </a:pPr>
            <a:r>
              <a:rPr lang="en-US" sz="2800" b="1" dirty="0" smtClean="0"/>
              <a:t>Data Link Layer Switching</a:t>
            </a:r>
          </a:p>
        </p:txBody>
      </p:sp>
    </p:spTree>
    <p:extLst>
      <p:ext uri="{BB962C8B-B14F-4D97-AF65-F5344CB8AC3E}">
        <p14:creationId xmlns:p14="http://schemas.microsoft.com/office/powerpoint/2010/main" val="755011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Switched/Fast Ethernet (1)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dirty="0" smtClean="0"/>
              <a:t>Hubs wire all lines into a single CSMA/CD domain</a:t>
            </a:r>
          </a:p>
          <a:p>
            <a:pPr lvl="1"/>
            <a:r>
              <a:rPr lang="en-US" dirty="0" smtClean="0"/>
              <a:t>Switches isolate each port to a separate domain</a:t>
            </a:r>
          </a:p>
          <a:p>
            <a:pPr lvl="2"/>
            <a:r>
              <a:rPr lang="en-US" dirty="0" smtClean="0"/>
              <a:t>Much greater throughput for multiple ports</a:t>
            </a:r>
          </a:p>
          <a:p>
            <a:pPr lvl="2"/>
            <a:r>
              <a:rPr lang="en-US" dirty="0" smtClean="0"/>
              <a:t>No need for CSMA/CD with full-duplex lines</a:t>
            </a:r>
          </a:p>
        </p:txBody>
      </p:sp>
      <p:pic>
        <p:nvPicPr>
          <p:cNvPr id="28676" name="Picture 2"/>
          <p:cNvPicPr>
            <a:picLocks noChangeAspect="1" noChangeArrowheads="1"/>
          </p:cNvPicPr>
          <p:nvPr/>
        </p:nvPicPr>
        <p:blipFill>
          <a:blip r:embed="rId2" cstate="print"/>
          <a:srcRect b="13786"/>
          <a:stretch>
            <a:fillRect/>
          </a:stretch>
        </p:blipFill>
        <p:spPr bwMode="auto">
          <a:xfrm>
            <a:off x="522287" y="3417888"/>
            <a:ext cx="8099425" cy="2620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29823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Data Link Layer Switching</a:t>
            </a:r>
          </a:p>
        </p:txBody>
      </p:sp>
      <p:sp>
        <p:nvSpPr>
          <p:cNvPr id="61443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lvl="1"/>
            <a:endParaRPr lang="en-US" dirty="0" smtClean="0"/>
          </a:p>
          <a:p>
            <a:pPr lvl="1"/>
            <a:r>
              <a:rPr lang="en-US" dirty="0" smtClean="0"/>
              <a:t>Uses of switches</a:t>
            </a:r>
          </a:p>
          <a:p>
            <a:pPr lvl="1"/>
            <a:r>
              <a:rPr lang="en-US" dirty="0" smtClean="0"/>
              <a:t>Learning switches</a:t>
            </a:r>
          </a:p>
          <a:p>
            <a:pPr lvl="1"/>
            <a:r>
              <a:rPr lang="en-US" dirty="0" smtClean="0"/>
              <a:t>Spanning Tree algorithm</a:t>
            </a:r>
          </a:p>
          <a:p>
            <a:pPr lvl="1"/>
            <a:endParaRPr lang="en-US" dirty="0"/>
          </a:p>
          <a:p>
            <a:pPr marL="0" lvl="1" indent="0">
              <a:buNone/>
            </a:pPr>
            <a:r>
              <a:rPr lang="en-US" sz="2000" dirty="0" smtClean="0"/>
              <a:t>Old term Bridge for switches with only two ports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Uses of Switches</a:t>
            </a:r>
          </a:p>
        </p:txBody>
      </p:sp>
      <p:sp>
        <p:nvSpPr>
          <p:cNvPr id="7065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Common setup is a building with centralized wiring</a:t>
            </a:r>
          </a:p>
          <a:p>
            <a:pPr lvl="1"/>
            <a:r>
              <a:rPr lang="en-US" dirty="0"/>
              <a:t>S</a:t>
            </a:r>
            <a:r>
              <a:rPr lang="en-US" dirty="0" smtClean="0"/>
              <a:t>witches are placed in or near wiring closets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pic>
        <p:nvPicPr>
          <p:cNvPr id="7066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2024" y="2057400"/>
            <a:ext cx="7400925" cy="43435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Switches (1)</a:t>
            </a:r>
          </a:p>
        </p:txBody>
      </p:sp>
      <p:pic>
        <p:nvPicPr>
          <p:cNvPr id="63492" name="Picture 6"/>
          <p:cNvPicPr>
            <a:picLocks noChangeAspect="1" noChangeArrowheads="1"/>
          </p:cNvPicPr>
          <p:nvPr/>
        </p:nvPicPr>
        <p:blipFill>
          <a:blip r:embed="rId2" cstate="print"/>
          <a:srcRect l="2601" r="4059"/>
          <a:stretch>
            <a:fillRect/>
          </a:stretch>
        </p:blipFill>
        <p:spPr bwMode="auto">
          <a:xfrm>
            <a:off x="1569492" y="2124643"/>
            <a:ext cx="5495925" cy="2828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 bwMode="auto">
          <a:xfrm>
            <a:off x="2415654" y="4408226"/>
            <a:ext cx="1105469" cy="32754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Switches (2)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Backward learning algorithm picks the output port:</a:t>
            </a:r>
          </a:p>
          <a:p>
            <a:pPr lvl="1"/>
            <a:r>
              <a:rPr lang="en-US" dirty="0" smtClean="0"/>
              <a:t>Associates source address on frame with input port</a:t>
            </a:r>
          </a:p>
          <a:p>
            <a:pPr lvl="1"/>
            <a:r>
              <a:rPr lang="en-US" dirty="0" smtClean="0"/>
              <a:t>Frame with destination address sent to learned port</a:t>
            </a:r>
          </a:p>
          <a:p>
            <a:pPr lvl="1"/>
            <a:r>
              <a:rPr lang="en-US" dirty="0" smtClean="0"/>
              <a:t>Unlearned destinations are sent to all other ports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Needs no configuration</a:t>
            </a:r>
          </a:p>
          <a:p>
            <a:pPr lvl="1"/>
            <a:r>
              <a:rPr lang="en-US" dirty="0" smtClean="0"/>
              <a:t>Forget unused addresses to allow changes</a:t>
            </a:r>
          </a:p>
          <a:p>
            <a:pPr lvl="1"/>
            <a:r>
              <a:rPr lang="en-US" dirty="0" smtClean="0"/>
              <a:t>Bandwidth efficient for two-way traffic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Learning Switches (3)</a:t>
            </a:r>
          </a:p>
        </p:txBody>
      </p:sp>
      <p:sp>
        <p:nvSpPr>
          <p:cNvPr id="6451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Switches extend the Link layer:</a:t>
            </a:r>
          </a:p>
          <a:p>
            <a:pPr lvl="1"/>
            <a:r>
              <a:rPr lang="en-US" dirty="0" smtClean="0"/>
              <a:t>Use but don’t remove Ethernet header/addresses</a:t>
            </a:r>
          </a:p>
          <a:p>
            <a:pPr lvl="1"/>
            <a:r>
              <a:rPr lang="en-US" dirty="0" smtClean="0"/>
              <a:t>Do not inspect Network header</a:t>
            </a:r>
          </a:p>
        </p:txBody>
      </p:sp>
      <p:pic>
        <p:nvPicPr>
          <p:cNvPr id="64516" name="Picture 6"/>
          <p:cNvPicPr>
            <a:picLocks noChangeAspect="1" noChangeArrowheads="1"/>
          </p:cNvPicPr>
          <p:nvPr/>
        </p:nvPicPr>
        <p:blipFill>
          <a:blip r:embed="rId2" cstate="print"/>
          <a:srcRect t="6562" b="4993"/>
          <a:stretch>
            <a:fillRect/>
          </a:stretch>
        </p:blipFill>
        <p:spPr bwMode="auto">
          <a:xfrm>
            <a:off x="284956" y="3257550"/>
            <a:ext cx="8307387" cy="295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4244456" y="4258100"/>
            <a:ext cx="1105469" cy="32754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Static Channel Allocation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 fixed channel and traffic from N users</a:t>
            </a:r>
          </a:p>
          <a:p>
            <a:pPr lvl="1"/>
            <a:r>
              <a:rPr lang="en-US" dirty="0" smtClean="0"/>
              <a:t>Divide up bandwidth using FTM, TDM, CDMA, etc. </a:t>
            </a:r>
          </a:p>
          <a:p>
            <a:pPr lvl="1"/>
            <a:r>
              <a:rPr lang="en-US" dirty="0" smtClean="0"/>
              <a:t>Example: FM radio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Why not a good idea for LANs?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86605" y="2950198"/>
            <a:ext cx="8679976" cy="2481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Loops – Problem 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Switch topologies with loops and only backward learning will cause frames to circulate for ever</a:t>
            </a:r>
          </a:p>
          <a:p>
            <a:pPr lvl="1"/>
            <a:r>
              <a:rPr lang="en-US" dirty="0" smtClean="0"/>
              <a:t>Need a solution to avoid loops support to solve problem</a:t>
            </a:r>
          </a:p>
        </p:txBody>
      </p:sp>
      <p:pic>
        <p:nvPicPr>
          <p:cNvPr id="6554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6337" y="2919413"/>
            <a:ext cx="6791325" cy="3343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2579430" y="5254385"/>
            <a:ext cx="1105469" cy="32754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Spanning Tree – Algorithm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idx="1"/>
          </p:nvPr>
        </p:nvSpPr>
        <p:spPr>
          <a:xfrm>
            <a:off x="457200" y="1600200"/>
            <a:ext cx="4114800" cy="4867275"/>
          </a:xfrm>
        </p:spPr>
        <p:txBody>
          <a:bodyPr/>
          <a:lstStyle/>
          <a:p>
            <a:pPr lvl="1"/>
            <a:r>
              <a:rPr lang="en-US" dirty="0" smtClean="0"/>
              <a:t>Subset of forwarding ports for data is use to avoid loops</a:t>
            </a:r>
          </a:p>
          <a:p>
            <a:pPr lvl="1"/>
            <a:r>
              <a:rPr lang="en-US" dirty="0" smtClean="0"/>
              <a:t>Selected with </a:t>
            </a:r>
            <a:r>
              <a:rPr lang="en-US" smtClean="0"/>
              <a:t>the spanning </a:t>
            </a:r>
            <a:r>
              <a:rPr lang="en-US" dirty="0" smtClean="0"/>
              <a:t>tree algorithm by Perlman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4667250" y="1597015"/>
            <a:ext cx="4044697" cy="455509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2600"/>
              </a:lnSpc>
            </a:pPr>
            <a:r>
              <a:rPr lang="en-US" i="1" dirty="0" smtClean="0"/>
              <a:t>I think that I shall never see</a:t>
            </a:r>
          </a:p>
          <a:p>
            <a:pPr>
              <a:lnSpc>
                <a:spcPts val="2600"/>
              </a:lnSpc>
            </a:pPr>
            <a:r>
              <a:rPr lang="en-US" i="1" dirty="0" smtClean="0"/>
              <a:t>A graph more lovely than a tree.</a:t>
            </a:r>
          </a:p>
          <a:p>
            <a:pPr>
              <a:lnSpc>
                <a:spcPts val="2600"/>
              </a:lnSpc>
            </a:pPr>
            <a:r>
              <a:rPr lang="en-US" i="1" dirty="0" smtClean="0"/>
              <a:t>A tree whose crucial property</a:t>
            </a:r>
          </a:p>
          <a:p>
            <a:pPr>
              <a:lnSpc>
                <a:spcPts val="2600"/>
              </a:lnSpc>
            </a:pPr>
            <a:r>
              <a:rPr lang="en-US" i="1" dirty="0" smtClean="0"/>
              <a:t>Is loop-free connectivity.</a:t>
            </a:r>
          </a:p>
          <a:p>
            <a:pPr>
              <a:lnSpc>
                <a:spcPts val="2600"/>
              </a:lnSpc>
            </a:pPr>
            <a:r>
              <a:rPr lang="en-US" i="1" dirty="0" smtClean="0"/>
              <a:t>A tree which must be sure to span.</a:t>
            </a:r>
          </a:p>
          <a:p>
            <a:pPr>
              <a:lnSpc>
                <a:spcPts val="2600"/>
              </a:lnSpc>
            </a:pPr>
            <a:r>
              <a:rPr lang="en-US" i="1" dirty="0" smtClean="0"/>
              <a:t>So packets can reach every LAN.</a:t>
            </a:r>
          </a:p>
          <a:p>
            <a:pPr>
              <a:lnSpc>
                <a:spcPts val="2600"/>
              </a:lnSpc>
            </a:pPr>
            <a:r>
              <a:rPr lang="en-US" i="1" dirty="0"/>
              <a:t>First the Root must be selected</a:t>
            </a:r>
          </a:p>
          <a:p>
            <a:pPr>
              <a:lnSpc>
                <a:spcPts val="2600"/>
              </a:lnSpc>
            </a:pPr>
            <a:r>
              <a:rPr lang="en-US" i="1" dirty="0"/>
              <a:t>By ID it is elected.</a:t>
            </a:r>
          </a:p>
          <a:p>
            <a:pPr>
              <a:lnSpc>
                <a:spcPts val="2600"/>
              </a:lnSpc>
            </a:pPr>
            <a:r>
              <a:rPr lang="en-US" i="1" dirty="0"/>
              <a:t>Least cost paths from Root are traced</a:t>
            </a:r>
          </a:p>
          <a:p>
            <a:pPr>
              <a:lnSpc>
                <a:spcPts val="2600"/>
              </a:lnSpc>
            </a:pPr>
            <a:r>
              <a:rPr lang="en-US" i="1" dirty="0"/>
              <a:t>In the tree these paths are placed.</a:t>
            </a:r>
          </a:p>
          <a:p>
            <a:pPr>
              <a:lnSpc>
                <a:spcPts val="2600"/>
              </a:lnSpc>
            </a:pPr>
            <a:r>
              <a:rPr lang="en-US" i="1" dirty="0"/>
              <a:t>A mesh is made by folks like me</a:t>
            </a:r>
          </a:p>
          <a:p>
            <a:pPr>
              <a:lnSpc>
                <a:spcPts val="2600"/>
              </a:lnSpc>
              <a:spcAft>
                <a:spcPts val="1200"/>
              </a:spcAft>
            </a:pPr>
            <a:r>
              <a:rPr lang="en-US" i="1" dirty="0"/>
              <a:t>Then bridges find a spanning tree</a:t>
            </a:r>
            <a:r>
              <a:rPr lang="en-US" i="1" dirty="0" smtClean="0"/>
              <a:t>.</a:t>
            </a:r>
          </a:p>
          <a:p>
            <a:pPr>
              <a:lnSpc>
                <a:spcPts val="2400"/>
              </a:lnSpc>
            </a:pPr>
            <a:r>
              <a:rPr lang="en-US" i="1" dirty="0" smtClean="0"/>
              <a:t>	– </a:t>
            </a:r>
            <a:r>
              <a:rPr lang="en-US" dirty="0" smtClean="0"/>
              <a:t>Radia Perlman, 1985.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Spanning Tree (2) – Example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6656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44013"/>
            <a:ext cx="7790214" cy="4600081"/>
          </a:xfrm>
        </p:spPr>
        <p:txBody>
          <a:bodyPr/>
          <a:lstStyle/>
          <a:p>
            <a:r>
              <a:rPr lang="en-US" dirty="0" smtClean="0"/>
              <a:t>After the algorithm runs:</a:t>
            </a:r>
          </a:p>
          <a:p>
            <a:pPr lvl="2"/>
            <a:r>
              <a:rPr lang="en-US" dirty="0" smtClean="0"/>
              <a:t>B1 is the root, two dashed links are turned off</a:t>
            </a:r>
          </a:p>
          <a:p>
            <a:pPr lvl="2"/>
            <a:r>
              <a:rPr lang="en-US" dirty="0" smtClean="0"/>
              <a:t>B4 uses link to B2 (lower than B3 also at distance 1)</a:t>
            </a:r>
          </a:p>
          <a:p>
            <a:pPr lvl="2"/>
            <a:r>
              <a:rPr lang="en-US" dirty="0" smtClean="0"/>
              <a:t>B5 uses B3 (distance 1 versus B4 at distance 2)</a:t>
            </a:r>
          </a:p>
        </p:txBody>
      </p:sp>
      <p:pic>
        <p:nvPicPr>
          <p:cNvPr id="66564" name="Picture 6"/>
          <p:cNvPicPr>
            <a:picLocks noChangeAspect="1" noChangeArrowheads="1"/>
          </p:cNvPicPr>
          <p:nvPr/>
        </p:nvPicPr>
        <p:blipFill>
          <a:blip r:embed="rId2" cstate="print"/>
          <a:srcRect t="5319"/>
          <a:stretch>
            <a:fillRect/>
          </a:stretch>
        </p:blipFill>
        <p:spPr bwMode="auto">
          <a:xfrm>
            <a:off x="523874" y="3152775"/>
            <a:ext cx="8124825" cy="3264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/>
          <p:cNvSpPr/>
          <p:nvPr/>
        </p:nvSpPr>
        <p:spPr bwMode="auto">
          <a:xfrm>
            <a:off x="537522" y="4039736"/>
            <a:ext cx="936436" cy="32754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864826" y="4517407"/>
            <a:ext cx="1105469" cy="32754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rPr>
              <a:t>Switch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>
                <a:latin typeface="Arial" charset="0"/>
                <a:cs typeface="Arial" charset="0"/>
              </a:rPr>
              <a:t>Take home</a:t>
            </a:r>
          </a:p>
        </p:txBody>
      </p:sp>
      <p:sp>
        <p:nvSpPr>
          <p:cNvPr id="74755" name="Subtitl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cs typeface="Arial" charset="0"/>
              </a:rPr>
              <a:t>Protocols for multiple access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Contention protocols: ALOHA, CSMA/CD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Contention-free protocols: Token ring, bitmaps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Mixed protocols: Adaptive tree walk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cs typeface="Arial" charset="0"/>
              </a:rPr>
              <a:t>Practically used techniques</a:t>
            </a:r>
            <a:endParaRPr lang="en-US" dirty="0">
              <a:latin typeface="Arial" charset="0"/>
              <a:cs typeface="Arial" charset="0"/>
            </a:endParaRP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Ethernet: CSMA/CD with random </a:t>
            </a:r>
            <a:r>
              <a:rPr lang="en-US" dirty="0" err="1" smtClean="0">
                <a:latin typeface="Arial" charset="0"/>
                <a:cs typeface="Arial" charset="0"/>
              </a:rPr>
              <a:t>backoff</a:t>
            </a:r>
            <a:endParaRPr lang="en-US" dirty="0" smtClean="0">
              <a:latin typeface="Arial" charset="0"/>
              <a:cs typeface="Arial" charset="0"/>
            </a:endParaRPr>
          </a:p>
          <a:p>
            <a:pPr marL="800100" lvl="1" indent="-342900" eaLnBrk="1" hangingPunct="1"/>
            <a:r>
              <a:rPr lang="en-US" dirty="0" err="1" smtClean="0">
                <a:latin typeface="Arial" charset="0"/>
                <a:cs typeface="Arial" charset="0"/>
              </a:rPr>
              <a:t>WiFi</a:t>
            </a:r>
            <a:r>
              <a:rPr lang="en-US" dirty="0" smtClean="0">
                <a:latin typeface="Arial" charset="0"/>
                <a:cs typeface="Arial" charset="0"/>
              </a:rPr>
              <a:t>: RTS/CTS to avoid problems with hidden stations</a:t>
            </a:r>
          </a:p>
          <a:p>
            <a:pPr marL="342900" indent="-342900" eaLnBrk="1" hangingPunct="1">
              <a:buFont typeface="Arial" panose="020B0604020202020204" pitchFamily="34" charset="0"/>
              <a:buChar char="•"/>
            </a:pPr>
            <a:r>
              <a:rPr lang="en-US" dirty="0" smtClean="0">
                <a:latin typeface="Arial" charset="0"/>
                <a:cs typeface="Arial" charset="0"/>
              </a:rPr>
              <a:t>Link Layer switching: </a:t>
            </a:r>
          </a:p>
          <a:p>
            <a:pPr marL="800100" lvl="1" indent="-342900" eaLnBrk="1" hangingPunct="1"/>
            <a:r>
              <a:rPr lang="en-US" dirty="0" smtClean="0">
                <a:latin typeface="Arial" charset="0"/>
                <a:cs typeface="Arial" charset="0"/>
              </a:rPr>
              <a:t>Spanning trees to avoid infinite looping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Multiple Access Protocols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1381124" y="1473958"/>
            <a:ext cx="7315201" cy="4536317"/>
          </a:xfrm>
        </p:spPr>
        <p:txBody>
          <a:bodyPr/>
          <a:lstStyle/>
          <a:p>
            <a:pPr marL="0" lvl="1" indent="0">
              <a:buNone/>
            </a:pPr>
            <a:r>
              <a:rPr lang="en-US" sz="2000" dirty="0"/>
              <a:t>Dynamic allocation gives the channel to a user when they need it. Potentially N times as efficient for N users</a:t>
            </a:r>
            <a:r>
              <a:rPr lang="en-US" sz="2000" dirty="0" smtClean="0"/>
              <a:t>.</a:t>
            </a:r>
          </a:p>
          <a:p>
            <a:pPr marL="0" lvl="1" indent="0">
              <a:buNone/>
            </a:pPr>
            <a:endParaRPr lang="en-US" sz="2000" dirty="0"/>
          </a:p>
          <a:p>
            <a:pPr lvl="1"/>
            <a:r>
              <a:rPr lang="en-US" sz="2000" dirty="0" smtClean="0"/>
              <a:t>Contention protocols</a:t>
            </a:r>
          </a:p>
          <a:p>
            <a:pPr lvl="2"/>
            <a:r>
              <a:rPr lang="en-US" sz="1800" dirty="0" smtClean="0"/>
              <a:t>ALOHA</a:t>
            </a:r>
          </a:p>
          <a:p>
            <a:pPr lvl="2"/>
            <a:r>
              <a:rPr lang="en-US" sz="1800" dirty="0" smtClean="0"/>
              <a:t>CSMA (Carrier Sense Multiple Access)</a:t>
            </a:r>
          </a:p>
          <a:p>
            <a:pPr lvl="1"/>
            <a:r>
              <a:rPr lang="en-US" sz="2000" dirty="0" smtClean="0"/>
              <a:t>Collision-free protocols</a:t>
            </a:r>
          </a:p>
          <a:p>
            <a:pPr lvl="2"/>
            <a:r>
              <a:rPr lang="en-US" sz="1800" dirty="0" smtClean="0"/>
              <a:t>Token ring</a:t>
            </a:r>
          </a:p>
          <a:p>
            <a:pPr lvl="2"/>
            <a:r>
              <a:rPr lang="en-US" sz="1800" dirty="0" smtClean="0"/>
              <a:t>Bitmap</a:t>
            </a:r>
          </a:p>
          <a:p>
            <a:pPr lvl="2"/>
            <a:r>
              <a:rPr lang="en-US" sz="1800" dirty="0" smtClean="0"/>
              <a:t>Binary counter</a:t>
            </a:r>
          </a:p>
          <a:p>
            <a:pPr lvl="1"/>
            <a:r>
              <a:rPr lang="en-US" sz="2000" dirty="0" smtClean="0"/>
              <a:t>Limited-contention protocols</a:t>
            </a:r>
          </a:p>
          <a:p>
            <a:pPr lvl="2"/>
            <a:r>
              <a:rPr lang="en-US" sz="1800" dirty="0" smtClean="0"/>
              <a:t>Adaptive </a:t>
            </a:r>
            <a:r>
              <a:rPr lang="en-US" sz="1800" dirty="0" err="1" smtClean="0"/>
              <a:t>treewalk</a:t>
            </a:r>
            <a:endParaRPr lang="en-US" sz="1800" dirty="0" smtClean="0"/>
          </a:p>
          <a:p>
            <a:pPr lvl="1"/>
            <a:r>
              <a:rPr lang="en-US" sz="2000" dirty="0" smtClean="0"/>
              <a:t>Wireless LAN protocols</a:t>
            </a:r>
          </a:p>
          <a:p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67" t="12358" r="8880" b="5075"/>
          <a:stretch/>
        </p:blipFill>
        <p:spPr bwMode="auto">
          <a:xfrm>
            <a:off x="102374" y="477672"/>
            <a:ext cx="8918798" cy="5609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0978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ALOHA (1)</a:t>
            </a: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34488"/>
            <a:ext cx="7790214" cy="4600081"/>
          </a:xfrm>
        </p:spPr>
        <p:txBody>
          <a:bodyPr/>
          <a:lstStyle/>
          <a:p>
            <a:r>
              <a:rPr lang="en-US" dirty="0" smtClean="0"/>
              <a:t>In pure ALOHA, users transmit frames whenever they have data; users retry after a random time for collisions</a:t>
            </a:r>
          </a:p>
          <a:p>
            <a:pPr lvl="1"/>
            <a:r>
              <a:rPr lang="en-US" dirty="0" smtClean="0"/>
              <a:t>Efficient and low-delay under low load</a:t>
            </a:r>
          </a:p>
          <a:p>
            <a:r>
              <a:rPr lang="en-US" dirty="0" smtClean="0"/>
              <a:t>`</a:t>
            </a:r>
          </a:p>
        </p:txBody>
      </p:sp>
      <p:grpSp>
        <p:nvGrpSpPr>
          <p:cNvPr id="15" name="Group 14"/>
          <p:cNvGrpSpPr/>
          <p:nvPr/>
        </p:nvGrpSpPr>
        <p:grpSpPr>
          <a:xfrm>
            <a:off x="928688" y="2647950"/>
            <a:ext cx="7605712" cy="3714750"/>
            <a:chOff x="928688" y="1638300"/>
            <a:chExt cx="7605712" cy="3714750"/>
          </a:xfrm>
        </p:grpSpPr>
        <p:pic>
          <p:nvPicPr>
            <p:cNvPr id="1024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928688" y="1638300"/>
              <a:ext cx="7286625" cy="37147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45" name="TextBox 5"/>
            <p:cNvSpPr txBox="1">
              <a:spLocks noChangeArrowheads="1"/>
            </p:cNvSpPr>
            <p:nvPr/>
          </p:nvSpPr>
          <p:spPr bwMode="auto">
            <a:xfrm>
              <a:off x="1066800" y="4800600"/>
              <a:ext cx="1828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Collision</a:t>
              </a:r>
            </a:p>
          </p:txBody>
        </p:sp>
        <p:sp>
          <p:nvSpPr>
            <p:cNvPr id="10246" name="TextBox 6"/>
            <p:cNvSpPr txBox="1">
              <a:spLocks noChangeArrowheads="1"/>
            </p:cNvSpPr>
            <p:nvPr/>
          </p:nvSpPr>
          <p:spPr bwMode="auto">
            <a:xfrm>
              <a:off x="6705600" y="4648200"/>
              <a:ext cx="1828800" cy="369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/>
                <a:t>Collision</a:t>
              </a:r>
            </a:p>
          </p:txBody>
        </p:sp>
        <p:sp>
          <p:nvSpPr>
            <p:cNvPr id="10247" name="Freeform 7"/>
            <p:cNvSpPr>
              <a:spLocks/>
            </p:cNvSpPr>
            <p:nvPr/>
          </p:nvSpPr>
          <p:spPr bwMode="auto">
            <a:xfrm>
              <a:off x="6624638" y="5021263"/>
              <a:ext cx="803275" cy="165100"/>
            </a:xfrm>
            <a:custGeom>
              <a:avLst/>
              <a:gdLst>
                <a:gd name="T0" fmla="*/ 807968 w 802106"/>
                <a:gd name="T1" fmla="*/ 31443 h 165768"/>
                <a:gd name="T2" fmla="*/ 339347 w 802106"/>
                <a:gd name="T3" fmla="*/ 157215 h 165768"/>
                <a:gd name="T4" fmla="*/ 0 w 802106"/>
                <a:gd name="T5" fmla="*/ 0 h 165768"/>
                <a:gd name="T6" fmla="*/ 0 w 802106"/>
                <a:gd name="T7" fmla="*/ 0 h 16576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02106"/>
                <a:gd name="T13" fmla="*/ 0 h 165768"/>
                <a:gd name="T14" fmla="*/ 802106 w 802106"/>
                <a:gd name="T15" fmla="*/ 165768 h 16576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02106" h="165768">
                  <a:moveTo>
                    <a:pt x="802106" y="32084"/>
                  </a:moveTo>
                  <a:cubicBezTo>
                    <a:pt x="636337" y="98926"/>
                    <a:pt x="470569" y="165768"/>
                    <a:pt x="336885" y="160421"/>
                  </a:cubicBezTo>
                  <a:cubicBezTo>
                    <a:pt x="203201" y="155074"/>
                    <a:pt x="0" y="0"/>
                    <a:pt x="0" y="0"/>
                  </a:cubicBezTo>
                </a:path>
              </a:pathLst>
            </a:custGeom>
            <a:noFill/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0248" name="TextBox 8"/>
            <p:cNvSpPr txBox="1">
              <a:spLocks noChangeArrowheads="1"/>
            </p:cNvSpPr>
            <p:nvPr/>
          </p:nvSpPr>
          <p:spPr bwMode="auto">
            <a:xfrm>
              <a:off x="4038600" y="4800600"/>
              <a:ext cx="1447800" cy="381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dirty="0"/>
                <a:t>Time</a:t>
              </a:r>
            </a:p>
          </p:txBody>
        </p:sp>
        <p:cxnSp>
          <p:nvCxnSpPr>
            <p:cNvPr id="10249" name="Straight Arrow Connector 10"/>
            <p:cNvCxnSpPr>
              <a:cxnSpLocks noChangeShapeType="1"/>
            </p:cNvCxnSpPr>
            <p:nvPr/>
          </p:nvCxnSpPr>
          <p:spPr bwMode="auto">
            <a:xfrm>
              <a:off x="4800600" y="4953000"/>
              <a:ext cx="838200" cy="1588"/>
            </a:xfrm>
            <a:prstGeom prst="straightConnector1">
              <a:avLst/>
            </a:prstGeom>
            <a:noFill/>
            <a:ln w="1905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10250" name="TextBox 12"/>
            <p:cNvSpPr txBox="1">
              <a:spLocks noChangeArrowheads="1"/>
            </p:cNvSpPr>
            <p:nvPr/>
          </p:nvSpPr>
          <p:spPr bwMode="auto">
            <a:xfrm>
              <a:off x="1066800" y="1752600"/>
              <a:ext cx="838200" cy="289242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sz="1600" dirty="0"/>
                <a:t>User</a:t>
              </a:r>
            </a:p>
            <a:p>
              <a:endParaRPr lang="en-US" sz="1600" dirty="0"/>
            </a:p>
            <a:p>
              <a:r>
                <a:rPr lang="en-US" sz="1600" dirty="0"/>
                <a:t>A</a:t>
              </a:r>
            </a:p>
            <a:p>
              <a:endParaRPr lang="en-US" sz="1600" dirty="0"/>
            </a:p>
            <a:p>
              <a:r>
                <a:rPr lang="en-US" sz="1600" dirty="0"/>
                <a:t>B</a:t>
              </a:r>
            </a:p>
            <a:p>
              <a:endParaRPr lang="en-US" sz="1600" dirty="0"/>
            </a:p>
            <a:p>
              <a:r>
                <a:rPr lang="en-US" sz="1600" dirty="0"/>
                <a:t>C</a:t>
              </a:r>
            </a:p>
            <a:p>
              <a:endParaRPr lang="en-US" sz="1600" dirty="0"/>
            </a:p>
            <a:p>
              <a:r>
                <a:rPr lang="en-US" sz="1600" dirty="0"/>
                <a:t>D</a:t>
              </a:r>
            </a:p>
            <a:p>
              <a:endParaRPr lang="en-US" sz="1600" dirty="0"/>
            </a:p>
            <a:p>
              <a:r>
                <a:rPr lang="en-US" sz="1600" dirty="0"/>
                <a:t>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ALOHA (2)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CN5E by Tanenbaum &amp; Wetherall, © Pearson Education-Prentice Hall and D. Wetherall, 2011</a:t>
            </a:r>
            <a:endParaRPr lang="en-US" dirty="0"/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914399" y="1334488"/>
            <a:ext cx="7790214" cy="4600081"/>
          </a:xfrm>
        </p:spPr>
        <p:txBody>
          <a:bodyPr/>
          <a:lstStyle/>
          <a:p>
            <a:r>
              <a:rPr lang="en-US" dirty="0" smtClean="0"/>
              <a:t>Collisions happen when other users transmit during a vulnerable period that is twice the frame time</a:t>
            </a:r>
          </a:p>
          <a:p>
            <a:pPr lvl="1"/>
            <a:r>
              <a:rPr lang="en-US" dirty="0" smtClean="0"/>
              <a:t>Synchronizing senders to slots can reduce collisions</a:t>
            </a:r>
          </a:p>
        </p:txBody>
      </p:sp>
      <p:pic>
        <p:nvPicPr>
          <p:cNvPr id="11268" name="Picture 2"/>
          <p:cNvPicPr>
            <a:picLocks noChangeAspect="1" noChangeArrowheads="1"/>
          </p:cNvPicPr>
          <p:nvPr/>
        </p:nvPicPr>
        <p:blipFill>
          <a:blip r:embed="rId2" cstate="print"/>
          <a:srcRect t="6685"/>
          <a:stretch>
            <a:fillRect/>
          </a:stretch>
        </p:blipFill>
        <p:spPr bwMode="auto">
          <a:xfrm>
            <a:off x="1343024" y="2819400"/>
            <a:ext cx="6829425" cy="3678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annenbaum">
  <a:themeElements>
    <a:clrScheme name="Verve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Tannenbaum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Tannenbaum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annenbaum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annenbaum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2211</Words>
  <Application>Microsoft Office PowerPoint</Application>
  <PresentationFormat>On-screen Show (4:3)</PresentationFormat>
  <Paragraphs>381</Paragraphs>
  <Slides>53</Slides>
  <Notes>26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53</vt:i4>
      </vt:variant>
    </vt:vector>
  </HeadingPairs>
  <TitlesOfParts>
    <vt:vector size="55" baseType="lpstr">
      <vt:lpstr>Tannenbaum</vt:lpstr>
      <vt:lpstr>Office Theme</vt:lpstr>
      <vt:lpstr>Distributed Systems 6. Medium Access Control Sublayer</vt:lpstr>
      <vt:lpstr>The MAC Sublayer</vt:lpstr>
      <vt:lpstr>Medium Access Control Sublayer </vt:lpstr>
      <vt:lpstr>Medium Access Control Sublayer </vt:lpstr>
      <vt:lpstr>Static Channel Allocation</vt:lpstr>
      <vt:lpstr>Multiple Access Protocols</vt:lpstr>
      <vt:lpstr>PowerPoint Presentation</vt:lpstr>
      <vt:lpstr>ALOHA (1)</vt:lpstr>
      <vt:lpstr>ALOHA (2)</vt:lpstr>
      <vt:lpstr>ALOHA (3)</vt:lpstr>
      <vt:lpstr>CSMA (1)</vt:lpstr>
      <vt:lpstr>CSMA (2) – Persistence</vt:lpstr>
      <vt:lpstr>CSMA (3) – Collision Detection</vt:lpstr>
      <vt:lpstr>CSMA/CD</vt:lpstr>
      <vt:lpstr>Collision-Free – Token Ring</vt:lpstr>
      <vt:lpstr>Collision-Free – Token Ring</vt:lpstr>
      <vt:lpstr>Collision-Free – Bitmap</vt:lpstr>
      <vt:lpstr>Collision-Free – Countdown</vt:lpstr>
      <vt:lpstr>Contention vs collision-free protocols</vt:lpstr>
      <vt:lpstr>Limited Contention (2) –Adaptive Tree Walk</vt:lpstr>
      <vt:lpstr>Your turn</vt:lpstr>
      <vt:lpstr>Wireless LAN Protocols (1)</vt:lpstr>
      <vt:lpstr>Wireless LANs (2) – Hidden terminals</vt:lpstr>
      <vt:lpstr>Wireless LANs (3) – Exposed terminals</vt:lpstr>
      <vt:lpstr>Wireless LANs (4) – MACA </vt:lpstr>
      <vt:lpstr>Medium Access Control Sublayer </vt:lpstr>
      <vt:lpstr>Ethernet</vt:lpstr>
      <vt:lpstr>Classic Ethernet (1) – Physical Layer</vt:lpstr>
      <vt:lpstr>Classic Ethernet (2) – MAC </vt:lpstr>
      <vt:lpstr>Classic Ethernet (4) – Performance</vt:lpstr>
      <vt:lpstr>Fast Ethernet (3)</vt:lpstr>
      <vt:lpstr>Wireless LANs</vt:lpstr>
      <vt:lpstr>802.11 Architecture/Protocol Stack (1)</vt:lpstr>
      <vt:lpstr>802.11 physical layer</vt:lpstr>
      <vt:lpstr>802.11 MAC (2)</vt:lpstr>
      <vt:lpstr>802.11 MAC (3)</vt:lpstr>
      <vt:lpstr>802.11 Frames</vt:lpstr>
      <vt:lpstr>RFID</vt:lpstr>
      <vt:lpstr>RFID Gen 2 Architecture</vt:lpstr>
      <vt:lpstr>RFID Gen 2 Physical Layer</vt:lpstr>
      <vt:lpstr>RFID Gen 2 Tag Identification Layer</vt:lpstr>
      <vt:lpstr>Gen 2 Frames</vt:lpstr>
      <vt:lpstr>Medium Access Control Sublayer </vt:lpstr>
      <vt:lpstr>Switched/Fast Ethernet (1)</vt:lpstr>
      <vt:lpstr>Data Link Layer Switching</vt:lpstr>
      <vt:lpstr>Uses of Switches</vt:lpstr>
      <vt:lpstr>Learning Switches (1)</vt:lpstr>
      <vt:lpstr>Learning Switches (2)</vt:lpstr>
      <vt:lpstr>Learning Switches (3)</vt:lpstr>
      <vt:lpstr>Loops – Problem </vt:lpstr>
      <vt:lpstr>Spanning Tree – Algorithm</vt:lpstr>
      <vt:lpstr>Spanning Tree (2) – Example </vt:lpstr>
      <vt:lpstr>Take home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2015-03-10T11:01:18Z</dcterms:created>
  <dcterms:modified xsi:type="dcterms:W3CDTF">2015-03-10T11:01:24Z</dcterms:modified>
</cp:coreProperties>
</file>