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71"/>
  </p:notesMasterIdLst>
  <p:handoutMasterIdLst>
    <p:handoutMasterId r:id="rId72"/>
  </p:handoutMasterIdLst>
  <p:sldIdLst>
    <p:sldId id="824" r:id="rId2"/>
    <p:sldId id="395" r:id="rId3"/>
    <p:sldId id="797" r:id="rId4"/>
    <p:sldId id="798" r:id="rId5"/>
    <p:sldId id="799" r:id="rId6"/>
    <p:sldId id="825" r:id="rId7"/>
    <p:sldId id="699" r:id="rId8"/>
    <p:sldId id="794" r:id="rId9"/>
    <p:sldId id="795" r:id="rId10"/>
    <p:sldId id="796" r:id="rId11"/>
    <p:sldId id="700" r:id="rId12"/>
    <p:sldId id="701" r:id="rId13"/>
    <p:sldId id="702" r:id="rId14"/>
    <p:sldId id="703" r:id="rId15"/>
    <p:sldId id="826" r:id="rId16"/>
    <p:sldId id="704" r:id="rId17"/>
    <p:sldId id="787" r:id="rId18"/>
    <p:sldId id="827" r:id="rId19"/>
    <p:sldId id="705" r:id="rId20"/>
    <p:sldId id="793" r:id="rId21"/>
    <p:sldId id="828" r:id="rId22"/>
    <p:sldId id="706" r:id="rId23"/>
    <p:sldId id="707" r:id="rId24"/>
    <p:sldId id="708" r:id="rId25"/>
    <p:sldId id="709" r:id="rId26"/>
    <p:sldId id="710" r:id="rId27"/>
    <p:sldId id="711" r:id="rId28"/>
    <p:sldId id="831" r:id="rId29"/>
    <p:sldId id="712" r:id="rId30"/>
    <p:sldId id="713" r:id="rId31"/>
    <p:sldId id="714" r:id="rId32"/>
    <p:sldId id="788" r:id="rId33"/>
    <p:sldId id="716" r:id="rId34"/>
    <p:sldId id="829" r:id="rId35"/>
    <p:sldId id="719" r:id="rId36"/>
    <p:sldId id="830" r:id="rId37"/>
    <p:sldId id="721" r:id="rId38"/>
    <p:sldId id="800" r:id="rId39"/>
    <p:sldId id="803" r:id="rId40"/>
    <p:sldId id="722" r:id="rId41"/>
    <p:sldId id="725" r:id="rId42"/>
    <p:sldId id="727" r:id="rId43"/>
    <p:sldId id="728" r:id="rId44"/>
    <p:sldId id="729" r:id="rId45"/>
    <p:sldId id="821" r:id="rId46"/>
    <p:sldId id="789" r:id="rId47"/>
    <p:sldId id="733" r:id="rId48"/>
    <p:sldId id="819" r:id="rId49"/>
    <p:sldId id="736" r:id="rId50"/>
    <p:sldId id="737" r:id="rId51"/>
    <p:sldId id="738" r:id="rId52"/>
    <p:sldId id="739" r:id="rId53"/>
    <p:sldId id="740" r:id="rId54"/>
    <p:sldId id="741" r:id="rId55"/>
    <p:sldId id="742" r:id="rId56"/>
    <p:sldId id="743" r:id="rId57"/>
    <p:sldId id="805" r:id="rId58"/>
    <p:sldId id="790" r:id="rId59"/>
    <p:sldId id="744" r:id="rId60"/>
    <p:sldId id="745" r:id="rId61"/>
    <p:sldId id="746" r:id="rId62"/>
    <p:sldId id="791" r:id="rId63"/>
    <p:sldId id="749" r:id="rId64"/>
    <p:sldId id="809" r:id="rId65"/>
    <p:sldId id="814" r:id="rId66"/>
    <p:sldId id="815" r:id="rId67"/>
    <p:sldId id="822" r:id="rId68"/>
    <p:sldId id="816" r:id="rId69"/>
    <p:sldId id="823" r:id="rId70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Intro" id="{9B206393-1A70-4852-BC1B-8055183CDEF0}">
          <p14:sldIdLst>
            <p14:sldId id="824"/>
            <p14:sldId id="395"/>
            <p14:sldId id="797"/>
            <p14:sldId id="798"/>
            <p14:sldId id="799"/>
          </p14:sldIdLst>
        </p14:section>
        <p14:section name="DNS" id="{DD419601-03C7-47FA-AAD0-BF142677EF19}">
          <p14:sldIdLst>
            <p14:sldId id="825"/>
            <p14:sldId id="699"/>
            <p14:sldId id="794"/>
            <p14:sldId id="795"/>
            <p14:sldId id="796"/>
            <p14:sldId id="700"/>
            <p14:sldId id="701"/>
            <p14:sldId id="702"/>
            <p14:sldId id="703"/>
            <p14:sldId id="826"/>
            <p14:sldId id="704"/>
            <p14:sldId id="787"/>
            <p14:sldId id="827"/>
            <p14:sldId id="705"/>
            <p14:sldId id="793"/>
          </p14:sldIdLst>
        </p14:section>
        <p14:section name="Email" id="{59A83A05-6CE4-4D33-9897-7FF3802A6550}">
          <p14:sldIdLst>
            <p14:sldId id="828"/>
            <p14:sldId id="706"/>
            <p14:sldId id="707"/>
            <p14:sldId id="708"/>
            <p14:sldId id="709"/>
            <p14:sldId id="710"/>
            <p14:sldId id="711"/>
            <p14:sldId id="831"/>
            <p14:sldId id="712"/>
            <p14:sldId id="713"/>
            <p14:sldId id="714"/>
            <p14:sldId id="788"/>
            <p14:sldId id="716"/>
            <p14:sldId id="829"/>
            <p14:sldId id="719"/>
            <p14:sldId id="830"/>
          </p14:sldIdLst>
        </p14:section>
        <p14:section name="WorldWideWeb" id="{5884315A-DE64-45B6-A338-04217B60C6B1}">
          <p14:sldIdLst>
            <p14:sldId id="721"/>
            <p14:sldId id="800"/>
            <p14:sldId id="803"/>
            <p14:sldId id="722"/>
            <p14:sldId id="725"/>
            <p14:sldId id="727"/>
            <p14:sldId id="728"/>
            <p14:sldId id="729"/>
            <p14:sldId id="821"/>
            <p14:sldId id="789"/>
            <p14:sldId id="733"/>
            <p14:sldId id="819"/>
            <p14:sldId id="736"/>
            <p14:sldId id="737"/>
            <p14:sldId id="738"/>
            <p14:sldId id="739"/>
            <p14:sldId id="740"/>
            <p14:sldId id="741"/>
            <p14:sldId id="742"/>
            <p14:sldId id="743"/>
            <p14:sldId id="805"/>
            <p14:sldId id="790"/>
            <p14:sldId id="744"/>
            <p14:sldId id="745"/>
            <p14:sldId id="746"/>
            <p14:sldId id="791"/>
            <p14:sldId id="749"/>
            <p14:sldId id="809"/>
            <p14:sldId id="814"/>
            <p14:sldId id="815"/>
            <p14:sldId id="822"/>
            <p14:sldId id="816"/>
            <p14:sldId id="82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000000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7339" autoAdjust="0"/>
  </p:normalViewPr>
  <p:slideViewPr>
    <p:cSldViewPr snapToGrid="0" showGuides="1">
      <p:cViewPr>
        <p:scale>
          <a:sx n="70" d="100"/>
          <a:sy n="70" d="100"/>
        </p:scale>
        <p:origin x="-882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6822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55DC9-DC37-4B23-B999-2ACC50099B80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4DE33-5481-48A4-AF9A-6AECE9928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07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13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32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2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93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05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63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59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1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BECDE6-6230-414D-958E-08A16EDE8FE4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6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  <p:sldLayoutId id="2147483682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10. Application 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 smtClean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6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8059128-ABA6-4DBB-96A5-8A8FCAAF6BB6}" type="slidenum">
              <a:rPr lang="en-US" altLang="en-US" sz="1400"/>
              <a:pPr/>
              <a:t>10</a:t>
            </a:fld>
            <a:endParaRPr lang="en-US" altLang="en-US" sz="140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Access to DNS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host (</a:t>
            </a:r>
            <a:r>
              <a:rPr lang="en-GB" altLang="en-US" sz="2000" b="1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linux</a:t>
            </a:r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)</a:t>
            </a:r>
            <a:endParaRPr lang="en-GB" altLang="en-US" sz="2000" b="1" dirty="0" smtClean="0"/>
          </a:p>
          <a:p>
            <a:pPr lvl="1"/>
            <a:r>
              <a:rPr lang="en-GB" altLang="en-US" sz="1800" dirty="0" smtClean="0"/>
              <a:t>command for name resolution and reverse resolution</a:t>
            </a:r>
          </a:p>
          <a:p>
            <a:r>
              <a:rPr lang="en-GB" altLang="en-US" sz="2000" b="1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nslookup</a:t>
            </a:r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 (windows)</a:t>
            </a:r>
          </a:p>
          <a:p>
            <a:pPr lvl="1"/>
            <a:r>
              <a:rPr lang="en-GB" altLang="en-US" sz="1800" dirty="0" smtClean="0"/>
              <a:t>command/tool to query DNS servers for arbitrary info</a:t>
            </a:r>
          </a:p>
          <a:p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dig (</a:t>
            </a:r>
            <a:r>
              <a:rPr lang="en-GB" altLang="en-US" sz="2000" b="1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linux</a:t>
            </a:r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/>
            <a:r>
              <a:rPr lang="en-GB" altLang="en-US" sz="1800" dirty="0" smtClean="0"/>
              <a:t>similar to </a:t>
            </a:r>
            <a:r>
              <a:rPr lang="en-GB" altLang="en-US" sz="1800" dirty="0" err="1" smtClean="0"/>
              <a:t>nslookup</a:t>
            </a:r>
            <a:r>
              <a:rPr lang="en-GB" altLang="en-US" sz="1800" dirty="0" smtClean="0"/>
              <a:t>, without some of the deficiencies of the former</a:t>
            </a:r>
          </a:p>
          <a:p>
            <a:endParaRPr lang="en-GB" altLang="en-US" sz="100" dirty="0" smtClean="0">
              <a:solidFill>
                <a:schemeClr val="accent2"/>
              </a:solidFill>
            </a:endParaRPr>
          </a:p>
          <a:p>
            <a:r>
              <a:rPr lang="en-GB" altLang="en-US" sz="1800" dirty="0" smtClean="0">
                <a:solidFill>
                  <a:schemeClr val="accent2"/>
                </a:solidFill>
              </a:rPr>
              <a:t>/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etc</a:t>
            </a:r>
            <a:r>
              <a:rPr lang="en-GB" altLang="en-US" sz="1800" dirty="0" smtClean="0">
                <a:solidFill>
                  <a:schemeClr val="accent2"/>
                </a:solidFill>
              </a:rPr>
              <a:t>/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resolv.conf</a:t>
            </a:r>
            <a:r>
              <a:rPr lang="en-GB" altLang="en-US" sz="1800" dirty="0" smtClean="0">
                <a:solidFill>
                  <a:schemeClr val="accent2"/>
                </a:solidFill>
              </a:rPr>
              <a:t> (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linux</a:t>
            </a:r>
            <a:r>
              <a:rPr lang="en-GB" altLang="en-US" sz="1800" dirty="0" smtClean="0">
                <a:solidFill>
                  <a:schemeClr val="accent2"/>
                </a:solidFill>
              </a:rPr>
              <a:t>)</a:t>
            </a:r>
          </a:p>
          <a:p>
            <a:pPr lvl="1"/>
            <a:r>
              <a:rPr lang="en-GB" altLang="en-US" sz="1800" dirty="0" smtClean="0"/>
              <a:t>file containing IP address of default name server</a:t>
            </a:r>
          </a:p>
          <a:p>
            <a:pPr lvl="1"/>
            <a:endParaRPr lang="en-GB" altLang="en-US" sz="700" dirty="0" smtClean="0"/>
          </a:p>
          <a:p>
            <a:r>
              <a:rPr lang="en-GB" altLang="en-US" sz="2000" dirty="0" smtClean="0">
                <a:solidFill>
                  <a:schemeClr val="accent2"/>
                </a:solidFill>
              </a:rPr>
              <a:t>Java JNDI</a:t>
            </a:r>
            <a:r>
              <a:rPr lang="en-GB" altLang="en-US" sz="2000" dirty="0" smtClean="0"/>
              <a:t> (= Java Naming and Directory Interface)</a:t>
            </a:r>
          </a:p>
          <a:p>
            <a:pPr lvl="1"/>
            <a:r>
              <a:rPr lang="en-GB" altLang="en-US" sz="2000" dirty="0" smtClean="0"/>
              <a:t>provides interface for querying DNS</a:t>
            </a:r>
          </a:p>
          <a:p>
            <a:pPr marL="0" lvl="1" indent="0">
              <a:buNone/>
            </a:pPr>
            <a:endParaRPr lang="en-GB" altLang="en-US" sz="1050" dirty="0"/>
          </a:p>
          <a:p>
            <a:pPr marL="0" lvl="1" indent="0">
              <a:buNone/>
            </a:pPr>
            <a:r>
              <a:rPr lang="en-GB" altLang="en-US" sz="2000" dirty="0" smtClean="0"/>
              <a:t>=&gt; Let’s try</a:t>
            </a:r>
            <a:endParaRPr lang="en-GB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64071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DNS Name Space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5417"/>
            <a:ext cx="7790214" cy="4600081"/>
          </a:xfrm>
        </p:spPr>
        <p:txBody>
          <a:bodyPr/>
          <a:lstStyle/>
          <a:p>
            <a:r>
              <a:rPr lang="en-US" dirty="0" smtClean="0"/>
              <a:t>DNS namespace is hierarchical from the root down</a:t>
            </a:r>
          </a:p>
          <a:p>
            <a:pPr lvl="1"/>
            <a:r>
              <a:rPr lang="en-US" dirty="0" smtClean="0"/>
              <a:t>Different parts delegated to different organizations</a:t>
            </a: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" y="2416975"/>
            <a:ext cx="871378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85531" y="6017337"/>
            <a:ext cx="417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The computer </a:t>
            </a:r>
            <a:r>
              <a:rPr lang="en-US" i="1" dirty="0" smtClean="0">
                <a:solidFill>
                  <a:srgbClr val="FF2BD8"/>
                </a:solidFill>
              </a:rPr>
              <a:t>robot.cs.washington.edu</a:t>
            </a: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 bwMode="auto">
          <a:xfrm rot="10800000">
            <a:off x="2153267" y="5928853"/>
            <a:ext cx="332265" cy="27315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DNS Name Space (2)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3161"/>
            <a:ext cx="3505200" cy="4437114"/>
          </a:xfrm>
        </p:spPr>
        <p:txBody>
          <a:bodyPr/>
          <a:lstStyle/>
          <a:p>
            <a:r>
              <a:rPr lang="en-US" dirty="0" smtClean="0"/>
              <a:t>Generic top-level domains are controlled by ICANN who appoints registrars to run them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1926" y="1260116"/>
            <a:ext cx="4400550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Domain Resource Records (1)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96089"/>
            <a:ext cx="7790214" cy="4600081"/>
          </a:xfrm>
        </p:spPr>
        <p:txBody>
          <a:bodyPr/>
          <a:lstStyle/>
          <a:p>
            <a:r>
              <a:rPr lang="en-US" dirty="0" smtClean="0"/>
              <a:t>The key resource records in the namespace are IP addresses (A/AAAA) and name servers (NS), but there are others too (e.g., MX)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1552" y="2713017"/>
            <a:ext cx="7121322" cy="355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Domain Resource Records (2)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771519"/>
            <a:ext cx="8229600" cy="877836"/>
          </a:xfrm>
        </p:spPr>
        <p:txBody>
          <a:bodyPr/>
          <a:lstStyle/>
          <a:p>
            <a:pPr algn="ctr"/>
            <a:r>
              <a:rPr lang="en-US" dirty="0" smtClean="0"/>
              <a:t>A portion of a possible DNS database for cs.vu.nl.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7175" y="993363"/>
            <a:ext cx="6418263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585581" y="2290915"/>
            <a:ext cx="1555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IP addresses of computers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rot="10800000" flipV="1">
            <a:off x="5997678" y="2593567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6570837" y="1627259"/>
            <a:ext cx="155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Name server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rot="10800000" flipV="1">
            <a:off x="5982934" y="1861087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541339" y="4517917"/>
            <a:ext cx="166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Mail gateways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rot="10800000" flipV="1">
            <a:off x="5973100" y="4722249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143000"/>
            <a:ext cx="7854287" cy="486727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/>
              <a:t>nslookup</a:t>
            </a:r>
            <a:r>
              <a:rPr lang="en-US" dirty="0"/>
              <a:t> </a:t>
            </a:r>
            <a:r>
              <a:rPr lang="en-US" dirty="0" smtClean="0"/>
              <a:t>unibz.it</a:t>
            </a:r>
          </a:p>
          <a:p>
            <a:r>
              <a:rPr lang="en-US" dirty="0" err="1"/>
              <a:t>nslookup</a:t>
            </a:r>
            <a:r>
              <a:rPr lang="en-US" dirty="0"/>
              <a:t> -type=mx </a:t>
            </a:r>
            <a:r>
              <a:rPr lang="en-US" dirty="0" smtClean="0"/>
              <a:t>unibz.it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Servers (1)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4409"/>
            <a:ext cx="7790214" cy="4600081"/>
          </a:xfrm>
        </p:spPr>
        <p:txBody>
          <a:bodyPr/>
          <a:lstStyle/>
          <a:p>
            <a:r>
              <a:rPr lang="en-US" dirty="0" smtClean="0"/>
              <a:t>Name servers contain data for portions of the name space called zones (circled).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2432251"/>
            <a:ext cx="842010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 bwMode="auto">
          <a:xfrm>
            <a:off x="1769807" y="4886632"/>
            <a:ext cx="452284" cy="973393"/>
          </a:xfrm>
          <a:prstGeom prst="roundRect">
            <a:avLst>
              <a:gd name="adj" fmla="val 50000"/>
            </a:avLst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4409" y="5687956"/>
            <a:ext cx="166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One zone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rot="10800000">
            <a:off x="2330248" y="5624052"/>
            <a:ext cx="461005" cy="2682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Servers (2)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15753"/>
            <a:ext cx="7790214" cy="4600081"/>
          </a:xfrm>
        </p:spPr>
        <p:txBody>
          <a:bodyPr/>
          <a:lstStyle/>
          <a:p>
            <a:r>
              <a:rPr lang="en-US" dirty="0" smtClean="0"/>
              <a:t>Finding the IP address for a given hostname is called </a:t>
            </a:r>
            <a:r>
              <a:rPr lang="en-US" u="sng" dirty="0" smtClean="0"/>
              <a:t>resolution</a:t>
            </a:r>
            <a:r>
              <a:rPr lang="en-US" dirty="0" smtClean="0"/>
              <a:t> and is done with the DNS protocol.</a:t>
            </a:r>
          </a:p>
          <a:p>
            <a:r>
              <a:rPr lang="en-US" dirty="0" smtClean="0"/>
              <a:t>Resolution:</a:t>
            </a:r>
          </a:p>
          <a:p>
            <a:pPr lvl="1"/>
            <a:r>
              <a:rPr lang="en-US" dirty="0" smtClean="0"/>
              <a:t>Computer requests local name server to resolve</a:t>
            </a:r>
          </a:p>
          <a:p>
            <a:pPr lvl="1"/>
            <a:r>
              <a:rPr lang="en-US" dirty="0" smtClean="0"/>
              <a:t>Local name server asks the root name server</a:t>
            </a:r>
          </a:p>
          <a:p>
            <a:pPr lvl="1"/>
            <a:r>
              <a:rPr lang="en-US" dirty="0" smtClean="0"/>
              <a:t>Root returns the name server for a lower zone</a:t>
            </a:r>
          </a:p>
          <a:p>
            <a:pPr lvl="1"/>
            <a:r>
              <a:rPr lang="en-US" dirty="0" smtClean="0"/>
              <a:t>Continue down zones until name server can answer</a:t>
            </a:r>
          </a:p>
          <a:p>
            <a:r>
              <a:rPr lang="en-US" dirty="0" smtClean="0"/>
              <a:t>DNS protocol:</a:t>
            </a:r>
          </a:p>
          <a:p>
            <a:pPr lvl="1"/>
            <a:r>
              <a:rPr lang="en-US" dirty="0" smtClean="0"/>
              <a:t>Runs on UDP port 53, retransmits lost messages</a:t>
            </a:r>
          </a:p>
          <a:p>
            <a:pPr lvl="1"/>
            <a:r>
              <a:rPr lang="en-US" dirty="0" smtClean="0"/>
              <a:t>Caches name server answers for better performance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053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Servers (3)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8" y="1616637"/>
            <a:ext cx="8443912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75088" y="5447088"/>
            <a:ext cx="73653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Example of a computer looking up the IP for a name </a:t>
            </a:r>
            <a:br>
              <a:rPr lang="en-US" sz="2400" dirty="0" smtClean="0"/>
            </a:br>
            <a:r>
              <a:rPr lang="en-US" sz="2400" dirty="0" smtClean="0"/>
              <a:t>(recursive lookup)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Application Layer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Uses transport services to build distributed applications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67257"/>
            <a:ext cx="1466850" cy="1920568"/>
            <a:chOff x="6753225" y="2648257"/>
            <a:chExt cx="1466850" cy="192056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2649404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3424371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48257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AC2B1CE-F027-4986-B9B3-4FE54EFD403E}" type="slidenum">
              <a:rPr lang="en-US" altLang="en-US" sz="1400"/>
              <a:pPr/>
              <a:t>20</a:t>
            </a:fld>
            <a:endParaRPr lang="en-US" altLang="en-US" sz="140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Name Resolution on the WWW</a:t>
            </a:r>
          </a:p>
        </p:txBody>
      </p:sp>
      <p:grpSp>
        <p:nvGrpSpPr>
          <p:cNvPr id="880644" name="Group 4"/>
          <p:cNvGrpSpPr>
            <a:grpSpLocks/>
          </p:cNvGrpSpPr>
          <p:nvPr/>
        </p:nvGrpSpPr>
        <p:grpSpPr bwMode="auto">
          <a:xfrm>
            <a:off x="615950" y="3948113"/>
            <a:ext cx="6743700" cy="2157412"/>
            <a:chOff x="669" y="2706"/>
            <a:chExt cx="4602" cy="1359"/>
          </a:xfrm>
        </p:grpSpPr>
        <p:sp>
          <p:nvSpPr>
            <p:cNvPr id="6178" name="AutoShape 5"/>
            <p:cNvSpPr>
              <a:spLocks noChangeArrowheads="1"/>
            </p:cNvSpPr>
            <p:nvPr/>
          </p:nvSpPr>
          <p:spPr bwMode="auto">
            <a:xfrm>
              <a:off x="669" y="2706"/>
              <a:ext cx="4602" cy="1359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79" name="Rectangle 6"/>
            <p:cNvSpPr>
              <a:spLocks noChangeArrowheads="1"/>
            </p:cNvSpPr>
            <p:nvPr/>
          </p:nvSpPr>
          <p:spPr bwMode="auto">
            <a:xfrm>
              <a:off x="4157" y="2812"/>
              <a:ext cx="1023" cy="1041"/>
            </a:xfrm>
            <a:prstGeom prst="rect">
              <a:avLst/>
            </a:prstGeom>
            <a:solidFill>
              <a:srgbClr val="FFD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0" name="Oval 7"/>
            <p:cNvSpPr>
              <a:spLocks noChangeArrowheads="1"/>
            </p:cNvSpPr>
            <p:nvPr/>
          </p:nvSpPr>
          <p:spPr bwMode="auto">
            <a:xfrm>
              <a:off x="4247" y="2902"/>
              <a:ext cx="862" cy="879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1" name="Rectangle 8"/>
            <p:cNvSpPr>
              <a:spLocks noChangeArrowheads="1"/>
            </p:cNvSpPr>
            <p:nvPr/>
          </p:nvSpPr>
          <p:spPr bwMode="auto">
            <a:xfrm>
              <a:off x="4520" y="3269"/>
              <a:ext cx="24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rgbClr val="000000"/>
                  </a:solidFill>
                </a:rPr>
                <a:t> file</a:t>
              </a:r>
              <a:endParaRPr lang="en-GB" altLang="en-US">
                <a:latin typeface="Times" charset="0"/>
              </a:endParaRPr>
            </a:p>
          </p:txBody>
        </p:sp>
        <p:sp>
          <p:nvSpPr>
            <p:cNvPr id="6182" name="Rectangle 9"/>
            <p:cNvSpPr>
              <a:spLocks noChangeArrowheads="1"/>
            </p:cNvSpPr>
            <p:nvPr/>
          </p:nvSpPr>
          <p:spPr bwMode="auto">
            <a:xfrm>
              <a:off x="4280" y="3846"/>
              <a:ext cx="79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Web server</a:t>
              </a:r>
              <a:endParaRPr lang="en-GB" altLang="en-US">
                <a:solidFill>
                  <a:schemeClr val="accent1"/>
                </a:solidFill>
                <a:latin typeface="Times" charset="0"/>
              </a:endParaRPr>
            </a:p>
          </p:txBody>
        </p:sp>
        <p:sp>
          <p:nvSpPr>
            <p:cNvPr id="6183" name="Rectangle 10"/>
            <p:cNvSpPr>
              <a:spLocks noChangeArrowheads="1"/>
            </p:cNvSpPr>
            <p:nvPr/>
          </p:nvSpPr>
          <p:spPr bwMode="auto">
            <a:xfrm>
              <a:off x="4480" y="3189"/>
              <a:ext cx="395" cy="269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84" name="Line 11"/>
            <p:cNvSpPr>
              <a:spLocks noChangeShapeType="1"/>
            </p:cNvSpPr>
            <p:nvPr/>
          </p:nvSpPr>
          <p:spPr bwMode="auto">
            <a:xfrm flipH="1">
              <a:off x="3960" y="3324"/>
              <a:ext cx="280" cy="4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5" name="Rectangle 12"/>
            <p:cNvSpPr>
              <a:spLocks noChangeArrowheads="1"/>
            </p:cNvSpPr>
            <p:nvPr/>
          </p:nvSpPr>
          <p:spPr bwMode="auto">
            <a:xfrm>
              <a:off x="3504" y="3736"/>
              <a:ext cx="47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Socket</a:t>
              </a:r>
              <a:endParaRPr lang="en-GB" altLang="en-US">
                <a:solidFill>
                  <a:schemeClr val="accent1"/>
                </a:solidFill>
                <a:latin typeface="Times" charset="0"/>
              </a:endParaRPr>
            </a:p>
          </p:txBody>
        </p:sp>
        <p:sp>
          <p:nvSpPr>
            <p:cNvPr id="6186" name="Rectangle 13"/>
            <p:cNvSpPr>
              <a:spLocks noChangeArrowheads="1"/>
            </p:cNvSpPr>
            <p:nvPr/>
          </p:nvSpPr>
          <p:spPr bwMode="auto">
            <a:xfrm>
              <a:off x="4253" y="3278"/>
              <a:ext cx="138" cy="11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6149" name="Group 14"/>
          <p:cNvGrpSpPr>
            <a:grpSpLocks/>
          </p:cNvGrpSpPr>
          <p:nvPr/>
        </p:nvGrpSpPr>
        <p:grpSpPr bwMode="auto">
          <a:xfrm>
            <a:off x="1071633" y="1362869"/>
            <a:ext cx="7442493" cy="674688"/>
            <a:chOff x="1151" y="1127"/>
            <a:chExt cx="5080" cy="425"/>
          </a:xfrm>
        </p:grpSpPr>
        <p:sp>
          <p:nvSpPr>
            <p:cNvPr id="6175" name="Rectangle 15"/>
            <p:cNvSpPr>
              <a:spLocks noChangeArrowheads="1"/>
            </p:cNvSpPr>
            <p:nvPr/>
          </p:nvSpPr>
          <p:spPr bwMode="auto">
            <a:xfrm>
              <a:off x="1268" y="1378"/>
              <a:ext cx="49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 dirty="0">
                  <a:solidFill>
                    <a:srgbClr val="000000"/>
                  </a:solidFill>
                </a:rPr>
                <a:t>http://</a:t>
              </a:r>
              <a:r>
                <a:rPr lang="en-GB" altLang="en-US" sz="1800" dirty="0" smtClean="0">
                  <a:solidFill>
                    <a:srgbClr val="000000"/>
                  </a:solidFill>
                </a:rPr>
                <a:t>www.unibz.it:80/SiteCollectionImages/Headings/Objects/coins.jpg</a:t>
              </a:r>
              <a:endParaRPr lang="en-GB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6176" name="Rectangle 16"/>
            <p:cNvSpPr>
              <a:spLocks noChangeArrowheads="1"/>
            </p:cNvSpPr>
            <p:nvPr/>
          </p:nvSpPr>
          <p:spPr bwMode="auto">
            <a:xfrm>
              <a:off x="1151" y="1127"/>
              <a:ext cx="3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URL</a:t>
              </a:r>
              <a:endParaRPr lang="en-GB" altLang="en-US">
                <a:latin typeface="Times" charset="0"/>
              </a:endParaRPr>
            </a:p>
          </p:txBody>
        </p:sp>
      </p:grpSp>
      <p:grpSp>
        <p:nvGrpSpPr>
          <p:cNvPr id="880671" name="Group 31"/>
          <p:cNvGrpSpPr>
            <a:grpSpLocks/>
          </p:cNvGrpSpPr>
          <p:nvPr/>
        </p:nvGrpSpPr>
        <p:grpSpPr bwMode="auto">
          <a:xfrm>
            <a:off x="730250" y="3575050"/>
            <a:ext cx="5627688" cy="1652588"/>
            <a:chOff x="747" y="2471"/>
            <a:chExt cx="3841" cy="1041"/>
          </a:xfrm>
        </p:grpSpPr>
        <p:sp>
          <p:nvSpPr>
            <p:cNvPr id="6163" name="Freeform 32"/>
            <p:cNvSpPr>
              <a:spLocks/>
            </p:cNvSpPr>
            <p:nvPr/>
          </p:nvSpPr>
          <p:spPr bwMode="auto">
            <a:xfrm>
              <a:off x="4050" y="3189"/>
              <a:ext cx="125" cy="108"/>
            </a:xfrm>
            <a:custGeom>
              <a:avLst/>
              <a:gdLst>
                <a:gd name="T0" fmla="*/ 17 w 125"/>
                <a:gd name="T1" fmla="*/ 18 h 108"/>
                <a:gd name="T2" fmla="*/ 53 w 125"/>
                <a:gd name="T3" fmla="*/ 0 h 108"/>
                <a:gd name="T4" fmla="*/ 125 w 125"/>
                <a:gd name="T5" fmla="*/ 108 h 108"/>
                <a:gd name="T6" fmla="*/ 0 w 125"/>
                <a:gd name="T7" fmla="*/ 54 h 108"/>
                <a:gd name="T8" fmla="*/ 17 w 125"/>
                <a:gd name="T9" fmla="*/ 18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" h="108">
                  <a:moveTo>
                    <a:pt x="17" y="18"/>
                  </a:moveTo>
                  <a:lnTo>
                    <a:pt x="53" y="0"/>
                  </a:lnTo>
                  <a:lnTo>
                    <a:pt x="125" y="108"/>
                  </a:lnTo>
                  <a:lnTo>
                    <a:pt x="0" y="54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000000"/>
            </a:solidFill>
            <a:ln w="412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Line 33"/>
            <p:cNvSpPr>
              <a:spLocks noChangeShapeType="1"/>
            </p:cNvSpPr>
            <p:nvPr/>
          </p:nvSpPr>
          <p:spPr bwMode="auto">
            <a:xfrm flipH="1" flipV="1">
              <a:off x="3170" y="2471"/>
              <a:ext cx="897" cy="7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Freeform 34"/>
            <p:cNvSpPr>
              <a:spLocks/>
            </p:cNvSpPr>
            <p:nvPr/>
          </p:nvSpPr>
          <p:spPr bwMode="auto">
            <a:xfrm>
              <a:off x="3942" y="3333"/>
              <a:ext cx="125" cy="71"/>
            </a:xfrm>
            <a:custGeom>
              <a:avLst/>
              <a:gdLst>
                <a:gd name="T0" fmla="*/ 0 w 125"/>
                <a:gd name="T1" fmla="*/ 35 h 71"/>
                <a:gd name="T2" fmla="*/ 0 w 125"/>
                <a:gd name="T3" fmla="*/ 0 h 71"/>
                <a:gd name="T4" fmla="*/ 125 w 125"/>
                <a:gd name="T5" fmla="*/ 35 h 71"/>
                <a:gd name="T6" fmla="*/ 0 w 125"/>
                <a:gd name="T7" fmla="*/ 71 h 71"/>
                <a:gd name="T8" fmla="*/ 0 w 125"/>
                <a:gd name="T9" fmla="*/ 35 h 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" h="71">
                  <a:moveTo>
                    <a:pt x="0" y="35"/>
                  </a:moveTo>
                  <a:lnTo>
                    <a:pt x="0" y="0"/>
                  </a:lnTo>
                  <a:lnTo>
                    <a:pt x="125" y="35"/>
                  </a:lnTo>
                  <a:lnTo>
                    <a:pt x="0" y="71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000000"/>
            </a:solidFill>
            <a:ln w="412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Line 35"/>
            <p:cNvSpPr>
              <a:spLocks noChangeShapeType="1"/>
            </p:cNvSpPr>
            <p:nvPr/>
          </p:nvSpPr>
          <p:spPr bwMode="auto">
            <a:xfrm>
              <a:off x="1985" y="3368"/>
              <a:ext cx="193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Freeform 36"/>
            <p:cNvSpPr>
              <a:spLocks/>
            </p:cNvSpPr>
            <p:nvPr/>
          </p:nvSpPr>
          <p:spPr bwMode="auto">
            <a:xfrm>
              <a:off x="4498" y="3063"/>
              <a:ext cx="90" cy="126"/>
            </a:xfrm>
            <a:custGeom>
              <a:avLst/>
              <a:gdLst>
                <a:gd name="T0" fmla="*/ 36 w 90"/>
                <a:gd name="T1" fmla="*/ 0 h 126"/>
                <a:gd name="T2" fmla="*/ 72 w 90"/>
                <a:gd name="T3" fmla="*/ 0 h 126"/>
                <a:gd name="T4" fmla="*/ 90 w 90"/>
                <a:gd name="T5" fmla="*/ 126 h 126"/>
                <a:gd name="T6" fmla="*/ 0 w 90"/>
                <a:gd name="T7" fmla="*/ 18 h 126"/>
                <a:gd name="T8" fmla="*/ 36 w 90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0" h="126">
                  <a:moveTo>
                    <a:pt x="36" y="0"/>
                  </a:moveTo>
                  <a:lnTo>
                    <a:pt x="72" y="0"/>
                  </a:lnTo>
                  <a:lnTo>
                    <a:pt x="90" y="126"/>
                  </a:lnTo>
                  <a:lnTo>
                    <a:pt x="0" y="1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 w="412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Line 37"/>
            <p:cNvSpPr>
              <a:spLocks noChangeShapeType="1"/>
            </p:cNvSpPr>
            <p:nvPr/>
          </p:nvSpPr>
          <p:spPr bwMode="auto">
            <a:xfrm flipH="1" flipV="1">
              <a:off x="4229" y="2471"/>
              <a:ext cx="287" cy="5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Rectangle 38"/>
            <p:cNvSpPr>
              <a:spLocks noChangeArrowheads="1"/>
            </p:cNvSpPr>
            <p:nvPr/>
          </p:nvSpPr>
          <p:spPr bwMode="auto">
            <a:xfrm>
              <a:off x="809" y="3031"/>
              <a:ext cx="190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(Ethernet) Network address</a:t>
              </a:r>
              <a:endParaRPr lang="en-GB" altLang="en-US">
                <a:solidFill>
                  <a:schemeClr val="accent1"/>
                </a:solidFill>
                <a:latin typeface="Times" charset="0"/>
              </a:endParaRPr>
            </a:p>
          </p:txBody>
        </p:sp>
        <p:sp>
          <p:nvSpPr>
            <p:cNvPr id="6170" name="Rectangle 39"/>
            <p:cNvSpPr>
              <a:spLocks noChangeArrowheads="1"/>
            </p:cNvSpPr>
            <p:nvPr/>
          </p:nvSpPr>
          <p:spPr bwMode="auto">
            <a:xfrm>
              <a:off x="910" y="3323"/>
              <a:ext cx="10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rgbClr val="000000"/>
                  </a:solidFill>
                </a:rPr>
                <a:t>2:60:8c:2:b0:5a</a:t>
              </a:r>
              <a:endParaRPr lang="en-GB" altLang="en-US">
                <a:latin typeface="Times" charset="0"/>
              </a:endParaRPr>
            </a:p>
          </p:txBody>
        </p:sp>
        <p:sp>
          <p:nvSpPr>
            <p:cNvPr id="6171" name="Rectangle 40"/>
            <p:cNvSpPr>
              <a:spLocks noChangeArrowheads="1"/>
            </p:cNvSpPr>
            <p:nvPr/>
          </p:nvSpPr>
          <p:spPr bwMode="auto">
            <a:xfrm>
              <a:off x="747" y="3225"/>
              <a:ext cx="1256" cy="287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172" name="Freeform 41"/>
            <p:cNvSpPr>
              <a:spLocks/>
            </p:cNvSpPr>
            <p:nvPr/>
          </p:nvSpPr>
          <p:spPr bwMode="auto">
            <a:xfrm>
              <a:off x="1483" y="2902"/>
              <a:ext cx="126" cy="107"/>
            </a:xfrm>
            <a:custGeom>
              <a:avLst/>
              <a:gdLst>
                <a:gd name="T0" fmla="*/ 108 w 126"/>
                <a:gd name="T1" fmla="*/ 36 h 107"/>
                <a:gd name="T2" fmla="*/ 126 w 126"/>
                <a:gd name="T3" fmla="*/ 72 h 107"/>
                <a:gd name="T4" fmla="*/ 0 w 126"/>
                <a:gd name="T5" fmla="*/ 107 h 107"/>
                <a:gd name="T6" fmla="*/ 90 w 126"/>
                <a:gd name="T7" fmla="*/ 0 h 107"/>
                <a:gd name="T8" fmla="*/ 108 w 126"/>
                <a:gd name="T9" fmla="*/ 36 h 1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6" h="107">
                  <a:moveTo>
                    <a:pt x="108" y="36"/>
                  </a:moveTo>
                  <a:lnTo>
                    <a:pt x="126" y="72"/>
                  </a:lnTo>
                  <a:lnTo>
                    <a:pt x="0" y="107"/>
                  </a:lnTo>
                  <a:lnTo>
                    <a:pt x="90" y="0"/>
                  </a:lnTo>
                  <a:lnTo>
                    <a:pt x="108" y="36"/>
                  </a:lnTo>
                  <a:close/>
                </a:path>
              </a:pathLst>
            </a:custGeom>
            <a:solidFill>
              <a:srgbClr val="000000"/>
            </a:solidFill>
            <a:ln w="412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Line 42"/>
            <p:cNvSpPr>
              <a:spLocks noChangeShapeType="1"/>
            </p:cNvSpPr>
            <p:nvPr/>
          </p:nvSpPr>
          <p:spPr bwMode="auto">
            <a:xfrm flipH="1">
              <a:off x="1609" y="2471"/>
              <a:ext cx="807" cy="4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Rectangle 43"/>
            <p:cNvSpPr>
              <a:spLocks noChangeArrowheads="1"/>
            </p:cNvSpPr>
            <p:nvPr/>
          </p:nvSpPr>
          <p:spPr bwMode="auto">
            <a:xfrm>
              <a:off x="980" y="2712"/>
              <a:ext cx="82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ARP lookup</a:t>
              </a:r>
              <a:endParaRPr lang="en-GB" altLang="en-US">
                <a:solidFill>
                  <a:schemeClr val="accent1"/>
                </a:solidFill>
                <a:latin typeface="Times" charset="0"/>
              </a:endParaRPr>
            </a:p>
          </p:txBody>
        </p:sp>
      </p:grpSp>
      <p:sp>
        <p:nvSpPr>
          <p:cNvPr id="6151" name="Rectangle 44"/>
          <p:cNvSpPr>
            <a:spLocks noChangeArrowheads="1"/>
          </p:cNvSpPr>
          <p:nvPr/>
        </p:nvSpPr>
        <p:spPr bwMode="auto">
          <a:xfrm>
            <a:off x="9043988" y="66119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altLang="en-US">
                <a:latin typeface="Times" charset="0"/>
              </a:rPr>
              <a:t>*</a:t>
            </a:r>
          </a:p>
        </p:txBody>
      </p:sp>
      <p:grpSp>
        <p:nvGrpSpPr>
          <p:cNvPr id="880697" name="Group 57"/>
          <p:cNvGrpSpPr>
            <a:grpSpLocks/>
          </p:cNvGrpSpPr>
          <p:nvPr/>
        </p:nvGrpSpPr>
        <p:grpSpPr bwMode="auto">
          <a:xfrm>
            <a:off x="820738" y="2049463"/>
            <a:ext cx="8069263" cy="1506537"/>
            <a:chOff x="517" y="1291"/>
            <a:chExt cx="5083" cy="949"/>
          </a:xfrm>
        </p:grpSpPr>
        <p:grpSp>
          <p:nvGrpSpPr>
            <p:cNvPr id="6153" name="Group 56"/>
            <p:cNvGrpSpPr>
              <a:grpSpLocks/>
            </p:cNvGrpSpPr>
            <p:nvPr/>
          </p:nvGrpSpPr>
          <p:grpSpPr bwMode="auto">
            <a:xfrm>
              <a:off x="2000" y="1291"/>
              <a:ext cx="66" cy="682"/>
              <a:chOff x="-1882" y="1255"/>
              <a:chExt cx="66" cy="682"/>
            </a:xfrm>
          </p:grpSpPr>
          <p:sp>
            <p:nvSpPr>
              <p:cNvPr id="6161" name="Line 19"/>
              <p:cNvSpPr>
                <a:spLocks noChangeShapeType="1"/>
              </p:cNvSpPr>
              <p:nvPr/>
            </p:nvSpPr>
            <p:spPr bwMode="auto">
              <a:xfrm>
                <a:off x="-1849" y="1255"/>
                <a:ext cx="1" cy="5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Freeform 27"/>
              <p:cNvSpPr>
                <a:spLocks/>
              </p:cNvSpPr>
              <p:nvPr/>
            </p:nvSpPr>
            <p:spPr bwMode="auto">
              <a:xfrm>
                <a:off x="-1882" y="1811"/>
                <a:ext cx="66" cy="126"/>
              </a:xfrm>
              <a:custGeom>
                <a:avLst/>
                <a:gdLst>
                  <a:gd name="T0" fmla="*/ 33 w 72"/>
                  <a:gd name="T1" fmla="*/ 0 h 126"/>
                  <a:gd name="T2" fmla="*/ 66 w 72"/>
                  <a:gd name="T3" fmla="*/ 0 h 126"/>
                  <a:gd name="T4" fmla="*/ 33 w 72"/>
                  <a:gd name="T5" fmla="*/ 126 h 126"/>
                  <a:gd name="T6" fmla="*/ 0 w 72"/>
                  <a:gd name="T7" fmla="*/ 0 h 126"/>
                  <a:gd name="T8" fmla="*/ 33 w 72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36" y="0"/>
                    </a:moveTo>
                    <a:lnTo>
                      <a:pt x="72" y="0"/>
                    </a:lnTo>
                    <a:lnTo>
                      <a:pt x="36" y="126"/>
                    </a:lnTo>
                    <a:lnTo>
                      <a:pt x="0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00"/>
              </a:solidFill>
              <a:ln w="412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54" name="Group 52"/>
            <p:cNvGrpSpPr>
              <a:grpSpLocks/>
            </p:cNvGrpSpPr>
            <p:nvPr/>
          </p:nvGrpSpPr>
          <p:grpSpPr bwMode="auto">
            <a:xfrm>
              <a:off x="517" y="1909"/>
              <a:ext cx="5019" cy="331"/>
              <a:chOff x="-539" y="3947"/>
              <a:chExt cx="5019" cy="331"/>
            </a:xfrm>
          </p:grpSpPr>
          <p:sp>
            <p:nvSpPr>
              <p:cNvPr id="6157" name="Text Box 45"/>
              <p:cNvSpPr txBox="1">
                <a:spLocks noChangeArrowheads="1"/>
              </p:cNvSpPr>
              <p:nvPr/>
            </p:nvSpPr>
            <p:spPr bwMode="auto">
              <a:xfrm>
                <a:off x="-484" y="3996"/>
                <a:ext cx="1208" cy="243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GB" altLang="en-US" sz="1800">
                    <a:solidFill>
                      <a:srgbClr val="000000"/>
                    </a:solidFill>
                  </a:rPr>
                  <a:t>193.206.186.198</a:t>
                </a:r>
                <a:endParaRPr lang="en-GB" altLang="en-US" sz="1800"/>
              </a:p>
            </p:txBody>
          </p:sp>
          <p:sp>
            <p:nvSpPr>
              <p:cNvPr id="6158" name="Text Box 46"/>
              <p:cNvSpPr txBox="1">
                <a:spLocks noChangeArrowheads="1"/>
              </p:cNvSpPr>
              <p:nvPr/>
            </p:nvSpPr>
            <p:spPr bwMode="auto">
              <a:xfrm>
                <a:off x="805" y="3996"/>
                <a:ext cx="278" cy="233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GB" altLang="en-US" sz="1800" dirty="0" smtClean="0"/>
                  <a:t>80</a:t>
                </a:r>
                <a:endParaRPr lang="en-GB" altLang="en-US" sz="1800" dirty="0"/>
              </a:p>
            </p:txBody>
          </p:sp>
          <p:sp>
            <p:nvSpPr>
              <p:cNvPr id="6159" name="Text Box 47"/>
              <p:cNvSpPr txBox="1">
                <a:spLocks noChangeArrowheads="1"/>
              </p:cNvSpPr>
              <p:nvPr/>
            </p:nvSpPr>
            <p:spPr bwMode="auto">
              <a:xfrm>
                <a:off x="1146" y="4006"/>
                <a:ext cx="3243" cy="233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GB" altLang="en-US" sz="1800" dirty="0">
                    <a:solidFill>
                      <a:srgbClr val="000000"/>
                    </a:solidFill>
                  </a:rPr>
                  <a:t>/SiteCollectionImages/Headings/Objects/coins.jp</a:t>
                </a:r>
              </a:p>
            </p:txBody>
          </p:sp>
          <p:sp>
            <p:nvSpPr>
              <p:cNvPr id="6160" name="Rectangle 51"/>
              <p:cNvSpPr>
                <a:spLocks noChangeArrowheads="1"/>
              </p:cNvSpPr>
              <p:nvPr/>
            </p:nvSpPr>
            <p:spPr bwMode="auto">
              <a:xfrm>
                <a:off x="-539" y="3947"/>
                <a:ext cx="5019" cy="331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6155" name="Text Box 53"/>
            <p:cNvSpPr txBox="1">
              <a:spLocks noChangeArrowheads="1"/>
            </p:cNvSpPr>
            <p:nvPr/>
          </p:nvSpPr>
          <p:spPr bwMode="auto">
            <a:xfrm>
              <a:off x="2308" y="1553"/>
              <a:ext cx="32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Resource ID (IP number, port number, pathname)</a:t>
              </a:r>
            </a:p>
          </p:txBody>
        </p:sp>
        <p:sp>
          <p:nvSpPr>
            <p:cNvPr id="6156" name="Text Box 54"/>
            <p:cNvSpPr txBox="1">
              <a:spLocks noChangeArrowheads="1"/>
            </p:cNvSpPr>
            <p:nvPr/>
          </p:nvSpPr>
          <p:spPr bwMode="auto">
            <a:xfrm>
              <a:off x="1116" y="1467"/>
              <a:ext cx="8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GB" altLang="en-US" sz="1800">
                  <a:solidFill>
                    <a:schemeClr val="accent1"/>
                  </a:solidFill>
                </a:rPr>
                <a:t>DNS lookup</a:t>
              </a:r>
              <a:endParaRPr lang="en-GB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55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8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80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8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Application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DNS – Domain Name System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Email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The Web</a:t>
            </a:r>
          </a:p>
        </p:txBody>
      </p:sp>
    </p:spTree>
    <p:extLst>
      <p:ext uri="{BB962C8B-B14F-4D97-AF65-F5344CB8AC3E}">
        <p14:creationId xmlns:p14="http://schemas.microsoft.com/office/powerpoint/2010/main" val="230544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Architecture and services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The user agent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Message formats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Message transfer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Final delivery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Architecture and Services (1)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39640"/>
            <a:ext cx="8229600" cy="4867275"/>
          </a:xfrm>
        </p:spPr>
        <p:txBody>
          <a:bodyPr/>
          <a:lstStyle/>
          <a:p>
            <a:r>
              <a:rPr lang="en-US" dirty="0" smtClean="0"/>
              <a:t>The key components and steps (numbered) to send email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88" y="2141679"/>
            <a:ext cx="8951912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34185" y="6014272"/>
            <a:ext cx="4564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Architecture of the email system</a:t>
            </a:r>
          </a:p>
        </p:txBody>
      </p:sp>
      <p:sp>
        <p:nvSpPr>
          <p:cNvPr id="2" name="Rounded Rectangular Callout 1"/>
          <p:cNvSpPr/>
          <p:nvPr/>
        </p:nvSpPr>
        <p:spPr bwMode="auto">
          <a:xfrm>
            <a:off x="313898" y="5116654"/>
            <a:ext cx="1351128" cy="880281"/>
          </a:xfrm>
          <a:prstGeom prst="wedgeRoundRectCallout">
            <a:avLst>
              <a:gd name="adj1" fmla="val -40025"/>
              <a:gd name="adj2" fmla="val -123546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e.g. Outlook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2158621" y="5076729"/>
            <a:ext cx="1351128" cy="937543"/>
          </a:xfrm>
          <a:prstGeom prst="wedgeRoundRectCallout">
            <a:avLst>
              <a:gd name="adj1" fmla="val -24873"/>
              <a:gd name="adj2" fmla="val -14990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e.g. Outlook server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3456" y="2557356"/>
            <a:ext cx="2320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Outgoing:</a:t>
            </a:r>
          </a:p>
          <a:p>
            <a:r>
              <a:rPr lang="en-US" sz="1400" dirty="0" smtClean="0"/>
              <a:t>  SMTP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0" y="244963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Incoming:</a:t>
            </a:r>
          </a:p>
          <a:p>
            <a:r>
              <a:rPr lang="en-US" sz="1400" dirty="0"/>
              <a:t>  POP3 (older)</a:t>
            </a:r>
          </a:p>
          <a:p>
            <a:r>
              <a:rPr lang="en-US" sz="1400" dirty="0"/>
              <a:t>  IMAP (newer)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Architecture and Services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 cstate="print"/>
          <a:srcRect r="14014" b="5404"/>
          <a:stretch>
            <a:fillRect/>
          </a:stretch>
        </p:blipFill>
        <p:spPr bwMode="auto">
          <a:xfrm>
            <a:off x="1275490" y="1177101"/>
            <a:ext cx="5430108" cy="4496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99332" y="5663393"/>
            <a:ext cx="1410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Paper mail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35945" y="5668310"/>
            <a:ext cx="18533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Electronic mail</a:t>
            </a:r>
          </a:p>
        </p:txBody>
      </p:sp>
      <p:sp>
        <p:nvSpPr>
          <p:cNvPr id="11" name="Right Brace 10"/>
          <p:cNvSpPr/>
          <p:nvPr/>
        </p:nvSpPr>
        <p:spPr bwMode="auto">
          <a:xfrm>
            <a:off x="6705598" y="1278194"/>
            <a:ext cx="176981" cy="1170038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ight Brace 11"/>
          <p:cNvSpPr/>
          <p:nvPr/>
        </p:nvSpPr>
        <p:spPr bwMode="auto">
          <a:xfrm>
            <a:off x="6720346" y="2502309"/>
            <a:ext cx="152401" cy="3111909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82614" y="1641998"/>
            <a:ext cx="2292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Envelope, used </a:t>
            </a:r>
            <a:br>
              <a:rPr lang="en-US" sz="2000" dirty="0" smtClean="0"/>
            </a:br>
            <a:r>
              <a:rPr lang="en-US" sz="2000" dirty="0" smtClean="0"/>
              <a:t>only for forwarding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87531" y="3534716"/>
            <a:ext cx="1450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Message (= header and body)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User Agent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users see – interface elements of a typical user agent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263" y="1737578"/>
            <a:ext cx="8378825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Formats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51721"/>
            <a:ext cx="7790214" cy="4600081"/>
          </a:xfrm>
        </p:spPr>
        <p:txBody>
          <a:bodyPr/>
          <a:lstStyle/>
          <a:p>
            <a:r>
              <a:rPr lang="en-US" dirty="0" smtClean="0"/>
              <a:t>Header fields related to message transport; headers are readable ASCII text</a:t>
            </a: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349" y="2517819"/>
            <a:ext cx="7362289" cy="311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Formats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header fields useful for user agents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5" y="2389956"/>
            <a:ext cx="8007554" cy="300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72955"/>
            <a:ext cx="11532358" cy="582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005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Formats (3)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MIME </a:t>
            </a:r>
            <a:r>
              <a:rPr lang="en-US" dirty="0"/>
              <a:t>(Multi-Purpose Internet Mail </a:t>
            </a:r>
            <a:r>
              <a:rPr lang="en-US" dirty="0" smtClean="0"/>
              <a:t>Extensions) header fields used to describe what content is in the body of the message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798096"/>
            <a:ext cx="8111092" cy="2084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and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3667"/>
          </a:xfrm>
        </p:spPr>
        <p:txBody>
          <a:bodyPr>
            <a:normAutofit/>
          </a:bodyPr>
          <a:lstStyle/>
          <a:p>
            <a:r>
              <a:rPr lang="en-US" dirty="0" smtClean="0"/>
              <a:t>Three dimensions for applications</a:t>
            </a:r>
          </a:p>
          <a:p>
            <a:pPr lvl="1"/>
            <a:r>
              <a:rPr lang="en-US" b="1" dirty="0" smtClean="0"/>
              <a:t>Data loss</a:t>
            </a:r>
            <a:r>
              <a:rPr lang="en-US" dirty="0" smtClean="0"/>
              <a:t>: does the application work even when some data are lost?</a:t>
            </a:r>
          </a:p>
          <a:p>
            <a:pPr lvl="1"/>
            <a:r>
              <a:rPr lang="en-US" b="1" dirty="0" smtClean="0"/>
              <a:t>Bandwidth</a:t>
            </a:r>
            <a:r>
              <a:rPr lang="en-US" dirty="0" smtClean="0"/>
              <a:t>: does the application fix a (minimum) rate for the information exchange?</a:t>
            </a:r>
          </a:p>
          <a:p>
            <a:pPr lvl="1"/>
            <a:r>
              <a:rPr lang="en-US" b="1" dirty="0" smtClean="0"/>
              <a:t>Timing</a:t>
            </a:r>
            <a:r>
              <a:rPr lang="en-US" dirty="0" smtClean="0"/>
              <a:t>: does the application accept delays?</a:t>
            </a:r>
          </a:p>
        </p:txBody>
      </p:sp>
    </p:spTree>
    <p:extLst>
      <p:ext uri="{BB962C8B-B14F-4D97-AF65-F5344CB8AC3E}">
        <p14:creationId xmlns:p14="http://schemas.microsoft.com/office/powerpoint/2010/main" val="315125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Formats (4)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51721"/>
            <a:ext cx="7790214" cy="4600081"/>
          </a:xfrm>
        </p:spPr>
        <p:txBody>
          <a:bodyPr/>
          <a:lstStyle/>
          <a:p>
            <a:r>
              <a:rPr lang="en-US" dirty="0" smtClean="0"/>
              <a:t>Common MIME content types and subtypes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5" y="2273710"/>
            <a:ext cx="8337803" cy="326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Formats (5)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06017"/>
            <a:ext cx="3200400" cy="4466610"/>
          </a:xfrm>
        </p:spPr>
        <p:txBody>
          <a:bodyPr/>
          <a:lstStyle/>
          <a:p>
            <a:r>
              <a:rPr lang="en-US" dirty="0" smtClean="0"/>
              <a:t>Putting it all together: a multipart message containing HTML and audio alternatives.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618268" y="1052049"/>
            <a:ext cx="5319249" cy="5191433"/>
            <a:chOff x="1057798" y="1110277"/>
            <a:chExt cx="6361945" cy="5893841"/>
          </a:xfrm>
        </p:grpSpPr>
        <p:pic>
          <p:nvPicPr>
            <p:cNvPr id="2253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887" t="3144" r="6239"/>
            <a:stretch>
              <a:fillRect/>
            </a:stretch>
          </p:blipFill>
          <p:spPr bwMode="auto">
            <a:xfrm>
              <a:off x="1057798" y="1110277"/>
              <a:ext cx="6361945" cy="3687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655" r="8071" b="2970"/>
            <a:stretch>
              <a:fillRect/>
            </a:stretch>
          </p:blipFill>
          <p:spPr bwMode="auto">
            <a:xfrm>
              <a:off x="1132270" y="4711086"/>
              <a:ext cx="3361830" cy="2293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ight Brace 11"/>
          <p:cNvSpPr/>
          <p:nvPr/>
        </p:nvSpPr>
        <p:spPr bwMode="auto">
          <a:xfrm flipH="1">
            <a:off x="3362632" y="3047999"/>
            <a:ext cx="206476" cy="1238865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ight Brace 12"/>
          <p:cNvSpPr/>
          <p:nvPr/>
        </p:nvSpPr>
        <p:spPr bwMode="auto">
          <a:xfrm flipH="1">
            <a:off x="3372464" y="4557251"/>
            <a:ext cx="231055" cy="1519084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29" y="3451138"/>
            <a:ext cx="1396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One part (HTML)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7032" y="4989890"/>
            <a:ext cx="1082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Another</a:t>
            </a:r>
          </a:p>
          <a:p>
            <a:r>
              <a:rPr lang="en-US" sz="2000" dirty="0" smtClean="0"/>
              <a:t>(audio)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Transfer (1)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Messages are transferred with SMTP (</a:t>
            </a:r>
            <a:r>
              <a:rPr lang="en-US" sz="2200" dirty="0" smtClean="0"/>
              <a:t>Simple Mail Transfer Protocol</a:t>
            </a:r>
            <a:r>
              <a:rPr lang="en-US" dirty="0" smtClean="0"/>
              <a:t>)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Readable text commands</a:t>
            </a:r>
          </a:p>
          <a:p>
            <a:pPr lvl="1"/>
            <a:r>
              <a:rPr lang="en-US" dirty="0" smtClean="0"/>
              <a:t>Submission from user agent to MTA on port 587</a:t>
            </a:r>
          </a:p>
          <a:p>
            <a:pPr lvl="1"/>
            <a:r>
              <a:rPr lang="en-US" dirty="0" smtClean="0"/>
              <a:t>One MTA to the next MTA on port 25</a:t>
            </a:r>
          </a:p>
          <a:p>
            <a:pPr lvl="1"/>
            <a:r>
              <a:rPr lang="en-US" dirty="0" smtClean="0"/>
              <a:t>Other protocols for final delivery (IMAP, POP3)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Transfer (2)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143000"/>
            <a:ext cx="3013587" cy="4867275"/>
          </a:xfrm>
        </p:spPr>
        <p:txBody>
          <a:bodyPr/>
          <a:lstStyle/>
          <a:p>
            <a:r>
              <a:rPr lang="en-US" dirty="0" smtClean="0"/>
              <a:t>Sending a message: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From Alice to Bob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SMTP commands are marked [pink]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434527" y="943899"/>
            <a:ext cx="5542328" cy="5565055"/>
            <a:chOff x="3048000" y="993058"/>
            <a:chExt cx="6096000" cy="6044138"/>
          </a:xfrm>
        </p:grpSpPr>
        <p:pic>
          <p:nvPicPr>
            <p:cNvPr id="24580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3968" t="3320" r="7143"/>
            <a:stretch>
              <a:fillRect/>
            </a:stretch>
          </p:blipFill>
          <p:spPr bwMode="auto">
            <a:xfrm>
              <a:off x="3048000" y="993058"/>
              <a:ext cx="6096000" cy="425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1" name="TextBox 5"/>
            <p:cNvSpPr txBox="1">
              <a:spLocks noChangeArrowheads="1"/>
            </p:cNvSpPr>
            <p:nvPr/>
          </p:nvSpPr>
          <p:spPr bwMode="auto">
            <a:xfrm>
              <a:off x="3154414" y="5527733"/>
              <a:ext cx="4410666" cy="501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b="1" dirty="0"/>
                <a:t>. . </a:t>
              </a:r>
              <a:r>
                <a:rPr lang="en-US" sz="2400" b="1" dirty="0" smtClean="0"/>
                <a:t>. </a:t>
              </a:r>
              <a:r>
                <a:rPr lang="en-US" dirty="0" smtClean="0"/>
                <a:t>(rest of message) </a:t>
              </a:r>
              <a:r>
                <a:rPr lang="en-US" sz="2400" b="1" dirty="0" smtClean="0"/>
                <a:t>. . . </a:t>
              </a:r>
              <a:endParaRPr lang="en-US" sz="2400" b="1" dirty="0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401" b="89805"/>
            <a:stretch>
              <a:fillRect/>
            </a:stretch>
          </p:blipFill>
          <p:spPr bwMode="auto">
            <a:xfrm>
              <a:off x="3106993" y="5239877"/>
              <a:ext cx="4631307" cy="394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094" t="71379" b="2487"/>
            <a:stretch>
              <a:fillRect/>
            </a:stretch>
          </p:blipFill>
          <p:spPr bwMode="auto">
            <a:xfrm>
              <a:off x="3087332" y="6027175"/>
              <a:ext cx="4646050" cy="1010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/>
          <p:nvPr/>
        </p:nvSpPr>
        <p:spPr bwMode="auto">
          <a:xfrm>
            <a:off x="3677265" y="1110738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672349" y="1488972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687101" y="1847844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677265" y="2231308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682181" y="6110134"/>
            <a:ext cx="471948" cy="18681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143000"/>
            <a:ext cx="8086299" cy="486727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telnet mail1.unibz.it 25</a:t>
            </a:r>
          </a:p>
          <a:p>
            <a:pPr>
              <a:spcBef>
                <a:spcPts val="0"/>
              </a:spcBef>
            </a:pPr>
            <a:r>
              <a:rPr lang="en-US" dirty="0"/>
              <a:t>HELO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HELP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MAIL FROM:&lt;blabla@gmx.de&gt;</a:t>
            </a:r>
          </a:p>
          <a:p>
            <a:pPr>
              <a:spcBef>
                <a:spcPts val="0"/>
              </a:spcBef>
            </a:pPr>
            <a:r>
              <a:rPr lang="en-US" dirty="0"/>
              <a:t>RCPT TO:&lt;razniewski@inf.unibz.it&gt;</a:t>
            </a:r>
          </a:p>
          <a:p>
            <a:pPr>
              <a:spcBef>
                <a:spcPts val="0"/>
              </a:spcBef>
            </a:pPr>
            <a:r>
              <a:rPr lang="en-US" dirty="0"/>
              <a:t>DATA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blablabla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.</a:t>
            </a:r>
          </a:p>
          <a:p>
            <a:pPr>
              <a:spcBef>
                <a:spcPts val="0"/>
              </a:spcBef>
            </a:pPr>
            <a:r>
              <a:rPr lang="en-US" dirty="0"/>
              <a:t>QUIT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44000" y="2169993"/>
            <a:ext cx="5545540" cy="215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0737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Final Delivery (1)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98632"/>
            <a:ext cx="4114800" cy="4867275"/>
          </a:xfrm>
        </p:spPr>
        <p:txBody>
          <a:bodyPr/>
          <a:lstStyle/>
          <a:p>
            <a:r>
              <a:rPr lang="en-US" dirty="0" smtClean="0"/>
              <a:t>User agent uses protocol like IMAP for final delivery</a:t>
            </a:r>
          </a:p>
          <a:p>
            <a:pPr lvl="1"/>
            <a:r>
              <a:rPr lang="en-US" dirty="0" smtClean="0"/>
              <a:t>Has commands to manipulate folders / messages [right]</a:t>
            </a:r>
          </a:p>
          <a:p>
            <a:r>
              <a:rPr lang="en-US" dirty="0" smtClean="0"/>
              <a:t>Alternatively, a Web interface (with proprietary protocol) might be used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279242" y="910341"/>
            <a:ext cx="4606650" cy="5608445"/>
            <a:chOff x="2222090" y="884902"/>
            <a:chExt cx="5523271" cy="7284848"/>
          </a:xfrm>
        </p:grpSpPr>
        <p:pic>
          <p:nvPicPr>
            <p:cNvPr id="2765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22090" y="884902"/>
              <a:ext cx="5511838" cy="3509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51588" y="4083483"/>
              <a:ext cx="5493773" cy="4086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t1.gstatic.com/images?q=tbn:ANd9GcRD3Vx5ViEnrXBY4u7dSrYrUEniTdaX1fm6B-16_1WZnPpRBVwef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625" y="326953"/>
            <a:ext cx="3993345" cy="378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37231" y="4708477"/>
            <a:ext cx="6086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First recorded occurrence 1864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Term coined by Monty Python in the 1970’s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32060" y="5759355"/>
            <a:ext cx="1869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ays out?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8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World Wide Web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Architectural overview</a:t>
            </a:r>
          </a:p>
          <a:p>
            <a:pPr lvl="1"/>
            <a:r>
              <a:rPr lang="en-US" dirty="0" smtClean="0"/>
              <a:t>Static Web pages</a:t>
            </a:r>
          </a:p>
          <a:p>
            <a:pPr lvl="1"/>
            <a:r>
              <a:rPr lang="en-US" dirty="0" smtClean="0"/>
              <a:t>Dynamic pages and Web applications</a:t>
            </a:r>
          </a:p>
          <a:p>
            <a:pPr lvl="1"/>
            <a:r>
              <a:rPr lang="en-US" dirty="0" smtClean="0"/>
              <a:t>HTTP – </a:t>
            </a:r>
            <a:r>
              <a:rPr lang="en-US" dirty="0" err="1" smtClean="0"/>
              <a:t>HyperText</a:t>
            </a:r>
            <a:r>
              <a:rPr lang="en-US" dirty="0" smtClean="0"/>
              <a:t> Transfer Protocol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World Wide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171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Architectural framework for accessing linked document via the Internet</a:t>
            </a:r>
          </a:p>
          <a:p>
            <a:r>
              <a:rPr lang="en-US" dirty="0" smtClean="0"/>
              <a:t>Born to share information among international teams of researchers in particle physics working for CERN (European Center for Nuclear Research)</a:t>
            </a:r>
          </a:p>
          <a:p>
            <a:r>
              <a:rPr lang="en-US" dirty="0" smtClean="0"/>
              <a:t>1989: idea, Tim Berners-Lee</a:t>
            </a:r>
          </a:p>
          <a:p>
            <a:r>
              <a:rPr lang="en-US" dirty="0" smtClean="0"/>
              <a:t>1991: first textual prototype</a:t>
            </a:r>
          </a:p>
          <a:p>
            <a:r>
              <a:rPr lang="en-US" dirty="0" smtClean="0"/>
              <a:t>1993: first graphical browser (Mosaic)</a:t>
            </a:r>
          </a:p>
          <a:p>
            <a:r>
              <a:rPr lang="en-US" dirty="0" smtClean="0"/>
              <a:t>1994: Netscape founded to provide client and servers for the web</a:t>
            </a:r>
          </a:p>
          <a:p>
            <a:r>
              <a:rPr lang="en-US" dirty="0" smtClean="0"/>
              <a:t>1994: </a:t>
            </a:r>
            <a:r>
              <a:rPr lang="en-US" dirty="0"/>
              <a:t>CERN and M.I.T. </a:t>
            </a:r>
            <a:r>
              <a:rPr lang="en-US" dirty="0" smtClean="0"/>
              <a:t>sign </a:t>
            </a:r>
            <a:r>
              <a:rPr lang="en-US" dirty="0"/>
              <a:t>an agreement </a:t>
            </a:r>
            <a:r>
              <a:rPr lang="en-US" dirty="0" smtClean="0"/>
              <a:t>creating the World </a:t>
            </a:r>
            <a:r>
              <a:rPr lang="en-US" dirty="0"/>
              <a:t>Wide Web </a:t>
            </a:r>
            <a:r>
              <a:rPr lang="en-US" dirty="0" smtClean="0"/>
              <a:t>Consortium (W3C)</a:t>
            </a:r>
          </a:p>
          <a:p>
            <a:pPr lvl="1"/>
            <a:r>
              <a:rPr lang="en-US" dirty="0" smtClean="0"/>
              <a:t>Goal: research, standardization and interoperation for the web</a:t>
            </a:r>
          </a:p>
          <a:p>
            <a:r>
              <a:rPr lang="en-US" dirty="0" smtClean="0"/>
              <a:t>1994-1997: browsers war between Netscape and Microsoft (with Internet Explorer)</a:t>
            </a:r>
          </a:p>
          <a:p>
            <a:r>
              <a:rPr lang="en-US" dirty="0" smtClean="0"/>
              <a:t>Then Opera Safari, Firefox, Chrome…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 From the Client’s Viewpoint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0790" cy="483929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Client = browser</a:t>
            </a:r>
          </a:p>
          <a:p>
            <a:r>
              <a:rPr lang="en-US" dirty="0" smtClean="0"/>
              <a:t>The user specifies an URL and gets access to a (web) page that contains text, images, even videos</a:t>
            </a:r>
          </a:p>
          <a:p>
            <a:pPr lvl="1"/>
            <a:r>
              <a:rPr lang="en-US" dirty="0" smtClean="0"/>
              <a:t>Internet media types for multiple content, + plugins/helper processes for interpreting it</a:t>
            </a:r>
          </a:p>
          <a:p>
            <a:r>
              <a:rPr lang="en-US" dirty="0" smtClean="0"/>
              <a:t>Pages are constituted of hypertext</a:t>
            </a:r>
          </a:p>
          <a:p>
            <a:pPr lvl="1"/>
            <a:r>
              <a:rPr lang="en-US" dirty="0" smtClean="0"/>
              <a:t>They contain special elements (hyperlinks) that point to other pages, possibly hosted to other domains/hosts</a:t>
            </a:r>
          </a:p>
          <a:p>
            <a:r>
              <a:rPr lang="en-US" dirty="0" smtClean="0"/>
              <a:t>By following hyperlinks, the user transparently navigates among pages hosted in distant places in the world</a:t>
            </a:r>
          </a:p>
          <a:p>
            <a:r>
              <a:rPr lang="en-US" dirty="0" smtClean="0"/>
              <a:t>The idea of hypertext can be traced back to 1945 (</a:t>
            </a:r>
            <a:r>
              <a:rPr lang="en-US" dirty="0"/>
              <a:t>M.I.T. professor of electrical engineering, </a:t>
            </a:r>
            <a:r>
              <a:rPr lang="en-US" dirty="0" err="1"/>
              <a:t>Vannevar</a:t>
            </a:r>
            <a:r>
              <a:rPr lang="en-US" dirty="0"/>
              <a:t> </a:t>
            </a:r>
            <a:r>
              <a:rPr lang="en-US" dirty="0" smtClean="0"/>
              <a:t>Bush)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75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340725"/>
              </p:ext>
            </p:extLst>
          </p:nvPr>
        </p:nvGraphicFramePr>
        <p:xfrm>
          <a:off x="203199" y="1642533"/>
          <a:ext cx="8788400" cy="46735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7100"/>
                <a:gridCol w="2197100"/>
                <a:gridCol w="2197100"/>
                <a:gridCol w="2197100"/>
              </a:tblGrid>
              <a:tr h="66765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Application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Data</a:t>
                      </a:r>
                      <a:r>
                        <a:rPr lang="en-US" b="1" baseline="0" dirty="0" smtClean="0"/>
                        <a:t> loss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Bandwidth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Timing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67657">
                <a:tc>
                  <a:txBody>
                    <a:bodyPr/>
                    <a:lstStyle/>
                    <a:p>
                      <a:r>
                        <a:rPr lang="en-US" dirty="0" smtClean="0"/>
                        <a:t>File transfer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67657">
                <a:tc>
                  <a:txBody>
                    <a:bodyPr/>
                    <a:lstStyle/>
                    <a:p>
                      <a:r>
                        <a:rPr lang="en-US" dirty="0" smtClean="0"/>
                        <a:t>E-mail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67657">
                <a:tc>
                  <a:txBody>
                    <a:bodyPr/>
                    <a:lstStyle/>
                    <a:p>
                      <a:r>
                        <a:rPr lang="en-US" dirty="0" smtClean="0"/>
                        <a:t>Web</a:t>
                      </a:r>
                      <a:r>
                        <a:rPr lang="en-US" baseline="0" dirty="0" smtClean="0"/>
                        <a:t> documents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67657">
                <a:tc>
                  <a:txBody>
                    <a:bodyPr/>
                    <a:lstStyle/>
                    <a:p>
                      <a:r>
                        <a:rPr lang="en-US" dirty="0" smtClean="0"/>
                        <a:t>Real-time</a:t>
                      </a:r>
                      <a:r>
                        <a:rPr lang="en-US" baseline="0" dirty="0" smtClean="0"/>
                        <a:t> audio/video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Loss-tolerant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Audio: 1Kbps-1Mbps</a:t>
                      </a:r>
                    </a:p>
                    <a:p>
                      <a:r>
                        <a:rPr lang="en-US" dirty="0" smtClean="0"/>
                        <a:t>Video: 10Kb+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 </a:t>
                      </a:r>
                      <a:r>
                        <a:rPr lang="en-US" dirty="0" err="1" smtClean="0"/>
                        <a:t>ms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67657">
                <a:tc>
                  <a:txBody>
                    <a:bodyPr/>
                    <a:lstStyle/>
                    <a:p>
                      <a:r>
                        <a:rPr lang="en-US" dirty="0" smtClean="0"/>
                        <a:t>Online games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Loss-tolerant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Kbps</a:t>
                      </a:r>
                      <a:r>
                        <a:rPr lang="en-US" baseline="0" dirty="0" smtClean="0"/>
                        <a:t> – 100 Kbps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 </a:t>
                      </a:r>
                      <a:r>
                        <a:rPr lang="en-US" dirty="0" err="1" smtClean="0"/>
                        <a:t>ms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67657">
                <a:tc>
                  <a:txBody>
                    <a:bodyPr/>
                    <a:lstStyle/>
                    <a:p>
                      <a:r>
                        <a:rPr lang="en-US" dirty="0" smtClean="0"/>
                        <a:t>Financial applications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elastic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yes/no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2483892" y="2415653"/>
            <a:ext cx="6564573" cy="40670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33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Architectural Overview (1)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 transfers pages from servers to browsers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 cstate="print"/>
          <a:srcRect l="1741" t="1757" r="2009" b="1439"/>
          <a:stretch>
            <a:fillRect/>
          </a:stretch>
        </p:blipFill>
        <p:spPr bwMode="auto">
          <a:xfrm>
            <a:off x="1042219" y="1809133"/>
            <a:ext cx="7059561" cy="449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(2)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Pages are named with URLs (Uniform Resource Locators)</a:t>
            </a:r>
          </a:p>
          <a:p>
            <a:pPr lvl="1"/>
            <a:r>
              <a:rPr lang="en-US" dirty="0" smtClean="0"/>
              <a:t>Example:   </a:t>
            </a:r>
            <a:r>
              <a:rPr lang="en-US" u="sng" dirty="0" smtClean="0">
                <a:solidFill>
                  <a:srgbClr val="0000FF"/>
                </a:solidFill>
              </a:rPr>
              <a:t>http://www.phdcomics.com/comics.php</a:t>
            </a:r>
          </a:p>
          <a:p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423987" y="3028950"/>
            <a:ext cx="6734175" cy="2981325"/>
            <a:chOff x="1495425" y="2276475"/>
            <a:chExt cx="7372349" cy="3478782"/>
          </a:xfrm>
        </p:grpSpPr>
        <p:pic>
          <p:nvPicPr>
            <p:cNvPr id="348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95425" y="2276475"/>
              <a:ext cx="7372349" cy="3478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 bwMode="auto">
            <a:xfrm>
              <a:off x="1543050" y="2686050"/>
              <a:ext cx="866775" cy="371475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4337" y="3509550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Our</a:t>
            </a:r>
          </a:p>
          <a:p>
            <a:pPr algn="ctr"/>
            <a:r>
              <a:rPr lang="en-US" dirty="0" smtClean="0"/>
              <a:t>focus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1033462" y="3556492"/>
            <a:ext cx="400050" cy="13334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ight Brace 14"/>
          <p:cNvSpPr/>
          <p:nvPr/>
        </p:nvSpPr>
        <p:spPr bwMode="auto">
          <a:xfrm rot="16200000" flipH="1">
            <a:off x="2706091" y="1904757"/>
            <a:ext cx="228978" cy="643740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 rot="16200000" flipH="1">
            <a:off x="4637643" y="872023"/>
            <a:ext cx="226834" cy="2707060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ight Brace 16"/>
          <p:cNvSpPr/>
          <p:nvPr/>
        </p:nvSpPr>
        <p:spPr bwMode="auto">
          <a:xfrm rot="16200000" flipH="1">
            <a:off x="6962557" y="1481902"/>
            <a:ext cx="224687" cy="1485155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0903" y="2353214"/>
            <a:ext cx="129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Protocol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01554" y="2363947"/>
            <a:ext cx="2163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Page on server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38441" y="2352141"/>
            <a:ext cx="129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Server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52861" y="6005100"/>
            <a:ext cx="2638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Common URL protocols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(3)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57300"/>
            <a:ext cx="7790214" cy="5086845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dirty="0" smtClean="0"/>
              <a:t>Steps a client (browser) takes to follow a hyperlink:</a:t>
            </a:r>
          </a:p>
          <a:p>
            <a:pPr lvl="2"/>
            <a:r>
              <a:rPr lang="en-US" dirty="0" smtClean="0"/>
              <a:t>Determine the protocol (HTTP)</a:t>
            </a:r>
          </a:p>
          <a:p>
            <a:pPr lvl="2"/>
            <a:r>
              <a:rPr lang="en-US" dirty="0" smtClean="0"/>
              <a:t>Ask DNS for the IP address of server</a:t>
            </a:r>
          </a:p>
          <a:p>
            <a:pPr lvl="2"/>
            <a:r>
              <a:rPr lang="en-US" dirty="0" smtClean="0"/>
              <a:t>Make a TCP connection to server</a:t>
            </a:r>
          </a:p>
          <a:p>
            <a:pPr lvl="2"/>
            <a:r>
              <a:rPr lang="en-US" dirty="0" smtClean="0"/>
              <a:t>Send request for the page; server sends it back</a:t>
            </a:r>
          </a:p>
          <a:p>
            <a:pPr lvl="2"/>
            <a:r>
              <a:rPr lang="en-US" dirty="0" smtClean="0"/>
              <a:t>Fetch other URLs as needed to display the page</a:t>
            </a:r>
          </a:p>
          <a:p>
            <a:pPr lvl="2"/>
            <a:r>
              <a:rPr lang="en-US" dirty="0" smtClean="0"/>
              <a:t>Close idle TCP connections</a:t>
            </a:r>
          </a:p>
          <a:p>
            <a:r>
              <a:rPr lang="en-US" dirty="0" smtClean="0"/>
              <a:t>Steps a server takes to serve pages: </a:t>
            </a:r>
          </a:p>
          <a:p>
            <a:pPr lvl="2"/>
            <a:r>
              <a:rPr lang="en-US" dirty="0" smtClean="0"/>
              <a:t>Accept a TCP connection from client</a:t>
            </a:r>
          </a:p>
          <a:p>
            <a:pPr lvl="2"/>
            <a:r>
              <a:rPr lang="en-US" dirty="0" smtClean="0"/>
              <a:t>Get page request and map it to a resource (e.g., file name)</a:t>
            </a:r>
          </a:p>
          <a:p>
            <a:pPr lvl="2"/>
            <a:r>
              <a:rPr lang="en-US" dirty="0" smtClean="0"/>
              <a:t>Get the resource (e.g., file from disk)</a:t>
            </a:r>
          </a:p>
          <a:p>
            <a:pPr lvl="2"/>
            <a:r>
              <a:rPr lang="en-US" dirty="0" smtClean="0"/>
              <a:t>Send contents of the resource to the client.</a:t>
            </a:r>
          </a:p>
          <a:p>
            <a:pPr lvl="2"/>
            <a:r>
              <a:rPr lang="en-US" dirty="0" smtClean="0"/>
              <a:t>Release idle TCP connections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(4)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scale performance, Web servers can use:</a:t>
            </a:r>
          </a:p>
          <a:p>
            <a:pPr lvl="1"/>
            <a:r>
              <a:rPr lang="en-US" dirty="0" smtClean="0"/>
              <a:t>Caching, multiple threads, and a front end 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" y="2747963"/>
            <a:ext cx="8140700" cy="302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Architectural Overview (5)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Server steps, revisited:</a:t>
            </a:r>
          </a:p>
          <a:p>
            <a:pPr lvl="1"/>
            <a:r>
              <a:rPr lang="en-US" dirty="0" smtClean="0"/>
              <a:t>Resolve name of Web page requested</a:t>
            </a:r>
          </a:p>
          <a:p>
            <a:pPr lvl="1"/>
            <a:r>
              <a:rPr lang="en-US" dirty="0" smtClean="0"/>
              <a:t>Perform access control on the Web page</a:t>
            </a:r>
          </a:p>
          <a:p>
            <a:pPr lvl="1"/>
            <a:r>
              <a:rPr lang="en-US" dirty="0" smtClean="0"/>
              <a:t>Check the cache</a:t>
            </a:r>
          </a:p>
          <a:p>
            <a:pPr lvl="1"/>
            <a:r>
              <a:rPr lang="en-US" dirty="0" smtClean="0"/>
              <a:t>Fetch requested page from disk or run program</a:t>
            </a:r>
          </a:p>
          <a:p>
            <a:pPr lvl="1"/>
            <a:r>
              <a:rPr lang="en-US" dirty="0" smtClean="0"/>
              <a:t>Determine the rest of the response</a:t>
            </a:r>
          </a:p>
          <a:p>
            <a:pPr lvl="1"/>
            <a:r>
              <a:rPr lang="en-US" dirty="0" smtClean="0"/>
              <a:t>Return the response to the client</a:t>
            </a:r>
          </a:p>
          <a:p>
            <a:pPr lvl="1"/>
            <a:r>
              <a:rPr lang="en-US" dirty="0" smtClean="0"/>
              <a:t>Make an entry in the server log</a:t>
            </a:r>
          </a:p>
          <a:p>
            <a:endParaRPr lang="en-US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&lt;html&gt;</a:t>
            </a:r>
            <a:br>
              <a:rPr lang="en-US" sz="2200" dirty="0"/>
            </a:br>
            <a:r>
              <a:rPr lang="en-US" sz="2200" dirty="0"/>
              <a:t>&lt;head&gt;</a:t>
            </a:r>
            <a:br>
              <a:rPr lang="en-US" sz="2200" dirty="0"/>
            </a:br>
            <a:r>
              <a:rPr lang="en-US" sz="2200" dirty="0"/>
              <a:t>  &lt;title&gt;Page Title&lt;/title&gt;</a:t>
            </a:r>
            <a:br>
              <a:rPr lang="en-US" sz="2200" dirty="0"/>
            </a:br>
            <a:r>
              <a:rPr lang="en-US" sz="2200" dirty="0"/>
              <a:t>&lt;/head&gt;</a:t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&lt;body&gt;</a:t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  &lt;h1&gt;This is a Heading&lt;/h1&gt;</a:t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  &lt;p&gt;This is a paragraph.&lt;/p&gt;</a:t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&lt;/body&gt;</a:t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5734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Web Pages (1)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 Web pages are simply files</a:t>
            </a:r>
          </a:p>
          <a:p>
            <a:pPr lvl="1"/>
            <a:r>
              <a:rPr lang="en-US" dirty="0" smtClean="0"/>
              <a:t>Have the same contents for each viewing</a:t>
            </a:r>
          </a:p>
          <a:p>
            <a:r>
              <a:rPr lang="en-US" dirty="0" smtClean="0"/>
              <a:t>Can be visually rich and interactive nonetheless:</a:t>
            </a:r>
          </a:p>
          <a:p>
            <a:pPr lvl="1"/>
            <a:r>
              <a:rPr lang="en-US" dirty="0" smtClean="0"/>
              <a:t>HTML that mixes text and images</a:t>
            </a:r>
          </a:p>
          <a:p>
            <a:pPr lvl="1"/>
            <a:r>
              <a:rPr lang="en-US" dirty="0" smtClean="0"/>
              <a:t>Forms that gather user input</a:t>
            </a:r>
          </a:p>
          <a:p>
            <a:pPr lvl="1"/>
            <a:r>
              <a:rPr lang="en-US" dirty="0" smtClean="0"/>
              <a:t>Style sheets that tailor presentation</a:t>
            </a:r>
          </a:p>
          <a:p>
            <a:pPr lvl="1"/>
            <a:r>
              <a:rPr lang="en-US" dirty="0" smtClean="0"/>
              <a:t>Vector graphics, videos, and more (over) . .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Static Web Pages (2)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333499" y="1154833"/>
            <a:ext cx="7371113" cy="4600081"/>
          </a:xfrm>
        </p:spPr>
        <p:txBody>
          <a:bodyPr/>
          <a:lstStyle/>
          <a:p>
            <a:r>
              <a:rPr lang="en-US" dirty="0" smtClean="0"/>
              <a:t>Progression of features through HTML 5.0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4230" y="1636886"/>
            <a:ext cx="6270136" cy="462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1712"/>
          </a:xfrm>
        </p:spPr>
        <p:txBody>
          <a:bodyPr>
            <a:normAutofit/>
          </a:bodyPr>
          <a:lstStyle/>
          <a:p>
            <a:r>
              <a:rPr lang="en-US" dirty="0" smtClean="0"/>
              <a:t>How to communicate data from the client to the server?</a:t>
            </a:r>
          </a:p>
          <a:p>
            <a:r>
              <a:rPr lang="en-US" dirty="0" smtClean="0"/>
              <a:t>HTML 2.0 </a:t>
            </a:r>
            <a:r>
              <a:rPr lang="en-US" dirty="0" smtClean="0">
                <a:sym typeface="Wingdings"/>
              </a:rPr>
              <a:t> forms in the web pages</a:t>
            </a:r>
          </a:p>
          <a:p>
            <a:r>
              <a:rPr lang="en-US" dirty="0" smtClean="0"/>
              <a:t>User can fill in the fields, and then “submit” to the server the information</a:t>
            </a:r>
          </a:p>
          <a:p>
            <a:pPr lvl="1"/>
            <a:r>
              <a:rPr lang="en-US" dirty="0" smtClean="0"/>
              <a:t>GET: as part of a request, in the URL, using ampersands and percent encoding (may be cached)</a:t>
            </a:r>
          </a:p>
          <a:p>
            <a:pPr lvl="1"/>
            <a:r>
              <a:rPr lang="en-US" dirty="0" smtClean="0"/>
              <a:t>POST: send information separately</a:t>
            </a:r>
          </a:p>
          <a:p>
            <a:pPr lvl="2"/>
            <a:r>
              <a:rPr lang="en-US" dirty="0" smtClean="0"/>
              <a:t>advised for sensitive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4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Pages &amp; Web Applications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304924" y="1438275"/>
            <a:ext cx="7315201" cy="4019550"/>
          </a:xfrm>
        </p:spPr>
        <p:txBody>
          <a:bodyPr/>
          <a:lstStyle/>
          <a:p>
            <a:r>
              <a:rPr lang="en-US" dirty="0" smtClean="0"/>
              <a:t>Dynamic pages are generated by programs running at the server (with a database) and the client</a:t>
            </a:r>
          </a:p>
          <a:p>
            <a:pPr lvl="1"/>
            <a:r>
              <a:rPr lang="en-US" dirty="0" smtClean="0"/>
              <a:t>E.g., PHP at server, JavaScript at client</a:t>
            </a:r>
          </a:p>
          <a:p>
            <a:pPr lvl="1"/>
            <a:r>
              <a:rPr lang="en-US" dirty="0" smtClean="0"/>
              <a:t>Pages vary each time like using an application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3" y="3224213"/>
            <a:ext cx="82391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 a Transport Protocol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214073"/>
              </p:ext>
            </p:extLst>
          </p:nvPr>
        </p:nvGraphicFramePr>
        <p:xfrm>
          <a:off x="304796" y="1574799"/>
          <a:ext cx="8382004" cy="50025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4"/>
                <a:gridCol w="1507067"/>
                <a:gridCol w="1710266"/>
                <a:gridCol w="2726267"/>
              </a:tblGrid>
              <a:tr h="62532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Application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A-Protocol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T-Protocol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Why?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25324">
                <a:tc>
                  <a:txBody>
                    <a:bodyPr/>
                    <a:lstStyle/>
                    <a:p>
                      <a:r>
                        <a:rPr lang="en-US" dirty="0" smtClean="0"/>
                        <a:t>File transfer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dirty="0" smtClean="0"/>
                        <a:t>Require reliable data</a:t>
                      </a:r>
                      <a:r>
                        <a:rPr lang="en-US" baseline="0" dirty="0" smtClean="0"/>
                        <a:t> transfer services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5324">
                <a:tc>
                  <a:txBody>
                    <a:bodyPr/>
                    <a:lstStyle/>
                    <a:p>
                      <a:r>
                        <a:rPr lang="en-US" dirty="0" smtClean="0"/>
                        <a:t>E-mail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5324">
                <a:tc>
                  <a:txBody>
                    <a:bodyPr/>
                    <a:lstStyle/>
                    <a:p>
                      <a:r>
                        <a:rPr lang="en-US" dirty="0" smtClean="0"/>
                        <a:t>Web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HTTP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5324">
                <a:tc>
                  <a:txBody>
                    <a:bodyPr/>
                    <a:lstStyle/>
                    <a:p>
                      <a:r>
                        <a:rPr lang="en-US" dirty="0" smtClean="0"/>
                        <a:t>Remote</a:t>
                      </a:r>
                      <a:r>
                        <a:rPr lang="en-US" baseline="0" dirty="0" smtClean="0"/>
                        <a:t> terminal access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Telnet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5324">
                <a:tc>
                  <a:txBody>
                    <a:bodyPr/>
                    <a:lstStyle/>
                    <a:p>
                      <a:r>
                        <a:rPr lang="en-US" dirty="0" smtClean="0"/>
                        <a:t>Streaming multimedia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Proprietary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 or 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Minimum</a:t>
                      </a:r>
                      <a:r>
                        <a:rPr lang="en-US" baseline="0" dirty="0" smtClean="0"/>
                        <a:t> rate before quality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5324">
                <a:tc>
                  <a:txBody>
                    <a:bodyPr/>
                    <a:lstStyle/>
                    <a:p>
                      <a:r>
                        <a:rPr lang="en-US" dirty="0" smtClean="0"/>
                        <a:t>Internet telephony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Proprietary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5324">
                <a:tc>
                  <a:txBody>
                    <a:bodyPr/>
                    <a:lstStyle/>
                    <a:p>
                      <a:r>
                        <a:rPr lang="en-US" dirty="0" smtClean="0"/>
                        <a:t>Network management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SNMP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Minimally intrusive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4367284" y="2292823"/>
            <a:ext cx="4476466" cy="43809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9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Pages &amp; Web Applications (2)</a:t>
            </a:r>
            <a:endParaRPr lang="en-US" dirty="0" smtClean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 cstate="print"/>
          <a:srcRect b="12054"/>
          <a:stretch>
            <a:fillRect/>
          </a:stretch>
        </p:blipFill>
        <p:spPr bwMode="auto">
          <a:xfrm>
            <a:off x="3432176" y="1168400"/>
            <a:ext cx="5035550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3"/>
          <p:cNvPicPr>
            <a:picLocks noChangeAspect="1" noChangeArrowheads="1"/>
          </p:cNvPicPr>
          <p:nvPr/>
        </p:nvPicPr>
        <p:blipFill>
          <a:blip r:embed="rId3" cstate="print"/>
          <a:srcRect b="18008"/>
          <a:stretch>
            <a:fillRect/>
          </a:stretch>
        </p:blipFill>
        <p:spPr bwMode="auto">
          <a:xfrm>
            <a:off x="3209925" y="3143250"/>
            <a:ext cx="48291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0425" y="4772025"/>
            <a:ext cx="29146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ight Brace 13"/>
          <p:cNvSpPr/>
          <p:nvPr/>
        </p:nvSpPr>
        <p:spPr bwMode="auto">
          <a:xfrm flipH="1">
            <a:off x="3248025" y="3244027"/>
            <a:ext cx="233994" cy="1308923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9151" y="1582897"/>
            <a:ext cx="2590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Web page that gets form input and calls a server program </a:t>
            </a:r>
          </a:p>
        </p:txBody>
      </p:sp>
      <p:sp>
        <p:nvSpPr>
          <p:cNvPr id="16" name="Right Brace 15"/>
          <p:cNvSpPr/>
          <p:nvPr/>
        </p:nvSpPr>
        <p:spPr bwMode="auto">
          <a:xfrm flipH="1">
            <a:off x="3257549" y="1257301"/>
            <a:ext cx="224469" cy="1700232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ight Brace 16"/>
          <p:cNvSpPr/>
          <p:nvPr/>
        </p:nvSpPr>
        <p:spPr bwMode="auto">
          <a:xfrm flipH="1">
            <a:off x="3248025" y="4863277"/>
            <a:ext cx="233994" cy="1308923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1051" y="3364072"/>
            <a:ext cx="2590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PHP server program that creates a custom Web page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9626" y="4992847"/>
            <a:ext cx="2590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Resulting Web page (for inputs “Barbara” and “32”)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3981451" y="3800475"/>
            <a:ext cx="1704974" cy="18097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943601" y="4000501"/>
            <a:ext cx="1895474" cy="190500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43627" y="3190845"/>
            <a:ext cx="1400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PHP calls</a:t>
            </a:r>
          </a:p>
        </p:txBody>
      </p:sp>
      <p:cxnSp>
        <p:nvCxnSpPr>
          <p:cNvPr id="24" name="Straight Arrow Connector 23"/>
          <p:cNvCxnSpPr/>
          <p:nvPr/>
        </p:nvCxnSpPr>
        <p:spPr bwMode="auto">
          <a:xfrm rot="10800000" flipV="1">
            <a:off x="5457826" y="3428999"/>
            <a:ext cx="581025" cy="2762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rot="5400000">
            <a:off x="5995988" y="3709987"/>
            <a:ext cx="352425" cy="114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Pages &amp; Web Applications (3)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8513" y="1311275"/>
            <a:ext cx="5102225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28676" y="2202022"/>
            <a:ext cx="2590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JavaScript program produces result  page in the browser</a:t>
            </a:r>
          </a:p>
        </p:txBody>
      </p:sp>
      <p:sp>
        <p:nvSpPr>
          <p:cNvPr id="10" name="Right Brace 9"/>
          <p:cNvSpPr/>
          <p:nvPr/>
        </p:nvSpPr>
        <p:spPr bwMode="auto">
          <a:xfrm flipH="1">
            <a:off x="3248024" y="1390650"/>
            <a:ext cx="233993" cy="2724149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1" y="4630897"/>
            <a:ext cx="2590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First page with form, gets input and calls program above</a:t>
            </a:r>
          </a:p>
        </p:txBody>
      </p:sp>
      <p:sp>
        <p:nvSpPr>
          <p:cNvPr id="12" name="Right Brace 11"/>
          <p:cNvSpPr/>
          <p:nvPr/>
        </p:nvSpPr>
        <p:spPr bwMode="auto">
          <a:xfrm flipH="1">
            <a:off x="3276599" y="4305301"/>
            <a:ext cx="224469" cy="1700232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Pages &amp; Web Applications (4)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difference between server and client programs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30225" y="2501900"/>
            <a:ext cx="8084240" cy="2248932"/>
            <a:chOff x="530225" y="3244850"/>
            <a:chExt cx="8084240" cy="2248932"/>
          </a:xfrm>
        </p:grpSpPr>
        <p:pic>
          <p:nvPicPr>
            <p:cNvPr id="5018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0225" y="3244850"/>
              <a:ext cx="3981450" cy="2038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6950" y="3284538"/>
              <a:ext cx="3600450" cy="2038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 bwMode="auto">
            <a:xfrm>
              <a:off x="1971675" y="4867275"/>
              <a:ext cx="400050" cy="2952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296025" y="4867275"/>
              <a:ext cx="400050" cy="2952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2475" y="5095875"/>
              <a:ext cx="3300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2BD8"/>
                  </a:solidFill>
                </a:rPr>
                <a:t>Server-side scripting with PHP</a:t>
              </a:r>
              <a:endParaRPr lang="en-US" dirty="0">
                <a:solidFill>
                  <a:srgbClr val="FF2BD8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00600" y="5124450"/>
              <a:ext cx="38138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2BD8"/>
                  </a:solidFill>
                </a:rPr>
                <a:t>Client-side scripting with JavaScript</a:t>
              </a:r>
              <a:endParaRPr lang="en-US" dirty="0">
                <a:solidFill>
                  <a:srgbClr val="FF2BD8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Pages &amp; Web Applications (5)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spcBef>
                <a:spcPts val="1800"/>
              </a:spcBef>
              <a:buNone/>
            </a:pPr>
            <a:r>
              <a:rPr lang="en-US" dirty="0" smtClean="0"/>
              <a:t>Web applications use a set of technologies that work together, e.g. AJAX:</a:t>
            </a:r>
          </a:p>
          <a:p>
            <a:pPr lvl="1"/>
            <a:r>
              <a:rPr lang="en-US" dirty="0" smtClean="0"/>
              <a:t>HTML: present information as pages.</a:t>
            </a:r>
          </a:p>
          <a:p>
            <a:pPr lvl="1"/>
            <a:r>
              <a:rPr lang="en-US" dirty="0" smtClean="0"/>
              <a:t>DOM: change parts of pages while they are viewed.</a:t>
            </a:r>
          </a:p>
          <a:p>
            <a:pPr lvl="1"/>
            <a:r>
              <a:rPr lang="en-US" dirty="0" smtClean="0"/>
              <a:t>XML: let programs exchange data with the server.</a:t>
            </a:r>
          </a:p>
          <a:p>
            <a:pPr lvl="1"/>
            <a:r>
              <a:rPr lang="en-US" dirty="0" smtClean="0"/>
              <a:t>Asynchronous way to send and retrieve XML data.</a:t>
            </a:r>
          </a:p>
          <a:p>
            <a:pPr lvl="1"/>
            <a:r>
              <a:rPr lang="en-US" dirty="0" smtClean="0"/>
              <a:t>JavaScript as a language to bind all this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Pages &amp; Web Applications (6)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7223"/>
            <a:ext cx="7790214" cy="4600081"/>
          </a:xfrm>
        </p:spPr>
        <p:txBody>
          <a:bodyPr/>
          <a:lstStyle/>
          <a:p>
            <a:r>
              <a:rPr lang="en-US" dirty="0" smtClean="0"/>
              <a:t>The DOM (Document Object Model) tree represents Web pages as a structure that programs can alter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825" y="2391598"/>
            <a:ext cx="7424738" cy="362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Pages &amp; Web Applications (7)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21843"/>
            <a:ext cx="7790214" cy="4600081"/>
          </a:xfrm>
        </p:spPr>
        <p:txBody>
          <a:bodyPr/>
          <a:lstStyle/>
          <a:p>
            <a:r>
              <a:rPr lang="en-US" dirty="0" smtClean="0"/>
              <a:t>XML captures data, not presentation like HTML. Ex: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 cstate="print"/>
          <a:srcRect l="2858" t="3529" b="1571"/>
          <a:stretch>
            <a:fillRect/>
          </a:stretch>
        </p:blipFill>
        <p:spPr bwMode="auto">
          <a:xfrm>
            <a:off x="2091562" y="2121447"/>
            <a:ext cx="5229116" cy="4251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Pages &amp; Web Applications (8)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applications use a set of technologies, revisited:</a:t>
            </a: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112" y="2361711"/>
            <a:ext cx="81057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Overall Model</a:t>
            </a:r>
            <a:endParaRPr lang="en-US" dirty="0"/>
          </a:p>
        </p:txBody>
      </p:sp>
      <p:pic>
        <p:nvPicPr>
          <p:cNvPr id="5" name="Picture 4" descr="7-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63" y="1635709"/>
            <a:ext cx="7824174" cy="459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06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(1)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 (</a:t>
            </a:r>
            <a:r>
              <a:rPr lang="en-US" dirty="0" err="1" smtClean="0"/>
              <a:t>HyperText</a:t>
            </a:r>
            <a:r>
              <a:rPr lang="en-US" dirty="0" smtClean="0"/>
              <a:t> Transfer Protocol) is a request-response protocol that runs on top of TCP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Fetches pages from server to client</a:t>
            </a:r>
          </a:p>
          <a:p>
            <a:pPr lvl="1"/>
            <a:r>
              <a:rPr lang="en-US" dirty="0" smtClean="0"/>
              <a:t>Server usually runs on port 80</a:t>
            </a:r>
          </a:p>
          <a:p>
            <a:pPr lvl="1"/>
            <a:r>
              <a:rPr lang="en-US" dirty="0" smtClean="0"/>
              <a:t>Headers are given in readable ASCII</a:t>
            </a:r>
          </a:p>
          <a:p>
            <a:pPr lvl="1"/>
            <a:r>
              <a:rPr lang="en-US" dirty="0" smtClean="0"/>
              <a:t>Content is described with MIME types</a:t>
            </a:r>
          </a:p>
          <a:p>
            <a:pPr lvl="1"/>
            <a:r>
              <a:rPr lang="en-US" dirty="0" smtClean="0"/>
              <a:t>Protocol has support for pipelining requests</a:t>
            </a:r>
          </a:p>
          <a:p>
            <a:pPr lvl="1"/>
            <a:r>
              <a:rPr lang="en-US" dirty="0" smtClean="0"/>
              <a:t>Protocol has support for caching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HTTP (2)</a:t>
            </a:r>
            <a:endParaRPr lang="en-US" dirty="0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 uses persistent connections to improve performance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 cstate="print"/>
          <a:srcRect t="3254" b="9680"/>
          <a:stretch>
            <a:fillRect/>
          </a:stretch>
        </p:blipFill>
        <p:spPr bwMode="auto">
          <a:xfrm>
            <a:off x="614362" y="1773628"/>
            <a:ext cx="7915275" cy="393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36547" y="5729787"/>
            <a:ext cx="2137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One connection for each request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06012" y="5724530"/>
            <a:ext cx="2342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Sequential requests on one connection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64954" y="5719277"/>
            <a:ext cx="2342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Pipelined requests on one connection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Application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DNS – Domain Name System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Email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The Web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79928" y="5131558"/>
            <a:ext cx="5363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…though there are many more…..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79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(3)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05613"/>
            <a:ext cx="7790214" cy="4600081"/>
          </a:xfrm>
        </p:spPr>
        <p:txBody>
          <a:bodyPr/>
          <a:lstStyle/>
          <a:p>
            <a:r>
              <a:rPr lang="en-US" dirty="0" smtClean="0"/>
              <a:t>HTTP has several request methods.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0982" y="2373806"/>
            <a:ext cx="4768603" cy="343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3572373" y="2812502"/>
            <a:ext cx="1462085" cy="372132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56608" y="3542972"/>
            <a:ext cx="1462085" cy="372132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2774734" y="2921876"/>
            <a:ext cx="704193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758967" y="3704895"/>
            <a:ext cx="704193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219198" y="2722184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Fetch a page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24454" y="3502570"/>
            <a:ext cx="1855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Used to send input data to a server program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HTTP (4)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Response codes tell the client how the request fared: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097" y="2497097"/>
            <a:ext cx="7905805" cy="226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(5)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399" y="1484593"/>
            <a:ext cx="7790214" cy="4600081"/>
          </a:xfrm>
        </p:spPr>
        <p:txBody>
          <a:bodyPr/>
          <a:lstStyle/>
          <a:p>
            <a:r>
              <a:rPr lang="en-US" dirty="0" smtClean="0"/>
              <a:t>Many headers carry key information: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/>
        </p:nvGraphicFramePr>
        <p:xfrm>
          <a:off x="893379" y="2276163"/>
          <a:ext cx="7662041" cy="3378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297"/>
                <a:gridCol w="5328744"/>
              </a:tblGrid>
              <a:tr h="418538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Function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Example Headers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Browser capabilities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(client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server)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User-Agent,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Accept, Accept-</a:t>
                      </a:r>
                      <a:r>
                        <a:rPr lang="en-US" sz="1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Charset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Accept-Encoding, Accept-Language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Caching related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(mixed directions)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If-Modified-Since,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If-None-Match, Date, Last-Modified, Expires, Cache-Control, </a:t>
                      </a:r>
                      <a:r>
                        <a:rPr lang="en-US" sz="1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ETag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Browser context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(client 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server)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Cookie, </a:t>
                      </a:r>
                      <a:r>
                        <a:rPr lang="en-US" sz="1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Referer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Authorization, Host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62545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Content delivery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(server 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client)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Content-Encoding,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Content-Length, Content-Type, Content-Language, Content-Range, Set-Cookie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(6)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32043"/>
            <a:ext cx="7790214" cy="4600081"/>
          </a:xfrm>
        </p:spPr>
        <p:txBody>
          <a:bodyPr/>
          <a:lstStyle/>
          <a:p>
            <a:r>
              <a:rPr lang="en-US" dirty="0" smtClean="0"/>
              <a:t>HTTP caching checks to see if the browser has a known fresh copy, and if not if the server has updated the page</a:t>
            </a:r>
          </a:p>
          <a:p>
            <a:pPr lvl="1"/>
            <a:r>
              <a:rPr lang="en-US" dirty="0" smtClean="0"/>
              <a:t>Uses a collection of headers for the checks</a:t>
            </a:r>
          </a:p>
          <a:p>
            <a:pPr lvl="1"/>
            <a:r>
              <a:rPr lang="en-US" dirty="0" smtClean="0"/>
              <a:t>Can include further levels of caching (e.g., proxy)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650" y="3393500"/>
            <a:ext cx="89185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Message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81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Not only requests for pages are supported by HTTP</a:t>
            </a:r>
          </a:p>
          <a:p>
            <a:r>
              <a:rPr lang="en-US" dirty="0" smtClean="0"/>
              <a:t>In general, HTTP supports different requests and corresponding responses</a:t>
            </a:r>
            <a:endParaRPr lang="en-US" dirty="0"/>
          </a:p>
          <a:p>
            <a:r>
              <a:rPr lang="en-US" dirty="0" smtClean="0"/>
              <a:t>You can take a look at HTTP messages by using telnet</a:t>
            </a:r>
          </a:p>
          <a:p>
            <a:pPr marL="0" indent="0">
              <a:buNone/>
            </a:pPr>
            <a:r>
              <a:rPr lang="en-US" sz="2800" b="1" dirty="0">
                <a:latin typeface="Courier New"/>
                <a:cs typeface="Courier New"/>
              </a:rPr>
              <a:t>telnet </a:t>
            </a:r>
            <a:r>
              <a:rPr lang="en-US" sz="2800" b="1" dirty="0" err="1">
                <a:latin typeface="Courier New"/>
                <a:cs typeface="Courier New"/>
              </a:rPr>
              <a:t>www.unibz.it</a:t>
            </a:r>
            <a:r>
              <a:rPr lang="en-US" sz="2800" b="1" dirty="0">
                <a:latin typeface="Courier New"/>
                <a:cs typeface="Courier New"/>
              </a:rPr>
              <a:t> </a:t>
            </a:r>
            <a:r>
              <a:rPr lang="en-US" sz="2800" b="1" dirty="0" smtClean="0">
                <a:latin typeface="Courier New"/>
                <a:cs typeface="Courier New"/>
              </a:rPr>
              <a:t>80 &lt;ENTER&gt;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/>
                <a:cs typeface="Courier New"/>
              </a:rPr>
              <a:t>…</a:t>
            </a:r>
            <a:endParaRPr lang="en-US" sz="28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/>
                <a:cs typeface="Courier New"/>
              </a:rPr>
              <a:t>GET </a:t>
            </a:r>
            <a:r>
              <a:rPr lang="en-US" sz="2800" b="1" dirty="0">
                <a:latin typeface="Courier New"/>
                <a:cs typeface="Courier New"/>
              </a:rPr>
              <a:t>/</a:t>
            </a:r>
            <a:r>
              <a:rPr lang="en-US" sz="2800" b="1" dirty="0" err="1">
                <a:latin typeface="Courier New"/>
                <a:cs typeface="Courier New"/>
              </a:rPr>
              <a:t>inf</a:t>
            </a:r>
            <a:r>
              <a:rPr lang="en-US" sz="2800" b="1" dirty="0">
                <a:latin typeface="Courier New"/>
                <a:cs typeface="Courier New"/>
              </a:rPr>
              <a:t>/ HTTP/</a:t>
            </a:r>
            <a:r>
              <a:rPr lang="en-US" sz="2800" b="1" dirty="0" smtClean="0">
                <a:latin typeface="Courier New"/>
                <a:cs typeface="Courier New"/>
              </a:rPr>
              <a:t>1.0 &lt;ENTER&gt; &lt;ENTER&gt;</a:t>
            </a:r>
            <a:endParaRPr lang="en-US" sz="2800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=&gt; Let’s try</a:t>
            </a:r>
          </a:p>
        </p:txBody>
      </p:sp>
    </p:spTree>
    <p:extLst>
      <p:ext uri="{BB962C8B-B14F-4D97-AF65-F5344CB8AC3E}">
        <p14:creationId xmlns:p14="http://schemas.microsoft.com/office/powerpoint/2010/main" val="32108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Stateless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Stateful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3229"/>
          </a:xfrm>
        </p:spPr>
        <p:txBody>
          <a:bodyPr>
            <a:normAutofit/>
          </a:bodyPr>
          <a:lstStyle/>
          <a:p>
            <a:r>
              <a:rPr lang="en-US" dirty="0" smtClean="0"/>
              <a:t>HTTP is a </a:t>
            </a:r>
            <a:r>
              <a:rPr lang="en-US" b="1" dirty="0" smtClean="0"/>
              <a:t>stateless</a:t>
            </a:r>
            <a:r>
              <a:rPr lang="en-US" dirty="0" smtClean="0"/>
              <a:t> protocol</a:t>
            </a:r>
          </a:p>
          <a:p>
            <a:r>
              <a:rPr lang="en-US" dirty="0" smtClean="0">
                <a:sym typeface="Wingdings"/>
              </a:rPr>
              <a:t>Good for performance and for the original intention of the web (accessing documents)</a:t>
            </a:r>
          </a:p>
          <a:p>
            <a:r>
              <a:rPr lang="en-US" dirty="0" smtClean="0">
                <a:sym typeface="Wingdings"/>
              </a:rPr>
              <a:t>Now the web is used for many other needs</a:t>
            </a:r>
          </a:p>
          <a:p>
            <a:pPr lvl="1"/>
            <a:r>
              <a:rPr lang="en-US" dirty="0" smtClean="0"/>
              <a:t>E-commerce, e-mail access, financial transactions, …</a:t>
            </a:r>
          </a:p>
          <a:p>
            <a:r>
              <a:rPr lang="en-US" dirty="0" smtClean="0"/>
              <a:t>These uses typically require to keep a “state” of the interaction</a:t>
            </a:r>
          </a:p>
          <a:p>
            <a:pPr lvl="1"/>
            <a:r>
              <a:rPr lang="en-US" dirty="0" smtClean="0"/>
              <a:t>User authentication, user cart, …</a:t>
            </a:r>
          </a:p>
          <a:p>
            <a:r>
              <a:rPr lang="en-US" dirty="0" smtClean="0"/>
              <a:t>State using IP address </a:t>
            </a:r>
            <a:r>
              <a:rPr lang="en-US" dirty="0" smtClean="0">
                <a:sym typeface="Wingdings"/>
              </a:rPr>
              <a:t> not ideal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09920"/>
            <a:ext cx="9144000" cy="562178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HTTP server response may contain a small amount (&lt;4K) of information (cookie)</a:t>
            </a:r>
          </a:p>
          <a:p>
            <a:r>
              <a:rPr lang="en-US" dirty="0" smtClean="0"/>
              <a:t>Cookies are locally stored by the client</a:t>
            </a:r>
          </a:p>
          <a:p>
            <a:pPr lvl="1"/>
            <a:r>
              <a:rPr lang="en-US" dirty="0" smtClean="0"/>
              <a:t>It is possible to disable this behavior</a:t>
            </a:r>
          </a:p>
          <a:p>
            <a:r>
              <a:rPr lang="en-US" dirty="0" smtClean="0"/>
              <a:t>Each cookie contains</a:t>
            </a:r>
          </a:p>
          <a:p>
            <a:pPr lvl="1"/>
            <a:r>
              <a:rPr lang="en-US" dirty="0" smtClean="0"/>
              <a:t>Domain: </a:t>
            </a:r>
            <a:r>
              <a:rPr lang="en-US" dirty="0" smtClean="0">
                <a:sym typeface="Wingdings"/>
              </a:rPr>
              <a:t>which domain can use the cookie (browsers can check that server is not cheating)</a:t>
            </a:r>
          </a:p>
          <a:p>
            <a:pPr lvl="1"/>
            <a:r>
              <a:rPr lang="en-US" dirty="0" smtClean="0"/>
              <a:t>Path: </a:t>
            </a:r>
            <a:r>
              <a:rPr lang="en-US" dirty="0" smtClean="0">
                <a:sym typeface="Wingdings"/>
              </a:rPr>
              <a:t>which parts of the server’s tree can use the cookie (typically /  the whole tree)</a:t>
            </a:r>
          </a:p>
          <a:p>
            <a:pPr lvl="1"/>
            <a:r>
              <a:rPr lang="en-US" dirty="0" smtClean="0"/>
              <a:t>Content: key=value(s) pairs</a:t>
            </a:r>
          </a:p>
          <a:p>
            <a:pPr lvl="1"/>
            <a:r>
              <a:rPr lang="en-US" dirty="0" smtClean="0"/>
              <a:t>Expires</a:t>
            </a:r>
          </a:p>
          <a:p>
            <a:pPr lvl="2"/>
            <a:r>
              <a:rPr lang="en-US" dirty="0" smtClean="0"/>
              <a:t>if absent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cookie non-persisting (discarded by the browser when it exits)</a:t>
            </a:r>
          </a:p>
          <a:p>
            <a:pPr lvl="2"/>
            <a:r>
              <a:rPr lang="en-US" dirty="0" smtClean="0"/>
              <a:t>if provided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determines the expiration date of the persistent cookie</a:t>
            </a:r>
          </a:p>
          <a:p>
            <a:pPr lvl="1"/>
            <a:r>
              <a:rPr lang="en-US" dirty="0" smtClean="0"/>
              <a:t>Secure: if yes, the cookie can be returned only to a secure server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96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Cookies (2)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02356"/>
            <a:ext cx="8109743" cy="170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437956" y="4661364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Examples of cookies</a:t>
            </a:r>
          </a:p>
        </p:txBody>
      </p:sp>
    </p:spTree>
    <p:extLst>
      <p:ext uri="{BB962C8B-B14F-4D97-AF65-F5344CB8AC3E}">
        <p14:creationId xmlns:p14="http://schemas.microsoft.com/office/powerpoint/2010/main" val="298402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Cookie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When the client asks a certain URL, it checks if there are cookies that correspond to it</a:t>
            </a:r>
          </a:p>
          <a:p>
            <a:r>
              <a:rPr lang="en-US" sz="2000" dirty="0" smtClean="0"/>
              <a:t>In this case, they are attached as part of the HTTP request header</a:t>
            </a:r>
          </a:p>
          <a:p>
            <a:r>
              <a:rPr lang="en-US" sz="2000" dirty="0" smtClean="0"/>
              <a:t>The server can interprets the received cookies to change its behavior</a:t>
            </a:r>
          </a:p>
          <a:p>
            <a:pPr lvl="1"/>
            <a:r>
              <a:rPr lang="en-US" sz="2000" dirty="0" smtClean="0"/>
              <a:t>E.g., show the content of the user’s cart if there is a cart cookie whose values contain the identifiers of the chosen items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00500" y="5036024"/>
            <a:ext cx="4749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Web tracking…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0500" y="5759355"/>
            <a:ext cx="5704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Try to catch some cookies in the lab!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DNS</a:t>
            </a:r>
          </a:p>
          <a:p>
            <a:pPr marL="800100" lvl="1" indent="-342900"/>
            <a:r>
              <a:rPr lang="en-US" dirty="0" smtClean="0"/>
              <a:t>built upon UDP</a:t>
            </a:r>
          </a:p>
          <a:p>
            <a:pPr marL="800100" lvl="1" indent="-342900"/>
            <a:r>
              <a:rPr lang="en-US" dirty="0" smtClean="0"/>
              <a:t>recursive resolution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HTTP</a:t>
            </a:r>
          </a:p>
          <a:p>
            <a:pPr marL="800100" lvl="1" indent="-342900"/>
            <a:r>
              <a:rPr lang="en-US" dirty="0"/>
              <a:t>B</a:t>
            </a:r>
            <a:r>
              <a:rPr lang="en-US" dirty="0" smtClean="0"/>
              <a:t>uild upon TCP</a:t>
            </a:r>
          </a:p>
          <a:p>
            <a:pPr marL="800100" lvl="1" indent="-342900"/>
            <a:r>
              <a:rPr lang="en-US" dirty="0" smtClean="0"/>
              <a:t>Cookies</a:t>
            </a:r>
          </a:p>
          <a:p>
            <a:pPr marL="800100" lvl="1" indent="-342900"/>
            <a:r>
              <a:rPr lang="en-US" dirty="0"/>
              <a:t>C</a:t>
            </a:r>
            <a:r>
              <a:rPr lang="en-US" dirty="0" smtClean="0"/>
              <a:t>aching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HTML</a:t>
            </a:r>
          </a:p>
          <a:p>
            <a:pPr marL="800100" lvl="1" indent="-342900"/>
            <a:r>
              <a:rPr lang="en-US" dirty="0" smtClean="0"/>
              <a:t>Markup language for static webpages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1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DNS – Domain Name System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DNS resolves high-level human readable names for computers to low-level IP addresses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DNS name space</a:t>
            </a:r>
          </a:p>
          <a:p>
            <a:pPr lvl="1"/>
            <a:r>
              <a:rPr lang="en-US" dirty="0" smtClean="0"/>
              <a:t>Domain Resource records</a:t>
            </a:r>
          </a:p>
          <a:p>
            <a:pPr lvl="1"/>
            <a:r>
              <a:rPr lang="en-US" dirty="0" smtClean="0"/>
              <a:t>Name servers</a:t>
            </a:r>
          </a:p>
          <a:p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1B71951-CC03-4838-9F9D-DCA39791E4DA}" type="slidenum">
              <a:rPr lang="en-US" altLang="en-US" sz="1400"/>
              <a:pPr/>
              <a:t>8</a:t>
            </a:fld>
            <a:endParaRPr lang="en-US" altLang="en-US" sz="140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Internet Domain Name System (DNS)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GB" altLang="en-US" dirty="0" smtClean="0"/>
          </a:p>
          <a:p>
            <a:pPr>
              <a:buFont typeface="Wingdings" pitchFamily="2" charset="2"/>
              <a:buNone/>
            </a:pPr>
            <a:r>
              <a:rPr lang="en-GB" altLang="en-US" dirty="0" smtClean="0"/>
              <a:t>Design dates back to 1987 (</a:t>
            </a:r>
            <a:r>
              <a:rPr lang="en-GB" altLang="en-US" dirty="0" err="1" smtClean="0"/>
              <a:t>Mockapetris</a:t>
            </a:r>
            <a:r>
              <a:rPr lang="en-GB" altLang="en-US" dirty="0" smtClean="0"/>
              <a:t>)</a:t>
            </a:r>
          </a:p>
          <a:p>
            <a:pPr>
              <a:buFont typeface="Wingdings" pitchFamily="2" charset="2"/>
              <a:buNone/>
            </a:pPr>
            <a:endParaRPr lang="en-GB" altLang="en-US" dirty="0" smtClean="0"/>
          </a:p>
          <a:p>
            <a:pPr>
              <a:buFont typeface="Wingdings" pitchFamily="2" charset="2"/>
              <a:buNone/>
            </a:pPr>
            <a:r>
              <a:rPr lang="en-GB" altLang="en-US" dirty="0" smtClean="0"/>
              <a:t>Before all host names and addresses in one large master file stored on one central host downloaded by computers that needed to resolve names</a:t>
            </a:r>
          </a:p>
          <a:p>
            <a:pPr>
              <a:buFont typeface="Wingdings" pitchFamily="2" charset="2"/>
              <a:buNone/>
            </a:pPr>
            <a:endParaRPr lang="en-GB" altLang="en-US" dirty="0" smtClean="0"/>
          </a:p>
          <a:p>
            <a:pPr>
              <a:buFont typeface="Wingdings" pitchFamily="2" charset="2"/>
              <a:buNone/>
            </a:pPr>
            <a:r>
              <a:rPr lang="en-GB" altLang="en-US" dirty="0" smtClean="0"/>
              <a:t>	          </a:t>
            </a:r>
            <a:r>
              <a:rPr lang="en-GB" altLang="en-US" i="1" dirty="0" smtClean="0">
                <a:solidFill>
                  <a:srgbClr val="009900"/>
                </a:solidFill>
              </a:rPr>
              <a:t>What were the drawbacks of that approach?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939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2D183BA-1E66-4230-9A81-3BDBC8DA3E98}" type="slidenum">
              <a:rPr lang="en-US" altLang="en-US" sz="1400"/>
              <a:pPr/>
              <a:t>9</a:t>
            </a:fld>
            <a:endParaRPr lang="en-US" altLang="en-US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Internet Domain Name System (cntd)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accent2"/>
                </a:solidFill>
              </a:rPr>
              <a:t>Distributed</a:t>
            </a:r>
            <a:r>
              <a:rPr lang="en-GB" altLang="en-US" smtClean="0"/>
              <a:t> naming database</a:t>
            </a:r>
          </a:p>
          <a:p>
            <a:r>
              <a:rPr lang="en-GB" altLang="en-US" smtClean="0"/>
              <a:t>Hierarchical </a:t>
            </a:r>
            <a:r>
              <a:rPr lang="en-GB" altLang="en-US" smtClean="0">
                <a:solidFill>
                  <a:schemeClr val="accent2"/>
                </a:solidFill>
              </a:rPr>
              <a:t>name structure</a:t>
            </a:r>
            <a:r>
              <a:rPr lang="en-GB" altLang="en-US" smtClean="0"/>
              <a:t> reflects </a:t>
            </a:r>
            <a:br>
              <a:rPr lang="en-GB" altLang="en-US" smtClean="0"/>
            </a:br>
            <a:r>
              <a:rPr lang="en-GB" altLang="en-US" smtClean="0">
                <a:solidFill>
                  <a:schemeClr val="accent2"/>
                </a:solidFill>
              </a:rPr>
              <a:t>administrative structure</a:t>
            </a:r>
            <a:r>
              <a:rPr lang="en-GB" altLang="en-US" smtClean="0"/>
              <a:t> of the Internet</a:t>
            </a:r>
          </a:p>
          <a:p>
            <a:r>
              <a:rPr lang="en-GB" altLang="en-US" smtClean="0"/>
              <a:t>Rapidly resolves domain names to IP addresses</a:t>
            </a:r>
          </a:p>
          <a:p>
            <a:pPr lvl="1"/>
            <a:r>
              <a:rPr lang="en-GB" altLang="en-US" sz="2000" smtClean="0"/>
              <a:t>exploits caching heavily</a:t>
            </a:r>
          </a:p>
          <a:p>
            <a:pPr lvl="1"/>
            <a:r>
              <a:rPr lang="en-GB" altLang="en-US" sz="2000" smtClean="0"/>
              <a:t>typical query time ~100 milliseconds</a:t>
            </a:r>
          </a:p>
          <a:p>
            <a:r>
              <a:rPr lang="en-GB" altLang="en-US" smtClean="0">
                <a:solidFill>
                  <a:schemeClr val="accent2"/>
                </a:solidFill>
              </a:rPr>
              <a:t>Scales</a:t>
            </a:r>
            <a:r>
              <a:rPr lang="en-GB" altLang="en-US" smtClean="0"/>
              <a:t> to millions of computers</a:t>
            </a:r>
          </a:p>
          <a:p>
            <a:pPr lvl="1"/>
            <a:r>
              <a:rPr lang="en-GB" altLang="en-US" sz="2000" smtClean="0"/>
              <a:t>partitioned database</a:t>
            </a:r>
          </a:p>
          <a:p>
            <a:pPr lvl="1"/>
            <a:r>
              <a:rPr lang="en-GB" altLang="en-US" sz="2000" smtClean="0"/>
              <a:t>caching</a:t>
            </a:r>
          </a:p>
          <a:p>
            <a:r>
              <a:rPr lang="en-GB" altLang="en-US" smtClean="0">
                <a:solidFill>
                  <a:schemeClr val="accent2"/>
                </a:solidFill>
              </a:rPr>
              <a:t>Resilient</a:t>
            </a:r>
            <a:r>
              <a:rPr lang="en-GB" altLang="en-US" smtClean="0"/>
              <a:t> to failure of a server</a:t>
            </a:r>
          </a:p>
          <a:p>
            <a:pPr lvl="1"/>
            <a:r>
              <a:rPr lang="en-GB" altLang="en-US" sz="2000" smtClean="0"/>
              <a:t>replication (e.g., 13 root servers, 6 servers for .it, etc.)</a:t>
            </a:r>
          </a:p>
          <a:p>
            <a:endParaRPr lang="en-GB" altLang="en-US" sz="2000" smtClean="0"/>
          </a:p>
        </p:txBody>
      </p:sp>
    </p:spTree>
    <p:extLst>
      <p:ext uri="{BB962C8B-B14F-4D97-AF65-F5344CB8AC3E}">
        <p14:creationId xmlns:p14="http://schemas.microsoft.com/office/powerpoint/2010/main" val="382344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3173</Words>
  <Application>Microsoft Office PowerPoint</Application>
  <PresentationFormat>On-screen Show (4:3)</PresentationFormat>
  <Paragraphs>509</Paragraphs>
  <Slides>69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Tannenbaum</vt:lpstr>
      <vt:lpstr>Distributed Systems 10. Application Layer</vt:lpstr>
      <vt:lpstr>The Application Layer</vt:lpstr>
      <vt:lpstr>Requirements and Constraints</vt:lpstr>
      <vt:lpstr>Examples</vt:lpstr>
      <vt:lpstr>Choosing a Transport Protocol</vt:lpstr>
      <vt:lpstr>Application Layer </vt:lpstr>
      <vt:lpstr>DNS – Domain Name System</vt:lpstr>
      <vt:lpstr>Internet Domain Name System (DNS)</vt:lpstr>
      <vt:lpstr>Internet Domain Name System (cntd)</vt:lpstr>
      <vt:lpstr>Access to DNS</vt:lpstr>
      <vt:lpstr>The DNS Name Space (1)</vt:lpstr>
      <vt:lpstr>The DNS Name Space (2)</vt:lpstr>
      <vt:lpstr>Domain Resource Records (1)</vt:lpstr>
      <vt:lpstr>Domain Resource Records (2)</vt:lpstr>
      <vt:lpstr>PowerPoint Presentation</vt:lpstr>
      <vt:lpstr>Name Servers (1)</vt:lpstr>
      <vt:lpstr>Name Servers (2)</vt:lpstr>
      <vt:lpstr>Wireshark</vt:lpstr>
      <vt:lpstr>Name Servers (3)</vt:lpstr>
      <vt:lpstr>Name Resolution on the WWW</vt:lpstr>
      <vt:lpstr>Application Layer </vt:lpstr>
      <vt:lpstr>Email</vt:lpstr>
      <vt:lpstr>Architecture and Services (1)</vt:lpstr>
      <vt:lpstr>Architecture and Services (2)</vt:lpstr>
      <vt:lpstr>The User Agent</vt:lpstr>
      <vt:lpstr>Message Formats (1)</vt:lpstr>
      <vt:lpstr>Message Formats (2)</vt:lpstr>
      <vt:lpstr>PowerPoint Presentation</vt:lpstr>
      <vt:lpstr>Message Formats (3)</vt:lpstr>
      <vt:lpstr>Message Formats (4)</vt:lpstr>
      <vt:lpstr>Message Formats (5)</vt:lpstr>
      <vt:lpstr>Message Transfer (1)</vt:lpstr>
      <vt:lpstr>Message Transfer (2)</vt:lpstr>
      <vt:lpstr>PowerPoint Presentation</vt:lpstr>
      <vt:lpstr>Final Delivery (1)</vt:lpstr>
      <vt:lpstr>PowerPoint Presentation</vt:lpstr>
      <vt:lpstr>The World Wide Web</vt:lpstr>
      <vt:lpstr>World Wide Web</vt:lpstr>
      <vt:lpstr>WWW From the Client’s Viewpoint</vt:lpstr>
      <vt:lpstr>Architectural Overview (1)</vt:lpstr>
      <vt:lpstr>Architectural Overview (2)</vt:lpstr>
      <vt:lpstr>Architectural Overview (3)</vt:lpstr>
      <vt:lpstr>Architectural Overview (4)</vt:lpstr>
      <vt:lpstr>Architectural Overview (5)</vt:lpstr>
      <vt:lpstr>HTML</vt:lpstr>
      <vt:lpstr>Static Web Pages (1)</vt:lpstr>
      <vt:lpstr>Static Web Pages (2)</vt:lpstr>
      <vt:lpstr>HTML Forms</vt:lpstr>
      <vt:lpstr>Dynamic Pages &amp; Web Applications (1)</vt:lpstr>
      <vt:lpstr>Dynamic Pages &amp; Web Applications (2)</vt:lpstr>
      <vt:lpstr>Dynamic Pages &amp; Web Applications (3)</vt:lpstr>
      <vt:lpstr>Dynamic Pages &amp; Web Applications (4)</vt:lpstr>
      <vt:lpstr>Dynamic Pages &amp; Web Applications (5)</vt:lpstr>
      <vt:lpstr>Dynamic Pages &amp; Web Applications (6)</vt:lpstr>
      <vt:lpstr>Dynamic Pages &amp; Web Applications (7)</vt:lpstr>
      <vt:lpstr>Dynamic Pages &amp; Web Applications (8)</vt:lpstr>
      <vt:lpstr>The Overall Model</vt:lpstr>
      <vt:lpstr>HTTP (1)</vt:lpstr>
      <vt:lpstr>HTTP (2)</vt:lpstr>
      <vt:lpstr>HTTP (3)</vt:lpstr>
      <vt:lpstr>HTTP (4)</vt:lpstr>
      <vt:lpstr>HTTP (5)</vt:lpstr>
      <vt:lpstr>HTTP (6)</vt:lpstr>
      <vt:lpstr>HTTP Message Format</vt:lpstr>
      <vt:lpstr>Stateless vs Stateful</vt:lpstr>
      <vt:lpstr>Cookies</vt:lpstr>
      <vt:lpstr>Cookies (2)</vt:lpstr>
      <vt:lpstr>Use of Cookie</vt:lpstr>
      <vt:lpstr>Take home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2015-03-31T09:34:09Z</dcterms:created>
  <dcterms:modified xsi:type="dcterms:W3CDTF">2015-03-31T09:34:12Z</dcterms:modified>
</cp:coreProperties>
</file>