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sldIdLst>
    <p:sldId id="310" r:id="rId2"/>
    <p:sldId id="316" r:id="rId3"/>
    <p:sldId id="319" r:id="rId4"/>
    <p:sldId id="320" r:id="rId5"/>
    <p:sldId id="321" r:id="rId6"/>
    <p:sldId id="322" r:id="rId7"/>
    <p:sldId id="323" r:id="rId8"/>
    <p:sldId id="324" r:id="rId9"/>
    <p:sldId id="326" r:id="rId10"/>
    <p:sldId id="358" r:id="rId11"/>
    <p:sldId id="359" r:id="rId12"/>
    <p:sldId id="317" r:id="rId13"/>
    <p:sldId id="327" r:id="rId14"/>
    <p:sldId id="328" r:id="rId15"/>
    <p:sldId id="329" r:id="rId16"/>
    <p:sldId id="330" r:id="rId17"/>
    <p:sldId id="332" r:id="rId18"/>
    <p:sldId id="333" r:id="rId19"/>
    <p:sldId id="334" r:id="rId20"/>
    <p:sldId id="335" r:id="rId21"/>
    <p:sldId id="336" r:id="rId22"/>
    <p:sldId id="331" r:id="rId23"/>
    <p:sldId id="271" r:id="rId24"/>
    <p:sldId id="272" r:id="rId25"/>
    <p:sldId id="273" r:id="rId26"/>
    <p:sldId id="274" r:id="rId27"/>
    <p:sldId id="294" r:id="rId28"/>
    <p:sldId id="295" r:id="rId29"/>
    <p:sldId id="339" r:id="rId30"/>
    <p:sldId id="340" r:id="rId31"/>
    <p:sldId id="341" r:id="rId32"/>
    <p:sldId id="342" r:id="rId33"/>
    <p:sldId id="343" r:id="rId34"/>
    <p:sldId id="346" r:id="rId35"/>
    <p:sldId id="347" r:id="rId36"/>
    <p:sldId id="348" r:id="rId37"/>
    <p:sldId id="357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02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8" autoAdjust="0"/>
    <p:restoredTop sz="85573" autoAdjust="0"/>
  </p:normalViewPr>
  <p:slideViewPr>
    <p:cSldViewPr>
      <p:cViewPr varScale="1">
        <p:scale>
          <a:sx n="77" d="100"/>
          <a:sy n="77" d="100"/>
        </p:scale>
        <p:origin x="8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D49C1-9045-438D-BB10-8138AE59EF3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5C52A-8626-41F3-910C-55D881E2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4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5E0D3C-E1EF-43FE-81AA-FD4854B37776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4126507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A3FADB-D957-4D98-8159-C763E5B9F4D8}" type="slidenum">
              <a:rPr lang="en-US" altLang="en-US" sz="1200" b="0"/>
              <a:pPr/>
              <a:t>25</a:t>
            </a:fld>
            <a:endParaRPr lang="en-US" altLang="en-US" sz="1200" b="0"/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65402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EB1CC8-5D54-4E2A-8511-78DA54CE18E4}" type="slidenum">
              <a:rPr lang="en-US" altLang="en-US" sz="1200" b="0"/>
              <a:pPr/>
              <a:t>26</a:t>
            </a:fld>
            <a:endParaRPr lang="en-US" altLang="en-US" sz="1200" b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622020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C4B2A7-FDB9-4F9D-9390-749D4B3553C6}" type="slidenum">
              <a:rPr lang="en-US" altLang="en-US" sz="1200" b="0"/>
              <a:pPr/>
              <a:t>27</a:t>
            </a:fld>
            <a:endParaRPr lang="en-US" altLang="en-US" sz="1200" b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876011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0CCC7D-B8C7-4539-BC81-CB26C64413B4}" type="slidenum">
              <a:rPr lang="en-US" altLang="en-US" sz="1200" b="0"/>
              <a:pPr/>
              <a:t>45</a:t>
            </a:fld>
            <a:endParaRPr lang="en-US" altLang="en-US" sz="1200" b="0"/>
          </a:p>
        </p:txBody>
      </p:sp>
      <p:sp>
        <p:nvSpPr>
          <p:cNvPr id="952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85428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1EB6DD-833B-4735-BC7D-2C0F9FFFE815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598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F1458D-60F9-4CF9-8453-A8AD564BE22F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80173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4D961B-9177-487C-A8F9-5372548507DE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551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39E64E-149E-43E8-9668-F426BE214FED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79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52E481-4DB1-44A3-92FB-4E7C9743DD4B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88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8E6315-E32C-41BD-B613-3D38D1363DAA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739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F311B4-C685-4F0C-8455-CF83A723FF82}" type="slidenum">
              <a:rPr lang="en-US" altLang="en-US" sz="1200" b="0"/>
              <a:pPr/>
              <a:t>23</a:t>
            </a:fld>
            <a:endParaRPr lang="en-US" altLang="en-US" sz="1200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653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64AEDE-5721-49FD-B726-7CDEC99D5D9E}" type="slidenum">
              <a:rPr lang="en-US" altLang="en-US" sz="1200" b="0"/>
              <a:pPr/>
              <a:t>24</a:t>
            </a:fld>
            <a:endParaRPr lang="en-US" altLang="en-US" sz="1200" b="0"/>
          </a:p>
        </p:txBody>
      </p:sp>
      <p:sp>
        <p:nvSpPr>
          <p:cNvPr id="7065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64536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tamp/stamp.jsp?arnumber=6295687" TargetMode="External"/><Relationship Id="rId2" Type="http://schemas.openxmlformats.org/officeDocument/2006/relationships/hyperlink" Target="https://www.youtube.com/watch?v=quWFjS3Ci7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hp.vector.co.jp/authors/VA009508/Java/Boids/boid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ooVgC_0eY" TargetMode="External"/><Relationship Id="rId2" Type="http://schemas.openxmlformats.org/officeDocument/2006/relationships/hyperlink" Target="https://www.youtube.com/watch?v=hZE1YQCghL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AntMe!#Tutorials" TargetMode="External"/><Relationship Id="rId2" Type="http://schemas.openxmlformats.org/officeDocument/2006/relationships/hyperlink" Target="http://www.ningelgen.eu/05_Informatik/InformatikDateien/Kapitel%205_03%20ObjektorientierteAmeisen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33. </a:t>
            </a:r>
            <a:r>
              <a:rPr lang="en-US" sz="4000" dirty="0" err="1"/>
              <a:t>Multiagent</a:t>
            </a:r>
            <a:r>
              <a:rPr lang="en-US" sz="4000" dirty="0"/>
              <a:t> Systems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Simon Razniewski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Faculty of Computer Science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Free University of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Bozen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-Bolzano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A.Y. 2015/2016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Multi-agent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multi-agent system </a:t>
            </a:r>
            <a:r>
              <a:rPr lang="en-GB" dirty="0"/>
              <a:t>(M.A.S.) is a computerized system composed of multiple interacting intelligent agents within an environment. Multi-agent systems can be used to solve problems that are difficult or impossible for an individual agent or a monolithic system to solve</a:t>
            </a:r>
            <a:r>
              <a:rPr lang="en-GB" dirty="0" smtClean="0"/>
              <a:t>.</a:t>
            </a:r>
          </a:p>
          <a:p>
            <a:pPr marL="0" indent="0" algn="r">
              <a:buNone/>
            </a:pPr>
            <a:r>
              <a:rPr lang="en-GB" i="1" dirty="0"/>
              <a:t>	</a:t>
            </a:r>
            <a:r>
              <a:rPr lang="en-GB" i="1" dirty="0" smtClean="0"/>
              <a:t>	[Wikipedia]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6009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simple agent</a:t>
            </a:r>
            <a:endParaRPr lang="en-GB" dirty="0"/>
          </a:p>
        </p:txBody>
      </p:sp>
      <p:pic>
        <p:nvPicPr>
          <p:cNvPr id="1026" name="Picture 2" descr="https://upload.wikimedia.org/wikipedia/commons/3/3f/IntelligentAgent-SimpleRefl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544616" cy="40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6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to study decentralized agents?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Communication not possible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Increased </a:t>
            </a:r>
            <a:r>
              <a:rPr lang="en-GB" dirty="0"/>
              <a:t>reliability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Model </a:t>
            </a:r>
            <a:r>
              <a:rPr lang="en-GB" dirty="0"/>
              <a:t>human/animal behaviour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Find </a:t>
            </a:r>
            <a:r>
              <a:rPr lang="en-GB" dirty="0"/>
              <a:t>better solutions than with </a:t>
            </a:r>
            <a:r>
              <a:rPr lang="en-GB" dirty="0" smtClean="0"/>
              <a:t>centralized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7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Communication not possible</a:t>
            </a:r>
            <a:endParaRPr lang="en-GB" dirty="0"/>
          </a:p>
        </p:txBody>
      </p:sp>
      <p:pic>
        <p:nvPicPr>
          <p:cNvPr id="6" name="Picture 2" descr="http://i.bnet.com/blogs/japanese-robot-teams-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71" y="1417638"/>
            <a:ext cx="5472257" cy="390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78919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N.B. Funding vs. reality…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73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Increased Reliability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 single point of failure</a:t>
            </a:r>
          </a:p>
          <a:p>
            <a:endParaRPr lang="en-GB" dirty="0"/>
          </a:p>
          <a:p>
            <a:r>
              <a:rPr lang="en-GB" dirty="0" smtClean="0"/>
              <a:t>No complex plans which fail if minor variances occur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00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Amazon Robotics (former KIVA)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299695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www.youtube.com/watch?v=quWFjS3Ci7A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41578" y="5373216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See </a:t>
            </a:r>
            <a:r>
              <a:rPr lang="en-GB" dirty="0" smtClean="0"/>
              <a:t>also: </a:t>
            </a:r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ieeexplore.ieee.org/stamp/stamp.jsp?arnumber=6295687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67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Model human/animal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Boids</a:t>
            </a:r>
            <a:endParaRPr lang="en-GB" dirty="0"/>
          </a:p>
          <a:p>
            <a:r>
              <a:rPr lang="en-GB" dirty="0" smtClean="0"/>
              <a:t>Artificial fish</a:t>
            </a:r>
          </a:p>
          <a:p>
            <a:r>
              <a:rPr lang="en-GB" dirty="0" smtClean="0"/>
              <a:t>Massive</a:t>
            </a:r>
          </a:p>
          <a:p>
            <a:r>
              <a:rPr lang="en-GB" dirty="0" err="1" smtClean="0"/>
              <a:t>Robo</a:t>
            </a:r>
            <a:r>
              <a:rPr lang="en-GB" dirty="0" smtClean="0"/>
              <a:t> soccer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655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swarms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be simulated with three rules [Reynolds 1986]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2204864"/>
            <a:ext cx="3746249" cy="424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644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hp.vector.co.jp/authors/VA009508/Java/Boids/boids.html</a:t>
            </a: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785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404664"/>
            <a:ext cx="6284686" cy="59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1391" y="7647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fastcoexist</a:t>
            </a:r>
            <a:r>
              <a:rPr lang="en-US" dirty="0" smtClean="0"/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0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far…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Client/Server architecture = central control</a:t>
            </a:r>
          </a:p>
          <a:p>
            <a:r>
              <a:rPr lang="en-GB" dirty="0" smtClean="0"/>
              <a:t>P2P systems = decentralized, but only information sharing</a:t>
            </a:r>
          </a:p>
          <a:p>
            <a:r>
              <a:rPr lang="en-GB" dirty="0" smtClean="0"/>
              <a:t>IP routing = decentralized message passing</a:t>
            </a:r>
          </a:p>
          <a:p>
            <a:endParaRPr lang="en-GB" dirty="0"/>
          </a:p>
          <a:p>
            <a:r>
              <a:rPr lang="en-GB" dirty="0" smtClean="0"/>
              <a:t>What about decentralized “physical” agents?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90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" r="13809" b="6250"/>
          <a:stretch/>
        </p:blipFill>
        <p:spPr bwMode="auto">
          <a:xfrm>
            <a:off x="264824" y="548680"/>
            <a:ext cx="8885854" cy="53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22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Robo</a:t>
            </a:r>
            <a:r>
              <a:rPr lang="en-US" dirty="0" smtClean="0"/>
              <a:t> soccer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Small size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https://www.youtube.com/watch?v=hZE1YQCghLk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Humanoids</a:t>
            </a:r>
            <a:endParaRPr lang="en-US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www.youtube.com/watch?v=dhooVgC_0eY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88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4. Find </a:t>
            </a:r>
            <a:r>
              <a:rPr lang="en-GB" sz="3200" dirty="0"/>
              <a:t>better solutions than with centralized </a:t>
            </a:r>
            <a:r>
              <a:rPr lang="en-GB" sz="3200" dirty="0" smtClean="0"/>
              <a:t>systems </a:t>
            </a:r>
            <a:r>
              <a:rPr lang="en-GB" sz="3200" dirty="0" smtClean="0">
                <a:sym typeface="Wingdings" panose="05000000000000000000" pitchFamily="2" charset="2"/>
              </a:rPr>
              <a:t></a:t>
            </a:r>
            <a:r>
              <a:rPr lang="en-GB" sz="3200" dirty="0" smtClean="0"/>
              <a:t> Decentralized algorithms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Remember link state and distance vector routing?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9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 Look at Real Ant </a:t>
            </a:r>
            <a:r>
              <a:rPr lang="en-US" altLang="en-US" dirty="0" err="1" smtClean="0"/>
              <a:t>Behaviour</a:t>
            </a:r>
            <a:endParaRPr lang="en-US" altLang="en-US" dirty="0" smtClean="0"/>
          </a:p>
        </p:txBody>
      </p:sp>
      <p:pic>
        <p:nvPicPr>
          <p:cNvPr id="17411" name="Picture 8" descr="C:\My Documents\swar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028825"/>
            <a:ext cx="77914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044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Interrupt The Flow</a:t>
            </a:r>
          </a:p>
        </p:txBody>
      </p:sp>
      <p:pic>
        <p:nvPicPr>
          <p:cNvPr id="18435" name="Picture 1031" descr="C:\My Documents\swar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69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Random Walks..</a:t>
            </a:r>
          </a:p>
        </p:txBody>
      </p:sp>
      <p:pic>
        <p:nvPicPr>
          <p:cNvPr id="19459" name="Picture 6" descr="C:\My Documents\swar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576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New Shortest Path</a:t>
            </a:r>
          </a:p>
        </p:txBody>
      </p:sp>
      <p:pic>
        <p:nvPicPr>
          <p:cNvPr id="20483" name="Picture 4" descr="C:\My Documents\swarm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156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Travelling Salesperson Problem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000" dirty="0" smtClean="0"/>
              <a:t>Initialize</a:t>
            </a:r>
          </a:p>
          <a:p>
            <a:pPr>
              <a:buFontTx/>
              <a:buNone/>
            </a:pPr>
            <a:r>
              <a:rPr lang="en-US" altLang="en-US" sz="2000" b="1" dirty="0" smtClean="0"/>
              <a:t>	Loop /* at this level each loop is called an iteration */</a:t>
            </a:r>
          </a:p>
          <a:p>
            <a:pPr>
              <a:buFontTx/>
              <a:buNone/>
            </a:pPr>
            <a:r>
              <a:rPr lang="en-US" altLang="en-US" sz="2000" dirty="0" smtClean="0"/>
              <a:t>		Each ant is positioned on a starting node</a:t>
            </a:r>
          </a:p>
          <a:p>
            <a:pPr>
              <a:buFontTx/>
              <a:buNone/>
            </a:pPr>
            <a:r>
              <a:rPr lang="en-US" altLang="en-US" sz="2000" b="1" dirty="0" smtClean="0"/>
              <a:t>		Loop /* at this level each loop is called a step */</a:t>
            </a:r>
          </a:p>
          <a:p>
            <a:pPr>
              <a:buFontTx/>
              <a:buNone/>
            </a:pPr>
            <a:r>
              <a:rPr lang="en-US" altLang="en-US" sz="2000" dirty="0" smtClean="0"/>
              <a:t>			Each ant applies a state transition rule to incrementally </a:t>
            </a:r>
          </a:p>
          <a:p>
            <a:pPr>
              <a:buFontTx/>
              <a:buNone/>
            </a:pPr>
            <a:r>
              <a:rPr lang="en-US" altLang="en-US" sz="2000" dirty="0" smtClean="0"/>
              <a:t>			build a solution and a local pheromone updating rule</a:t>
            </a:r>
          </a:p>
          <a:p>
            <a:pPr>
              <a:buFontTx/>
              <a:buNone/>
            </a:pPr>
            <a:r>
              <a:rPr lang="en-US" altLang="en-US" sz="2000" b="1" dirty="0" smtClean="0"/>
              <a:t>		Until </a:t>
            </a:r>
            <a:r>
              <a:rPr lang="en-US" altLang="en-US" sz="2000" dirty="0" smtClean="0"/>
              <a:t>all ants have built a complete solution</a:t>
            </a:r>
          </a:p>
          <a:p>
            <a:pPr>
              <a:buFontTx/>
              <a:buNone/>
            </a:pPr>
            <a:r>
              <a:rPr lang="en-US" altLang="en-US" sz="2000" dirty="0" smtClean="0"/>
              <a:t>		A global pheromone updating rule is applied</a:t>
            </a:r>
          </a:p>
          <a:p>
            <a:pPr>
              <a:buFontTx/>
              <a:buNone/>
            </a:pPr>
            <a:r>
              <a:rPr lang="en-US" altLang="en-US" sz="2000" b="1" dirty="0" smtClean="0"/>
              <a:t>	Until </a:t>
            </a:r>
            <a:r>
              <a:rPr lang="en-US" altLang="en-US" sz="2000" dirty="0" err="1" smtClean="0"/>
              <a:t>End_condition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sz="1400" b="1" dirty="0" smtClean="0"/>
          </a:p>
          <a:p>
            <a:pPr>
              <a:buFontTx/>
              <a:buNone/>
            </a:pPr>
            <a:r>
              <a:rPr lang="en-US" altLang="en-US" sz="1400" b="1" dirty="0" smtClean="0">
                <a:latin typeface="Times New Roman" pitchFamily="18" charset="0"/>
              </a:rPr>
              <a:t>M. </a:t>
            </a:r>
            <a:r>
              <a:rPr lang="en-US" altLang="en-US" sz="1400" b="1" dirty="0" err="1" smtClean="0">
                <a:latin typeface="Times New Roman" pitchFamily="18" charset="0"/>
              </a:rPr>
              <a:t>Dorigo</a:t>
            </a:r>
            <a:r>
              <a:rPr lang="en-US" altLang="en-US" sz="1400" b="1" dirty="0" smtClean="0">
                <a:latin typeface="Times New Roman" pitchFamily="18" charset="0"/>
              </a:rPr>
              <a:t>, L. M. Gambardella : </a:t>
            </a:r>
            <a:r>
              <a:rPr lang="en-US" altLang="en-US" sz="1400" dirty="0" smtClean="0"/>
              <a:t>ftp://iridia.ulb.ac.be/pub/mdorigo/journals/IJ.16-TEC97.US.pdf</a:t>
            </a:r>
          </a:p>
          <a:p>
            <a:pPr>
              <a:buFontTx/>
              <a:buNone/>
            </a:pPr>
            <a:r>
              <a:rPr lang="en-US" altLang="en-US" sz="1400" b="1" dirty="0" smtClean="0">
                <a:latin typeface="Times New Roman" pitchFamily="18" charset="0"/>
              </a:rPr>
              <a:t>Ant Colony System: A Cooperative Learning Approach to the Traveling Salesman Problem</a:t>
            </a:r>
          </a:p>
        </p:txBody>
      </p:sp>
    </p:spTree>
    <p:extLst>
      <p:ext uri="{BB962C8B-B14F-4D97-AF65-F5344CB8AC3E}">
        <p14:creationId xmlns:p14="http://schemas.microsoft.com/office/powerpoint/2010/main" val="253471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Traveling Sales Ants</a:t>
            </a:r>
            <a:endParaRPr lang="en-CA" altLang="en-US" dirty="0" smtClean="0"/>
          </a:p>
        </p:txBody>
      </p:sp>
      <p:pic>
        <p:nvPicPr>
          <p:cNvPr id="41987" name="Picture 3" descr="C:\WINDOWS\Desktop\p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143000"/>
            <a:ext cx="52276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018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92494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The </a:t>
            </a:r>
            <a:r>
              <a:rPr lang="en-US" sz="4800" dirty="0" err="1"/>
              <a:t>AntMe</a:t>
            </a:r>
            <a:r>
              <a:rPr lang="en-US" sz="4800" dirty="0"/>
              <a:t> Environment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86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Inspiration: Nature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982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AntMe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simulation environment </a:t>
            </a:r>
            <a:r>
              <a:rPr lang="en-US" dirty="0" smtClean="0"/>
              <a:t>for ant colonies</a:t>
            </a:r>
          </a:p>
          <a:p>
            <a:endParaRPr lang="en-US" dirty="0" smtClean="0"/>
          </a:p>
          <a:p>
            <a:r>
              <a:rPr lang="en-US" dirty="0" smtClean="0"/>
              <a:t>Players can </a:t>
            </a:r>
            <a:r>
              <a:rPr lang="en-US" dirty="0" smtClean="0">
                <a:solidFill>
                  <a:srgbClr val="0070C0"/>
                </a:solidFill>
              </a:rPr>
              <a:t>write</a:t>
            </a:r>
            <a:r>
              <a:rPr lang="en-US" dirty="0" smtClean="0"/>
              <a:t> their own ant </a:t>
            </a:r>
            <a:r>
              <a:rPr lang="en-US" dirty="0" smtClean="0">
                <a:solidFill>
                  <a:srgbClr val="0070C0"/>
                </a:solidFill>
              </a:rPr>
              <a:t>AIs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and compete for points earned through collecting food and fighting bugs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						..let’s see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88640"/>
            <a:ext cx="8748464" cy="656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203848" y="4380251"/>
            <a:ext cx="936104" cy="408623"/>
          </a:xfrm>
          <a:prstGeom prst="wedgeRoundRectCallout">
            <a:avLst>
              <a:gd name="adj1" fmla="val -152126"/>
              <a:gd name="adj2" fmla="val -57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Anthill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940152" y="3645024"/>
            <a:ext cx="936104" cy="408623"/>
          </a:xfrm>
          <a:prstGeom prst="wedgeRoundRectCallout">
            <a:avLst>
              <a:gd name="adj1" fmla="val -152126"/>
              <a:gd name="adj2" fmla="val -57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735796" y="2636912"/>
            <a:ext cx="936104" cy="408623"/>
          </a:xfrm>
          <a:prstGeom prst="wedgeRoundRectCallout">
            <a:avLst>
              <a:gd name="adj1" fmla="val -153629"/>
              <a:gd name="adj2" fmla="val -10274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Sugar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617640" y="5805264"/>
            <a:ext cx="936104" cy="408623"/>
          </a:xfrm>
          <a:prstGeom prst="wedgeRoundRectCallout">
            <a:avLst>
              <a:gd name="adj1" fmla="val -152126"/>
              <a:gd name="adj2" fmla="val -57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Ants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236296" y="1412776"/>
            <a:ext cx="936104" cy="408623"/>
          </a:xfrm>
          <a:prstGeom prst="wedgeRoundRectCallout">
            <a:avLst>
              <a:gd name="adj1" fmla="val -152126"/>
              <a:gd name="adj2" fmla="val -57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894229" y="1798012"/>
            <a:ext cx="1045923" cy="408623"/>
          </a:xfrm>
          <a:prstGeom prst="wedgeRoundRectCallout">
            <a:avLst>
              <a:gd name="adj1" fmla="val -125226"/>
              <a:gd name="adj2" fmla="val 11414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Markers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ants are </a:t>
            </a:r>
            <a:r>
              <a:rPr lang="en-US" dirty="0" smtClean="0">
                <a:solidFill>
                  <a:srgbClr val="0070C0"/>
                </a:solidFill>
              </a:rPr>
              <a:t>spawned continuously </a:t>
            </a:r>
            <a:r>
              <a:rPr lang="en-US" dirty="0" smtClean="0"/>
              <a:t>(maximum ants per colony at any moment: 100)</a:t>
            </a:r>
          </a:p>
          <a:p>
            <a:r>
              <a:rPr lang="en-US" dirty="0" smtClean="0"/>
              <a:t>Ants have a limited range before they </a:t>
            </a:r>
            <a:r>
              <a:rPr lang="en-US" dirty="0" smtClean="0">
                <a:solidFill>
                  <a:srgbClr val="0070C0"/>
                </a:solidFill>
              </a:rPr>
              <a:t>need to return</a:t>
            </a:r>
            <a:r>
              <a:rPr lang="en-US" dirty="0" smtClean="0"/>
              <a:t> to the anthill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Points</a:t>
            </a:r>
            <a:r>
              <a:rPr lang="en-US" dirty="0" smtClean="0"/>
              <a:t> for:</a:t>
            </a:r>
          </a:p>
          <a:p>
            <a:pPr lvl="1"/>
            <a:r>
              <a:rPr lang="en-US" dirty="0" smtClean="0"/>
              <a:t>bringing a fruit home: 250</a:t>
            </a:r>
          </a:p>
          <a:p>
            <a:pPr lvl="1"/>
            <a:r>
              <a:rPr lang="en-US" dirty="0" smtClean="0"/>
              <a:t>bringing sugar home: 1 per piece (standard ant load: 5 pieces)</a:t>
            </a:r>
          </a:p>
          <a:p>
            <a:pPr lvl="1"/>
            <a:r>
              <a:rPr lang="en-US" dirty="0"/>
              <a:t>killing a bug: </a:t>
            </a:r>
            <a:r>
              <a:rPr lang="en-US" dirty="0" smtClean="0"/>
              <a:t>150</a:t>
            </a:r>
          </a:p>
          <a:p>
            <a:r>
              <a:rPr lang="en-US" dirty="0" smtClean="0"/>
              <a:t>Sugar, fruits and bugs </a:t>
            </a:r>
            <a:r>
              <a:rPr lang="en-US" dirty="0" err="1" smtClean="0">
                <a:solidFill>
                  <a:srgbClr val="0070C0"/>
                </a:solidFill>
              </a:rPr>
              <a:t>respawn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Castes (=Specializations)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Ants have </a:t>
            </a:r>
            <a:r>
              <a:rPr lang="en-US" dirty="0" smtClean="0">
                <a:solidFill>
                  <a:srgbClr val="0070C0"/>
                </a:solidFill>
              </a:rPr>
              <a:t>default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stats</a:t>
            </a:r>
          </a:p>
          <a:p>
            <a:pPr lvl="1"/>
            <a:r>
              <a:rPr lang="en-US" dirty="0" smtClean="0"/>
              <a:t>Speed: 4 steps/round</a:t>
            </a:r>
          </a:p>
          <a:p>
            <a:pPr lvl="1"/>
            <a:r>
              <a:rPr lang="en-US" dirty="0" smtClean="0"/>
              <a:t>Turning speed: 8 degree per round</a:t>
            </a:r>
          </a:p>
          <a:p>
            <a:pPr lvl="1"/>
            <a:r>
              <a:rPr lang="en-US" dirty="0" smtClean="0"/>
              <a:t>Load capacity: 5 units</a:t>
            </a:r>
          </a:p>
          <a:p>
            <a:pPr lvl="1"/>
            <a:r>
              <a:rPr lang="en-US" dirty="0" smtClean="0"/>
              <a:t>View range: 60 steps</a:t>
            </a:r>
          </a:p>
          <a:p>
            <a:pPr lvl="1"/>
            <a:r>
              <a:rPr lang="en-US" dirty="0" smtClean="0"/>
              <a:t>Range: 1,5x the map</a:t>
            </a:r>
          </a:p>
          <a:p>
            <a:pPr lvl="1"/>
            <a:r>
              <a:rPr lang="en-US" dirty="0" smtClean="0"/>
              <a:t>Energy: 100 HP</a:t>
            </a:r>
          </a:p>
          <a:p>
            <a:pPr lvl="1"/>
            <a:r>
              <a:rPr lang="en-US" dirty="0" smtClean="0"/>
              <a:t>Attack: 10 HP/round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Custom castes of ants </a:t>
            </a:r>
            <a:r>
              <a:rPr lang="en-US" dirty="0" smtClean="0"/>
              <a:t>(workers, fighters, scouts, …) can be created by improving one skill and degrading another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of ants </a:t>
            </a:r>
            <a:r>
              <a:rPr lang="en-US" dirty="0" smtClean="0">
                <a:solidFill>
                  <a:srgbClr val="0070C0"/>
                </a:solidFill>
              </a:rPr>
              <a:t>can be freely chosen </a:t>
            </a:r>
            <a:r>
              <a:rPr lang="en-US" dirty="0" smtClean="0"/>
              <a:t>(e.g. first 5 scouts, then 10 fighters, then 5 workers for every fighter)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C# (very similar to Java)</a:t>
            </a:r>
          </a:p>
          <a:p>
            <a:r>
              <a:rPr lang="en-US" dirty="0" smtClean="0"/>
              <a:t>Visual Studio 2012 or newer</a:t>
            </a:r>
          </a:p>
          <a:p>
            <a:r>
              <a:rPr lang="en-US" dirty="0" smtClean="0"/>
              <a:t>DirectX needed for 3D-Simulation (optional)</a:t>
            </a:r>
          </a:p>
          <a:p>
            <a:r>
              <a:rPr lang="en-US" dirty="0" smtClean="0"/>
              <a:t>Environment ready on the lab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000" dirty="0" smtClean="0"/>
              <a:t>For a thorough comparison to Java see http</a:t>
            </a:r>
            <a:r>
              <a:rPr lang="en-US" sz="2000" dirty="0"/>
              <a:t>://www.harding.edu/fmccown/java_csharp_comparison.html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869948"/>
            <a:ext cx="5184576" cy="25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84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antIntelligence.cs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Tells the ants what to do in certain situations </a:t>
            </a:r>
            <a:br>
              <a:rPr lang="en-US" dirty="0" smtClean="0"/>
            </a:br>
            <a:r>
              <a:rPr lang="en-US" dirty="0" smtClean="0"/>
              <a:t>(“event-driven programming”)</a:t>
            </a:r>
          </a:p>
          <a:p>
            <a:endParaRPr lang="en-US" dirty="0" smtClean="0"/>
          </a:p>
          <a:p>
            <a:r>
              <a:rPr lang="en-US" dirty="0"/>
              <a:t>Most important events:</a:t>
            </a:r>
          </a:p>
          <a:p>
            <a:pPr lvl="1"/>
            <a:r>
              <a:rPr lang="en-US" dirty="0"/>
              <a:t>Tick() – called in every simulation step</a:t>
            </a:r>
          </a:p>
          <a:p>
            <a:pPr lvl="1"/>
            <a:r>
              <a:rPr lang="en-US" dirty="0"/>
              <a:t>Spots(Sugar sugar/Fruit fruit) – called when the ant spots food</a:t>
            </a:r>
          </a:p>
          <a:p>
            <a:pPr lvl="1"/>
            <a:r>
              <a:rPr lang="en-US" dirty="0" err="1"/>
              <a:t>TargetReached</a:t>
            </a:r>
            <a:r>
              <a:rPr lang="en-US" dirty="0"/>
              <a:t>(Sugar sugar/Fruit fruit) – called when the ant reaches food</a:t>
            </a:r>
          </a:p>
          <a:p>
            <a:pPr lvl="1"/>
            <a:r>
              <a:rPr lang="en-US" dirty="0"/>
              <a:t>Waits() – called whenever the ant has no </a:t>
            </a:r>
            <a:r>
              <a:rPr lang="en-US" dirty="0" smtClean="0"/>
              <a:t>task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Empty functions are already in the template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551" t="22679" r="592" b="48134"/>
          <a:stretch/>
        </p:blipFill>
        <p:spPr>
          <a:xfrm>
            <a:off x="2051720" y="476672"/>
            <a:ext cx="4674191" cy="4088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44522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Behaviour is fully determined by what you write into each of these functions!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3020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Random walks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override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Waits()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Random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random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Random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degrees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random.Next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(-50, 50);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this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.TurnByDegrees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(degrees);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this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.GoAhead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(20);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33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Bringing back sugar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override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Spots(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Sugar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s)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CurrentLoad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== 0) </a:t>
            </a:r>
            <a:r>
              <a:rPr lang="en-US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GoToTarget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(s);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override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TargetReached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Sugar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s)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Take(s);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GoBackToAnthill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631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Bees</a:t>
            </a:r>
            <a:endParaRPr lang="en-US" altLang="en-US" sz="2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/>
              <a:t>Efficiency via Specialization: division of </a:t>
            </a:r>
            <a:r>
              <a:rPr lang="en-US" altLang="en-US" sz="2400" dirty="0" err="1"/>
              <a:t>labour</a:t>
            </a:r>
            <a:r>
              <a:rPr lang="en-US" altLang="en-US" sz="2400" dirty="0"/>
              <a:t> in the colony</a:t>
            </a:r>
          </a:p>
          <a:p>
            <a:pPr lvl="1"/>
            <a:r>
              <a:rPr lang="en-US" altLang="en-US" sz="2000" dirty="0"/>
              <a:t>Queen, workers, drones </a:t>
            </a:r>
            <a:endParaRPr lang="en-US" altLang="en-US" sz="2000" dirty="0" smtClean="0"/>
          </a:p>
          <a:p>
            <a:pPr lvl="1"/>
            <a:endParaRPr lang="en-US" altLang="en-US" sz="2000" dirty="0"/>
          </a:p>
          <a:p>
            <a:r>
              <a:rPr lang="en-US" altLang="en-US" sz="2400" dirty="0" err="1" smtClean="0"/>
              <a:t>Communiation</a:t>
            </a:r>
            <a:r>
              <a:rPr lang="en-US" altLang="en-US" sz="2400" dirty="0" smtClean="0"/>
              <a:t> about food sources via “dance”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Regulate hive temperature</a:t>
            </a:r>
            <a:br>
              <a:rPr lang="en-US" altLang="en-US" sz="2400" dirty="0" smtClean="0"/>
            </a:b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95778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override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TargetReached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Sugar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s)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MakeMark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(123,9999);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Take(s);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GoBackToAnthill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override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SmellsFriend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Marker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m)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if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m.Information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==123 &amp;&amp; </a:t>
            </a:r>
            <a:r>
              <a:rPr lang="en-US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CurrentLoad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== 0)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8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this</a:t>
            </a:r>
            <a:r>
              <a:rPr lang="en-US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.GoToTarget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(m);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03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16632"/>
            <a:ext cx="8397660" cy="632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627784" y="4437112"/>
            <a:ext cx="2213670" cy="576064"/>
          </a:xfrm>
          <a:prstGeom prst="wedgeRoundRectCallout">
            <a:avLst>
              <a:gd name="adj1" fmla="val 61343"/>
              <a:gd name="adj2" fmla="val -1383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first ant street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Turning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TurnAround</a:t>
            </a:r>
            <a:r>
              <a:rPr lang="en-US" dirty="0"/>
              <a:t>();</a:t>
            </a:r>
          </a:p>
          <a:p>
            <a:pPr lvl="1"/>
            <a:r>
              <a:rPr lang="en-US" dirty="0" err="1" smtClean="0"/>
              <a:t>TurnByDegrees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degrees);</a:t>
            </a:r>
          </a:p>
          <a:p>
            <a:pPr lvl="1"/>
            <a:r>
              <a:rPr lang="en-US" dirty="0" err="1" smtClean="0"/>
              <a:t>TurnToDirection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direction);</a:t>
            </a:r>
          </a:p>
          <a:p>
            <a:pPr lvl="1"/>
            <a:r>
              <a:rPr lang="en-US" dirty="0" err="1" smtClean="0"/>
              <a:t>TurnToTarget</a:t>
            </a:r>
            <a:r>
              <a:rPr lang="en-US" dirty="0" smtClean="0"/>
              <a:t>(Item </a:t>
            </a:r>
            <a:r>
              <a:rPr lang="en-US" dirty="0"/>
              <a:t>Target</a:t>
            </a:r>
            <a:r>
              <a:rPr lang="en-US" dirty="0" smtClean="0"/>
              <a:t>);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Moving</a:t>
            </a:r>
          </a:p>
          <a:p>
            <a:pPr lvl="1"/>
            <a:r>
              <a:rPr lang="en-US" dirty="0"/>
              <a:t>Stop();</a:t>
            </a:r>
          </a:p>
          <a:p>
            <a:pPr lvl="1"/>
            <a:r>
              <a:rPr lang="en-US" dirty="0" err="1" smtClean="0"/>
              <a:t>GoAhead</a:t>
            </a:r>
            <a:r>
              <a:rPr lang="en-US" dirty="0"/>
              <a:t>();</a:t>
            </a:r>
          </a:p>
          <a:p>
            <a:pPr lvl="1"/>
            <a:r>
              <a:rPr lang="en-US" dirty="0" err="1" smtClean="0"/>
              <a:t>GoAhead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steps)</a:t>
            </a:r>
          </a:p>
          <a:p>
            <a:pPr lvl="1"/>
            <a:r>
              <a:rPr lang="en-US" dirty="0" err="1" smtClean="0"/>
              <a:t>GoToTarget</a:t>
            </a:r>
            <a:r>
              <a:rPr lang="en-US" dirty="0" smtClean="0"/>
              <a:t>(Item </a:t>
            </a:r>
            <a:r>
              <a:rPr lang="en-US" dirty="0"/>
              <a:t>Target)</a:t>
            </a:r>
          </a:p>
          <a:p>
            <a:pPr lvl="1"/>
            <a:r>
              <a:rPr lang="en-US" dirty="0" err="1" smtClean="0"/>
              <a:t>GoBackToAnthill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Attack</a:t>
            </a:r>
          </a:p>
          <a:p>
            <a:pPr lvl="1"/>
            <a:r>
              <a:rPr lang="en-US" dirty="0" smtClean="0"/>
              <a:t>Attack(Insect </a:t>
            </a:r>
            <a:r>
              <a:rPr lang="en-US" dirty="0"/>
              <a:t>Target</a:t>
            </a:r>
            <a:r>
              <a:rPr lang="en-US" dirty="0" smtClean="0"/>
              <a:t>)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Carrying</a:t>
            </a:r>
          </a:p>
          <a:p>
            <a:pPr lvl="1"/>
            <a:r>
              <a:rPr lang="en-US" dirty="0"/>
              <a:t>Take(Food Food);</a:t>
            </a:r>
          </a:p>
          <a:p>
            <a:pPr lvl="1"/>
            <a:r>
              <a:rPr lang="en-US" dirty="0" smtClean="0"/>
              <a:t>Drop()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Marking</a:t>
            </a:r>
          </a:p>
          <a:p>
            <a:pPr lvl="1"/>
            <a:r>
              <a:rPr lang="en-US" dirty="0" err="1"/>
              <a:t>MakeMark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information, </a:t>
            </a:r>
            <a:r>
              <a:rPr lang="en-US" dirty="0" err="1"/>
              <a:t>int</a:t>
            </a:r>
            <a:r>
              <a:rPr lang="en-US" dirty="0"/>
              <a:t> range</a:t>
            </a:r>
            <a:r>
              <a:rPr lang="en-US" dirty="0" smtClean="0"/>
              <a:t>) – </a:t>
            </a:r>
            <a:br>
              <a:rPr lang="en-US" dirty="0" smtClean="0"/>
            </a:br>
            <a:r>
              <a:rPr lang="en-US" i="1" dirty="0" smtClean="0"/>
              <a:t>the larger the range, the shorter the mark exists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556792"/>
            <a:ext cx="38164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Fields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CurrentLoad</a:t>
            </a:r>
            <a:r>
              <a:rPr lang="en-US" sz="1600" dirty="0"/>
              <a:t>()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CurrentSpeed</a:t>
            </a:r>
            <a:r>
              <a:rPr lang="en-US" sz="1600" dirty="0"/>
              <a:t>()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CurrentEnergy</a:t>
            </a:r>
            <a:r>
              <a:rPr lang="en-US" sz="1600" dirty="0"/>
              <a:t>()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FriendlyAntsInViewrange</a:t>
            </a:r>
            <a:r>
              <a:rPr lang="en-US" sz="1600" dirty="0"/>
              <a:t>()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DistanceToAnthill</a:t>
            </a:r>
            <a:r>
              <a:rPr lang="en-US" sz="1600" dirty="0"/>
              <a:t>()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DistanceToTarget</a:t>
            </a:r>
            <a:r>
              <a:rPr lang="en-US" sz="1600" dirty="0" smtClean="0"/>
              <a:t>()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 smtClean="0"/>
              <a:t>boolean</a:t>
            </a:r>
            <a:r>
              <a:rPr lang="en-US" sz="1600" dirty="0" smtClean="0"/>
              <a:t> </a:t>
            </a:r>
            <a:r>
              <a:rPr lang="en-US" sz="1600" dirty="0" err="1" smtClean="0"/>
              <a:t>IsTired</a:t>
            </a:r>
            <a:r>
              <a:rPr lang="en-US" sz="1600" dirty="0" smtClean="0"/>
              <a:t>() </a:t>
            </a:r>
            <a:r>
              <a:rPr lang="en-US" sz="1600" i="1" smtClean="0"/>
              <a:t>(returns true </a:t>
            </a:r>
            <a:r>
              <a:rPr lang="en-US" sz="1600" i="1" dirty="0" smtClean="0"/>
              <a:t>after the ant has covered one third of its range)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 smtClean="0"/>
              <a:t>int</a:t>
            </a:r>
            <a:r>
              <a:rPr lang="en-US" sz="1600" dirty="0" smtClean="0"/>
              <a:t> Direction()</a:t>
            </a:r>
            <a:endParaRPr lang="en-US" sz="16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WalkedRange</a:t>
            </a:r>
            <a:r>
              <a:rPr lang="en-US" sz="1600" dirty="0" smtClean="0"/>
              <a:t>()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0070C0"/>
                </a:solidFill>
              </a:rPr>
              <a:t>Other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 smtClean="0"/>
              <a:t>Coordinate.GetDistanceBetween</a:t>
            </a:r>
            <a:r>
              <a:rPr lang="en-US" sz="1600" dirty="0" smtClean="0"/>
              <a:t>(Item a, Item b)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 smtClean="0"/>
              <a:t>ChooseType</a:t>
            </a:r>
            <a:r>
              <a:rPr lang="en-US" sz="1600" dirty="0" smtClean="0"/>
              <a:t>(Dictionary (string, </a:t>
            </a:r>
            <a:r>
              <a:rPr lang="en-US" sz="1600" dirty="0" err="1" smtClean="0"/>
              <a:t>int</a:t>
            </a:r>
            <a:r>
              <a:rPr lang="en-US" sz="1600" dirty="0" smtClean="0"/>
              <a:t>) count) – </a:t>
            </a:r>
            <a:r>
              <a:rPr lang="en-US" sz="1600" i="1" dirty="0" smtClean="0"/>
              <a:t>to determine the caste of a newly spawned ant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 smtClean="0"/>
              <a:t>RandomNumber.Number</a:t>
            </a:r>
            <a:r>
              <a:rPr lang="en-US" sz="1600" dirty="0" smtClean="0"/>
              <a:t>(1,1000);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endParaRPr lang="en-US" sz="1600" i="1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47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Skill range: -1 to 2.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[</a:t>
            </a:r>
            <a:r>
              <a:rPr lang="en-US" dirty="0"/>
              <a:t>Caste(Name = </a:t>
            </a:r>
            <a:r>
              <a:rPr lang="en-US" dirty="0" smtClean="0"/>
              <a:t>“Worker",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AttackModificator</a:t>
            </a:r>
            <a:r>
              <a:rPr lang="en-US" dirty="0"/>
              <a:t> = </a:t>
            </a:r>
            <a:r>
              <a:rPr lang="en-US" dirty="0" smtClean="0"/>
              <a:t>-1,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EnergyModificator</a:t>
            </a:r>
            <a:r>
              <a:rPr lang="en-US" dirty="0"/>
              <a:t> = 0,</a:t>
            </a:r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LoadModificator</a:t>
            </a:r>
            <a:r>
              <a:rPr lang="en-US" dirty="0"/>
              <a:t> = </a:t>
            </a:r>
            <a:r>
              <a:rPr lang="en-US" dirty="0" smtClean="0"/>
              <a:t>2,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RangeModificator</a:t>
            </a:r>
            <a:r>
              <a:rPr lang="en-US" dirty="0"/>
              <a:t> = 0,</a:t>
            </a:r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RotationSpeedModificator</a:t>
            </a:r>
            <a:r>
              <a:rPr lang="en-US" dirty="0"/>
              <a:t> = </a:t>
            </a:r>
            <a:r>
              <a:rPr lang="en-US" dirty="0" smtClean="0"/>
              <a:t>-1,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SpeedModificator</a:t>
            </a:r>
            <a:r>
              <a:rPr lang="en-US" dirty="0"/>
              <a:t> = </a:t>
            </a:r>
            <a:r>
              <a:rPr lang="en-US" dirty="0" smtClean="0"/>
              <a:t>1,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ViewRangeModificator</a:t>
            </a:r>
            <a:r>
              <a:rPr lang="en-US" dirty="0"/>
              <a:t> = </a:t>
            </a:r>
            <a:r>
              <a:rPr lang="en-US" dirty="0" smtClean="0"/>
              <a:t>-1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)]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[Caste(Name = </a:t>
            </a:r>
            <a:r>
              <a:rPr lang="en-US" dirty="0" smtClean="0"/>
              <a:t>“Fighter",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AttackModificator</a:t>
            </a:r>
            <a:r>
              <a:rPr lang="en-US" dirty="0"/>
              <a:t> = </a:t>
            </a:r>
            <a:r>
              <a:rPr lang="en-US" dirty="0" smtClean="0"/>
              <a:t>2,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EnergyModificator</a:t>
            </a:r>
            <a:r>
              <a:rPr lang="en-US" dirty="0"/>
              <a:t> = </a:t>
            </a:r>
            <a:r>
              <a:rPr lang="en-US" dirty="0" smtClean="0"/>
              <a:t>1,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LoadModificator</a:t>
            </a:r>
            <a:r>
              <a:rPr lang="en-US" dirty="0"/>
              <a:t> = </a:t>
            </a:r>
            <a:r>
              <a:rPr lang="en-US" dirty="0" smtClean="0"/>
              <a:t>-1,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RangeModificator</a:t>
            </a:r>
            <a:r>
              <a:rPr lang="en-US" dirty="0"/>
              <a:t> = 0,</a:t>
            </a:r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RotationSpeedModificator</a:t>
            </a:r>
            <a:r>
              <a:rPr lang="en-US" dirty="0"/>
              <a:t> = </a:t>
            </a:r>
            <a:r>
              <a:rPr lang="en-US" dirty="0" smtClean="0"/>
              <a:t>-1,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SpeedModificator</a:t>
            </a:r>
            <a:r>
              <a:rPr lang="en-US" dirty="0"/>
              <a:t> = 0,</a:t>
            </a:r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ViewRangeModificator</a:t>
            </a:r>
            <a:r>
              <a:rPr lang="en-US" dirty="0"/>
              <a:t> = </a:t>
            </a:r>
            <a:r>
              <a:rPr lang="en-US" dirty="0" smtClean="0"/>
              <a:t>-1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)]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4581128"/>
            <a:ext cx="48245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 public override string </a:t>
            </a:r>
            <a:r>
              <a:rPr lang="en-US" sz="1300" dirty="0" err="1"/>
              <a:t>ChooseType</a:t>
            </a:r>
            <a:r>
              <a:rPr lang="en-US" sz="1300" dirty="0"/>
              <a:t>(Dictionary&lt;string, </a:t>
            </a:r>
            <a:r>
              <a:rPr lang="en-US" sz="1300" dirty="0" err="1"/>
              <a:t>int</a:t>
            </a:r>
            <a:r>
              <a:rPr lang="en-US" sz="1300" dirty="0"/>
              <a:t>&gt; count)</a:t>
            </a:r>
          </a:p>
          <a:p>
            <a:r>
              <a:rPr lang="en-US" sz="1300" dirty="0"/>
              <a:t>        {</a:t>
            </a:r>
          </a:p>
          <a:p>
            <a:r>
              <a:rPr lang="en-US" sz="1300" dirty="0"/>
              <a:t>            if (count</a:t>
            </a:r>
            <a:r>
              <a:rPr lang="en-US" sz="1300" dirty="0" smtClean="0"/>
              <a:t>[“Fighter"] </a:t>
            </a:r>
            <a:r>
              <a:rPr lang="en-US" sz="1300" dirty="0"/>
              <a:t>&gt; 9 )</a:t>
            </a:r>
          </a:p>
          <a:p>
            <a:r>
              <a:rPr lang="en-US" sz="1300" dirty="0"/>
              <a:t>                return </a:t>
            </a:r>
            <a:r>
              <a:rPr lang="en-US" sz="1300" dirty="0" smtClean="0"/>
              <a:t>“Worker";</a:t>
            </a:r>
            <a:endParaRPr lang="en-US" sz="1300" dirty="0"/>
          </a:p>
          <a:p>
            <a:r>
              <a:rPr lang="en-US" sz="1300" dirty="0"/>
              <a:t>            else return </a:t>
            </a:r>
            <a:r>
              <a:rPr lang="en-US" sz="1300" dirty="0" smtClean="0"/>
              <a:t>“Fighter";</a:t>
            </a:r>
            <a:endParaRPr lang="en-US" sz="1300" dirty="0"/>
          </a:p>
          <a:p>
            <a:r>
              <a:rPr lang="en-US" sz="1300" dirty="0"/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25034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www.ningelgen.eu/05_Informatik/InformatikDateien/Kapitel%205_03%20ObjektorientierteAmeisen.pdf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http://de.wikipedia.org/wiki/AntMe!#</a:t>
            </a:r>
            <a:r>
              <a:rPr lang="en-US" dirty="0" smtClean="0">
                <a:hlinkClick r:id="rId3"/>
              </a:rPr>
              <a:t>Tutorials</a:t>
            </a:r>
            <a:endParaRPr lang="en-US" dirty="0" smtClean="0"/>
          </a:p>
          <a:p>
            <a:pPr lvl="1"/>
            <a:r>
              <a:rPr lang="en-US" dirty="0" smtClean="0"/>
              <a:t>A full command list is also on the course page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Take home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Decentral approach of </a:t>
            </a:r>
            <a:r>
              <a:rPr lang="en-US" altLang="en-US" sz="2800" dirty="0" err="1" smtClean="0"/>
              <a:t>multiagent</a:t>
            </a:r>
            <a:r>
              <a:rPr lang="en-US" altLang="en-US" sz="2800" dirty="0" smtClean="0"/>
              <a:t> systems increases reliability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Allows study of human/animal </a:t>
            </a:r>
            <a:r>
              <a:rPr lang="en-US" altLang="en-US" sz="2800" dirty="0" err="1" smtClean="0"/>
              <a:t>behaviour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Performance of </a:t>
            </a:r>
            <a:r>
              <a:rPr lang="en-US" altLang="en-US" sz="2800" dirty="0" err="1" smtClean="0"/>
              <a:t>multiagents</a:t>
            </a:r>
            <a:r>
              <a:rPr lang="en-US" altLang="en-US" sz="2800" dirty="0" smtClean="0"/>
              <a:t> for decentralized algorithms: Big expectations, limited results so far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4232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Wasps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0607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84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Wasps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Pulp foragers, water foragers, builders, cleaners, feeders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Complex nests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Horizontal columns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Protective covering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Central entrance hole</a:t>
            </a:r>
          </a:p>
        </p:txBody>
      </p:sp>
    </p:spTree>
    <p:extLst>
      <p:ext uri="{BB962C8B-B14F-4D97-AF65-F5344CB8AC3E}">
        <p14:creationId xmlns:p14="http://schemas.microsoft.com/office/powerpoint/2010/main" val="221090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Ants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9244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96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sz="2400" dirty="0" smtClean="0"/>
          </a:p>
          <a:p>
            <a:r>
              <a:rPr lang="en-US" altLang="en-US" sz="2400" dirty="0" smtClean="0"/>
              <a:t>Organizing highways to and from their foraging sites by leaving pheromone trails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Form chains from their own bodies</a:t>
            </a:r>
            <a:br>
              <a:rPr lang="en-US" altLang="en-US" sz="2400" dirty="0" smtClean="0"/>
            </a:br>
            <a:r>
              <a:rPr lang="en-US" altLang="en-US" sz="2400" dirty="0" smtClean="0"/>
              <a:t>to create a bridge to pull</a:t>
            </a:r>
            <a:br>
              <a:rPr lang="en-US" altLang="en-US" sz="2400" dirty="0" smtClean="0"/>
            </a:br>
            <a:r>
              <a:rPr lang="en-US" altLang="en-US" sz="2400" dirty="0" smtClean="0"/>
              <a:t>and hold leafs together with silk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Division of </a:t>
            </a:r>
            <a:r>
              <a:rPr lang="en-US" altLang="en-US" sz="2400" dirty="0" err="1" smtClean="0"/>
              <a:t>labour</a:t>
            </a:r>
            <a:endParaRPr lang="en-US" altLang="en-US" sz="2400" dirty="0" smtClean="0"/>
          </a:p>
          <a:p>
            <a:pPr lvl="1"/>
            <a:r>
              <a:rPr lang="en-US" altLang="en-US" sz="1600" dirty="0" smtClean="0"/>
              <a:t>Inner workers, outer workers, cleaners, nurses, soldiers, wake-up ants, storage ants</a:t>
            </a:r>
          </a:p>
          <a:p>
            <a:endParaRPr lang="en-US" altLang="en-US" sz="1800" dirty="0" smtClean="0"/>
          </a:p>
        </p:txBody>
      </p:sp>
      <p:pic>
        <p:nvPicPr>
          <p:cNvPr id="2050" name="Picture 2" descr="http://www.ettrich.at/wp-content/uploads/2015/08/Ameisenbr%C3%BCc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3576740" cy="23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1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 of Insects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The complexity and sophistication of  </a:t>
            </a:r>
            <a:br>
              <a:rPr lang="en-US" altLang="en-US" sz="2400" dirty="0" smtClean="0"/>
            </a:br>
            <a:r>
              <a:rPr lang="en-US" altLang="en-US" sz="2400" dirty="0" smtClean="0"/>
              <a:t>self-organization is carried out with no clear leader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Interaction and specialization increases evolutionary “fitness” of the colonies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The modeling of social insects by means of </a:t>
            </a:r>
            <a:br>
              <a:rPr lang="en-US" altLang="en-US" sz="2400" dirty="0" smtClean="0"/>
            </a:br>
            <a:r>
              <a:rPr lang="en-US" altLang="en-US" sz="2400" dirty="0" smtClean="0"/>
              <a:t>self-organization can help design artificial distributed problem solving devices.  This is also known as Swarm Intelligent Systems or </a:t>
            </a:r>
            <a:r>
              <a:rPr lang="en-US" altLang="en-US" sz="2400" dirty="0" err="1"/>
              <a:t>M</a:t>
            </a:r>
            <a:r>
              <a:rPr lang="en-US" altLang="en-US" sz="2400" dirty="0" err="1" smtClean="0"/>
              <a:t>ultiagent</a:t>
            </a:r>
            <a:r>
              <a:rPr lang="en-US" altLang="en-US" sz="2400" dirty="0" smtClean="0"/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2887053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Office PowerPoint</Application>
  <PresentationFormat>On-screen Show (4:3)</PresentationFormat>
  <Paragraphs>300</Paragraphs>
  <Slides>45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Consolas</vt:lpstr>
      <vt:lpstr>Times New Roman</vt:lpstr>
      <vt:lpstr>Wingdings</vt:lpstr>
      <vt:lpstr>Tema di Office</vt:lpstr>
      <vt:lpstr>Distributed Systems 33. Multiagent Systems</vt:lpstr>
      <vt:lpstr>So far…</vt:lpstr>
      <vt:lpstr>PowerPoint Presentation</vt:lpstr>
      <vt:lpstr>Bees</vt:lpstr>
      <vt:lpstr>Wasps</vt:lpstr>
      <vt:lpstr>Wasps</vt:lpstr>
      <vt:lpstr>Ants</vt:lpstr>
      <vt:lpstr>Ants</vt:lpstr>
      <vt:lpstr>Summary of Insects</vt:lpstr>
      <vt:lpstr>Multi-agent Systems</vt:lpstr>
      <vt:lpstr>A simple agent</vt:lpstr>
      <vt:lpstr>Why to study decentralized agents?</vt:lpstr>
      <vt:lpstr>1. Communication not possible</vt:lpstr>
      <vt:lpstr>2. Increased Reliability</vt:lpstr>
      <vt:lpstr>Amazon Robotics (former KIVA)</vt:lpstr>
      <vt:lpstr>3. Model human/animal behaviour</vt:lpstr>
      <vt:lpstr>Bird swarms</vt:lpstr>
      <vt:lpstr>PowerPoint Presentation</vt:lpstr>
      <vt:lpstr>PowerPoint Presentation</vt:lpstr>
      <vt:lpstr>PowerPoint Presentation</vt:lpstr>
      <vt:lpstr>Robo soccer</vt:lpstr>
      <vt:lpstr>4. Find better solutions than with centralized systems  Decentralized algorithms</vt:lpstr>
      <vt:lpstr>A Look at Real Ant Behaviour</vt:lpstr>
      <vt:lpstr>Interrupt The Flow</vt:lpstr>
      <vt:lpstr>Random Walks..</vt:lpstr>
      <vt:lpstr>The New Shortest Path</vt:lpstr>
      <vt:lpstr>Travelling Salesperson Problem</vt:lpstr>
      <vt:lpstr>Traveling Sales Ants</vt:lpstr>
      <vt:lpstr>PowerPoint Presentation</vt:lpstr>
      <vt:lpstr>What is AntMe</vt:lpstr>
      <vt:lpstr>PowerPoint Presentation</vt:lpstr>
      <vt:lpstr>How it works</vt:lpstr>
      <vt:lpstr>Castes (=Specializations)</vt:lpstr>
      <vt:lpstr>Environment</vt:lpstr>
      <vt:lpstr>C#</vt:lpstr>
      <vt:lpstr>PowerPoint Presentation</vt:lpstr>
      <vt:lpstr>PowerPoint Presentation</vt:lpstr>
      <vt:lpstr>Example: Random walks</vt:lpstr>
      <vt:lpstr>Example: Bringing back sugar</vt:lpstr>
      <vt:lpstr>Using markers</vt:lpstr>
      <vt:lpstr>PowerPoint Presentation</vt:lpstr>
      <vt:lpstr>Commands</vt:lpstr>
      <vt:lpstr>Castes</vt:lpstr>
      <vt:lpstr>Further references</vt:lpstr>
      <vt:lpstr>Take home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2016-01-22T15:23:31Z</dcterms:created>
  <dcterms:modified xsi:type="dcterms:W3CDTF">2016-05-19T10:20:14Z</dcterms:modified>
</cp:coreProperties>
</file>