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5" r:id="rId1"/>
  </p:sldMasterIdLst>
  <p:notesMasterIdLst>
    <p:notesMasterId r:id="rId68"/>
  </p:notesMasterIdLst>
  <p:handoutMasterIdLst>
    <p:handoutMasterId r:id="rId69"/>
  </p:handoutMasterIdLst>
  <p:sldIdLst>
    <p:sldId id="256" r:id="rId2"/>
    <p:sldId id="385" r:id="rId3"/>
    <p:sldId id="332" r:id="rId4"/>
    <p:sldId id="263" r:id="rId5"/>
    <p:sldId id="310" r:id="rId6"/>
    <p:sldId id="325" r:id="rId7"/>
    <p:sldId id="314" r:id="rId8"/>
    <p:sldId id="313" r:id="rId9"/>
    <p:sldId id="311" r:id="rId10"/>
    <p:sldId id="312" r:id="rId11"/>
    <p:sldId id="315" r:id="rId12"/>
    <p:sldId id="316" r:id="rId13"/>
    <p:sldId id="317" r:id="rId14"/>
    <p:sldId id="386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9" r:id="rId23"/>
    <p:sldId id="328" r:id="rId24"/>
    <p:sldId id="327" r:id="rId25"/>
    <p:sldId id="259" r:id="rId26"/>
    <p:sldId id="260" r:id="rId27"/>
    <p:sldId id="287" r:id="rId28"/>
    <p:sldId id="261" r:id="rId29"/>
    <p:sldId id="264" r:id="rId30"/>
    <p:sldId id="291" r:id="rId31"/>
    <p:sldId id="326" r:id="rId32"/>
    <p:sldId id="304" r:id="rId33"/>
    <p:sldId id="305" r:id="rId34"/>
    <p:sldId id="265" r:id="rId35"/>
    <p:sldId id="387" r:id="rId36"/>
    <p:sldId id="334" r:id="rId37"/>
    <p:sldId id="337" r:id="rId38"/>
    <p:sldId id="338" r:id="rId39"/>
    <p:sldId id="383" r:id="rId40"/>
    <p:sldId id="384" r:id="rId41"/>
    <p:sldId id="342" r:id="rId42"/>
    <p:sldId id="339" r:id="rId43"/>
    <p:sldId id="344" r:id="rId44"/>
    <p:sldId id="345" r:id="rId45"/>
    <p:sldId id="346" r:id="rId46"/>
    <p:sldId id="347" r:id="rId47"/>
    <p:sldId id="348" r:id="rId48"/>
    <p:sldId id="349" r:id="rId49"/>
    <p:sldId id="354" r:id="rId50"/>
    <p:sldId id="357" r:id="rId51"/>
    <p:sldId id="359" r:id="rId52"/>
    <p:sldId id="362" r:id="rId53"/>
    <p:sldId id="363" r:id="rId54"/>
    <p:sldId id="364" r:id="rId55"/>
    <p:sldId id="365" r:id="rId56"/>
    <p:sldId id="366" r:id="rId57"/>
    <p:sldId id="372" r:id="rId58"/>
    <p:sldId id="374" r:id="rId59"/>
    <p:sldId id="375" r:id="rId60"/>
    <p:sldId id="376" r:id="rId61"/>
    <p:sldId id="378" r:id="rId62"/>
    <p:sldId id="379" r:id="rId63"/>
    <p:sldId id="380" r:id="rId64"/>
    <p:sldId id="381" r:id="rId65"/>
    <p:sldId id="382" r:id="rId66"/>
    <p:sldId id="331" r:id="rId67"/>
  </p:sldIdLst>
  <p:sldSz cx="9144000" cy="6858000" type="screen4x3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C60AE7-2D28-4A76-ADB6-9568B2BF0A30}">
          <p14:sldIdLst>
            <p14:sldId id="256"/>
            <p14:sldId id="385"/>
            <p14:sldId id="332"/>
            <p14:sldId id="263"/>
            <p14:sldId id="310"/>
            <p14:sldId id="325"/>
            <p14:sldId id="314"/>
            <p14:sldId id="313"/>
            <p14:sldId id="311"/>
            <p14:sldId id="312"/>
            <p14:sldId id="315"/>
            <p14:sldId id="316"/>
            <p14:sldId id="317"/>
            <p14:sldId id="386"/>
            <p14:sldId id="318"/>
            <p14:sldId id="319"/>
            <p14:sldId id="320"/>
            <p14:sldId id="321"/>
            <p14:sldId id="322"/>
            <p14:sldId id="323"/>
            <p14:sldId id="324"/>
            <p14:sldId id="329"/>
            <p14:sldId id="328"/>
            <p14:sldId id="327"/>
            <p14:sldId id="259"/>
            <p14:sldId id="260"/>
            <p14:sldId id="287"/>
            <p14:sldId id="261"/>
            <p14:sldId id="264"/>
            <p14:sldId id="291"/>
            <p14:sldId id="326"/>
            <p14:sldId id="304"/>
            <p14:sldId id="305"/>
            <p14:sldId id="265"/>
          </p14:sldIdLst>
        </p14:section>
        <p14:section name="Untitled Section" id="{F14325B7-EE72-4647-A18C-9BF0C305D5B8}">
          <p14:sldIdLst>
            <p14:sldId id="387"/>
            <p14:sldId id="334"/>
            <p14:sldId id="337"/>
            <p14:sldId id="338"/>
            <p14:sldId id="383"/>
            <p14:sldId id="384"/>
            <p14:sldId id="342"/>
            <p14:sldId id="339"/>
            <p14:sldId id="344"/>
            <p14:sldId id="345"/>
            <p14:sldId id="346"/>
            <p14:sldId id="347"/>
            <p14:sldId id="348"/>
            <p14:sldId id="349"/>
            <p14:sldId id="354"/>
            <p14:sldId id="357"/>
            <p14:sldId id="359"/>
            <p14:sldId id="362"/>
            <p14:sldId id="363"/>
            <p14:sldId id="364"/>
            <p14:sldId id="365"/>
            <p14:sldId id="366"/>
            <p14:sldId id="372"/>
            <p14:sldId id="374"/>
            <p14:sldId id="375"/>
            <p14:sldId id="376"/>
            <p14:sldId id="378"/>
            <p14:sldId id="379"/>
            <p14:sldId id="380"/>
            <p14:sldId id="381"/>
            <p14:sldId id="382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19" autoAdjust="0"/>
    <p:restoredTop sz="79391" autoAdjust="0"/>
  </p:normalViewPr>
  <p:slideViewPr>
    <p:cSldViewPr snapToGrid="0" snapToObjects="1">
      <p:cViewPr varScale="1">
        <p:scale>
          <a:sx n="60" d="100"/>
          <a:sy n="60" d="100"/>
        </p:scale>
        <p:origin x="126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8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97D4F-07CD-C542-A2F4-706BA6E6DCD6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80A5-7A92-CE4B-9633-B75BCAF5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043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78CDC-C1B7-3743-A859-C37BB861F831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50FD-9C6C-A04B-9979-484ECC35F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74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7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50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979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66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0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803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42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123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9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3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2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8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51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63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74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A4013-EE68-4D0E-8B6C-DFDA73A4D5B3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6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326F-3991-4607-919A-12B575AC489E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B1E25-342B-47F5-8694-1782F7AAC015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4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71FD-6CE1-4CBC-9BA8-2300CC9BE876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0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1670-1998-4464-9F82-6055D2A710D9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9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CDA5A-BB21-42E8-A3A4-E8976FC5F4DB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2FD6-DD8D-4AE9-A27E-98734E4E9BD1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3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895-9FDC-42B2-A75D-7CEEEB65433C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1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644B-CC9A-4DB0-8738-9E0BBE85C03B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7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944B6-1FBA-47BF-B33A-480CD96DE8D5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3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898F-2642-4BAF-9538-F022BE0BE7AE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8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4E2CD-0925-471F-98F6-E686D866ADCD}" type="datetime1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3A88-2E19-EA40-A239-738AD26DCF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internet-user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r>
              <a:rPr lang="en-US" sz="6000" smtClean="0"/>
              <a:t/>
            </a:r>
            <a:br>
              <a:rPr lang="en-US" sz="6000" smtClean="0"/>
            </a:br>
            <a:r>
              <a:rPr lang="en-US" sz="4000" smtClean="0"/>
              <a:t>1. </a:t>
            </a:r>
            <a:r>
              <a:rPr lang="en-US" sz="4000" dirty="0" smtClean="0"/>
              <a:t>Introduction to Distributed Systems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37" y="3832150"/>
            <a:ext cx="6400800" cy="26816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/>
          </a:p>
          <a:p>
            <a:r>
              <a:rPr lang="en-US" dirty="0" smtClean="0"/>
              <a:t>A.Y. 2015/2016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3</a:t>
            </a:r>
            <a:br>
              <a:rPr lang="en-US" dirty="0" smtClean="0"/>
            </a:br>
            <a:r>
              <a:rPr lang="en-US" dirty="0" smtClean="0"/>
              <a:t>Openness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7" y="1600200"/>
            <a:ext cx="86868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Open DS</a:t>
            </a:r>
            <a:r>
              <a:rPr lang="en-US" sz="2800" dirty="0" smtClean="0"/>
              <a:t>: offers services according to standard rules describing their syntax and semantics </a:t>
            </a:r>
          </a:p>
          <a:p>
            <a:r>
              <a:rPr lang="en-US" sz="2800" b="1" dirty="0" smtClean="0"/>
              <a:t>Interoperability</a:t>
            </a:r>
            <a:r>
              <a:rPr lang="en-US" sz="2800" dirty="0" smtClean="0"/>
              <a:t>: extent by which two systems/components can work together by just knowing each other’s interfaces</a:t>
            </a:r>
          </a:p>
          <a:p>
            <a:r>
              <a:rPr lang="en-US" sz="2800" b="1" dirty="0" smtClean="0"/>
              <a:t>Portability</a:t>
            </a:r>
            <a:r>
              <a:rPr lang="en-US" sz="2800" dirty="0" smtClean="0"/>
              <a:t>:  to what extent an application can be seamlessly executed in a different environment</a:t>
            </a:r>
            <a:endParaRPr lang="en-US" sz="2800" b="1" dirty="0" smtClean="0"/>
          </a:p>
          <a:p>
            <a:r>
              <a:rPr lang="en-US" sz="2800" b="1" dirty="0" smtClean="0"/>
              <a:t>Reconfiguration/Extensibility</a:t>
            </a:r>
            <a:r>
              <a:rPr lang="en-US" sz="2800" dirty="0" smtClean="0"/>
              <a:t>: to what extent the DS can be re-organized or accommodate new-parts</a:t>
            </a:r>
          </a:p>
        </p:txBody>
      </p:sp>
    </p:spTree>
    <p:extLst>
      <p:ext uri="{BB962C8B-B14F-4D97-AF65-F5344CB8AC3E}">
        <p14:creationId xmlns:p14="http://schemas.microsoft.com/office/powerpoint/2010/main" val="41225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1515535"/>
            <a:ext cx="8602134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 Importance of service interfaces</a:t>
            </a:r>
          </a:p>
          <a:p>
            <a:pPr lvl="1"/>
            <a:r>
              <a:rPr lang="en-US" sz="2200" dirty="0" smtClean="0"/>
              <a:t>Completeness: provide all relevant information</a:t>
            </a:r>
          </a:p>
          <a:p>
            <a:pPr lvl="1"/>
            <a:r>
              <a:rPr lang="en-US" sz="2200" dirty="0" smtClean="0"/>
              <a:t>Neutrality: independent from implementations</a:t>
            </a:r>
          </a:p>
          <a:p>
            <a:pPr lvl="1"/>
            <a:r>
              <a:rPr lang="en-US" sz="2200" dirty="0" smtClean="0"/>
              <a:t>Semantics???</a:t>
            </a:r>
          </a:p>
          <a:p>
            <a:r>
              <a:rPr lang="en-US" sz="2800" dirty="0" smtClean="0"/>
              <a:t>Importance of interaction protocols and standards</a:t>
            </a:r>
          </a:p>
          <a:p>
            <a:pPr lvl="1"/>
            <a:r>
              <a:rPr lang="en-US" sz="2200" dirty="0" smtClean="0"/>
              <a:t>Well-disciplined ways of exchanging messages</a:t>
            </a:r>
          </a:p>
          <a:p>
            <a:r>
              <a:rPr lang="en-US" sz="2800" dirty="0" smtClean="0"/>
              <a:t>Standardization efforts:</a:t>
            </a:r>
          </a:p>
          <a:p>
            <a:pPr lvl="1"/>
            <a:r>
              <a:rPr lang="en-US" sz="2200" dirty="0" smtClean="0"/>
              <a:t>ISO = International Standards </a:t>
            </a:r>
            <a:r>
              <a:rPr lang="en-US" sz="2200" dirty="0" err="1" smtClean="0"/>
              <a:t>Organisation</a:t>
            </a:r>
            <a:endParaRPr lang="en-US" sz="2200" dirty="0"/>
          </a:p>
          <a:p>
            <a:pPr lvl="1"/>
            <a:r>
              <a:rPr lang="en-US" sz="2200" dirty="0" smtClean="0"/>
              <a:t>ITU-T = International Telecommunication Union</a:t>
            </a:r>
          </a:p>
          <a:p>
            <a:pPr lvl="1"/>
            <a:r>
              <a:rPr lang="en-US" sz="2200" dirty="0" smtClean="0"/>
              <a:t>IETF = Internet Engineering Task force</a:t>
            </a:r>
          </a:p>
          <a:p>
            <a:pPr lvl="1"/>
            <a:r>
              <a:rPr lang="en-US" sz="2200" dirty="0" smtClean="0"/>
              <a:t>IEEE = Institute of Electrical and Electronic Engineers</a:t>
            </a:r>
          </a:p>
          <a:p>
            <a:pPr lvl="1"/>
            <a:r>
              <a:rPr lang="en-US" sz="2200" dirty="0" smtClean="0"/>
              <a:t>W3C = World Wide Web Consortium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82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Guarantee large-scale interoperation</a:t>
            </a:r>
          </a:p>
          <a:p>
            <a:r>
              <a:rPr lang="en-US" dirty="0" smtClean="0"/>
              <a:t>Guarantee heterogeneity of products</a:t>
            </a:r>
          </a:p>
          <a:p>
            <a:r>
              <a:rPr lang="en-US" dirty="0" smtClean="0"/>
              <a:t>Network standards: regulate interaction between remote hardware/software entities, connected through a network</a:t>
            </a:r>
          </a:p>
          <a:p>
            <a:r>
              <a:rPr lang="en-US" dirty="0" smtClean="0"/>
              <a:t>Two types of standard</a:t>
            </a:r>
          </a:p>
          <a:p>
            <a:pPr lvl="1"/>
            <a:r>
              <a:rPr lang="en-US" i="1" dirty="0" smtClean="0"/>
              <a:t>De jure </a:t>
            </a:r>
            <a:r>
              <a:rPr lang="en-US" dirty="0" smtClean="0"/>
              <a:t>(top-down): international committees and organizations</a:t>
            </a:r>
          </a:p>
          <a:p>
            <a:pPr lvl="1"/>
            <a:r>
              <a:rPr lang="en-US" i="1" dirty="0" smtClean="0"/>
              <a:t>De facto </a:t>
            </a:r>
            <a:r>
              <a:rPr lang="en-US" dirty="0" smtClean="0"/>
              <a:t>(bottom-up): emerge from practice (UNIX, JAVA, TCP/IP,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Openness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High componentization</a:t>
            </a:r>
          </a:p>
          <a:p>
            <a:pPr lvl="1"/>
            <a:r>
              <a:rPr lang="en-US" dirty="0" smtClean="0"/>
              <a:t>Small replaceable/adaptable components with clear interfaces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Separation of logic and implementation</a:t>
            </a:r>
          </a:p>
          <a:p>
            <a:pPr lvl="1"/>
            <a:r>
              <a:rPr lang="en-US" dirty="0" smtClean="0"/>
              <a:t>Specify only the logic</a:t>
            </a:r>
          </a:p>
          <a:p>
            <a:pPr lvl="1"/>
            <a:r>
              <a:rPr lang="en-US" dirty="0" smtClean="0"/>
              <a:t>Leave implementation to the developers</a:t>
            </a:r>
            <a:endParaRPr lang="en-US" dirty="0"/>
          </a:p>
          <a:p>
            <a:pPr marL="5143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8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Sample from the HTTP Protocol Specification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2349"/>
            <a:ext cx="82296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sz="1600" b="1" dirty="0"/>
              <a:t>8.1.2.1 Negotiation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dirty="0"/>
              <a:t>An HTTP/1.1 server MAY assume that a HTTP/1.1 client intends to maintain a persistent connection unless a Connection header including the connection-token "close" was sent in the request. If the server chooses to close the connection immediately after sending the response, it SHOULD send a Connection header including the connection-token close.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dirty="0"/>
              <a:t>An HTTP/1.1 client MAY expect a connection to remain open, but would decide to keep it open based on whether the response from a server contains a Connection header with the connection-token close. In case the client does not want to maintain a connection for more than that request, it SHOULD send a Connection header including the connection-token close.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dirty="0"/>
              <a:t>If either the client or the server sends the close token in the Connection header, that request becomes the last one for the connection.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1600" dirty="0"/>
              <a:t>Clients and servers SHOULD NOT assume that a persistent connection is maintained for HTTP versions less than 1.1 unless it is explicitly </a:t>
            </a:r>
            <a:r>
              <a:rPr lang="en-GB" sz="1600" dirty="0" err="1"/>
              <a:t>signaled</a:t>
            </a:r>
            <a:r>
              <a:rPr lang="en-GB" sz="1600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4821" y="5947576"/>
            <a:ext cx="572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https://www.w3.org/Protocols/rfc2616/rfc2616-sec8.html#sec8</a:t>
            </a:r>
          </a:p>
        </p:txBody>
      </p:sp>
    </p:spTree>
    <p:extLst>
      <p:ext uri="{BB962C8B-B14F-4D97-AF65-F5344CB8AC3E}">
        <p14:creationId xmlns:p14="http://schemas.microsoft.com/office/powerpoint/2010/main" val="4100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4</a:t>
            </a:r>
            <a:br>
              <a:rPr lang="en-US" dirty="0" smtClean="0"/>
            </a:br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Scalable DS: operates </a:t>
            </a:r>
            <a:r>
              <a:rPr lang="en-US" dirty="0"/>
              <a:t>effectively and efficiently independently </a:t>
            </a:r>
            <a:r>
              <a:rPr lang="en-US" dirty="0" smtClean="0"/>
              <a:t>from the </a:t>
            </a:r>
            <a:r>
              <a:rPr lang="en-US" dirty="0"/>
              <a:t>number of resources and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Dimensions of scalability (Neumann, 1994)</a:t>
            </a:r>
          </a:p>
          <a:p>
            <a:pPr lvl="1"/>
            <a:r>
              <a:rPr lang="en-US" dirty="0" smtClean="0"/>
              <a:t>Size: </a:t>
            </a:r>
            <a:r>
              <a:rPr lang="en-US" dirty="0" err="1" smtClean="0"/>
              <a:t>w.r.t</a:t>
            </a:r>
            <a:r>
              <a:rPr lang="en-US" dirty="0" smtClean="0"/>
              <a:t>. number resources/users</a:t>
            </a:r>
          </a:p>
          <a:p>
            <a:pPr lvl="1"/>
            <a:r>
              <a:rPr lang="en-US" dirty="0" smtClean="0"/>
              <a:t>Geography: </a:t>
            </a:r>
            <a:r>
              <a:rPr lang="en-US" dirty="0" err="1" smtClean="0"/>
              <a:t>w.r.t</a:t>
            </a:r>
            <a:r>
              <a:rPr lang="en-US" dirty="0" smtClean="0"/>
              <a:t>. location of resources/users</a:t>
            </a:r>
          </a:p>
          <a:p>
            <a:pPr lvl="1"/>
            <a:r>
              <a:rPr lang="en-US" dirty="0" smtClean="0"/>
              <a:t>Administration: </a:t>
            </a:r>
            <a:r>
              <a:rPr lang="en-US" dirty="0" err="1" smtClean="0"/>
              <a:t>w.r.t</a:t>
            </a:r>
            <a:r>
              <a:rPr lang="en-US" dirty="0" smtClean="0"/>
              <a:t>. involved administrative silos</a:t>
            </a:r>
          </a:p>
        </p:txBody>
      </p:sp>
    </p:spTree>
    <p:extLst>
      <p:ext uri="{BB962C8B-B14F-4D97-AF65-F5344CB8AC3E}">
        <p14:creationId xmlns:p14="http://schemas.microsoft.com/office/powerpoint/2010/main" val="12327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Scalability Problems (Bottlenecks)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22800"/>
            <a:ext cx="8229600" cy="2079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b="1" dirty="0" smtClean="0"/>
              <a:t>Decentralized algorithms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machine holds the complete system state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Machines take decisions only on local info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algorithm is robust to machine failure</a:t>
            </a:r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11219"/>
              </p:ext>
            </p:extLst>
          </p:nvPr>
        </p:nvGraphicFramePr>
        <p:xfrm>
          <a:off x="601133" y="1417639"/>
          <a:ext cx="7848600" cy="3072384"/>
        </p:xfrm>
        <a:graphic>
          <a:graphicData uri="http://schemas.openxmlformats.org/drawingml/2006/table">
            <a:tbl>
              <a:tblPr/>
              <a:tblGrid>
                <a:gridCol w="3090334"/>
                <a:gridCol w="4758266"/>
              </a:tblGrid>
              <a:tr h="4112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Concept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services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 single server for all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users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(legacy systems, security reasons)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 single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database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(avoiding synchronization issues)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algorithms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Doing routing based on complete 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24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Problems (Geography)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LANs to WANs…</a:t>
            </a:r>
          </a:p>
          <a:p>
            <a:pPr lvl="1"/>
            <a:r>
              <a:rPr lang="en-US" dirty="0" smtClean="0"/>
              <a:t>LAN: short distances</a:t>
            </a:r>
          </a:p>
          <a:p>
            <a:pPr lvl="1"/>
            <a:r>
              <a:rPr lang="en-US" dirty="0" smtClean="0"/>
              <a:t>WAN: large distances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491021"/>
              </p:ext>
            </p:extLst>
          </p:nvPr>
        </p:nvGraphicFramePr>
        <p:xfrm>
          <a:off x="457200" y="3584112"/>
          <a:ext cx="8195734" cy="2811533"/>
        </p:xfrm>
        <a:graphic>
          <a:graphicData uri="http://schemas.openxmlformats.org/drawingml/2006/table">
            <a:tbl>
              <a:tblPr/>
              <a:tblGrid>
                <a:gridCol w="4544344"/>
                <a:gridCol w="1785910"/>
                <a:gridCol w="1865480"/>
              </a:tblGrid>
              <a:tr h="342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WAN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73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Synchronous communication</a:t>
                      </a:r>
                    </a:p>
                    <a:p>
                      <a:r>
                        <a:rPr lang="en-US" sz="2400" dirty="0" smtClean="0"/>
                        <a:t>(wait for answer)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Broadcasting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(send to all)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ＭＳ Ｐゴシック" charset="0"/>
                          <a:cs typeface="Calibri"/>
                        </a:rPr>
                        <a:t>YES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Impossible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4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Centralized solution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MAYBE</a:t>
                      </a:r>
                      <a:endParaRPr lang="en-US" sz="2400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NO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Problems (Admin.)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5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Combination of two administrative domains…</a:t>
            </a:r>
          </a:p>
          <a:p>
            <a:r>
              <a:rPr lang="en-US" dirty="0" smtClean="0"/>
              <a:t>Non-technical issues</a:t>
            </a:r>
          </a:p>
          <a:p>
            <a:pPr lvl="1"/>
            <a:r>
              <a:rPr lang="en-US" dirty="0" smtClean="0"/>
              <a:t>Politics, human relationships…</a:t>
            </a:r>
          </a:p>
          <a:p>
            <a:r>
              <a:rPr lang="en-US" dirty="0" smtClean="0"/>
              <a:t>Conflicting policies</a:t>
            </a:r>
          </a:p>
          <a:p>
            <a:pPr lvl="1"/>
            <a:r>
              <a:rPr lang="en-US" dirty="0" smtClean="0"/>
              <a:t>Payment, management, security</a:t>
            </a:r>
          </a:p>
          <a:p>
            <a:r>
              <a:rPr lang="en-US" dirty="0" smtClean="0"/>
              <a:t>Lack of mutual trust</a:t>
            </a:r>
          </a:p>
          <a:p>
            <a:pPr lvl="1"/>
            <a:r>
              <a:rPr lang="en-US" dirty="0" smtClean="0"/>
              <a:t>Internal code: extensively tested/used</a:t>
            </a:r>
          </a:p>
          <a:p>
            <a:pPr lvl="1"/>
            <a:r>
              <a:rPr lang="en-US" dirty="0" smtClean="0"/>
              <a:t>External code: unknown</a:t>
            </a:r>
          </a:p>
          <a:p>
            <a:r>
              <a:rPr lang="en-US" dirty="0" smtClean="0"/>
              <a:t>Security issues</a:t>
            </a:r>
          </a:p>
          <a:p>
            <a:pPr lvl="1"/>
            <a:r>
              <a:rPr lang="en-US" dirty="0" smtClean="0"/>
              <a:t>Protection from malicious attacks coming from</a:t>
            </a:r>
          </a:p>
          <a:p>
            <a:pPr lvl="2"/>
            <a:r>
              <a:rPr lang="en-US" dirty="0" smtClean="0"/>
              <a:t>The new users that have access to the system</a:t>
            </a:r>
          </a:p>
          <a:p>
            <a:pPr lvl="2"/>
            <a:r>
              <a:rPr lang="en-US" dirty="0" smtClean="0"/>
              <a:t>The foreign code that is now part of the system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Techniques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Asynchronous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Reduction of the the overall communication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53408" r="16615" b="35877"/>
          <a:stretch/>
        </p:blipFill>
        <p:spPr bwMode="auto">
          <a:xfrm>
            <a:off x="647775" y="4868862"/>
            <a:ext cx="7768092" cy="161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37749" r="16615" b="49835"/>
          <a:stretch/>
        </p:blipFill>
        <p:spPr bwMode="auto">
          <a:xfrm>
            <a:off x="647775" y="2762901"/>
            <a:ext cx="7768091" cy="186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2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distributed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Paradigms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Techniques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90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Distribution of (sub)components and data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Replication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availability, load balancing</a:t>
            </a:r>
          </a:p>
          <a:p>
            <a:pPr marL="914400" lvl="1" indent="-514350"/>
            <a:r>
              <a:rPr lang="en-US" dirty="0" smtClean="0"/>
              <a:t>Caching (client’s responsibility)</a:t>
            </a:r>
          </a:p>
          <a:p>
            <a:pPr marL="914400" lvl="1" indent="-514350"/>
            <a:r>
              <a:rPr lang="en-US" dirty="0" smtClean="0"/>
              <a:t>Consistency and synchronization issues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Increase of computational power</a:t>
            </a:r>
          </a:p>
          <a:p>
            <a:pPr marL="914400" lvl="1" indent="-514350"/>
            <a:r>
              <a:rPr lang="en-US" dirty="0" smtClean="0"/>
              <a:t>Works </a:t>
            </a:r>
            <a:r>
              <a:rPr lang="en-US" dirty="0"/>
              <a:t>only for the size-related </a:t>
            </a:r>
            <a:r>
              <a:rPr lang="en-US" dirty="0" smtClean="0"/>
              <a:t>aspects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Increase of number of computational resources</a:t>
            </a:r>
          </a:p>
          <a:p>
            <a:pPr lvl="1"/>
            <a:r>
              <a:rPr lang="en-US" dirty="0"/>
              <a:t>Works only for the size-related aspects</a:t>
            </a:r>
          </a:p>
          <a:p>
            <a:pPr lvl="1"/>
            <a:r>
              <a:rPr lang="en-US" dirty="0" smtClean="0"/>
              <a:t>Temporary (cloud solutions)</a:t>
            </a:r>
          </a:p>
          <a:p>
            <a:pPr lvl="1"/>
            <a:r>
              <a:rPr lang="en-US" dirty="0" smtClean="0"/>
              <a:t>Works only if task can be well parallelized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1400"/>
          </a:xfrm>
        </p:spPr>
        <p:txBody>
          <a:bodyPr>
            <a:normAutofit/>
          </a:bodyPr>
          <a:lstStyle/>
          <a:p>
            <a:r>
              <a:rPr lang="en-US" dirty="0" smtClean="0"/>
              <a:t>The network is reliable</a:t>
            </a:r>
          </a:p>
          <a:p>
            <a:r>
              <a:rPr lang="en-US" dirty="0" smtClean="0"/>
              <a:t>The network is secure</a:t>
            </a:r>
          </a:p>
          <a:p>
            <a:r>
              <a:rPr lang="en-US" dirty="0" smtClean="0"/>
              <a:t>The network is homogeneous</a:t>
            </a:r>
          </a:p>
          <a:p>
            <a:r>
              <a:rPr lang="en-US" dirty="0" smtClean="0"/>
              <a:t>The topology does not change</a:t>
            </a:r>
          </a:p>
          <a:p>
            <a:r>
              <a:rPr lang="en-US" dirty="0" smtClean="0"/>
              <a:t>Latency is zero</a:t>
            </a:r>
          </a:p>
          <a:p>
            <a:r>
              <a:rPr lang="en-US" dirty="0" smtClean="0"/>
              <a:t>Bandwidth is infinite</a:t>
            </a:r>
          </a:p>
          <a:p>
            <a:r>
              <a:rPr lang="en-US" dirty="0" smtClean="0"/>
              <a:t>Transport cost is zero</a:t>
            </a:r>
          </a:p>
          <a:p>
            <a:r>
              <a:rPr lang="en-US" dirty="0" smtClean="0"/>
              <a:t>There is one administrator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Issues in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546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Multiple autonomous </a:t>
            </a:r>
            <a:r>
              <a:rPr lang="en-US" b="1" dirty="0" smtClean="0"/>
              <a:t>processes</a:t>
            </a:r>
            <a:r>
              <a:rPr lang="en-US" dirty="0" smtClean="0"/>
              <a:t> running in parallel</a:t>
            </a:r>
          </a:p>
          <a:p>
            <a:pPr lvl="1"/>
            <a:r>
              <a:rPr lang="en-US" dirty="0" smtClean="0">
                <a:sym typeface="Wingdings"/>
              </a:rPr>
              <a:t>Cooperation (resource sharing)</a:t>
            </a:r>
          </a:p>
          <a:p>
            <a:pPr lvl="1"/>
            <a:r>
              <a:rPr lang="en-US" dirty="0" smtClean="0">
                <a:sym typeface="Wingdings"/>
              </a:rPr>
              <a:t>Competitiveness (shared access)</a:t>
            </a:r>
            <a:endParaRPr lang="en-US" dirty="0"/>
          </a:p>
          <a:p>
            <a:r>
              <a:rPr lang="en-US" dirty="0" smtClean="0"/>
              <a:t>No global clock</a:t>
            </a:r>
          </a:p>
          <a:p>
            <a:pPr lvl="1"/>
            <a:r>
              <a:rPr lang="en-US" dirty="0" smtClean="0"/>
              <a:t>Every interacting process has its own local time</a:t>
            </a:r>
          </a:p>
          <a:p>
            <a:pPr lvl="1"/>
            <a:r>
              <a:rPr lang="en-US" dirty="0" smtClean="0"/>
              <a:t>No synchronization</a:t>
            </a:r>
            <a:endParaRPr lang="en-US" dirty="0"/>
          </a:p>
          <a:p>
            <a:r>
              <a:rPr lang="en-US" dirty="0" smtClean="0"/>
              <a:t>Independent failures</a:t>
            </a:r>
          </a:p>
          <a:p>
            <a:pPr lvl="1"/>
            <a:r>
              <a:rPr lang="en-US" dirty="0" smtClean="0"/>
              <a:t>Machine crash</a:t>
            </a:r>
          </a:p>
          <a:p>
            <a:pPr lvl="1"/>
            <a:r>
              <a:rPr lang="en-US" dirty="0" smtClean="0"/>
              <a:t>Network problems</a:t>
            </a:r>
          </a:p>
          <a:p>
            <a:r>
              <a:rPr lang="en-US" dirty="0" smtClean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01714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our examples?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resources/services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Transparency</a:t>
            </a:r>
          </a:p>
          <a:p>
            <a:pPr lvl="1" fontAlgn="base"/>
            <a:r>
              <a:rPr lang="en-US" dirty="0"/>
              <a:t>Access</a:t>
            </a:r>
          </a:p>
          <a:p>
            <a:pPr lvl="1" fontAlgn="base"/>
            <a:r>
              <a:rPr lang="en-US" dirty="0"/>
              <a:t>Location</a:t>
            </a:r>
          </a:p>
          <a:p>
            <a:pPr lvl="1" fontAlgn="base"/>
            <a:r>
              <a:rPr lang="en-US" dirty="0"/>
              <a:t>Migration </a:t>
            </a:r>
          </a:p>
          <a:p>
            <a:pPr lvl="1" fontAlgn="base"/>
            <a:r>
              <a:rPr lang="en-US" dirty="0"/>
              <a:t>Relocation</a:t>
            </a:r>
          </a:p>
          <a:p>
            <a:pPr lvl="1" fontAlgn="base"/>
            <a:r>
              <a:rPr lang="en-US" dirty="0"/>
              <a:t>Replication</a:t>
            </a:r>
          </a:p>
          <a:p>
            <a:pPr lvl="1" fontAlgn="base"/>
            <a:r>
              <a:rPr lang="en-US" dirty="0"/>
              <a:t>Concurrency</a:t>
            </a:r>
          </a:p>
          <a:p>
            <a:pPr lvl="1" fontAlgn="base"/>
            <a:r>
              <a:rPr lang="en-US" dirty="0"/>
              <a:t>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Openness</a:t>
            </a:r>
          </a:p>
          <a:p>
            <a:pPr marL="914400" lvl="1" indent="-514350"/>
            <a:r>
              <a:rPr lang="en-US" dirty="0" smtClean="0"/>
              <a:t>Interoperability</a:t>
            </a:r>
          </a:p>
          <a:p>
            <a:pPr marL="914400" lvl="1" indent="-514350"/>
            <a:r>
              <a:rPr lang="en-US" dirty="0" smtClean="0"/>
              <a:t>Portability</a:t>
            </a:r>
          </a:p>
          <a:p>
            <a:pPr marL="914400" lvl="1" indent="-514350"/>
            <a:r>
              <a:rPr lang="en-US" dirty="0" smtClean="0"/>
              <a:t>Extensions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Scalability</a:t>
            </a:r>
          </a:p>
          <a:p>
            <a:pPr marL="914400" lvl="1" indent="-514350"/>
            <a:r>
              <a:rPr lang="en-US" dirty="0" smtClean="0"/>
              <a:t>Size</a:t>
            </a:r>
          </a:p>
          <a:p>
            <a:pPr marL="914400" lvl="1" indent="-514350"/>
            <a:r>
              <a:rPr lang="en-US" dirty="0" smtClean="0"/>
              <a:t>Geography</a:t>
            </a:r>
          </a:p>
          <a:p>
            <a:pPr marL="914400" lvl="1" indent="-514350"/>
            <a:r>
              <a:rPr lang="en-US" dirty="0" smtClean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975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1945 – mid 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5378"/>
            <a:ext cx="8229600" cy="233642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Large-sized, expensive computers</a:t>
            </a:r>
          </a:p>
          <a:p>
            <a:r>
              <a:rPr lang="en-US" dirty="0" smtClean="0"/>
              <a:t>Centralized computing (single-processor systems)</a:t>
            </a:r>
          </a:p>
          <a:p>
            <a:r>
              <a:rPr lang="en-US" dirty="0" smtClean="0"/>
              <a:t>Monolithic programming</a:t>
            </a:r>
          </a:p>
          <a:p>
            <a:r>
              <a:rPr lang="en-US" dirty="0" smtClean="0"/>
              <a:t>OS: monolithic kernel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4232077" cy="2777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56" y="1290802"/>
            <a:ext cx="4158320" cy="299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around 1985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02332"/>
            <a:ext cx="8229600" cy="30673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Powerful micro-processors</a:t>
            </a:r>
          </a:p>
          <a:p>
            <a:pPr lvl="1"/>
            <a:r>
              <a:rPr lang="en-US" dirty="0" smtClean="0"/>
              <a:t>Moore’s law: the number of transistors that can be placed over an integrated circuit doubles every 2 years</a:t>
            </a:r>
          </a:p>
          <a:p>
            <a:r>
              <a:rPr lang="en-US" dirty="0" smtClean="0"/>
              <a:t>Computer (local-area) networks</a:t>
            </a:r>
          </a:p>
          <a:p>
            <a:pPr lvl="1"/>
            <a:r>
              <a:rPr lang="en-US" dirty="0" smtClean="0"/>
              <a:t>Connection among several machines in a building</a:t>
            </a:r>
          </a:p>
          <a:p>
            <a:pPr lvl="1"/>
            <a:r>
              <a:rPr lang="en-US" dirty="0" smtClean="0"/>
              <a:t>Small amount of data quickly transferable (</a:t>
            </a:r>
            <a:r>
              <a:rPr lang="en-US" dirty="0" err="1" smtClean="0"/>
              <a:t>μs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Micro-kernels</a:t>
            </a:r>
          </a:p>
          <a:p>
            <a:pPr lvl="1"/>
            <a:r>
              <a:rPr lang="en-US" dirty="0" smtClean="0"/>
              <a:t>Functionalities moved in user space</a:t>
            </a:r>
          </a:p>
          <a:p>
            <a:pPr lvl="1"/>
            <a:r>
              <a:rPr lang="en-US" dirty="0" smtClean="0"/>
              <a:t>LAN </a:t>
            </a:r>
            <a:r>
              <a:rPr lang="en-US" dirty="0" smtClean="0">
                <a:sym typeface="Wingdings"/>
              </a:rPr>
              <a:t> functionalities distributed across the network!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49" y="1295796"/>
            <a:ext cx="3802472" cy="2742022"/>
          </a:xfrm>
          <a:prstGeom prst="rect">
            <a:avLst/>
          </a:prstGeom>
        </p:spPr>
      </p:pic>
      <p:pic>
        <p:nvPicPr>
          <p:cNvPr id="5" name="Picture 4" descr="1-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9"/>
          <a:stretch/>
        </p:blipFill>
        <p:spPr bwMode="auto">
          <a:xfrm>
            <a:off x="489614" y="1756205"/>
            <a:ext cx="4555835" cy="147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4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162925" cy="579437"/>
          </a:xfrm>
        </p:spPr>
        <p:txBody>
          <a:bodyPr/>
          <a:lstStyle/>
          <a:p>
            <a:r>
              <a:rPr lang="en-US" sz="3200" dirty="0"/>
              <a:t>Centralized vs. Distributed Computing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8110538" cy="4800600"/>
          </a:xfrm>
        </p:spPr>
        <p:txBody>
          <a:bodyPr/>
          <a:lstStyle/>
          <a:p>
            <a:endParaRPr lang="en-US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81000" y="1600200"/>
          <a:ext cx="84582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SmartDraw" r:id="rId3" imgW="6565320" imgH="3364920" progId="SmartDraw.2">
                  <p:embed/>
                </p:oleObj>
              </mc:Choice>
              <mc:Fallback>
                <p:oleObj name="SmartDraw" r:id="rId3" imgW="6565320" imgH="3364920" progId="SmartDraw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8458200" cy="473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 1985-now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512" y="1417638"/>
            <a:ext cx="4122287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High-speed LANs</a:t>
            </a:r>
          </a:p>
          <a:p>
            <a:pPr lvl="1"/>
            <a:r>
              <a:rPr lang="en-US" dirty="0" smtClean="0"/>
              <a:t>100 Mbps – 10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Wide area networks</a:t>
            </a:r>
          </a:p>
          <a:p>
            <a:pPr lvl="1"/>
            <a:r>
              <a:rPr lang="en-US" dirty="0" smtClean="0"/>
              <a:t>Connection at the earth level</a:t>
            </a:r>
          </a:p>
          <a:p>
            <a:pPr lvl="1"/>
            <a:r>
              <a:rPr lang="en-US" dirty="0" smtClean="0"/>
              <a:t>64 Kbps – 1 </a:t>
            </a:r>
            <a:r>
              <a:rPr lang="en-US" dirty="0" err="1" smtClean="0"/>
              <a:t>Gbps</a:t>
            </a:r>
            <a:endParaRPr lang="en-US" dirty="0" smtClean="0"/>
          </a:p>
          <a:p>
            <a:r>
              <a:rPr lang="en-US" dirty="0" smtClean="0"/>
              <a:t>Internet</a:t>
            </a:r>
          </a:p>
          <a:p>
            <a:pPr lvl="1"/>
            <a:r>
              <a:rPr lang="en-US" b="1" dirty="0" smtClean="0"/>
              <a:t>Network of networks</a:t>
            </a:r>
          </a:p>
          <a:p>
            <a:pPr lvl="1"/>
            <a:r>
              <a:rPr lang="en-US" dirty="0" smtClean="0"/>
              <a:t>Billions of users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3" y="1317982"/>
            <a:ext cx="3718806" cy="371880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068852" y="3247029"/>
            <a:ext cx="558932" cy="327831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30025" y="2620621"/>
            <a:ext cx="1934487" cy="183655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86821" y="2620621"/>
            <a:ext cx="543204" cy="183655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27784" y="3247029"/>
            <a:ext cx="1936728" cy="3278315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34" y="4337360"/>
            <a:ext cx="2175107" cy="229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068852" y="2620622"/>
            <a:ext cx="561174" cy="626408"/>
          </a:xfrm>
          <a:prstGeom prst="rect">
            <a:avLst/>
          </a:prstGeom>
          <a:noFill/>
          <a:ln w="12700" cmpd="sng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Distributed Systems </a:t>
            </a:r>
            <a:r>
              <a:rPr lang="en-US" sz="4000" dirty="0" err="1" smtClean="0"/>
              <a:t>vs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Computer Networks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4"/>
            <a:ext cx="8432800" cy="5427133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Distributed System: transparency/coherence</a:t>
            </a:r>
          </a:p>
          <a:p>
            <a:pPr lvl="1"/>
            <a:r>
              <a:rPr lang="en-US" sz="3800" dirty="0"/>
              <a:t>M</a:t>
            </a:r>
            <a:r>
              <a:rPr lang="en-US" sz="3800" dirty="0" smtClean="0"/>
              <a:t>iddleware manages interaction (black box)</a:t>
            </a:r>
          </a:p>
          <a:p>
            <a:pPr lvl="1"/>
            <a:r>
              <a:rPr lang="en-US" sz="3800" dirty="0" smtClean="0"/>
              <a:t>Applications often run on top of a computer network</a:t>
            </a:r>
          </a:p>
          <a:p>
            <a:pPr lvl="1"/>
            <a:r>
              <a:rPr lang="en-US" sz="3800" dirty="0" smtClean="0"/>
              <a:t>E.g. WWW, multiplayer online games, …</a:t>
            </a:r>
          </a:p>
          <a:p>
            <a:r>
              <a:rPr lang="en-US" sz="3800" b="1" dirty="0" smtClean="0"/>
              <a:t>Computer network</a:t>
            </a:r>
            <a:r>
              <a:rPr lang="en-US" sz="3800" dirty="0" smtClean="0"/>
              <a:t>: collection of autonomous computers interconnected by a single technology</a:t>
            </a:r>
          </a:p>
          <a:p>
            <a:pPr lvl="1"/>
            <a:r>
              <a:rPr lang="en-US" sz="3800" dirty="0" smtClean="0"/>
              <a:t>Interconnection = ability of exchanging information</a:t>
            </a:r>
          </a:p>
          <a:p>
            <a:pPr lvl="2"/>
            <a:r>
              <a:rPr lang="en-US" sz="2900" dirty="0" smtClean="0"/>
              <a:t>Usually via message passing</a:t>
            </a:r>
          </a:p>
          <a:p>
            <a:pPr lvl="1"/>
            <a:r>
              <a:rPr lang="en-US" sz="3800" dirty="0" smtClean="0"/>
              <a:t>Users exposed to the actual machines (white box)</a:t>
            </a:r>
          </a:p>
          <a:p>
            <a:pPr lvl="1"/>
            <a:r>
              <a:rPr lang="en-US" sz="3800" dirty="0" smtClean="0"/>
              <a:t>Applications support users in interconnecting machines</a:t>
            </a:r>
          </a:p>
          <a:p>
            <a:pPr lvl="1"/>
            <a:r>
              <a:rPr lang="en-US" sz="3800" dirty="0" smtClean="0"/>
              <a:t>E.g. remote desktop, file transfer, remote printers, …</a:t>
            </a:r>
          </a:p>
          <a:p>
            <a:endParaRPr lang="en-US" sz="3800" dirty="0" smtClean="0"/>
          </a:p>
          <a:p>
            <a:r>
              <a:rPr lang="en-US" sz="3800" dirty="0" smtClean="0"/>
              <a:t>To realize distributed systems we need to understand/program computer networks!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Distributed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Scales</a:t>
            </a:r>
            <a:endParaRPr lang="en-US" dirty="0"/>
          </a:p>
        </p:txBody>
      </p:sp>
      <p:pic>
        <p:nvPicPr>
          <p:cNvPr id="4" name="Picture 4" descr="1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0" y="1417638"/>
            <a:ext cx="7898464" cy="520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165600"/>
            <a:ext cx="7086600" cy="1752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network of networks built upon TCP/IP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 basis for distributed systems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(www, name services, VoIP, file sharing, …)</a:t>
            </a:r>
          </a:p>
        </p:txBody>
      </p:sp>
    </p:spTree>
    <p:extLst>
      <p:ext uri="{BB962C8B-B14F-4D97-AF65-F5344CB8AC3E}">
        <p14:creationId xmlns:p14="http://schemas.microsoft.com/office/powerpoint/2010/main" val="8807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People?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99066" y="2755880"/>
            <a:ext cx="79530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hlinkClick r:id="rId3"/>
              </a:rPr>
              <a:t>http://www.internetlivestats.com/internet-users</a:t>
            </a:r>
            <a:r>
              <a:rPr lang="en-AU" sz="2800" dirty="0" smtClean="0">
                <a:hlinkClick r:id="rId3"/>
              </a:rPr>
              <a:t>/</a:t>
            </a:r>
            <a:endParaRPr lang="en-AU" sz="2800" dirty="0" smtClean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1882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is the Internet?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“Eric </a:t>
            </a:r>
            <a:r>
              <a:rPr lang="en-US" dirty="0"/>
              <a:t>Schmidt, the CEO of Google, the world’s largest index of the Internet, estimated the size at roughly 5 million terabytes of data. That’s over 5 billion gigabytes of data, or 5 trillion megabytes. Schmidt further noted that in its seven years of operations, Google has indexed roughly 200 terabytes of that, or .004% of the total size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0308" y="6383867"/>
            <a:ext cx="541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www.wisegeek.com</a:t>
            </a:r>
            <a:r>
              <a:rPr lang="en-US" dirty="0"/>
              <a:t>/how-big-is-the-</a:t>
            </a:r>
            <a:r>
              <a:rPr lang="en-US" dirty="0" err="1"/>
              <a:t>internet.htm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Applications</a:t>
            </a:r>
            <a:endParaRPr lang="en-US" dirty="0"/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41258"/>
              </p:ext>
            </p:extLst>
          </p:nvPr>
        </p:nvGraphicFramePr>
        <p:xfrm>
          <a:off x="567265" y="1307276"/>
          <a:ext cx="8187267" cy="5476240"/>
        </p:xfrm>
        <a:graphic>
          <a:graphicData uri="http://schemas.openxmlformats.org/drawingml/2006/table">
            <a:tbl>
              <a:tblPr/>
              <a:tblGrid>
                <a:gridCol w="2836335"/>
                <a:gridCol w="5350932"/>
              </a:tblGrid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Finance and commerce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eCommerce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 e.g. Amazon and eBay, PayPal,  online banking and trading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Bitcoin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The information society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Web information and  search engines,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ebooks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, Wikipedia; social networking: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</a:rPr>
                        <a:t>Facebook, Google+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Creative industries and entertainment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online gaming,  music and film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at home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user-generated content, e.g. YouTube, Flickr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Healthcare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health informatics,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online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patient records, monitoring patients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Education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e-learning,  virtual learning environments; distance learning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Transport and logistics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GPS in route finding systems, map services: Google Maps, Google Earth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Science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Access to research papers and data sets, collaborative working (SVN, Google Docs, Overleaf),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Mapreduce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SETI@home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ヒラギノ角ゴ ProN W3" charset="0"/>
                        <a:cs typeface="Calibri"/>
                        <a:sym typeface="Arial" charset="0"/>
                      </a:endParaRP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Environmental management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N W3" charset="0"/>
                          <a:cs typeface="Calibri"/>
                          <a:sym typeface="Arial" charset="0"/>
                        </a:rPr>
                        <a:t>sensor technology to monitor  earthquakes, floods or tsunamis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9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723" y="3044825"/>
            <a:ext cx="7772400" cy="1362075"/>
          </a:xfrm>
        </p:spPr>
        <p:txBody>
          <a:bodyPr/>
          <a:lstStyle/>
          <a:p>
            <a:r>
              <a:rPr lang="en-GB" dirty="0" smtClean="0"/>
              <a:t>3. Paradigms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0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Paradigms for Distributed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6151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0385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Paradigm: a recurrent pattern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Key features of DSs</a:t>
            </a:r>
          </a:p>
          <a:p>
            <a:pPr lvl="1"/>
            <a:r>
              <a:rPr lang="en-US" i="1" dirty="0" err="1" smtClean="0">
                <a:latin typeface="Calibri"/>
                <a:cs typeface="Calibri"/>
              </a:rPr>
              <a:t>Interprocess</a:t>
            </a:r>
            <a:r>
              <a:rPr lang="en-US" i="1" dirty="0" smtClean="0">
                <a:latin typeface="Calibri"/>
                <a:cs typeface="Calibri"/>
              </a:rPr>
              <a:t> </a:t>
            </a:r>
            <a:r>
              <a:rPr lang="en-US" i="1" dirty="0">
                <a:latin typeface="Calibri"/>
                <a:cs typeface="Calibri"/>
              </a:rPr>
              <a:t>communication</a:t>
            </a:r>
            <a:r>
              <a:rPr lang="en-US" dirty="0">
                <a:latin typeface="Calibri"/>
                <a:cs typeface="Calibri"/>
              </a:rPr>
              <a:t>: A distributed application require the participation of two or more independent entities (processes).  To do so, the processes must have the ability to exchange data among </a:t>
            </a:r>
            <a:r>
              <a:rPr lang="en-US" dirty="0" smtClean="0">
                <a:latin typeface="Calibri"/>
                <a:cs typeface="Calibri"/>
              </a:rPr>
              <a:t>themselves.</a:t>
            </a:r>
          </a:p>
          <a:p>
            <a:pPr lvl="2"/>
            <a:r>
              <a:rPr lang="en-US" dirty="0" smtClean="0">
                <a:latin typeface="Calibri"/>
                <a:cs typeface="Calibri"/>
              </a:rPr>
              <a:t>Collaboration</a:t>
            </a:r>
          </a:p>
          <a:p>
            <a:pPr lvl="1"/>
            <a:r>
              <a:rPr lang="en-US" i="1" dirty="0" smtClean="0">
                <a:latin typeface="Calibri"/>
                <a:cs typeface="Calibri"/>
              </a:rPr>
              <a:t>Event </a:t>
            </a:r>
            <a:r>
              <a:rPr lang="en-US" i="1" dirty="0">
                <a:latin typeface="Calibri"/>
                <a:cs typeface="Calibri"/>
              </a:rPr>
              <a:t>synchronization</a:t>
            </a:r>
            <a:r>
              <a:rPr lang="en-US" dirty="0">
                <a:latin typeface="Calibri"/>
                <a:cs typeface="Calibri"/>
              </a:rPr>
              <a:t>:  In a distributed application,  the sending and receiving of data among the participants of a distributed application must be synchronized</a:t>
            </a:r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08002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38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 (Body)"/>
                <a:cs typeface="Calibri (Body)"/>
              </a:rPr>
              <a:t>Relies on message exchange </a:t>
            </a:r>
            <a:r>
              <a:rPr lang="en-US" dirty="0" smtClean="0">
                <a:latin typeface="Calibri (Body)"/>
                <a:cs typeface="Calibri (Body)"/>
                <a:sym typeface="Wingdings"/>
              </a:rPr>
              <a:t> needs message passing architecture</a:t>
            </a:r>
            <a:endParaRPr lang="en-US" dirty="0" smtClean="0">
              <a:latin typeface="Calibri (Body)"/>
              <a:cs typeface="Calibri (Body)"/>
            </a:endParaRP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A process sends a message (</a:t>
            </a:r>
            <a:r>
              <a:rPr lang="en-US" b="1" dirty="0" smtClean="0">
                <a:latin typeface="Calibri (Body)"/>
                <a:cs typeface="Calibri (Body)"/>
              </a:rPr>
              <a:t>request</a:t>
            </a:r>
            <a:r>
              <a:rPr lang="en-US" dirty="0">
                <a:latin typeface="Calibri (Body)"/>
                <a:cs typeface="Calibri (Body)"/>
              </a:rPr>
              <a:t>)</a:t>
            </a:r>
            <a:r>
              <a:rPr lang="en-US" dirty="0" smtClean="0">
                <a:latin typeface="Calibri (Body)"/>
                <a:cs typeface="Calibri (Body)"/>
              </a:rPr>
              <a:t>  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The message is delivered to a </a:t>
            </a:r>
            <a:r>
              <a:rPr lang="en-US" b="1" dirty="0" smtClean="0">
                <a:latin typeface="Calibri (Body)"/>
                <a:cs typeface="Calibri (Body)"/>
              </a:rPr>
              <a:t>receiver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The receiver </a:t>
            </a:r>
            <a:r>
              <a:rPr lang="en-US" b="1" dirty="0" smtClean="0">
                <a:latin typeface="Calibri (Body)"/>
                <a:cs typeface="Calibri (Body)"/>
              </a:rPr>
              <a:t>processes</a:t>
            </a:r>
            <a:r>
              <a:rPr lang="en-US" dirty="0" smtClean="0">
                <a:latin typeface="Calibri (Body)"/>
                <a:cs typeface="Calibri (Body)"/>
              </a:rPr>
              <a:t> the request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The receiver sends a message back (</a:t>
            </a:r>
            <a:r>
              <a:rPr lang="en-US" b="1" dirty="0" smtClean="0">
                <a:latin typeface="Calibri (Body)"/>
                <a:cs typeface="Calibri (Body)"/>
              </a:rPr>
              <a:t>response</a:t>
            </a:r>
            <a:r>
              <a:rPr lang="en-US" dirty="0" smtClean="0">
                <a:latin typeface="Calibri (Body)"/>
                <a:cs typeface="Calibri (Body)"/>
              </a:rPr>
              <a:t>, reply)</a:t>
            </a:r>
          </a:p>
          <a:p>
            <a:pPr lvl="1"/>
            <a:r>
              <a:rPr lang="en-US" dirty="0" smtClean="0">
                <a:latin typeface="Calibri (Body)"/>
                <a:cs typeface="Calibri (Body)"/>
              </a:rPr>
              <a:t>The reply may trigger a further request</a:t>
            </a:r>
          </a:p>
          <a:p>
            <a:endParaRPr lang="en-US" dirty="0">
              <a:latin typeface="Calibri (Body)"/>
              <a:cs typeface="Calibri (Body)"/>
            </a:endParaRPr>
          </a:p>
          <a:p>
            <a:r>
              <a:rPr lang="en-US" b="1" dirty="0" smtClean="0">
                <a:latin typeface="Calibri (Body)"/>
                <a:cs typeface="Calibri (Body)"/>
              </a:rPr>
              <a:t>Message sequence charts</a:t>
            </a:r>
            <a:r>
              <a:rPr lang="en-US" dirty="0" smtClean="0">
                <a:latin typeface="Calibri (Body)"/>
                <a:cs typeface="Calibri (Body)"/>
              </a:rPr>
              <a:t> usually employed to depict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9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Primitives</a:t>
            </a:r>
          </a:p>
          <a:p>
            <a:pPr lvl="1"/>
            <a:r>
              <a:rPr lang="en-US" dirty="0" smtClean="0"/>
              <a:t>Basic</a:t>
            </a:r>
          </a:p>
          <a:p>
            <a:pPr lvl="2"/>
            <a:r>
              <a:rPr lang="en-US" dirty="0" smtClean="0"/>
              <a:t>Send (a message)</a:t>
            </a:r>
          </a:p>
          <a:p>
            <a:pPr lvl="2"/>
            <a:r>
              <a:rPr lang="en-US" dirty="0" smtClean="0"/>
              <a:t>Receive (wait for a message)</a:t>
            </a:r>
          </a:p>
          <a:p>
            <a:pPr lvl="1"/>
            <a:r>
              <a:rPr lang="en-US" dirty="0" smtClean="0"/>
              <a:t>For connection-oriented approach (see later)</a:t>
            </a:r>
          </a:p>
          <a:p>
            <a:pPr lvl="2"/>
            <a:r>
              <a:rPr lang="en-US" dirty="0" smtClean="0"/>
              <a:t>Connect</a:t>
            </a:r>
          </a:p>
          <a:p>
            <a:pPr lvl="2"/>
            <a:r>
              <a:rPr lang="en-US" dirty="0" smtClean="0"/>
              <a:t>Disconnect</a:t>
            </a:r>
          </a:p>
          <a:p>
            <a:r>
              <a:rPr lang="en-US" dirty="0" smtClean="0"/>
              <a:t>Abstraction similar to I/O: the primitives encapsulate the network communication</a:t>
            </a:r>
          </a:p>
          <a:p>
            <a:r>
              <a:rPr lang="en-US" dirty="0" smtClean="0"/>
              <a:t>Example: Java Socket APIs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44" y="1288994"/>
            <a:ext cx="5284521" cy="54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600200"/>
            <a:ext cx="8517467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 smtClean="0"/>
              <a:t>Some definition: A collection of </a:t>
            </a:r>
            <a:r>
              <a:rPr lang="en-US" sz="3600" b="1" dirty="0" smtClean="0"/>
              <a:t>independent 			computers </a:t>
            </a:r>
            <a:r>
              <a:rPr lang="en-US" sz="3600" dirty="0" smtClean="0"/>
              <a:t>that appears to its </a:t>
            </a:r>
            <a:r>
              <a:rPr lang="en-US" sz="3600" b="1" dirty="0" smtClean="0"/>
              <a:t>users</a:t>
            </a:r>
            <a:r>
              <a:rPr lang="en-US" sz="3600" dirty="0" smtClean="0"/>
              <a:t> as a 	</a:t>
            </a:r>
            <a:r>
              <a:rPr lang="en-US" sz="3600" b="1" dirty="0" smtClean="0"/>
              <a:t>single coherent system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Several computers</a:t>
            </a:r>
          </a:p>
          <a:p>
            <a:pPr lvl="1"/>
            <a:r>
              <a:rPr lang="en-US" dirty="0" smtClean="0"/>
              <a:t>Independence</a:t>
            </a:r>
          </a:p>
          <a:p>
            <a:pPr lvl="1"/>
            <a:r>
              <a:rPr lang="en-US" dirty="0" smtClean="0"/>
              <a:t>Heterogeneity of architectures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Provides service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Transparency </a:t>
            </a:r>
            <a:r>
              <a:rPr lang="en-US" dirty="0" smtClean="0">
                <a:sym typeface="Wingdings"/>
              </a:rPr>
              <a:t>(users perceive a single system)</a:t>
            </a:r>
          </a:p>
          <a:p>
            <a:pPr lvl="1"/>
            <a:r>
              <a:rPr lang="en-US" dirty="0" smtClean="0">
                <a:sym typeface="Wingdings"/>
              </a:rPr>
              <a:t>Collaboration!</a:t>
            </a:r>
          </a:p>
          <a:p>
            <a:pPr lvl="1"/>
            <a:r>
              <a:rPr lang="en-US" dirty="0" smtClean="0">
                <a:sym typeface="Wingdings"/>
              </a:rPr>
              <a:t>Realizing </a:t>
            </a:r>
            <a:r>
              <a:rPr lang="en-US" b="1" dirty="0" smtClean="0">
                <a:sym typeface="Wingdings"/>
              </a:rPr>
              <a:t>collaboration mechanisms </a:t>
            </a:r>
            <a:r>
              <a:rPr lang="en-US" dirty="0" smtClean="0">
                <a:sym typeface="Wingdings"/>
              </a:rPr>
              <a:t>is the goal of distributed systems development</a:t>
            </a:r>
          </a:p>
          <a:p>
            <a:pPr lvl="1"/>
            <a:r>
              <a:rPr lang="en-US" dirty="0" smtClean="0">
                <a:sym typeface="Wingdings"/>
              </a:rPr>
              <a:t>Interaction is hidden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Rendezvous: Intuitive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Having never been to London before, two friends agree to meet at the entrance to Green Park. </a:t>
            </a:r>
          </a:p>
          <a:p>
            <a:r>
              <a:rPr lang="en-US" dirty="0" smtClean="0"/>
              <a:t>Upon arrival, they both reali</a:t>
            </a:r>
            <a:r>
              <a:rPr lang="en-US" dirty="0"/>
              <a:t>z</a:t>
            </a:r>
            <a:r>
              <a:rPr lang="en-US" dirty="0" smtClean="0"/>
              <a:t>e they've made an elementary mistake - the park has several entrances, and neither has a clue which one the other will be waiting at. </a:t>
            </a:r>
          </a:p>
          <a:p>
            <a:r>
              <a:rPr lang="en-US" dirty="0" smtClean="0"/>
              <a:t>Each friend has the binary choice of either staying put in the hope that the other will come and find them, or heading off in search of the other.</a:t>
            </a:r>
          </a:p>
          <a:p>
            <a:endParaRPr lang="en-US" dirty="0"/>
          </a:p>
          <a:p>
            <a:r>
              <a:rPr lang="en-US" dirty="0" smtClean="0"/>
              <a:t>If both end up waiting for the other they will never meet, while if both leave their starting positions in search for the other there is only a limited chance that their paths will coincide.</a:t>
            </a:r>
          </a:p>
        </p:txBody>
      </p:sp>
    </p:spTree>
    <p:extLst>
      <p:ext uri="{BB962C8B-B14F-4D97-AF65-F5344CB8AC3E}">
        <p14:creationId xmlns:p14="http://schemas.microsoft.com/office/powerpoint/2010/main" val="23184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Server: waits passively for the arrival of requests.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Client: issues specific requests to the server and awaits its response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Synchronous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interaction model with </a:t>
            </a:r>
            <a:r>
              <a:rPr lang="en-US" b="1" dirty="0" smtClean="0">
                <a:solidFill>
                  <a:srgbClr val="000000"/>
                </a:solidFill>
                <a:latin typeface="Calibri"/>
                <a:cs typeface="Calibri"/>
              </a:rPr>
              <a:t>blocking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semantics for the client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These roles trivially solve (a-priori) the rendezvous problem: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Passive server: always waiting for new messages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Proactive client: raise a request to the server</a:t>
            </a:r>
          </a:p>
        </p:txBody>
      </p:sp>
    </p:spTree>
    <p:extLst>
      <p:ext uri="{BB962C8B-B14F-4D97-AF65-F5344CB8AC3E}">
        <p14:creationId xmlns:p14="http://schemas.microsoft.com/office/powerpoint/2010/main" val="146471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Client-Server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81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Assigns asymmetric roles to two </a:t>
            </a:r>
            <a:r>
              <a:rPr lang="en-US" i="1" dirty="0" smtClean="0"/>
              <a:t>interacting processes</a:t>
            </a:r>
          </a:p>
          <a:p>
            <a:pPr lvl="1"/>
            <a:r>
              <a:rPr lang="en-US" dirty="0" smtClean="0"/>
              <a:t>Possibly running on different computers (not mandatory)</a:t>
            </a:r>
          </a:p>
          <a:p>
            <a:pPr lvl="1"/>
            <a:r>
              <a:rPr lang="en-US" dirty="0" smtClean="0"/>
              <a:t>Client: requires a certain service to be accomplished (but has not the necessary capability)</a:t>
            </a:r>
          </a:p>
          <a:p>
            <a:pPr lvl="1"/>
            <a:r>
              <a:rPr lang="en-US" dirty="0" smtClean="0"/>
              <a:t>Server: provides a certain service to (multiple) clients</a:t>
            </a:r>
          </a:p>
          <a:p>
            <a:r>
              <a:rPr lang="en-US" dirty="0" smtClean="0"/>
              <a:t>Many C-S dynamic relationships!</a:t>
            </a:r>
          </a:p>
          <a:p>
            <a:r>
              <a:rPr lang="en-US" dirty="0" smtClean="0"/>
              <a:t>E.g.: ATM</a:t>
            </a:r>
          </a:p>
          <a:p>
            <a:pPr lvl="1"/>
            <a:r>
              <a:rPr lang="en-US" dirty="0" smtClean="0"/>
              <a:t>Customer is client of the machine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achine is client of the bank information system</a:t>
            </a:r>
          </a:p>
          <a:p>
            <a:pPr lvl="1"/>
            <a:r>
              <a:rPr lang="en-US" dirty="0" smtClean="0"/>
              <a:t>The bank information system becomes client of the customer’s other bank’s information system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Pattern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5644" y="2118453"/>
            <a:ext cx="8496000" cy="3060000"/>
            <a:chOff x="386849" y="2119679"/>
            <a:chExt cx="7879137" cy="2834185"/>
          </a:xfrm>
        </p:grpSpPr>
        <p:sp>
          <p:nvSpPr>
            <p:cNvPr id="19" name="Rounded Rectangle 18"/>
            <p:cNvSpPr/>
            <p:nvPr/>
          </p:nvSpPr>
          <p:spPr>
            <a:xfrm>
              <a:off x="6497358" y="2119679"/>
              <a:ext cx="1768628" cy="269385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Server node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86849" y="2247600"/>
              <a:ext cx="1768628" cy="270626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 smtClean="0"/>
                <a:t>Client node</a:t>
              </a:r>
              <a:endParaRPr lang="en-US" sz="2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2046548" y="3955669"/>
              <a:ext cx="4613684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07704" y="2947644"/>
              <a:ext cx="4717556" cy="0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339276" y="2605617"/>
              <a:ext cx="905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request</a:t>
              </a:r>
              <a:endParaRPr lang="en-US" sz="20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4037" y="2766351"/>
              <a:ext cx="1522511" cy="1786297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en-US" dirty="0"/>
                <a:t>request service</a:t>
              </a:r>
            </a:p>
            <a:p>
              <a:r>
                <a:rPr lang="en-US" dirty="0"/>
                <a:t>&lt;wait response&gt;</a:t>
              </a:r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  <a:p>
              <a:r>
                <a:rPr lang="en-US" dirty="0"/>
                <a:t>receive response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18024" y="3632503"/>
              <a:ext cx="1052310" cy="655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r</a:t>
              </a:r>
              <a:r>
                <a:rPr lang="en-US" sz="2000" dirty="0" smtClean="0"/>
                <a:t>esponse</a:t>
              </a:r>
            </a:p>
            <a:p>
              <a:pPr algn="ctr"/>
              <a:r>
                <a:rPr lang="en-US" sz="2000" dirty="0" smtClean="0"/>
                <a:t>(result)</a:t>
              </a:r>
              <a:endParaRPr lang="en-US" sz="20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625260" y="2605617"/>
              <a:ext cx="1522511" cy="1929061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t"/>
            <a:lstStyle/>
            <a:p>
              <a:r>
                <a:rPr lang="en-US" dirty="0" smtClean="0"/>
                <a:t>&lt;</a:t>
              </a:r>
              <a:r>
                <a:rPr lang="en-US" dirty="0"/>
                <a:t>w</a:t>
              </a:r>
              <a:r>
                <a:rPr lang="en-US" dirty="0" smtClean="0"/>
                <a:t>ait request&gt;</a:t>
              </a:r>
            </a:p>
            <a:p>
              <a:r>
                <a:rPr lang="en-US" dirty="0"/>
                <a:t>r</a:t>
              </a:r>
              <a:r>
                <a:rPr lang="en-US" dirty="0" smtClean="0"/>
                <a:t>eceive request</a:t>
              </a:r>
              <a:endParaRPr lang="en-US" dirty="0"/>
            </a:p>
            <a:p>
              <a:r>
                <a:rPr lang="en-US" dirty="0" smtClean="0"/>
                <a:t>&lt;exec. service&gt;</a:t>
              </a:r>
            </a:p>
            <a:p>
              <a:r>
                <a:rPr lang="en-US" dirty="0" smtClean="0"/>
                <a:t>…</a:t>
              </a:r>
              <a:endParaRPr lang="en-US" dirty="0"/>
            </a:p>
            <a:p>
              <a:r>
                <a:rPr lang="en-US" dirty="0" smtClean="0"/>
                <a:t>…</a:t>
              </a:r>
            </a:p>
            <a:p>
              <a:r>
                <a:rPr lang="en-US" dirty="0" smtClean="0"/>
                <a:t>return result</a:t>
              </a:r>
              <a:endParaRPr lang="en-US" dirty="0"/>
            </a:p>
            <a:p>
              <a:endParaRPr lang="en-US" dirty="0"/>
            </a:p>
          </p:txBody>
        </p:sp>
        <p:sp>
          <p:nvSpPr>
            <p:cNvPr id="22" name="Cloud 21"/>
            <p:cNvSpPr/>
            <p:nvPr/>
          </p:nvSpPr>
          <p:spPr>
            <a:xfrm>
              <a:off x="3245477" y="2655753"/>
              <a:ext cx="2619382" cy="1715029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Communication</a:t>
              </a:r>
              <a:endParaRPr lang="en-US" sz="2000" dirty="0"/>
            </a:p>
            <a:p>
              <a:pPr algn="ctr"/>
              <a:r>
                <a:rPr lang="en-US" sz="2000" dirty="0" smtClean="0"/>
                <a:t>Infrastructure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76766" y="5556828"/>
            <a:ext cx="5086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Can be repeated to form a </a:t>
            </a:r>
            <a:r>
              <a:rPr lang="en-US" sz="2400" b="1" dirty="0" smtClean="0"/>
              <a:t>dialogue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/>
              <a:t>sequence of request-response patterns</a:t>
            </a:r>
          </a:p>
        </p:txBody>
      </p:sp>
    </p:spTree>
    <p:extLst>
      <p:ext uri="{BB962C8B-B14F-4D97-AF65-F5344CB8AC3E}">
        <p14:creationId xmlns:p14="http://schemas.microsoft.com/office/powerpoint/2010/main" val="31915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IPC examples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>
                <a:cs typeface="Times New Roman" charset="0"/>
              </a:rPr>
              <a:t>The dialog in each session follows a pattern prescribed in the protocol specified for the service.</a:t>
            </a:r>
            <a:endParaRPr lang="en-US" sz="2400" b="1" dirty="0">
              <a:latin typeface="Arial Unicode MS" charset="0"/>
              <a:cs typeface="Times New Roman" charset="0"/>
            </a:endParaRPr>
          </a:p>
          <a:p>
            <a:pPr>
              <a:buFontTx/>
              <a:buNone/>
            </a:pPr>
            <a:r>
              <a:rPr lang="en-US" sz="2400" b="1" dirty="0">
                <a:latin typeface="Arial Unicode MS" charset="0"/>
                <a:cs typeface="Times New Roman" charset="0"/>
              </a:rPr>
              <a:t>Daytime service [RFC867]: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Client</a:t>
            </a:r>
            <a:r>
              <a:rPr lang="en-US" sz="2000" dirty="0">
                <a:latin typeface="Arial Unicode MS" charset="0"/>
                <a:cs typeface="Times New Roman" charset="0"/>
              </a:rPr>
              <a:t>: Hello, &lt;client address&gt; here.  May I have a timestamp please.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Server</a:t>
            </a:r>
            <a:r>
              <a:rPr lang="en-US" sz="2000" dirty="0">
                <a:latin typeface="Arial Unicode MS" charset="0"/>
                <a:cs typeface="Times New Roman" charset="0"/>
              </a:rPr>
              <a:t>: Here it is: (time stamp follows)  </a:t>
            </a:r>
          </a:p>
          <a:p>
            <a:pPr>
              <a:buFontTx/>
              <a:buNone/>
            </a:pPr>
            <a:r>
              <a:rPr lang="en-US" sz="2400" b="1" dirty="0">
                <a:latin typeface="Arial Unicode MS" charset="0"/>
                <a:cs typeface="Times New Roman" charset="0"/>
              </a:rPr>
              <a:t>World Wide Web session</a:t>
            </a:r>
            <a:r>
              <a:rPr lang="en-US" sz="2400" dirty="0">
                <a:latin typeface="Arial Unicode MS" charset="0"/>
                <a:cs typeface="Times New Roman" charset="0"/>
              </a:rPr>
              <a:t>: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Client</a:t>
            </a:r>
            <a:r>
              <a:rPr lang="en-US" sz="2000" dirty="0">
                <a:latin typeface="Arial Unicode MS" charset="0"/>
                <a:cs typeface="Times New Roman" charset="0"/>
              </a:rPr>
              <a:t>: Hello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, </a:t>
            </a:r>
            <a:r>
              <a:rPr lang="en-US" sz="2000" dirty="0">
                <a:latin typeface="Arial Unicode MS" charset="0"/>
                <a:cs typeface="Times New Roman" charset="0"/>
              </a:rPr>
              <a:t>&lt;client address&gt; here.  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Server</a:t>
            </a:r>
            <a:r>
              <a:rPr lang="en-US" sz="2000" dirty="0">
                <a:latin typeface="Arial Unicode MS" charset="0"/>
                <a:cs typeface="Times New Roman" charset="0"/>
              </a:rPr>
              <a:t>: Okay.  I am a web server and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speak </a:t>
            </a:r>
            <a:r>
              <a:rPr lang="en-US" sz="2000" dirty="0">
                <a:latin typeface="Arial Unicode MS" charset="0"/>
                <a:cs typeface="Times New Roman" charset="0"/>
              </a:rPr>
              <a:t>protocol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HTTP1.1.</a:t>
            </a:r>
            <a:endParaRPr lang="en-US" sz="2000" dirty="0">
              <a:latin typeface="Arial Unicode MS" charset="0"/>
              <a:cs typeface="Times New Roman" charset="0"/>
            </a:endParaRP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Client</a:t>
            </a:r>
            <a:r>
              <a:rPr lang="en-US" sz="2000" dirty="0">
                <a:latin typeface="Arial Unicode MS" charset="0"/>
                <a:cs typeface="Times New Roman" charset="0"/>
              </a:rPr>
              <a:t>: Great, please get  me the web page </a:t>
            </a:r>
            <a:r>
              <a:rPr lang="en-US" sz="2000" dirty="0" err="1">
                <a:latin typeface="Arial Unicode MS" charset="0"/>
                <a:cs typeface="Times New Roman" charset="0"/>
              </a:rPr>
              <a:t>index.html</a:t>
            </a:r>
            <a:r>
              <a:rPr lang="en-US" sz="2000" dirty="0">
                <a:latin typeface="Arial Unicode MS" charset="0"/>
                <a:cs typeface="Times New Roman" charset="0"/>
              </a:rPr>
              <a:t> at the root of your document tree.</a:t>
            </a:r>
          </a:p>
          <a:p>
            <a:pPr lvl="1">
              <a:buFontTx/>
              <a:buNone/>
            </a:pPr>
            <a:r>
              <a:rPr lang="en-US" sz="2000" b="1" dirty="0">
                <a:latin typeface="Arial Unicode MS" charset="0"/>
                <a:cs typeface="Times New Roman" charset="0"/>
              </a:rPr>
              <a:t>Server</a:t>
            </a:r>
            <a:r>
              <a:rPr lang="en-US" sz="2000" dirty="0">
                <a:latin typeface="Arial Unicode MS" charset="0"/>
                <a:cs typeface="Times New Roman" charset="0"/>
              </a:rPr>
              <a:t>: Okay,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here</a:t>
            </a:r>
            <a:r>
              <a:rPr lang="en-US" altLang="ja-JP" sz="2000" dirty="0" smtClean="0">
                <a:latin typeface="Arial"/>
                <a:cs typeface="Times New Roman" charset="0"/>
              </a:rPr>
              <a:t>’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 what</a:t>
            </a:r>
            <a:r>
              <a:rPr lang="en-US" altLang="ja-JP" sz="2000" dirty="0" smtClean="0">
                <a:latin typeface="Arial"/>
                <a:cs typeface="Times New Roman" charset="0"/>
              </a:rPr>
              <a:t>’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 </a:t>
            </a:r>
            <a:r>
              <a:rPr lang="en-US" sz="2000" dirty="0">
                <a:latin typeface="Arial Unicode MS" charset="0"/>
                <a:cs typeface="Times New Roman" charset="0"/>
              </a:rPr>
              <a:t>in the page: (contents follows).</a:t>
            </a:r>
          </a:p>
          <a:p>
            <a:pPr>
              <a:buFontTx/>
              <a:buNone/>
            </a:pPr>
            <a:r>
              <a:rPr lang="en-US" sz="2400" dirty="0">
                <a:latin typeface="Arial Unicode MS" charset="0"/>
                <a:cs typeface="Times New Roman" charset="0"/>
              </a:rPr>
              <a:t> </a:t>
            </a:r>
          </a:p>
          <a:p>
            <a:pPr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0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Locating the </a:t>
            </a:r>
            <a:r>
              <a:rPr lang="en-US" b="0" dirty="0" smtClean="0"/>
              <a:t>Service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314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Unicode MS" charset="0"/>
                <a:cs typeface="Times New Roman" charset="0"/>
              </a:rPr>
              <a:t>No broadcasting possible in WANs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latin typeface="Arial Unicode MS" charset="0"/>
                <a:cs typeface="Times New Roman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A </a:t>
            </a:r>
            <a:r>
              <a:rPr lang="en-US" sz="2800" dirty="0">
                <a:latin typeface="Arial Unicode MS" charset="0"/>
                <a:cs typeface="Times New Roman" charset="0"/>
              </a:rPr>
              <a:t>mechanism must be available to allow a client process to locate a server for a given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service</a:t>
            </a:r>
            <a:endParaRPr lang="en-US" sz="2800" dirty="0">
              <a:latin typeface="Arial Unicode MS" charset="0"/>
              <a:cs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Unicode MS" charset="0"/>
                <a:cs typeface="Times New Roman" charset="0"/>
              </a:rPr>
              <a:t>“address” </a:t>
            </a:r>
            <a:r>
              <a:rPr lang="en-US" sz="2400" dirty="0">
                <a:latin typeface="Arial Unicode MS" charset="0"/>
                <a:cs typeface="Times New Roman" charset="0"/>
              </a:rPr>
              <a:t>of the server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process </a:t>
            </a:r>
            <a:r>
              <a:rPr lang="en-US" sz="2400" dirty="0" smtClean="0">
                <a:latin typeface="Arial Unicode MS" charset="0"/>
                <a:cs typeface="Times New Roman" charset="0"/>
                <a:sym typeface="Wingdings"/>
              </a:rPr>
              <a:t> cabled a-priori in the code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Unicode MS" charset="0"/>
                <a:cs typeface="Times New Roman" charset="0"/>
              </a:rPr>
              <a:t>logical name: to </a:t>
            </a:r>
            <a:r>
              <a:rPr lang="en-US" sz="2400" dirty="0">
                <a:latin typeface="Arial Unicode MS" charset="0"/>
                <a:cs typeface="Times New Roman" charset="0"/>
              </a:rPr>
              <a:t>be mapped to the physical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address of </a:t>
            </a:r>
            <a:r>
              <a:rPr lang="en-US" sz="2400" dirty="0">
                <a:latin typeface="Arial Unicode MS" charset="0"/>
                <a:cs typeface="Times New Roman" charset="0"/>
              </a:rPr>
              <a:t>the server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process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Unicode MS" charset="0"/>
                <a:cs typeface="Times New Roman" charset="0"/>
              </a:rPr>
              <a:t>the </a:t>
            </a:r>
            <a:r>
              <a:rPr lang="en-US" sz="2000" dirty="0">
                <a:latin typeface="Arial Unicode MS" charset="0"/>
                <a:cs typeface="Times New Roman" charset="0"/>
              </a:rPr>
              <a:t>mapping is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usually performed </a:t>
            </a:r>
            <a:r>
              <a:rPr lang="en-US" sz="2000" dirty="0">
                <a:latin typeface="Arial Unicode MS" charset="0"/>
                <a:cs typeface="Times New Roman" charset="0"/>
              </a:rPr>
              <a:t>at runtime </a:t>
            </a:r>
            <a:r>
              <a:rPr lang="en-US" sz="2000" dirty="0" smtClean="0">
                <a:latin typeface="Arial Unicode MS" charset="0"/>
                <a:cs typeface="Times New Roman" charset="0"/>
                <a:sym typeface="Wingdings"/>
              </a:rPr>
              <a:t>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service</a:t>
            </a:r>
            <a:r>
              <a:rPr lang="ja-JP" altLang="en-US" sz="2000" dirty="0" smtClean="0">
                <a:latin typeface="Arial"/>
                <a:cs typeface="Times New Roman" charset="0"/>
              </a:rPr>
              <a:t>’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s </a:t>
            </a:r>
            <a:r>
              <a:rPr lang="en-US" sz="2000" dirty="0">
                <a:latin typeface="Arial Unicode MS" charset="0"/>
                <a:cs typeface="Times New Roman" charset="0"/>
              </a:rPr>
              <a:t>location to </a:t>
            </a:r>
            <a:r>
              <a:rPr lang="en-US" sz="2000" dirty="0" smtClean="0">
                <a:latin typeface="Arial Unicode MS" charset="0"/>
                <a:cs typeface="Times New Roman" charset="0"/>
              </a:rPr>
              <a:t>dynamic/moveable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Unicode MS" charset="0"/>
                <a:cs typeface="Times New Roman" charset="0"/>
              </a:rPr>
              <a:t>E.g. DNS</a:t>
            </a:r>
            <a:endParaRPr lang="en-US" sz="2000" dirty="0" smtClean="0">
              <a:latin typeface="Arial Unicode MS" charset="0"/>
              <a:cs typeface="Times New Roman" charset="0"/>
              <a:sym typeface="Wingdings"/>
            </a:endParaRP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Unicode MS" charset="0"/>
                <a:cs typeface="Times New Roman" charset="0"/>
              </a:rPr>
              <a:t>Registry service (SOA)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Unicode MS" charset="0"/>
                <a:cs typeface="Times New Roman" charset="0"/>
              </a:rPr>
              <a:t>Will extensively talk about this later in the course….</a:t>
            </a:r>
          </a:p>
        </p:txBody>
      </p:sp>
    </p:spTree>
    <p:extLst>
      <p:ext uri="{BB962C8B-B14F-4D97-AF65-F5344CB8AC3E}">
        <p14:creationId xmlns:p14="http://schemas.microsoft.com/office/powerpoint/2010/main" val="205477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Service-Oriented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85553"/>
            <a:ext cx="6350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1394"/>
            <a:ext cx="8229600" cy="40143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Asymmetric</a:t>
            </a:r>
          </a:p>
          <a:p>
            <a:r>
              <a:rPr lang="en-US" dirty="0" smtClean="0"/>
              <a:t>One-to-many</a:t>
            </a:r>
          </a:p>
          <a:p>
            <a:pPr lvl="1"/>
            <a:r>
              <a:rPr lang="en-US" dirty="0" smtClean="0"/>
              <a:t>One server</a:t>
            </a:r>
          </a:p>
          <a:p>
            <a:pPr lvl="1"/>
            <a:r>
              <a:rPr lang="en-US" dirty="0" smtClean="0"/>
              <a:t>Many clients</a:t>
            </a:r>
          </a:p>
          <a:p>
            <a:pPr lvl="1"/>
            <a:r>
              <a:rPr lang="en-US" dirty="0" smtClean="0"/>
              <a:t>Each client engages in a separate dialogue with the server</a:t>
            </a:r>
          </a:p>
          <a:p>
            <a:r>
              <a:rPr lang="en-US" dirty="0" smtClean="0"/>
              <a:t>Dynamic binding</a:t>
            </a:r>
          </a:p>
          <a:p>
            <a:pPr lvl="1"/>
            <a:r>
              <a:rPr lang="en-US" dirty="0" smtClean="0"/>
              <a:t>Client knows the server at invocation time</a:t>
            </a:r>
          </a:p>
          <a:p>
            <a:pPr lvl="1"/>
            <a:r>
              <a:rPr lang="en-US" dirty="0" smtClean="0"/>
              <a:t>Server does not know clients a-priori</a:t>
            </a:r>
          </a:p>
          <a:p>
            <a:r>
              <a:rPr lang="en-US" dirty="0" smtClean="0"/>
              <a:t>Communication infrastructure: message passing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3253280" y="1824570"/>
            <a:ext cx="5600719" cy="2267332"/>
            <a:chOff x="948200" y="2576145"/>
            <a:chExt cx="6222157" cy="2267332"/>
          </a:xfrm>
        </p:grpSpPr>
        <p:grpSp>
          <p:nvGrpSpPr>
            <p:cNvPr id="29" name="Group 28"/>
            <p:cNvGrpSpPr/>
            <p:nvPr/>
          </p:nvGrpSpPr>
          <p:grpSpPr>
            <a:xfrm>
              <a:off x="970978" y="2576145"/>
              <a:ext cx="1134533" cy="694264"/>
              <a:chOff x="1007533" y="4097867"/>
              <a:chExt cx="1134533" cy="80446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07533" y="4097867"/>
                <a:ext cx="1134533" cy="8044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Client</a:t>
                </a:r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1075268" y="4504265"/>
                <a:ext cx="999064" cy="2878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959051" y="3355961"/>
              <a:ext cx="1134533" cy="694264"/>
              <a:chOff x="1007533" y="4097867"/>
              <a:chExt cx="1134533" cy="804466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007533" y="4097867"/>
                <a:ext cx="1134533" cy="8044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Client</a:t>
                </a:r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075268" y="4504265"/>
                <a:ext cx="999064" cy="2878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948200" y="4149213"/>
              <a:ext cx="1134533" cy="694264"/>
              <a:chOff x="1007533" y="4097867"/>
              <a:chExt cx="1134533" cy="804466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1007533" y="4097867"/>
                <a:ext cx="1134533" cy="8044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Client</a:t>
                </a:r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1075268" y="4504265"/>
                <a:ext cx="999064" cy="2878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035824" y="3311349"/>
              <a:ext cx="1134533" cy="1158339"/>
              <a:chOff x="1007533" y="4097867"/>
              <a:chExt cx="1134533" cy="804466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1007533" y="4097867"/>
                <a:ext cx="1134533" cy="804466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Server</a:t>
                </a:r>
                <a:endParaRPr lang="en-US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075268" y="4504265"/>
                <a:ext cx="999064" cy="287866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lnSpc>
                    <a:spcPct val="50000"/>
                  </a:lnSpc>
                </a:pPr>
                <a:r>
                  <a:rPr lang="en-US" dirty="0" smtClean="0"/>
                  <a:t>P</a:t>
                </a:r>
                <a:endParaRPr lang="en-US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2087904" y="2947644"/>
              <a:ext cx="3902375" cy="769388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089923" y="3083332"/>
              <a:ext cx="3902375" cy="769388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3" idx="3"/>
            </p:cNvCxnSpPr>
            <p:nvPr/>
          </p:nvCxnSpPr>
          <p:spPr>
            <a:xfrm>
              <a:off x="2093584" y="3703093"/>
              <a:ext cx="3846568" cy="229963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060584" y="3851440"/>
              <a:ext cx="3879568" cy="198785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058565" y="4127178"/>
              <a:ext cx="3904394" cy="369702"/>
            </a:xfrm>
            <a:prstGeom prst="line">
              <a:avLst/>
            </a:prstGeom>
            <a:ln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2060584" y="4285856"/>
              <a:ext cx="3929695" cy="346712"/>
            </a:xfrm>
            <a:prstGeom prst="line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Cloud 67"/>
            <p:cNvSpPr/>
            <p:nvPr/>
          </p:nvSpPr>
          <p:spPr>
            <a:xfrm>
              <a:off x="2600306" y="2917539"/>
              <a:ext cx="2846829" cy="1715029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Communication</a:t>
              </a:r>
              <a:endParaRPr lang="en-US" dirty="0"/>
            </a:p>
            <a:p>
              <a:pPr algn="ctr"/>
              <a:r>
                <a:rPr lang="en-US" dirty="0" smtClean="0"/>
                <a:t>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31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Client-Server: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73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Client: usually light-weight</a:t>
            </a:r>
          </a:p>
          <a:p>
            <a:r>
              <a:rPr lang="en-US" dirty="0" smtClean="0"/>
              <a:t>Server: huge computational load</a:t>
            </a:r>
          </a:p>
          <a:p>
            <a:pPr lvl="1"/>
            <a:r>
              <a:rPr lang="en-US" dirty="0"/>
              <a:t>Must provide the service and access resources (local DB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handle concurrent interactions with multiple clients</a:t>
            </a:r>
          </a:p>
          <a:p>
            <a:pPr lvl="2"/>
            <a:r>
              <a:rPr lang="en-US" dirty="0" smtClean="0"/>
              <a:t>Data integrity</a:t>
            </a:r>
          </a:p>
          <a:p>
            <a:pPr lvl="2"/>
            <a:r>
              <a:rPr lang="en-US" dirty="0" smtClean="0"/>
              <a:t>Concurrent conflicting accesses</a:t>
            </a:r>
          </a:p>
          <a:p>
            <a:pPr lvl="2"/>
            <a:r>
              <a:rPr lang="en-US" dirty="0" smtClean="0"/>
              <a:t>Users’ authentication, access management, privacy</a:t>
            </a:r>
          </a:p>
          <a:p>
            <a:pPr lvl="1"/>
            <a:r>
              <a:rPr lang="en-US" dirty="0" smtClean="0"/>
              <a:t>Must be always ready to process new requests</a:t>
            </a:r>
          </a:p>
          <a:p>
            <a:pPr lvl="2"/>
            <a:r>
              <a:rPr lang="en-US" dirty="0" smtClean="0"/>
              <a:t>Infinite process (daemon)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/>
              <a:t>for </a:t>
            </a:r>
            <a:r>
              <a:rPr lang="en-US" dirty="0" smtClean="0"/>
              <a:t>C/S Interaction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321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 Unicode MS" charset="0"/>
                <a:cs typeface="Times New Roman" charset="0"/>
              </a:rPr>
              <a:t>A protocol is needed to specify the rules that must be observed by the client and the server during the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conduction </a:t>
            </a:r>
            <a:r>
              <a:rPr lang="en-US" sz="2800" dirty="0">
                <a:latin typeface="Arial Unicode MS" charset="0"/>
                <a:cs typeface="Times New Roman" charset="0"/>
              </a:rPr>
              <a:t>of a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service</a:t>
            </a:r>
          </a:p>
          <a:p>
            <a:pPr lvl="1"/>
            <a:r>
              <a:rPr lang="en-US" sz="2400" dirty="0">
                <a:latin typeface="Arial Unicode MS" charset="0"/>
                <a:cs typeface="Times New Roman" charset="0"/>
              </a:rPr>
              <a:t>H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ow </a:t>
            </a:r>
            <a:r>
              <a:rPr lang="en-US" sz="2400" dirty="0">
                <a:latin typeface="Arial Unicode MS" charset="0"/>
                <a:cs typeface="Times New Roman" charset="0"/>
              </a:rPr>
              <a:t>the service is to be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located</a:t>
            </a:r>
            <a:endParaRPr lang="en-US" sz="2400" dirty="0">
              <a:latin typeface="Arial Unicode MS" charset="0"/>
              <a:cs typeface="Times New Roman" charset="0"/>
            </a:endParaRPr>
          </a:p>
          <a:p>
            <a:pPr lvl="1"/>
            <a:r>
              <a:rPr lang="en-US" sz="2400" dirty="0">
                <a:latin typeface="Arial Unicode MS" charset="0"/>
                <a:cs typeface="Times New Roman" charset="0"/>
              </a:rPr>
              <a:t>T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he </a:t>
            </a:r>
            <a:r>
              <a:rPr lang="en-US" sz="2400" dirty="0">
                <a:latin typeface="Arial Unicode MS" charset="0"/>
                <a:cs typeface="Times New Roman" charset="0"/>
              </a:rPr>
              <a:t>sequence of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inter-process communication</a:t>
            </a:r>
          </a:p>
          <a:p>
            <a:pPr lvl="2"/>
            <a:r>
              <a:rPr lang="en-US" sz="2000" dirty="0" smtClean="0">
                <a:latin typeface="Arial Unicode MS" charset="0"/>
                <a:cs typeface="Times New Roman" charset="0"/>
              </a:rPr>
              <a:t>Who should speak first</a:t>
            </a:r>
          </a:p>
          <a:p>
            <a:pPr lvl="2"/>
            <a:r>
              <a:rPr lang="en-US" sz="2000" dirty="0" smtClean="0">
                <a:latin typeface="Arial Unicode MS" charset="0"/>
                <a:cs typeface="Times New Roman" charset="0"/>
              </a:rPr>
              <a:t>Syntax and semantics of messages</a:t>
            </a:r>
          </a:p>
          <a:p>
            <a:pPr lvl="2"/>
            <a:r>
              <a:rPr lang="en-US" sz="2000" dirty="0" smtClean="0">
                <a:latin typeface="Arial Unicode MS" charset="0"/>
                <a:cs typeface="Times New Roman" charset="0"/>
              </a:rPr>
              <a:t>Expected action when some message is received</a:t>
            </a:r>
          </a:p>
          <a:p>
            <a:pPr lvl="1"/>
            <a:r>
              <a:rPr lang="en-US" sz="2400" dirty="0">
                <a:latin typeface="Arial Unicode MS" charset="0"/>
                <a:cs typeface="Times New Roman" charset="0"/>
              </a:rPr>
              <a:t>T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he </a:t>
            </a:r>
            <a:r>
              <a:rPr lang="en-US" sz="2400" dirty="0">
                <a:latin typeface="Arial Unicode MS" charset="0"/>
                <a:cs typeface="Times New Roman" charset="0"/>
              </a:rPr>
              <a:t>representation and interpretation of data exchanged with each </a:t>
            </a:r>
            <a:r>
              <a:rPr lang="en-US" sz="2400" dirty="0" smtClean="0">
                <a:latin typeface="Arial Unicode MS" charset="0"/>
                <a:cs typeface="Times New Roman" charset="0"/>
              </a:rPr>
              <a:t>IPC</a:t>
            </a:r>
            <a:endParaRPr lang="en-US" sz="2400" dirty="0">
              <a:latin typeface="Arial Unicode MS" charset="0"/>
              <a:cs typeface="Times New Roman" charset="0"/>
            </a:endParaRPr>
          </a:p>
          <a:p>
            <a:r>
              <a:rPr lang="en-US" sz="2800" dirty="0">
                <a:latin typeface="Arial Unicode MS" charset="0"/>
                <a:cs typeface="Times New Roman" charset="0"/>
              </a:rPr>
              <a:t>On the Internet, such protocols are specified in the </a:t>
            </a:r>
            <a:r>
              <a:rPr lang="en-US" sz="2800" dirty="0" smtClean="0">
                <a:latin typeface="Arial Unicode MS" charset="0"/>
                <a:cs typeface="Times New Roman" charset="0"/>
              </a:rPr>
              <a:t>RFCs (by IETF)</a:t>
            </a:r>
          </a:p>
          <a:p>
            <a:r>
              <a:rPr lang="en-US" sz="2800" dirty="0" smtClean="0">
                <a:latin typeface="Arial Unicode MS" charset="0"/>
                <a:cs typeface="Times New Roman" charset="0"/>
              </a:rPr>
              <a:t>Implementations: must adhere to the protocol</a:t>
            </a:r>
            <a:endParaRPr lang="en-US" sz="2800" dirty="0">
              <a:latin typeface="Arial Unicode MS" charset="0"/>
              <a:cs typeface="Times New Roman" charset="0"/>
            </a:endParaRPr>
          </a:p>
          <a:p>
            <a:pPr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08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 distributed system is one where </a:t>
            </a:r>
            <a:br>
              <a:rPr lang="en-US" sz="2800" dirty="0"/>
            </a:br>
            <a:r>
              <a:rPr lang="en-US" sz="2800" dirty="0" smtClean="0"/>
              <a:t>a </a:t>
            </a:r>
            <a:r>
              <a:rPr lang="en-US" sz="2800" dirty="0"/>
              <a:t>machine I've never heard of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can </a:t>
            </a:r>
            <a:r>
              <a:rPr lang="en-US" sz="2800" dirty="0"/>
              <a:t>cause my program to </a:t>
            </a:r>
            <a:r>
              <a:rPr lang="en-US" sz="2800" dirty="0" smtClean="0"/>
              <a:t>fail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	Leslie </a:t>
            </a:r>
            <a:r>
              <a:rPr lang="en-US" sz="2000" dirty="0" err="1" smtClean="0"/>
              <a:t>Lamport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Abstraction: From the outside, a black box providing service interfaces</a:t>
            </a:r>
            <a:endParaRPr lang="en-US" sz="2000" dirty="0"/>
          </a:p>
        </p:txBody>
      </p:sp>
      <p:pic>
        <p:nvPicPr>
          <p:cNvPr id="11266" name="Picture 2" descr="http://www.lamport.org/lesl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9" y="1417638"/>
            <a:ext cx="2372021" cy="30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</a:t>
            </a:r>
            <a:r>
              <a:rPr lang="en-US" dirty="0" err="1" smtClean="0"/>
              <a:t>vs</a:t>
            </a:r>
            <a:r>
              <a:rPr lang="en-US" dirty="0" smtClean="0"/>
              <a:t>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4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Towards asynchronous models</a:t>
            </a:r>
          </a:p>
          <a:p>
            <a:r>
              <a:rPr lang="en-US" dirty="0" smtClean="0"/>
              <a:t>Client starts the interaction: pull model</a:t>
            </a:r>
          </a:p>
          <a:p>
            <a:pPr lvl="1"/>
            <a:r>
              <a:rPr lang="en-US" dirty="0" smtClean="0"/>
              <a:t>Clients decides whether to wait for the server or not</a:t>
            </a:r>
          </a:p>
          <a:p>
            <a:r>
              <a:rPr lang="en-US" dirty="0" smtClean="0"/>
              <a:t>Push model: roles inverted for the response</a:t>
            </a:r>
          </a:p>
          <a:p>
            <a:pPr lvl="1"/>
            <a:r>
              <a:rPr lang="en-US" dirty="0" smtClean="0"/>
              <a:t>Client makes a single, non-blocking request</a:t>
            </a:r>
          </a:p>
          <a:p>
            <a:pPr lvl="1"/>
            <a:r>
              <a:rPr lang="en-US" dirty="0" smtClean="0"/>
              <a:t>Server executes the service and takes care of delivering the result to the client</a:t>
            </a:r>
          </a:p>
          <a:p>
            <a:pPr lvl="2"/>
            <a:r>
              <a:rPr lang="en-US" dirty="0" smtClean="0"/>
              <a:t>Server becomes client of the client</a:t>
            </a:r>
          </a:p>
          <a:p>
            <a:pPr lvl="1"/>
            <a:r>
              <a:rPr lang="en-US" dirty="0" smtClean="0"/>
              <a:t>Example: RSS feeds</a:t>
            </a:r>
          </a:p>
          <a:p>
            <a:pPr lvl="2"/>
            <a:r>
              <a:rPr lang="en-US" dirty="0" smtClean="0"/>
              <a:t>Client register to the feed</a:t>
            </a:r>
          </a:p>
          <a:p>
            <a:pPr lvl="2"/>
            <a:r>
              <a:rPr lang="en-US" dirty="0" smtClean="0"/>
              <a:t>The server takes care of delivering news to the client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Publish-Subscribe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446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Built upon a message-oriented middleware (MOM)</a:t>
            </a:r>
          </a:p>
          <a:p>
            <a:r>
              <a:rPr lang="en-US" b="1" dirty="0" smtClean="0"/>
              <a:t>Subscribe</a:t>
            </a:r>
            <a:r>
              <a:rPr lang="en-US" dirty="0" smtClean="0"/>
              <a:t>: </a:t>
            </a:r>
            <a:r>
              <a:rPr lang="en-US" i="1" dirty="0" smtClean="0"/>
              <a:t>consumer</a:t>
            </a:r>
            <a:r>
              <a:rPr lang="en-US" dirty="0" smtClean="0"/>
              <a:t> process registers for receiving </a:t>
            </a:r>
            <a:r>
              <a:rPr lang="en-US" dirty="0" err="1" smtClean="0"/>
              <a:t>infos</a:t>
            </a:r>
            <a:endParaRPr lang="en-US" dirty="0" smtClean="0"/>
          </a:p>
          <a:p>
            <a:r>
              <a:rPr lang="en-US" b="1" dirty="0" smtClean="0"/>
              <a:t>Publish</a:t>
            </a:r>
            <a:r>
              <a:rPr lang="en-US" dirty="0" smtClean="0"/>
              <a:t>: </a:t>
            </a:r>
            <a:r>
              <a:rPr lang="en-US" i="1" dirty="0" smtClean="0"/>
              <a:t>producer</a:t>
            </a:r>
            <a:r>
              <a:rPr lang="en-US" dirty="0" smtClean="0"/>
              <a:t> process generate a new info</a:t>
            </a:r>
          </a:p>
          <a:p>
            <a:pPr lvl="1"/>
            <a:r>
              <a:rPr lang="en-US" i="1" dirty="0" smtClean="0"/>
              <a:t>Notification server </a:t>
            </a:r>
            <a:r>
              <a:rPr lang="en-US" b="1" dirty="0" smtClean="0"/>
              <a:t>notifies</a:t>
            </a:r>
            <a:r>
              <a:rPr lang="en-US" dirty="0" smtClean="0"/>
              <a:t> subscribers </a:t>
            </a:r>
            <a:r>
              <a:rPr lang="en-US" dirty="0" smtClean="0">
                <a:sym typeface="Wingdings"/>
              </a:rPr>
              <a:t> multicast</a:t>
            </a:r>
            <a:endParaRPr lang="en-US" dirty="0" smtClean="0"/>
          </a:p>
          <a:p>
            <a:r>
              <a:rPr lang="en-US" dirty="0" smtClean="0"/>
              <a:t>Complete decoupling</a:t>
            </a:r>
          </a:p>
          <a:p>
            <a:r>
              <a:rPr lang="en-US" dirty="0" smtClean="0"/>
              <a:t>Many-to-many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135" y="3645057"/>
            <a:ext cx="5365538" cy="29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Connection(less) C/S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38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Connection-oriented interaction</a:t>
            </a:r>
          </a:p>
          <a:p>
            <a:pPr lvl="1"/>
            <a:r>
              <a:rPr lang="en-US" dirty="0" smtClean="0"/>
              <a:t>Creation of a dedicated </a:t>
            </a:r>
            <a:r>
              <a:rPr lang="en-US" b="1" dirty="0" smtClean="0"/>
              <a:t>virtual communication channel</a:t>
            </a:r>
            <a:r>
              <a:rPr lang="en-US" dirty="0" smtClean="0"/>
              <a:t> before the message exchange</a:t>
            </a:r>
          </a:p>
          <a:p>
            <a:pPr lvl="2"/>
            <a:r>
              <a:rPr lang="en-US" dirty="0" smtClean="0"/>
              <a:t>Order preserved!</a:t>
            </a:r>
          </a:p>
          <a:p>
            <a:pPr lvl="1"/>
            <a:r>
              <a:rPr lang="en-US" dirty="0" smtClean="0"/>
              <a:t>E.g.: telephone calls</a:t>
            </a:r>
          </a:p>
          <a:p>
            <a:pPr lvl="1"/>
            <a:r>
              <a:rPr lang="en-US" dirty="0" smtClean="0"/>
              <a:t>More reliable</a:t>
            </a:r>
          </a:p>
          <a:p>
            <a:r>
              <a:rPr lang="en-US" dirty="0" smtClean="0"/>
              <a:t>Connectionless interaction</a:t>
            </a:r>
          </a:p>
          <a:p>
            <a:pPr lvl="1"/>
            <a:r>
              <a:rPr lang="en-US" b="1" dirty="0" smtClean="0"/>
              <a:t>Isolated</a:t>
            </a:r>
            <a:r>
              <a:rPr lang="en-US" dirty="0" smtClean="0"/>
              <a:t> messages (no guarantees about ordering)</a:t>
            </a:r>
          </a:p>
          <a:p>
            <a:pPr lvl="1"/>
            <a:r>
              <a:rPr lang="en-US" dirty="0" smtClean="0"/>
              <a:t>E.g.: mail system</a:t>
            </a:r>
          </a:p>
          <a:p>
            <a:pPr lvl="1"/>
            <a:r>
              <a:rPr lang="en-US" dirty="0" smtClean="0"/>
              <a:t>More flexible</a:t>
            </a:r>
          </a:p>
          <a:p>
            <a:r>
              <a:rPr lang="en-US" dirty="0" smtClean="0"/>
              <a:t>Choice: application + infrastructure constraints</a:t>
            </a:r>
          </a:p>
          <a:p>
            <a:r>
              <a:rPr lang="en-US" dirty="0" smtClean="0"/>
              <a:t>Connections: requires resource allocation on both C/S</a:t>
            </a:r>
          </a:p>
          <a:p>
            <a:r>
              <a:rPr lang="en-US" dirty="0" smtClean="0"/>
              <a:t>Connection-oriented interaction can be build upon connectionless interaction</a:t>
            </a:r>
          </a:p>
          <a:p>
            <a:pPr lvl="1"/>
            <a:r>
              <a:rPr lang="en-US" dirty="0" smtClean="0"/>
              <a:t>Example: TCP upon IP</a:t>
            </a:r>
          </a:p>
        </p:txBody>
      </p:sp>
    </p:spTree>
    <p:extLst>
      <p:ext uri="{BB962C8B-B14F-4D97-AF65-F5344CB8AC3E}">
        <p14:creationId xmlns:p14="http://schemas.microsoft.com/office/powerpoint/2010/main" val="40748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C/S: State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6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maintains the state of interaction?</a:t>
            </a:r>
          </a:p>
          <a:p>
            <a:r>
              <a:rPr lang="en-US" dirty="0" smtClean="0"/>
              <a:t>Stateless interaction</a:t>
            </a:r>
          </a:p>
          <a:p>
            <a:pPr lvl="1"/>
            <a:r>
              <a:rPr lang="en-US" dirty="0" smtClean="0"/>
              <a:t>Each message is self-contained and separate from the others</a:t>
            </a:r>
          </a:p>
          <a:p>
            <a:pPr lvl="1"/>
            <a:r>
              <a:rPr lang="en-US" dirty="0" smtClean="0"/>
              <a:t>Stateless server: lightweight, fault-tolerant, reliable</a:t>
            </a:r>
          </a:p>
          <a:p>
            <a:r>
              <a:rPr lang="en-US" dirty="0" err="1" smtClean="0"/>
              <a:t>Stateful</a:t>
            </a:r>
            <a:r>
              <a:rPr lang="en-US" dirty="0" smtClean="0"/>
              <a:t> interaction</a:t>
            </a:r>
          </a:p>
          <a:p>
            <a:pPr lvl="1"/>
            <a:r>
              <a:rPr lang="en-US" dirty="0" smtClean="0"/>
              <a:t>Message depends from the previous interaction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server: efficiency (message size and execution</a:t>
            </a:r>
          </a:p>
        </p:txBody>
      </p:sp>
    </p:spTree>
    <p:extLst>
      <p:ext uri="{BB962C8B-B14F-4D97-AF65-F5344CB8AC3E}">
        <p14:creationId xmlns:p14="http://schemas.microsoft.com/office/powerpoint/2010/main" val="19819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E.g. sequential file read</a:t>
            </a:r>
          </a:p>
          <a:p>
            <a:pPr lvl="1"/>
            <a:r>
              <a:rPr lang="en-US" i="1" dirty="0" err="1" smtClean="0"/>
              <a:t>getNextLine</a:t>
            </a:r>
            <a:r>
              <a:rPr lang="en-US" i="1" dirty="0" smtClean="0"/>
              <a:t>()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Compact message</a:t>
            </a:r>
          </a:p>
          <a:p>
            <a:r>
              <a:rPr lang="en-US" dirty="0" smtClean="0"/>
              <a:t>Server must create and track a session with the client</a:t>
            </a:r>
          </a:p>
          <a:p>
            <a:pPr lvl="1"/>
            <a:r>
              <a:rPr lang="en-US" dirty="0" smtClean="0"/>
              <a:t>To be used for future interactions (recovery)</a:t>
            </a:r>
          </a:p>
          <a:p>
            <a:pPr lvl="1"/>
            <a:r>
              <a:rPr lang="en-US" dirty="0" smtClean="0"/>
              <a:t>E.g.: at the “open” time</a:t>
            </a:r>
          </a:p>
          <a:p>
            <a:r>
              <a:rPr lang="en-US" dirty="0" smtClean="0"/>
              <a:t>Server allocate resources for a possibly long timespan</a:t>
            </a:r>
          </a:p>
          <a:p>
            <a:pPr lvl="1"/>
            <a:r>
              <a:rPr lang="en-US" dirty="0" smtClean="0"/>
              <a:t>Client could never close the session</a:t>
            </a:r>
          </a:p>
          <a:p>
            <a:r>
              <a:rPr lang="en-US" dirty="0" smtClean="0"/>
              <a:t>High server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Stateless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29"/>
          </a:xfrm>
        </p:spPr>
        <p:txBody>
          <a:bodyPr>
            <a:normAutofit/>
          </a:bodyPr>
          <a:lstStyle/>
          <a:p>
            <a:r>
              <a:rPr lang="en-US" sz="2800" i="1" dirty="0" err="1" smtClean="0"/>
              <a:t>getLine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lineNumber</a:t>
            </a:r>
            <a:r>
              <a:rPr lang="en-US" sz="2800" i="1" dirty="0" smtClean="0"/>
              <a:t>)</a:t>
            </a:r>
          </a:p>
          <a:p>
            <a:r>
              <a:rPr lang="en-US" sz="2800" dirty="0" smtClean="0"/>
              <a:t>Self-contained messages: carry the state as a parameter!</a:t>
            </a:r>
          </a:p>
          <a:p>
            <a:pPr lvl="1"/>
            <a:r>
              <a:rPr lang="en-US" sz="2400" dirty="0" smtClean="0"/>
              <a:t>State maintained by the client + interaction</a:t>
            </a:r>
          </a:p>
          <a:p>
            <a:pPr lvl="1"/>
            <a:r>
              <a:rPr lang="en-US" sz="2400" dirty="0" smtClean="0"/>
              <a:t>Simpler server</a:t>
            </a:r>
          </a:p>
          <a:p>
            <a:r>
              <a:rPr lang="en-US" sz="2800" dirty="0" smtClean="0"/>
              <a:t>Messages may get duplicated</a:t>
            </a:r>
          </a:p>
          <a:p>
            <a:pPr marL="0" indent="0">
              <a:buNone/>
            </a:pP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Only viable if operations are </a:t>
            </a:r>
            <a:r>
              <a:rPr lang="en-US" sz="2800" b="1" dirty="0" smtClean="0"/>
              <a:t>idempotent</a:t>
            </a:r>
          </a:p>
          <a:p>
            <a:pPr lvl="1"/>
            <a:r>
              <a:rPr lang="en-US" sz="2400" dirty="0" smtClean="0"/>
              <a:t>The same operation always gives the same result</a:t>
            </a:r>
          </a:p>
          <a:p>
            <a:pPr lvl="1"/>
            <a:r>
              <a:rPr lang="en-US" sz="2400" i="1" dirty="0" err="1" smtClean="0"/>
              <a:t>deleteLastLine</a:t>
            </a:r>
            <a:r>
              <a:rPr lang="en-US" sz="2400" i="1" dirty="0" smtClean="0"/>
              <a:t>() vs. </a:t>
            </a:r>
            <a:r>
              <a:rPr lang="en-US" sz="2400" i="1" dirty="0" err="1" smtClean="0"/>
              <a:t>deleteLine</a:t>
            </a:r>
            <a:r>
              <a:rPr lang="en-US" sz="2400" i="1" dirty="0" smtClean="0"/>
              <a:t>(n)</a:t>
            </a:r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50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90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 the server able to execute multiple operations in parallel?</a:t>
            </a:r>
          </a:p>
          <a:p>
            <a:r>
              <a:rPr lang="en-US" dirty="0" smtClean="0"/>
              <a:t>How are multiple clients’ requests served?</a:t>
            </a:r>
          </a:p>
          <a:p>
            <a:r>
              <a:rPr lang="en-US" dirty="0" smtClean="0"/>
              <a:t>Sequential/iterative server: at most one request at a time</a:t>
            </a:r>
          </a:p>
          <a:p>
            <a:pPr lvl="1"/>
            <a:r>
              <a:rPr lang="en-US" dirty="0" smtClean="0"/>
              <a:t>Queue of pending requests</a:t>
            </a:r>
          </a:p>
          <a:p>
            <a:pPr lvl="1"/>
            <a:r>
              <a:rPr lang="en-US" dirty="0" smtClean="0"/>
              <a:t>Low resource exploitation (no overlapping between computation and I/O)</a:t>
            </a:r>
          </a:p>
          <a:p>
            <a:r>
              <a:rPr lang="en-US" dirty="0" smtClean="0"/>
              <a:t>Concurrent server: serves multiple requests concurrently</a:t>
            </a:r>
          </a:p>
          <a:p>
            <a:pPr lvl="1"/>
            <a:r>
              <a:rPr lang="en-US" dirty="0" smtClean="0"/>
              <a:t>A new request can be accepted when another request is being served</a:t>
            </a:r>
          </a:p>
          <a:p>
            <a:pPr lvl="1"/>
            <a:r>
              <a:rPr lang="en-US" dirty="0" smtClean="0"/>
              <a:t>Better resource exploitation</a:t>
            </a:r>
          </a:p>
          <a:p>
            <a:pPr lvl="1"/>
            <a:r>
              <a:rPr lang="en-US" dirty="0" smtClean="0"/>
              <a:t>Higher server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92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Server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1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Sequential server</a:t>
            </a:r>
          </a:p>
          <a:p>
            <a:r>
              <a:rPr lang="en-US" dirty="0" smtClean="0"/>
              <a:t>Concurrent server</a:t>
            </a:r>
          </a:p>
          <a:p>
            <a:r>
              <a:rPr lang="en-US" dirty="0" smtClean="0"/>
              <a:t>Stateless server</a:t>
            </a:r>
          </a:p>
          <a:p>
            <a:pPr lvl="1"/>
            <a:r>
              <a:rPr lang="en-US" dirty="0" smtClean="0"/>
              <a:t>No correlation with previous requests</a:t>
            </a:r>
          </a:p>
          <a:p>
            <a:r>
              <a:rPr lang="en-US" dirty="0" err="1" smtClean="0"/>
              <a:t>Stateful</a:t>
            </a:r>
            <a:r>
              <a:rPr lang="en-US" dirty="0" smtClean="0"/>
              <a:t> server</a:t>
            </a:r>
          </a:p>
          <a:p>
            <a:pPr lvl="1"/>
            <a:r>
              <a:rPr lang="en-US" dirty="0" smtClean="0"/>
              <a:t>Must remember previous requests</a:t>
            </a:r>
          </a:p>
          <a:p>
            <a:r>
              <a:rPr lang="en-US" dirty="0" smtClean="0"/>
              <a:t>Connectionless server</a:t>
            </a:r>
          </a:p>
          <a:p>
            <a:pPr lvl="1"/>
            <a:r>
              <a:rPr lang="en-US" dirty="0" smtClean="0"/>
              <a:t>Client requests are independent (out-of-order)</a:t>
            </a:r>
          </a:p>
          <a:p>
            <a:r>
              <a:rPr lang="en-US" dirty="0" smtClean="0"/>
              <a:t>Connection-oriented server</a:t>
            </a:r>
          </a:p>
          <a:p>
            <a:pPr lvl="1"/>
            <a:r>
              <a:rPr lang="en-US" dirty="0" smtClean="0"/>
              <a:t>Client requests are received in the same order they are issued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 Client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46739" y="2444803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 Logic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55655" y="4531892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Logic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455655" y="3496709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8654" y="1702018"/>
            <a:ext cx="1199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1740" y="1710391"/>
            <a:ext cx="129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6455651" y="5773301"/>
            <a:ext cx="1070058" cy="846594"/>
          </a:xfrm>
          <a:prstGeom prst="can">
            <a:avLst/>
          </a:prstGeom>
          <a:ln w="2857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Fat Client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46739" y="3479985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46739" y="2444803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 Logic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455655" y="4531892"/>
            <a:ext cx="2927961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Logic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8654" y="1702018"/>
            <a:ext cx="1199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231740" y="1710391"/>
            <a:ext cx="1293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</a:t>
            </a:r>
            <a:endParaRPr lang="en-US" sz="2800" dirty="0"/>
          </a:p>
        </p:txBody>
      </p:sp>
      <p:sp>
        <p:nvSpPr>
          <p:cNvPr id="10" name="Can 9"/>
          <p:cNvSpPr/>
          <p:nvPr/>
        </p:nvSpPr>
        <p:spPr>
          <a:xfrm>
            <a:off x="6455651" y="5773301"/>
            <a:ext cx="1070058" cy="846594"/>
          </a:xfrm>
          <a:prstGeom prst="can">
            <a:avLst/>
          </a:prstGeom>
          <a:ln w="2857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collection of </a:t>
            </a:r>
            <a:r>
              <a:rPr lang="en-US" b="1" dirty="0"/>
              <a:t>independent </a:t>
            </a:r>
            <a:r>
              <a:rPr lang="en-US" b="1" dirty="0" smtClean="0"/>
              <a:t>computers </a:t>
            </a:r>
            <a:r>
              <a:rPr lang="en-US" dirty="0"/>
              <a:t>that appears to its </a:t>
            </a:r>
            <a:r>
              <a:rPr lang="en-US" b="1" dirty="0"/>
              <a:t>users</a:t>
            </a:r>
            <a:r>
              <a:rPr lang="en-US" dirty="0"/>
              <a:t> as a </a:t>
            </a:r>
            <a:r>
              <a:rPr lang="en-US" b="1" dirty="0" smtClean="0"/>
              <a:t>single </a:t>
            </a:r>
            <a:r>
              <a:rPr lang="en-US" b="1" dirty="0"/>
              <a:t>coherent system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resources/services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Hide complexity (Transparency)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Openness (wrt. extensions and heterogeneous components)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Scalability (wrt. performance)</a:t>
            </a:r>
          </a:p>
        </p:txBody>
      </p:sp>
    </p:spTree>
    <p:extLst>
      <p:ext uri="{BB962C8B-B14F-4D97-AF65-F5344CB8AC3E}">
        <p14:creationId xmlns:p14="http://schemas.microsoft.com/office/powerpoint/2010/main" val="877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Multi-tier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46739" y="2444803"/>
            <a:ext cx="2519512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Presentation Logic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419214" y="3496709"/>
            <a:ext cx="2519512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Logic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5627" y="1702018"/>
            <a:ext cx="1032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CLIENT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957687" y="1710391"/>
            <a:ext cx="155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 1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208716" y="4515168"/>
            <a:ext cx="2519512" cy="899507"/>
          </a:xfrm>
          <a:prstGeom prst="roundRect">
            <a:avLst>
              <a:gd name="adj" fmla="val 343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 Logic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23671" y="1693667"/>
            <a:ext cx="155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 2</a:t>
            </a:r>
            <a:endParaRPr lang="en-US" sz="2800" dirty="0"/>
          </a:p>
        </p:txBody>
      </p:sp>
      <p:sp>
        <p:nvSpPr>
          <p:cNvPr id="20" name="Can 19"/>
          <p:cNvSpPr/>
          <p:nvPr/>
        </p:nvSpPr>
        <p:spPr>
          <a:xfrm>
            <a:off x="7069213" y="5756577"/>
            <a:ext cx="920785" cy="846594"/>
          </a:xfrm>
          <a:prstGeom prst="can">
            <a:avLst/>
          </a:prstGeom>
          <a:ln w="28575" cmpd="sng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</a:t>
            </a:r>
            <a:r>
              <a:rPr lang="en-US" dirty="0"/>
              <a:t>-to-</a:t>
            </a:r>
            <a:r>
              <a:rPr lang="en-US" dirty="0" smtClean="0"/>
              <a:t>Peer</a:t>
            </a:r>
            <a:endParaRPr lang="en-US" sz="2000" dirty="0"/>
          </a:p>
        </p:txBody>
      </p:sp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784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Architecture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where computer resources and services are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directly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exchanged between computer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systems 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Resources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and services include the exchange of information, processing cycles, cache storage, and disk storage for files..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Computers that usually act as client </a:t>
            </a:r>
            <a:r>
              <a:rPr lang="en-US" sz="2800" dirty="0">
                <a:solidFill>
                  <a:srgbClr val="000000"/>
                </a:solidFill>
                <a:latin typeface="Calibri"/>
                <a:cs typeface="Calibri"/>
              </a:rPr>
              <a:t>communicate directly among themselves and can act as both clients and </a:t>
            </a: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servers</a:t>
            </a:r>
            <a:endParaRPr lang="en-US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Assuming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whatever role is most efficient for the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network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</a:rPr>
              <a:t>Participating processes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Equal roles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Equivalent capabilities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Equivalent responsibilities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000000"/>
                </a:solidFill>
                <a:latin typeface="Calibri"/>
                <a:cs typeface="Calibri"/>
              </a:rPr>
              <a:t>Each participant may issue a request to another participant and receive a response </a:t>
            </a:r>
            <a:endParaRPr lang="en-US" sz="26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6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08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</a:t>
            </a:r>
            <a:endParaRPr lang="en-US" dirty="0"/>
          </a:p>
        </p:txBody>
      </p:sp>
      <p:pic>
        <p:nvPicPr>
          <p:cNvPr id="4" name="Picture 4" descr="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417638"/>
            <a:ext cx="7858125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965701"/>
            <a:ext cx="8229600" cy="165419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Applications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instant messaging</a:t>
            </a:r>
            <a:endParaRPr lang="en-US" dirty="0">
              <a:solidFill>
                <a:srgbClr val="000000"/>
              </a:solidFill>
              <a:latin typeface="Arial Unicode MS" charset="0"/>
              <a:cs typeface="Times New Roman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peer</a:t>
            </a:r>
            <a:r>
              <a:rPr lang="en-US" dirty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-to-peer file </a:t>
            </a:r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transfers</a:t>
            </a:r>
            <a:endParaRPr lang="en-US" dirty="0">
              <a:solidFill>
                <a:srgbClr val="000000"/>
              </a:solidFill>
              <a:latin typeface="Arial Unicode MS" charset="0"/>
              <a:cs typeface="Times New Roman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video conferencing</a:t>
            </a:r>
            <a:endParaRPr lang="en-US" dirty="0">
              <a:solidFill>
                <a:srgbClr val="000000"/>
              </a:solidFill>
              <a:latin typeface="Arial Unicode MS" charset="0"/>
              <a:cs typeface="Times New Roman" charset="0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Unicode MS" charset="0"/>
                <a:cs typeface="Times New Roman" charset="0"/>
              </a:rPr>
              <a:t>collaborative work</a:t>
            </a:r>
          </a:p>
        </p:txBody>
      </p:sp>
    </p:spTree>
    <p:extLst>
      <p:ext uri="{BB962C8B-B14F-4D97-AF65-F5344CB8AC3E}">
        <p14:creationId xmlns:p14="http://schemas.microsoft.com/office/powerpoint/2010/main" val="28896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11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Remote Procedure Call: Call to a procedure stored in another (remote machine)</a:t>
            </a:r>
          </a:p>
          <a:p>
            <a:pPr lvl="1"/>
            <a:r>
              <a:rPr lang="en-US" dirty="0" smtClean="0"/>
              <a:t>Technology-independence</a:t>
            </a:r>
          </a:p>
          <a:p>
            <a:r>
              <a:rPr lang="en-US" dirty="0" smtClean="0"/>
              <a:t>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Client: does a </a:t>
            </a:r>
            <a:r>
              <a:rPr lang="en-US" b="1" dirty="0" smtClean="0"/>
              <a:t>local</a:t>
            </a:r>
            <a:r>
              <a:rPr lang="en-US" dirty="0" smtClean="0"/>
              <a:t> procedure call to a client stub 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Client stub</a:t>
            </a:r>
          </a:p>
          <a:p>
            <a:pPr marL="1371600" lvl="2" indent="-514350"/>
            <a:r>
              <a:rPr lang="en-US" dirty="0" smtClean="0"/>
              <a:t>packs </a:t>
            </a:r>
            <a:r>
              <a:rPr lang="en-US" dirty="0"/>
              <a:t>the parameters into a </a:t>
            </a:r>
            <a:r>
              <a:rPr lang="en-US" dirty="0" smtClean="0"/>
              <a:t>message (</a:t>
            </a:r>
            <a:r>
              <a:rPr lang="en-US" dirty="0" err="1" smtClean="0"/>
              <a:t>marschalling</a:t>
            </a:r>
            <a:r>
              <a:rPr lang="en-US" dirty="0" smtClean="0"/>
              <a:t>) </a:t>
            </a:r>
          </a:p>
          <a:p>
            <a:pPr marL="1371600" lvl="2" indent="-514350"/>
            <a:r>
              <a:rPr lang="en-US" dirty="0" smtClean="0"/>
              <a:t>Sends the message to the server via a system call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Server machine: </a:t>
            </a:r>
            <a:r>
              <a:rPr lang="en-US" dirty="0"/>
              <a:t>passes the incoming packets to the server </a:t>
            </a:r>
            <a:r>
              <a:rPr lang="en-US" dirty="0" smtClean="0"/>
              <a:t>stub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Server stub: </a:t>
            </a:r>
            <a:r>
              <a:rPr lang="en-US" dirty="0"/>
              <a:t>calls the </a:t>
            </a:r>
            <a:r>
              <a:rPr lang="en-US" dirty="0" smtClean="0"/>
              <a:t>(local) server procedure and obtains a result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reply traces the same steps in the reverse </a:t>
            </a:r>
            <a:r>
              <a:rPr lang="en-US" dirty="0" smtClean="0"/>
              <a:t>direction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Arial Unicode MS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 Unicode MS" charset="0"/>
              </a:rPr>
            </a:br>
            <a:r>
              <a:rPr lang="en-US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The Distributed Objects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The idea of applying object orientation to distributed applications is a natural extension of object-oriented software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Applications access objects distributed over a network.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Objects </a:t>
            </a:r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provide methods, through the invocation of which an application obtains access to services.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 Object-oriented paradigms include: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Remote method invocation (RMI)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Network services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Object request broker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Object spaces</a:t>
            </a:r>
          </a:p>
          <a:p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0"/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93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Times New Roman" charset="0"/>
              </a:rPr>
              <a:t>RMI</a:t>
            </a:r>
            <a:endParaRPr lang="en-US" dirty="0"/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Remote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Method Invocation: object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-oriented equivalent of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RPC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 local object gets a reference to the remote object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It invokes operations on the remote object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Via a stub-skeleton approach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Proxy pattern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Abstraction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As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with RPC, arguments may be passed with the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invocation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Management of both values and object references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pPr>
              <a:buFont typeface="Wingdings" charset="0"/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3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is a distributed system</a:t>
            </a:r>
          </a:p>
          <a:p>
            <a:pPr lvl="1"/>
            <a:r>
              <a:rPr lang="en-US" dirty="0" smtClean="0"/>
              <a:t>Service provision with distributed black-box execution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Transparency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Scalability</a:t>
            </a:r>
          </a:p>
          <a:p>
            <a:r>
              <a:rPr lang="en-US" dirty="0" smtClean="0"/>
              <a:t>Examples of DS and level of satisfaction of the requirements</a:t>
            </a:r>
          </a:p>
          <a:p>
            <a:r>
              <a:rPr lang="en-US" dirty="0" smtClean="0"/>
              <a:t>Client/Server architecture</a:t>
            </a:r>
          </a:p>
          <a:p>
            <a:pPr lvl="1"/>
            <a:r>
              <a:rPr lang="en-US" dirty="0" smtClean="0"/>
              <a:t>synchronous versus asynchronous</a:t>
            </a:r>
          </a:p>
          <a:p>
            <a:endParaRPr lang="en-US" dirty="0" smtClean="0"/>
          </a:p>
          <a:p>
            <a:r>
              <a:rPr lang="en-US" dirty="0" smtClean="0"/>
              <a:t>Next: Protocol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1</a:t>
            </a:r>
            <a:br>
              <a:rPr lang="en-US" dirty="0" smtClean="0"/>
            </a:br>
            <a:r>
              <a:rPr lang="en-US" dirty="0" smtClean="0"/>
              <a:t>Make Resources/Services Accessible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Resource: source or supply from which a benefit is produced</a:t>
            </a:r>
          </a:p>
          <a:p>
            <a:pPr lvl="1"/>
            <a:r>
              <a:rPr lang="en-US" dirty="0" smtClean="0"/>
              <a:t>printers, computers, files, pages, networks, project deliverables, notes, …</a:t>
            </a:r>
          </a:p>
          <a:p>
            <a:r>
              <a:rPr lang="en-US" dirty="0" smtClean="0"/>
              <a:t>Services:</a:t>
            </a:r>
          </a:p>
          <a:p>
            <a:pPr lvl="1"/>
            <a:r>
              <a:rPr lang="en-US" dirty="0" smtClean="0"/>
              <a:t>Computations, data enrichment, ..</a:t>
            </a:r>
          </a:p>
          <a:p>
            <a:r>
              <a:rPr lang="en-US" dirty="0" smtClean="0"/>
              <a:t>Issue: </a:t>
            </a:r>
            <a:r>
              <a:rPr lang="en-US" b="1" dirty="0" smtClean="0"/>
              <a:t>security</a:t>
            </a:r>
          </a:p>
          <a:p>
            <a:pPr lvl="1"/>
            <a:r>
              <a:rPr lang="en-US" dirty="0" smtClean="0"/>
              <a:t>Balance between sharing and privacy</a:t>
            </a:r>
          </a:p>
          <a:p>
            <a:pPr lvl="1"/>
            <a:r>
              <a:rPr lang="en-US" dirty="0" smtClean="0"/>
              <a:t>Difficult to be achieved in “open” networks</a:t>
            </a:r>
          </a:p>
        </p:txBody>
      </p:sp>
    </p:spTree>
    <p:extLst>
      <p:ext uri="{BB962C8B-B14F-4D97-AF65-F5344CB8AC3E}">
        <p14:creationId xmlns:p14="http://schemas.microsoft.com/office/powerpoint/2010/main" val="18463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2</a:t>
            </a:r>
            <a:br>
              <a:rPr lang="en-US" dirty="0" smtClean="0"/>
            </a:br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855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Distributed system should present itself to users and applications as a single coherent system</a:t>
            </a:r>
          </a:p>
          <a:p>
            <a:endParaRPr lang="en-US" sz="2800" dirty="0"/>
          </a:p>
        </p:txBody>
      </p:sp>
      <p:graphicFrame>
        <p:nvGraphicFramePr>
          <p:cNvPr id="4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236254"/>
              </p:ext>
            </p:extLst>
          </p:nvPr>
        </p:nvGraphicFramePr>
        <p:xfrm>
          <a:off x="304798" y="2455336"/>
          <a:ext cx="8466667" cy="4154616"/>
        </p:xfrm>
        <a:graphic>
          <a:graphicData uri="http://schemas.openxmlformats.org/drawingml/2006/table">
            <a:tbl>
              <a:tblPr/>
              <a:tblGrid>
                <a:gridCol w="1608667"/>
                <a:gridCol w="6858000"/>
              </a:tblGrid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Transparency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differences in data representation and how a resource is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accessed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(multiple interacting OSs)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where a resource is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located (naming strategies)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Migration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may move to another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Migration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while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resource is in use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Replication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Calibri"/>
                        </a:rPr>
                        <a:t>is replicated (requires location transparency)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Concurrency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that a resource may be shared by several competitive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users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ＭＳ Ｐゴシック" charset="0"/>
                        <a:cs typeface="Calibri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Failure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the failure and recovery of a resource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Persistence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ＭＳ Ｐゴシック" charset="0"/>
                          <a:cs typeface="Calibri"/>
                        </a:rPr>
                        <a:t>Hide whether a (software) resource is in memory or on disk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 2</a:t>
            </a:r>
            <a:br>
              <a:rPr lang="en-US" dirty="0" smtClean="0"/>
            </a:br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8602"/>
            <a:ext cx="8229600" cy="50884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Sometimes transparency is impossible</a:t>
            </a:r>
          </a:p>
          <a:p>
            <a:r>
              <a:rPr lang="en-US" sz="2800" dirty="0" smtClean="0"/>
              <a:t>Performance</a:t>
            </a:r>
          </a:p>
          <a:p>
            <a:pPr lvl="1"/>
            <a:r>
              <a:rPr lang="en-US" sz="2400" dirty="0" smtClean="0"/>
              <a:t>Computation/interaction</a:t>
            </a:r>
            <a:r>
              <a:rPr lang="en-US" sz="1600" dirty="0" smtClean="0"/>
              <a:t> </a:t>
            </a:r>
            <a:r>
              <a:rPr lang="en-US" sz="2400" dirty="0" smtClean="0"/>
              <a:t>timings (e.g. Skype)</a:t>
            </a:r>
          </a:p>
          <a:p>
            <a:pPr lvl="1"/>
            <a:r>
              <a:rPr lang="en-US" sz="2400" dirty="0" smtClean="0"/>
              <a:t>Concurrency issues (e.g., Dropbox)</a:t>
            </a:r>
          </a:p>
          <a:p>
            <a:r>
              <a:rPr lang="en-US" sz="2800" dirty="0" smtClean="0"/>
              <a:t>Location-awareness (embedded/ubiquitous systems)</a:t>
            </a:r>
          </a:p>
          <a:p>
            <a:r>
              <a:rPr lang="en-US" sz="2800" dirty="0" smtClean="0"/>
              <a:t>Comprehensibility</a:t>
            </a:r>
          </a:p>
          <a:p>
            <a:pPr lvl="1"/>
            <a:r>
              <a:rPr lang="en-US" sz="2400" dirty="0" smtClean="0"/>
              <a:t>Network awareness clarifies “strange behaviors”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 Properly tune the degree of transparency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98602"/>
            <a:ext cx="8229600" cy="85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9238" y="1651002"/>
            <a:ext cx="8229600" cy="855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 smtClean="0"/>
              <a:t>Distributed system should present itself to users and applications as a single coherent system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3185</Words>
  <Application>Microsoft Office PowerPoint</Application>
  <PresentationFormat>On-screen Show (4:3)</PresentationFormat>
  <Paragraphs>581</Paragraphs>
  <Slides>66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Arial Unicode MS</vt:lpstr>
      <vt:lpstr>ＭＳ Ｐゴシック</vt:lpstr>
      <vt:lpstr>Arial</vt:lpstr>
      <vt:lpstr>Calibri</vt:lpstr>
      <vt:lpstr>Calibri (Body)</vt:lpstr>
      <vt:lpstr>Times New Roman</vt:lpstr>
      <vt:lpstr>Wingdings</vt:lpstr>
      <vt:lpstr>ヒラギノ角ゴ ProN W3</vt:lpstr>
      <vt:lpstr>Office Theme</vt:lpstr>
      <vt:lpstr>SmartDraw</vt:lpstr>
      <vt:lpstr>Distributed Systems 1. Introduction to Distributed Systems  </vt:lpstr>
      <vt:lpstr>Outline</vt:lpstr>
      <vt:lpstr>What is a Distributed System?</vt:lpstr>
      <vt:lpstr>Distributed System</vt:lpstr>
      <vt:lpstr>Alternative Definition</vt:lpstr>
      <vt:lpstr>Requirements</vt:lpstr>
      <vt:lpstr>Requirement 1 Make Resources/Services Accessible</vt:lpstr>
      <vt:lpstr>Requirement 2 Transparency</vt:lpstr>
      <vt:lpstr>Requirement 2 Transparency</vt:lpstr>
      <vt:lpstr>Requirement 3 Openness</vt:lpstr>
      <vt:lpstr>Standardization</vt:lpstr>
      <vt:lpstr>Importance of Standards</vt:lpstr>
      <vt:lpstr>Openness Guidelines</vt:lpstr>
      <vt:lpstr>Sample from the HTTP Protocol Specification</vt:lpstr>
      <vt:lpstr>Requirement 4 Scalability</vt:lpstr>
      <vt:lpstr>Scalability Problems (Bottlenecks)</vt:lpstr>
      <vt:lpstr>Scalability Problems (Geography)</vt:lpstr>
      <vt:lpstr>Scalability Problems (Admin.)</vt:lpstr>
      <vt:lpstr>Scaling Techniques 1/2</vt:lpstr>
      <vt:lpstr>Scaling Techniques 2/2</vt:lpstr>
      <vt:lpstr>False Myths</vt:lpstr>
      <vt:lpstr>Big Issues in Distributed Systems</vt:lpstr>
      <vt:lpstr>How about our examples?</vt:lpstr>
      <vt:lpstr>2. History</vt:lpstr>
      <vt:lpstr>Computers 1945 – mid 80s</vt:lpstr>
      <vt:lpstr>Computers around 1985</vt:lpstr>
      <vt:lpstr>Centralized vs. Distributed Computing</vt:lpstr>
      <vt:lpstr>Computers 1985-now</vt:lpstr>
      <vt:lpstr>Distributed Systems vs  Computer Networks</vt:lpstr>
      <vt:lpstr>Network Scales</vt:lpstr>
      <vt:lpstr>The Internet</vt:lpstr>
      <vt:lpstr>How Many People?</vt:lpstr>
      <vt:lpstr>How Big is the Internet?</vt:lpstr>
      <vt:lpstr>Network Applications</vt:lpstr>
      <vt:lpstr>3. Paradigms</vt:lpstr>
      <vt:lpstr>Paradigms for Distributed Systems</vt:lpstr>
      <vt:lpstr>Interaction Protocol</vt:lpstr>
      <vt:lpstr>Message Passing: Features</vt:lpstr>
      <vt:lpstr>Rendezvous Problem</vt:lpstr>
      <vt:lpstr>Rendezvous: Intuitive Formulation</vt:lpstr>
      <vt:lpstr>Solution: Client-Server</vt:lpstr>
      <vt:lpstr>Details: Client-Server</vt:lpstr>
      <vt:lpstr>Client-Server Pattern</vt:lpstr>
      <vt:lpstr>Session IPC examples</vt:lpstr>
      <vt:lpstr> Locating the Service </vt:lpstr>
      <vt:lpstr>Service-Oriented Architecture</vt:lpstr>
      <vt:lpstr>Client-Server: Features</vt:lpstr>
      <vt:lpstr>Client-Server: Design</vt:lpstr>
      <vt:lpstr>Protocol for C/S Interaction</vt:lpstr>
      <vt:lpstr>Pull vs Push</vt:lpstr>
      <vt:lpstr>Publish-Subscribe Schemes</vt:lpstr>
      <vt:lpstr>Connection(less) C/S</vt:lpstr>
      <vt:lpstr>C/S: State Management</vt:lpstr>
      <vt:lpstr>Stateful Server</vt:lpstr>
      <vt:lpstr>Stateless Server</vt:lpstr>
      <vt:lpstr>Server Parallelism</vt:lpstr>
      <vt:lpstr>Recap: Server Types</vt:lpstr>
      <vt:lpstr>Thin Client</vt:lpstr>
      <vt:lpstr>Fat Client</vt:lpstr>
      <vt:lpstr>Multi-tier</vt:lpstr>
      <vt:lpstr>Peer-to-Peer</vt:lpstr>
      <vt:lpstr>Peer-to-Peer</vt:lpstr>
      <vt:lpstr>RPC </vt:lpstr>
      <vt:lpstr>  The Distributed Objects Paradigms</vt:lpstr>
      <vt:lpstr>RMI</vt:lpstr>
      <vt:lpstr>Take home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0. Introduction </dc:title>
  <dc:creator/>
  <cp:lastModifiedBy>simon razniewski</cp:lastModifiedBy>
  <cp:revision>220</cp:revision>
  <cp:lastPrinted>2015-01-13T18:43:15Z</cp:lastPrinted>
  <dcterms:created xsi:type="dcterms:W3CDTF">2012-02-13T00:39:49Z</dcterms:created>
  <dcterms:modified xsi:type="dcterms:W3CDTF">2016-03-02T08:40:41Z</dcterms:modified>
</cp:coreProperties>
</file>