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63"/>
  </p:notesMasterIdLst>
  <p:sldIdLst>
    <p:sldId id="312" r:id="rId2"/>
    <p:sldId id="256" r:id="rId3"/>
    <p:sldId id="257" r:id="rId4"/>
    <p:sldId id="328" r:id="rId5"/>
    <p:sldId id="258" r:id="rId6"/>
    <p:sldId id="259" r:id="rId7"/>
    <p:sldId id="318" r:id="rId8"/>
    <p:sldId id="260" r:id="rId9"/>
    <p:sldId id="261" r:id="rId10"/>
    <p:sldId id="332" r:id="rId11"/>
    <p:sldId id="329" r:id="rId12"/>
    <p:sldId id="264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325" r:id="rId25"/>
    <p:sldId id="279" r:id="rId26"/>
    <p:sldId id="280" r:id="rId27"/>
    <p:sldId id="281" r:id="rId28"/>
    <p:sldId id="282" r:id="rId29"/>
    <p:sldId id="283" r:id="rId30"/>
    <p:sldId id="284" r:id="rId31"/>
    <p:sldId id="314" r:id="rId32"/>
    <p:sldId id="315" r:id="rId33"/>
    <p:sldId id="330" r:id="rId34"/>
    <p:sldId id="285" r:id="rId35"/>
    <p:sldId id="286" r:id="rId36"/>
    <p:sldId id="287" r:id="rId37"/>
    <p:sldId id="326" r:id="rId38"/>
    <p:sldId id="288" r:id="rId39"/>
    <p:sldId id="289" r:id="rId40"/>
    <p:sldId id="290" r:id="rId41"/>
    <p:sldId id="327" r:id="rId42"/>
    <p:sldId id="291" r:id="rId43"/>
    <p:sldId id="293" r:id="rId44"/>
    <p:sldId id="331" r:id="rId45"/>
    <p:sldId id="295" r:id="rId46"/>
    <p:sldId id="296" r:id="rId47"/>
    <p:sldId id="298" r:id="rId48"/>
    <p:sldId id="299" r:id="rId49"/>
    <p:sldId id="319" r:id="rId50"/>
    <p:sldId id="320" r:id="rId51"/>
    <p:sldId id="321" r:id="rId52"/>
    <p:sldId id="322" r:id="rId53"/>
    <p:sldId id="32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0A"/>
    <a:srgbClr val="FFE260"/>
    <a:srgbClr val="89002C"/>
    <a:srgbClr val="FF58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4538" autoAdjust="0"/>
  </p:normalViewPr>
  <p:slideViewPr>
    <p:cSldViewPr snapToGrid="0" snapToObjects="1">
      <p:cViewPr varScale="1">
        <p:scale>
          <a:sx n="64" d="100"/>
          <a:sy n="64" d="100"/>
        </p:scale>
        <p:origin x="1353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82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3224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B06E8-9483-814E-BBDB-5399A88F0077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79075-0D32-E742-8382-F4FE50661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1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00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43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3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37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71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91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803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448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134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11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7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067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628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665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65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522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328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367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843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465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879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8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641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852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487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255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8725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073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390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744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5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438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33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503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54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095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420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0600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6065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282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3007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622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318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57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9334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9954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223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7881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6462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3187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1040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7350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81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57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34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68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78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8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7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89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33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204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724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53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59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2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46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2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2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0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7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14579-A819-4948-95D1-5F45F8C32012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0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sewisdom.com/computer/internet/bandwidth.html#oc" TargetMode="External"/><Relationship Id="rId5" Type="http://schemas.openxmlformats.org/officeDocument/2006/relationships/hyperlink" Target="http://www.usewisdom.com/computer/internet/bandwidth.html#dsl" TargetMode="External"/><Relationship Id="rId4" Type="http://schemas.openxmlformats.org/officeDocument/2006/relationships/hyperlink" Target="http://www.usewisdom.com/computer/internet/bandwidth.html#56k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3.png"/><Relationship Id="rId4" Type="http://schemas.openxmlformats.org/officeDocument/2006/relationships/oleObject" Target="../embeddings/oleObject3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3.png"/><Relationship Id="rId4" Type="http://schemas.openxmlformats.org/officeDocument/2006/relationships/oleObject" Target="../embeddings/oleObject4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6.png"/><Relationship Id="rId4" Type="http://schemas.openxmlformats.org/officeDocument/2006/relationships/oleObject" Target="../embeddings/oleObject5.bin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math.com/fourier-series/fourier-graph-applet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3. Physical Layer</a:t>
            </a: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798238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71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8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Physical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>
            <a:normAutofit fontScale="92500" lnSpcReduction="1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Theoretical Basis for Data Communications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b="1" dirty="0" smtClean="0"/>
              <a:t>Guided 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b="1" dirty="0" smtClean="0"/>
              <a:t>Wireless Transmission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b="1" dirty="0" smtClean="0"/>
              <a:t>Communication Satellites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Digital Modulation and Multiplexing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Example Networks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Public Switched Telephone Network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Mobile Telephone System</a:t>
            </a:r>
          </a:p>
        </p:txBody>
      </p:sp>
    </p:spTree>
    <p:extLst>
      <p:ext uri="{BB962C8B-B14F-4D97-AF65-F5344CB8AC3E}">
        <p14:creationId xmlns:p14="http://schemas.microsoft.com/office/powerpoint/2010/main" val="189768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Wires – Twisted Pair</a:t>
            </a:r>
            <a:endParaRPr 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common; used in LANs, telephone lines</a:t>
            </a:r>
          </a:p>
          <a:p>
            <a:pPr lvl="1"/>
            <a:r>
              <a:rPr lang="en-US" dirty="0" smtClean="0"/>
              <a:t>Twists reduce radiated signal (interference)</a:t>
            </a:r>
          </a:p>
        </p:txBody>
      </p:sp>
      <p:pic>
        <p:nvPicPr>
          <p:cNvPr id="16391" name="Picture 7" descr="02-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7775" y="3025620"/>
            <a:ext cx="6642098" cy="2717003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 bwMode="auto">
          <a:xfrm>
            <a:off x="3124200" y="3343275"/>
            <a:ext cx="2857500" cy="4857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 rot="1856886">
            <a:off x="5276852" y="3751263"/>
            <a:ext cx="533400" cy="115887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62275" y="3238500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Category 5 UTP cable with four twisted pairs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79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Wires – Coaxial Cable (“Co-ax”)</a:t>
            </a:r>
            <a:endParaRPr 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Also common. Better shielding and more bandwidth for longer distances and higher rates than twisted pair.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2828925"/>
            <a:ext cx="8459788" cy="203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457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Wires – Power Lines</a:t>
            </a:r>
            <a:endParaRPr lang="en-US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Household electrical wiring is another example of wires</a:t>
            </a:r>
          </a:p>
          <a:p>
            <a:pPr lvl="1"/>
            <a:r>
              <a:rPr lang="en-US" sz="2000" dirty="0" smtClean="0"/>
              <a:t>Convenient to use, but horrible for sending data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867025"/>
            <a:ext cx="8129588" cy="232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50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Fiber Cables (1)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Common for high rates and long distances</a:t>
            </a:r>
          </a:p>
          <a:p>
            <a:pPr lvl="1"/>
            <a:r>
              <a:rPr lang="en-US" smtClean="0"/>
              <a:t>Long distance ISP links, Fiber-to-the-Home</a:t>
            </a:r>
          </a:p>
          <a:p>
            <a:pPr lvl="1"/>
            <a:r>
              <a:rPr lang="en-US" smtClean="0"/>
              <a:t>Light carried in very long, thin strand of glass</a:t>
            </a:r>
            <a:endParaRPr lang="en-US" dirty="0" smtClean="0"/>
          </a:p>
        </p:txBody>
      </p:sp>
      <p:pic>
        <p:nvPicPr>
          <p:cNvPr id="20487" name="Picture 7" descr="02-06"/>
          <p:cNvPicPr>
            <a:picLocks noChangeAspect="1" noChangeArrowheads="1"/>
          </p:cNvPicPr>
          <p:nvPr/>
        </p:nvPicPr>
        <p:blipFill>
          <a:blip r:embed="rId3" cstate="print"/>
          <a:srcRect l="53049" t="38404" r="6707" b="40274"/>
          <a:stretch>
            <a:fillRect/>
          </a:stretch>
        </p:blipFill>
        <p:spPr bwMode="auto">
          <a:xfrm>
            <a:off x="3114675" y="3533775"/>
            <a:ext cx="3143250" cy="542925"/>
          </a:xfrm>
          <a:prstGeom prst="rect">
            <a:avLst/>
          </a:prstGeom>
          <a:noFill/>
        </p:spPr>
      </p:pic>
      <p:pic>
        <p:nvPicPr>
          <p:cNvPr id="14" name="Picture 13" descr="Machovka_Torc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87858" y="3590925"/>
            <a:ext cx="1164841" cy="457200"/>
          </a:xfrm>
          <a:prstGeom prst="rect">
            <a:avLst/>
          </a:prstGeom>
        </p:spPr>
      </p:pic>
      <p:pic>
        <p:nvPicPr>
          <p:cNvPr id="15" name="Picture 14" descr="Anonymous_ey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3700" y="3438525"/>
            <a:ext cx="875846" cy="8276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17799" y="4371975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Light source</a:t>
            </a:r>
          </a:p>
          <a:p>
            <a:pPr algn="ctr"/>
            <a:r>
              <a:rPr lang="en-US" dirty="0" smtClean="0"/>
              <a:t>(LED, laser)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rot="16200000" flipV="1">
            <a:off x="1857456" y="4257598"/>
            <a:ext cx="381001" cy="1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62005" y="453390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Photodetector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rot="16200000" flipV="1">
            <a:off x="6981906" y="4390948"/>
            <a:ext cx="381001" cy="1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37039" y="4429125"/>
            <a:ext cx="2441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Light trapped by</a:t>
            </a:r>
          </a:p>
          <a:p>
            <a:pPr algn="ctr"/>
            <a:r>
              <a:rPr lang="en-US" dirty="0"/>
              <a:t>t</a:t>
            </a:r>
            <a:r>
              <a:rPr lang="en-US" dirty="0" smtClean="0"/>
              <a:t>otal internal reflection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rot="16200000" flipV="1">
            <a:off x="4467306" y="4286173"/>
            <a:ext cx="381001" cy="1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705100" y="3829050"/>
            <a:ext cx="457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191250" y="3771900"/>
            <a:ext cx="4191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71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Fiber Cables (2)</a:t>
            </a:r>
            <a:endParaRPr dirty="0" smtClean="0">
              <a:latin typeface="Arial" charset="0"/>
              <a:cs typeface="Arial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200" dirty="0" smtClean="0">
                <a:latin typeface="Arial" charset="0"/>
                <a:cs typeface="Arial" charset="0"/>
              </a:rPr>
              <a:t>Fiber has enormous bandwidth (THz) and tiny signal loss – hence high rates over long distances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6850" y="2538414"/>
            <a:ext cx="6529388" cy="347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548417" y="6291610"/>
            <a:ext cx="3712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dB = half point of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18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914399" y="1610713"/>
            <a:ext cx="7790214" cy="460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Comparison of the properties of wires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and fiber: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Fiber Cables (3)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000125" y="2495550"/>
          <a:ext cx="7315140" cy="2238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380"/>
                <a:gridCol w="2438380"/>
                <a:gridCol w="2438380"/>
              </a:tblGrid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Property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Wires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Fiber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Distance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(100s of m)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Long (tens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of km)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Bandwidth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Moderate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Very High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Cost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Inexpensive 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Less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cheap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Convenience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Easy to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use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Less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easy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Security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Easy to tap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Hard to tap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30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Wireless Transmission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Electromagnetic Spectrum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Radio Transmission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Microwave Transmission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Light Transmission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Wireless vs. Wires/Fiber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6407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Spectrum (1)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990599" y="1391638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Different bands have different uses:</a:t>
            </a:r>
          </a:p>
          <a:p>
            <a:pPr lvl="2"/>
            <a:r>
              <a:rPr lang="en-US" sz="2000" dirty="0" smtClean="0"/>
              <a:t>Radio: wide-area broadcast; Infrared/Light: line-of-sight </a:t>
            </a:r>
          </a:p>
          <a:p>
            <a:pPr lvl="2"/>
            <a:r>
              <a:rPr lang="en-US" sz="2000" dirty="0" smtClean="0"/>
              <a:t>Microwave: LANs and 3G/4G;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14462" y="2907271"/>
            <a:ext cx="6048375" cy="3407536"/>
            <a:chOff x="1452562" y="2926321"/>
            <a:chExt cx="6048375" cy="340753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52562" y="2926321"/>
              <a:ext cx="6048375" cy="3407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Rectangle 16"/>
            <p:cNvSpPr/>
            <p:nvPr/>
          </p:nvSpPr>
          <p:spPr>
            <a:xfrm>
              <a:off x="3590925" y="3200400"/>
              <a:ext cx="733425" cy="40957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Microwave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8" name="Straight Arrow Connector 17"/>
          <p:cNvCxnSpPr/>
          <p:nvPr/>
        </p:nvCxnSpPr>
        <p:spPr bwMode="auto">
          <a:xfrm rot="10800000">
            <a:off x="5448301" y="2463138"/>
            <a:ext cx="4476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857875" y="2293528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Networking 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32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Physical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>
            <a:normAutofit fontScale="92500" lnSpcReduction="1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Theoretical Basis for Data Communications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Guided 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Wireless Transmission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Communication Satellites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Digital Modulation and Multiplexing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Example Networks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Public Switched Telephone Network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Mobile Telephone System</a:t>
            </a:r>
          </a:p>
        </p:txBody>
      </p:sp>
    </p:spTree>
    <p:extLst>
      <p:ext uri="{BB962C8B-B14F-4D97-AF65-F5344CB8AC3E}">
        <p14:creationId xmlns:p14="http://schemas.microsoft.com/office/powerpoint/2010/main" val="89222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Spectrum (2)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 manage interference, spectrum is carefully divided, and its use regulated and licensed, e.g., sold at auction. </a:t>
            </a:r>
            <a:endParaRPr lang="en-US" sz="2400" dirty="0"/>
          </a:p>
        </p:txBody>
      </p:sp>
      <p:grpSp>
        <p:nvGrpSpPr>
          <p:cNvPr id="5" name="Group 27"/>
          <p:cNvGrpSpPr/>
          <p:nvPr/>
        </p:nvGrpSpPr>
        <p:grpSpPr>
          <a:xfrm>
            <a:off x="104621" y="2543174"/>
            <a:ext cx="8839112" cy="2976980"/>
            <a:chOff x="237971" y="2933699"/>
            <a:chExt cx="8839112" cy="2976980"/>
          </a:xfrm>
        </p:grpSpPr>
        <p:sp>
          <p:nvSpPr>
            <p:cNvPr id="6" name="TextBox 5"/>
            <p:cNvSpPr txBox="1"/>
            <p:nvPr/>
          </p:nvSpPr>
          <p:spPr>
            <a:xfrm>
              <a:off x="1132565" y="5619750"/>
              <a:ext cx="334418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Source: NTIA Office of Spectrum Management, 2003</a:t>
              </a:r>
              <a:endParaRPr lang="en-US" sz="1050" dirty="0"/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0075" y="3567113"/>
              <a:ext cx="8229600" cy="1726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312206" y="5572125"/>
              <a:ext cx="7665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3 GHz</a:t>
              </a:r>
              <a:endParaRPr lang="en-US" sz="1600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rot="5400000" flipH="1" flipV="1">
              <a:off x="566742" y="5491163"/>
              <a:ext cx="25717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8196713" y="5562600"/>
              <a:ext cx="8803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30 GHz</a:t>
              </a:r>
              <a:endParaRPr lang="en-US" sz="16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8498631" y="5491163"/>
              <a:ext cx="27622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8244094" y="2976146"/>
              <a:ext cx="7665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3 GHz</a:t>
              </a:r>
              <a:endParaRPr lang="en-US" sz="1600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rot="5400000" flipH="1" flipV="1">
              <a:off x="8470056" y="3390484"/>
              <a:ext cx="276224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37971" y="2933699"/>
              <a:ext cx="1005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300 </a:t>
              </a:r>
              <a:r>
                <a:rPr lang="en-US" sz="1600" dirty="0"/>
                <a:t>M</a:t>
              </a:r>
              <a:r>
                <a:rPr lang="en-US" sz="1600" dirty="0" smtClean="0"/>
                <a:t>Hz</a:t>
              </a:r>
              <a:endParaRPr lang="en-US" sz="1600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rot="5400000" flipH="1" flipV="1">
              <a:off x="583356" y="3348037"/>
              <a:ext cx="276224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8229600" y="4267200"/>
              <a:ext cx="180975" cy="1619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2895600" y="5124450"/>
              <a:ext cx="180975" cy="1619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/>
            <p:cNvCxnSpPr>
              <a:endCxn id="17" idx="5"/>
            </p:cNvCxnSpPr>
            <p:nvPr/>
          </p:nvCxnSpPr>
          <p:spPr>
            <a:xfrm rot="10800000">
              <a:off x="3050073" y="5262663"/>
              <a:ext cx="1645753" cy="17611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endCxn id="16" idx="3"/>
            </p:cNvCxnSpPr>
            <p:nvPr/>
          </p:nvCxnSpPr>
          <p:spPr>
            <a:xfrm flipV="1">
              <a:off x="6581775" y="4405412"/>
              <a:ext cx="1674328" cy="10047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727243" y="5343525"/>
              <a:ext cx="17700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err="1" smtClean="0"/>
                <a:t>WiFi</a:t>
              </a:r>
              <a:r>
                <a:rPr lang="en-US" sz="1600" dirty="0" smtClean="0"/>
                <a:t> (ISM bands)</a:t>
              </a:r>
              <a:endParaRPr lang="en-US" sz="16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47950" y="5676911"/>
            <a:ext cx="44242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(Excerpt of the US frequency allocations)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1668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Electromagnetic Spectrum (3)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Fortunately, there are unlicensed (“ISM”) bands:</a:t>
            </a:r>
          </a:p>
          <a:p>
            <a:pPr lvl="2"/>
            <a:r>
              <a:rPr lang="en-US" sz="2000" dirty="0" smtClean="0"/>
              <a:t>Free for use at low power; devices manage interference</a:t>
            </a:r>
          </a:p>
          <a:p>
            <a:pPr lvl="2"/>
            <a:r>
              <a:rPr lang="en-US" sz="2000" dirty="0" smtClean="0"/>
              <a:t>Widely used for networking; </a:t>
            </a:r>
            <a:r>
              <a:rPr lang="en-US" sz="2000" dirty="0" err="1" smtClean="0"/>
              <a:t>WiFi</a:t>
            </a:r>
            <a:r>
              <a:rPr lang="en-US" sz="2000" dirty="0" smtClean="0"/>
              <a:t>, Bluetooth, etc.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94631" y="3178897"/>
            <a:ext cx="7054412" cy="2786490"/>
            <a:chOff x="1408906" y="3378922"/>
            <a:chExt cx="7054412" cy="2786490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08906" y="3378922"/>
              <a:ext cx="6030119" cy="278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4171635" y="4429125"/>
              <a:ext cx="7961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802.11</a:t>
              </a:r>
            </a:p>
            <a:p>
              <a:pPr algn="ctr"/>
              <a:r>
                <a:rPr lang="en-US" sz="1600" dirty="0" smtClean="0"/>
                <a:t>b/g/n</a:t>
              </a:r>
              <a:endParaRPr lang="en-US" sz="16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210283" y="4524375"/>
              <a:ext cx="1253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802.11a/g/n</a:t>
              </a:r>
              <a:endParaRPr lang="en-US" sz="1600" dirty="0"/>
            </a:p>
          </p:txBody>
        </p:sp>
        <p:cxnSp>
          <p:nvCxnSpPr>
            <p:cNvPr id="8" name="Straight Arrow Connector 7"/>
            <p:cNvCxnSpPr>
              <a:stCxn id="7" idx="1"/>
            </p:cNvCxnSpPr>
            <p:nvPr/>
          </p:nvCxnSpPr>
          <p:spPr>
            <a:xfrm rot="10800000">
              <a:off x="6869857" y="4691064"/>
              <a:ext cx="340427" cy="2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5562600" y="4457700"/>
              <a:ext cx="1323975" cy="533400"/>
            </a:xfrm>
            <a:prstGeom prst="ellipse">
              <a:avLst/>
            </a:prstGeom>
            <a:solidFill>
              <a:srgbClr val="FF2BD8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495675" y="4486275"/>
              <a:ext cx="466725" cy="466725"/>
            </a:xfrm>
            <a:prstGeom prst="ellipse">
              <a:avLst/>
            </a:prstGeom>
            <a:solidFill>
              <a:srgbClr val="FF2BD8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3936156" y="4729163"/>
              <a:ext cx="27622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142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 Transmission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57700" y="2323651"/>
            <a:ext cx="4572000" cy="2326033"/>
            <a:chOff x="4572000" y="2276026"/>
            <a:chExt cx="4572000" cy="2326033"/>
          </a:xfrm>
        </p:grpSpPr>
        <p:graphicFrame>
          <p:nvGraphicFramePr>
            <p:cNvPr id="64515" name="Object 3"/>
            <p:cNvGraphicFramePr>
              <a:graphicFrameLocks noChangeAspect="1"/>
            </p:cNvGraphicFramePr>
            <p:nvPr/>
          </p:nvGraphicFramePr>
          <p:xfrm>
            <a:off x="4572000" y="2276026"/>
            <a:ext cx="4572000" cy="23260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6" name="Image" r:id="rId4" imgW="22882540" imgH="11644444" progId="">
                    <p:embed/>
                  </p:oleObj>
                </mc:Choice>
                <mc:Fallback>
                  <p:oleObj name="Image" r:id="rId4" imgW="22882540" imgH="1164444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2000" y="2276026"/>
                          <a:ext cx="4572000" cy="23260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angle 9"/>
            <p:cNvSpPr/>
            <p:nvPr/>
          </p:nvSpPr>
          <p:spPr bwMode="auto">
            <a:xfrm>
              <a:off x="6534150" y="4257675"/>
              <a:ext cx="400050" cy="3429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71500" y="2083428"/>
            <a:ext cx="3652838" cy="2691144"/>
            <a:chOff x="438150" y="2083428"/>
            <a:chExt cx="3652838" cy="2691144"/>
          </a:xfrm>
        </p:grpSpPr>
        <p:graphicFrame>
          <p:nvGraphicFramePr>
            <p:cNvPr id="28682" name="Object 10"/>
            <p:cNvGraphicFramePr>
              <a:graphicFrameLocks noChangeAspect="1"/>
            </p:cNvGraphicFramePr>
            <p:nvPr/>
          </p:nvGraphicFramePr>
          <p:xfrm>
            <a:off x="438150" y="2083428"/>
            <a:ext cx="3652838" cy="2691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" name="Image" r:id="rId6" imgW="15796825" imgH="11644444" progId="">
                    <p:embed/>
                  </p:oleObj>
                </mc:Choice>
                <mc:Fallback>
                  <p:oleObj name="Image" r:id="rId6" imgW="15796825" imgH="1164444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150" y="2083428"/>
                          <a:ext cx="3652838" cy="2691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Rectangle 11"/>
            <p:cNvSpPr/>
            <p:nvPr/>
          </p:nvSpPr>
          <p:spPr bwMode="auto">
            <a:xfrm>
              <a:off x="1981200" y="4410075"/>
              <a:ext cx="400050" cy="3429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657725" y="4829175"/>
            <a:ext cx="43243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>
                <a:srgbClr val="0000FF"/>
              </a:buClr>
              <a:buSzTx/>
              <a:buFont typeface="Arial" charset="0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 the HF band, radio waves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bounce off the ionosphere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381000" y="4810125"/>
            <a:ext cx="43243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In the VLF, LF, and MF bands, radio waves follow the curvature of the earth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Radio signals penetrate buildings well and propagate for long distances with </a:t>
            </a:r>
            <a:r>
              <a:rPr lang="en-US" u="sng" dirty="0" smtClean="0"/>
              <a:t>path loss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703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Microwave Transmission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5" y="1143000"/>
            <a:ext cx="8229600" cy="4867275"/>
          </a:xfrm>
        </p:spPr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Microwaves have much bandwidth and are widely used indoors (</a:t>
            </a:r>
            <a:r>
              <a:rPr lang="en-US" sz="2800" dirty="0" err="1" smtClean="0"/>
              <a:t>WiFi</a:t>
            </a:r>
            <a:r>
              <a:rPr lang="en-US" sz="2800" dirty="0" smtClean="0"/>
              <a:t>) and outdoors (3G, satellites)</a:t>
            </a:r>
          </a:p>
          <a:p>
            <a:pPr lvl="1"/>
            <a:r>
              <a:rPr lang="en-US" sz="2400" dirty="0" smtClean="0"/>
              <a:t>Signal is attenuated/reflected by everyday objects</a:t>
            </a:r>
          </a:p>
          <a:p>
            <a:pPr lvl="1"/>
            <a:r>
              <a:rPr lang="en-US" sz="2400" dirty="0" smtClean="0"/>
              <a:t>Strength varies due multipath fading, etc.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7288" y="3554602"/>
            <a:ext cx="7000874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9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Source: http</a:t>
            </a:r>
            <a:r>
              <a:rPr lang="en-AU" dirty="0"/>
              <a:t>://www.howtogeek.com/171869/why-does-running-my-microwave-kill-my-wi-fi-connectivity/</a:t>
            </a:r>
          </a:p>
        </p:txBody>
      </p:sp>
      <p:pic>
        <p:nvPicPr>
          <p:cNvPr id="5124" name="Picture 4" descr="https://upload.wikimedia.org/wikipedia/commons/7/7e/NN-K125MBGPG_Grill-Mikrowelle_silber_Panasoni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87963"/>
            <a:ext cx="3281680" cy="236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mrrental.com.au/media/computers-office/v5-431p-05_-copy.jpg?sfvrsn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555" y="1275556"/>
            <a:ext cx="3489010" cy="25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710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vs. Wires/Fiber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Wireless: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Easy and inexpensive to deploy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Naturally supports mobility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Naturally supports broadcast</a:t>
            </a:r>
          </a:p>
          <a:p>
            <a:pPr lvl="2"/>
            <a:r>
              <a:rPr lang="en-US" dirty="0" smtClean="0"/>
              <a:t>Transmissions interfere and must be managed</a:t>
            </a:r>
          </a:p>
          <a:p>
            <a:pPr lvl="2"/>
            <a:r>
              <a:rPr lang="en-US" dirty="0" smtClean="0"/>
              <a:t>Signal strengths hence data rates vary greatly</a:t>
            </a:r>
          </a:p>
          <a:p>
            <a:r>
              <a:rPr lang="en-US" dirty="0" smtClean="0"/>
              <a:t>Wires/Fiber: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Easy to engineer a fixed data rate over point-to-point links</a:t>
            </a:r>
          </a:p>
          <a:p>
            <a:pPr lvl="2"/>
            <a:r>
              <a:rPr lang="en-US" dirty="0" smtClean="0"/>
              <a:t>Can be expensive to deploy, esp. over distances</a:t>
            </a:r>
          </a:p>
          <a:p>
            <a:pPr lvl="2"/>
            <a:r>
              <a:rPr lang="en-US" dirty="0" smtClean="0"/>
              <a:t>Doesn’t readily support mobility or broadcast</a:t>
            </a:r>
          </a:p>
          <a:p>
            <a:pPr lvl="2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470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Communication Satellites</a:t>
            </a:r>
            <a:endParaRPr lang="en-US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381125" y="1990725"/>
            <a:ext cx="6867526" cy="401955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Satellites are effective for broadcast distribution and anywhere/anytime communications</a:t>
            </a:r>
          </a:p>
          <a:p>
            <a:pPr lvl="1"/>
            <a:r>
              <a:rPr lang="en-US" dirty="0" smtClean="0"/>
              <a:t>Kinds of Satellites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Geostationary (GEO) Satellites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Low-Earth Orbit (LEO) Satellites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Satellites vs. Fiber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99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Satellites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53538"/>
            <a:ext cx="7790214" cy="4600081"/>
          </a:xfrm>
        </p:spPr>
        <p:txBody>
          <a:bodyPr/>
          <a:lstStyle/>
          <a:p>
            <a:r>
              <a:rPr lang="en-US" sz="2800" dirty="0" smtClean="0"/>
              <a:t>Satellites and their properties vary by altitude:</a:t>
            </a:r>
          </a:p>
          <a:p>
            <a:pPr lvl="1"/>
            <a:r>
              <a:rPr lang="en-US" sz="2400" dirty="0" smtClean="0"/>
              <a:t>Geostationary (GEO), Medium-Earth Orbit (MEO),     and Low-Earth Orbit (LEO)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524000" y="2790825"/>
            <a:ext cx="5943600" cy="3267075"/>
            <a:chOff x="1657350" y="2590800"/>
            <a:chExt cx="5943600" cy="3267075"/>
          </a:xfrm>
        </p:grpSpPr>
        <p:pic>
          <p:nvPicPr>
            <p:cNvPr id="3379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57350" y="2590800"/>
              <a:ext cx="5810250" cy="326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6153150" y="2619375"/>
              <a:ext cx="144780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/>
                <a:t>Sats</a:t>
              </a:r>
              <a:r>
                <a:rPr lang="en-US" sz="1200" dirty="0" smtClean="0"/>
                <a:t> needed for global coverage</a:t>
              </a:r>
              <a:endParaRPr lang="en-US" sz="12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467600" y="4612640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GPS, Galileo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92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Geostationary Satellites</a:t>
            </a:r>
            <a:endParaRPr lang="en-US" dirty="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01163"/>
            <a:ext cx="7790214" cy="4600081"/>
          </a:xfrm>
        </p:spPr>
        <p:txBody>
          <a:bodyPr/>
          <a:lstStyle/>
          <a:p>
            <a:r>
              <a:rPr lang="en-US" sz="2800" dirty="0" smtClean="0"/>
              <a:t>GEO satellites orbit 35,000 km above a fixed location</a:t>
            </a:r>
          </a:p>
          <a:p>
            <a:pPr marL="628650" lvl="2" indent="-285750"/>
            <a:r>
              <a:rPr lang="en-US" sz="2000" dirty="0" smtClean="0"/>
              <a:t>VSAT (computers) can communicate with the help of a hub</a:t>
            </a:r>
          </a:p>
          <a:p>
            <a:pPr marL="628650" lvl="2" indent="-285750"/>
            <a:r>
              <a:rPr lang="en-US" sz="2000" dirty="0" smtClean="0"/>
              <a:t>Different bands (L, S, C, Ku, Ka) in the GHz are in use but may be crowded or susceptible to rain.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124075" y="3171825"/>
            <a:ext cx="5219699" cy="3315974"/>
            <a:chOff x="1133475" y="2253131"/>
            <a:chExt cx="5629274" cy="3576169"/>
          </a:xfrm>
        </p:grpSpPr>
        <p:pic>
          <p:nvPicPr>
            <p:cNvPr id="358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1971"/>
            <a:stretch>
              <a:fillRect/>
            </a:stretch>
          </p:blipFill>
          <p:spPr bwMode="auto">
            <a:xfrm>
              <a:off x="1391972" y="2253131"/>
              <a:ext cx="5370777" cy="3576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1676400" y="4371975"/>
              <a:ext cx="7702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VSAT</a:t>
              </a:r>
              <a:endParaRPr lang="en-US" dirty="0"/>
            </a:p>
          </p:txBody>
        </p:sp>
        <p:sp>
          <p:nvSpPr>
            <p:cNvPr id="10" name="Freeform 9"/>
            <p:cNvSpPr/>
            <p:nvPr/>
          </p:nvSpPr>
          <p:spPr bwMode="auto">
            <a:xfrm rot="2908794">
              <a:off x="2019301" y="4799012"/>
              <a:ext cx="533400" cy="115887"/>
            </a:xfrm>
            <a:custGeom>
              <a:avLst/>
              <a:gdLst>
                <a:gd name="connsiteX0" fmla="*/ 0 w 523875"/>
                <a:gd name="connsiteY0" fmla="*/ 103188 h 150813"/>
                <a:gd name="connsiteX1" fmla="*/ 219075 w 523875"/>
                <a:gd name="connsiteY1" fmla="*/ 7938 h 150813"/>
                <a:gd name="connsiteX2" fmla="*/ 523875 w 523875"/>
                <a:gd name="connsiteY2" fmla="*/ 150813 h 150813"/>
                <a:gd name="connsiteX0" fmla="*/ 0 w 523875"/>
                <a:gd name="connsiteY0" fmla="*/ 112713 h 160338"/>
                <a:gd name="connsiteX1" fmla="*/ 304800 w 523875"/>
                <a:gd name="connsiteY1" fmla="*/ 7938 h 160338"/>
                <a:gd name="connsiteX2" fmla="*/ 523875 w 523875"/>
                <a:gd name="connsiteY2" fmla="*/ 160338 h 160338"/>
                <a:gd name="connsiteX0" fmla="*/ 0 w 533400"/>
                <a:gd name="connsiteY0" fmla="*/ 106362 h 115887"/>
                <a:gd name="connsiteX1" fmla="*/ 304800 w 533400"/>
                <a:gd name="connsiteY1" fmla="*/ 1587 h 115887"/>
                <a:gd name="connsiteX2" fmla="*/ 533400 w 533400"/>
                <a:gd name="connsiteY2" fmla="*/ 115887 h 11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15887">
                  <a:moveTo>
                    <a:pt x="0" y="106362"/>
                  </a:moveTo>
                  <a:cubicBezTo>
                    <a:pt x="65881" y="54768"/>
                    <a:pt x="215900" y="0"/>
                    <a:pt x="304800" y="1587"/>
                  </a:cubicBezTo>
                  <a:cubicBezTo>
                    <a:pt x="393700" y="3174"/>
                    <a:pt x="424656" y="48418"/>
                    <a:pt x="533400" y="115887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5648325" y="4933950"/>
              <a:ext cx="1028700" cy="581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133475" y="4886325"/>
              <a:ext cx="1028700" cy="581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57800" y="3206234"/>
            <a:ext cx="154401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GEO satellite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6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Low-Earth Orbit Satellites</a:t>
            </a:r>
            <a:endParaRPr lang="en-US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Systems such as Iridium (satellite phones) use many low-latency satellites for coverage and route communications via them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4950" y="2419350"/>
            <a:ext cx="5807075" cy="3828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733925" y="5353735"/>
            <a:ext cx="3971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buFontTx/>
              <a:buNone/>
            </a:pPr>
            <a:r>
              <a:rPr lang="en-US" dirty="0"/>
              <a:t>The Iridium satellites form six necklaces </a:t>
            </a:r>
            <a:r>
              <a:rPr lang="en-US" dirty="0" smtClean="0"/>
              <a:t>around </a:t>
            </a:r>
            <a:r>
              <a:rPr lang="en-US" dirty="0"/>
              <a:t>the earth.</a:t>
            </a:r>
          </a:p>
        </p:txBody>
      </p:sp>
    </p:spTree>
    <p:extLst>
      <p:ext uri="{BB962C8B-B14F-4D97-AF65-F5344CB8AC3E}">
        <p14:creationId xmlns:p14="http://schemas.microsoft.com/office/powerpoint/2010/main" val="153857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Physical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10713"/>
            <a:ext cx="5429250" cy="460008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Foundation on which other layers build</a:t>
            </a:r>
          </a:p>
          <a:p>
            <a:pPr lvl="1"/>
            <a:r>
              <a:rPr lang="en-US" dirty="0" smtClean="0"/>
              <a:t>Properties of wires, fiber, wireless limit what the network can do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Key problem is to send (digital) bits using only (analog) signals</a:t>
            </a:r>
          </a:p>
          <a:p>
            <a:pPr lvl="1"/>
            <a:r>
              <a:rPr lang="en-US" dirty="0" smtClean="0"/>
              <a:t>This is called modulation</a:t>
            </a:r>
          </a:p>
          <a:p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20875"/>
            <a:chOff x="6753225" y="2638425"/>
            <a:chExt cx="1466850" cy="19208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78300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797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866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 vs. Fiber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Satellite: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Can rapidly set up anywhere/anytime communications (after satellites have been launched)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Can broadcast to large regions</a:t>
            </a:r>
          </a:p>
          <a:p>
            <a:pPr lvl="2"/>
            <a:r>
              <a:rPr lang="en-US" dirty="0" smtClean="0"/>
              <a:t>Limited bandwidth and interference to manage </a:t>
            </a:r>
          </a:p>
          <a:p>
            <a:r>
              <a:rPr lang="en-US" dirty="0" smtClean="0"/>
              <a:t>Fiber: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Enormous bandwidth over long distances</a:t>
            </a:r>
          </a:p>
          <a:p>
            <a:pPr lvl="2"/>
            <a:r>
              <a:rPr lang="en-US" dirty="0" smtClean="0"/>
              <a:t>Installation can be more expensive/difficult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984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Bandwidth</a:t>
            </a:r>
            <a:endParaRPr lang="en-US" dirty="0"/>
          </a:p>
        </p:txBody>
      </p:sp>
      <p:pic>
        <p:nvPicPr>
          <p:cNvPr id="5122" name="Picture 2" descr="http://upload.wikimedia.org/wikipedia/commons/thumb/c/c3/Speeds_of_common_interfaces.svg/1024px-Speeds_of_common_interfaces.sv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2054" y="1879263"/>
            <a:ext cx="2724102" cy="482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093" y="700752"/>
            <a:ext cx="1678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Internal/Home </a:t>
            </a:r>
            <a:r>
              <a:rPr lang="en-US" dirty="0"/>
              <a:t>N</a:t>
            </a:r>
            <a:r>
              <a:rPr lang="en-US" dirty="0" smtClean="0"/>
              <a:t>etwork</a:t>
            </a:r>
          </a:p>
          <a:p>
            <a:r>
              <a:rPr lang="en-US" dirty="0" smtClean="0"/>
              <a:t>Internet link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571321"/>
              </p:ext>
            </p:extLst>
          </p:nvPr>
        </p:nvGraphicFramePr>
        <p:xfrm>
          <a:off x="4231175" y="1879263"/>
          <a:ext cx="3564500" cy="4073664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891125"/>
                <a:gridCol w="891125"/>
                <a:gridCol w="891125"/>
                <a:gridCol w="891125"/>
              </a:tblGrid>
              <a:tr h="41645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Connection </a:t>
                      </a:r>
                    </a:p>
                  </a:txBody>
                  <a:tcPr marL="16351" marR="16351" marT="16351" marB="16351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Speed </a:t>
                      </a:r>
                    </a:p>
                  </a:txBody>
                  <a:tcPr marL="16351" marR="16351" marT="16351" marB="16351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Transmit 1 GB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type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bps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B/sec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hh : mm : ss</a:t>
                      </a:r>
                    </a:p>
                  </a:txBody>
                  <a:tcPr marL="16351" marR="16351" marT="16351" marB="16351" anchor="ctr"/>
                </a:tc>
              </a:tr>
              <a:tr h="559226">
                <a:tc>
                  <a:txBody>
                    <a:bodyPr/>
                    <a:lstStyle/>
                    <a:p>
                      <a:r>
                        <a:rPr lang="en-US" sz="1100" dirty="0">
                          <a:hlinkClick r:id="rId4"/>
                        </a:rPr>
                        <a:t>56K</a:t>
                      </a:r>
                      <a:r>
                        <a:rPr lang="en-US" sz="1100" dirty="0"/>
                        <a:t> Modem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56 K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6.8 K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42 </a:t>
                      </a:r>
                      <a:r>
                        <a:rPr lang="en-US" sz="1100" dirty="0"/>
                        <a:t>: 36 : 31.69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Classic </a:t>
                      </a:r>
                      <a:r>
                        <a:rPr lang="en-US" sz="1100" dirty="0" smtClean="0">
                          <a:hlinkClick r:id="rId5"/>
                        </a:rPr>
                        <a:t>DSL</a:t>
                      </a:r>
                      <a:r>
                        <a:rPr lang="en-US" sz="1100" dirty="0" smtClean="0"/>
                        <a:t> </a:t>
                      </a:r>
                      <a:endParaRPr lang="en-US" sz="1100" dirty="0"/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512 K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62.5 K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4 : 39 : 37.22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Modern DSL </a:t>
                      </a:r>
                      <a:endParaRPr lang="en-US" sz="1100" dirty="0"/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10 </a:t>
                      </a:r>
                      <a:r>
                        <a:rPr lang="en-US" sz="1100" dirty="0"/>
                        <a:t>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1.221 M </a:t>
                      </a:r>
                      <a:endParaRPr lang="en-US" sz="1100" dirty="0"/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: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14 </a:t>
                      </a:r>
                      <a:r>
                        <a:rPr lang="en-US" sz="1100" dirty="0"/>
                        <a:t>: 09.93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 dirty="0"/>
                        <a:t>OC-1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51.840 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6.328 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:  2 : 45.70 </a:t>
                      </a:r>
                    </a:p>
                  </a:txBody>
                  <a:tcPr marL="16351" marR="16351" marT="16351" marB="16351" anchor="ctr"/>
                </a:tc>
              </a:tr>
              <a:tr h="59928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Ethernet</a:t>
                      </a:r>
                      <a:endParaRPr lang="en-US" sz="1100" dirty="0"/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100 </a:t>
                      </a:r>
                      <a:r>
                        <a:rPr lang="en-US" sz="1100" dirty="0"/>
                        <a:t>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12.207 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:  1 : 25.90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/>
                        <a:t>OC-3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155 </a:t>
                      </a:r>
                      <a:r>
                        <a:rPr lang="en-US" sz="1100" dirty="0"/>
                        <a:t>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18.984 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:    : 55.23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>
                          <a:hlinkClick r:id="rId6"/>
                        </a:rPr>
                        <a:t>OC-12</a:t>
                      </a:r>
                      <a:endParaRPr lang="en-US" sz="1100"/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622 </a:t>
                      </a:r>
                      <a:r>
                        <a:rPr lang="en-US" sz="1100" dirty="0"/>
                        <a:t>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75.937 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:    : 13.81 </a:t>
                      </a:r>
                    </a:p>
                  </a:txBody>
                  <a:tcPr marL="16351" marR="16351" marT="16351" marB="16351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649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best bandwidth in the world?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93760" cy="4525963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if we send a truck forth and back?</a:t>
            </a:r>
          </a:p>
          <a:p>
            <a:r>
              <a:rPr lang="en-US" dirty="0" smtClean="0"/>
              <a:t>7.1PB </a:t>
            </a:r>
            <a:r>
              <a:rPr lang="en-US" dirty="0"/>
              <a:t>of storage </a:t>
            </a:r>
            <a:r>
              <a:rPr lang="en-US" sz="900" baseline="30000" dirty="0"/>
              <a:t>(http://</a:t>
            </a:r>
            <a:r>
              <a:rPr lang="en-US" sz="900" baseline="30000" dirty="0" smtClean="0"/>
              <a:t>searchdatacenter.techtarget.com/review/Rackable-Systems-ICE-Cube-Modular-Data-Center</a:t>
            </a:r>
            <a:r>
              <a:rPr lang="en-US" sz="700" dirty="0" smtClean="0"/>
              <a:t>)</a:t>
            </a:r>
            <a:endParaRPr lang="en-US" dirty="0" smtClean="0"/>
          </a:p>
          <a:p>
            <a:r>
              <a:rPr lang="en-US" dirty="0" smtClean="0"/>
              <a:t>transmission speed: 80 km/h</a:t>
            </a:r>
          </a:p>
          <a:p>
            <a:r>
              <a:rPr lang="en-US" dirty="0" smtClean="0"/>
              <a:t>Bandwidth Rome-London (2000 km)?</a:t>
            </a:r>
            <a:endParaRPr lang="en-US" dirty="0"/>
          </a:p>
        </p:txBody>
      </p:sp>
      <p:pic>
        <p:nvPicPr>
          <p:cNvPr id="6146" name="Picture 2" descr="http://www.inetdaemon.com/convergence/wp-content/uploads/2009/03/icecube_trail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88412" y="1244009"/>
            <a:ext cx="4762500" cy="203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49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Physical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>
            <a:normAutofit fontScale="92500" lnSpcReduction="1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Theoretical Basis for Data Communications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Guided 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Wireless Transmission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Communication Satellites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Digital Modulation and Multiplexing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Example Networks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Public Switched Telephone Network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Mobile Telephone System</a:t>
            </a:r>
          </a:p>
        </p:txBody>
      </p:sp>
    </p:spTree>
    <p:extLst>
      <p:ext uri="{BB962C8B-B14F-4D97-AF65-F5344CB8AC3E}">
        <p14:creationId xmlns:p14="http://schemas.microsoft.com/office/powerpoint/2010/main" val="367300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Digital Modulation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714500"/>
            <a:ext cx="7315201" cy="401955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2400" u="sng" dirty="0" smtClean="0"/>
              <a:t>Modulation</a:t>
            </a:r>
            <a:r>
              <a:rPr lang="en-US" sz="2400" dirty="0" smtClean="0"/>
              <a:t> schemes send bits as signals;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Single-dimension modulation (Baseband Transmission)</a:t>
            </a:r>
            <a:endParaRPr lang="en-US" sz="2400" dirty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Multi-dimension modulation (Passband Transmission)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829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t="1" b="67029"/>
          <a:stretch/>
        </p:blipFill>
        <p:spPr bwMode="auto">
          <a:xfrm>
            <a:off x="1476375" y="3016057"/>
            <a:ext cx="6057900" cy="117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Baseband Transmission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400" dirty="0" smtClean="0"/>
              <a:t>Line codes send </a:t>
            </a:r>
            <a:r>
              <a:rPr lang="it-IT" sz="2400" u="sng" dirty="0" smtClean="0"/>
              <a:t>symbols</a:t>
            </a:r>
            <a:r>
              <a:rPr lang="it-IT" sz="2400" dirty="0" smtClean="0"/>
              <a:t> that represent one or more bits</a:t>
            </a:r>
          </a:p>
          <a:p>
            <a:pPr lvl="1"/>
            <a:r>
              <a:rPr lang="it-IT" sz="2000" dirty="0" smtClean="0"/>
              <a:t>NRZ is the simplest, literal line code (+1V=“1”, -1V=“0”)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819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Baseband transmission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3026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To decode the symbols, signals need sufficient transitions</a:t>
            </a:r>
          </a:p>
          <a:p>
            <a:pPr lvl="1"/>
            <a:r>
              <a:rPr lang="en-US" sz="2000" dirty="0" smtClean="0"/>
              <a:t>Otherwise long runs of 0s (or 1s) are confusing, e.g.:</a:t>
            </a:r>
          </a:p>
          <a:p>
            <a:pPr lvl="3"/>
            <a:endParaRPr lang="en-US" sz="1600" dirty="0" smtClean="0"/>
          </a:p>
          <a:p>
            <a:pPr lvl="3"/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2400" dirty="0" smtClean="0"/>
              <a:t>Strategies:</a:t>
            </a:r>
          </a:p>
          <a:p>
            <a:pPr lvl="1"/>
            <a:r>
              <a:rPr lang="en-US" sz="2000" dirty="0" smtClean="0"/>
              <a:t>Manchester coding, mixes clock signal in every symbol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4B/5B maps 4 data bits to 5 coded bits with 1s and 0s: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>
              <a:spcBef>
                <a:spcPts val="1800"/>
              </a:spcBef>
            </a:pPr>
            <a:r>
              <a:rPr lang="en-US" sz="2000" dirty="0" smtClean="0"/>
              <a:t>Scrambler XORs </a:t>
            </a:r>
            <a:r>
              <a:rPr lang="en-US" sz="2000" dirty="0" err="1" smtClean="0"/>
              <a:t>tx</a:t>
            </a:r>
            <a:r>
              <a:rPr lang="en-US" sz="2000" dirty="0" smtClean="0"/>
              <a:t>/</a:t>
            </a:r>
            <a:r>
              <a:rPr lang="en-US" sz="2000" dirty="0" err="1" smtClean="0"/>
              <a:t>rx</a:t>
            </a:r>
            <a:r>
              <a:rPr lang="en-US" sz="2000" dirty="0" smtClean="0"/>
              <a:t> data with pseudorandom bits</a:t>
            </a:r>
          </a:p>
          <a:p>
            <a:pPr lvl="1"/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1606289" y="2298792"/>
            <a:ext cx="5895976" cy="400050"/>
            <a:chOff x="1628774" y="2200275"/>
            <a:chExt cx="5895976" cy="400050"/>
          </a:xfrm>
        </p:grpSpPr>
        <p:sp>
          <p:nvSpPr>
            <p:cNvPr id="5" name="Freeform 4"/>
            <p:cNvSpPr/>
            <p:nvPr/>
          </p:nvSpPr>
          <p:spPr>
            <a:xfrm>
              <a:off x="1628774" y="2200275"/>
              <a:ext cx="5534025" cy="400050"/>
            </a:xfrm>
            <a:custGeom>
              <a:avLst/>
              <a:gdLst>
                <a:gd name="connsiteX0" fmla="*/ 0 w 4743450"/>
                <a:gd name="connsiteY0" fmla="*/ 0 h 342900"/>
                <a:gd name="connsiteX1" fmla="*/ 381000 w 4743450"/>
                <a:gd name="connsiteY1" fmla="*/ 9525 h 342900"/>
                <a:gd name="connsiteX2" fmla="*/ 381000 w 4743450"/>
                <a:gd name="connsiteY2" fmla="*/ 342900 h 342900"/>
                <a:gd name="connsiteX3" fmla="*/ 4743450 w 4743450"/>
                <a:gd name="connsiteY3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3450" h="342900">
                  <a:moveTo>
                    <a:pt x="0" y="0"/>
                  </a:moveTo>
                  <a:lnTo>
                    <a:pt x="381000" y="9525"/>
                  </a:lnTo>
                  <a:lnTo>
                    <a:pt x="381000" y="342900"/>
                  </a:lnTo>
                  <a:lnTo>
                    <a:pt x="4743450" y="342900"/>
                  </a:lnTo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06599" y="2247117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1</a:t>
              </a:r>
              <a:endParaRPr lang="en-US" sz="16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06648" y="2209800"/>
              <a:ext cx="54181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0    0     0     0     0     0     0     0     0    0  um, 0? </a:t>
              </a:r>
              <a:r>
                <a:rPr lang="en-US" sz="1600" dirty="0" err="1"/>
                <a:t>e</a:t>
              </a:r>
              <a:r>
                <a:rPr lang="en-US" sz="1600" dirty="0" err="1" smtClean="0"/>
                <a:t>r</a:t>
              </a:r>
              <a:r>
                <a:rPr lang="en-US" sz="1600" dirty="0" smtClean="0"/>
                <a:t>, 0?  </a:t>
              </a:r>
              <a:endParaRPr lang="en-US" sz="1600" dirty="0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093996"/>
              </p:ext>
            </p:extLst>
          </p:nvPr>
        </p:nvGraphicFramePr>
        <p:xfrm>
          <a:off x="1855839" y="4896635"/>
          <a:ext cx="5876928" cy="1279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4616"/>
                <a:gridCol w="734616"/>
                <a:gridCol w="734616"/>
                <a:gridCol w="734616"/>
                <a:gridCol w="734616"/>
                <a:gridCol w="734616"/>
                <a:gridCol w="734616"/>
                <a:gridCol w="734616"/>
              </a:tblGrid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Data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Code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Data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Code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Data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Code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Data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Code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0000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0001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01111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3" cstate="print"/>
          <a:srcRect t="47846" b="20262"/>
          <a:stretch/>
        </p:blipFill>
        <p:spPr bwMode="auto">
          <a:xfrm>
            <a:off x="1543050" y="3385706"/>
            <a:ext cx="4962681" cy="93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145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Baseband Transmission (3)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dirty="0" smtClean="0"/>
              <a:t>3 bit in a signal ranging from 0-8V, how should we arrange them?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dirty="0"/>
          </a:p>
          <a:p>
            <a:pPr marL="0" indent="0"/>
            <a:r>
              <a:rPr lang="en-AU" dirty="0" smtClean="0"/>
              <a:t>0-1V: 000</a:t>
            </a:r>
          </a:p>
          <a:p>
            <a:pPr marL="0" indent="0"/>
            <a:r>
              <a:rPr lang="en-AU" dirty="0" smtClean="0"/>
              <a:t>1-2V</a:t>
            </a:r>
            <a:r>
              <a:rPr lang="en-AU" dirty="0"/>
              <a:t>: </a:t>
            </a:r>
            <a:r>
              <a:rPr lang="en-AU" dirty="0" smtClean="0"/>
              <a:t>001</a:t>
            </a:r>
            <a:endParaRPr lang="en-AU" dirty="0"/>
          </a:p>
          <a:p>
            <a:pPr marL="0" indent="0"/>
            <a:r>
              <a:rPr lang="en-AU" dirty="0" smtClean="0"/>
              <a:t>2-3V</a:t>
            </a:r>
            <a:r>
              <a:rPr lang="en-AU" dirty="0"/>
              <a:t>: </a:t>
            </a:r>
            <a:r>
              <a:rPr lang="en-AU" dirty="0" smtClean="0"/>
              <a:t>010</a:t>
            </a:r>
            <a:endParaRPr lang="en-AU" dirty="0"/>
          </a:p>
          <a:p>
            <a:pPr marL="0" indent="0"/>
            <a:r>
              <a:rPr lang="en-AU" dirty="0" smtClean="0"/>
              <a:t>3-4V</a:t>
            </a:r>
            <a:r>
              <a:rPr lang="en-AU" dirty="0"/>
              <a:t>: </a:t>
            </a:r>
            <a:r>
              <a:rPr lang="en-AU" dirty="0" smtClean="0"/>
              <a:t>011</a:t>
            </a:r>
            <a:endParaRPr lang="en-AU" dirty="0"/>
          </a:p>
          <a:p>
            <a:pPr marL="0" indent="0"/>
            <a:r>
              <a:rPr lang="en-AU" dirty="0" smtClean="0"/>
              <a:t>4-5V</a:t>
            </a:r>
            <a:r>
              <a:rPr lang="en-AU" dirty="0"/>
              <a:t>: </a:t>
            </a:r>
            <a:r>
              <a:rPr lang="en-AU" dirty="0" smtClean="0"/>
              <a:t>100</a:t>
            </a:r>
            <a:endParaRPr lang="en-AU" dirty="0"/>
          </a:p>
          <a:p>
            <a:pPr marL="0" indent="0"/>
            <a:r>
              <a:rPr lang="en-AU" dirty="0" smtClean="0"/>
              <a:t>5-6V</a:t>
            </a:r>
            <a:r>
              <a:rPr lang="en-AU" dirty="0"/>
              <a:t>: </a:t>
            </a:r>
            <a:r>
              <a:rPr lang="en-AU" dirty="0" smtClean="0"/>
              <a:t>101</a:t>
            </a:r>
            <a:endParaRPr lang="en-AU" dirty="0"/>
          </a:p>
          <a:p>
            <a:pPr marL="0" indent="0"/>
            <a:r>
              <a:rPr lang="en-AU" dirty="0" smtClean="0"/>
              <a:t>6-7V</a:t>
            </a:r>
            <a:r>
              <a:rPr lang="en-AU" dirty="0"/>
              <a:t>: </a:t>
            </a:r>
            <a:r>
              <a:rPr lang="en-AU" dirty="0" smtClean="0"/>
              <a:t>1</a:t>
            </a:r>
            <a:r>
              <a:rPr lang="en-AU" dirty="0"/>
              <a:t>1</a:t>
            </a:r>
            <a:r>
              <a:rPr lang="en-AU" dirty="0" smtClean="0"/>
              <a:t>0</a:t>
            </a:r>
          </a:p>
          <a:p>
            <a:pPr marL="0" indent="0"/>
            <a:r>
              <a:rPr lang="en-AU" dirty="0" smtClean="0"/>
              <a:t>7-8V</a:t>
            </a:r>
            <a:r>
              <a:rPr lang="en-AU" dirty="0"/>
              <a:t>: </a:t>
            </a:r>
            <a:r>
              <a:rPr lang="en-AU" dirty="0" smtClean="0"/>
              <a:t>111</a:t>
            </a:r>
          </a:p>
          <a:p>
            <a:pPr marL="0" indent="0"/>
            <a:endParaRPr lang="en-AU" dirty="0"/>
          </a:p>
          <a:p>
            <a:pPr marL="0" indent="0"/>
            <a:r>
              <a:rPr lang="en-AU" dirty="0" smtClean="0">
                <a:sym typeface="Wingdings" panose="05000000000000000000" pitchFamily="2" charset="2"/>
              </a:rPr>
              <a:t> </a:t>
            </a:r>
            <a:r>
              <a:rPr lang="en-AU" dirty="0" err="1" smtClean="0"/>
              <a:t>Gray</a:t>
            </a:r>
            <a:r>
              <a:rPr lang="en-AU" dirty="0" smtClean="0"/>
              <a:t> codes used to reduce impact of errors</a:t>
            </a:r>
            <a:endParaRPr lang="en-AU" dirty="0"/>
          </a:p>
          <a:p>
            <a:pPr marL="0" indent="0"/>
            <a:endParaRPr lang="en-AU" dirty="0"/>
          </a:p>
          <a:p>
            <a:pPr marL="0" indent="0"/>
            <a:endParaRPr lang="en-AU" dirty="0" smtClean="0"/>
          </a:p>
          <a:p>
            <a:pPr marL="0" indent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660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Passband Transmission (1)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Modulating the amplitude, frequency/phase of a carrier signal sends bits in a (non-zero) frequency range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45381" y="2781300"/>
            <a:ext cx="6853237" cy="2807732"/>
            <a:chOff x="-1343025" y="3457575"/>
            <a:chExt cx="6853237" cy="2807732"/>
          </a:xfrm>
        </p:grpSpPr>
        <p:grpSp>
          <p:nvGrpSpPr>
            <p:cNvPr id="10" name="Group 6"/>
            <p:cNvGrpSpPr/>
            <p:nvPr/>
          </p:nvGrpSpPr>
          <p:grpSpPr>
            <a:xfrm>
              <a:off x="1171575" y="3457575"/>
              <a:ext cx="4338637" cy="2790825"/>
              <a:chOff x="2447925" y="1304925"/>
              <a:chExt cx="4338637" cy="2790825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445" t="1111" r="4688" b="81111"/>
              <a:stretch>
                <a:fillRect/>
              </a:stretch>
            </p:blipFill>
            <p:spPr bwMode="auto">
              <a:xfrm>
                <a:off x="2447925" y="1304925"/>
                <a:ext cx="4333875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445" t="20222" r="4688" b="60889"/>
              <a:stretch>
                <a:fillRect/>
              </a:stretch>
            </p:blipFill>
            <p:spPr bwMode="auto">
              <a:xfrm>
                <a:off x="2447925" y="1990725"/>
                <a:ext cx="4333875" cy="8096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445" t="45556" r="4688" b="34000"/>
              <a:stretch>
                <a:fillRect/>
              </a:stretch>
            </p:blipFill>
            <p:spPr bwMode="auto">
              <a:xfrm>
                <a:off x="2447925" y="2686050"/>
                <a:ext cx="4333875" cy="876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445" t="74223" r="4688" b="12666"/>
              <a:stretch>
                <a:fillRect/>
              </a:stretch>
            </p:blipFill>
            <p:spPr bwMode="auto">
              <a:xfrm>
                <a:off x="2452687" y="3533775"/>
                <a:ext cx="4333875" cy="561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1" name="TextBox 10"/>
            <p:cNvSpPr txBox="1"/>
            <p:nvPr/>
          </p:nvSpPr>
          <p:spPr>
            <a:xfrm>
              <a:off x="-1343025" y="3657600"/>
              <a:ext cx="2005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NRZ signal of bits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-1343025" y="4410075"/>
              <a:ext cx="2428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Amplitude shift keying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1343025" y="5143500"/>
              <a:ext cx="2492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Frequency shift keying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1343025" y="5895975"/>
              <a:ext cx="2056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Phase shift keying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8163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571500" y="2413241"/>
            <a:ext cx="8220075" cy="3114080"/>
            <a:chOff x="571500" y="2419350"/>
            <a:chExt cx="8220075" cy="311408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b="12057"/>
            <a:stretch>
              <a:fillRect/>
            </a:stretch>
          </p:blipFill>
          <p:spPr bwMode="auto">
            <a:xfrm>
              <a:off x="804862" y="2419350"/>
              <a:ext cx="7686675" cy="2524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Group 25"/>
            <p:cNvGrpSpPr/>
            <p:nvPr/>
          </p:nvGrpSpPr>
          <p:grpSpPr>
            <a:xfrm>
              <a:off x="571500" y="2686051"/>
              <a:ext cx="8220075" cy="2847379"/>
              <a:chOff x="609600" y="2867026"/>
              <a:chExt cx="8220075" cy="2847379"/>
            </a:xfrm>
          </p:grpSpPr>
          <p:grpSp>
            <p:nvGrpSpPr>
              <p:cNvPr id="12" name="Group 20"/>
              <p:cNvGrpSpPr/>
              <p:nvPr/>
            </p:nvGrpSpPr>
            <p:grpSpPr>
              <a:xfrm>
                <a:off x="609600" y="2867026"/>
                <a:ext cx="8220075" cy="1977754"/>
                <a:chOff x="323850" y="3124201"/>
                <a:chExt cx="8220075" cy="1977754"/>
              </a:xfrm>
            </p:grpSpPr>
            <p:pic>
              <p:nvPicPr>
                <p:cNvPr id="17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b="14712"/>
                <a:stretch>
                  <a:fillRect/>
                </a:stretch>
              </p:blipFill>
              <p:spPr bwMode="auto">
                <a:xfrm>
                  <a:off x="2333625" y="3124201"/>
                  <a:ext cx="6210300" cy="19777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18" name="Group 19"/>
                <p:cNvGrpSpPr/>
                <p:nvPr/>
              </p:nvGrpSpPr>
              <p:grpSpPr>
                <a:xfrm>
                  <a:off x="323850" y="3124201"/>
                  <a:ext cx="2085975" cy="1977754"/>
                  <a:chOff x="2486025" y="3276601"/>
                  <a:chExt cx="2085975" cy="1977754"/>
                </a:xfrm>
              </p:grpSpPr>
              <p:pic>
                <p:nvPicPr>
                  <p:cNvPr id="19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 r="66411" b="14712"/>
                  <a:stretch>
                    <a:fillRect/>
                  </a:stretch>
                </p:blipFill>
                <p:spPr bwMode="auto">
                  <a:xfrm>
                    <a:off x="2486025" y="3276601"/>
                    <a:ext cx="2085975" cy="19777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0" name="Rectangle 19"/>
                  <p:cNvSpPr/>
                  <p:nvPr/>
                </p:nvSpPr>
                <p:spPr>
                  <a:xfrm>
                    <a:off x="3114675" y="4000500"/>
                    <a:ext cx="361950" cy="23812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>
                  <a:xfrm>
                    <a:off x="3619500" y="4000500"/>
                    <a:ext cx="361950" cy="23812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>
                  <a:xfrm>
                    <a:off x="3638550" y="4429125"/>
                    <a:ext cx="361950" cy="23812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Rectangle 22"/>
                  <p:cNvSpPr/>
                  <p:nvPr/>
                </p:nvSpPr>
                <p:spPr>
                  <a:xfrm>
                    <a:off x="3086100" y="4476750"/>
                    <a:ext cx="361950" cy="23812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Oval 23"/>
                  <p:cNvSpPr/>
                  <p:nvPr/>
                </p:nvSpPr>
                <p:spPr>
                  <a:xfrm>
                    <a:off x="3124199" y="4305299"/>
                    <a:ext cx="91440" cy="9144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Oval 24"/>
                  <p:cNvSpPr/>
                  <p:nvPr/>
                </p:nvSpPr>
                <p:spPr>
                  <a:xfrm>
                    <a:off x="3924299" y="4305299"/>
                    <a:ext cx="91440" cy="9144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3" name="TextBox 12"/>
              <p:cNvSpPr txBox="1"/>
              <p:nvPr/>
            </p:nvSpPr>
            <p:spPr>
              <a:xfrm>
                <a:off x="966948" y="4791075"/>
                <a:ext cx="1415772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BPSK</a:t>
                </a:r>
              </a:p>
              <a:p>
                <a:pPr algn="ctr"/>
                <a:r>
                  <a:rPr lang="en-US" dirty="0" smtClean="0"/>
                  <a:t>2 symbols</a:t>
                </a:r>
              </a:p>
              <a:p>
                <a:pPr algn="ctr"/>
                <a:r>
                  <a:rPr lang="en-US" dirty="0" smtClean="0"/>
                  <a:t>1 bit/symbol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928542" y="4791075"/>
                <a:ext cx="153118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QPSK</a:t>
                </a:r>
              </a:p>
              <a:p>
                <a:pPr algn="ctr"/>
                <a:r>
                  <a:rPr lang="en-US" dirty="0" smtClean="0"/>
                  <a:t>4 symbols</a:t>
                </a:r>
              </a:p>
              <a:p>
                <a:pPr algn="ctr"/>
                <a:r>
                  <a:rPr lang="en-US" dirty="0" smtClean="0"/>
                  <a:t>2 bits/symbol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900217" y="4781550"/>
                <a:ext cx="153118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QAM-16</a:t>
                </a:r>
              </a:p>
              <a:p>
                <a:pPr algn="ctr"/>
                <a:r>
                  <a:rPr lang="en-US" dirty="0" smtClean="0"/>
                  <a:t>16 symbols</a:t>
                </a:r>
              </a:p>
              <a:p>
                <a:pPr algn="ctr"/>
                <a:r>
                  <a:rPr lang="en-US" dirty="0" smtClean="0"/>
                  <a:t>4 bits/symbol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7043342" y="4791075"/>
                <a:ext cx="153118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QAM-64</a:t>
                </a:r>
              </a:p>
              <a:p>
                <a:pPr algn="ctr"/>
                <a:r>
                  <a:rPr lang="en-US" dirty="0" smtClean="0"/>
                  <a:t>64 symbols</a:t>
                </a:r>
              </a:p>
              <a:p>
                <a:pPr algn="ctr"/>
                <a:r>
                  <a:rPr lang="en-US" dirty="0" smtClean="0"/>
                  <a:t>6 bits/symbol</a:t>
                </a:r>
              </a:p>
            </p:txBody>
          </p:sp>
        </p:grpSp>
        <p:sp>
          <p:nvSpPr>
            <p:cNvPr id="26" name="Rectangle 25"/>
            <p:cNvSpPr/>
            <p:nvPr/>
          </p:nvSpPr>
          <p:spPr bwMode="auto">
            <a:xfrm>
              <a:off x="4248150" y="2524125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4286250" y="4581525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1990725" y="4610100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6838950" y="4591050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866900" y="2581275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905625" y="2533650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3" name="Left Brace 32"/>
          <p:cNvSpPr/>
          <p:nvPr/>
        </p:nvSpPr>
        <p:spPr bwMode="auto">
          <a:xfrm rot="16200000">
            <a:off x="6581775" y="4337291"/>
            <a:ext cx="219075" cy="2695575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Left Brace 33"/>
          <p:cNvSpPr/>
          <p:nvPr/>
        </p:nvSpPr>
        <p:spPr bwMode="auto">
          <a:xfrm rot="16200000">
            <a:off x="2486025" y="4308716"/>
            <a:ext cx="219075" cy="2695575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34683" y="5814261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QAM varies amplitude and phase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63875" y="5804736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BPSK/QPSK varies only phase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Passband Transmission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Constellation diagrams are a shorthand to capture the amplitude and phase modulations of symbols: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666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Physical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>
            <a:normAutofit fontScale="92500" lnSpcReduction="1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Theoretical Basis for Data Communications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Guided 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Wireless Transmission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Communication Satellites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Digital Modulation and Multiplexing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Example Networks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Public Switched Telephone Network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Mobile Telephone System</a:t>
            </a:r>
          </a:p>
        </p:txBody>
      </p:sp>
    </p:spTree>
    <p:extLst>
      <p:ext uri="{BB962C8B-B14F-4D97-AF65-F5344CB8AC3E}">
        <p14:creationId xmlns:p14="http://schemas.microsoft.com/office/powerpoint/2010/main" val="132401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Twodimensional</a:t>
            </a:r>
            <a:r>
              <a:rPr lang="en-US" dirty="0" smtClean="0"/>
              <a:t> case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dimensions with four levels each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099344" y="2657475"/>
            <a:ext cx="6945312" cy="3124200"/>
            <a:chOff x="1099344" y="2657475"/>
            <a:chExt cx="6945312" cy="31242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026" b="6740"/>
            <a:stretch>
              <a:fillRect/>
            </a:stretch>
          </p:blipFill>
          <p:spPr bwMode="auto">
            <a:xfrm>
              <a:off x="1099344" y="2657475"/>
              <a:ext cx="6945312" cy="312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12"/>
            <p:cNvSpPr/>
            <p:nvPr/>
          </p:nvSpPr>
          <p:spPr>
            <a:xfrm>
              <a:off x="2672555" y="402907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939255" y="4019549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3272630" y="4343399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3215480" y="402907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3367880" y="368617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3272630" y="340042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958305" y="3543299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2882105" y="381952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63081" y="4010025"/>
              <a:ext cx="129844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A</a:t>
              </a:r>
              <a:endPara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96456" y="3333750"/>
              <a:ext cx="129844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B</a:t>
              </a:r>
              <a:endPara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34581" y="3990975"/>
              <a:ext cx="129844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C</a:t>
              </a:r>
              <a:endPara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86931" y="4362450"/>
              <a:ext cx="129844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D</a:t>
              </a:r>
              <a:endPara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39206" y="3819525"/>
              <a:ext cx="120226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E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3586955" y="391477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806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66078"/>
            <a:ext cx="8229600" cy="1143000"/>
          </a:xfrm>
        </p:spPr>
        <p:txBody>
          <a:bodyPr/>
          <a:lstStyle/>
          <a:p>
            <a:r>
              <a:rPr lang="en-AU" dirty="0" smtClean="0"/>
              <a:t>Multiplexing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975360" y="2509520"/>
            <a:ext cx="7152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u="sng" dirty="0" smtClean="0"/>
              <a:t>Multiplexing</a:t>
            </a:r>
            <a:r>
              <a:rPr lang="en-US" dirty="0" smtClean="0"/>
              <a:t> </a:t>
            </a:r>
            <a:r>
              <a:rPr lang="en-US" dirty="0"/>
              <a:t>schemes share a channel among users.</a:t>
            </a:r>
          </a:p>
          <a:p>
            <a:pPr lvl="1"/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Frequency </a:t>
            </a:r>
            <a:r>
              <a:rPr lang="en-US" dirty="0"/>
              <a:t>Division </a:t>
            </a:r>
            <a:r>
              <a:rPr lang="en-US" dirty="0" smtClean="0"/>
              <a:t>Multiplexing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Time Division </a:t>
            </a:r>
            <a:r>
              <a:rPr lang="en-US" dirty="0" smtClean="0"/>
              <a:t>Multiplexing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Code Division Multiple Access </a:t>
            </a:r>
            <a:r>
              <a:rPr lang="en-US" dirty="0" smtClean="0"/>
              <a:t>(not here)</a:t>
            </a:r>
            <a:endParaRPr lang="en-US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561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Division Multiplexing (1)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58288"/>
            <a:ext cx="7790214" cy="4600081"/>
          </a:xfrm>
        </p:spPr>
        <p:txBody>
          <a:bodyPr/>
          <a:lstStyle/>
          <a:p>
            <a:r>
              <a:rPr lang="en-US" sz="2800" dirty="0" smtClean="0"/>
              <a:t>FDM (Frequency Division Multiplexing) shares the channel by placing users on different frequencies:</a:t>
            </a:r>
          </a:p>
          <a:p>
            <a:endParaRPr lang="en-US" dirty="0" smtClean="0"/>
          </a:p>
        </p:txBody>
      </p:sp>
      <p:grpSp>
        <p:nvGrpSpPr>
          <p:cNvPr id="17" name="Group 16"/>
          <p:cNvGrpSpPr/>
          <p:nvPr/>
        </p:nvGrpSpPr>
        <p:grpSpPr>
          <a:xfrm>
            <a:off x="1466850" y="2305050"/>
            <a:ext cx="6885826" cy="3784609"/>
            <a:chOff x="1466850" y="2305050"/>
            <a:chExt cx="6885826" cy="3784609"/>
          </a:xfrm>
        </p:grpSpPr>
        <p:pic>
          <p:nvPicPr>
            <p:cNvPr id="4608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66850" y="2305050"/>
              <a:ext cx="6267450" cy="3784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6000750" y="5267325"/>
              <a:ext cx="2351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Overall FDM channel</a:t>
              </a:r>
              <a:endParaRPr lang="en-US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rot="16200000" flipV="1">
              <a:off x="6786563" y="4862512"/>
              <a:ext cx="476250" cy="352425"/>
            </a:xfrm>
            <a:prstGeom prst="straightConnector1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 bwMode="auto">
            <a:xfrm>
              <a:off x="6219825" y="4724400"/>
              <a:ext cx="609600" cy="2571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771900" y="5772150"/>
              <a:ext cx="609600" cy="2571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085975" y="5743575"/>
              <a:ext cx="609600" cy="2571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422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Division Multiplexing (TDM)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Time division multiplexing shares a channel over time:</a:t>
            </a:r>
          </a:p>
          <a:p>
            <a:pPr lvl="1"/>
            <a:r>
              <a:rPr lang="en-US" sz="2400" dirty="0" smtClean="0"/>
              <a:t>Users take turns on a fixed schedule; this is not packet switching or STDM (Statistical TDM)</a:t>
            </a:r>
          </a:p>
          <a:p>
            <a:pPr lvl="1"/>
            <a:r>
              <a:rPr lang="en-US" sz="2400" dirty="0" smtClean="0"/>
              <a:t>Widely used in telephone / cellular systems</a:t>
            </a:r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912" y="3771900"/>
            <a:ext cx="79978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007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Physical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>
            <a:normAutofit fontScale="92500" lnSpcReduction="1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Theoretical Basis for Data Communications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Guided Transmission Media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Wireless Transmission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Communication Satellites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Digital Modulation and Multiplexing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Example Networks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b="1" dirty="0" smtClean="0"/>
              <a:t>Public Switched Telephone Network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b="1" dirty="0" smtClean="0"/>
              <a:t>Mobile Telephone System</a:t>
            </a:r>
          </a:p>
        </p:txBody>
      </p:sp>
    </p:spTree>
    <p:extLst>
      <p:ext uri="{BB962C8B-B14F-4D97-AF65-F5344CB8AC3E}">
        <p14:creationId xmlns:p14="http://schemas.microsoft.com/office/powerpoint/2010/main" val="42624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The Public Switched Telephone Network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Structure of the telephone system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Politics of telephones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Local loop: modems, ADSL, and FTTH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Trunks and multiplexing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Switching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914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Structure of the Telephone System</a:t>
            </a:r>
            <a:endParaRPr lang="en-US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hierarchical system for carrying voice calls made of:</a:t>
            </a:r>
          </a:p>
          <a:p>
            <a:pPr lvl="1"/>
            <a:r>
              <a:rPr lang="en-US" sz="2000" dirty="0" smtClean="0"/>
              <a:t>Local loops, mostly analog twisted pairs to houses</a:t>
            </a:r>
          </a:p>
          <a:p>
            <a:pPr lvl="1"/>
            <a:r>
              <a:rPr lang="en-US" sz="2000" dirty="0" smtClean="0"/>
              <a:t>Trunks, digital fiber optic links that carry calls</a:t>
            </a:r>
          </a:p>
          <a:p>
            <a:pPr lvl="1"/>
            <a:r>
              <a:rPr lang="en-US" sz="2000" dirty="0" smtClean="0"/>
              <a:t>Switching offices, that move calls among trunks</a:t>
            </a:r>
          </a:p>
        </p:txBody>
      </p:sp>
      <p:graphicFrame>
        <p:nvGraphicFramePr>
          <p:cNvPr id="53255" name="Object 7"/>
          <p:cNvGraphicFramePr>
            <a:graphicFrameLocks noChangeAspect="1"/>
          </p:cNvGraphicFramePr>
          <p:nvPr/>
        </p:nvGraphicFramePr>
        <p:xfrm>
          <a:off x="887412" y="3705225"/>
          <a:ext cx="7407275" cy="215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" name="Image" r:id="rId4" imgW="25396825" imgH="7377778" progId="">
                  <p:embed/>
                </p:oleObj>
              </mc:Choice>
              <mc:Fallback>
                <p:oleObj name="Image" r:id="rId4" imgW="25396825" imgH="737777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412" y="3705225"/>
                        <a:ext cx="7407275" cy="215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058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loop (1): modems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Telephone modems send digital data over an 3.3 KHz analog voice channel interface to the plain old phone network</a:t>
            </a:r>
          </a:p>
          <a:p>
            <a:pPr lvl="1"/>
            <a:r>
              <a:rPr lang="en-US" dirty="0" smtClean="0"/>
              <a:t>Rates &lt;56 kbps; early way to connect to the Internet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" y="3238500"/>
            <a:ext cx="8537575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899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Local loop (2): Digital Subscriber Lines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52185"/>
            <a:ext cx="8229600" cy="11239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DSL </a:t>
            </a:r>
            <a:r>
              <a:rPr lang="en-US" sz="2400" u="sng" dirty="0" smtClean="0"/>
              <a:t>broadband</a:t>
            </a:r>
            <a:r>
              <a:rPr lang="en-US" sz="2400" dirty="0" smtClean="0"/>
              <a:t> sends data over the local loop to the local office using frequencies that are not used for POTS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1"/>
          </p:nvPr>
        </p:nvSpPr>
        <p:spPr>
          <a:xfrm>
            <a:off x="457200" y="2266950"/>
            <a:ext cx="3476625" cy="4105275"/>
          </a:xfrm>
        </p:spPr>
        <p:txBody>
          <a:bodyPr>
            <a:normAutofit/>
          </a:bodyPr>
          <a:lstStyle/>
          <a:p>
            <a:pPr marL="228600" lvl="1" indent="-228600"/>
            <a:r>
              <a:rPr lang="en-US" sz="2400" dirty="0" smtClean="0"/>
              <a:t>Telephone/computers attach to the same old phone line</a:t>
            </a:r>
          </a:p>
          <a:p>
            <a:pPr marL="228600" lvl="1" indent="-228600">
              <a:spcBef>
                <a:spcPts val="1200"/>
              </a:spcBef>
            </a:pPr>
            <a:r>
              <a:rPr lang="en-US" sz="2400" dirty="0" smtClean="0"/>
              <a:t>Rates vary with line</a:t>
            </a:r>
          </a:p>
          <a:p>
            <a:pPr marL="571500" lvl="2" indent="-228600">
              <a:spcBef>
                <a:spcPts val="1200"/>
              </a:spcBef>
            </a:pPr>
            <a:r>
              <a:rPr lang="en-US" sz="2000" dirty="0" smtClean="0"/>
              <a:t>ADSL2 up to 12 Mbps</a:t>
            </a:r>
          </a:p>
          <a:p>
            <a:pPr marL="228600" lvl="1" indent="-228600">
              <a:spcBef>
                <a:spcPts val="1200"/>
              </a:spcBef>
            </a:pPr>
            <a:r>
              <a:rPr lang="en-US" sz="2400" dirty="0" smtClean="0"/>
              <a:t>OFDM is used up to 1.1 MHz for ADSL2</a:t>
            </a:r>
          </a:p>
          <a:p>
            <a:pPr marL="571500" lvl="2" indent="-228600">
              <a:spcBef>
                <a:spcPts val="1200"/>
              </a:spcBef>
            </a:pPr>
            <a:r>
              <a:rPr lang="en-US" sz="2000" dirty="0" smtClean="0"/>
              <a:t>Most bandwidth down</a:t>
            </a:r>
            <a:endParaRPr lang="en-US" sz="2000" dirty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3" cstate="print"/>
          <a:srcRect b="1920"/>
          <a:stretch>
            <a:fillRect/>
          </a:stretch>
        </p:blipFill>
        <p:spPr bwMode="auto">
          <a:xfrm>
            <a:off x="3981450" y="2094990"/>
            <a:ext cx="4953000" cy="279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t="8058" r="5188"/>
          <a:stretch>
            <a:fillRect/>
          </a:stretch>
        </p:blipFill>
        <p:spPr bwMode="auto">
          <a:xfrm>
            <a:off x="3867150" y="5000625"/>
            <a:ext cx="5048250" cy="130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051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PSTN uses circuit switching; Internet uses packet switching</a:t>
            </a:r>
            <a:endParaRPr lang="en-US" sz="2400" dirty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Switching (1)</a:t>
            </a:r>
            <a:endParaRPr lang="en-US" dirty="0" smtClean="0"/>
          </a:p>
        </p:txBody>
      </p:sp>
      <p:grpSp>
        <p:nvGrpSpPr>
          <p:cNvPr id="29" name="Group 28"/>
          <p:cNvGrpSpPr/>
          <p:nvPr/>
        </p:nvGrpSpPr>
        <p:grpSpPr>
          <a:xfrm>
            <a:off x="2295525" y="2185920"/>
            <a:ext cx="5543550" cy="3971925"/>
            <a:chOff x="1781175" y="1971675"/>
            <a:chExt cx="5543550" cy="3971925"/>
          </a:xfrm>
        </p:grpSpPr>
        <p:pic>
          <p:nvPicPr>
            <p:cNvPr id="6656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490" t="2554" r="2152" b="3648"/>
            <a:stretch>
              <a:fillRect/>
            </a:stretch>
          </p:blipFill>
          <p:spPr bwMode="auto">
            <a:xfrm>
              <a:off x="1781175" y="1971675"/>
              <a:ext cx="5543550" cy="384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Freeform 21"/>
            <p:cNvSpPr/>
            <p:nvPr/>
          </p:nvSpPr>
          <p:spPr bwMode="auto">
            <a:xfrm>
              <a:off x="2094931" y="2518012"/>
              <a:ext cx="4763069" cy="641445"/>
            </a:xfrm>
            <a:custGeom>
              <a:avLst/>
              <a:gdLst>
                <a:gd name="connsiteX0" fmla="*/ 0 w 4763069"/>
                <a:gd name="connsiteY0" fmla="*/ 156949 h 641445"/>
                <a:gd name="connsiteX1" fmla="*/ 341194 w 4763069"/>
                <a:gd name="connsiteY1" fmla="*/ 156949 h 641445"/>
                <a:gd name="connsiteX2" fmla="*/ 805218 w 4763069"/>
                <a:gd name="connsiteY2" fmla="*/ 477672 h 641445"/>
                <a:gd name="connsiteX3" fmla="*/ 1132765 w 4763069"/>
                <a:gd name="connsiteY3" fmla="*/ 470848 h 641445"/>
                <a:gd name="connsiteX4" fmla="*/ 1132765 w 4763069"/>
                <a:gd name="connsiteY4" fmla="*/ 641445 h 641445"/>
                <a:gd name="connsiteX5" fmla="*/ 2156347 w 4763069"/>
                <a:gd name="connsiteY5" fmla="*/ 627797 h 641445"/>
                <a:gd name="connsiteX6" fmla="*/ 2483893 w 4763069"/>
                <a:gd name="connsiteY6" fmla="*/ 6824 h 641445"/>
                <a:gd name="connsiteX7" fmla="*/ 3521123 w 4763069"/>
                <a:gd name="connsiteY7" fmla="*/ 0 h 641445"/>
                <a:gd name="connsiteX8" fmla="*/ 3534770 w 4763069"/>
                <a:gd name="connsiteY8" fmla="*/ 163773 h 641445"/>
                <a:gd name="connsiteX9" fmla="*/ 4039738 w 4763069"/>
                <a:gd name="connsiteY9" fmla="*/ 156949 h 641445"/>
                <a:gd name="connsiteX10" fmla="*/ 4278573 w 4763069"/>
                <a:gd name="connsiteY10" fmla="*/ 477672 h 641445"/>
                <a:gd name="connsiteX11" fmla="*/ 4763069 w 4763069"/>
                <a:gd name="connsiteY11" fmla="*/ 491319 h 641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63069" h="641445">
                  <a:moveTo>
                    <a:pt x="0" y="156949"/>
                  </a:moveTo>
                  <a:lnTo>
                    <a:pt x="341194" y="156949"/>
                  </a:lnTo>
                  <a:lnTo>
                    <a:pt x="805218" y="477672"/>
                  </a:lnTo>
                  <a:lnTo>
                    <a:pt x="1132765" y="470848"/>
                  </a:lnTo>
                  <a:lnTo>
                    <a:pt x="1132765" y="641445"/>
                  </a:lnTo>
                  <a:lnTo>
                    <a:pt x="2156347" y="627797"/>
                  </a:lnTo>
                  <a:lnTo>
                    <a:pt x="2483893" y="6824"/>
                  </a:lnTo>
                  <a:lnTo>
                    <a:pt x="3521123" y="0"/>
                  </a:lnTo>
                  <a:lnTo>
                    <a:pt x="3534770" y="163773"/>
                  </a:lnTo>
                  <a:lnTo>
                    <a:pt x="4039738" y="156949"/>
                  </a:lnTo>
                  <a:lnTo>
                    <a:pt x="4278573" y="477672"/>
                  </a:lnTo>
                  <a:lnTo>
                    <a:pt x="4763069" y="491319"/>
                  </a:lnTo>
                </a:path>
              </a:pathLst>
            </a:custGeom>
            <a:no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6080077" y="5008728"/>
              <a:ext cx="95535" cy="10918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4772166" y="4458268"/>
              <a:ext cx="95535" cy="10918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55575" y="5409062"/>
              <a:ext cx="95535" cy="10918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988860" y="4838131"/>
              <a:ext cx="95535" cy="10918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4029075" y="3629025"/>
              <a:ext cx="333375" cy="1905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4076700" y="5753100"/>
              <a:ext cx="333375" cy="1905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076325" y="262890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PSTN: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904875" y="4648200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Internet: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50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Theoretical Basis for Data Communication</a:t>
            </a:r>
          </a:p>
        </p:txBody>
      </p:sp>
      <p:sp>
        <p:nvSpPr>
          <p:cNvPr id="5123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Bandwidth:</a:t>
            </a:r>
          </a:p>
          <a:p>
            <a:r>
              <a:rPr lang="en-US" dirty="0"/>
              <a:t>	</a:t>
            </a:r>
            <a:r>
              <a:rPr lang="en-US" dirty="0" smtClean="0"/>
              <a:t>Maximum frequency that can be transmitted and decoded over a medium</a:t>
            </a:r>
          </a:p>
          <a:p>
            <a:endParaRPr lang="en-US" dirty="0"/>
          </a:p>
          <a:p>
            <a:r>
              <a:rPr lang="en-US" dirty="0" smtClean="0"/>
              <a:t>Limited either due to: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Physical properties of the medium (e.g. attenuation for electrical signals)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Physical limits of the encoder/decoder</a:t>
            </a:r>
          </a:p>
          <a:p>
            <a:pPr lvl="3"/>
            <a:endParaRPr lang="en-US" dirty="0" smtClean="0"/>
          </a:p>
          <a:p>
            <a:endParaRPr lang="en-US" sz="2800" dirty="0" smtClean="0"/>
          </a:p>
          <a:p>
            <a:r>
              <a:rPr lang="en-US" sz="2800" dirty="0" smtClean="0"/>
              <a:t>Measured in Hertz (1 Hz = 1/s)</a:t>
            </a:r>
          </a:p>
        </p:txBody>
      </p:sp>
    </p:spTree>
    <p:extLst>
      <p:ext uri="{BB962C8B-B14F-4D97-AF65-F5344CB8AC3E}">
        <p14:creationId xmlns:p14="http://schemas.microsoft.com/office/powerpoint/2010/main" val="353883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http://upload.wikimedia.org/wikipedia/commons/1/1a/Telephone_exchange_Montreal_QE3_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842"/>
            <a:ext cx="9144000" cy="667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03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Strowger</a:t>
            </a:r>
            <a:r>
              <a:rPr lang="en-US" dirty="0"/>
              <a:t> </a:t>
            </a:r>
            <a:r>
              <a:rPr lang="en-US" dirty="0" smtClean="0"/>
              <a:t>Switches (1891)</a:t>
            </a:r>
            <a:endParaRPr lang="en-US" dirty="0"/>
          </a:p>
        </p:txBody>
      </p:sp>
      <p:pic>
        <p:nvPicPr>
          <p:cNvPr id="5122" name="Picture 2" descr="Almon Strow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5" y="1756253"/>
            <a:ext cx="3006820" cy="399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58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Switching (2)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14450"/>
            <a:ext cx="3848100" cy="4867275"/>
          </a:xfrm>
        </p:spPr>
        <p:txBody>
          <a:bodyPr>
            <a:no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Circuit switching requires call setup (connection) before data flows smoothly</a:t>
            </a:r>
          </a:p>
          <a:p>
            <a:pPr marL="228600" lvl="1" indent="-228600"/>
            <a:r>
              <a:rPr lang="en-US" sz="2000" dirty="0" smtClean="0"/>
              <a:t>Also teardown at end (not shown)</a:t>
            </a:r>
          </a:p>
          <a:p>
            <a:pPr marL="1028700" lvl="4"/>
            <a:endParaRPr lang="en-US" sz="1600" dirty="0" smtClean="0"/>
          </a:p>
          <a:p>
            <a:r>
              <a:rPr lang="en-US" sz="2400" dirty="0" smtClean="0"/>
              <a:t>Packet switching treats messages independently</a:t>
            </a:r>
          </a:p>
          <a:p>
            <a:pPr marL="228600" lvl="1" indent="-228600"/>
            <a:r>
              <a:rPr lang="en-US" sz="2000" dirty="0" smtClean="0"/>
              <a:t>No setup, but variable queuing delay at routers</a:t>
            </a:r>
          </a:p>
        </p:txBody>
      </p:sp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3" cstate="print"/>
          <a:srcRect l="5367" b="4970"/>
          <a:stretch>
            <a:fillRect/>
          </a:stretch>
        </p:blipFill>
        <p:spPr bwMode="auto">
          <a:xfrm>
            <a:off x="4229100" y="1309687"/>
            <a:ext cx="4786313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610100" y="581025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Circuits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315200" y="579120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Packets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1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Switching (3)</a:t>
            </a:r>
            <a:endParaRPr lang="en-US" dirty="0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Comparison of circuit- and packet-switched networks</a:t>
            </a:r>
          </a:p>
        </p:txBody>
      </p:sp>
      <p:pic>
        <p:nvPicPr>
          <p:cNvPr id="68613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b="18600"/>
          <a:stretch/>
        </p:blipFill>
        <p:spPr bwMode="auto">
          <a:xfrm>
            <a:off x="722312" y="2348145"/>
            <a:ext cx="7718425" cy="297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660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Mobile Telephone System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Generations of mobile telephone systems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Cellular mobile telephone systems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GSM, a 2G system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UMTS, a 3G system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739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Generations of mobile telephone systems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563088"/>
            <a:ext cx="7790214" cy="4600081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1G, analog voice</a:t>
            </a:r>
          </a:p>
          <a:p>
            <a:pPr lvl="2"/>
            <a:r>
              <a:rPr lang="en-US" dirty="0" smtClean="0"/>
              <a:t>AMPS (Advanced Mobile Phone System) is example, deployed from 1980s. Modulation based on FM (as in radio).</a:t>
            </a:r>
          </a:p>
          <a:p>
            <a:r>
              <a:rPr lang="en-US" dirty="0" smtClean="0"/>
              <a:t>2G, analog voice and digital data</a:t>
            </a:r>
          </a:p>
          <a:p>
            <a:pPr lvl="2"/>
            <a:r>
              <a:rPr lang="en-US" dirty="0" smtClean="0"/>
              <a:t>GSM (Global System for Mobile communications) is example, deployed from 1990s. Modulation based on QPSK.</a:t>
            </a:r>
          </a:p>
          <a:p>
            <a:r>
              <a:rPr lang="en-US" dirty="0" smtClean="0"/>
              <a:t>3G, digital voice and data</a:t>
            </a:r>
          </a:p>
          <a:p>
            <a:pPr lvl="2"/>
            <a:r>
              <a:rPr lang="en-US" dirty="0" smtClean="0"/>
              <a:t>UMTS (Universal Mobile Telecommunications System) is example, deployed from 2000s. Modulation based on CDMA</a:t>
            </a:r>
          </a:p>
          <a:p>
            <a:r>
              <a:rPr lang="en-US" dirty="0" smtClean="0"/>
              <a:t>4G, digital data including voice</a:t>
            </a:r>
          </a:p>
          <a:p>
            <a:pPr lvl="2"/>
            <a:r>
              <a:rPr lang="en-US" dirty="0" smtClean="0"/>
              <a:t>LTE (Long Term Evolution) is example, deployed from 2010s. Modulation based on OFDM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82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Cellular mobile phone systems</a:t>
            </a:r>
            <a:endParaRPr lang="en-US" dirty="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48763"/>
            <a:ext cx="7790214" cy="4600081"/>
          </a:xfrm>
        </p:spPr>
        <p:txBody>
          <a:bodyPr/>
          <a:lstStyle/>
          <a:p>
            <a:r>
              <a:rPr lang="en-US" dirty="0" smtClean="0"/>
              <a:t>All based on notion of spatial regions called cells</a:t>
            </a:r>
          </a:p>
          <a:p>
            <a:pPr marL="514350" lvl="2" indent="-285750"/>
            <a:r>
              <a:rPr lang="en-US" dirty="0" smtClean="0"/>
              <a:t>Each mobile uses a frequency in a cell; moves cause </a:t>
            </a:r>
            <a:r>
              <a:rPr lang="en-US" u="sng" dirty="0" smtClean="0"/>
              <a:t>handoff</a:t>
            </a:r>
          </a:p>
          <a:p>
            <a:pPr marL="514350" lvl="2" indent="-285750"/>
            <a:r>
              <a:rPr lang="en-US" dirty="0" smtClean="0"/>
              <a:t>Frequencies are reused across non-adjacent cells</a:t>
            </a:r>
          </a:p>
          <a:p>
            <a:pPr marL="514350" lvl="2" indent="-285750"/>
            <a:r>
              <a:rPr lang="en-US" dirty="0" smtClean="0"/>
              <a:t>To support more mobiles, smaller cells can be used</a:t>
            </a:r>
          </a:p>
        </p:txBody>
      </p:sp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3" cstate="print"/>
          <a:srcRect b="10670"/>
          <a:stretch>
            <a:fillRect/>
          </a:stretch>
        </p:blipFill>
        <p:spPr bwMode="auto">
          <a:xfrm>
            <a:off x="1075531" y="2800350"/>
            <a:ext cx="6992938" cy="3169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438275" y="5886450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Cellular reuse pattern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53000" y="5867400"/>
            <a:ext cx="337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Smaller cells for dense mobiles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60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GSM – Global System for Mobile Communications (1)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0688"/>
            <a:ext cx="7790214" cy="4600081"/>
          </a:xfrm>
        </p:spPr>
        <p:txBody>
          <a:bodyPr/>
          <a:lstStyle/>
          <a:p>
            <a:pPr lvl="1"/>
            <a:r>
              <a:rPr lang="en-US" sz="2000" dirty="0" smtClean="0"/>
              <a:t>Mobile is divided into handset and SIM card  (Subscriber Identity Module) with credentials</a:t>
            </a:r>
          </a:p>
          <a:p>
            <a:pPr lvl="1"/>
            <a:r>
              <a:rPr lang="en-US" sz="2000" dirty="0" smtClean="0"/>
              <a:t>Mobiles tell their HLR (Home Location Register) their current whereabouts for incoming calls</a:t>
            </a:r>
          </a:p>
          <a:p>
            <a:pPr lvl="1"/>
            <a:r>
              <a:rPr lang="en-US" sz="2000" dirty="0" smtClean="0"/>
              <a:t>Cells keep track of visiting mobiles (in the Visitor LR)</a:t>
            </a:r>
          </a:p>
        </p:txBody>
      </p:sp>
      <p:graphicFrame>
        <p:nvGraphicFramePr>
          <p:cNvPr id="71687" name="Object 7"/>
          <p:cNvGraphicFramePr>
            <a:graphicFrameLocks noChangeAspect="1"/>
          </p:cNvGraphicFramePr>
          <p:nvPr/>
        </p:nvGraphicFramePr>
        <p:xfrm>
          <a:off x="1374775" y="3429000"/>
          <a:ext cx="6718300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" name="Image" r:id="rId4" imgW="27619048" imgH="11009524" progId="">
                  <p:embed/>
                </p:oleObj>
              </mc:Choice>
              <mc:Fallback>
                <p:oleObj name="Image" r:id="rId4" imgW="27619048" imgH="110095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4775" y="3429000"/>
                        <a:ext cx="6718300" cy="267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41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GSM – Global System for Mobile Communications (2)</a:t>
            </a:r>
            <a:endParaRPr lang="en-US" dirty="0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15463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Air interface is based on FDM channels of 200 KHz divided in an eight-slot TDM frame every 4.615 ms</a:t>
            </a:r>
          </a:p>
          <a:p>
            <a:pPr lvl="1"/>
            <a:r>
              <a:rPr lang="en-US" sz="2000" dirty="0" smtClean="0"/>
              <a:t>Mobile is assigned up- and down-stream slots to use</a:t>
            </a:r>
          </a:p>
          <a:p>
            <a:pPr lvl="1"/>
            <a:r>
              <a:rPr lang="en-US" sz="2000" dirty="0" smtClean="0"/>
              <a:t>Each slot is 148 bits long, gives rate of 27.4 kbps</a:t>
            </a:r>
          </a:p>
        </p:txBody>
      </p:sp>
      <p:pic>
        <p:nvPicPr>
          <p:cNvPr id="727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750" y="3228976"/>
            <a:ext cx="7205663" cy="3221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 bwMode="auto">
          <a:xfrm>
            <a:off x="2552701" y="43148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724276" y="43148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905376" y="4324351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076951" y="43148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133726" y="57626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305301" y="57626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486401" y="5772151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657976" y="57626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7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UMTS – Universal Mobile Telecommunications System (1) </a:t>
            </a:r>
            <a:endParaRPr lang="en-US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Architecture is an evolution of GSM; terminology differs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Packets goes to/from the Internet via SGSN/GGSN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647825" y="2781301"/>
            <a:ext cx="6262688" cy="3438032"/>
            <a:chOff x="1762125" y="2667001"/>
            <a:chExt cx="6262688" cy="3438032"/>
          </a:xfrm>
        </p:grpSpPr>
        <p:pic>
          <p:nvPicPr>
            <p:cNvPr id="4813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62125" y="2667001"/>
              <a:ext cx="6262688" cy="343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/>
            <p:nvPr/>
          </p:nvSpPr>
          <p:spPr bwMode="auto">
            <a:xfrm>
              <a:off x="6705600" y="4848225"/>
              <a:ext cx="1304925" cy="8477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Cloud 9"/>
            <p:cNvSpPr/>
            <p:nvPr/>
          </p:nvSpPr>
          <p:spPr bwMode="auto">
            <a:xfrm>
              <a:off x="6723730" y="4945780"/>
              <a:ext cx="1220146" cy="731100"/>
            </a:xfrm>
            <a:prstGeom prst="cloud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Internet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5876925" y="5162550"/>
              <a:ext cx="695325" cy="28575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867275" y="5162550"/>
              <a:ext cx="695325" cy="28575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240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Fourier Analysis</a:t>
            </a:r>
          </a:p>
        </p:txBody>
      </p:sp>
      <p:sp>
        <p:nvSpPr>
          <p:cNvPr id="6147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 time-varying signal can be equivalently represented as a series of frequency components (harmonics):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75" y="2463710"/>
            <a:ext cx="69151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324475" y="5476875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, b weights of harmonics</a:t>
            </a:r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 b="10660"/>
          <a:stretch>
            <a:fillRect/>
          </a:stretch>
        </p:blipFill>
        <p:spPr bwMode="auto">
          <a:xfrm>
            <a:off x="644525" y="3895725"/>
            <a:ext cx="776446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/>
          <p:cNvSpPr/>
          <p:nvPr/>
        </p:nvSpPr>
        <p:spPr bwMode="auto">
          <a:xfrm>
            <a:off x="2095500" y="5324475"/>
            <a:ext cx="1057275" cy="2667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28775" y="5438775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Signal over time</a:t>
            </a:r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 bwMode="auto">
          <a:xfrm>
            <a:off x="3429000" y="5648325"/>
            <a:ext cx="4191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Oval 35"/>
          <p:cNvSpPr/>
          <p:nvPr/>
        </p:nvSpPr>
        <p:spPr bwMode="auto">
          <a:xfrm>
            <a:off x="5905500" y="2768510"/>
            <a:ext cx="447675" cy="447675"/>
          </a:xfrm>
          <a:prstGeom prst="ellipse">
            <a:avLst/>
          </a:prstGeom>
          <a:solidFill>
            <a:schemeClr val="accent3">
              <a:lumMod val="60000"/>
              <a:lumOff val="40000"/>
              <a:alpha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3305175" y="2778035"/>
            <a:ext cx="447675" cy="447675"/>
          </a:xfrm>
          <a:prstGeom prst="ellipse">
            <a:avLst/>
          </a:prstGeom>
          <a:solidFill>
            <a:schemeClr val="accent3">
              <a:lumMod val="60000"/>
              <a:lumOff val="40000"/>
              <a:alpha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1152526" y="2782797"/>
            <a:ext cx="739934" cy="447675"/>
          </a:xfrm>
          <a:prstGeom prst="ellipse">
            <a:avLst/>
          </a:prstGeom>
          <a:solidFill>
            <a:srgbClr val="0000FF">
              <a:alpha val="4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914400" y="4410075"/>
            <a:ext cx="2971800" cy="866775"/>
          </a:xfrm>
          <a:custGeom>
            <a:avLst/>
            <a:gdLst>
              <a:gd name="connsiteX0" fmla="*/ 0 w 2971800"/>
              <a:gd name="connsiteY0" fmla="*/ 857250 h 866775"/>
              <a:gd name="connsiteX1" fmla="*/ 400050 w 2971800"/>
              <a:gd name="connsiteY1" fmla="*/ 866775 h 866775"/>
              <a:gd name="connsiteX2" fmla="*/ 409575 w 2971800"/>
              <a:gd name="connsiteY2" fmla="*/ 9525 h 866775"/>
              <a:gd name="connsiteX3" fmla="*/ 1257300 w 2971800"/>
              <a:gd name="connsiteY3" fmla="*/ 19050 h 866775"/>
              <a:gd name="connsiteX4" fmla="*/ 1257300 w 2971800"/>
              <a:gd name="connsiteY4" fmla="*/ 866775 h 866775"/>
              <a:gd name="connsiteX5" fmla="*/ 2533650 w 2971800"/>
              <a:gd name="connsiteY5" fmla="*/ 866775 h 866775"/>
              <a:gd name="connsiteX6" fmla="*/ 2533650 w 2971800"/>
              <a:gd name="connsiteY6" fmla="*/ 0 h 866775"/>
              <a:gd name="connsiteX7" fmla="*/ 2962275 w 2971800"/>
              <a:gd name="connsiteY7" fmla="*/ 0 h 866775"/>
              <a:gd name="connsiteX8" fmla="*/ 2971800 w 2971800"/>
              <a:gd name="connsiteY8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1800" h="866775">
                <a:moveTo>
                  <a:pt x="0" y="857250"/>
                </a:moveTo>
                <a:lnTo>
                  <a:pt x="400050" y="866775"/>
                </a:lnTo>
                <a:lnTo>
                  <a:pt x="409575" y="9525"/>
                </a:lnTo>
                <a:lnTo>
                  <a:pt x="1257300" y="19050"/>
                </a:lnTo>
                <a:lnTo>
                  <a:pt x="1257300" y="866775"/>
                </a:lnTo>
                <a:lnTo>
                  <a:pt x="2533650" y="866775"/>
                </a:lnTo>
                <a:lnTo>
                  <a:pt x="2533650" y="0"/>
                </a:lnTo>
                <a:lnTo>
                  <a:pt x="2962275" y="0"/>
                </a:lnTo>
                <a:lnTo>
                  <a:pt x="2971800" y="866775"/>
                </a:lnTo>
              </a:path>
            </a:pathLst>
          </a:cu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 rot="5400000">
            <a:off x="4938713" y="5062537"/>
            <a:ext cx="428625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4943478" y="4876801"/>
            <a:ext cx="819146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5405439" y="5119687"/>
            <a:ext cx="333374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5653089" y="5157787"/>
            <a:ext cx="257174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5891214" y="5176837"/>
            <a:ext cx="200024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6076952" y="5143499"/>
            <a:ext cx="247649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6372230" y="5238750"/>
            <a:ext cx="76195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6786564" y="5233987"/>
            <a:ext cx="104774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6981827" y="5191124"/>
            <a:ext cx="133349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7210427" y="5229224"/>
            <a:ext cx="95249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7415217" y="5214938"/>
            <a:ext cx="104770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7605719" y="5205412"/>
            <a:ext cx="142869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7829553" y="5191124"/>
            <a:ext cx="133348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8058158" y="5219699"/>
            <a:ext cx="95243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438650" y="4581525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=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380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UMTS – Universal Mobile Telecommunications System (2)</a:t>
            </a:r>
            <a:endParaRPr lang="fr-FR" dirty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Air interface based on CDMA over 5 MHz channels</a:t>
            </a:r>
          </a:p>
          <a:p>
            <a:pPr lvl="1"/>
            <a:r>
              <a:rPr lang="en-US" sz="2400" dirty="0" smtClean="0"/>
              <a:t>Rates  over users &lt;14.4 Mbps (HSPDA) per 5 MHz </a:t>
            </a:r>
          </a:p>
          <a:p>
            <a:pPr lvl="1"/>
            <a:r>
              <a:rPr lang="en-US" sz="2400" dirty="0" smtClean="0"/>
              <a:t>CDMA allows frequency reuse over all cells</a:t>
            </a:r>
          </a:p>
          <a:p>
            <a:pPr lvl="1"/>
            <a:r>
              <a:rPr lang="en-US" sz="2400" dirty="0" smtClean="0"/>
              <a:t>CDMA permits soft handoff (connected to both cells)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762125" y="3811589"/>
            <a:ext cx="6000750" cy="2370136"/>
            <a:chOff x="1762125" y="3811589"/>
            <a:chExt cx="6000750" cy="2370136"/>
          </a:xfrm>
        </p:grpSpPr>
        <p:grpSp>
          <p:nvGrpSpPr>
            <p:cNvPr id="13" name="Group 12"/>
            <p:cNvGrpSpPr/>
            <p:nvPr/>
          </p:nvGrpSpPr>
          <p:grpSpPr>
            <a:xfrm>
              <a:off x="1762125" y="3811589"/>
              <a:ext cx="6000750" cy="2370136"/>
              <a:chOff x="2047875" y="3804890"/>
              <a:chExt cx="5715000" cy="2132011"/>
            </a:xfrm>
          </p:grpSpPr>
          <p:graphicFrame>
            <p:nvGraphicFramePr>
              <p:cNvPr id="75785" name="Object 9"/>
              <p:cNvGraphicFramePr>
                <a:graphicFrameLocks noChangeAspect="1"/>
              </p:cNvGraphicFramePr>
              <p:nvPr/>
            </p:nvGraphicFramePr>
            <p:xfrm>
              <a:off x="2047875" y="3804890"/>
              <a:ext cx="5486400" cy="20716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04" name="Image" r:id="rId4" imgW="23809524" imgH="8990476" progId="">
                      <p:embed/>
                    </p:oleObj>
                  </mc:Choice>
                  <mc:Fallback>
                    <p:oleObj name="Image" r:id="rId4" imgW="23809524" imgH="8990476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47875" y="3804890"/>
                            <a:ext cx="5486400" cy="20716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" name="Rectangle 11"/>
              <p:cNvSpPr/>
              <p:nvPr/>
            </p:nvSpPr>
            <p:spPr bwMode="auto">
              <a:xfrm>
                <a:off x="2076450" y="5660676"/>
                <a:ext cx="5686425" cy="27622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4" name="Freeform 13"/>
            <p:cNvSpPr/>
            <p:nvPr/>
          </p:nvSpPr>
          <p:spPr bwMode="auto">
            <a:xfrm rot="18232091" flipV="1">
              <a:off x="4219575" y="4694238"/>
              <a:ext cx="533400" cy="115887"/>
            </a:xfrm>
            <a:custGeom>
              <a:avLst/>
              <a:gdLst>
                <a:gd name="connsiteX0" fmla="*/ 0 w 523875"/>
                <a:gd name="connsiteY0" fmla="*/ 103188 h 150813"/>
                <a:gd name="connsiteX1" fmla="*/ 219075 w 523875"/>
                <a:gd name="connsiteY1" fmla="*/ 7938 h 150813"/>
                <a:gd name="connsiteX2" fmla="*/ 523875 w 523875"/>
                <a:gd name="connsiteY2" fmla="*/ 150813 h 150813"/>
                <a:gd name="connsiteX0" fmla="*/ 0 w 523875"/>
                <a:gd name="connsiteY0" fmla="*/ 112713 h 160338"/>
                <a:gd name="connsiteX1" fmla="*/ 304800 w 523875"/>
                <a:gd name="connsiteY1" fmla="*/ 7938 h 160338"/>
                <a:gd name="connsiteX2" fmla="*/ 523875 w 523875"/>
                <a:gd name="connsiteY2" fmla="*/ 160338 h 160338"/>
                <a:gd name="connsiteX0" fmla="*/ 0 w 533400"/>
                <a:gd name="connsiteY0" fmla="*/ 106362 h 115887"/>
                <a:gd name="connsiteX1" fmla="*/ 304800 w 533400"/>
                <a:gd name="connsiteY1" fmla="*/ 1587 h 115887"/>
                <a:gd name="connsiteX2" fmla="*/ 533400 w 533400"/>
                <a:gd name="connsiteY2" fmla="*/ 115887 h 11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15887">
                  <a:moveTo>
                    <a:pt x="0" y="106362"/>
                  </a:moveTo>
                  <a:cubicBezTo>
                    <a:pt x="65881" y="54768"/>
                    <a:pt x="215900" y="0"/>
                    <a:pt x="304800" y="1587"/>
                  </a:cubicBezTo>
                  <a:cubicBezTo>
                    <a:pt x="393700" y="3174"/>
                    <a:pt x="424656" y="48418"/>
                    <a:pt x="533400" y="115887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triangle" w="lg" len="lg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94014" y="3895725"/>
              <a:ext cx="9499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Soft</a:t>
              </a:r>
            </a:p>
            <a:p>
              <a:pPr algn="ctr"/>
              <a:r>
                <a:rPr lang="en-US" dirty="0" smtClean="0"/>
                <a:t>handoff</a:t>
              </a:r>
              <a:endParaRPr lang="en-US" dirty="0"/>
            </a:p>
          </p:txBody>
        </p:sp>
        <p:sp>
          <p:nvSpPr>
            <p:cNvPr id="16" name="Freeform 15"/>
            <p:cNvSpPr/>
            <p:nvPr/>
          </p:nvSpPr>
          <p:spPr bwMode="auto">
            <a:xfrm rot="3367909" flipH="1" flipV="1">
              <a:off x="4565761" y="4694237"/>
              <a:ext cx="533400" cy="115887"/>
            </a:xfrm>
            <a:custGeom>
              <a:avLst/>
              <a:gdLst>
                <a:gd name="connsiteX0" fmla="*/ 0 w 523875"/>
                <a:gd name="connsiteY0" fmla="*/ 103188 h 150813"/>
                <a:gd name="connsiteX1" fmla="*/ 219075 w 523875"/>
                <a:gd name="connsiteY1" fmla="*/ 7938 h 150813"/>
                <a:gd name="connsiteX2" fmla="*/ 523875 w 523875"/>
                <a:gd name="connsiteY2" fmla="*/ 150813 h 150813"/>
                <a:gd name="connsiteX0" fmla="*/ 0 w 523875"/>
                <a:gd name="connsiteY0" fmla="*/ 112713 h 160338"/>
                <a:gd name="connsiteX1" fmla="*/ 304800 w 523875"/>
                <a:gd name="connsiteY1" fmla="*/ 7938 h 160338"/>
                <a:gd name="connsiteX2" fmla="*/ 523875 w 523875"/>
                <a:gd name="connsiteY2" fmla="*/ 160338 h 160338"/>
                <a:gd name="connsiteX0" fmla="*/ 0 w 533400"/>
                <a:gd name="connsiteY0" fmla="*/ 106362 h 115887"/>
                <a:gd name="connsiteX1" fmla="*/ 304800 w 533400"/>
                <a:gd name="connsiteY1" fmla="*/ 1587 h 115887"/>
                <a:gd name="connsiteX2" fmla="*/ 533400 w 533400"/>
                <a:gd name="connsiteY2" fmla="*/ 115887 h 11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15887">
                  <a:moveTo>
                    <a:pt x="0" y="106362"/>
                  </a:moveTo>
                  <a:cubicBezTo>
                    <a:pt x="65881" y="54768"/>
                    <a:pt x="215900" y="0"/>
                    <a:pt x="304800" y="1587"/>
                  </a:cubicBezTo>
                  <a:cubicBezTo>
                    <a:pt x="393700" y="3174"/>
                    <a:pt x="424656" y="48418"/>
                    <a:pt x="533400" y="115887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triangle" w="lg" len="lg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067050" y="5448300"/>
              <a:ext cx="600075" cy="2476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>
              <a:off x="3114675" y="5562600"/>
              <a:ext cx="466725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Rectangle 20"/>
            <p:cNvSpPr/>
            <p:nvPr/>
          </p:nvSpPr>
          <p:spPr bwMode="auto">
            <a:xfrm>
              <a:off x="5600700" y="5448300"/>
              <a:ext cx="600075" cy="2476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 bwMode="auto">
            <a:xfrm>
              <a:off x="5676900" y="5562600"/>
              <a:ext cx="466725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6958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Take home</a:t>
            </a:r>
            <a:endParaRPr dirty="0" smtClean="0">
              <a:latin typeface="Arial" charset="0"/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92705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Principal bandwidth limits</a:t>
            </a:r>
          </a:p>
          <a:p>
            <a:pPr marL="800100" lvl="1" indent="-342900"/>
            <a:r>
              <a:rPr lang="en-US" dirty="0" smtClean="0"/>
              <a:t>Nyquist’s and Shannon’s theorems</a:t>
            </a:r>
          </a:p>
          <a:p>
            <a:pPr marL="400050"/>
            <a:endParaRPr lang="en-US" dirty="0" smtClean="0"/>
          </a:p>
          <a:p>
            <a:pPr marL="400050"/>
            <a:r>
              <a:rPr lang="en-US" dirty="0" smtClean="0"/>
              <a:t>Cable vs </a:t>
            </a:r>
            <a:r>
              <a:rPr lang="en-US" dirty="0" err="1" smtClean="0"/>
              <a:t>Wifi</a:t>
            </a:r>
            <a:r>
              <a:rPr lang="en-US" dirty="0" smtClean="0"/>
              <a:t> vs fiber vs satellite</a:t>
            </a:r>
          </a:p>
          <a:p>
            <a:pPr marL="400050"/>
            <a:endParaRPr lang="en-US" dirty="0" smtClean="0"/>
          </a:p>
          <a:p>
            <a:pPr marL="400050"/>
            <a:r>
              <a:rPr lang="en-US" dirty="0" smtClean="0"/>
              <a:t>Baseband transmission – issues with long runs</a:t>
            </a:r>
          </a:p>
          <a:p>
            <a:pPr marL="400050"/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Gray codes to reduce impact of errors for symbols carrying multiple bits of information</a:t>
            </a:r>
          </a:p>
        </p:txBody>
      </p:sp>
    </p:spTree>
    <p:extLst>
      <p:ext uri="{BB962C8B-B14F-4D97-AF65-F5344CB8AC3E}">
        <p14:creationId xmlns:p14="http://schemas.microsoft.com/office/powerpoint/2010/main" val="14398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www.intmath.com/fourier-series/fourier-graph-applet.php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56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Bandwidth-Limited Signals</a:t>
            </a:r>
          </a:p>
        </p:txBody>
      </p:sp>
      <p:sp>
        <p:nvSpPr>
          <p:cNvPr id="47" name="Content Placeholder 46"/>
          <p:cNvSpPr>
            <a:spLocks noGrp="1"/>
          </p:cNvSpPr>
          <p:nvPr>
            <p:ph idx="1"/>
          </p:nvPr>
        </p:nvSpPr>
        <p:spPr>
          <a:xfrm>
            <a:off x="474028" y="134223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Having less bandwidth (harmonics) degrades the signal</a:t>
            </a:r>
            <a:endParaRPr lang="en-US" sz="2400" dirty="0"/>
          </a:p>
        </p:txBody>
      </p:sp>
      <p:grpSp>
        <p:nvGrpSpPr>
          <p:cNvPr id="2" name="Group 69"/>
          <p:cNvGrpSpPr/>
          <p:nvPr/>
        </p:nvGrpSpPr>
        <p:grpSpPr>
          <a:xfrm>
            <a:off x="931862" y="3499380"/>
            <a:ext cx="7526688" cy="1280576"/>
            <a:chOff x="541337" y="3019425"/>
            <a:chExt cx="7955280" cy="132238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1337" y="3019425"/>
              <a:ext cx="7955280" cy="132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66"/>
            <p:cNvGrpSpPr/>
            <p:nvPr/>
          </p:nvGrpSpPr>
          <p:grpSpPr>
            <a:xfrm>
              <a:off x="5229226" y="3219453"/>
              <a:ext cx="640080" cy="841248"/>
              <a:chOff x="5229226" y="3238503"/>
              <a:chExt cx="628650" cy="819146"/>
            </a:xfrm>
          </p:grpSpPr>
          <p:cxnSp>
            <p:nvCxnSpPr>
              <p:cNvPr id="10" name="Straight Connector 9"/>
              <p:cNvCxnSpPr/>
              <p:nvPr/>
            </p:nvCxnSpPr>
            <p:spPr>
              <a:xfrm rot="5400000">
                <a:off x="5014913" y="3833812"/>
                <a:ext cx="428625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rot="5400000">
                <a:off x="5019678" y="3648076"/>
                <a:ext cx="819146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5400000">
                <a:off x="5481639" y="3890962"/>
                <a:ext cx="33337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5729289" y="3929062"/>
                <a:ext cx="25717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70"/>
          <p:cNvGrpSpPr/>
          <p:nvPr/>
        </p:nvGrpSpPr>
        <p:grpSpPr>
          <a:xfrm>
            <a:off x="890588" y="1735660"/>
            <a:ext cx="7615237" cy="1426640"/>
            <a:chOff x="490538" y="1403337"/>
            <a:chExt cx="8046720" cy="1473213"/>
          </a:xfrm>
        </p:grpSpPr>
        <p:pic>
          <p:nvPicPr>
            <p:cNvPr id="1126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0538" y="1403337"/>
              <a:ext cx="8046720" cy="147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37"/>
            <p:cNvGrpSpPr/>
            <p:nvPr/>
          </p:nvGrpSpPr>
          <p:grpSpPr>
            <a:xfrm>
              <a:off x="5229226" y="1771653"/>
              <a:ext cx="1289304" cy="868680"/>
              <a:chOff x="5229226" y="1790703"/>
              <a:chExt cx="1257302" cy="819146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 rot="5400000">
                <a:off x="5014913" y="2386012"/>
                <a:ext cx="428625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5400000">
                <a:off x="5019678" y="2200276"/>
                <a:ext cx="819146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rot="5400000">
                <a:off x="5481639" y="2434180"/>
                <a:ext cx="33337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rot="5400000">
                <a:off x="5729289" y="2472280"/>
                <a:ext cx="25717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rot="5400000">
                <a:off x="5967414" y="2500312"/>
                <a:ext cx="20002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153152" y="2466974"/>
                <a:ext cx="247649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6448430" y="2553243"/>
                <a:ext cx="76195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Group 68"/>
          <p:cNvGrpSpPr/>
          <p:nvPr/>
        </p:nvGrpSpPr>
        <p:grpSpPr>
          <a:xfrm>
            <a:off x="942974" y="5003810"/>
            <a:ext cx="7680960" cy="1264545"/>
            <a:chOff x="548640" y="4448177"/>
            <a:chExt cx="8145874" cy="1321918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48640" y="4448177"/>
              <a:ext cx="8145874" cy="1321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9" name="Straight Connector 38"/>
            <p:cNvCxnSpPr/>
            <p:nvPr/>
          </p:nvCxnSpPr>
          <p:spPr>
            <a:xfrm rot="5400000">
              <a:off x="5005388" y="5300662"/>
              <a:ext cx="428625" cy="0"/>
            </a:xfrm>
            <a:prstGeom prst="line">
              <a:avLst/>
            </a:pr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5008627" y="5106927"/>
              <a:ext cx="841248" cy="0"/>
            </a:xfrm>
            <a:prstGeom prst="line">
              <a:avLst/>
            </a:pr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Straight Arrow Connector 75"/>
          <p:cNvCxnSpPr/>
          <p:nvPr/>
        </p:nvCxnSpPr>
        <p:spPr>
          <a:xfrm>
            <a:off x="5353050" y="3219450"/>
            <a:ext cx="1466850" cy="1588"/>
          </a:xfrm>
          <a:prstGeom prst="straightConnector1">
            <a:avLst/>
          </a:prstGeom>
          <a:ln w="19050">
            <a:solidFill>
              <a:srgbClr val="0000FF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5314950" y="4838700"/>
            <a:ext cx="714375" cy="1588"/>
          </a:xfrm>
          <a:prstGeom prst="straightConnector1">
            <a:avLst/>
          </a:prstGeom>
          <a:ln w="19050">
            <a:solidFill>
              <a:srgbClr val="0000FF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5305425" y="6324600"/>
            <a:ext cx="266700" cy="1588"/>
          </a:xfrm>
          <a:prstGeom prst="straightConnector1">
            <a:avLst/>
          </a:prstGeom>
          <a:ln w="19050">
            <a:solidFill>
              <a:srgbClr val="0000FF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6267450" y="1828800"/>
            <a:ext cx="1181100" cy="31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6153150" y="3448050"/>
            <a:ext cx="1181100" cy="31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6143625" y="4972050"/>
            <a:ext cx="1181100" cy="31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>
            <a:off x="6067425" y="2143125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 harmonics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5991225" y="3895725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 harmonics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5915025" y="5353050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 harmonics</a:t>
            </a:r>
            <a:endParaRPr lang="en-US" dirty="0"/>
          </a:p>
        </p:txBody>
      </p:sp>
      <p:sp>
        <p:nvSpPr>
          <p:cNvPr id="90" name="Rectangle 89"/>
          <p:cNvSpPr/>
          <p:nvPr/>
        </p:nvSpPr>
        <p:spPr bwMode="auto">
          <a:xfrm>
            <a:off x="6969125" y="2676525"/>
            <a:ext cx="118872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Lost!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29250" y="320992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Bandwidth</a:t>
            </a:r>
            <a:endParaRPr lang="en-US" dirty="0"/>
          </a:p>
        </p:txBody>
      </p:sp>
      <p:sp>
        <p:nvSpPr>
          <p:cNvPr id="91" name="Rectangle 90"/>
          <p:cNvSpPr/>
          <p:nvPr/>
        </p:nvSpPr>
        <p:spPr bwMode="auto">
          <a:xfrm>
            <a:off x="6130925" y="4276725"/>
            <a:ext cx="201168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Lost!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5740400" y="5819775"/>
            <a:ext cx="237744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Lost!</a:t>
            </a:r>
          </a:p>
        </p:txBody>
      </p:sp>
    </p:spTree>
    <p:extLst>
      <p:ext uri="{BB962C8B-B14F-4D97-AF65-F5344CB8AC3E}">
        <p14:creationId xmlns:p14="http://schemas.microsoft.com/office/powerpoint/2010/main" val="398441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Maximum Data Rate of a Channel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95325" y="1257299"/>
            <a:ext cx="8229600" cy="5495769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 err="1" smtClean="0"/>
              <a:t>Nyquist’s</a:t>
            </a:r>
            <a:r>
              <a:rPr lang="en-US" sz="2800" dirty="0" smtClean="0"/>
              <a:t> theorem (1924) relates the data rate to the bandwidth (B) and number of signal levels (V):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sz="2800" dirty="0" smtClean="0">
                <a:sym typeface="Wingdings" panose="05000000000000000000" pitchFamily="2" charset="2"/>
              </a:rPr>
              <a:t>Maximum data rate of a binary signal over a 3kHz channel is 6Kbps</a:t>
            </a:r>
            <a:br>
              <a:rPr lang="en-US" sz="2800" dirty="0" smtClean="0">
                <a:sym typeface="Wingdings" panose="05000000000000000000" pitchFamily="2" charset="2"/>
              </a:rPr>
            </a:br>
            <a:endParaRPr lang="en-US" sz="2800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endParaRPr lang="en-US" sz="2800" dirty="0">
              <a:sym typeface="Wingdings" panose="05000000000000000000" pitchFamily="2" charset="2"/>
            </a:endParaRPr>
          </a:p>
          <a:p>
            <a:r>
              <a:rPr lang="en-US" sz="2800" dirty="0" smtClean="0">
                <a:sym typeface="Wingdings" panose="05000000000000000000" pitchFamily="2" charset="2"/>
              </a:rPr>
              <a:t>Shannon’s result relates data rate to bandwidth (B) and the signal-to-noise (S/N) ratio</a:t>
            </a:r>
          </a:p>
          <a:p>
            <a:endParaRPr lang="en-US" sz="3600" dirty="0">
              <a:sym typeface="Wingdings" panose="05000000000000000000" pitchFamily="2" charset="2"/>
            </a:endParaRPr>
          </a:p>
          <a:p>
            <a:endParaRPr lang="en-US" sz="2800" dirty="0" smtClean="0">
              <a:sym typeface="Wingdings" panose="05000000000000000000" pitchFamily="2" charset="2"/>
            </a:endParaRPr>
          </a:p>
          <a:p>
            <a:endParaRPr lang="en-US" sz="2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800" dirty="0" smtClean="0">
                <a:sym typeface="Wingdings" panose="05000000000000000000" pitchFamily="2" charset="2"/>
              </a:rPr>
              <a:t> Maximum data rate of over a 1 MHz DSL-line with signal-to-noise ratio 10000:1 (40 </a:t>
            </a:r>
            <a:r>
              <a:rPr lang="en-US" sz="2800" dirty="0" err="1" smtClean="0">
                <a:sym typeface="Wingdings" panose="05000000000000000000" pitchFamily="2" charset="2"/>
              </a:rPr>
              <a:t>db</a:t>
            </a:r>
            <a:r>
              <a:rPr lang="en-US" sz="2800" dirty="0" smtClean="0">
                <a:sym typeface="Wingdings" panose="05000000000000000000" pitchFamily="2" charset="2"/>
              </a:rPr>
              <a:t>) is 13 Mbps</a:t>
            </a:r>
          </a:p>
          <a:p>
            <a:pPr marL="0" indent="0">
              <a:buNone/>
            </a:pPr>
            <a:endParaRPr lang="en-US" sz="28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8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1821086" y="2012549"/>
            <a:ext cx="508145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Max. data rate = 2B log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V bits/sec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2675744" y="2726058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How fast signal</a:t>
            </a:r>
          </a:p>
          <a:p>
            <a:pPr algn="ctr"/>
            <a:r>
              <a:rPr lang="en-US" dirty="0"/>
              <a:t>c</a:t>
            </a:r>
            <a:r>
              <a:rPr lang="en-US" dirty="0" smtClean="0"/>
              <a:t>an change</a:t>
            </a:r>
            <a:endParaRPr lang="en-US" dirty="0"/>
          </a:p>
        </p:txBody>
      </p:sp>
      <p:cxnSp>
        <p:nvCxnSpPr>
          <p:cNvPr id="19" name="Straight Arrow Connector 18"/>
          <p:cNvCxnSpPr>
            <a:endCxn id="16" idx="2"/>
          </p:cNvCxnSpPr>
          <p:nvPr/>
        </p:nvCxnSpPr>
        <p:spPr>
          <a:xfrm flipV="1">
            <a:off x="3687580" y="2535769"/>
            <a:ext cx="674234" cy="2646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024917" y="2664418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How many levels</a:t>
            </a:r>
          </a:p>
          <a:p>
            <a:pPr algn="ctr"/>
            <a:r>
              <a:rPr lang="en-US" dirty="0"/>
              <a:t>c</a:t>
            </a:r>
            <a:r>
              <a:rPr lang="en-US" dirty="0" smtClean="0"/>
              <a:t>an be seen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5373650" y="2593299"/>
            <a:ext cx="854658" cy="2558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38378" y="5456421"/>
            <a:ext cx="45945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Max. data rate = B log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(1+S/N)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09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2233</Words>
  <Application>Microsoft Office PowerPoint</Application>
  <PresentationFormat>On-screen Show (4:3)</PresentationFormat>
  <Paragraphs>556</Paragraphs>
  <Slides>61</Slides>
  <Notes>57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Arial</vt:lpstr>
      <vt:lpstr>Calibri</vt:lpstr>
      <vt:lpstr>Wingdings</vt:lpstr>
      <vt:lpstr>Office Theme</vt:lpstr>
      <vt:lpstr>Image</vt:lpstr>
      <vt:lpstr>Distributed Systems 3. Physical Layer </vt:lpstr>
      <vt:lpstr>The Physical Layer </vt:lpstr>
      <vt:lpstr>The Physical Layer</vt:lpstr>
      <vt:lpstr>The Physical Layer </vt:lpstr>
      <vt:lpstr>Theoretical Basis for Data Communication</vt:lpstr>
      <vt:lpstr>Fourier Analysis</vt:lpstr>
      <vt:lpstr>Visualization</vt:lpstr>
      <vt:lpstr>Bandwidth-Limited Signals</vt:lpstr>
      <vt:lpstr>Maximum Data Rate of a Channel</vt:lpstr>
      <vt:lpstr>PowerPoint Presentation</vt:lpstr>
      <vt:lpstr>The Physical Layer </vt:lpstr>
      <vt:lpstr>Wires – Twisted Pair</vt:lpstr>
      <vt:lpstr>Wires – Coaxial Cable (“Co-ax”)</vt:lpstr>
      <vt:lpstr>Wires – Power Lines</vt:lpstr>
      <vt:lpstr>Fiber Cables (1)</vt:lpstr>
      <vt:lpstr>Fiber Cables (2)</vt:lpstr>
      <vt:lpstr>Fiber Cables (3)</vt:lpstr>
      <vt:lpstr>Wireless Transmission</vt:lpstr>
      <vt:lpstr>Electromagnetic Spectrum (1)</vt:lpstr>
      <vt:lpstr>Electromagnetic Spectrum (2)</vt:lpstr>
      <vt:lpstr>Electromagnetic Spectrum (3)</vt:lpstr>
      <vt:lpstr>Radio Transmission</vt:lpstr>
      <vt:lpstr>Microwave Transmission</vt:lpstr>
      <vt:lpstr>PowerPoint Presentation</vt:lpstr>
      <vt:lpstr>Wireless vs. Wires/Fiber</vt:lpstr>
      <vt:lpstr>Communication Satellites</vt:lpstr>
      <vt:lpstr>Kinds of Satellites</vt:lpstr>
      <vt:lpstr>Geostationary Satellites</vt:lpstr>
      <vt:lpstr>Low-Earth Orbit Satellites</vt:lpstr>
      <vt:lpstr>Satellite vs. Fiber</vt:lpstr>
      <vt:lpstr>Bandwidth</vt:lpstr>
      <vt:lpstr>The best bandwidth in the world?</vt:lpstr>
      <vt:lpstr>The Physical Layer </vt:lpstr>
      <vt:lpstr>Digital Modulation</vt:lpstr>
      <vt:lpstr>Baseband Transmission</vt:lpstr>
      <vt:lpstr>Baseband transmission (2)</vt:lpstr>
      <vt:lpstr>Baseband Transmission (3)</vt:lpstr>
      <vt:lpstr>Passband Transmission (1)</vt:lpstr>
      <vt:lpstr>Passband Transmission (2)</vt:lpstr>
      <vt:lpstr>Twodimensional case</vt:lpstr>
      <vt:lpstr>Multiplexing</vt:lpstr>
      <vt:lpstr>Frequency Division Multiplexing (1)</vt:lpstr>
      <vt:lpstr>Time Division Multiplexing (TDM)</vt:lpstr>
      <vt:lpstr>The Physical Layer </vt:lpstr>
      <vt:lpstr>The Public Switched Telephone Network</vt:lpstr>
      <vt:lpstr>Structure of the Telephone System</vt:lpstr>
      <vt:lpstr>Local loop (1): modems</vt:lpstr>
      <vt:lpstr>Local loop (2): Digital Subscriber Lines</vt:lpstr>
      <vt:lpstr>Switching (1)</vt:lpstr>
      <vt:lpstr>PowerPoint Presentation</vt:lpstr>
      <vt:lpstr>Strowger Switches (1891)</vt:lpstr>
      <vt:lpstr>Switching (2)</vt:lpstr>
      <vt:lpstr>Switching (3)</vt:lpstr>
      <vt:lpstr>Mobile Telephone System</vt:lpstr>
      <vt:lpstr>Generations of mobile telephone systems</vt:lpstr>
      <vt:lpstr>Cellular mobile phone systems</vt:lpstr>
      <vt:lpstr>GSM – Global System for Mobile Communications (1)</vt:lpstr>
      <vt:lpstr>GSM – Global System for Mobile Communications (2)</vt:lpstr>
      <vt:lpstr>UMTS – Universal Mobile Telecommunications System (1) </vt:lpstr>
      <vt:lpstr>UMTS – Universal Mobile Telecommunications System (2)</vt:lpstr>
      <vt:lpstr>Take home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2016-03-13T20:10:10Z</dcterms:created>
  <dcterms:modified xsi:type="dcterms:W3CDTF">2016-03-13T20:10:49Z</dcterms:modified>
</cp:coreProperties>
</file>