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711" r:id="rId2"/>
    <p:sldId id="395" r:id="rId3"/>
    <p:sldId id="660" r:id="rId4"/>
    <p:sldId id="661" r:id="rId5"/>
    <p:sldId id="662" r:id="rId6"/>
    <p:sldId id="712" r:id="rId7"/>
    <p:sldId id="717" r:id="rId8"/>
    <p:sldId id="664" r:id="rId9"/>
    <p:sldId id="665" r:id="rId10"/>
    <p:sldId id="713" r:id="rId11"/>
    <p:sldId id="672" r:id="rId12"/>
    <p:sldId id="710" r:id="rId13"/>
    <p:sldId id="673" r:id="rId14"/>
    <p:sldId id="695" r:id="rId15"/>
    <p:sldId id="678" r:id="rId16"/>
    <p:sldId id="681" r:id="rId17"/>
    <p:sldId id="685" r:id="rId18"/>
    <p:sldId id="590" r:id="rId19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551F176-123C-4BC4-83E7-88EE3E976B1D}">
          <p14:sldIdLst>
            <p14:sldId id="711"/>
            <p14:sldId id="395"/>
            <p14:sldId id="660"/>
            <p14:sldId id="661"/>
            <p14:sldId id="662"/>
            <p14:sldId id="712"/>
            <p14:sldId id="717"/>
            <p14:sldId id="664"/>
            <p14:sldId id="665"/>
            <p14:sldId id="713"/>
            <p14:sldId id="672"/>
            <p14:sldId id="710"/>
            <p14:sldId id="673"/>
            <p14:sldId id="695"/>
            <p14:sldId id="678"/>
            <p14:sldId id="681"/>
            <p14:sldId id="685"/>
            <p14:sldId id="5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BD8"/>
    <a:srgbClr val="FF388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6" autoAdjust="0"/>
    <p:restoredTop sz="80735" autoAdjust="0"/>
  </p:normalViewPr>
  <p:slideViewPr>
    <p:cSldViewPr snapToGrid="0" showGuides="1">
      <p:cViewPr varScale="1">
        <p:scale>
          <a:sx n="61" d="100"/>
          <a:sy n="61" d="100"/>
        </p:scale>
        <p:origin x="1227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532" y="-102"/>
      </p:cViewPr>
      <p:guideLst>
        <p:guide orient="horz" pos="3120"/>
        <p:guide pos="214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447" y="0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AAEA9-3CDA-449B-89AB-3B04D3A22579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718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447" y="9409718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A2C7-ADC6-4D52-ADF2-F3A410C9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92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AA0ABBF-AC47-41DE-A95D-6184A976DE38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08981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859117-A06A-4DD6-900B-66B64C8697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13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73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50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59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82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7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2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85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09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09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79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" y="6572250"/>
            <a:ext cx="8610600" cy="276225"/>
          </a:xfrm>
        </p:spPr>
        <p:txBody>
          <a:bodyPr/>
          <a:lstStyle>
            <a:lvl1pPr algn="ctr">
              <a:defRPr sz="8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3A62E-607D-4C70-8AA8-4E7424A8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1239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2266950"/>
            <a:ext cx="4114800" cy="374332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24" y="1590675"/>
            <a:ext cx="7315201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80" r:id="rId3"/>
    <p:sldLayoutId id="2147483681" r:id="rId4"/>
    <p:sldLayoutId id="2147483678" r:id="rId5"/>
    <p:sldLayoutId id="2147483679" r:id="rId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9pPr>
    </p:titleStyle>
    <p:bodyStyle>
      <a:lvl1pPr marL="0" indent="0" algn="l" rtl="0" eaLnBrk="0" fontAlgn="base" hangingPunct="0">
        <a:spcBef>
          <a:spcPts val="1800"/>
        </a:spcBef>
        <a:spcAft>
          <a:spcPct val="0"/>
        </a:spcAft>
        <a:buClr>
          <a:srgbClr val="0000FF"/>
        </a:buClr>
        <a:buFont typeface="Arial" pitchFamily="34" charset="0"/>
        <a:buNone/>
        <a:defRPr sz="2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457200" algn="l" rtl="0" eaLnBrk="0" fontAlgn="base" hangingPunct="0">
        <a:spcBef>
          <a:spcPts val="600"/>
        </a:spcBef>
        <a:spcAft>
          <a:spcPct val="0"/>
        </a:spcAft>
        <a:buClr>
          <a:srgbClr val="0000FF"/>
        </a:buClr>
        <a:buFont typeface="Arial" pitchFamily="34" charset="0"/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»"/>
        <a:defRPr sz="18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2573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tworkcomputing.com/networking/ipv6-progress-report-going-mainstream/169962041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test-ipv6.com/" TargetMode="External"/><Relationship Id="rId4" Type="http://schemas.openxmlformats.org/officeDocument/2006/relationships/hyperlink" Target="https://www.google.com/intl/en/ipv6/statistics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tir.ac.uk/~kjt/software/comms/jasper/IP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 smtClean="0"/>
              <a:t>9. Network Layer in the Internet</a:t>
            </a:r>
            <a:endParaRPr lang="en-US" sz="60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7337" y="38321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prstClr val="black">
                    <a:tint val="75000"/>
                  </a:prstClr>
                </a:solidFill>
              </a:rPr>
              <a:t>Simon Razniewski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Faculty of Computer Science</a:t>
            </a: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Free University of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</a:rPr>
              <a:t>Bozen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-Bolzano</a:t>
            </a: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A.Y.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2016/2017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6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1124" y="1602154"/>
            <a:ext cx="7315201" cy="4408121"/>
          </a:xfrm>
        </p:spPr>
        <p:txBody>
          <a:bodyPr/>
          <a:lstStyle/>
          <a:p>
            <a:r>
              <a:rPr lang="en-US" b="1" dirty="0" smtClean="0"/>
              <a:t>Subnet A </a:t>
            </a:r>
            <a:r>
              <a:rPr lang="en-US" dirty="0" smtClean="0"/>
              <a:t> has address 141.89.228.0/26</a:t>
            </a:r>
          </a:p>
          <a:p>
            <a:r>
              <a:rPr lang="en-US" dirty="0" smtClean="0"/>
              <a:t>How many addresses are in this subnet?</a:t>
            </a:r>
          </a:p>
          <a:p>
            <a:r>
              <a:rPr lang="en-US" dirty="0" smtClean="0"/>
              <a:t>What is the lowest, what is the highest address in this subnet?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Computer </a:t>
            </a:r>
            <a:r>
              <a:rPr lang="en-US" b="1" dirty="0"/>
              <a:t>B</a:t>
            </a:r>
            <a:r>
              <a:rPr lang="en-US" dirty="0" smtClean="0"/>
              <a:t> </a:t>
            </a:r>
            <a:r>
              <a:rPr lang="en-US" dirty="0"/>
              <a:t>has the IPv4 address (including the subnet mask in CIDR notation) 141.89.228.65/26.</a:t>
            </a:r>
          </a:p>
          <a:p>
            <a:r>
              <a:rPr lang="en-US" b="1" dirty="0"/>
              <a:t>Computer </a:t>
            </a:r>
            <a:r>
              <a:rPr lang="en-US" b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is reachable as 141.89.228.63/26.</a:t>
            </a:r>
          </a:p>
          <a:p>
            <a:r>
              <a:rPr lang="en-US" dirty="0"/>
              <a:t>Do they belong to the same subnet?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 Version 6 (1)</a:t>
            </a:r>
            <a:endParaRPr lang="en-US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922214" y="1029864"/>
            <a:ext cx="7790214" cy="4600081"/>
          </a:xfrm>
        </p:spPr>
        <p:txBody>
          <a:bodyPr>
            <a:noAutofit/>
          </a:bodyPr>
          <a:lstStyle/>
          <a:p>
            <a:r>
              <a:rPr lang="en-US" dirty="0" smtClean="0"/>
              <a:t>Major upgrade in the 1990s due to impending address exhaustion, with various other goals:</a:t>
            </a:r>
          </a:p>
          <a:p>
            <a:pPr lvl="2"/>
            <a:r>
              <a:rPr lang="en-US" dirty="0" smtClean="0"/>
              <a:t>Support billions of hosts</a:t>
            </a:r>
          </a:p>
          <a:p>
            <a:pPr lvl="2"/>
            <a:r>
              <a:rPr lang="en-US" dirty="0" smtClean="0"/>
              <a:t>Simpler protocol</a:t>
            </a:r>
          </a:p>
          <a:p>
            <a:pPr lvl="2"/>
            <a:r>
              <a:rPr lang="en-US" dirty="0" smtClean="0"/>
              <a:t>Better security</a:t>
            </a:r>
          </a:p>
          <a:p>
            <a:pPr lvl="2"/>
            <a:r>
              <a:rPr lang="en-US" dirty="0" smtClean="0"/>
              <a:t>Attention to type of service</a:t>
            </a:r>
          </a:p>
          <a:p>
            <a:pPr lvl="2"/>
            <a:r>
              <a:rPr lang="en-US" dirty="0" smtClean="0"/>
              <a:t>Allow future protocol evolution</a:t>
            </a:r>
          </a:p>
          <a:p>
            <a:r>
              <a:rPr lang="en-US" dirty="0" smtClean="0"/>
              <a:t>Deployment has been slow &amp; painful, but is expected to pick up pace</a:t>
            </a:r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 smtClean="0"/>
              <a:t>6/2016: All IPv4 spaces except Africa </a:t>
            </a:r>
            <a:r>
              <a:rPr lang="en-US" sz="2000" dirty="0"/>
              <a:t>are exhausted (Source: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www.networkcomputing.com/networking/ipv6-progress-report-going-mainstream/1699620417</a:t>
            </a:r>
            <a:r>
              <a:rPr lang="en-US" sz="2000" dirty="0" smtClean="0"/>
              <a:t>)</a:t>
            </a:r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IPv6 Adoption: </a:t>
            </a:r>
            <a:r>
              <a:rPr lang="en-US" sz="2000" dirty="0">
                <a:hlinkClick r:id="rId4"/>
              </a:rPr>
              <a:t>https://</a:t>
            </a:r>
            <a:r>
              <a:rPr lang="en-US" sz="2000" dirty="0" smtClean="0">
                <a:hlinkClick r:id="rId4"/>
              </a:rPr>
              <a:t>www.google.com/intl/en/ipv6/statistics.html</a:t>
            </a:r>
            <a:endParaRPr lang="en-US" sz="2000" dirty="0" smtClean="0"/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Machine check: </a:t>
            </a:r>
            <a:r>
              <a:rPr lang="en-US" sz="2000" dirty="0">
                <a:hlinkClick r:id="rId5"/>
              </a:rPr>
              <a:t>http://test-ipv6.com</a:t>
            </a:r>
            <a:r>
              <a:rPr lang="en-US" sz="2000" dirty="0" smtClean="0">
                <a:hlinkClick r:id="rId5"/>
              </a:rPr>
              <a:t>/</a:t>
            </a:r>
            <a:endParaRPr lang="en-US" sz="2000" dirty="0" smtClean="0"/>
          </a:p>
          <a:p>
            <a:pPr>
              <a:spcBef>
                <a:spcPts val="0"/>
              </a:spcBef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addresses?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hundred and forty </a:t>
            </a:r>
            <a:r>
              <a:rPr lang="en-US" dirty="0" err="1"/>
              <a:t>undecillion</a:t>
            </a:r>
            <a:r>
              <a:rPr lang="en-US" dirty="0"/>
              <a:t>, two hundred and eighty-two decillion, three hundred and sixty-six nonillion, nine hundred and twenty octillion, nine hundred and thirty-eight septillion, four hundred and sixty-three sextillion, four hundred and sixty-three quintillion, three hundred and seventy-four quadrillion, six hundred and seven trillion, four hundred and thirty-one billion, seven hundred and sixty-eight million, two hundred and eleven thousand, four hundred and fifty-six.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 Version 6 (2 )</a:t>
            </a:r>
            <a:endParaRPr lang="en-US" dirty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15753"/>
            <a:ext cx="7790214" cy="4600081"/>
          </a:xfrm>
        </p:spPr>
        <p:txBody>
          <a:bodyPr/>
          <a:lstStyle/>
          <a:p>
            <a:r>
              <a:rPr lang="en-US" dirty="0" smtClean="0"/>
              <a:t>IPv6 protocol header has much longer addresses (128 vs. 32 bits) and is simpler (by using extension headers)</a:t>
            </a:r>
          </a:p>
        </p:txBody>
      </p:sp>
      <p:pic>
        <p:nvPicPr>
          <p:cNvPr id="880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9328" y="2169644"/>
            <a:ext cx="5145344" cy="3986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89354" y="5978769"/>
            <a:ext cx="804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Extensions allow encryption, authentication, routing preferences, ….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Control Protocols (1)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works with the help of several control protocols:</a:t>
            </a:r>
          </a:p>
          <a:p>
            <a:pPr lvl="1"/>
            <a:r>
              <a:rPr lang="en-US" u="sng" dirty="0" smtClean="0"/>
              <a:t>ICMP</a:t>
            </a:r>
            <a:r>
              <a:rPr lang="en-US" dirty="0" smtClean="0"/>
              <a:t> is a companion to IP that returns error info</a:t>
            </a:r>
          </a:p>
          <a:p>
            <a:pPr lvl="2"/>
            <a:r>
              <a:rPr lang="en-US" dirty="0" smtClean="0"/>
              <a:t>Required, and used in many ways, e.g., for </a:t>
            </a:r>
            <a:r>
              <a:rPr lang="en-US" dirty="0" err="1" smtClean="0"/>
              <a:t>traceroute</a:t>
            </a:r>
            <a:endParaRPr lang="en-US" dirty="0" smtClean="0"/>
          </a:p>
          <a:p>
            <a:pPr lvl="1"/>
            <a:r>
              <a:rPr lang="en-US" u="sng" dirty="0" smtClean="0"/>
              <a:t>ARP</a:t>
            </a:r>
            <a:r>
              <a:rPr lang="en-US" dirty="0" smtClean="0"/>
              <a:t> finds Ethernet address of a local IP address</a:t>
            </a:r>
          </a:p>
          <a:p>
            <a:pPr lvl="2"/>
            <a:r>
              <a:rPr lang="en-US" dirty="0" smtClean="0"/>
              <a:t>Glue that is needed to send any IP packets</a:t>
            </a:r>
          </a:p>
          <a:p>
            <a:pPr lvl="2"/>
            <a:r>
              <a:rPr lang="en-US" dirty="0" smtClean="0"/>
              <a:t>Host queries an address and the owner replies </a:t>
            </a:r>
          </a:p>
          <a:p>
            <a:pPr lvl="1"/>
            <a:r>
              <a:rPr lang="en-US" u="sng" dirty="0" smtClean="0"/>
              <a:t>DHCP</a:t>
            </a:r>
            <a:r>
              <a:rPr lang="en-US" dirty="0" smtClean="0"/>
              <a:t> assigns a local IP address to a host</a:t>
            </a:r>
          </a:p>
          <a:p>
            <a:pPr lvl="2"/>
            <a:r>
              <a:rPr lang="en-US" dirty="0" smtClean="0"/>
              <a:t>Gets host started by automatically configuring it</a:t>
            </a:r>
          </a:p>
          <a:p>
            <a:pPr lvl="2"/>
            <a:r>
              <a:rPr lang="en-US" dirty="0" smtClean="0"/>
              <a:t>Host sends request to server, which grants a lease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Internet Control Protocols (3)</a:t>
            </a:r>
            <a:endParaRPr lang="en-US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ARP (Address Resolution Protocol) lets nodes find target Ethernet addresses [pink] from their IP addresses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Broadcast: “Who has IP X?”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Router takes all external addresses</a:t>
            </a:r>
          </a:p>
          <a:p>
            <a:endParaRPr lang="en-US" sz="1800" dirty="0" smtClean="0"/>
          </a:p>
        </p:txBody>
      </p:sp>
      <p:pic>
        <p:nvPicPr>
          <p:cNvPr id="931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1279" y="2888196"/>
            <a:ext cx="7026720" cy="396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6023142" y="6010276"/>
            <a:ext cx="870028" cy="687510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OSPF— Interior Routing Protocol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816079" y="1099449"/>
            <a:ext cx="7790214" cy="4600081"/>
          </a:xfrm>
        </p:spPr>
        <p:txBody>
          <a:bodyPr/>
          <a:lstStyle/>
          <a:p>
            <a:r>
              <a:rPr lang="en-US" dirty="0" smtClean="0"/>
              <a:t>OSPF </a:t>
            </a:r>
            <a:r>
              <a:rPr lang="en-US" dirty="0"/>
              <a:t>(Open Shortest Path First) </a:t>
            </a:r>
            <a:r>
              <a:rPr lang="en-US" dirty="0" smtClean="0"/>
              <a:t> computes routes for a single network (e.g., ISP)</a:t>
            </a:r>
          </a:p>
          <a:p>
            <a:pPr lvl="1"/>
            <a:r>
              <a:rPr lang="en-US" dirty="0" smtClean="0"/>
              <a:t>Models network as a graph of weighted edges</a:t>
            </a:r>
          </a:p>
        </p:txBody>
      </p:sp>
      <p:pic>
        <p:nvPicPr>
          <p:cNvPr id="9626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12138" y="2265469"/>
            <a:ext cx="5443554" cy="166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22315" y="3847949"/>
            <a:ext cx="4926978" cy="172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39105" y="2334237"/>
            <a:ext cx="121918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Network: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189" y="4315433"/>
            <a:ext cx="131259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Graph: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5694" y="5596007"/>
            <a:ext cx="75295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OSPF </a:t>
            </a:r>
            <a:r>
              <a:rPr lang="en-US" sz="2400" dirty="0" smtClean="0"/>
              <a:t>is </a:t>
            </a:r>
            <a:r>
              <a:rPr lang="en-US" sz="2400" dirty="0"/>
              <a:t>link-state routing: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Uses messages below to reliably flood topology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Then runs Dijkstra to compute routes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BGP— Exterior Routing Protocol (1)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(Border Gateway Protocol) computes routes across interconnected, autonomous networks</a:t>
            </a:r>
          </a:p>
          <a:p>
            <a:pPr lvl="1"/>
            <a:r>
              <a:rPr lang="en-US" dirty="0" smtClean="0"/>
              <a:t>Key role is to respect networks’ policy constraints</a:t>
            </a:r>
          </a:p>
          <a:p>
            <a:r>
              <a:rPr lang="en-US" dirty="0" smtClean="0"/>
              <a:t>Example policy constraints:</a:t>
            </a:r>
          </a:p>
          <a:p>
            <a:pPr lvl="2"/>
            <a:r>
              <a:rPr lang="en-US" dirty="0" smtClean="0"/>
              <a:t>No commercial traffic for educational network</a:t>
            </a:r>
          </a:p>
          <a:p>
            <a:pPr lvl="2"/>
            <a:r>
              <a:rPr lang="en-US" dirty="0" smtClean="0"/>
              <a:t>Never put Iraq on route starting at Pentagon</a:t>
            </a:r>
          </a:p>
          <a:p>
            <a:pPr lvl="2"/>
            <a:r>
              <a:rPr lang="en-US" dirty="0" smtClean="0"/>
              <a:t>Choose cheaper network</a:t>
            </a:r>
          </a:p>
          <a:p>
            <a:pPr lvl="2"/>
            <a:r>
              <a:rPr lang="en-US" dirty="0" smtClean="0"/>
              <a:t>Choose better performing network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7142" y="4883335"/>
            <a:ext cx="4838212" cy="1974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Learned today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16872"/>
            <a:ext cx="8229600" cy="48672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Internet Protocol (IP)</a:t>
            </a:r>
          </a:p>
          <a:p>
            <a:pPr marL="800100" lvl="1" indent="-342900"/>
            <a:r>
              <a:rPr lang="en-US" dirty="0" smtClean="0"/>
              <a:t>Network address + host address</a:t>
            </a:r>
          </a:p>
          <a:p>
            <a:pPr marL="800100" lvl="1" indent="-342900"/>
            <a:r>
              <a:rPr lang="en-US" dirty="0" smtClean="0"/>
              <a:t>IPv4 vs IPv6</a:t>
            </a:r>
          </a:p>
          <a:p>
            <a:pPr marL="800100" lvl="1" indent="-342900"/>
            <a:r>
              <a:rPr lang="en-US" dirty="0" smtClean="0"/>
              <a:t>ARP for finding </a:t>
            </a:r>
            <a:r>
              <a:rPr lang="en-US" smtClean="0"/>
              <a:t>MAC addresses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Internet</a:t>
            </a:r>
          </a:p>
          <a:p>
            <a:pPr marL="800100" lvl="1" indent="-342900"/>
            <a:r>
              <a:rPr lang="en-US" dirty="0" smtClean="0"/>
              <a:t>OSPF inside a network</a:t>
            </a:r>
          </a:p>
          <a:p>
            <a:pPr marL="800100" lvl="1" indent="-342900"/>
            <a:r>
              <a:rPr lang="en-US" dirty="0" smtClean="0"/>
              <a:t>BGP between networks</a:t>
            </a:r>
          </a:p>
          <a:p>
            <a:pPr marL="800100" lvl="1" indent="-342900"/>
            <a:endParaRPr lang="en-US" dirty="0" smtClean="0"/>
          </a:p>
          <a:p>
            <a:pPr marL="342900" indent="-342900"/>
            <a:r>
              <a:rPr lang="en-US" dirty="0" smtClean="0"/>
              <a:t>IP Simulation: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://www.cs.stir.ac.uk/~</a:t>
            </a:r>
            <a:r>
              <a:rPr lang="en-US" sz="1800" dirty="0" smtClean="0">
                <a:hlinkClick r:id="rId2"/>
              </a:rPr>
              <a:t>kjt/software/comms/jasper/IP.html</a:t>
            </a:r>
            <a:endParaRPr lang="en-US" sz="1800" dirty="0" smtClean="0"/>
          </a:p>
          <a:p>
            <a:pPr marL="342900" indent="-342900"/>
            <a:endParaRPr lang="en-US" sz="1800" dirty="0" smtClean="0"/>
          </a:p>
          <a:p>
            <a:pPr marL="342900" indent="-342900"/>
            <a:endParaRPr lang="en-US" dirty="0" smtClean="0"/>
          </a:p>
          <a:p>
            <a:pPr lvl="2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25" y="2390775"/>
            <a:ext cx="5076826" cy="4019550"/>
          </a:xfrm>
        </p:spPr>
        <p:txBody>
          <a:bodyPr/>
          <a:lstStyle/>
          <a:p>
            <a:r>
              <a:rPr lang="en-US" dirty="0" smtClean="0"/>
              <a:t>Remember:</a:t>
            </a:r>
          </a:p>
          <a:p>
            <a:r>
              <a:rPr lang="en-US" dirty="0" smtClean="0"/>
              <a:t>Responsible for delivering packets between endpoints over multiple links</a:t>
            </a:r>
          </a:p>
          <a:p>
            <a:r>
              <a:rPr lang="en-US" dirty="0" smtClean="0"/>
              <a:t>(Link layer: single link</a:t>
            </a:r>
            <a:br>
              <a:rPr lang="en-US" dirty="0" smtClean="0"/>
            </a:br>
            <a:r>
              <a:rPr lang="en-US" dirty="0" smtClean="0"/>
              <a:t>Transport layer: Uses this service)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solidFill>
              <a:srgbClr val="FF2BD8">
                <a:alpha val="50196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381124" y="1695765"/>
            <a:ext cx="7315201" cy="4019550"/>
          </a:xfrm>
        </p:spPr>
        <p:txBody>
          <a:bodyPr/>
          <a:lstStyle/>
          <a:p>
            <a:pPr lvl="1"/>
            <a:r>
              <a:rPr lang="it-IT" dirty="0" smtClean="0"/>
              <a:t>IP Version 4</a:t>
            </a:r>
          </a:p>
          <a:p>
            <a:pPr lvl="1"/>
            <a:r>
              <a:rPr lang="en-US" dirty="0" smtClean="0"/>
              <a:t>IP Addresses</a:t>
            </a:r>
          </a:p>
          <a:p>
            <a:pPr lvl="1"/>
            <a:r>
              <a:rPr lang="en-US" dirty="0" smtClean="0"/>
              <a:t>IP Version 6</a:t>
            </a:r>
          </a:p>
          <a:p>
            <a:pPr lvl="1"/>
            <a:r>
              <a:rPr lang="en-US" dirty="0" smtClean="0"/>
              <a:t>Internet Control Protocols</a:t>
            </a:r>
          </a:p>
          <a:p>
            <a:pPr lvl="1"/>
            <a:r>
              <a:rPr lang="en-US" dirty="0" smtClean="0"/>
              <a:t>Label Switching and MPLS</a:t>
            </a:r>
          </a:p>
          <a:p>
            <a:pPr lvl="1"/>
            <a:r>
              <a:rPr lang="en-US" dirty="0" smtClean="0"/>
              <a:t>OSPF—An Interior Gateway Routing Protocol</a:t>
            </a:r>
          </a:p>
          <a:p>
            <a:pPr lvl="1"/>
            <a:r>
              <a:rPr lang="en-US" dirty="0" smtClean="0"/>
              <a:t>BGP—The Exterior Gateway Routing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Layer in the Internet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585016" y="1143000"/>
            <a:ext cx="8229600" cy="4867275"/>
          </a:xfrm>
        </p:spPr>
        <p:txBody>
          <a:bodyPr/>
          <a:lstStyle/>
          <a:p>
            <a:r>
              <a:rPr lang="en-US" dirty="0" smtClean="0"/>
              <a:t>Internet is an interconnected collection of many networks that is held together by the IP protocol</a:t>
            </a:r>
          </a:p>
        </p:txBody>
      </p:sp>
      <p:pic>
        <p:nvPicPr>
          <p:cNvPr id="747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706" y="2119902"/>
            <a:ext cx="6768588" cy="429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IP Version 4 Protocol (1)</a:t>
            </a:r>
            <a:endParaRPr lang="en-US" dirty="0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786583" y="1335417"/>
            <a:ext cx="7790214" cy="4600081"/>
          </a:xfrm>
        </p:spPr>
        <p:txBody>
          <a:bodyPr/>
          <a:lstStyle/>
          <a:p>
            <a:r>
              <a:rPr lang="en-US" dirty="0" smtClean="0"/>
              <a:t>IPv4 (Internet Protocol) header is carried on all packets and has fields for the key parts of the protocol: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1864"/>
            <a:ext cx="9160263" cy="258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Wireshark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9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Routing – Classful </a:t>
            </a:r>
            <a:r>
              <a:rPr lang="en-US" dirty="0" err="1" smtClean="0"/>
              <a:t>Addresing</a:t>
            </a:r>
            <a:endParaRPr lang="en-US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45249"/>
            <a:ext cx="7790214" cy="4600081"/>
          </a:xfrm>
        </p:spPr>
        <p:txBody>
          <a:bodyPr/>
          <a:lstStyle/>
          <a:p>
            <a:r>
              <a:rPr lang="en-US" sz="2000" dirty="0" smtClean="0"/>
              <a:t>Old addresses came in blocks of fixed size (A, B, C)</a:t>
            </a:r>
          </a:p>
          <a:p>
            <a:pPr lvl="1"/>
            <a:r>
              <a:rPr lang="en-US" sz="2000" dirty="0" smtClean="0"/>
              <a:t>Carries size as part of address, but lacks flexibility</a:t>
            </a:r>
          </a:p>
          <a:p>
            <a:pPr lvl="1"/>
            <a:r>
              <a:rPr lang="en-US" sz="2000" dirty="0" smtClean="0"/>
              <a:t>Called </a:t>
            </a:r>
            <a:r>
              <a:rPr lang="en-US" sz="2000" dirty="0" err="1" smtClean="0"/>
              <a:t>classful</a:t>
            </a:r>
            <a:r>
              <a:rPr lang="en-US" sz="2000" dirty="0" smtClean="0"/>
              <a:t> (vs. classless) addressing</a:t>
            </a:r>
          </a:p>
          <a:p>
            <a:pPr marL="0" lvl="1" indent="0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 Router need only one entry per external subnet</a:t>
            </a:r>
            <a:endParaRPr lang="en-US" sz="2000" dirty="0" smtClean="0"/>
          </a:p>
        </p:txBody>
      </p:sp>
      <p:pic>
        <p:nvPicPr>
          <p:cNvPr id="8294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7775" y="3014301"/>
            <a:ext cx="7125929" cy="362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97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(1) – Prefixes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92729"/>
            <a:ext cx="7790214" cy="4600081"/>
          </a:xfrm>
        </p:spPr>
        <p:txBody>
          <a:bodyPr/>
          <a:lstStyle/>
          <a:p>
            <a:r>
              <a:rPr lang="en-US" dirty="0" smtClean="0"/>
              <a:t>Addresses are allocated in blocks called </a:t>
            </a:r>
            <a:r>
              <a:rPr lang="en-US" u="sng" dirty="0" smtClean="0"/>
              <a:t>prefixes</a:t>
            </a:r>
          </a:p>
          <a:p>
            <a:pPr lvl="1"/>
            <a:r>
              <a:rPr lang="en-US" dirty="0" smtClean="0"/>
              <a:t>Prefix is determined by the network portion</a:t>
            </a:r>
          </a:p>
          <a:p>
            <a:pPr lvl="1"/>
            <a:r>
              <a:rPr lang="en-US" dirty="0" smtClean="0"/>
              <a:t>Written address/length, e.g., 18.0.31.0/24</a:t>
            </a:r>
          </a:p>
        </p:txBody>
      </p:sp>
      <p:pic>
        <p:nvPicPr>
          <p:cNvPr id="778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852" y="3452801"/>
            <a:ext cx="804862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(2) – Subnets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92729"/>
            <a:ext cx="7790214" cy="4600081"/>
          </a:xfrm>
        </p:spPr>
        <p:txBody>
          <a:bodyPr/>
          <a:lstStyle/>
          <a:p>
            <a:r>
              <a:rPr lang="en-US" dirty="0" err="1" smtClean="0"/>
              <a:t>Subnetting</a:t>
            </a:r>
            <a:r>
              <a:rPr lang="en-US" dirty="0" smtClean="0"/>
              <a:t> splits up IP prefix to help with management</a:t>
            </a:r>
          </a:p>
          <a:p>
            <a:pPr lvl="1"/>
            <a:r>
              <a:rPr lang="en-US" dirty="0" smtClean="0"/>
              <a:t>Looks like a single prefix outside the network</a:t>
            </a:r>
          </a:p>
        </p:txBody>
      </p:sp>
      <p:pic>
        <p:nvPicPr>
          <p:cNvPr id="7885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" y="2449928"/>
            <a:ext cx="811530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042221" y="5938663"/>
            <a:ext cx="4699824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 Network divides it into subnets internally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9237" y="4744043"/>
            <a:ext cx="2541643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 ISP gives network</a:t>
            </a:r>
          </a:p>
          <a:p>
            <a:pPr algn="ctr"/>
            <a:r>
              <a:rPr lang="en-US" dirty="0">
                <a:solidFill>
                  <a:srgbClr val="FF2BD8"/>
                </a:solidFill>
              </a:rPr>
              <a:t>a</a:t>
            </a:r>
            <a:r>
              <a:rPr lang="en-US" dirty="0" smtClean="0">
                <a:solidFill>
                  <a:srgbClr val="FF2BD8"/>
                </a:solidFill>
              </a:rPr>
              <a:t> single prefix</a:t>
            </a:r>
            <a:endParaRPr lang="en-US" dirty="0">
              <a:solidFill>
                <a:srgbClr val="FF2BD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nnenbaum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nnenba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annenbau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nnenbau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775</Words>
  <Application>Microsoft Office PowerPoint</Application>
  <PresentationFormat>On-screen Show (4:3)</PresentationFormat>
  <Paragraphs>121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Tannenbaum</vt:lpstr>
      <vt:lpstr>Distributed Systems 9. Network Layer in the Internet</vt:lpstr>
      <vt:lpstr>The Network Layer</vt:lpstr>
      <vt:lpstr>Outline</vt:lpstr>
      <vt:lpstr>Network Layer in the Internet</vt:lpstr>
      <vt:lpstr>IP Version 4 Protocol (1)</vt:lpstr>
      <vt:lpstr>Wireshark</vt:lpstr>
      <vt:lpstr>Hierarchical Routing – Classful Addresing</vt:lpstr>
      <vt:lpstr>IP Addresses (1) – Prefixes </vt:lpstr>
      <vt:lpstr>IP Addresses (2) – Subnets </vt:lpstr>
      <vt:lpstr>Your turn</vt:lpstr>
      <vt:lpstr>IP Version 6 (1)</vt:lpstr>
      <vt:lpstr>How many addresses?</vt:lpstr>
      <vt:lpstr>IP Version 6 (2 )</vt:lpstr>
      <vt:lpstr>Internet Control Protocols (1)</vt:lpstr>
      <vt:lpstr>Internet Control Protocols (3)</vt:lpstr>
      <vt:lpstr>OSPF— Interior Routing Protocol</vt:lpstr>
      <vt:lpstr>BGP— Exterior Routing Protocol (1)</vt:lpstr>
      <vt:lpstr>Learned today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simon razniewski</cp:lastModifiedBy>
  <cp:revision>769</cp:revision>
  <cp:lastPrinted>2016-03-23T12:57:13Z</cp:lastPrinted>
  <dcterms:created xsi:type="dcterms:W3CDTF">2010-05-03T15:18:06Z</dcterms:created>
  <dcterms:modified xsi:type="dcterms:W3CDTF">2017-04-06T10:30:14Z</dcterms:modified>
</cp:coreProperties>
</file>