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7" r:id="rId2"/>
    <p:sldId id="259" r:id="rId3"/>
    <p:sldId id="258" r:id="rId4"/>
    <p:sldId id="261" r:id="rId5"/>
    <p:sldId id="260" r:id="rId6"/>
    <p:sldId id="262" r:id="rId7"/>
    <p:sldId id="263" r:id="rId8"/>
    <p:sldId id="266" r:id="rId9"/>
    <p:sldId id="267" r:id="rId10"/>
    <p:sldId id="268" r:id="rId11"/>
    <p:sldId id="272" r:id="rId12"/>
    <p:sldId id="271" r:id="rId13"/>
    <p:sldId id="292" r:id="rId14"/>
    <p:sldId id="291" r:id="rId15"/>
    <p:sldId id="276" r:id="rId16"/>
    <p:sldId id="280" r:id="rId17"/>
    <p:sldId id="282" r:id="rId18"/>
    <p:sldId id="283" r:id="rId19"/>
    <p:sldId id="281" r:id="rId20"/>
    <p:sldId id="286" r:id="rId21"/>
    <p:sldId id="293" r:id="rId22"/>
    <p:sldId id="29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866" autoAdjust="0"/>
  </p:normalViewPr>
  <p:slideViewPr>
    <p:cSldViewPr snapToGrid="0" snapToObjects="1">
      <p:cViewPr varScale="1">
        <p:scale>
          <a:sx n="64" d="100"/>
          <a:sy n="64" d="100"/>
        </p:scale>
        <p:origin x="1353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1E60B-4095-4661-AB95-BE8E9274F5FC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21B35-60F0-4C68-B11E-42327B38E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6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0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4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6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7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9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0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83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3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7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B544-E3D4-3940-A118-BBE2D1BBAF0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85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4B544-E3D4-3940-A118-BBE2D1BBAF0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A4B90-B8D0-9B43-A7C5-EA229D98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4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" y="1546705"/>
            <a:ext cx="8636000" cy="2053745"/>
          </a:xfrm>
        </p:spPr>
        <p:txBody>
          <a:bodyPr>
            <a:noAutofit/>
          </a:bodyPr>
          <a:lstStyle/>
          <a:p>
            <a:r>
              <a:rPr lang="en-US" sz="6000" dirty="0" smtClean="0"/>
              <a:t>Distributed Systems</a:t>
            </a:r>
            <a:r>
              <a:rPr lang="en-US" sz="6000" smtClean="0"/>
              <a:t/>
            </a:r>
            <a:br>
              <a:rPr lang="en-US" sz="6000" smtClean="0"/>
            </a:br>
            <a:r>
              <a:rPr lang="en-US" sz="4000" smtClean="0"/>
              <a:t>12. </a:t>
            </a:r>
            <a:r>
              <a:rPr lang="en-US" sz="4000" dirty="0" smtClean="0"/>
              <a:t>Java Sockets</a:t>
            </a:r>
            <a:endParaRPr lang="en-US" sz="6000" dirty="0"/>
          </a:p>
        </p:txBody>
      </p:sp>
      <p:sp>
        <p:nvSpPr>
          <p:cNvPr id="5" name="Subtitle 2"/>
          <p:cNvSpPr>
            <a:spLocks noGrp="1"/>
          </p:cNvSpPr>
          <p:nvPr/>
        </p:nvSpPr>
        <p:spPr>
          <a:xfrm>
            <a:off x="1371600" y="3861710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Simon Razniewski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Faculty of Computer Science</a:t>
            </a:r>
          </a:p>
          <a:p>
            <a:r>
              <a:rPr lang="en-US" dirty="0" smtClean="0"/>
              <a:t>Free University of </a:t>
            </a:r>
            <a:r>
              <a:rPr lang="en-US" dirty="0" err="1" smtClean="0"/>
              <a:t>Bozen</a:t>
            </a:r>
            <a:r>
              <a:rPr lang="en-US" dirty="0" smtClean="0"/>
              <a:t>-Bolzano</a:t>
            </a:r>
          </a:p>
          <a:p>
            <a:endParaRPr lang="en-US" dirty="0"/>
          </a:p>
          <a:p>
            <a:r>
              <a:rPr lang="en-US" dirty="0" smtClean="0"/>
              <a:t>A.Y. 2016/2017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66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a </a:t>
            </a:r>
            <a:r>
              <a:rPr lang="en-US" dirty="0" err="1" smtClean="0"/>
              <a:t>DatagramPacket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777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Message </a:t>
            </a:r>
            <a:r>
              <a:rPr lang="en-US" dirty="0" smtClean="0"/>
              <a:t>composed by extracting a portion of the buffer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Sequence of multiple sending by shifting the offset </a:t>
            </a:r>
            <a:r>
              <a:rPr lang="en-US" dirty="0" smtClean="0">
                <a:sym typeface="Wingdings"/>
              </a:rPr>
              <a:t> buffer split into datagrams</a:t>
            </a:r>
          </a:p>
          <a:p>
            <a:r>
              <a:rPr lang="en-US" dirty="0" smtClean="0">
                <a:sym typeface="Wingdings"/>
              </a:rPr>
              <a:t>Sending: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socket.send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(&lt;packet&gt;)</a:t>
            </a:r>
            <a:endParaRPr lang="en-US" b="1" dirty="0">
              <a:latin typeface="Courier New"/>
              <a:cs typeface="Courier New"/>
            </a:endParaRP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266305" y="3221578"/>
            <a:ext cx="8284051" cy="1209140"/>
            <a:chOff x="266305" y="4444840"/>
            <a:chExt cx="8284051" cy="1209140"/>
          </a:xfrm>
        </p:grpSpPr>
        <p:sp>
          <p:nvSpPr>
            <p:cNvPr id="5" name="Rectangle 4"/>
            <p:cNvSpPr/>
            <p:nvPr/>
          </p:nvSpPr>
          <p:spPr>
            <a:xfrm>
              <a:off x="1112720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429000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75552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08328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39956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2732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55081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71361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97882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025642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341922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65634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993394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309674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636195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63955" y="4444840"/>
              <a:ext cx="327760" cy="61449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28023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60799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93575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25203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57855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90631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822259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6305" y="4567739"/>
              <a:ext cx="7572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buffer</a:t>
              </a:r>
              <a:endParaRPr lang="en-US" dirty="0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055081" y="5059333"/>
              <a:ext cx="0" cy="2253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6280235" y="5059333"/>
              <a:ext cx="0" cy="2253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693312" y="5264164"/>
              <a:ext cx="7235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offset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42587" y="5284648"/>
              <a:ext cx="15392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</a:t>
              </a:r>
              <a:r>
                <a:rPr lang="en-US" dirty="0" smtClean="0"/>
                <a:t>ffset + length</a:t>
              </a:r>
              <a:endParaRPr lang="en-US" dirty="0"/>
            </a:p>
          </p:txBody>
        </p:sp>
      </p:grpSp>
      <p:sp>
        <p:nvSpPr>
          <p:cNvPr id="38" name="Down Arrow 37"/>
          <p:cNvSpPr/>
          <p:nvPr/>
        </p:nvSpPr>
        <p:spPr>
          <a:xfrm>
            <a:off x="4450541" y="3871465"/>
            <a:ext cx="440428" cy="348848"/>
          </a:xfrm>
          <a:prstGeom prst="downArrow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a </a:t>
            </a:r>
            <a:r>
              <a:rPr lang="en-US" dirty="0" err="1" smtClean="0"/>
              <a:t>DatagramPacket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7776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Buffer </a:t>
            </a:r>
            <a:r>
              <a:rPr lang="en-US" dirty="0" smtClean="0"/>
              <a:t>of bits specified to state where to put the incoming information, with offset and length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Sequence of multiple receives by shifting the offset possible</a:t>
            </a:r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Receiving: 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socket.receive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(&lt;packet&gt;)</a:t>
            </a:r>
          </a:p>
          <a:p>
            <a:pPr lvl="1"/>
            <a:r>
              <a:rPr lang="en-US" dirty="0">
                <a:sym typeface="Wingdings"/>
              </a:rPr>
              <a:t>blocking (potentially with timeout)</a:t>
            </a:r>
          </a:p>
          <a:p>
            <a:r>
              <a:rPr lang="en-US" dirty="0" smtClean="0"/>
              <a:t>When the receive operation is completed,  the buffer is filled with the content, and the </a:t>
            </a:r>
            <a:r>
              <a:rPr lang="en-US" dirty="0" err="1" smtClean="0"/>
              <a:t>socketAddress</a:t>
            </a:r>
            <a:r>
              <a:rPr lang="en-US" dirty="0" smtClean="0"/>
              <a:t> of &lt;packet&gt; contains the sender endpoint </a:t>
            </a:r>
            <a:r>
              <a:rPr lang="en-US" dirty="0" err="1" smtClean="0"/>
              <a:t>infos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255161" y="2876928"/>
            <a:ext cx="8284051" cy="1209140"/>
            <a:chOff x="266305" y="4444840"/>
            <a:chExt cx="8284051" cy="1209140"/>
          </a:xfrm>
        </p:grpSpPr>
        <p:sp>
          <p:nvSpPr>
            <p:cNvPr id="5" name="Rectangle 4"/>
            <p:cNvSpPr/>
            <p:nvPr/>
          </p:nvSpPr>
          <p:spPr>
            <a:xfrm>
              <a:off x="1112720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429000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75552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08328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39956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727321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55081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71361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97882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025642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341922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65634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993394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309674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636195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63955" y="4444840"/>
              <a:ext cx="327760" cy="6144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28023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60799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93575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252035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57855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90631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8222596" y="4444840"/>
              <a:ext cx="327760" cy="6144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6305" y="4567739"/>
              <a:ext cx="7572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buffer</a:t>
              </a:r>
              <a:endParaRPr lang="en-US" dirty="0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055081" y="5059333"/>
              <a:ext cx="0" cy="2253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6280235" y="5059333"/>
              <a:ext cx="0" cy="22531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693312" y="5264164"/>
              <a:ext cx="7235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offset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42587" y="5284648"/>
              <a:ext cx="15392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</a:t>
              </a:r>
              <a:r>
                <a:rPr lang="en-US" dirty="0" smtClean="0"/>
                <a:t>ffset + length</a:t>
              </a:r>
              <a:endParaRPr lang="en-US" dirty="0"/>
            </a:p>
          </p:txBody>
        </p:sp>
      </p:grpSp>
      <p:sp>
        <p:nvSpPr>
          <p:cNvPr id="38" name="Down Arrow 37"/>
          <p:cNvSpPr/>
          <p:nvPr/>
        </p:nvSpPr>
        <p:spPr>
          <a:xfrm rot="10800000">
            <a:off x="4406866" y="3614639"/>
            <a:ext cx="440428" cy="348848"/>
          </a:xfrm>
          <a:prstGeom prst="down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2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DatagramSocket</a:t>
            </a:r>
            <a:r>
              <a:rPr lang="en-US" dirty="0" smtClean="0"/>
              <a:t> and 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5360"/>
          </a:xfrm>
        </p:spPr>
        <p:txBody>
          <a:bodyPr>
            <a:normAutofit/>
          </a:bodyPr>
          <a:lstStyle/>
          <a:p>
            <a:endParaRPr lang="en-US" sz="2400" b="1" dirty="0" smtClean="0">
              <a:latin typeface="Courier New"/>
              <a:cs typeface="Courier New"/>
            </a:endParaRPr>
          </a:p>
          <a:p>
            <a:r>
              <a:rPr lang="en-US" sz="2400" b="1" dirty="0" err="1" smtClean="0">
                <a:latin typeface="Courier New"/>
                <a:cs typeface="Courier New"/>
              </a:rPr>
              <a:t>socket.connect</a:t>
            </a:r>
            <a:r>
              <a:rPr lang="en-US" sz="2400" b="1" dirty="0" smtClean="0">
                <a:latin typeface="Courier New"/>
                <a:cs typeface="Courier New"/>
              </a:rPr>
              <a:t>(&lt;remote socket address&gt;)</a:t>
            </a:r>
          </a:p>
          <a:p>
            <a:r>
              <a:rPr lang="en-US" sz="2800" dirty="0" smtClean="0"/>
              <a:t>UDP is connectionless?</a:t>
            </a:r>
          </a:p>
          <a:p>
            <a:r>
              <a:rPr lang="en-US" sz="2400" b="1" dirty="0">
                <a:latin typeface="Courier New"/>
                <a:cs typeface="Courier New"/>
              </a:rPr>
              <a:t>connect</a:t>
            </a:r>
            <a:r>
              <a:rPr lang="en-US" sz="2800" dirty="0" smtClean="0"/>
              <a:t> provides syntactic sugar</a:t>
            </a:r>
          </a:p>
          <a:p>
            <a:pPr lvl="1"/>
            <a:r>
              <a:rPr lang="en-US" sz="2400" dirty="0" smtClean="0"/>
              <a:t>For sending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sz="2400" dirty="0" smtClean="0"/>
              <a:t> no need of specifying the destination information into the datagram</a:t>
            </a:r>
          </a:p>
          <a:p>
            <a:pPr lvl="1"/>
            <a:r>
              <a:rPr lang="en-US" sz="2400" dirty="0" smtClean="0"/>
              <a:t>For receiving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sz="2400" dirty="0" smtClean="0"/>
              <a:t> selective receive: only packets coming from the address specified in the connection are accepted</a:t>
            </a:r>
          </a:p>
        </p:txBody>
      </p:sp>
    </p:spTree>
    <p:extLst>
      <p:ext uri="{BB962C8B-B14F-4D97-AF65-F5344CB8AC3E}">
        <p14:creationId xmlns:p14="http://schemas.microsoft.com/office/powerpoint/2010/main" val="240611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to byte[] and 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String s = “hello”;</a:t>
            </a:r>
          </a:p>
          <a:p>
            <a:pPr marL="0" indent="0">
              <a:buNone/>
            </a:pPr>
            <a:r>
              <a:rPr lang="en-GB" dirty="0" smtClean="0"/>
              <a:t>byte </a:t>
            </a:r>
            <a:r>
              <a:rPr lang="en-GB" dirty="0"/>
              <a:t>[] m = </a:t>
            </a:r>
            <a:r>
              <a:rPr lang="en-GB" dirty="0" err="1"/>
              <a:t>s</a:t>
            </a:r>
            <a:r>
              <a:rPr lang="en-GB" dirty="0" err="1" smtClean="0"/>
              <a:t>.getBytes</a:t>
            </a:r>
            <a:r>
              <a:rPr lang="en-GB" dirty="0" smtClean="0"/>
              <a:t>();</a:t>
            </a:r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r>
              <a:rPr lang="en-US" altLang="en-US" dirty="0"/>
              <a:t>String </a:t>
            </a:r>
            <a:r>
              <a:rPr lang="en-US" altLang="en-US" dirty="0" smtClean="0"/>
              <a:t>s </a:t>
            </a:r>
            <a:r>
              <a:rPr lang="en-US" altLang="en-US" dirty="0"/>
              <a:t>= new </a:t>
            </a:r>
            <a:r>
              <a:rPr lang="en-US" altLang="en-US" dirty="0" smtClean="0"/>
              <a:t>String(m, “UTF8”);</a:t>
            </a:r>
            <a:r>
              <a:rPr lang="en-US" altLang="en-US" sz="800" dirty="0" smtClean="0"/>
              <a:t> </a:t>
            </a:r>
            <a:endParaRPr lang="en-US" altLang="en-US" sz="6000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439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40598"/>
            <a:ext cx="8229600" cy="1143000"/>
          </a:xfrm>
        </p:spPr>
        <p:txBody>
          <a:bodyPr/>
          <a:lstStyle/>
          <a:p>
            <a:r>
              <a:rPr lang="en-GB" dirty="0" smtClean="0"/>
              <a:t>TCP Sockets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973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Stream Sockets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584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Connection-oriented reliable byte streams</a:t>
            </a:r>
          </a:p>
          <a:p>
            <a:endParaRPr lang="en-US" dirty="0" smtClean="0"/>
          </a:p>
          <a:p>
            <a:r>
              <a:rPr lang="en-US" dirty="0" smtClean="0"/>
              <a:t>Two kinds of stream sockets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j</a:t>
            </a:r>
            <a:r>
              <a:rPr lang="en-US" b="1" dirty="0" err="1" smtClean="0">
                <a:latin typeface="Courier New"/>
                <a:cs typeface="Courier New"/>
              </a:rPr>
              <a:t>ava.net.Socket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used by Client and Server</a:t>
            </a:r>
          </a:p>
          <a:p>
            <a:pPr lvl="1"/>
            <a:r>
              <a:rPr lang="en-US" b="1" dirty="0" err="1">
                <a:latin typeface="Courier New"/>
                <a:cs typeface="Courier New"/>
                <a:sym typeface="Wingdings"/>
              </a:rPr>
              <a:t>j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ava.net.ServerSocket</a:t>
            </a:r>
            <a:r>
              <a:rPr lang="en-US" dirty="0" smtClean="0">
                <a:sym typeface="Wingdings"/>
              </a:rPr>
              <a:t>  used only by the Server to accept connections from the clients</a:t>
            </a:r>
          </a:p>
        </p:txBody>
      </p:sp>
    </p:spTree>
    <p:extLst>
      <p:ext uri="{BB962C8B-B14F-4D97-AF65-F5344CB8AC3E}">
        <p14:creationId xmlns:p14="http://schemas.microsoft.com/office/powerpoint/2010/main" val="239825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(Symmetric) 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07421" cy="5257800"/>
          </a:xfrm>
        </p:spPr>
        <p:txBody>
          <a:bodyPr>
            <a:normAutofit/>
          </a:bodyPr>
          <a:lstStyle/>
          <a:p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public </a:t>
            </a:r>
            <a:r>
              <a:rPr lang="en-US" sz="2000" b="1" dirty="0">
                <a:latin typeface="Courier New"/>
                <a:cs typeface="Courier New"/>
              </a:rPr>
              <a:t>Socket(</a:t>
            </a:r>
            <a:r>
              <a:rPr lang="en-US" sz="2000" b="1" dirty="0" err="1">
                <a:latin typeface="Courier New"/>
                <a:cs typeface="Courier New"/>
              </a:rPr>
              <a:t>InetAddress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remoteHost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remotePort</a:t>
            </a:r>
            <a:r>
              <a:rPr lang="en-US" sz="2000" b="1" dirty="0">
                <a:latin typeface="Courier New"/>
                <a:cs typeface="Courier New"/>
              </a:rPr>
              <a:t>) </a:t>
            </a:r>
          </a:p>
          <a:p>
            <a:pPr lvl="1"/>
            <a:r>
              <a:rPr lang="en-US" sz="2000" dirty="0" smtClean="0"/>
              <a:t>Creates client socket connecting it to the provided remote socket address</a:t>
            </a:r>
            <a:endParaRPr lang="en-US" sz="2000" dirty="0"/>
          </a:p>
          <a:p>
            <a:r>
              <a:rPr lang="en-US" sz="2000" b="1" dirty="0" smtClean="0">
                <a:latin typeface="Courier New"/>
                <a:cs typeface="Courier New"/>
              </a:rPr>
              <a:t>public Socket (String </a:t>
            </a:r>
            <a:r>
              <a:rPr lang="en-US" sz="2000" b="1" dirty="0" err="1" smtClean="0">
                <a:latin typeface="Courier New"/>
                <a:cs typeface="Courier New"/>
              </a:rPr>
              <a:t>remoteHost</a:t>
            </a:r>
            <a:r>
              <a:rPr lang="en-US" sz="2000" b="1" dirty="0" smtClean="0">
                <a:latin typeface="Courier New"/>
                <a:cs typeface="Courier New"/>
              </a:rPr>
              <a:t>, </a:t>
            </a:r>
            <a:r>
              <a:rPr lang="en-US" sz="2000" b="1" dirty="0" err="1" smtClean="0">
                <a:latin typeface="Courier New"/>
                <a:cs typeface="Courier New"/>
              </a:rPr>
              <a:t>int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latin typeface="Courier New"/>
                <a:cs typeface="Courier New"/>
              </a:rPr>
              <a:t>remotePort</a:t>
            </a:r>
            <a:r>
              <a:rPr lang="en-US" sz="2000" b="1" dirty="0" smtClean="0">
                <a:latin typeface="Courier New"/>
                <a:cs typeface="Courier New"/>
              </a:rPr>
              <a:t>)</a:t>
            </a:r>
          </a:p>
          <a:p>
            <a:pPr lvl="1"/>
            <a:r>
              <a:rPr lang="en-US" sz="2000" dirty="0" smtClean="0"/>
              <a:t>Creates client socket connecting it to the remote socket address obtained after having resolved the logical name of the remote host</a:t>
            </a:r>
          </a:p>
          <a:p>
            <a:r>
              <a:rPr lang="en-US" sz="2400" dirty="0" smtClean="0"/>
              <a:t>Socket immediately connects to server</a:t>
            </a:r>
          </a:p>
          <a:p>
            <a:r>
              <a:rPr lang="en-US" sz="2400" dirty="0"/>
              <a:t>A</a:t>
            </a:r>
            <a:r>
              <a:rPr lang="en-US" sz="2400" dirty="0" smtClean="0"/>
              <a:t>utomatically handles the three-way handshake (transparency)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0514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(Symmetric) Socket -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Socket is bidirectional: provides two streams</a:t>
            </a:r>
          </a:p>
          <a:p>
            <a:pPr lvl="1"/>
            <a:r>
              <a:rPr lang="en-US" dirty="0" smtClean="0"/>
              <a:t>One for receiving information (input stream)</a:t>
            </a:r>
            <a:br>
              <a:rPr lang="en-US" dirty="0" smtClean="0"/>
            </a:br>
            <a:r>
              <a:rPr lang="en-US" b="1" dirty="0" err="1" smtClean="0">
                <a:latin typeface="Courier New"/>
                <a:cs typeface="Courier New"/>
              </a:rPr>
              <a:t>socket.getInputStream</a:t>
            </a:r>
            <a:r>
              <a:rPr lang="en-US" b="1" dirty="0" smtClean="0">
                <a:latin typeface="Courier New"/>
                <a:cs typeface="Courier New"/>
              </a:rPr>
              <a:t>();</a:t>
            </a:r>
          </a:p>
          <a:p>
            <a:pPr lvl="1"/>
            <a:r>
              <a:rPr lang="en-US" dirty="0" smtClean="0"/>
              <a:t>One for sending information (output stream)</a:t>
            </a:r>
            <a:br>
              <a:rPr lang="en-US" dirty="0" smtClean="0"/>
            </a:br>
            <a:r>
              <a:rPr lang="en-US" b="1" dirty="0" err="1" smtClean="0">
                <a:latin typeface="Courier New"/>
                <a:cs typeface="Courier New"/>
              </a:rPr>
              <a:t>socket.getOutputStream</a:t>
            </a:r>
            <a:r>
              <a:rPr lang="en-US" b="1" dirty="0" smtClean="0">
                <a:latin typeface="Courier New"/>
                <a:cs typeface="Courier New"/>
              </a:rPr>
              <a:t>();</a:t>
            </a:r>
          </a:p>
          <a:p>
            <a:endParaRPr lang="en-US" dirty="0" smtClean="0"/>
          </a:p>
          <a:p>
            <a:r>
              <a:rPr lang="en-US" dirty="0" smtClean="0"/>
              <a:t>Streams are simply byte streams</a:t>
            </a:r>
          </a:p>
          <a:p>
            <a:pPr lvl="1"/>
            <a:r>
              <a:rPr lang="en-US" b="1" dirty="0" err="1" smtClean="0">
                <a:latin typeface="Courier New"/>
                <a:cs typeface="Courier New"/>
                <a:sym typeface="Wingdings"/>
              </a:rPr>
              <a:t>java.io.InputStream</a:t>
            </a:r>
            <a:r>
              <a:rPr lang="en-US" dirty="0" smtClean="0">
                <a:sym typeface="Wingdings"/>
              </a:rPr>
              <a:t> </a:t>
            </a:r>
            <a:endParaRPr lang="en-US" dirty="0">
              <a:sym typeface="Wingdings"/>
            </a:endParaRPr>
          </a:p>
          <a:p>
            <a:pPr lvl="1"/>
            <a:r>
              <a:rPr lang="en-US" b="1" dirty="0" err="1" smtClean="0">
                <a:latin typeface="Courier New"/>
                <a:cs typeface="Courier New"/>
                <a:sym typeface="Wingdings"/>
              </a:rPr>
              <a:t>java.io.OutputStream</a:t>
            </a:r>
            <a:endParaRPr lang="en-US" dirty="0" smtClean="0">
              <a:sym typeface="Wingding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92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83110"/>
            <a:ext cx="8761751" cy="2323691"/>
          </a:xfrm>
        </p:spPr>
        <p:txBody>
          <a:bodyPr>
            <a:noAutofit/>
          </a:bodyPr>
          <a:lstStyle/>
          <a:p>
            <a:r>
              <a:rPr lang="en-US" sz="2000" dirty="0" smtClean="0"/>
              <a:t>Support the marshaling/</a:t>
            </a:r>
            <a:r>
              <a:rPr lang="en-US" sz="2000" dirty="0" err="1" smtClean="0"/>
              <a:t>unmarshaling</a:t>
            </a:r>
            <a:r>
              <a:rPr lang="en-US" sz="2000" dirty="0" smtClean="0"/>
              <a:t> of JAVA primitive types</a:t>
            </a:r>
          </a:p>
          <a:p>
            <a:r>
              <a:rPr lang="en-US" sz="2000" dirty="0" smtClean="0"/>
              <a:t>Can be connected to the byte streams associated to the socket</a:t>
            </a:r>
            <a:br>
              <a:rPr lang="en-US" sz="2000" dirty="0" smtClean="0"/>
            </a:br>
            <a:endParaRPr lang="en-US" sz="2000" dirty="0" smtClean="0"/>
          </a:p>
          <a:p>
            <a:pPr marL="0" indent="0">
              <a:buNone/>
            </a:pPr>
            <a:r>
              <a:rPr lang="en-US" sz="2000" i="1" dirty="0" err="1" smtClean="0"/>
              <a:t>DataInputStream</a:t>
            </a:r>
            <a:r>
              <a:rPr lang="en-US" sz="2000" i="1" dirty="0" smtClean="0"/>
              <a:t> in </a:t>
            </a:r>
            <a:r>
              <a:rPr lang="en-US" sz="2000" i="1" dirty="0"/>
              <a:t>= new </a:t>
            </a:r>
            <a:r>
              <a:rPr lang="en-US" sz="2000" i="1" dirty="0" err="1"/>
              <a:t>DataInputStream</a:t>
            </a:r>
            <a:r>
              <a:rPr lang="en-US" sz="2000" i="1" dirty="0"/>
              <a:t>(</a:t>
            </a:r>
            <a:r>
              <a:rPr lang="en-US" sz="2000" i="1" dirty="0" err="1"/>
              <a:t>clientSocket.getInputStream</a:t>
            </a:r>
            <a:r>
              <a:rPr lang="en-US" sz="2000" i="1" dirty="0"/>
              <a:t>()); </a:t>
            </a:r>
          </a:p>
          <a:p>
            <a:pPr marL="0" indent="0">
              <a:buNone/>
            </a:pPr>
            <a:r>
              <a:rPr lang="en-US" sz="2000" i="1" dirty="0" err="1" smtClean="0"/>
              <a:t>DataOutputStream</a:t>
            </a:r>
            <a:r>
              <a:rPr lang="en-US" sz="2000" i="1" dirty="0" smtClean="0"/>
              <a:t> </a:t>
            </a:r>
            <a:r>
              <a:rPr lang="en-US" sz="2000" i="1" dirty="0"/>
              <a:t>out = </a:t>
            </a:r>
            <a:r>
              <a:rPr lang="en-US" sz="2000" i="1" dirty="0" smtClean="0"/>
              <a:t>new(</a:t>
            </a:r>
            <a:r>
              <a:rPr lang="en-US" sz="2000" i="1" dirty="0" err="1" smtClean="0"/>
              <a:t>DataOutputStream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clientSocket.getOutputStream</a:t>
            </a:r>
            <a:r>
              <a:rPr lang="en-US" sz="2000" i="1" dirty="0"/>
              <a:t>());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89698"/>
              </p:ext>
            </p:extLst>
          </p:nvPr>
        </p:nvGraphicFramePr>
        <p:xfrm>
          <a:off x="152400" y="3606797"/>
          <a:ext cx="8534400" cy="24614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0800"/>
                <a:gridCol w="3810000"/>
                <a:gridCol w="3403600"/>
              </a:tblGrid>
              <a:tr h="410246">
                <a:tc>
                  <a:txBody>
                    <a:bodyPr/>
                    <a:lstStyle/>
                    <a:p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DataOutputStream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DataInputStream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10246">
                <a:tc>
                  <a:txBody>
                    <a:bodyPr/>
                    <a:lstStyle/>
                    <a:p>
                      <a:pPr algn="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String</a:t>
                      </a:r>
                      <a:endParaRPr lang="en-US" b="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void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writeUTF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(String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str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String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readUTF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46">
                <a:tc>
                  <a:txBody>
                    <a:bodyPr/>
                    <a:lstStyle/>
                    <a:p>
                      <a:pPr algn="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char</a:t>
                      </a:r>
                      <a:endParaRPr lang="en-US" b="0" dirty="0"/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void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writeChar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 v)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char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readChar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46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void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writeInt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 v)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readInt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46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float</a:t>
                      </a:r>
                    </a:p>
                  </a:txBody>
                  <a:tcPr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void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writeFloat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(float v)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float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readFloat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ourier New"/>
                          <a:ea typeface="+mn-ea"/>
                          <a:cs typeface="Courier New"/>
                        </a:rPr>
                        <a:t>()</a:t>
                      </a:r>
                      <a:endParaRPr lang="en-US" dirty="0" smtClean="0">
                        <a:latin typeface="Courier New"/>
                        <a:cs typeface="Courier New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46"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(UTF = Unified Transformation Format)</a:t>
                      </a:r>
                    </a:p>
                  </a:txBody>
                  <a:tcP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60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Server Socket – Connection Creation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Server socket is used by the server process to wait for connection requests from the clients</a:t>
            </a:r>
          </a:p>
          <a:p>
            <a:pPr lvl="1"/>
            <a:r>
              <a:rPr lang="en-US" sz="2000" b="1" dirty="0">
                <a:latin typeface="Courier New"/>
                <a:cs typeface="Courier New"/>
              </a:rPr>
              <a:t>public </a:t>
            </a:r>
            <a:r>
              <a:rPr lang="en-US" sz="2000" b="1" dirty="0" err="1">
                <a:latin typeface="Courier New"/>
                <a:cs typeface="Courier New"/>
              </a:rPr>
              <a:t>ServerSocket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localPort</a:t>
            </a:r>
            <a:r>
              <a:rPr lang="en-US" sz="2000" b="1" dirty="0">
                <a:latin typeface="Courier New"/>
                <a:cs typeface="Courier New"/>
              </a:rPr>
              <a:t>) </a:t>
            </a:r>
            <a:endParaRPr lang="en-US" sz="2000" b="1" dirty="0" smtClean="0">
              <a:latin typeface="Courier New"/>
              <a:cs typeface="Courier New"/>
            </a:endParaRPr>
          </a:p>
          <a:p>
            <a:pPr lvl="2"/>
            <a:r>
              <a:rPr lang="en-US" sz="2000" dirty="0" smtClean="0"/>
              <a:t>Create a server socket binding it to specified local port</a:t>
            </a:r>
          </a:p>
          <a:p>
            <a:pPr lvl="1"/>
            <a:r>
              <a:rPr lang="en-US" sz="2000" b="1" dirty="0">
                <a:latin typeface="Courier New"/>
                <a:cs typeface="Courier New"/>
              </a:rPr>
              <a:t>public Socket accept();</a:t>
            </a:r>
          </a:p>
          <a:p>
            <a:pPr lvl="2"/>
            <a:r>
              <a:rPr lang="en-US" dirty="0" smtClean="0"/>
              <a:t>Makes the </a:t>
            </a:r>
            <a:r>
              <a:rPr lang="en-US" dirty="0"/>
              <a:t>server </a:t>
            </a:r>
            <a:r>
              <a:rPr lang="en-US" dirty="0" smtClean="0"/>
              <a:t>wait </a:t>
            </a:r>
            <a:r>
              <a:rPr lang="en-US" dirty="0"/>
              <a:t>for </a:t>
            </a:r>
            <a:r>
              <a:rPr lang="en-US" dirty="0" smtClean="0"/>
              <a:t>a new </a:t>
            </a:r>
            <a:r>
              <a:rPr lang="en-US" dirty="0"/>
              <a:t>connection </a:t>
            </a:r>
            <a:r>
              <a:rPr lang="en-US" dirty="0" smtClean="0"/>
              <a:t>request </a:t>
            </a:r>
            <a:r>
              <a:rPr lang="en-US" dirty="0"/>
              <a:t>(blocking)</a:t>
            </a:r>
          </a:p>
          <a:p>
            <a:pPr lvl="2"/>
            <a:r>
              <a:rPr lang="en-US" dirty="0" smtClean="0"/>
              <a:t>When a </a:t>
            </a:r>
            <a:r>
              <a:rPr lang="en-US" dirty="0"/>
              <a:t>request is processed, a dedicated Socket is </a:t>
            </a:r>
            <a:r>
              <a:rPr lang="en-US" dirty="0" smtClean="0"/>
              <a:t>created, which is then the real endpoint </a:t>
            </a:r>
            <a:r>
              <a:rPr lang="en-US" dirty="0"/>
              <a:t>for the connection with the </a:t>
            </a:r>
            <a:r>
              <a:rPr lang="en-US" dirty="0" smtClean="0"/>
              <a:t>client</a:t>
            </a:r>
          </a:p>
        </p:txBody>
      </p:sp>
    </p:spTree>
    <p:extLst>
      <p:ext uri="{BB962C8B-B14F-4D97-AF65-F5344CB8AC3E}">
        <p14:creationId xmlns:p14="http://schemas.microsoft.com/office/powerpoint/2010/main" val="251236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Inter-Process Communication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Three main modes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Message passing </a:t>
            </a:r>
            <a:r>
              <a:rPr lang="en-US" dirty="0" smtClean="0">
                <a:sym typeface="Wingdings"/>
              </a:rPr>
              <a:t> Datagrams, UDP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Bidirectional channel </a:t>
            </a:r>
            <a:r>
              <a:rPr lang="en-US" dirty="0" smtClean="0">
                <a:sym typeface="Wingdings"/>
              </a:rPr>
              <a:t> Byte stream, TCP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i="1" dirty="0" smtClean="0">
                <a:sym typeface="Wingdings"/>
              </a:rPr>
              <a:t>Later: Remote method invocation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68666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vs. parallel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8898"/>
            <a:ext cx="8364511" cy="507417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300" b="1" dirty="0">
                <a:latin typeface="Courier New"/>
                <a:cs typeface="Courier New"/>
              </a:rPr>
              <a:t>Sequential: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/>
            </a:r>
            <a:b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</a:b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&lt;</a:t>
            </a:r>
            <a:r>
              <a:rPr lang="en-US" sz="2400" b="1" dirty="0" err="1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serverSocket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 created&gt;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w</a:t>
            </a:r>
            <a:r>
              <a:rPr lang="en-US" sz="2400" b="1" dirty="0" smtClean="0">
                <a:latin typeface="Courier New"/>
                <a:cs typeface="Courier New"/>
              </a:rPr>
              <a:t>hile(true) {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	</a:t>
            </a:r>
            <a:r>
              <a:rPr lang="en-US" sz="2400" b="1" dirty="0" smtClean="0">
                <a:latin typeface="Courier New"/>
                <a:cs typeface="Courier New"/>
              </a:rPr>
              <a:t>Socket </a:t>
            </a:r>
            <a:r>
              <a:rPr lang="en-US" sz="2400" b="1" dirty="0" err="1" smtClean="0">
                <a:latin typeface="Courier New"/>
                <a:cs typeface="Courier New"/>
              </a:rPr>
              <a:t>connSocket</a:t>
            </a:r>
            <a:r>
              <a:rPr lang="en-US" sz="2400" b="1" dirty="0" smtClean="0">
                <a:latin typeface="Courier New"/>
                <a:cs typeface="Courier New"/>
              </a:rPr>
              <a:t> = </a:t>
            </a:r>
            <a:r>
              <a:rPr lang="en-US" sz="2400" b="1" dirty="0" err="1" smtClean="0">
                <a:latin typeface="Courier New"/>
                <a:cs typeface="Courier New"/>
              </a:rPr>
              <a:t>serverSocket.accept</a:t>
            </a:r>
            <a:r>
              <a:rPr lang="en-US" sz="2400" b="1" dirty="0" smtClean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	</a:t>
            </a: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&lt;execute service using </a:t>
            </a:r>
            <a:r>
              <a:rPr lang="en-US" sz="2400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connSocket</a:t>
            </a:r>
            <a:r>
              <a:rPr lang="en-US" sz="2400" b="1" dirty="0" smtClean="0">
                <a:solidFill>
                  <a:srgbClr val="31859C"/>
                </a:solidFill>
                <a:latin typeface="Courier New"/>
                <a:cs typeface="Courier New"/>
              </a:rPr>
              <a:t>&gt;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/>
            </a:r>
            <a:br>
              <a:rPr lang="en-US" sz="2400" b="1" dirty="0" smtClean="0">
                <a:latin typeface="Courier New"/>
                <a:cs typeface="Courier New"/>
              </a:rPr>
            </a:br>
            <a:endParaRPr lang="en-US" sz="24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3300" b="1" dirty="0" smtClean="0">
                <a:latin typeface="Courier New"/>
                <a:cs typeface="Courier New"/>
              </a:rPr>
              <a:t>Parallel:</a:t>
            </a:r>
            <a:endParaRPr lang="en-US" sz="33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/>
            </a:r>
            <a:b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</a:b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&lt;</a:t>
            </a:r>
            <a:r>
              <a:rPr lang="en-US" sz="2400" b="1" dirty="0" err="1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serverSocket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Courier New"/>
                <a:cs typeface="Courier New"/>
              </a:rPr>
              <a:t> created&gt;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while(true) {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	Socket </a:t>
            </a:r>
            <a:r>
              <a:rPr lang="en-US" sz="2400" b="1" dirty="0" err="1">
                <a:latin typeface="Courier New"/>
                <a:cs typeface="Courier New"/>
              </a:rPr>
              <a:t>connSocket</a:t>
            </a:r>
            <a:r>
              <a:rPr lang="en-US" sz="2400" b="1" dirty="0">
                <a:latin typeface="Courier New"/>
                <a:cs typeface="Courier New"/>
              </a:rPr>
              <a:t> = </a:t>
            </a:r>
            <a:r>
              <a:rPr lang="en-US" sz="2400" b="1" dirty="0" err="1">
                <a:latin typeface="Courier New"/>
                <a:cs typeface="Courier New"/>
              </a:rPr>
              <a:t>serverSocket.accept</a:t>
            </a:r>
            <a:r>
              <a:rPr lang="en-US" sz="2400" b="1" dirty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	</a:t>
            </a:r>
            <a:r>
              <a:rPr lang="en-US" sz="2400" b="1" dirty="0" err="1">
                <a:solidFill>
                  <a:srgbClr val="31859C"/>
                </a:solidFill>
                <a:latin typeface="Courier New"/>
                <a:cs typeface="Courier New"/>
              </a:rPr>
              <a:t>ServiceThread</a:t>
            </a:r>
            <a:r>
              <a:rPr lang="en-US" sz="2400" b="1" dirty="0">
                <a:solidFill>
                  <a:srgbClr val="31859C"/>
                </a:solidFill>
                <a:latin typeface="Courier New"/>
                <a:cs typeface="Courier New"/>
              </a:rPr>
              <a:t> t =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31859C"/>
                </a:solidFill>
                <a:latin typeface="Courier New"/>
                <a:cs typeface="Courier New"/>
              </a:rPr>
              <a:t>			new </a:t>
            </a:r>
            <a:r>
              <a:rPr lang="en-US" sz="2400" b="1" dirty="0" err="1">
                <a:solidFill>
                  <a:srgbClr val="31859C"/>
                </a:solidFill>
                <a:latin typeface="Courier New"/>
                <a:cs typeface="Courier New"/>
              </a:rPr>
              <a:t>ServiceThread</a:t>
            </a:r>
            <a:r>
              <a:rPr lang="en-US" sz="2400" b="1" dirty="0">
                <a:solidFill>
                  <a:srgbClr val="31859C"/>
                </a:solidFill>
                <a:latin typeface="Courier New"/>
                <a:cs typeface="Courier New"/>
              </a:rPr>
              <a:t>(</a:t>
            </a:r>
            <a:r>
              <a:rPr lang="en-US" sz="2400" b="1" dirty="0" err="1">
                <a:solidFill>
                  <a:srgbClr val="FF6600"/>
                </a:solidFill>
                <a:latin typeface="Courier New"/>
                <a:cs typeface="Courier New"/>
              </a:rPr>
              <a:t>connSocket</a:t>
            </a:r>
            <a:r>
              <a:rPr lang="en-US" sz="2400" b="1" dirty="0">
                <a:solidFill>
                  <a:srgbClr val="31859C"/>
                </a:solidFill>
                <a:latin typeface="Courier New"/>
                <a:cs typeface="Courier New"/>
              </a:rPr>
              <a:t>);</a:t>
            </a:r>
          </a:p>
          <a:p>
            <a:pPr marL="0" indent="0">
              <a:buNone/>
            </a:pPr>
            <a:r>
              <a:rPr lang="en-US" sz="2400" b="1" dirty="0">
                <a:latin typeface="Courier New"/>
                <a:cs typeface="Courier New"/>
              </a:rPr>
              <a:t>	</a:t>
            </a:r>
            <a:r>
              <a:rPr lang="en-US" sz="2400" b="1" dirty="0" err="1">
                <a:latin typeface="Courier New"/>
                <a:cs typeface="Courier New"/>
              </a:rPr>
              <a:t>t.start</a:t>
            </a:r>
            <a:r>
              <a:rPr lang="en-US" sz="2400" b="1" dirty="0">
                <a:latin typeface="Courier New"/>
                <a:cs typeface="Courier New"/>
              </a:rPr>
              <a:t>();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  <a:endParaRPr lang="en-US" sz="2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1143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Mind concurrency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Concurrent write/write or read/writes need to be </a:t>
            </a:r>
            <a:r>
              <a:rPr lang="en-US" b="1" dirty="0" smtClean="0">
                <a:latin typeface="Courier New"/>
                <a:cs typeface="Courier New"/>
              </a:rPr>
              <a:t>Synchronized</a:t>
            </a:r>
          </a:p>
          <a:p>
            <a:pPr lvl="1"/>
            <a:r>
              <a:rPr lang="en-US" sz="3200" dirty="0"/>
              <a:t>Synchronized methods</a:t>
            </a:r>
          </a:p>
          <a:p>
            <a:pPr lvl="1"/>
            <a:r>
              <a:rPr lang="en-US" sz="3200" dirty="0"/>
              <a:t>Synchronized blocks</a:t>
            </a:r>
          </a:p>
          <a:p>
            <a:pPr lvl="1"/>
            <a:r>
              <a:rPr lang="en-US" sz="3200" dirty="0"/>
              <a:t>Synchronized data structures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8403532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Learned today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TCP vs UDP sockets</a:t>
            </a:r>
          </a:p>
          <a:p>
            <a:pPr lvl="1"/>
            <a:r>
              <a:rPr lang="en-GB" dirty="0" smtClean="0"/>
              <a:t>UDP symmetric, no connection</a:t>
            </a:r>
          </a:p>
          <a:p>
            <a:pPr lvl="1"/>
            <a:r>
              <a:rPr lang="en-GB" dirty="0" smtClean="0"/>
              <a:t>TCP: </a:t>
            </a:r>
            <a:r>
              <a:rPr lang="en-GB" dirty="0" err="1" smtClean="0"/>
              <a:t>ServerSocket</a:t>
            </a:r>
            <a:r>
              <a:rPr lang="en-GB" dirty="0" smtClean="0"/>
              <a:t> vs Socket</a:t>
            </a:r>
          </a:p>
          <a:p>
            <a:pPr lvl="1"/>
            <a:endParaRPr lang="en-GB" dirty="0"/>
          </a:p>
          <a:p>
            <a:r>
              <a:rPr lang="en-GB" smtClean="0"/>
              <a:t>Lab today: Play with these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Assignment 2: Build a chat client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9883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dirty="0" smtClean="0"/>
              <a:t>Endpoint of inter-process communication flow over a network</a:t>
            </a:r>
          </a:p>
          <a:p>
            <a:endParaRPr lang="en-US" dirty="0" smtClean="0"/>
          </a:p>
          <a:p>
            <a:r>
              <a:rPr lang="en-US" dirty="0" smtClean="0"/>
              <a:t>Communication is bidirectional</a:t>
            </a:r>
          </a:p>
          <a:p>
            <a:pPr lvl="1"/>
            <a:r>
              <a:rPr lang="en-US" dirty="0" smtClean="0"/>
              <a:t>Send: typically </a:t>
            </a:r>
            <a:r>
              <a:rPr lang="en-US" dirty="0" err="1" smtClean="0">
                <a:solidFill>
                  <a:srgbClr val="FF0000"/>
                </a:solidFill>
              </a:rPr>
              <a:t>nonblocking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/>
              <a:t>Thread copies the message to a local buffer, then continues</a:t>
            </a:r>
          </a:p>
          <a:p>
            <a:pPr lvl="2"/>
            <a:r>
              <a:rPr lang="en-US" dirty="0" smtClean="0"/>
              <a:t>The Transport Layer takes care of sending the message</a:t>
            </a:r>
          </a:p>
          <a:p>
            <a:pPr lvl="1"/>
            <a:r>
              <a:rPr lang="en-US" dirty="0" smtClean="0"/>
              <a:t>Receive: typically </a:t>
            </a:r>
            <a:r>
              <a:rPr lang="en-US" dirty="0" smtClean="0">
                <a:solidFill>
                  <a:srgbClr val="FF0000"/>
                </a:solidFill>
              </a:rPr>
              <a:t>blocking</a:t>
            </a:r>
            <a:endParaRPr lang="en-US" dirty="0" smtClean="0"/>
          </a:p>
          <a:p>
            <a:pPr lvl="2"/>
            <a:r>
              <a:rPr lang="en-US" dirty="0" smtClean="0"/>
              <a:t>Asynchronous forms can be realized using multi-threading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02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Sockets in JAVA: </a:t>
            </a:r>
            <a:r>
              <a:rPr lang="en-US" b="1" dirty="0" smtClean="0">
                <a:latin typeface="Courier New"/>
                <a:cs typeface="Courier New"/>
              </a:rPr>
              <a:t>java.net</a:t>
            </a:r>
            <a:r>
              <a:rPr lang="en-US" dirty="0" smtClean="0"/>
              <a:t> package</a:t>
            </a:r>
          </a:p>
          <a:p>
            <a:endParaRPr lang="en-US" dirty="0" smtClean="0"/>
          </a:p>
          <a:p>
            <a:r>
              <a:rPr lang="en-US" dirty="0" smtClean="0"/>
              <a:t>Connectionless socket </a:t>
            </a:r>
            <a:r>
              <a:rPr lang="en-US" dirty="0" smtClean="0">
                <a:sym typeface="Wingdings"/>
              </a:rPr>
              <a:t> UDP</a:t>
            </a:r>
            <a:endParaRPr lang="en-US" dirty="0" smtClean="0"/>
          </a:p>
          <a:p>
            <a:pPr lvl="1"/>
            <a:r>
              <a:rPr lang="en-US" dirty="0" smtClean="0"/>
              <a:t>“symmetric”: </a:t>
            </a:r>
            <a:r>
              <a:rPr lang="en-US" b="1" dirty="0" err="1" smtClean="0">
                <a:latin typeface="Courier New"/>
                <a:cs typeface="Courier New"/>
              </a:rPr>
              <a:t>DatagramSocket</a:t>
            </a:r>
            <a:r>
              <a:rPr lang="en-US" dirty="0" smtClean="0"/>
              <a:t> class</a:t>
            </a:r>
          </a:p>
          <a:p>
            <a:endParaRPr lang="en-US" dirty="0" smtClean="0"/>
          </a:p>
          <a:p>
            <a:r>
              <a:rPr lang="en-US" dirty="0" smtClean="0"/>
              <a:t>Connection-Oriented socket </a:t>
            </a:r>
            <a:r>
              <a:rPr lang="en-US" dirty="0" smtClean="0">
                <a:sym typeface="Wingdings"/>
              </a:rPr>
              <a:t> TCP</a:t>
            </a:r>
            <a:endParaRPr lang="en-US" dirty="0" smtClean="0"/>
          </a:p>
          <a:p>
            <a:pPr lvl="1"/>
            <a:r>
              <a:rPr lang="en-US" dirty="0" smtClean="0"/>
              <a:t>“asymmetric”: </a:t>
            </a:r>
            <a:r>
              <a:rPr lang="en-US" b="1" dirty="0" smtClean="0">
                <a:latin typeface="Courier New"/>
                <a:cs typeface="Courier New"/>
              </a:rPr>
              <a:t>Socket</a:t>
            </a:r>
            <a:r>
              <a:rPr lang="en-US" dirty="0" smtClean="0"/>
              <a:t> class for client and server, </a:t>
            </a:r>
            <a:r>
              <a:rPr lang="en-US" b="1" dirty="0" err="1" smtClean="0">
                <a:latin typeface="Courier New"/>
                <a:cs typeface="Courier New"/>
              </a:rPr>
              <a:t>ServerSocket</a:t>
            </a:r>
            <a:r>
              <a:rPr lang="en-US" dirty="0" smtClean="0"/>
              <a:t> for accepting connections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onnection is a full-duplex byte stream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93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Sockets and Identifiers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06705" cy="496535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Network protocol: IP</a:t>
            </a:r>
          </a:p>
          <a:p>
            <a:r>
              <a:rPr lang="en-US" dirty="0" smtClean="0"/>
              <a:t>Given a Transport protocol (UDP, TCP</a:t>
            </a:r>
            <a:r>
              <a:rPr lang="en-US" dirty="0"/>
              <a:t>)</a:t>
            </a:r>
            <a:endParaRPr lang="en-US" dirty="0" smtClean="0"/>
          </a:p>
          <a:p>
            <a:pPr lvl="1"/>
            <a:r>
              <a:rPr lang="en-US" dirty="0" smtClean="0"/>
              <a:t>Each socket endpoint is identified by (IP </a:t>
            </a:r>
            <a:r>
              <a:rPr lang="en-US" dirty="0" err="1" smtClean="0"/>
              <a:t>address,port</a:t>
            </a:r>
            <a:r>
              <a:rPr lang="en-US" dirty="0" smtClean="0"/>
              <a:t> number)</a:t>
            </a:r>
          </a:p>
          <a:p>
            <a:pPr lvl="1"/>
            <a:r>
              <a:rPr lang="en-US" dirty="0" smtClean="0"/>
              <a:t>Hence, “globally”, each socket endpoint is univocally identified by the triple</a:t>
            </a:r>
          </a:p>
          <a:p>
            <a:pPr marL="0" indent="0" algn="ctr">
              <a:buNone/>
            </a:pPr>
            <a:r>
              <a:rPr lang="en-US" b="1" dirty="0" smtClean="0"/>
              <a:t>(IP address, port number, protocol type)</a:t>
            </a:r>
          </a:p>
          <a:p>
            <a:pPr lvl="1"/>
            <a:r>
              <a:rPr lang="en-US" dirty="0" smtClean="0"/>
              <a:t>Yes, it is possible to use at the same time an IP address + port number with TCP and UDP</a:t>
            </a:r>
          </a:p>
          <a:p>
            <a:r>
              <a:rPr lang="en-US" dirty="0" smtClean="0"/>
              <a:t>Message communication: between two T-entities using a protocol </a:t>
            </a:r>
          </a:p>
          <a:p>
            <a:pPr marL="0" indent="0" algn="ctr">
              <a:buNone/>
            </a:pPr>
            <a:r>
              <a:rPr lang="en-US" sz="2200" b="1" dirty="0" smtClean="0"/>
              <a:t>(source IP </a:t>
            </a:r>
            <a:r>
              <a:rPr lang="en-US" sz="2200" b="1" dirty="0" err="1" smtClean="0"/>
              <a:t>addr</a:t>
            </a:r>
            <a:r>
              <a:rPr lang="en-US" sz="2200" b="1" dirty="0" smtClean="0"/>
              <a:t>., source port no., target IP </a:t>
            </a:r>
            <a:r>
              <a:rPr lang="en-US" sz="2200" b="1" dirty="0" err="1" smtClean="0"/>
              <a:t>addr</a:t>
            </a:r>
            <a:r>
              <a:rPr lang="en-US" sz="2200" b="1" dirty="0" smtClean="0"/>
              <a:t>., target port no., protocol)</a:t>
            </a:r>
            <a:endParaRPr lang="en-US" sz="22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83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and Addressing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27" y="1600200"/>
            <a:ext cx="8941624" cy="5195598"/>
          </a:xfrm>
        </p:spPr>
        <p:txBody>
          <a:bodyPr>
            <a:normAutofit/>
          </a:bodyPr>
          <a:lstStyle/>
          <a:p>
            <a:endParaRPr lang="en-US" sz="2800" b="1" dirty="0" smtClean="0">
              <a:latin typeface="Courier New"/>
              <a:cs typeface="Courier New"/>
            </a:endParaRPr>
          </a:p>
          <a:p>
            <a:r>
              <a:rPr lang="en-US" sz="2800" b="1" dirty="0" err="1" smtClean="0">
                <a:latin typeface="Courier New"/>
                <a:cs typeface="Courier New"/>
              </a:rPr>
              <a:t>java.net.InetAddress</a:t>
            </a:r>
            <a:r>
              <a:rPr lang="en-US" sz="2800" b="1" dirty="0" smtClean="0"/>
              <a:t> </a:t>
            </a:r>
            <a:r>
              <a:rPr lang="en-US" sz="2800" dirty="0" smtClean="0"/>
              <a:t>represents an IP address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/>
              <a:t>Provides conversions to/from logical names (DNS facilities</a:t>
            </a:r>
            <a:r>
              <a:rPr lang="en-US" dirty="0" smtClean="0"/>
              <a:t>)</a:t>
            </a:r>
          </a:p>
          <a:p>
            <a:r>
              <a:rPr lang="en-US" sz="2800" dirty="0" smtClean="0"/>
              <a:t>Principal (static) method: </a:t>
            </a:r>
            <a:br>
              <a:rPr lang="en-US" sz="2800" dirty="0" smtClean="0"/>
            </a:br>
            <a:r>
              <a:rPr lang="en-US" sz="2800" b="1" dirty="0" err="1" smtClean="0">
                <a:latin typeface="Courier New"/>
                <a:cs typeface="Courier New"/>
              </a:rPr>
              <a:t>InetAddress.getByName</a:t>
            </a:r>
            <a:r>
              <a:rPr lang="en-US" sz="2800" b="1" dirty="0" smtClean="0">
                <a:latin typeface="Courier New"/>
                <a:cs typeface="Courier New"/>
              </a:rPr>
              <a:t>(&lt;name&gt;)</a:t>
            </a:r>
            <a:endParaRPr lang="en-US" sz="2800" b="1" dirty="0"/>
          </a:p>
          <a:p>
            <a:pPr lvl="1"/>
            <a:r>
              <a:rPr lang="en-US" sz="2400" dirty="0" smtClean="0"/>
              <a:t>Returns an </a:t>
            </a:r>
            <a:r>
              <a:rPr lang="en-US" sz="2400" dirty="0" err="1" smtClean="0"/>
              <a:t>InetAddress</a:t>
            </a:r>
            <a:r>
              <a:rPr lang="en-US" sz="2400" dirty="0" smtClean="0"/>
              <a:t> starting from a string</a:t>
            </a:r>
          </a:p>
          <a:p>
            <a:pPr lvl="1"/>
            <a:r>
              <a:rPr lang="en-US" sz="2400" dirty="0" smtClean="0"/>
              <a:t>&lt;name&gt;: IPv4, IPv6, logical name</a:t>
            </a:r>
          </a:p>
        </p:txBody>
      </p:sp>
    </p:spTree>
    <p:extLst>
      <p:ext uri="{BB962C8B-B14F-4D97-AF65-F5344CB8AC3E}">
        <p14:creationId xmlns:p14="http://schemas.microsoft.com/office/powerpoint/2010/main" val="274356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Loopback Address and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6589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To test applications locally, one can use the “loopback address”: address of a virtual network interface representing the local host</a:t>
            </a:r>
          </a:p>
          <a:p>
            <a:r>
              <a:rPr lang="en-US" dirty="0" smtClean="0"/>
              <a:t>Traffic sent to the loopback address is simply moved back to the source without any change</a:t>
            </a:r>
          </a:p>
          <a:p>
            <a:r>
              <a:rPr lang="en-US" dirty="0" smtClean="0"/>
              <a:t>Loopback address</a:t>
            </a:r>
          </a:p>
          <a:p>
            <a:pPr lvl="1"/>
            <a:r>
              <a:rPr lang="en-US" dirty="0" smtClean="0"/>
              <a:t>IP: </a:t>
            </a:r>
            <a:r>
              <a:rPr lang="en-US" dirty="0" smtClean="0">
                <a:sym typeface="Wingdings"/>
              </a:rPr>
              <a:t>127.0.0.1</a:t>
            </a:r>
          </a:p>
          <a:p>
            <a:pPr lvl="1"/>
            <a:r>
              <a:rPr lang="en-US" dirty="0" smtClean="0">
                <a:sym typeface="Wingdings"/>
              </a:rPr>
              <a:t>Logical: localhost</a:t>
            </a:r>
          </a:p>
          <a:p>
            <a:pPr lvl="1"/>
            <a:r>
              <a:rPr lang="en-US" dirty="0" smtClean="0">
                <a:sym typeface="Wingdings"/>
              </a:rPr>
              <a:t>Also via </a:t>
            </a:r>
            <a:r>
              <a:rPr lang="en-US" b="1" dirty="0" err="1" smtClean="0">
                <a:latin typeface="Courier New"/>
                <a:cs typeface="Courier New"/>
              </a:rPr>
              <a:t>InetAddress.getLocalHost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endParaRPr lang="en-US" b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488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DatagramSocket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21558" cy="504705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Connectionless </a:t>
            </a:r>
            <a:r>
              <a:rPr lang="en-US" sz="2800" dirty="0"/>
              <a:t>interaction among (remote) </a:t>
            </a:r>
            <a:r>
              <a:rPr lang="en-US" sz="2800" dirty="0" smtClean="0"/>
              <a:t>threads</a:t>
            </a:r>
          </a:p>
          <a:p>
            <a:r>
              <a:rPr lang="en-US" sz="2800" dirty="0" smtClean="0"/>
              <a:t>Typical constructor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1800" b="1" dirty="0" err="1">
                <a:latin typeface="Courier New"/>
                <a:cs typeface="Courier New"/>
              </a:rPr>
              <a:t>DatagramSocket</a:t>
            </a:r>
            <a:r>
              <a:rPr lang="en-US" sz="1800" b="1" dirty="0" smtClean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localPort</a:t>
            </a:r>
            <a:r>
              <a:rPr lang="en-US" sz="1800" b="1" dirty="0" smtClean="0">
                <a:latin typeface="Courier New"/>
                <a:cs typeface="Courier New"/>
              </a:rPr>
              <a:t>, </a:t>
            </a:r>
            <a:r>
              <a:rPr lang="en-US" sz="1800" b="1" dirty="0" err="1" smtClean="0">
                <a:latin typeface="Courier New"/>
                <a:cs typeface="Courier New"/>
              </a:rPr>
              <a:t>InetAddress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localAddress</a:t>
            </a:r>
            <a:r>
              <a:rPr lang="en-US" sz="1800" b="1" dirty="0" smtClean="0">
                <a:latin typeface="Courier New"/>
                <a:cs typeface="Courier New"/>
              </a:rPr>
              <a:t>)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sz="2400" dirty="0"/>
              <a:t>Creates a new datagram socket that binds to the specified (</a:t>
            </a:r>
            <a:r>
              <a:rPr lang="en-US" sz="2400" dirty="0" err="1"/>
              <a:t>address,port</a:t>
            </a:r>
            <a:r>
              <a:rPr lang="en-US" sz="2400" dirty="0"/>
              <a:t>) </a:t>
            </a:r>
            <a:r>
              <a:rPr lang="en-US" sz="2400" dirty="0" smtClean="0"/>
              <a:t>socket address</a:t>
            </a:r>
            <a:endParaRPr lang="en-US" sz="2400" dirty="0"/>
          </a:p>
          <a:p>
            <a:pPr lvl="1"/>
            <a:r>
              <a:rPr lang="en-US" sz="2400" dirty="0"/>
              <a:t>Throws </a:t>
            </a:r>
            <a:r>
              <a:rPr lang="en-US" sz="2400" dirty="0" err="1"/>
              <a:t>SocketException</a:t>
            </a:r>
            <a:r>
              <a:rPr lang="en-US" sz="2400" dirty="0"/>
              <a:t> if</a:t>
            </a:r>
          </a:p>
          <a:p>
            <a:pPr lvl="2"/>
            <a:r>
              <a:rPr lang="en-US" sz="2000" dirty="0"/>
              <a:t>The IP Address cannot be assigned (not local)</a:t>
            </a:r>
          </a:p>
          <a:p>
            <a:pPr lvl="2"/>
            <a:r>
              <a:rPr lang="en-US" sz="2000" dirty="0"/>
              <a:t>Port is reserved (&lt;1024)</a:t>
            </a:r>
          </a:p>
          <a:p>
            <a:pPr lvl="2"/>
            <a:r>
              <a:rPr lang="en-US" sz="2000" dirty="0" smtClean="0"/>
              <a:t>Another </a:t>
            </a:r>
            <a:r>
              <a:rPr lang="en-US" sz="2000" dirty="0"/>
              <a:t>socket is already bound </a:t>
            </a:r>
            <a:r>
              <a:rPr lang="en-US" sz="2000" dirty="0" smtClean="0"/>
              <a:t>to the socket address </a:t>
            </a:r>
            <a:r>
              <a:rPr lang="en-US" sz="2000" dirty="0"/>
              <a:t>(</a:t>
            </a:r>
            <a:r>
              <a:rPr lang="en-US" sz="2000" dirty="0" err="1"/>
              <a:t>address,port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b="1" dirty="0" err="1" smtClean="0">
                <a:latin typeface="Courier New"/>
                <a:cs typeface="Courier New"/>
              </a:rPr>
              <a:t>ds.close</a:t>
            </a:r>
            <a:r>
              <a:rPr lang="en-US" sz="2000" b="1" dirty="0">
                <a:latin typeface="Courier New"/>
                <a:cs typeface="Courier New"/>
              </a:rPr>
              <a:t>() </a:t>
            </a:r>
            <a:r>
              <a:rPr lang="en-US" sz="2000" dirty="0" smtClean="0"/>
              <a:t>to free the socket</a:t>
            </a:r>
            <a:endParaRPr lang="en-US" sz="2000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65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DatagramPacket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6568"/>
          </a:xfrm>
        </p:spPr>
        <p:txBody>
          <a:bodyPr/>
          <a:lstStyle/>
          <a:p>
            <a:r>
              <a:rPr lang="en-US" dirty="0" smtClean="0"/>
              <a:t>The information to be sent/received is encapsulated into a </a:t>
            </a:r>
            <a:r>
              <a:rPr lang="en-US" b="1" dirty="0" err="1" smtClean="0">
                <a:latin typeface="Courier New"/>
                <a:cs typeface="Courier New"/>
              </a:rPr>
              <a:t>DatagramPacket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dirty="0" smtClean="0"/>
              <a:t>The datagram packet contains</a:t>
            </a:r>
          </a:p>
          <a:p>
            <a:pPr lvl="1"/>
            <a:r>
              <a:rPr lang="en-US" dirty="0" smtClean="0"/>
              <a:t>Payload information: the content</a:t>
            </a:r>
          </a:p>
          <a:p>
            <a:pPr lvl="2"/>
            <a:r>
              <a:rPr lang="en-US" b="1" dirty="0" smtClean="0">
                <a:latin typeface="Courier New"/>
                <a:cs typeface="Courier New"/>
              </a:rPr>
              <a:t>byte[] </a:t>
            </a:r>
            <a:r>
              <a:rPr lang="en-US" b="1" dirty="0" err="1" smtClean="0">
                <a:latin typeface="Courier New"/>
                <a:cs typeface="Courier New"/>
              </a:rPr>
              <a:t>buf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sym typeface="Wingdings"/>
              </a:rPr>
              <a:t> buffer for the content</a:t>
            </a:r>
            <a:endParaRPr lang="en-US" dirty="0" smtClean="0"/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 err="1" smtClean="0">
                <a:latin typeface="Courier New"/>
                <a:cs typeface="Courier New"/>
              </a:rPr>
              <a:t>nt</a:t>
            </a:r>
            <a:r>
              <a:rPr lang="en-US" b="1" dirty="0" smtClean="0">
                <a:latin typeface="Courier New"/>
                <a:cs typeface="Courier New"/>
              </a:rPr>
              <a:t> length </a:t>
            </a:r>
            <a:r>
              <a:rPr lang="en-US" dirty="0" smtClean="0">
                <a:sym typeface="Wingdings"/>
              </a:rPr>
              <a:t> how long is the content</a:t>
            </a:r>
            <a:endParaRPr lang="en-US" dirty="0" smtClean="0"/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 err="1" smtClean="0">
                <a:latin typeface="Courier New"/>
                <a:cs typeface="Courier New"/>
              </a:rPr>
              <a:t>nt</a:t>
            </a:r>
            <a:r>
              <a:rPr lang="en-US" b="1" dirty="0" smtClean="0">
                <a:latin typeface="Courier New"/>
                <a:cs typeface="Courier New"/>
              </a:rPr>
              <a:t> offset </a:t>
            </a:r>
            <a:r>
              <a:rPr lang="en-US" dirty="0" smtClean="0">
                <a:sym typeface="Wingdings"/>
              </a:rPr>
              <a:t> starting point inside the buffer</a:t>
            </a:r>
            <a:endParaRPr lang="en-US" dirty="0" smtClean="0"/>
          </a:p>
          <a:p>
            <a:pPr lvl="1"/>
            <a:r>
              <a:rPr lang="en-US" dirty="0" smtClean="0"/>
              <a:t>Control information: info about receiver/sender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InetAddress</a:t>
            </a:r>
            <a:r>
              <a:rPr lang="en-US" dirty="0" smtClean="0"/>
              <a:t> + </a:t>
            </a:r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 (port)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83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867</Words>
  <Application>Microsoft Office PowerPoint</Application>
  <PresentationFormat>On-screen Show (4:3)</PresentationFormat>
  <Paragraphs>194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Wingdings</vt:lpstr>
      <vt:lpstr>Office Theme</vt:lpstr>
      <vt:lpstr>Distributed Systems 12. Java Sockets</vt:lpstr>
      <vt:lpstr>Inter-Process Communication in Java</vt:lpstr>
      <vt:lpstr>Socket</vt:lpstr>
      <vt:lpstr>Sockets in JAVA</vt:lpstr>
      <vt:lpstr>Internet Sockets and Identifiers</vt:lpstr>
      <vt:lpstr>Naming and Addressing</vt:lpstr>
      <vt:lpstr>Loopback Address and Testing</vt:lpstr>
      <vt:lpstr>DatagramSocket</vt:lpstr>
      <vt:lpstr>DatagramPacket</vt:lpstr>
      <vt:lpstr>Sending a DatagramPacket</vt:lpstr>
      <vt:lpstr>Receiving a DatagramPacket</vt:lpstr>
      <vt:lpstr>DatagramSocket and Connection</vt:lpstr>
      <vt:lpstr>String to byte[] and back</vt:lpstr>
      <vt:lpstr>TCP Sockets</vt:lpstr>
      <vt:lpstr>Java Stream Sockets</vt:lpstr>
      <vt:lpstr>(Symmetric) Socket</vt:lpstr>
      <vt:lpstr>(Symmetric) Socket - Usage</vt:lpstr>
      <vt:lpstr>Data Streams</vt:lpstr>
      <vt:lpstr>Server Socket – Connection Creation </vt:lpstr>
      <vt:lpstr>Sequential vs. parallel server</vt:lpstr>
      <vt:lpstr>Mind concurrency</vt:lpstr>
      <vt:lpstr>Learned today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Systems 7. Java Sockets</dc:title>
  <dc:creator>Marco Montali</dc:creator>
  <cp:lastModifiedBy>simon razniewski</cp:lastModifiedBy>
  <cp:revision>146</cp:revision>
  <dcterms:created xsi:type="dcterms:W3CDTF">2012-03-25T20:06:37Z</dcterms:created>
  <dcterms:modified xsi:type="dcterms:W3CDTF">2017-03-28T19:17:44Z</dcterms:modified>
</cp:coreProperties>
</file>