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</p:sldMasterIdLst>
  <p:notesMasterIdLst>
    <p:notesMasterId r:id="rId54"/>
  </p:notesMasterIdLst>
  <p:handoutMasterIdLst>
    <p:handoutMasterId r:id="rId55"/>
  </p:handoutMasterIdLst>
  <p:sldIdLst>
    <p:sldId id="598" r:id="rId3"/>
    <p:sldId id="395" r:id="rId4"/>
    <p:sldId id="445" r:id="rId5"/>
    <p:sldId id="616" r:id="rId6"/>
    <p:sldId id="524" r:id="rId7"/>
    <p:sldId id="526" r:id="rId8"/>
    <p:sldId id="599" r:id="rId9"/>
    <p:sldId id="527" r:id="rId10"/>
    <p:sldId id="528" r:id="rId11"/>
    <p:sldId id="529" r:id="rId12"/>
    <p:sldId id="591" r:id="rId13"/>
    <p:sldId id="530" r:id="rId14"/>
    <p:sldId id="531" r:id="rId15"/>
    <p:sldId id="597" r:id="rId16"/>
    <p:sldId id="533" r:id="rId17"/>
    <p:sldId id="600" r:id="rId18"/>
    <p:sldId id="532" r:id="rId19"/>
    <p:sldId id="609" r:id="rId20"/>
    <p:sldId id="601" r:id="rId21"/>
    <p:sldId id="610" r:id="rId22"/>
    <p:sldId id="536" r:id="rId23"/>
    <p:sldId id="602" r:id="rId24"/>
    <p:sldId id="617" r:id="rId25"/>
    <p:sldId id="626" r:id="rId26"/>
    <p:sldId id="541" r:id="rId27"/>
    <p:sldId id="542" r:id="rId28"/>
    <p:sldId id="544" r:id="rId29"/>
    <p:sldId id="618" r:id="rId30"/>
    <p:sldId id="612" r:id="rId31"/>
    <p:sldId id="613" r:id="rId32"/>
    <p:sldId id="614" r:id="rId33"/>
    <p:sldId id="615" r:id="rId34"/>
    <p:sldId id="619" r:id="rId35"/>
    <p:sldId id="552" r:id="rId36"/>
    <p:sldId id="553" r:id="rId37"/>
    <p:sldId id="593" r:id="rId38"/>
    <p:sldId id="559" r:id="rId39"/>
    <p:sldId id="560" r:id="rId40"/>
    <p:sldId id="561" r:id="rId41"/>
    <p:sldId id="620" r:id="rId42"/>
    <p:sldId id="577" r:id="rId43"/>
    <p:sldId id="608" r:id="rId44"/>
    <p:sldId id="586" r:id="rId45"/>
    <p:sldId id="595" r:id="rId46"/>
    <p:sldId id="590" r:id="rId47"/>
    <p:sldId id="611" r:id="rId48"/>
    <p:sldId id="621" r:id="rId49"/>
    <p:sldId id="622" r:id="rId50"/>
    <p:sldId id="623" r:id="rId51"/>
    <p:sldId id="624" r:id="rId52"/>
    <p:sldId id="625" r:id="rId53"/>
  </p:sldIdLst>
  <p:sldSz cx="9144000" cy="6858000" type="screen4x3"/>
  <p:notesSz cx="67945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BD8"/>
    <a:srgbClr val="FF388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9" autoAdjust="0"/>
    <p:restoredTop sz="78405" autoAdjust="0"/>
  </p:normalViewPr>
  <p:slideViewPr>
    <p:cSldViewPr snapToGrid="0" showGuides="1">
      <p:cViewPr varScale="1">
        <p:scale>
          <a:sx n="59" d="100"/>
          <a:sy n="59" d="100"/>
        </p:scale>
        <p:origin x="1389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192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</c:f>
              <c:numCache>
                <c:formatCode>General</c:formatCode>
                <c:ptCount val="1"/>
              </c:numCache>
            </c:numRef>
          </c:xVal>
          <c:yVal>
            <c:numRef>
              <c:f>Sheet1!$B$2</c:f>
              <c:numCache>
                <c:formatCode>General</c:formatCode>
                <c:ptCount val="1"/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440712"/>
        <c:axId val="212441104"/>
      </c:scatterChart>
      <c:valAx>
        <c:axId val="2124407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 smtClean="0"/>
                  <a:t>G (attempts per packet time)</a:t>
                </a:r>
                <a:endParaRPr lang="en-GB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441104"/>
        <c:crosses val="autoZero"/>
        <c:crossBetween val="midCat"/>
        <c:majorUnit val="0.1"/>
        <c:minorUnit val="5.000000000000001E-2"/>
      </c:valAx>
      <c:valAx>
        <c:axId val="21244110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 smtClean="0"/>
                  <a:t>S ( throughput</a:t>
                </a:r>
                <a:r>
                  <a:rPr lang="en-GB" baseline="0" dirty="0" smtClean="0"/>
                  <a:t> per packet time)</a:t>
                </a:r>
                <a:endParaRPr lang="en-GB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4407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447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5526CE-438C-41B9-B160-FCEFC379C02B}" type="datetimeFigureOut">
              <a:rPr lang="en-US" smtClean="0"/>
              <a:t>3/23/2016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447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98740-1FBE-4E6B-9E22-628C989A8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1555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A0ABBF-AC47-41DE-A95D-6184A976DE38}" type="datetimeFigureOut">
              <a:rPr lang="en-US" smtClean="0"/>
              <a:pPr/>
              <a:t>3/23/2016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4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859117-A06A-4DD6-900B-66B64C8697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75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687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616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7470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22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224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1054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683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0932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593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9295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5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8008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360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70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7781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094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0685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904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775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8242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541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83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138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22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929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1160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536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737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6553200"/>
            <a:ext cx="9144000" cy="304800"/>
          </a:xfrm>
          <a:prstGeom prst="rect">
            <a:avLst/>
          </a:prstGeom>
          <a:ln/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A62E-607D-4C70-8AA8-4E7424A8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899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969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067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269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46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374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038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694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377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293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97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24" y="1590675"/>
            <a:ext cx="7315201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0" r:id="rId2"/>
    <p:sldLayoutId id="2147483681" r:id="rId3"/>
    <p:sldLayoutId id="2147483678" r:id="rId4"/>
    <p:sldLayoutId id="2147483679" r:id="rId5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ts val="1800"/>
        </a:spcBef>
        <a:spcAft>
          <a:spcPct val="0"/>
        </a:spcAft>
        <a:buClr>
          <a:srgbClr val="0000FF"/>
        </a:buClr>
        <a:buFont typeface="Arial" pitchFamily="34" charset="0"/>
        <a:buNone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457200" algn="l" rtl="0" eaLnBrk="0" fontAlgn="base" hangingPunct="0">
        <a:spcBef>
          <a:spcPts val="600"/>
        </a:spcBef>
        <a:spcAft>
          <a:spcPct val="0"/>
        </a:spcAft>
        <a:buClr>
          <a:srgbClr val="0000FF"/>
        </a:buClr>
        <a:buFont typeface="Arial" pitchFamily="34" charset="0"/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001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−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»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3/23/2016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649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scisweb.ulster.ac.uk/~kevin/com320/labs/Simulations/csmacd.swf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/>
              <a:t>7</a:t>
            </a:r>
            <a:r>
              <a:rPr lang="en-US" sz="4000" dirty="0" smtClean="0"/>
              <a:t>. Medium Access Control </a:t>
            </a:r>
            <a:r>
              <a:rPr lang="en-US" sz="4000" dirty="0" err="1" smtClean="0"/>
              <a:t>Sublayer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prstClr val="black">
                    <a:tint val="75000"/>
                  </a:prstClr>
                </a:solidFill>
              </a:rPr>
              <a:t>Simon Razniewski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Faculty of Computer Science</a:t>
            </a: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Free University of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Bozen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-Bolzano</a:t>
            </a: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A.Y. 2015/2016</a:t>
            </a:r>
          </a:p>
          <a:p>
            <a:pPr fontAlgn="auto"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58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ALOHA (3)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77363"/>
            <a:ext cx="7790214" cy="4600081"/>
          </a:xfrm>
        </p:spPr>
        <p:txBody>
          <a:bodyPr/>
          <a:lstStyle/>
          <a:p>
            <a:r>
              <a:rPr lang="en-US" dirty="0" smtClean="0"/>
              <a:t>Slotted ALOHA is twice as efficient as pure ALOHA</a:t>
            </a:r>
          </a:p>
          <a:p>
            <a:pPr lvl="1"/>
            <a:r>
              <a:rPr lang="en-US" dirty="0" smtClean="0"/>
              <a:t>Low load wastes slots, high loads causes collisions </a:t>
            </a:r>
          </a:p>
          <a:p>
            <a:pPr lvl="1"/>
            <a:r>
              <a:rPr lang="en-US" dirty="0" smtClean="0"/>
              <a:t>Efficiency up to 1/e (37%) for random traffic models</a:t>
            </a:r>
          </a:p>
          <a:p>
            <a:pPr lvl="1"/>
            <a:endParaRPr lang="en-US" dirty="0" smtClean="0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 cstate="print"/>
          <a:srcRect t="11264" b="5105"/>
          <a:stretch>
            <a:fillRect/>
          </a:stretch>
        </p:blipFill>
        <p:spPr bwMode="auto">
          <a:xfrm>
            <a:off x="976312" y="2971800"/>
            <a:ext cx="75533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CSMA (1)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CSMA improves on ALOHA by sensing the channel</a:t>
            </a:r>
          </a:p>
          <a:p>
            <a:pPr lvl="1"/>
            <a:r>
              <a:rPr lang="en-US" dirty="0" smtClean="0"/>
              <a:t>User doesn’t send if it senses someone else</a:t>
            </a:r>
          </a:p>
          <a:p>
            <a:endParaRPr lang="en-US" dirty="0" smtClean="0"/>
          </a:p>
          <a:p>
            <a:r>
              <a:rPr lang="en-US" dirty="0" smtClean="0"/>
              <a:t>Variations on what to do if the channel is busy:</a:t>
            </a:r>
          </a:p>
          <a:p>
            <a:pPr lvl="1"/>
            <a:r>
              <a:rPr lang="en-US" dirty="0" smtClean="0"/>
              <a:t>1-persistent (greedy) sends as soon as idle</a:t>
            </a:r>
          </a:p>
          <a:p>
            <a:pPr lvl="1"/>
            <a:r>
              <a:rPr lang="en-US" dirty="0" err="1" smtClean="0"/>
              <a:t>Nonpersistent</a:t>
            </a:r>
            <a:r>
              <a:rPr lang="en-US" dirty="0" smtClean="0"/>
              <a:t> waits a random time then tries again</a:t>
            </a:r>
          </a:p>
          <a:p>
            <a:pPr lvl="1"/>
            <a:r>
              <a:rPr lang="en-US" dirty="0" smtClean="0"/>
              <a:t>p-persistent sends with probability p when idle (slotted)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CSMA (2) – Persistence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10688"/>
            <a:ext cx="7790214" cy="4600081"/>
          </a:xfrm>
        </p:spPr>
        <p:txBody>
          <a:bodyPr/>
          <a:lstStyle/>
          <a:p>
            <a:r>
              <a:rPr lang="en-US" dirty="0" smtClean="0"/>
              <a:t>CSMA outperforms ALOHA, and being less persistent is better under high load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 cstate="print"/>
          <a:srcRect t="2530"/>
          <a:stretch>
            <a:fillRect/>
          </a:stretch>
        </p:blipFill>
        <p:spPr bwMode="auto">
          <a:xfrm>
            <a:off x="485775" y="2247900"/>
            <a:ext cx="8172450" cy="385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CSMA (3) – Collision Detection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CSMA/CD improvement is to detect/abort collisions</a:t>
            </a:r>
          </a:p>
          <a:p>
            <a:pPr lvl="1"/>
            <a:r>
              <a:rPr lang="en-US" dirty="0" smtClean="0"/>
              <a:t>Reduced contention times improve performance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025" y="3028950"/>
            <a:ext cx="8512175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381750" y="3044309"/>
            <a:ext cx="191592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Collision time is much shorter than frame time</a:t>
            </a:r>
            <a:endParaRPr lang="en-US" dirty="0"/>
          </a:p>
        </p:txBody>
      </p:sp>
      <p:sp>
        <p:nvSpPr>
          <p:cNvPr id="13" name="Freeform 12"/>
          <p:cNvSpPr/>
          <p:nvPr/>
        </p:nvSpPr>
        <p:spPr bwMode="auto">
          <a:xfrm rot="20174098" flipH="1">
            <a:off x="5029434" y="3573273"/>
            <a:ext cx="1300179" cy="244853"/>
          </a:xfrm>
          <a:custGeom>
            <a:avLst/>
            <a:gdLst>
              <a:gd name="connsiteX0" fmla="*/ 0 w 523875"/>
              <a:gd name="connsiteY0" fmla="*/ 103188 h 150813"/>
              <a:gd name="connsiteX1" fmla="*/ 219075 w 523875"/>
              <a:gd name="connsiteY1" fmla="*/ 7938 h 150813"/>
              <a:gd name="connsiteX2" fmla="*/ 523875 w 523875"/>
              <a:gd name="connsiteY2" fmla="*/ 150813 h 150813"/>
              <a:gd name="connsiteX0" fmla="*/ 0 w 523875"/>
              <a:gd name="connsiteY0" fmla="*/ 112713 h 160338"/>
              <a:gd name="connsiteX1" fmla="*/ 304800 w 523875"/>
              <a:gd name="connsiteY1" fmla="*/ 7938 h 160338"/>
              <a:gd name="connsiteX2" fmla="*/ 523875 w 523875"/>
              <a:gd name="connsiteY2" fmla="*/ 160338 h 160338"/>
              <a:gd name="connsiteX0" fmla="*/ 0 w 533400"/>
              <a:gd name="connsiteY0" fmla="*/ 106362 h 115887"/>
              <a:gd name="connsiteX1" fmla="*/ 304800 w 533400"/>
              <a:gd name="connsiteY1" fmla="*/ 1587 h 115887"/>
              <a:gd name="connsiteX2" fmla="*/ 533400 w 533400"/>
              <a:gd name="connsiteY2" fmla="*/ 115887 h 11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3400" h="115887">
                <a:moveTo>
                  <a:pt x="0" y="106362"/>
                </a:moveTo>
                <a:cubicBezTo>
                  <a:pt x="65881" y="54768"/>
                  <a:pt x="215900" y="0"/>
                  <a:pt x="304800" y="1587"/>
                </a:cubicBezTo>
                <a:cubicBezTo>
                  <a:pt x="393700" y="3174"/>
                  <a:pt x="424656" y="48418"/>
                  <a:pt x="533400" y="115887"/>
                </a:cubicBezTo>
              </a:path>
            </a:pathLst>
          </a:cu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CSMA/CD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hlinkClick r:id="rId2"/>
              </a:rPr>
              <a:t>http://scisweb.ulster.ac.uk/~</a:t>
            </a:r>
            <a:r>
              <a:rPr lang="en-US" sz="1800" dirty="0" smtClean="0">
                <a:hlinkClick r:id="rId2"/>
              </a:rPr>
              <a:t>kevin/com320/labs/Simulations/csmacd.swf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401195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Collision-Free – Token Ring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684" y="1142999"/>
            <a:ext cx="2595168" cy="4397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17839" y="5479026"/>
            <a:ext cx="4726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A </a:t>
            </a:r>
            <a:r>
              <a:rPr lang="en-GB" dirty="0" err="1"/>
              <a:t>Kwakwaka'wakw</a:t>
            </a:r>
            <a:r>
              <a:rPr lang="en-GB" dirty="0"/>
              <a:t> man with a talking stick</a:t>
            </a:r>
            <a:br>
              <a:rPr lang="en-GB" dirty="0"/>
            </a:br>
            <a:r>
              <a:rPr lang="en-GB" dirty="0"/>
              <a:t>(Source: Wikipedia)</a:t>
            </a:r>
          </a:p>
          <a:p>
            <a:pPr algn="ctr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Collision-Free – Token Ring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41947"/>
            <a:ext cx="5514976" cy="4968848"/>
          </a:xfrm>
        </p:spPr>
        <p:txBody>
          <a:bodyPr/>
          <a:lstStyle/>
          <a:p>
            <a:r>
              <a:rPr lang="en-US" sz="2000" dirty="0" smtClean="0"/>
              <a:t>Token sent round ring defines the sending order</a:t>
            </a:r>
          </a:p>
          <a:p>
            <a:pPr lvl="1"/>
            <a:r>
              <a:rPr lang="en-US" sz="2000" dirty="0" smtClean="0"/>
              <a:t>Station with token may send a frame before passing</a:t>
            </a:r>
          </a:p>
          <a:p>
            <a:pPr lvl="1"/>
            <a:r>
              <a:rPr lang="en-US" sz="2000" dirty="0" smtClean="0"/>
              <a:t>Idea can be used without ring too, e.g., token bus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77755" y="3143250"/>
            <a:ext cx="6705600" cy="2933700"/>
            <a:chOff x="1143000" y="1828800"/>
            <a:chExt cx="6705600" cy="2933700"/>
          </a:xfrm>
        </p:grpSpPr>
        <p:pic>
          <p:nvPicPr>
            <p:cNvPr id="1638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3681" b="7055"/>
            <a:stretch>
              <a:fillRect/>
            </a:stretch>
          </p:blipFill>
          <p:spPr bwMode="auto">
            <a:xfrm>
              <a:off x="2790825" y="1990725"/>
              <a:ext cx="3562350" cy="277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389" name="TextBox 4"/>
            <p:cNvSpPr txBox="1">
              <a:spLocks noChangeArrowheads="1"/>
            </p:cNvSpPr>
            <p:nvPr/>
          </p:nvSpPr>
          <p:spPr bwMode="auto">
            <a:xfrm>
              <a:off x="1143000" y="1981200"/>
              <a:ext cx="17526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/>
                <a:t>Station</a:t>
              </a:r>
            </a:p>
          </p:txBody>
        </p:sp>
        <p:sp>
          <p:nvSpPr>
            <p:cNvPr id="16390" name="TextBox 5"/>
            <p:cNvSpPr txBox="1">
              <a:spLocks noChangeArrowheads="1"/>
            </p:cNvSpPr>
            <p:nvPr/>
          </p:nvSpPr>
          <p:spPr bwMode="auto">
            <a:xfrm>
              <a:off x="1219200" y="3886200"/>
              <a:ext cx="1676400" cy="646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/>
                <a:t>Direction of</a:t>
              </a:r>
            </a:p>
            <a:p>
              <a:pPr algn="r"/>
              <a:r>
                <a:rPr lang="en-US"/>
                <a:t>transmission</a:t>
              </a:r>
            </a:p>
          </p:txBody>
        </p:sp>
        <p:sp>
          <p:nvSpPr>
            <p:cNvPr id="16391" name="TextBox 6"/>
            <p:cNvSpPr txBox="1">
              <a:spLocks noChangeArrowheads="1"/>
            </p:cNvSpPr>
            <p:nvPr/>
          </p:nvSpPr>
          <p:spPr bwMode="auto">
            <a:xfrm>
              <a:off x="6019800" y="1828800"/>
              <a:ext cx="18288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Token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078" y="1295400"/>
            <a:ext cx="2181225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166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Collision-Free – Bitmap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10688"/>
            <a:ext cx="7790214" cy="4600081"/>
          </a:xfrm>
        </p:spPr>
        <p:txBody>
          <a:bodyPr/>
          <a:lstStyle/>
          <a:p>
            <a:r>
              <a:rPr lang="en-US" dirty="0" smtClean="0"/>
              <a:t>Optimization to reduce impact of empty slots</a:t>
            </a:r>
          </a:p>
          <a:p>
            <a:r>
              <a:rPr lang="en-US" dirty="0" smtClean="0"/>
              <a:t> The basic bit-map protocol:</a:t>
            </a:r>
          </a:p>
          <a:p>
            <a:pPr lvl="1"/>
            <a:r>
              <a:rPr lang="en-US" dirty="0" smtClean="0"/>
              <a:t>Sender set a bit in contention slot if they have data</a:t>
            </a:r>
          </a:p>
          <a:p>
            <a:pPr lvl="1"/>
            <a:r>
              <a:rPr lang="en-US" dirty="0" smtClean="0"/>
              <a:t>Senders send in turn; everyone knows who has data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 cstate="print"/>
          <a:srcRect t="8673"/>
          <a:stretch>
            <a:fillRect/>
          </a:stretch>
        </p:blipFill>
        <p:spPr bwMode="auto">
          <a:xfrm>
            <a:off x="257175" y="4105275"/>
            <a:ext cx="87058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657225" y="4914900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047750" y="4914900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847850" y="4914900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033837" y="4914900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833937" y="4914900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072312" y="4905375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7750" y="6018663"/>
            <a:ext cx="5540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Problems?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Contention vs. Contention-free protocols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10 participants: CSMA versus Token Ring</a:t>
            </a:r>
            <a:endParaRPr lang="en-GB" dirty="0"/>
          </a:p>
        </p:txBody>
      </p:sp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1126088185"/>
              </p:ext>
            </p:extLst>
          </p:nvPr>
        </p:nvGraphicFramePr>
        <p:xfrm>
          <a:off x="429371" y="2553620"/>
          <a:ext cx="8025516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5" name="Straight Connector 14"/>
          <p:cNvCxnSpPr/>
          <p:nvPr/>
        </p:nvCxnSpPr>
        <p:spPr bwMode="auto">
          <a:xfrm flipV="1">
            <a:off x="1144988" y="2679590"/>
            <a:ext cx="5895445" cy="327593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 bwMode="auto">
          <a:xfrm>
            <a:off x="7040433" y="2679590"/>
            <a:ext cx="118121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518844" y="2723935"/>
            <a:ext cx="1017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1"/>
                </a:solidFill>
              </a:rPr>
              <a:t>Ideal</a:t>
            </a:r>
            <a:endParaRPr lang="en-GB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85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Contention vs collision-free protocols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7937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Contention </a:t>
            </a:r>
            <a:r>
              <a:rPr lang="en-US" sz="2000" dirty="0"/>
              <a:t>protocols good for low load, but bad for high </a:t>
            </a:r>
            <a:r>
              <a:rPr lang="en-US" sz="2000" dirty="0" smtClean="0"/>
              <a:t>load.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Collision-free </a:t>
            </a:r>
            <a:r>
              <a:rPr lang="en-US" sz="2000" dirty="0"/>
              <a:t>ones </a:t>
            </a:r>
            <a:r>
              <a:rPr lang="en-US" sz="2000" dirty="0" smtClean="0"/>
              <a:t>bad for low load, acceptable for high load</a:t>
            </a:r>
          </a:p>
          <a:p>
            <a:pPr marL="800100" lvl="1" indent="-342900"/>
            <a:r>
              <a:rPr lang="en-US" sz="1800" dirty="0" smtClean="0"/>
              <a:t>Still, if load is very high, static schemes may be better, due to unnecessary sending order resolution (if everybody wants to send anyway)</a:t>
            </a:r>
          </a:p>
          <a:p>
            <a:pPr marL="800100" lvl="1" indent="-342900"/>
            <a:endParaRPr lang="en-US" sz="2000" dirty="0" smtClean="0"/>
          </a:p>
          <a:p>
            <a:pPr marL="800100" lvl="1" indent="-342900"/>
            <a:endParaRPr lang="en-US" sz="2000" dirty="0" smtClean="0"/>
          </a:p>
          <a:p>
            <a:r>
              <a:rPr lang="en-US" sz="2000" dirty="0" smtClean="0"/>
              <a:t>Can we combine contention and collision-free protocols?</a:t>
            </a:r>
            <a:endParaRPr lang="en-US" sz="2000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9464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MAC </a:t>
            </a:r>
            <a:r>
              <a:rPr lang="en-US" dirty="0" err="1" smtClean="0"/>
              <a:t>Sublayer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5" y="2390775"/>
            <a:ext cx="5076826" cy="4019550"/>
          </a:xfrm>
        </p:spPr>
        <p:txBody>
          <a:bodyPr/>
          <a:lstStyle/>
          <a:p>
            <a:r>
              <a:rPr lang="en-US" dirty="0" smtClean="0"/>
              <a:t>Responsible for deciding who sends next on a multi-access link</a:t>
            </a:r>
          </a:p>
          <a:p>
            <a:pPr lvl="1"/>
            <a:r>
              <a:rPr lang="en-US" dirty="0" smtClean="0"/>
              <a:t>An important part of the link layer, especially for LANs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30400"/>
            <a:chOff x="6753225" y="2638425"/>
            <a:chExt cx="1466850" cy="19304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416300"/>
              <a:ext cx="1447800" cy="381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5046848" y="4488806"/>
            <a:ext cx="18206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MAC is in here!</a:t>
            </a:r>
            <a:endParaRPr lang="en-US" dirty="0"/>
          </a:p>
        </p:txBody>
      </p:sp>
      <p:sp>
        <p:nvSpPr>
          <p:cNvPr id="32" name="Freeform 31"/>
          <p:cNvSpPr/>
          <p:nvPr/>
        </p:nvSpPr>
        <p:spPr bwMode="auto">
          <a:xfrm rot="19132956">
            <a:off x="5513807" y="3892944"/>
            <a:ext cx="1300179" cy="244853"/>
          </a:xfrm>
          <a:custGeom>
            <a:avLst/>
            <a:gdLst>
              <a:gd name="connsiteX0" fmla="*/ 0 w 523875"/>
              <a:gd name="connsiteY0" fmla="*/ 103188 h 150813"/>
              <a:gd name="connsiteX1" fmla="*/ 219075 w 523875"/>
              <a:gd name="connsiteY1" fmla="*/ 7938 h 150813"/>
              <a:gd name="connsiteX2" fmla="*/ 523875 w 523875"/>
              <a:gd name="connsiteY2" fmla="*/ 150813 h 150813"/>
              <a:gd name="connsiteX0" fmla="*/ 0 w 523875"/>
              <a:gd name="connsiteY0" fmla="*/ 112713 h 160338"/>
              <a:gd name="connsiteX1" fmla="*/ 304800 w 523875"/>
              <a:gd name="connsiteY1" fmla="*/ 7938 h 160338"/>
              <a:gd name="connsiteX2" fmla="*/ 523875 w 523875"/>
              <a:gd name="connsiteY2" fmla="*/ 160338 h 160338"/>
              <a:gd name="connsiteX0" fmla="*/ 0 w 533400"/>
              <a:gd name="connsiteY0" fmla="*/ 106362 h 115887"/>
              <a:gd name="connsiteX1" fmla="*/ 304800 w 533400"/>
              <a:gd name="connsiteY1" fmla="*/ 1587 h 115887"/>
              <a:gd name="connsiteX2" fmla="*/ 533400 w 533400"/>
              <a:gd name="connsiteY2" fmla="*/ 115887 h 11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3400" h="115887">
                <a:moveTo>
                  <a:pt x="0" y="106362"/>
                </a:moveTo>
                <a:cubicBezTo>
                  <a:pt x="65881" y="54768"/>
                  <a:pt x="215900" y="0"/>
                  <a:pt x="304800" y="1587"/>
                </a:cubicBezTo>
                <a:cubicBezTo>
                  <a:pt x="393700" y="3174"/>
                  <a:pt x="424656" y="48418"/>
                  <a:pt x="533400" y="115887"/>
                </a:cubicBezTo>
              </a:path>
            </a:pathLst>
          </a:cu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taofnj.org/content/WWII%20Combat%20Medic%20-%20Dave%20Steinert/WWII%20COMBAT%20MEDIC_files/asb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577" y="488660"/>
            <a:ext cx="6516094" cy="408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23568" y="4866198"/>
            <a:ext cx="72118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Blood samples from </a:t>
            </a:r>
            <a:r>
              <a:rPr lang="en-GB" dirty="0" smtClean="0"/>
              <a:t>1000 soldiers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One of them is sick.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How many samples need to be </a:t>
            </a:r>
            <a:r>
              <a:rPr lang="en-GB" smtClean="0"/>
              <a:t>checked to </a:t>
            </a:r>
            <a:r>
              <a:rPr lang="en-GB" dirty="0" smtClean="0"/>
              <a:t>find that soldier?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193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Limited Contention – Adaptive Tree Walk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/>
          <a:p>
            <a:r>
              <a:rPr lang="en-US" dirty="0" smtClean="0"/>
              <a:t>Tree divides stations into groups (nodes) to poll</a:t>
            </a:r>
          </a:p>
          <a:p>
            <a:pPr lvl="1"/>
            <a:r>
              <a:rPr lang="en-US" dirty="0" smtClean="0"/>
              <a:t>Depth first search under nodes with poll collisions</a:t>
            </a:r>
          </a:p>
          <a:p>
            <a:pPr lvl="1"/>
            <a:r>
              <a:rPr lang="en-US" dirty="0" smtClean="0"/>
              <a:t>Start search at lower levels if &gt;1 station expected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0725" y="3105150"/>
            <a:ext cx="6143926" cy="3271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381125" y="3219450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Level 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381125" y="4114800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Level 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0650" y="5095875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Level 2</a:t>
            </a:r>
            <a:endParaRPr lang="en-US" dirty="0"/>
          </a:p>
        </p:txBody>
      </p:sp>
      <p:sp>
        <p:nvSpPr>
          <p:cNvPr id="2" name="Rounded Rectangular Callout 1"/>
          <p:cNvSpPr/>
          <p:nvPr/>
        </p:nvSpPr>
        <p:spPr bwMode="auto">
          <a:xfrm>
            <a:off x="6741994" y="3404116"/>
            <a:ext cx="2088107" cy="1336947"/>
          </a:xfrm>
          <a:prstGeom prst="wedgeRoundRectCallout">
            <a:avLst>
              <a:gd name="adj1" fmla="val 61520"/>
              <a:gd name="adj2" fmla="val 79854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What happens when A, C and G want to send?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turn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16 stations, of which all prime numbers want to send. </a:t>
            </a:r>
          </a:p>
          <a:p>
            <a:r>
              <a:rPr lang="en-US" dirty="0" smtClean="0"/>
              <a:t>What happens on the channel?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26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Medium Access Control </a:t>
            </a:r>
            <a:r>
              <a:rPr lang="en-US" dirty="0" err="1" smtClean="0"/>
              <a:t>Sublayer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Channel Allocation Theory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Ethernet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Wireless Channel Allocation</a:t>
            </a:r>
          </a:p>
          <a:p>
            <a:pPr lvl="1">
              <a:buFont typeface="+mj-lt"/>
              <a:buAutoNum type="arabicPeriod"/>
            </a:pPr>
            <a:r>
              <a:rPr lang="en-US" dirty="0" err="1" smtClean="0"/>
              <a:t>WiFi</a:t>
            </a: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Data Link Layer Switching</a:t>
            </a:r>
          </a:p>
        </p:txBody>
      </p:sp>
    </p:spTree>
    <p:extLst>
      <p:ext uri="{BB962C8B-B14F-4D97-AF65-F5344CB8AC3E}">
        <p14:creationId xmlns:p14="http://schemas.microsoft.com/office/powerpoint/2010/main" val="234911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MAC-</a:t>
            </a:r>
            <a:r>
              <a:rPr lang="en-GB" dirty="0" err="1" smtClean="0"/>
              <a:t>Adresses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Typically hardcoded by the manufacturer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Ipconfig /all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i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IEEE manages </a:t>
            </a:r>
            <a:r>
              <a:rPr lang="en-GB" sz="2000" dirty="0"/>
              <a:t>three spaces: MAC-48, EUI-48, and </a:t>
            </a:r>
            <a:r>
              <a:rPr lang="en-GB" sz="2000" dirty="0" smtClean="0"/>
              <a:t>EUI-64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Great for spying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pic>
        <p:nvPicPr>
          <p:cNvPr id="1026" name="Picture 2" descr="http://www.classtools.net/blog/wp-content/uploads/2015/05/s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225" y="4800847"/>
            <a:ext cx="904481" cy="1684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5407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 Ethernet (1) – Physical Layer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One shared coaxial cable to which all hosts attached</a:t>
            </a:r>
          </a:p>
          <a:p>
            <a:pPr lvl="1"/>
            <a:r>
              <a:rPr lang="en-US" sz="2000" dirty="0" smtClean="0"/>
              <a:t>10 Mbps: Manchester encoding</a:t>
            </a:r>
          </a:p>
          <a:p>
            <a:pPr lvl="1"/>
            <a:r>
              <a:rPr lang="en-US" sz="2000" dirty="0" smtClean="0"/>
              <a:t>100 Mbps: 4B/5B encoding</a:t>
            </a:r>
          </a:p>
          <a:p>
            <a:pPr lvl="1"/>
            <a:r>
              <a:rPr lang="en-US" sz="2000" dirty="0" smtClean="0"/>
              <a:t>1000 Mbps: 8B/10B encoding</a:t>
            </a:r>
          </a:p>
          <a:p>
            <a:pPr lvl="1"/>
            <a:r>
              <a:rPr lang="en-US" sz="2000" dirty="0" smtClean="0"/>
              <a:t>Hosts run the classic Ethernet CSMA/CD protocol for access</a:t>
            </a:r>
          </a:p>
        </p:txBody>
      </p:sp>
      <p:pic>
        <p:nvPicPr>
          <p:cNvPr id="4098" name="Picture 2" descr="http://www.ehrenberg.ch/assets/images/LANVerkabelung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77" b="36620"/>
          <a:stretch/>
        </p:blipFill>
        <p:spPr bwMode="auto">
          <a:xfrm>
            <a:off x="1847898" y="3651062"/>
            <a:ext cx="5180699" cy="267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12441" y="6299576"/>
            <a:ext cx="12146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Hub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Classic Ethernet (2) – MAC </a:t>
            </a:r>
            <a:endParaRPr 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MAC </a:t>
            </a:r>
            <a:r>
              <a:rPr lang="en-US" dirty="0" smtClean="0"/>
              <a:t>protocol</a:t>
            </a:r>
            <a:r>
              <a:rPr lang="fr-FR" dirty="0" smtClean="0"/>
              <a:t> </a:t>
            </a:r>
            <a:r>
              <a:rPr lang="fr-FR" dirty="0" err="1" smtClean="0"/>
              <a:t>waits</a:t>
            </a:r>
            <a:r>
              <a:rPr lang="fr-FR" dirty="0" smtClean="0"/>
              <a:t> </a:t>
            </a:r>
            <a:r>
              <a:rPr lang="fr-FR" dirty="0" err="1" smtClean="0"/>
              <a:t>randomly</a:t>
            </a:r>
            <a:r>
              <a:rPr lang="fr-FR" dirty="0" smtClean="0"/>
              <a:t> longer in case of </a:t>
            </a:r>
            <a:r>
              <a:rPr lang="fr-FR" dirty="0" err="1" smtClean="0"/>
              <a:t>repeated</a:t>
            </a:r>
            <a:r>
              <a:rPr lang="fr-FR" dirty="0" smtClean="0"/>
              <a:t> collisions</a:t>
            </a:r>
          </a:p>
          <a:p>
            <a:pPr lvl="1"/>
            <a:r>
              <a:rPr lang="en-US" sz="2000" dirty="0" smtClean="0"/>
              <a:t>Random</a:t>
            </a:r>
            <a:r>
              <a:rPr lang="fr-FR" sz="2000" dirty="0" smtClean="0"/>
              <a:t> </a:t>
            </a:r>
            <a:r>
              <a:rPr lang="fr-FR" sz="2000" dirty="0" err="1" smtClean="0"/>
              <a:t>delay</a:t>
            </a:r>
            <a:r>
              <a:rPr lang="fr-FR" sz="2000" dirty="0" smtClean="0"/>
              <a:t> (</a:t>
            </a:r>
            <a:r>
              <a:rPr lang="fr-FR" sz="2000" dirty="0" err="1" smtClean="0"/>
              <a:t>backoff</a:t>
            </a:r>
            <a:r>
              <a:rPr lang="fr-FR" sz="2000" dirty="0" smtClean="0"/>
              <a:t>) </a:t>
            </a:r>
            <a:r>
              <a:rPr lang="fr-FR" sz="2000" dirty="0" err="1" smtClean="0"/>
              <a:t>after</a:t>
            </a:r>
            <a:r>
              <a:rPr lang="fr-FR" sz="2000" dirty="0" smtClean="0"/>
              <a:t> collision </a:t>
            </a:r>
            <a:r>
              <a:rPr lang="fr-FR" sz="2000" dirty="0" err="1" smtClean="0"/>
              <a:t>is</a:t>
            </a:r>
            <a:r>
              <a:rPr lang="fr-FR" sz="2000" dirty="0" smtClean="0"/>
              <a:t> </a:t>
            </a:r>
            <a:r>
              <a:rPr lang="fr-FR" sz="2000" dirty="0" err="1" smtClean="0"/>
              <a:t>computed</a:t>
            </a:r>
            <a:r>
              <a:rPr lang="fr-FR" sz="2000" dirty="0" smtClean="0"/>
              <a:t> </a:t>
            </a:r>
            <a:r>
              <a:rPr lang="fr-FR" sz="2000" dirty="0" err="1" smtClean="0"/>
              <a:t>with</a:t>
            </a:r>
            <a:r>
              <a:rPr lang="fr-FR" sz="2000" dirty="0" smtClean="0"/>
              <a:t> BEB (</a:t>
            </a:r>
            <a:r>
              <a:rPr lang="fr-FR" sz="2000" dirty="0" err="1" smtClean="0"/>
              <a:t>Binary</a:t>
            </a:r>
            <a:r>
              <a:rPr lang="fr-FR" sz="2000" dirty="0" smtClean="0"/>
              <a:t> </a:t>
            </a:r>
            <a:r>
              <a:rPr lang="fr-FR" sz="2000" dirty="0" err="1" smtClean="0"/>
              <a:t>Exponential</a:t>
            </a:r>
            <a:r>
              <a:rPr lang="fr-FR" sz="2000" dirty="0" smtClean="0"/>
              <a:t> </a:t>
            </a:r>
            <a:r>
              <a:rPr lang="fr-FR" sz="2000" dirty="0" err="1" smtClean="0"/>
              <a:t>Backoff</a:t>
            </a:r>
            <a:r>
              <a:rPr lang="fr-FR" sz="2000" dirty="0" smtClean="0"/>
              <a:t>)</a:t>
            </a:r>
          </a:p>
          <a:p>
            <a:pPr marL="0" lvl="1" indent="0">
              <a:buNone/>
            </a:pPr>
            <a:r>
              <a:rPr lang="fr-FR" sz="2000" dirty="0" smtClean="0">
                <a:sym typeface="Wingdings" panose="05000000000000000000" pitchFamily="2" charset="2"/>
              </a:rPr>
              <a:t> </a:t>
            </a:r>
            <a:r>
              <a:rPr lang="fr-FR" sz="2000" dirty="0" err="1" smtClean="0">
                <a:sym typeface="Wingdings" panose="05000000000000000000" pitchFamily="2" charset="2"/>
              </a:rPr>
              <a:t>After</a:t>
            </a:r>
            <a:r>
              <a:rPr lang="fr-FR" sz="2000" dirty="0" smtClean="0">
                <a:sym typeface="Wingdings" panose="05000000000000000000" pitchFamily="2" charset="2"/>
              </a:rPr>
              <a:t> first collision, </a:t>
            </a:r>
            <a:r>
              <a:rPr lang="fr-FR" sz="2000" dirty="0" err="1" smtClean="0">
                <a:sym typeface="Wingdings" panose="05000000000000000000" pitchFamily="2" charset="2"/>
              </a:rPr>
              <a:t>wait</a:t>
            </a:r>
            <a:r>
              <a:rPr lang="fr-FR" sz="2000" dirty="0" smtClean="0">
                <a:sym typeface="Wingdings" panose="05000000000000000000" pitchFamily="2" charset="2"/>
              </a:rPr>
              <a:t> </a:t>
            </a:r>
            <a:r>
              <a:rPr lang="fr-FR" sz="2000" dirty="0" err="1" smtClean="0">
                <a:sym typeface="Wingdings" panose="05000000000000000000" pitchFamily="2" charset="2"/>
              </a:rPr>
              <a:t>between</a:t>
            </a:r>
            <a:r>
              <a:rPr lang="fr-FR" sz="2000" dirty="0" smtClean="0">
                <a:sym typeface="Wingdings" panose="05000000000000000000" pitchFamily="2" charset="2"/>
              </a:rPr>
              <a:t> 0 and 1 time </a:t>
            </a:r>
            <a:r>
              <a:rPr lang="fr-FR" sz="2000" dirty="0" err="1" smtClean="0">
                <a:sym typeface="Wingdings" panose="05000000000000000000" pitchFamily="2" charset="2"/>
              </a:rPr>
              <a:t>units</a:t>
            </a:r>
            <a:r>
              <a:rPr lang="fr-FR" sz="2000" dirty="0" smtClean="0">
                <a:sym typeface="Wingdings" panose="05000000000000000000" pitchFamily="2" charset="2"/>
              </a:rPr>
              <a:t>, </a:t>
            </a:r>
            <a:r>
              <a:rPr lang="fr-FR" sz="2000" dirty="0" err="1" smtClean="0">
                <a:sym typeface="Wingdings" panose="05000000000000000000" pitchFamily="2" charset="2"/>
              </a:rPr>
              <a:t>after</a:t>
            </a:r>
            <a:r>
              <a:rPr lang="fr-FR" sz="2000" dirty="0" smtClean="0">
                <a:sym typeface="Wingdings" panose="05000000000000000000" pitchFamily="2" charset="2"/>
              </a:rPr>
              <a:t> second, </a:t>
            </a:r>
            <a:r>
              <a:rPr lang="fr-FR" sz="2000" dirty="0" err="1" smtClean="0">
                <a:sym typeface="Wingdings" panose="05000000000000000000" pitchFamily="2" charset="2"/>
              </a:rPr>
              <a:t>between</a:t>
            </a:r>
            <a:r>
              <a:rPr lang="fr-FR" sz="2000" dirty="0" smtClean="0">
                <a:sym typeface="Wingdings" panose="05000000000000000000" pitchFamily="2" charset="2"/>
              </a:rPr>
              <a:t> 0 and 3, </a:t>
            </a:r>
            <a:r>
              <a:rPr lang="fr-FR" sz="2000" dirty="0" err="1" smtClean="0">
                <a:sym typeface="Wingdings" panose="05000000000000000000" pitchFamily="2" charset="2"/>
              </a:rPr>
              <a:t>after</a:t>
            </a:r>
            <a:r>
              <a:rPr lang="fr-FR" sz="2000" dirty="0" smtClean="0">
                <a:sym typeface="Wingdings" panose="05000000000000000000" pitchFamily="2" charset="2"/>
              </a:rPr>
              <a:t> </a:t>
            </a:r>
            <a:r>
              <a:rPr lang="fr-FR" sz="2000" dirty="0" err="1" smtClean="0">
                <a:sym typeface="Wingdings" panose="05000000000000000000" pitchFamily="2" charset="2"/>
              </a:rPr>
              <a:t>third</a:t>
            </a:r>
            <a:r>
              <a:rPr lang="fr-FR" sz="2000" dirty="0" smtClean="0">
                <a:sym typeface="Wingdings" panose="05000000000000000000" pitchFamily="2" charset="2"/>
              </a:rPr>
              <a:t>, </a:t>
            </a:r>
            <a:r>
              <a:rPr lang="fr-FR" sz="2000" dirty="0" err="1" smtClean="0">
                <a:sym typeface="Wingdings" panose="05000000000000000000" pitchFamily="2" charset="2"/>
              </a:rPr>
              <a:t>between</a:t>
            </a:r>
            <a:r>
              <a:rPr lang="fr-FR" sz="2000" dirty="0" smtClean="0">
                <a:sym typeface="Wingdings" panose="05000000000000000000" pitchFamily="2" charset="2"/>
              </a:rPr>
              <a:t> 0 and 7, …</a:t>
            </a:r>
            <a:r>
              <a:rPr lang="fr-FR" sz="2000" dirty="0" smtClean="0"/>
              <a:t>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751238" y="3910753"/>
            <a:ext cx="7953375" cy="1058627"/>
            <a:chOff x="752475" y="3891170"/>
            <a:chExt cx="7953375" cy="1058627"/>
          </a:xfrm>
        </p:grpSpPr>
        <p:pic>
          <p:nvPicPr>
            <p:cNvPr id="25604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t="52638"/>
            <a:stretch/>
          </p:blipFill>
          <p:spPr bwMode="auto">
            <a:xfrm>
              <a:off x="981075" y="3891170"/>
              <a:ext cx="7724775" cy="10586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752475" y="4048125"/>
              <a:ext cx="79057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IEEE 802.3</a:t>
              </a:r>
              <a:endParaRPr lang="en-US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51905" y="6217331"/>
            <a:ext cx="7718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Problem: Frame length – bandwidth – round-trip-time tradeoff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 Ethernet (4) – Performance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48788"/>
            <a:ext cx="7790214" cy="4600081"/>
          </a:xfrm>
        </p:spPr>
        <p:txBody>
          <a:bodyPr/>
          <a:lstStyle/>
          <a:p>
            <a:r>
              <a:rPr lang="en-US" dirty="0" smtClean="0"/>
              <a:t>Efficient for large frames, even with many senders</a:t>
            </a:r>
          </a:p>
          <a:p>
            <a:pPr lvl="1"/>
            <a:r>
              <a:rPr lang="en-US" dirty="0" smtClean="0"/>
              <a:t>Degrades for small frames (and long LANs)</a:t>
            </a:r>
          </a:p>
          <a:p>
            <a:pPr lvl="1"/>
            <a:endParaRPr lang="en-US" dirty="0" smtClean="0"/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3968" y="2512236"/>
            <a:ext cx="5186363" cy="385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524625" y="3886200"/>
            <a:ext cx="2095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Mbps Ethernet,</a:t>
            </a:r>
          </a:p>
          <a:p>
            <a:r>
              <a:rPr lang="en-US" dirty="0" smtClean="0"/>
              <a:t>64 byte min. frame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Medium Access Control </a:t>
            </a:r>
            <a:r>
              <a:rPr lang="en-US" dirty="0" err="1" smtClean="0"/>
              <a:t>Sublayer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Channel Allocation Theory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Ethernet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Wireless Channel Allocation</a:t>
            </a:r>
          </a:p>
          <a:p>
            <a:pPr lvl="1">
              <a:buFont typeface="+mj-lt"/>
              <a:buAutoNum type="arabicPeriod"/>
            </a:pPr>
            <a:r>
              <a:rPr lang="en-US" dirty="0" err="1" smtClean="0"/>
              <a:t>WiFi</a:t>
            </a: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Data Link Layer Switching</a:t>
            </a:r>
          </a:p>
        </p:txBody>
      </p:sp>
    </p:spTree>
    <p:extLst>
      <p:ext uri="{BB962C8B-B14F-4D97-AF65-F5344CB8AC3E}">
        <p14:creationId xmlns:p14="http://schemas.microsoft.com/office/powerpoint/2010/main" val="191591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LAN Protocols (1)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Wireless has complications compared to wired.</a:t>
            </a:r>
          </a:p>
          <a:p>
            <a:endParaRPr lang="en-US" sz="900" dirty="0" smtClean="0"/>
          </a:p>
          <a:p>
            <a:pPr marL="457200" indent="-457200"/>
            <a:r>
              <a:rPr lang="en-US" dirty="0" smtClean="0"/>
              <a:t>Nodes may have different coverage regions</a:t>
            </a:r>
          </a:p>
          <a:p>
            <a:pPr lvl="1"/>
            <a:r>
              <a:rPr lang="en-US" dirty="0" smtClean="0"/>
              <a:t>Leads to problems with </a:t>
            </a:r>
            <a:r>
              <a:rPr lang="en-US" u="sng" dirty="0" smtClean="0"/>
              <a:t>hidden</a:t>
            </a:r>
            <a:r>
              <a:rPr lang="en-US" dirty="0" smtClean="0"/>
              <a:t> and </a:t>
            </a:r>
            <a:r>
              <a:rPr lang="en-US" u="sng" dirty="0" smtClean="0"/>
              <a:t>exposed</a:t>
            </a:r>
            <a:r>
              <a:rPr lang="en-US" dirty="0" smtClean="0"/>
              <a:t> terminals</a:t>
            </a:r>
          </a:p>
          <a:p>
            <a:r>
              <a:rPr lang="en-US" dirty="0" smtClean="0"/>
              <a:t>Nodes can’t detect all collisions, i.e., sense while sending</a:t>
            </a:r>
          </a:p>
          <a:p>
            <a:pPr lvl="1"/>
            <a:r>
              <a:rPr lang="en-US" dirty="0" smtClean="0"/>
              <a:t>Makes collisions expensive and to be avoided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4651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Medium Access Control </a:t>
            </a:r>
            <a:r>
              <a:rPr lang="en-US" dirty="0" err="1" smtClean="0"/>
              <a:t>Sublayer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Channel Allocation Theory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Ethernet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Wireless Channel Allocation</a:t>
            </a:r>
          </a:p>
          <a:p>
            <a:pPr lvl="1">
              <a:buFont typeface="+mj-lt"/>
              <a:buAutoNum type="arabicPeriod"/>
            </a:pPr>
            <a:r>
              <a:rPr lang="en-US" dirty="0" err="1" smtClean="0"/>
              <a:t>WiFi</a:t>
            </a: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Data Link Layer Switching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LANs (2) – Hidden terminals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Hidden terminals</a:t>
            </a:r>
            <a:r>
              <a:rPr lang="en-US" dirty="0" smtClean="0"/>
              <a:t> are senders that cannot sense each other but nonetheless collide at intended receiver</a:t>
            </a:r>
          </a:p>
          <a:p>
            <a:pPr lvl="1"/>
            <a:r>
              <a:rPr lang="en-US" dirty="0" smtClean="0"/>
              <a:t>Want to prevent; loss of efficiency</a:t>
            </a:r>
          </a:p>
          <a:p>
            <a:pPr lvl="1"/>
            <a:r>
              <a:rPr lang="en-US" dirty="0" smtClean="0"/>
              <a:t>A and C are hidden terminals when sending to B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 t="6880" b="19786"/>
          <a:stretch>
            <a:fillRect/>
          </a:stretch>
        </p:blipFill>
        <p:spPr bwMode="auto">
          <a:xfrm>
            <a:off x="1714500" y="3448050"/>
            <a:ext cx="57150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963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LANs (3) – Exposed terminals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Exposed terminals</a:t>
            </a:r>
            <a:r>
              <a:rPr lang="en-US" dirty="0" smtClean="0"/>
              <a:t> are senders who can sense each other but still transmit safely (to different receivers) </a:t>
            </a:r>
          </a:p>
          <a:p>
            <a:pPr lvl="1"/>
            <a:r>
              <a:rPr lang="en-US" dirty="0" smtClean="0"/>
              <a:t>Desirably concurrency; improves performance</a:t>
            </a:r>
          </a:p>
          <a:p>
            <a:pPr lvl="1"/>
            <a:r>
              <a:rPr lang="en-US" dirty="0" smtClean="0"/>
              <a:t>B </a:t>
            </a:r>
            <a:r>
              <a:rPr lang="en-US" dirty="0" smtClean="0">
                <a:sym typeface="Wingdings" pitchFamily="2" charset="2"/>
              </a:rPr>
              <a:t> A </a:t>
            </a:r>
            <a:r>
              <a:rPr lang="en-US" dirty="0" smtClean="0"/>
              <a:t>and C </a:t>
            </a:r>
            <a:r>
              <a:rPr lang="en-US" dirty="0" smtClean="0">
                <a:sym typeface="Wingdings" pitchFamily="2" charset="2"/>
              </a:rPr>
              <a:t> D </a:t>
            </a:r>
            <a:r>
              <a:rPr lang="en-US" dirty="0" smtClean="0"/>
              <a:t>are exposed terminals</a:t>
            </a:r>
          </a:p>
        </p:txBody>
      </p:sp>
      <p:pic>
        <p:nvPicPr>
          <p:cNvPr id="21508" name="Picture 5"/>
          <p:cNvPicPr>
            <a:picLocks noChangeAspect="1" noChangeArrowheads="1"/>
          </p:cNvPicPr>
          <p:nvPr/>
        </p:nvPicPr>
        <p:blipFill>
          <a:blip r:embed="rId2" cstate="print"/>
          <a:srcRect t="8248" b="17772"/>
          <a:stretch>
            <a:fillRect/>
          </a:stretch>
        </p:blipFill>
        <p:spPr bwMode="auto">
          <a:xfrm>
            <a:off x="1752600" y="3362325"/>
            <a:ext cx="56388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358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Wireless LANs (4) – MACA </a:t>
            </a:r>
            <a:endParaRPr lang="en-US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91638"/>
            <a:ext cx="7790214" cy="4600081"/>
          </a:xfrm>
        </p:spPr>
        <p:txBody>
          <a:bodyPr/>
          <a:lstStyle/>
          <a:p>
            <a:r>
              <a:rPr lang="en-US" dirty="0" smtClean="0"/>
              <a:t>MACA protocol grants access for A to send to B:</a:t>
            </a:r>
          </a:p>
          <a:p>
            <a:pPr lvl="1"/>
            <a:r>
              <a:rPr lang="en-US" dirty="0" smtClean="0"/>
              <a:t>A sends RTS to B [left]; B replies with CTS [right] </a:t>
            </a:r>
          </a:p>
          <a:p>
            <a:pPr lvl="1"/>
            <a:r>
              <a:rPr lang="en-US" dirty="0" smtClean="0"/>
              <a:t>A can send with exposed but no hidden terminals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3" cstate="print"/>
          <a:srcRect b="10049"/>
          <a:stretch>
            <a:fillRect/>
          </a:stretch>
        </p:blipFill>
        <p:spPr bwMode="auto">
          <a:xfrm>
            <a:off x="831056" y="2967039"/>
            <a:ext cx="7519988" cy="3071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266825" y="5915025"/>
            <a:ext cx="26955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A sends RTS to B; C and E hear and defer for CTS</a:t>
            </a:r>
          </a:p>
          <a:p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191125" y="5904608"/>
            <a:ext cx="2695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B replies with CTS; D and E hear and defer for data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9627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Medium Access Control </a:t>
            </a:r>
            <a:r>
              <a:rPr lang="en-US" dirty="0" err="1" smtClean="0"/>
              <a:t>Sublayer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Channel Allocation Theory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Ethernet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Wireless Channel Allocation</a:t>
            </a:r>
          </a:p>
          <a:p>
            <a:pPr lvl="1">
              <a:buFont typeface="+mj-lt"/>
              <a:buAutoNum type="arabicPeriod"/>
            </a:pPr>
            <a:r>
              <a:rPr lang="en-US" sz="2800" b="1" dirty="0" err="1" smtClean="0"/>
              <a:t>WiFi</a:t>
            </a:r>
            <a:endParaRPr lang="en-US" sz="2800" b="1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Data Link Layer Switching</a:t>
            </a:r>
          </a:p>
        </p:txBody>
      </p:sp>
    </p:spTree>
    <p:extLst>
      <p:ext uri="{BB962C8B-B14F-4D97-AF65-F5344CB8AC3E}">
        <p14:creationId xmlns:p14="http://schemas.microsoft.com/office/powerpoint/2010/main" val="399032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LANs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802.11 physical layer </a:t>
            </a:r>
          </a:p>
          <a:p>
            <a:pPr lvl="1"/>
            <a:r>
              <a:rPr lang="en-US" dirty="0" smtClean="0"/>
              <a:t>802.11 MAC </a:t>
            </a:r>
          </a:p>
          <a:p>
            <a:pPr lvl="1"/>
            <a:r>
              <a:rPr lang="en-US" dirty="0" smtClean="0"/>
              <a:t>802.11 frames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802.11 Architecture/Protocol Stack (1)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77363"/>
            <a:ext cx="7790214" cy="4600081"/>
          </a:xfrm>
        </p:spPr>
        <p:txBody>
          <a:bodyPr/>
          <a:lstStyle/>
          <a:p>
            <a:r>
              <a:rPr lang="fr-FR" dirty="0" smtClean="0"/>
              <a:t>Wireless clients </a:t>
            </a:r>
            <a:r>
              <a:rPr lang="en-US" dirty="0" smtClean="0"/>
              <a:t>associate </a:t>
            </a:r>
            <a:r>
              <a:rPr lang="fr-FR" dirty="0" smtClean="0"/>
              <a:t>to a </a:t>
            </a:r>
            <a:r>
              <a:rPr lang="fr-FR" dirty="0" err="1" smtClean="0"/>
              <a:t>wired</a:t>
            </a:r>
            <a:r>
              <a:rPr lang="fr-FR" dirty="0" smtClean="0"/>
              <a:t> AP (Access Point)</a:t>
            </a:r>
          </a:p>
          <a:p>
            <a:pPr lvl="1"/>
            <a:r>
              <a:rPr lang="fr-FR" dirty="0" err="1" smtClean="0"/>
              <a:t>Called</a:t>
            </a:r>
            <a:r>
              <a:rPr lang="fr-FR" dirty="0" smtClean="0"/>
              <a:t> infrastructure mode; </a:t>
            </a:r>
            <a:r>
              <a:rPr lang="fr-FR" dirty="0" err="1" smtClean="0"/>
              <a:t>there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a</a:t>
            </a:r>
            <a:r>
              <a:rPr lang="fr-FR" dirty="0" err="1" smtClean="0">
                <a:latin typeface="Arial" charset="0"/>
                <a:cs typeface="Arial" charset="0"/>
              </a:rPr>
              <a:t>lso</a:t>
            </a:r>
            <a:r>
              <a:rPr lang="fr-FR" dirty="0" smtClean="0">
                <a:latin typeface="Arial" charset="0"/>
                <a:cs typeface="Arial" charset="0"/>
              </a:rPr>
              <a:t> </a:t>
            </a:r>
            <a:r>
              <a:rPr lang="en-US" dirty="0" smtClean="0">
                <a:latin typeface="Arial" charset="0"/>
                <a:cs typeface="Arial" charset="0"/>
              </a:rPr>
              <a:t>ad-hoc mode with no AP, but that is rare.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209675" y="2943225"/>
            <a:ext cx="6688931" cy="3667919"/>
            <a:chOff x="762000" y="1447800"/>
            <a:chExt cx="6688931" cy="3667919"/>
          </a:xfrm>
        </p:grpSpPr>
        <p:pic>
          <p:nvPicPr>
            <p:cNvPr id="3686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93069" y="1742281"/>
              <a:ext cx="5757862" cy="3373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69" name="TextBox 4"/>
            <p:cNvSpPr txBox="1">
              <a:spLocks noChangeArrowheads="1"/>
            </p:cNvSpPr>
            <p:nvPr/>
          </p:nvSpPr>
          <p:spPr bwMode="auto">
            <a:xfrm>
              <a:off x="762000" y="1676400"/>
              <a:ext cx="1600200" cy="646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/>
                <a:t>Access</a:t>
              </a:r>
              <a:br>
                <a:rPr lang="en-US"/>
              </a:br>
              <a:r>
                <a:rPr lang="en-US"/>
                <a:t>Point</a:t>
              </a:r>
            </a:p>
          </p:txBody>
        </p:sp>
        <p:sp>
          <p:nvSpPr>
            <p:cNvPr id="36870" name="TextBox 5"/>
            <p:cNvSpPr txBox="1">
              <a:spLocks noChangeArrowheads="1"/>
            </p:cNvSpPr>
            <p:nvPr/>
          </p:nvSpPr>
          <p:spPr bwMode="auto">
            <a:xfrm>
              <a:off x="838200" y="3276600"/>
              <a:ext cx="10668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/>
                <a:t>Client</a:t>
              </a:r>
            </a:p>
          </p:txBody>
        </p:sp>
        <p:sp>
          <p:nvSpPr>
            <p:cNvPr id="36871" name="TextBox 6"/>
            <p:cNvSpPr txBox="1">
              <a:spLocks noChangeArrowheads="1"/>
            </p:cNvSpPr>
            <p:nvPr/>
          </p:nvSpPr>
          <p:spPr bwMode="auto">
            <a:xfrm>
              <a:off x="3810000" y="1447800"/>
              <a:ext cx="19812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To Network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802.11 physical layer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NICs are compatible with multiple physical layers</a:t>
            </a:r>
          </a:p>
          <a:p>
            <a:pPr lvl="2"/>
            <a:r>
              <a:rPr lang="en-US" dirty="0" smtClean="0"/>
              <a:t>E.g., 802.11 a/b/g</a:t>
            </a:r>
          </a:p>
          <a:p>
            <a:pPr lvl="1"/>
            <a:endParaRPr lang="en-US" dirty="0"/>
          </a:p>
        </p:txBody>
      </p:sp>
      <p:graphicFrame>
        <p:nvGraphicFramePr>
          <p:cNvPr id="5" name="Content Placeholder 6"/>
          <p:cNvGraphicFramePr>
            <a:graphicFrameLocks/>
          </p:cNvGraphicFramePr>
          <p:nvPr/>
        </p:nvGraphicFramePr>
        <p:xfrm>
          <a:off x="1362076" y="3038475"/>
          <a:ext cx="6743700" cy="1865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349"/>
                <a:gridCol w="3438525"/>
                <a:gridCol w="2028826"/>
              </a:tblGrid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Technique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Max. Bit Rate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802.11b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Spread spectrum,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2.4 GHz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 Mbps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802.11g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OFDM, 2.4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GHz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54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Mbps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802.11a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OFDM, 5 GHz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54 Mbps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802.11n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OFDM with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MIMO</a:t>
                      </a:r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2.4/5 GHz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600 Mbps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802.11 MAC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96413"/>
            <a:ext cx="7790214" cy="4600081"/>
          </a:xfrm>
        </p:spPr>
        <p:txBody>
          <a:bodyPr/>
          <a:lstStyle/>
          <a:p>
            <a:r>
              <a:rPr lang="en-US" sz="2000" dirty="0" smtClean="0"/>
              <a:t>Base station mode: Base station pulls, no collisions</a:t>
            </a:r>
          </a:p>
          <a:p>
            <a:r>
              <a:rPr lang="en-US" sz="2000" dirty="0" smtClean="0"/>
              <a:t>Ad-hoc mode: CSMA/CD with RTS/CTS</a:t>
            </a: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7" y="2905125"/>
            <a:ext cx="808672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093058" y="6059713"/>
            <a:ext cx="3085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NAV = channel not available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802.11 MAC (2)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Different </a:t>
            </a:r>
            <a:r>
              <a:rPr lang="en-US" dirty="0" err="1" smtClean="0"/>
              <a:t>backoff</a:t>
            </a:r>
            <a:r>
              <a:rPr lang="en-US" dirty="0" smtClean="0"/>
              <a:t> slot times add quality of service</a:t>
            </a:r>
          </a:p>
          <a:p>
            <a:pPr lvl="2"/>
            <a:r>
              <a:rPr lang="en-US" dirty="0" smtClean="0"/>
              <a:t>Short intervals give preferred access, e.g., control, VoIP</a:t>
            </a:r>
          </a:p>
        </p:txBody>
      </p:sp>
      <p:pic>
        <p:nvPicPr>
          <p:cNvPr id="44036" name="Picture 6"/>
          <p:cNvPicPr>
            <a:picLocks noChangeAspect="1" noChangeArrowheads="1"/>
          </p:cNvPicPr>
          <p:nvPr/>
        </p:nvPicPr>
        <p:blipFill>
          <a:blip r:embed="rId2" cstate="print"/>
          <a:srcRect r="4430"/>
          <a:stretch>
            <a:fillRect/>
          </a:stretch>
        </p:blipFill>
        <p:spPr bwMode="auto">
          <a:xfrm>
            <a:off x="604838" y="3133725"/>
            <a:ext cx="7910512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802.11 Frames</a:t>
            </a:r>
            <a:endParaRPr lang="en-US" dirty="0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Frames vary depending on their type (Frame control)</a:t>
            </a:r>
          </a:p>
          <a:p>
            <a:pPr lvl="1"/>
            <a:r>
              <a:rPr lang="en-US" dirty="0" smtClean="0"/>
              <a:t>Data frames have 3 addresses to pass via APs</a:t>
            </a:r>
          </a:p>
        </p:txBody>
      </p:sp>
      <p:pic>
        <p:nvPicPr>
          <p:cNvPr id="4506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588" y="2828925"/>
            <a:ext cx="812482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Medium Access Control </a:t>
            </a:r>
            <a:r>
              <a:rPr lang="en-US" dirty="0" err="1" smtClean="0"/>
              <a:t>Sublayer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sz="2800" b="1" dirty="0" smtClean="0"/>
              <a:t>Channel Allocation Theory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Ethernet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Wireless Channel Allocation</a:t>
            </a:r>
          </a:p>
          <a:p>
            <a:pPr lvl="1">
              <a:buFont typeface="+mj-lt"/>
              <a:buAutoNum type="arabicPeriod"/>
            </a:pPr>
            <a:r>
              <a:rPr lang="en-US" dirty="0" err="1" smtClean="0"/>
              <a:t>WiFi</a:t>
            </a: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Data Link Layer Switching</a:t>
            </a:r>
          </a:p>
        </p:txBody>
      </p:sp>
    </p:spTree>
    <p:extLst>
      <p:ext uri="{BB962C8B-B14F-4D97-AF65-F5344CB8AC3E}">
        <p14:creationId xmlns:p14="http://schemas.microsoft.com/office/powerpoint/2010/main" val="99866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Medium Access Control </a:t>
            </a:r>
            <a:r>
              <a:rPr lang="en-US" dirty="0" err="1" smtClean="0"/>
              <a:t>Sublayer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Channel Allocation Theory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Ethernet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Wireless Channel Allocation</a:t>
            </a:r>
          </a:p>
          <a:p>
            <a:pPr lvl="1">
              <a:buFont typeface="+mj-lt"/>
              <a:buAutoNum type="arabicPeriod"/>
            </a:pPr>
            <a:r>
              <a:rPr lang="en-US" dirty="0" err="1" smtClean="0"/>
              <a:t>WiFi</a:t>
            </a: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Data Link Layer Switching</a:t>
            </a:r>
          </a:p>
        </p:txBody>
      </p:sp>
    </p:spTree>
    <p:extLst>
      <p:ext uri="{BB962C8B-B14F-4D97-AF65-F5344CB8AC3E}">
        <p14:creationId xmlns:p14="http://schemas.microsoft.com/office/powerpoint/2010/main" val="194028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Link Layer Switching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How to set up large Ethernets?</a:t>
            </a:r>
          </a:p>
          <a:p>
            <a:pPr lvl="2"/>
            <a:r>
              <a:rPr lang="en-US" dirty="0" smtClean="0"/>
              <a:t>Hubs</a:t>
            </a:r>
          </a:p>
          <a:p>
            <a:pPr lvl="2"/>
            <a:r>
              <a:rPr lang="en-US" dirty="0" smtClean="0"/>
              <a:t>Switches</a:t>
            </a:r>
          </a:p>
          <a:p>
            <a:pPr lvl="2"/>
            <a:r>
              <a:rPr lang="en-US" strike="sngStrike" dirty="0" smtClean="0"/>
              <a:t>Routers</a:t>
            </a:r>
            <a:r>
              <a:rPr lang="en-US" dirty="0" smtClean="0"/>
              <a:t> (are part of the Network layer)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Switched/Fast Ethernet (1)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Hubs wire all lines into a single CSMA/CD domain</a:t>
            </a:r>
          </a:p>
          <a:p>
            <a:pPr lvl="1"/>
            <a:r>
              <a:rPr lang="en-US" dirty="0" smtClean="0"/>
              <a:t>Switches isolate each port to a separate domain</a:t>
            </a:r>
          </a:p>
          <a:p>
            <a:pPr lvl="2"/>
            <a:r>
              <a:rPr lang="en-US" dirty="0" smtClean="0"/>
              <a:t>Much greater throughput for multiple ports</a:t>
            </a:r>
          </a:p>
          <a:p>
            <a:pPr lvl="2"/>
            <a:r>
              <a:rPr lang="en-US" dirty="0" smtClean="0"/>
              <a:t>No need for CSMA/CD with full-duplex lines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 cstate="print"/>
          <a:srcRect b="13786"/>
          <a:stretch>
            <a:fillRect/>
          </a:stretch>
        </p:blipFill>
        <p:spPr bwMode="auto">
          <a:xfrm>
            <a:off x="522287" y="3417888"/>
            <a:ext cx="8099425" cy="262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298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Uses of Switches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Common setup is a building with centralized wiring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witches are placed in or near wiring closets</a:t>
            </a:r>
          </a:p>
        </p:txBody>
      </p:sp>
      <p:pic>
        <p:nvPicPr>
          <p:cNvPr id="706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2024" y="2057400"/>
            <a:ext cx="7400925" cy="4343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Switches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Backward learning algorithm picks the output port:</a:t>
            </a:r>
          </a:p>
          <a:p>
            <a:pPr lvl="1"/>
            <a:r>
              <a:rPr lang="en-US" sz="2000" dirty="0" smtClean="0"/>
              <a:t>Associates source address on frame with input port</a:t>
            </a:r>
          </a:p>
          <a:p>
            <a:pPr lvl="1"/>
            <a:r>
              <a:rPr lang="en-US" sz="2000" dirty="0" smtClean="0"/>
              <a:t>Frame with destination address sent to learned port</a:t>
            </a:r>
          </a:p>
          <a:p>
            <a:pPr lvl="1"/>
            <a:r>
              <a:rPr lang="en-US" sz="2000" dirty="0" smtClean="0"/>
              <a:t>Unlearned destinations are sent to all other ports</a:t>
            </a:r>
          </a:p>
          <a:p>
            <a:pPr lvl="1"/>
            <a:endParaRPr lang="en-US" sz="2000" dirty="0" smtClean="0"/>
          </a:p>
          <a:p>
            <a:r>
              <a:rPr lang="en-US" sz="2000" dirty="0" smtClean="0"/>
              <a:t>Needs no configuration</a:t>
            </a:r>
          </a:p>
          <a:p>
            <a:pPr lvl="1"/>
            <a:r>
              <a:rPr lang="en-US" sz="2000" dirty="0" smtClean="0"/>
              <a:t>Forget unused addresses to allow changes</a:t>
            </a:r>
          </a:p>
          <a:p>
            <a:pPr lvl="1"/>
            <a:r>
              <a:rPr lang="en-US" sz="2000" dirty="0" smtClean="0"/>
              <a:t>Bandwidth efficient for two-way traffic</a:t>
            </a:r>
          </a:p>
          <a:p>
            <a:endParaRPr lang="en-US" sz="2000" dirty="0"/>
          </a:p>
        </p:txBody>
      </p:sp>
      <p:grpSp>
        <p:nvGrpSpPr>
          <p:cNvPr id="6" name="Group 5"/>
          <p:cNvGrpSpPr/>
          <p:nvPr/>
        </p:nvGrpSpPr>
        <p:grpSpPr>
          <a:xfrm>
            <a:off x="2152053" y="4838700"/>
            <a:ext cx="3747301" cy="1928298"/>
            <a:chOff x="2152053" y="4838700"/>
            <a:chExt cx="3747301" cy="1928298"/>
          </a:xfrm>
        </p:grpSpPr>
        <p:pic>
          <p:nvPicPr>
            <p:cNvPr id="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 l="2601" r="4059"/>
            <a:stretch>
              <a:fillRect/>
            </a:stretch>
          </p:blipFill>
          <p:spPr bwMode="auto">
            <a:xfrm>
              <a:off x="2152053" y="4838700"/>
              <a:ext cx="3747301" cy="1928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2780071" y="6349181"/>
              <a:ext cx="70792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Switch</a:t>
              </a:r>
              <a:endParaRPr lang="en-GB" sz="1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Take home</a:t>
            </a:r>
          </a:p>
        </p:txBody>
      </p:sp>
      <p:sp>
        <p:nvSpPr>
          <p:cNvPr id="74755" name="Subtit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charset="0"/>
                <a:cs typeface="Arial" charset="0"/>
              </a:rPr>
              <a:t>Protocols for multiple access</a:t>
            </a:r>
          </a:p>
          <a:p>
            <a:pPr marL="800100" lvl="1" indent="-342900" eaLnBrk="1" hangingPunct="1"/>
            <a:r>
              <a:rPr lang="en-US" dirty="0" smtClean="0">
                <a:latin typeface="Arial" charset="0"/>
                <a:cs typeface="Arial" charset="0"/>
              </a:rPr>
              <a:t>Contention protocols: ALOHA, CSMA/CD</a:t>
            </a:r>
          </a:p>
          <a:p>
            <a:pPr marL="800100" lvl="1" indent="-342900" eaLnBrk="1" hangingPunct="1"/>
            <a:r>
              <a:rPr lang="en-US" dirty="0" smtClean="0">
                <a:latin typeface="Arial" charset="0"/>
                <a:cs typeface="Arial" charset="0"/>
              </a:rPr>
              <a:t>Contention-free protocols: Token ring, Bitmap</a:t>
            </a:r>
          </a:p>
          <a:p>
            <a:pPr marL="800100" lvl="1" indent="-342900" eaLnBrk="1" hangingPunct="1"/>
            <a:r>
              <a:rPr lang="en-US" dirty="0" smtClean="0">
                <a:latin typeface="Arial" charset="0"/>
                <a:cs typeface="Arial" charset="0"/>
              </a:rPr>
              <a:t>Mixed protocols: Adaptive tree walk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charset="0"/>
                <a:cs typeface="Arial" charset="0"/>
              </a:rPr>
              <a:t>Practically used techniques</a:t>
            </a:r>
            <a:endParaRPr lang="en-US" dirty="0">
              <a:latin typeface="Arial" charset="0"/>
              <a:cs typeface="Arial" charset="0"/>
            </a:endParaRPr>
          </a:p>
          <a:p>
            <a:pPr marL="800100" lvl="1" indent="-342900" eaLnBrk="1" hangingPunct="1"/>
            <a:r>
              <a:rPr lang="en-US" dirty="0" smtClean="0">
                <a:latin typeface="Arial" charset="0"/>
                <a:cs typeface="Arial" charset="0"/>
              </a:rPr>
              <a:t>Ethernet/</a:t>
            </a:r>
            <a:r>
              <a:rPr lang="en-US" dirty="0" err="1" smtClean="0">
                <a:latin typeface="Arial" charset="0"/>
                <a:cs typeface="Arial" charset="0"/>
              </a:rPr>
              <a:t>WiFi</a:t>
            </a:r>
            <a:r>
              <a:rPr lang="en-US" dirty="0" smtClean="0">
                <a:latin typeface="Arial" charset="0"/>
                <a:cs typeface="Arial" charset="0"/>
              </a:rPr>
              <a:t>: CSMA/CD with random exponential </a:t>
            </a:r>
            <a:r>
              <a:rPr lang="en-US" dirty="0" err="1" smtClean="0">
                <a:latin typeface="Arial" charset="0"/>
                <a:cs typeface="Arial" charset="0"/>
              </a:rPr>
              <a:t>backoff</a:t>
            </a:r>
            <a:endParaRPr lang="en-US" dirty="0" smtClean="0">
              <a:latin typeface="Arial" charset="0"/>
              <a:cs typeface="Arial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charset="0"/>
                <a:cs typeface="Arial" charset="0"/>
              </a:rPr>
              <a:t>Link Layer switching: </a:t>
            </a:r>
          </a:p>
          <a:p>
            <a:pPr marL="800100" lvl="1" indent="-342900" eaLnBrk="1" hangingPunct="1"/>
            <a:r>
              <a:rPr lang="en-US" dirty="0" smtClean="0">
                <a:latin typeface="Arial" charset="0"/>
                <a:cs typeface="Arial" charset="0"/>
              </a:rPr>
              <a:t>Hubs vs. Switches</a:t>
            </a:r>
            <a:endParaRPr lang="en-US" dirty="0">
              <a:latin typeface="Arial" charset="0"/>
              <a:cs typeface="Arial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charset="0"/>
                <a:cs typeface="Arial" charset="0"/>
              </a:rPr>
              <a:t>Next: Network Layer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Bonus: RFID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228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RFID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Gen 2 Architecture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Gen 2 Physical Layer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Gen 2 Tag Identification Layer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Gen 2 Frames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9492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RFID Gen 2 Architecture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Reader signal powers tags; tags reply with backscatter</a:t>
            </a:r>
          </a:p>
        </p:txBody>
      </p:sp>
      <p:pic>
        <p:nvPicPr>
          <p:cNvPr id="57348" name="Picture 6"/>
          <p:cNvPicPr>
            <a:picLocks noChangeAspect="1" noChangeArrowheads="1"/>
          </p:cNvPicPr>
          <p:nvPr/>
        </p:nvPicPr>
        <p:blipFill>
          <a:blip r:embed="rId3" cstate="print"/>
          <a:srcRect t="6250" b="6944"/>
          <a:stretch>
            <a:fillRect/>
          </a:stretch>
        </p:blipFill>
        <p:spPr bwMode="auto">
          <a:xfrm>
            <a:off x="1479550" y="2647951"/>
            <a:ext cx="6184900" cy="32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969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RFID Gen 2 Physical Layer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Reader uses duration of on period to send 0/1</a:t>
            </a:r>
          </a:p>
          <a:p>
            <a:pPr lvl="1"/>
            <a:r>
              <a:rPr lang="en-US" dirty="0" smtClean="0"/>
              <a:t>Tag backscatters reader signal in pulses to send 0/1</a:t>
            </a:r>
          </a:p>
        </p:txBody>
      </p:sp>
      <p:pic>
        <p:nvPicPr>
          <p:cNvPr id="5837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771775"/>
            <a:ext cx="8686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910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Channel Allocation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fixed channel and traffic from N users</a:t>
            </a:r>
          </a:p>
          <a:p>
            <a:pPr lvl="1"/>
            <a:r>
              <a:rPr lang="en-US" dirty="0" smtClean="0"/>
              <a:t>Divide up bandwidth using FDM or TDM </a:t>
            </a:r>
          </a:p>
          <a:p>
            <a:pPr lvl="1"/>
            <a:r>
              <a:rPr lang="en-US" dirty="0" smtClean="0"/>
              <a:t>Example: FM radio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Why not a good idea for LANs?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5" r="20970" b="56684"/>
          <a:stretch/>
        </p:blipFill>
        <p:spPr bwMode="auto">
          <a:xfrm>
            <a:off x="286605" y="2950198"/>
            <a:ext cx="8679976" cy="248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RFID Gen 2 Tag Identification Layer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62125"/>
            <a:ext cx="3705225" cy="4867275"/>
          </a:xfrm>
        </p:spPr>
        <p:txBody>
          <a:bodyPr/>
          <a:lstStyle/>
          <a:p>
            <a:r>
              <a:rPr lang="en-US" dirty="0" smtClean="0"/>
              <a:t>Reader sends query and sets slot structure</a:t>
            </a:r>
          </a:p>
          <a:p>
            <a:r>
              <a:rPr lang="en-US" dirty="0" smtClean="0"/>
              <a:t>Tags reply (RN16) in a random slot; may collide</a:t>
            </a:r>
          </a:p>
          <a:p>
            <a:r>
              <a:rPr lang="en-US" dirty="0" smtClean="0"/>
              <a:t>Reader asks one tag for its identifier (ACK)</a:t>
            </a:r>
          </a:p>
          <a:p>
            <a:r>
              <a:rPr lang="en-US" dirty="0" smtClean="0"/>
              <a:t>Process continues until no tags are left</a:t>
            </a:r>
          </a:p>
        </p:txBody>
      </p:sp>
      <p:pic>
        <p:nvPicPr>
          <p:cNvPr id="5939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7761" y="1628775"/>
            <a:ext cx="4784314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280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 2 Frames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Reader frames vary depending on type (Command)</a:t>
            </a:r>
          </a:p>
          <a:p>
            <a:pPr lvl="2"/>
            <a:r>
              <a:rPr lang="en-US" dirty="0" smtClean="0"/>
              <a:t>Query shown below, has parameters and error detection</a:t>
            </a:r>
          </a:p>
          <a:p>
            <a:pPr lvl="1"/>
            <a:r>
              <a:rPr lang="en-US" dirty="0" smtClean="0"/>
              <a:t>Tag responses are simply data</a:t>
            </a:r>
          </a:p>
          <a:p>
            <a:pPr lvl="2"/>
            <a:r>
              <a:rPr lang="en-US" dirty="0" smtClean="0"/>
              <a:t>Reader sets timing and knows the expected format</a:t>
            </a:r>
          </a:p>
        </p:txBody>
      </p:sp>
      <p:pic>
        <p:nvPicPr>
          <p:cNvPr id="6042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" y="3543300"/>
            <a:ext cx="862330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562350" y="5343525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Query message</a:t>
            </a:r>
            <a:endParaRPr lang="en-US" dirty="0">
              <a:solidFill>
                <a:srgbClr val="FF2B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72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Multiple Access Protocols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381124" y="1473958"/>
            <a:ext cx="7315201" cy="4536317"/>
          </a:xfrm>
        </p:spPr>
        <p:txBody>
          <a:bodyPr/>
          <a:lstStyle/>
          <a:p>
            <a:pPr marL="0" lvl="1" indent="0">
              <a:buNone/>
            </a:pPr>
            <a:r>
              <a:rPr lang="en-US" sz="2000" dirty="0"/>
              <a:t>Dynamic allocation gives the channel to a user when they need it. Potentially N times as efficient for N users</a:t>
            </a:r>
            <a:r>
              <a:rPr lang="en-US" sz="2000" dirty="0" smtClean="0"/>
              <a:t>.</a:t>
            </a:r>
          </a:p>
          <a:p>
            <a:pPr marL="0" lvl="1" indent="0">
              <a:buNone/>
            </a:pPr>
            <a:endParaRPr lang="en-US" sz="2000" dirty="0"/>
          </a:p>
          <a:p>
            <a:pPr lvl="1"/>
            <a:r>
              <a:rPr lang="en-US" sz="2000" dirty="0" smtClean="0"/>
              <a:t>Contention protocols</a:t>
            </a:r>
          </a:p>
          <a:p>
            <a:pPr lvl="2"/>
            <a:r>
              <a:rPr lang="en-US" sz="1800" dirty="0" smtClean="0"/>
              <a:t>ALOHA</a:t>
            </a:r>
          </a:p>
          <a:p>
            <a:pPr lvl="2"/>
            <a:r>
              <a:rPr lang="en-US" sz="1800" dirty="0" smtClean="0"/>
              <a:t>CSMA (Carrier Sense Multiple Access)</a:t>
            </a:r>
          </a:p>
          <a:p>
            <a:pPr lvl="1"/>
            <a:r>
              <a:rPr lang="en-US" sz="2000" dirty="0" smtClean="0"/>
              <a:t>Collision-free protocols</a:t>
            </a:r>
          </a:p>
          <a:p>
            <a:pPr lvl="2"/>
            <a:r>
              <a:rPr lang="en-US" sz="1800" dirty="0" smtClean="0"/>
              <a:t>Token ring</a:t>
            </a:r>
          </a:p>
          <a:p>
            <a:pPr lvl="2"/>
            <a:r>
              <a:rPr lang="en-US" sz="1800" dirty="0" smtClean="0"/>
              <a:t>Bitmap</a:t>
            </a:r>
          </a:p>
          <a:p>
            <a:pPr lvl="1"/>
            <a:r>
              <a:rPr lang="en-US" sz="2000" dirty="0" smtClean="0"/>
              <a:t>Limited-contention protocols</a:t>
            </a:r>
          </a:p>
          <a:p>
            <a:pPr lvl="2"/>
            <a:r>
              <a:rPr lang="en-US" sz="1800" dirty="0" smtClean="0"/>
              <a:t>Adaptive </a:t>
            </a:r>
            <a:r>
              <a:rPr lang="en-US" sz="1800" dirty="0" err="1" smtClean="0"/>
              <a:t>treewalk</a:t>
            </a:r>
            <a:endParaRPr lang="en-US" sz="1800" dirty="0" smtClean="0"/>
          </a:p>
          <a:p>
            <a:pPr lvl="1"/>
            <a:r>
              <a:rPr lang="en-US" sz="2000" dirty="0" smtClean="0"/>
              <a:t>Wireless LAN protocols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7" t="12358" r="8880" b="5075"/>
          <a:stretch/>
        </p:blipFill>
        <p:spPr bwMode="auto">
          <a:xfrm>
            <a:off x="102374" y="477672"/>
            <a:ext cx="8918798" cy="5609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17290" y="530943"/>
            <a:ext cx="643767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ALOHA</a:t>
            </a:r>
            <a:endParaRPr lang="en-GB" sz="80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7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ALOHA (1)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34488"/>
            <a:ext cx="7790214" cy="4600081"/>
          </a:xfrm>
        </p:spPr>
        <p:txBody>
          <a:bodyPr/>
          <a:lstStyle/>
          <a:p>
            <a:r>
              <a:rPr lang="en-US" dirty="0" smtClean="0"/>
              <a:t>In pure ALOHA, users transmit frames whenever they have data; users retry after a random time for collisions</a:t>
            </a:r>
          </a:p>
          <a:p>
            <a:pPr lvl="1"/>
            <a:r>
              <a:rPr lang="en-US" dirty="0" smtClean="0"/>
              <a:t>Efficient and low-delay under low load</a:t>
            </a:r>
          </a:p>
          <a:p>
            <a:r>
              <a:rPr lang="en-US" dirty="0" smtClean="0"/>
              <a:t>`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928688" y="2647950"/>
            <a:ext cx="7605712" cy="3714750"/>
            <a:chOff x="928688" y="1638300"/>
            <a:chExt cx="7605712" cy="3714750"/>
          </a:xfrm>
        </p:grpSpPr>
        <p:pic>
          <p:nvPicPr>
            <p:cNvPr id="1024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28688" y="1638300"/>
              <a:ext cx="7286625" cy="3714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5" name="TextBox 5"/>
            <p:cNvSpPr txBox="1">
              <a:spLocks noChangeArrowheads="1"/>
            </p:cNvSpPr>
            <p:nvPr/>
          </p:nvSpPr>
          <p:spPr bwMode="auto">
            <a:xfrm>
              <a:off x="1066800" y="4800600"/>
              <a:ext cx="18288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Collision</a:t>
              </a:r>
            </a:p>
          </p:txBody>
        </p:sp>
        <p:sp>
          <p:nvSpPr>
            <p:cNvPr id="10246" name="TextBox 6"/>
            <p:cNvSpPr txBox="1">
              <a:spLocks noChangeArrowheads="1"/>
            </p:cNvSpPr>
            <p:nvPr/>
          </p:nvSpPr>
          <p:spPr bwMode="auto">
            <a:xfrm>
              <a:off x="6705600" y="4648200"/>
              <a:ext cx="18288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Collision</a:t>
              </a:r>
            </a:p>
          </p:txBody>
        </p:sp>
        <p:sp>
          <p:nvSpPr>
            <p:cNvPr id="10247" name="Freeform 7"/>
            <p:cNvSpPr>
              <a:spLocks/>
            </p:cNvSpPr>
            <p:nvPr/>
          </p:nvSpPr>
          <p:spPr bwMode="auto">
            <a:xfrm>
              <a:off x="6624638" y="5021263"/>
              <a:ext cx="803275" cy="165100"/>
            </a:xfrm>
            <a:custGeom>
              <a:avLst/>
              <a:gdLst>
                <a:gd name="T0" fmla="*/ 807968 w 802106"/>
                <a:gd name="T1" fmla="*/ 31443 h 165768"/>
                <a:gd name="T2" fmla="*/ 339347 w 802106"/>
                <a:gd name="T3" fmla="*/ 157215 h 165768"/>
                <a:gd name="T4" fmla="*/ 0 w 802106"/>
                <a:gd name="T5" fmla="*/ 0 h 165768"/>
                <a:gd name="T6" fmla="*/ 0 w 802106"/>
                <a:gd name="T7" fmla="*/ 0 h 165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02106"/>
                <a:gd name="T13" fmla="*/ 0 h 165768"/>
                <a:gd name="T14" fmla="*/ 802106 w 802106"/>
                <a:gd name="T15" fmla="*/ 165768 h 165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02106" h="165768">
                  <a:moveTo>
                    <a:pt x="802106" y="32084"/>
                  </a:moveTo>
                  <a:cubicBezTo>
                    <a:pt x="636337" y="98926"/>
                    <a:pt x="470569" y="165768"/>
                    <a:pt x="336885" y="160421"/>
                  </a:cubicBezTo>
                  <a:cubicBezTo>
                    <a:pt x="203201" y="155074"/>
                    <a:pt x="0" y="0"/>
                    <a:pt x="0" y="0"/>
                  </a:cubicBezTo>
                </a:path>
              </a:pathLst>
            </a:cu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48" name="TextBox 8"/>
            <p:cNvSpPr txBox="1">
              <a:spLocks noChangeArrowheads="1"/>
            </p:cNvSpPr>
            <p:nvPr/>
          </p:nvSpPr>
          <p:spPr bwMode="auto">
            <a:xfrm>
              <a:off x="4038600" y="4800600"/>
              <a:ext cx="14478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  <p:cxnSp>
          <p:nvCxnSpPr>
            <p:cNvPr id="10249" name="Straight Arrow Connector 10"/>
            <p:cNvCxnSpPr>
              <a:cxnSpLocks noChangeShapeType="1"/>
            </p:cNvCxnSpPr>
            <p:nvPr/>
          </p:nvCxnSpPr>
          <p:spPr bwMode="auto">
            <a:xfrm>
              <a:off x="4800600" y="4953000"/>
              <a:ext cx="838200" cy="1588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0250" name="TextBox 12"/>
            <p:cNvSpPr txBox="1">
              <a:spLocks noChangeArrowheads="1"/>
            </p:cNvSpPr>
            <p:nvPr/>
          </p:nvSpPr>
          <p:spPr bwMode="auto">
            <a:xfrm>
              <a:off x="1066800" y="1752600"/>
              <a:ext cx="838200" cy="289242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dirty="0"/>
                <a:t>User</a:t>
              </a:r>
            </a:p>
            <a:p>
              <a:endParaRPr lang="en-US" sz="1600" dirty="0"/>
            </a:p>
            <a:p>
              <a:r>
                <a:rPr lang="en-US" sz="1600" dirty="0"/>
                <a:t>A</a:t>
              </a:r>
            </a:p>
            <a:p>
              <a:endParaRPr lang="en-US" sz="1600" dirty="0"/>
            </a:p>
            <a:p>
              <a:r>
                <a:rPr lang="en-US" sz="1600" dirty="0"/>
                <a:t>B</a:t>
              </a:r>
            </a:p>
            <a:p>
              <a:endParaRPr lang="en-US" sz="1600" dirty="0"/>
            </a:p>
            <a:p>
              <a:r>
                <a:rPr lang="en-US" sz="1600" dirty="0"/>
                <a:t>C</a:t>
              </a:r>
            </a:p>
            <a:p>
              <a:endParaRPr lang="en-US" sz="1600" dirty="0"/>
            </a:p>
            <a:p>
              <a:r>
                <a:rPr lang="en-US" sz="1600" dirty="0"/>
                <a:t>D</a:t>
              </a:r>
            </a:p>
            <a:p>
              <a:endParaRPr lang="en-US" sz="1600" dirty="0"/>
            </a:p>
            <a:p>
              <a:r>
                <a:rPr lang="en-US" sz="1600" dirty="0"/>
                <a:t>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ALOHA (2)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34488"/>
            <a:ext cx="7790214" cy="4600081"/>
          </a:xfrm>
        </p:spPr>
        <p:txBody>
          <a:bodyPr/>
          <a:lstStyle/>
          <a:p>
            <a:r>
              <a:rPr lang="en-US" dirty="0" smtClean="0"/>
              <a:t>Collisions happen when other users transmit during a vulnerable period that is twice the frame time</a:t>
            </a:r>
          </a:p>
          <a:p>
            <a:pPr lvl="1"/>
            <a:r>
              <a:rPr lang="en-US" dirty="0" smtClean="0"/>
              <a:t>Synchronizing senders to slots can reduce collisions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 cstate="print"/>
          <a:srcRect t="6685"/>
          <a:stretch>
            <a:fillRect/>
          </a:stretch>
        </p:blipFill>
        <p:spPr bwMode="auto">
          <a:xfrm>
            <a:off x="1343024" y="2819400"/>
            <a:ext cx="6829425" cy="3678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nnenbaum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nnenba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annenba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nnenba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</TotalTime>
  <Words>1629</Words>
  <Application>Microsoft Office PowerPoint</Application>
  <PresentationFormat>On-screen Show (4:3)</PresentationFormat>
  <Paragraphs>333</Paragraphs>
  <Slides>51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58" baseType="lpstr">
      <vt:lpstr>Arial</vt:lpstr>
      <vt:lpstr>Calibri</vt:lpstr>
      <vt:lpstr>Comic Sans MS</vt:lpstr>
      <vt:lpstr>Times New Roman</vt:lpstr>
      <vt:lpstr>Wingdings</vt:lpstr>
      <vt:lpstr>Tannenbaum</vt:lpstr>
      <vt:lpstr>Office Theme</vt:lpstr>
      <vt:lpstr>Distributed Systems 7. Medium Access Control Sublayer</vt:lpstr>
      <vt:lpstr>The MAC Sublayer</vt:lpstr>
      <vt:lpstr>Medium Access Control Sublayer </vt:lpstr>
      <vt:lpstr>Medium Access Control Sublayer </vt:lpstr>
      <vt:lpstr>Static Channel Allocation</vt:lpstr>
      <vt:lpstr>Multiple Access Protocols</vt:lpstr>
      <vt:lpstr>PowerPoint Presentation</vt:lpstr>
      <vt:lpstr>ALOHA (1)</vt:lpstr>
      <vt:lpstr>ALOHA (2)</vt:lpstr>
      <vt:lpstr>ALOHA (3)</vt:lpstr>
      <vt:lpstr>CSMA (1)</vt:lpstr>
      <vt:lpstr>CSMA (2) – Persistence</vt:lpstr>
      <vt:lpstr>CSMA (3) – Collision Detection</vt:lpstr>
      <vt:lpstr>CSMA/CD</vt:lpstr>
      <vt:lpstr>Collision-Free – Token Ring</vt:lpstr>
      <vt:lpstr>Collision-Free – Token Ring</vt:lpstr>
      <vt:lpstr>Collision-Free – Bitmap</vt:lpstr>
      <vt:lpstr>Contention vs. Contention-free protocols</vt:lpstr>
      <vt:lpstr>Contention vs collision-free protocols</vt:lpstr>
      <vt:lpstr>PowerPoint Presentation</vt:lpstr>
      <vt:lpstr>Limited Contention – Adaptive Tree Walk</vt:lpstr>
      <vt:lpstr>Your turn</vt:lpstr>
      <vt:lpstr>Medium Access Control Sublayer </vt:lpstr>
      <vt:lpstr>MAC-Adresses</vt:lpstr>
      <vt:lpstr>Classic Ethernet (1) – Physical Layer</vt:lpstr>
      <vt:lpstr>Classic Ethernet (2) – MAC </vt:lpstr>
      <vt:lpstr>Classic Ethernet (4) – Performance</vt:lpstr>
      <vt:lpstr>Medium Access Control Sublayer </vt:lpstr>
      <vt:lpstr>Wireless LAN Protocols (1)</vt:lpstr>
      <vt:lpstr>Wireless LANs (2) – Hidden terminals</vt:lpstr>
      <vt:lpstr>Wireless LANs (3) – Exposed terminals</vt:lpstr>
      <vt:lpstr>Wireless LANs (4) – MACA </vt:lpstr>
      <vt:lpstr>Medium Access Control Sublayer </vt:lpstr>
      <vt:lpstr>Wireless LANs</vt:lpstr>
      <vt:lpstr>802.11 Architecture/Protocol Stack (1)</vt:lpstr>
      <vt:lpstr>802.11 physical layer</vt:lpstr>
      <vt:lpstr>802.11 MAC</vt:lpstr>
      <vt:lpstr>802.11 MAC (2)</vt:lpstr>
      <vt:lpstr>802.11 Frames</vt:lpstr>
      <vt:lpstr>Medium Access Control Sublayer </vt:lpstr>
      <vt:lpstr>Data Link Layer Switching</vt:lpstr>
      <vt:lpstr>Switched/Fast Ethernet (1)</vt:lpstr>
      <vt:lpstr>Uses of Switches</vt:lpstr>
      <vt:lpstr>Learning Switches (2)</vt:lpstr>
      <vt:lpstr>Take home</vt:lpstr>
      <vt:lpstr>Bonus: RFID</vt:lpstr>
      <vt:lpstr>RFID</vt:lpstr>
      <vt:lpstr>RFID Gen 2 Architecture</vt:lpstr>
      <vt:lpstr>RFID Gen 2 Physical Layer</vt:lpstr>
      <vt:lpstr>RFID Gen 2 Tag Identification Layer</vt:lpstr>
      <vt:lpstr>Gen 2 Frames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simon razniewski</cp:lastModifiedBy>
  <cp:revision>691</cp:revision>
  <cp:lastPrinted>2015-02-11T11:25:19Z</cp:lastPrinted>
  <dcterms:created xsi:type="dcterms:W3CDTF">2010-05-03T15:18:06Z</dcterms:created>
  <dcterms:modified xsi:type="dcterms:W3CDTF">2016-03-23T12:41:43Z</dcterms:modified>
</cp:coreProperties>
</file>