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40"/>
  </p:notesMasterIdLst>
  <p:handoutMasterIdLst>
    <p:handoutMasterId r:id="rId41"/>
  </p:handoutMasterIdLst>
  <p:sldIdLst>
    <p:sldId id="299" r:id="rId2"/>
    <p:sldId id="345" r:id="rId3"/>
    <p:sldId id="346" r:id="rId4"/>
    <p:sldId id="336" r:id="rId5"/>
    <p:sldId id="356" r:id="rId6"/>
    <p:sldId id="391" r:id="rId7"/>
    <p:sldId id="354" r:id="rId8"/>
    <p:sldId id="355" r:id="rId9"/>
    <p:sldId id="350" r:id="rId10"/>
    <p:sldId id="349" r:id="rId11"/>
    <p:sldId id="351" r:id="rId12"/>
    <p:sldId id="352" r:id="rId13"/>
    <p:sldId id="353" r:id="rId14"/>
    <p:sldId id="307" r:id="rId15"/>
    <p:sldId id="308" r:id="rId16"/>
    <p:sldId id="309" r:id="rId17"/>
    <p:sldId id="393" r:id="rId18"/>
    <p:sldId id="392" r:id="rId19"/>
    <p:sldId id="337" r:id="rId20"/>
    <p:sldId id="358" r:id="rId21"/>
    <p:sldId id="359" r:id="rId22"/>
    <p:sldId id="360" r:id="rId23"/>
    <p:sldId id="361" r:id="rId24"/>
    <p:sldId id="362" r:id="rId25"/>
    <p:sldId id="363" r:id="rId26"/>
    <p:sldId id="364" r:id="rId27"/>
    <p:sldId id="365" r:id="rId28"/>
    <p:sldId id="366" r:id="rId29"/>
    <p:sldId id="367" r:id="rId30"/>
    <p:sldId id="368" r:id="rId31"/>
    <p:sldId id="369" r:id="rId32"/>
    <p:sldId id="375" r:id="rId33"/>
    <p:sldId id="371" r:id="rId34"/>
    <p:sldId id="372" r:id="rId35"/>
    <p:sldId id="376" r:id="rId36"/>
    <p:sldId id="373" r:id="rId37"/>
    <p:sldId id="374" r:id="rId38"/>
    <p:sldId id="335" r:id="rId39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87034" autoAdjust="0"/>
  </p:normalViewPr>
  <p:slideViewPr>
    <p:cSldViewPr snapToGrid="0">
      <p:cViewPr varScale="1">
        <p:scale>
          <a:sx n="78" d="100"/>
          <a:sy n="78" d="100"/>
        </p:scale>
        <p:origin x="94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F06CEBDA-7712-4E28-B296-7FE9A19AA58D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A03A6742-11A3-40A1-8507-792A26C2D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925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7391F65-2701-4354-8ADA-5CE6F027CF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684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3990" indent="-2861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600" indent="-22892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2440" indent="-22892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0280" indent="-22892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8120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596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380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164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5CAB6F-7386-446E-81D6-33BB8FC9F9D4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144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3990" indent="-2861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600" indent="-22892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2440" indent="-22892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0280" indent="-22892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8120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596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380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164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F7A972-005C-4E5B-9C9E-D7DE08A2AF87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72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3990" indent="-2861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600" indent="-22892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2440" indent="-22892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0280" indent="-22892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8120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596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380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164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CC9070-66EA-4129-9937-1D37BBAF6018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821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3990" indent="-2861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600" indent="-22892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2440" indent="-22892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0280" indent="-22892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8120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596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380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164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0F0630-0333-4365-912F-EE45FB63D0A9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696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3990" indent="-2861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600" indent="-22892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2440" indent="-22892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0280" indent="-22892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8120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596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380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164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BF98E1-7815-445D-A5D4-D3582AFC3AA5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707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P2p – who is tracker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391F65-2701-4354-8ADA-5CE6F027CF8D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989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Obtain UID: MAC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391F65-2701-4354-8ADA-5CE6F027CF8D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144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3990" indent="-2861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600" indent="-22892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2440" indent="-22892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0280" indent="-22892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8120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596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380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1641" indent="-22892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BF8D4F-6955-46B8-B40E-A9CEC864C5DB}" type="slidenum">
              <a:rPr lang="en-US" altLang="en-US" smtClean="0"/>
              <a:pPr>
                <a:spcBef>
                  <a:spcPct val="0"/>
                </a:spcBef>
              </a:pPr>
              <a:t>32</a:t>
            </a:fld>
            <a:endParaRPr lang="en-US" alt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37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026F3562-D3B6-4D97-B437-49C935169913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0999EC9-6993-42B1-AD6F-0869821BDC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01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859846B7-57F5-42E8-BBC5-4F95FAD5ED0D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AFA75C0-2454-4B61-B0B6-E9C6EA89E6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83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2C08CDF2-5626-429C-A6BE-AF019D2B8AEC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9ADAD70-8FD5-4229-AD00-6BDE9E63D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643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399" y="1610713"/>
            <a:ext cx="7790214" cy="4600081"/>
          </a:xfrm>
        </p:spPr>
        <p:txBody>
          <a:bodyPr/>
          <a:lstStyle>
            <a:lvl1pPr>
              <a:buFont typeface="Arial" pitchFamily="34" charset="0"/>
              <a:buNone/>
              <a:defRPr/>
            </a:lvl1pPr>
            <a:lvl2pPr>
              <a:buClr>
                <a:srgbClr val="0000FF"/>
              </a:buClr>
              <a:defRPr/>
            </a:lvl2pPr>
            <a:lvl3pPr>
              <a:buClr>
                <a:srgbClr val="0000FF"/>
              </a:buClr>
              <a:defRPr/>
            </a:lvl3pPr>
            <a:lvl4pPr>
              <a:buClr>
                <a:srgbClr val="0000FF"/>
              </a:buClr>
              <a:defRPr/>
            </a:lvl4pPr>
            <a:lvl5pPr>
              <a:buClr>
                <a:srgbClr val="0000FF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sz="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CN5E by Tanenbaum &amp; Wetherall, © Pearson Education-Prentice Hall and D. Wetherall,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91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65A919A1-FB20-4223-9EBE-6AE04425F24B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B7225A5-D045-4D8C-A8F6-D46E3730F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38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02D8C67E-74B4-41D5-B532-7DFB0C4F5BDD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6B42AF7-3CBF-499D-A12E-7CB451864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06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38EC2229-9ABD-4D81-8FED-5698925BF9DD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45B22C1-3413-4DB4-BADA-110EBCC087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25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8928C65F-D985-450F-94B4-B4383B4B7FDE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39E7D1B-A8C9-4508-B795-B42E3EFAE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04E91A9-2163-4385-B828-56A1E91D2C4B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90A4B8D-8AF2-454E-AC49-ADECA7945B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77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426EFF79-A05A-4F28-BC0D-1AE5C8B0A47D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3A7CDE1-201A-468C-AC3B-CFBC5BB197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15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C9A2AF64-4675-4454-883A-BCE7354FBD76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2E301E7-CF48-4FB6-8DB9-FA89B67D3B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55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A49EB9CA-58FB-41CC-B6BF-30FBC54C279C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67A8EA9-97C2-4725-B321-1CF67798C2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40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Click to edit Master text styles</a:t>
            </a:r>
          </a:p>
          <a:p>
            <a:pPr lvl="1"/>
            <a:r>
              <a:rPr lang="it-IT" altLang="en-US" smtClean="0"/>
              <a:t>Second level</a:t>
            </a:r>
          </a:p>
          <a:p>
            <a:pPr lvl="2"/>
            <a:r>
              <a:rPr lang="it-IT" altLang="en-US" smtClean="0"/>
              <a:t>Third level</a:t>
            </a:r>
          </a:p>
          <a:p>
            <a:pPr lvl="3"/>
            <a:r>
              <a:rPr lang="it-IT" altLang="en-US" smtClean="0"/>
              <a:t>Fourth level</a:t>
            </a:r>
          </a:p>
          <a:p>
            <a:pPr lvl="4"/>
            <a:r>
              <a:rPr lang="it-IT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FEBFBD1D-6497-483E-82F9-2F9F1F9DA987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34D9820-D830-4FB5-937D-9AB4A4A22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  <p:sldLayoutId id="2147483949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254000" y="1546225"/>
            <a:ext cx="8636000" cy="2054225"/>
          </a:xfrm>
        </p:spPr>
        <p:txBody>
          <a:bodyPr/>
          <a:lstStyle/>
          <a:p>
            <a:pPr eaLnBrk="1" hangingPunct="1"/>
            <a:r>
              <a:rPr lang="en-US" altLang="en-US" sz="6000" dirty="0" smtClean="0"/>
              <a:t>Distributed Systems</a:t>
            </a:r>
            <a:br>
              <a:rPr lang="en-US" altLang="en-US" sz="6000" dirty="0" smtClean="0"/>
            </a:br>
            <a:r>
              <a:rPr lang="en-US" altLang="en-US" sz="4000" dirty="0" smtClean="0"/>
              <a:t>27. Theoretical Foundations of Distributed Systems - Coordination</a:t>
            </a:r>
            <a:endParaRPr lang="en-US" altLang="en-US" sz="6000" dirty="0" smtClean="0"/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1371600" y="3798888"/>
            <a:ext cx="6400800" cy="2681287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black">
                    <a:tint val="75000"/>
                  </a:prstClr>
                </a:solidFill>
              </a:rPr>
              <a:t>Simon Razniewski</a:t>
            </a:r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Faculty of Computer Science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Free University of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Bozen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-Bolzano</a:t>
            </a:r>
          </a:p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A.Y. 2016/2017</a:t>
            </a:r>
          </a:p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93D906-1256-4072-8CDA-FDEC99CC51F7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General problem: Determining message ordering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845175"/>
            <a:ext cx="8748712" cy="5000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400" i="1" smtClean="0">
                <a:solidFill>
                  <a:srgbClr val="009900"/>
                </a:solidFill>
              </a:rPr>
              <a:t>How can A know the order in which the messages were sent?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57225" y="1649413"/>
            <a:ext cx="8029575" cy="4181475"/>
            <a:chOff x="414" y="1039"/>
            <a:chExt cx="5058" cy="2634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14" y="1039"/>
              <a:ext cx="5058" cy="2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4046" y="1950"/>
              <a:ext cx="45" cy="48"/>
            </a:xfrm>
            <a:custGeom>
              <a:avLst/>
              <a:gdLst>
                <a:gd name="T0" fmla="*/ 15 w 45"/>
                <a:gd name="T1" fmla="*/ 32 h 48"/>
                <a:gd name="T2" fmla="*/ 0 w 45"/>
                <a:gd name="T3" fmla="*/ 16 h 48"/>
                <a:gd name="T4" fmla="*/ 45 w 45"/>
                <a:gd name="T5" fmla="*/ 0 h 48"/>
                <a:gd name="T6" fmla="*/ 30 w 45"/>
                <a:gd name="T7" fmla="*/ 48 h 48"/>
                <a:gd name="T8" fmla="*/ 15 w 45"/>
                <a:gd name="T9" fmla="*/ 3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8">
                  <a:moveTo>
                    <a:pt x="15" y="32"/>
                  </a:moveTo>
                  <a:lnTo>
                    <a:pt x="0" y="16"/>
                  </a:lnTo>
                  <a:lnTo>
                    <a:pt x="45" y="0"/>
                  </a:lnTo>
                  <a:lnTo>
                    <a:pt x="30" y="48"/>
                  </a:lnTo>
                  <a:lnTo>
                    <a:pt x="15" y="32"/>
                  </a:lnTo>
                  <a:close/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4046" y="1950"/>
              <a:ext cx="45" cy="48"/>
            </a:xfrm>
            <a:custGeom>
              <a:avLst/>
              <a:gdLst>
                <a:gd name="T0" fmla="*/ 15 w 45"/>
                <a:gd name="T1" fmla="*/ 32 h 48"/>
                <a:gd name="T2" fmla="*/ 0 w 45"/>
                <a:gd name="T3" fmla="*/ 16 h 48"/>
                <a:gd name="T4" fmla="*/ 45 w 45"/>
                <a:gd name="T5" fmla="*/ 0 h 48"/>
                <a:gd name="T6" fmla="*/ 30 w 45"/>
                <a:gd name="T7" fmla="*/ 48 h 48"/>
                <a:gd name="T8" fmla="*/ 15 w 45"/>
                <a:gd name="T9" fmla="*/ 3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8">
                  <a:moveTo>
                    <a:pt x="15" y="32"/>
                  </a:moveTo>
                  <a:lnTo>
                    <a:pt x="0" y="16"/>
                  </a:lnTo>
                  <a:lnTo>
                    <a:pt x="45" y="0"/>
                  </a:lnTo>
                  <a:lnTo>
                    <a:pt x="30" y="48"/>
                  </a:lnTo>
                  <a:lnTo>
                    <a:pt x="15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V="1">
              <a:off x="3566" y="1982"/>
              <a:ext cx="480" cy="553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3896" y="1332"/>
              <a:ext cx="30" cy="65"/>
            </a:xfrm>
            <a:custGeom>
              <a:avLst/>
              <a:gdLst>
                <a:gd name="T0" fmla="*/ 15 w 30"/>
                <a:gd name="T1" fmla="*/ 65 h 65"/>
                <a:gd name="T2" fmla="*/ 0 w 30"/>
                <a:gd name="T3" fmla="*/ 49 h 65"/>
                <a:gd name="T4" fmla="*/ 30 w 30"/>
                <a:gd name="T5" fmla="*/ 0 h 65"/>
                <a:gd name="T6" fmla="*/ 30 w 30"/>
                <a:gd name="T7" fmla="*/ 65 h 65"/>
                <a:gd name="T8" fmla="*/ 15 w 30"/>
                <a:gd name="T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65">
                  <a:moveTo>
                    <a:pt x="15" y="65"/>
                  </a:moveTo>
                  <a:lnTo>
                    <a:pt x="0" y="49"/>
                  </a:lnTo>
                  <a:lnTo>
                    <a:pt x="30" y="0"/>
                  </a:lnTo>
                  <a:lnTo>
                    <a:pt x="30" y="65"/>
                  </a:lnTo>
                  <a:lnTo>
                    <a:pt x="15" y="65"/>
                  </a:lnTo>
                  <a:close/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3896" y="1332"/>
              <a:ext cx="30" cy="65"/>
            </a:xfrm>
            <a:custGeom>
              <a:avLst/>
              <a:gdLst>
                <a:gd name="T0" fmla="*/ 15 w 30"/>
                <a:gd name="T1" fmla="*/ 65 h 65"/>
                <a:gd name="T2" fmla="*/ 0 w 30"/>
                <a:gd name="T3" fmla="*/ 49 h 65"/>
                <a:gd name="T4" fmla="*/ 30 w 30"/>
                <a:gd name="T5" fmla="*/ 0 h 65"/>
                <a:gd name="T6" fmla="*/ 30 w 30"/>
                <a:gd name="T7" fmla="*/ 65 h 65"/>
                <a:gd name="T8" fmla="*/ 15 w 30"/>
                <a:gd name="T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65">
                  <a:moveTo>
                    <a:pt x="15" y="65"/>
                  </a:moveTo>
                  <a:lnTo>
                    <a:pt x="0" y="49"/>
                  </a:lnTo>
                  <a:lnTo>
                    <a:pt x="30" y="0"/>
                  </a:lnTo>
                  <a:lnTo>
                    <a:pt x="30" y="65"/>
                  </a:lnTo>
                  <a:lnTo>
                    <a:pt x="15" y="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3551" y="1397"/>
              <a:ext cx="360" cy="1138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3086" y="1299"/>
              <a:ext cx="45" cy="49"/>
            </a:xfrm>
            <a:custGeom>
              <a:avLst/>
              <a:gdLst>
                <a:gd name="T0" fmla="*/ 0 w 45"/>
                <a:gd name="T1" fmla="*/ 33 h 49"/>
                <a:gd name="T2" fmla="*/ 0 w 45"/>
                <a:gd name="T3" fmla="*/ 16 h 49"/>
                <a:gd name="T4" fmla="*/ 45 w 45"/>
                <a:gd name="T5" fmla="*/ 0 h 49"/>
                <a:gd name="T6" fmla="*/ 15 w 45"/>
                <a:gd name="T7" fmla="*/ 49 h 49"/>
                <a:gd name="T8" fmla="*/ 0 w 45"/>
                <a:gd name="T9" fmla="*/ 3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0" y="33"/>
                  </a:moveTo>
                  <a:lnTo>
                    <a:pt x="0" y="16"/>
                  </a:lnTo>
                  <a:lnTo>
                    <a:pt x="45" y="0"/>
                  </a:lnTo>
                  <a:lnTo>
                    <a:pt x="15" y="49"/>
                  </a:lnTo>
                  <a:lnTo>
                    <a:pt x="0" y="33"/>
                  </a:lnTo>
                  <a:close/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086" y="1299"/>
              <a:ext cx="45" cy="49"/>
            </a:xfrm>
            <a:custGeom>
              <a:avLst/>
              <a:gdLst>
                <a:gd name="T0" fmla="*/ 0 w 45"/>
                <a:gd name="T1" fmla="*/ 33 h 49"/>
                <a:gd name="T2" fmla="*/ 0 w 45"/>
                <a:gd name="T3" fmla="*/ 16 h 49"/>
                <a:gd name="T4" fmla="*/ 45 w 45"/>
                <a:gd name="T5" fmla="*/ 0 h 49"/>
                <a:gd name="T6" fmla="*/ 15 w 45"/>
                <a:gd name="T7" fmla="*/ 49 h 49"/>
                <a:gd name="T8" fmla="*/ 0 w 45"/>
                <a:gd name="T9" fmla="*/ 3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0" y="33"/>
                  </a:moveTo>
                  <a:lnTo>
                    <a:pt x="0" y="16"/>
                  </a:lnTo>
                  <a:lnTo>
                    <a:pt x="45" y="0"/>
                  </a:lnTo>
                  <a:lnTo>
                    <a:pt x="15" y="49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 flipV="1">
              <a:off x="2215" y="1332"/>
              <a:ext cx="871" cy="553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776" y="3121"/>
              <a:ext cx="45" cy="48"/>
            </a:xfrm>
            <a:custGeom>
              <a:avLst/>
              <a:gdLst>
                <a:gd name="T0" fmla="*/ 15 w 45"/>
                <a:gd name="T1" fmla="*/ 0 h 48"/>
                <a:gd name="T2" fmla="*/ 30 w 45"/>
                <a:gd name="T3" fmla="*/ 0 h 48"/>
                <a:gd name="T4" fmla="*/ 45 w 45"/>
                <a:gd name="T5" fmla="*/ 48 h 48"/>
                <a:gd name="T6" fmla="*/ 0 w 45"/>
                <a:gd name="T7" fmla="*/ 0 h 48"/>
                <a:gd name="T8" fmla="*/ 15 w 45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8">
                  <a:moveTo>
                    <a:pt x="15" y="0"/>
                  </a:moveTo>
                  <a:lnTo>
                    <a:pt x="30" y="0"/>
                  </a:lnTo>
                  <a:lnTo>
                    <a:pt x="45" y="48"/>
                  </a:lnTo>
                  <a:lnTo>
                    <a:pt x="0" y="0"/>
                  </a:lnTo>
                  <a:lnTo>
                    <a:pt x="15" y="0"/>
                  </a:lnTo>
                  <a:close/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776" y="3121"/>
              <a:ext cx="45" cy="48"/>
            </a:xfrm>
            <a:custGeom>
              <a:avLst/>
              <a:gdLst>
                <a:gd name="T0" fmla="*/ 15 w 45"/>
                <a:gd name="T1" fmla="*/ 0 h 48"/>
                <a:gd name="T2" fmla="*/ 30 w 45"/>
                <a:gd name="T3" fmla="*/ 0 h 48"/>
                <a:gd name="T4" fmla="*/ 45 w 45"/>
                <a:gd name="T5" fmla="*/ 48 h 48"/>
                <a:gd name="T6" fmla="*/ 0 w 45"/>
                <a:gd name="T7" fmla="*/ 0 h 48"/>
                <a:gd name="T8" fmla="*/ 15 w 45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8">
                  <a:moveTo>
                    <a:pt x="15" y="0"/>
                  </a:moveTo>
                  <a:lnTo>
                    <a:pt x="30" y="0"/>
                  </a:lnTo>
                  <a:lnTo>
                    <a:pt x="45" y="48"/>
                  </a:lnTo>
                  <a:lnTo>
                    <a:pt x="0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3566" y="2568"/>
              <a:ext cx="225" cy="553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665" y="2470"/>
              <a:ext cx="45" cy="49"/>
            </a:xfrm>
            <a:custGeom>
              <a:avLst/>
              <a:gdLst>
                <a:gd name="T0" fmla="*/ 0 w 45"/>
                <a:gd name="T1" fmla="*/ 16 h 49"/>
                <a:gd name="T2" fmla="*/ 15 w 45"/>
                <a:gd name="T3" fmla="*/ 0 h 49"/>
                <a:gd name="T4" fmla="*/ 45 w 45"/>
                <a:gd name="T5" fmla="*/ 49 h 49"/>
                <a:gd name="T6" fmla="*/ 0 w 45"/>
                <a:gd name="T7" fmla="*/ 33 h 49"/>
                <a:gd name="T8" fmla="*/ 0 w 45"/>
                <a:gd name="T9" fmla="*/ 1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0" y="16"/>
                  </a:moveTo>
                  <a:lnTo>
                    <a:pt x="15" y="0"/>
                  </a:lnTo>
                  <a:lnTo>
                    <a:pt x="45" y="49"/>
                  </a:lnTo>
                  <a:lnTo>
                    <a:pt x="0" y="33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2665" y="2470"/>
              <a:ext cx="45" cy="49"/>
            </a:xfrm>
            <a:custGeom>
              <a:avLst/>
              <a:gdLst>
                <a:gd name="T0" fmla="*/ 0 w 45"/>
                <a:gd name="T1" fmla="*/ 16 h 49"/>
                <a:gd name="T2" fmla="*/ 15 w 45"/>
                <a:gd name="T3" fmla="*/ 0 h 49"/>
                <a:gd name="T4" fmla="*/ 45 w 45"/>
                <a:gd name="T5" fmla="*/ 49 h 49"/>
                <a:gd name="T6" fmla="*/ 0 w 45"/>
                <a:gd name="T7" fmla="*/ 33 h 49"/>
                <a:gd name="T8" fmla="*/ 0 w 45"/>
                <a:gd name="T9" fmla="*/ 1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0" y="16"/>
                  </a:moveTo>
                  <a:lnTo>
                    <a:pt x="15" y="0"/>
                  </a:lnTo>
                  <a:lnTo>
                    <a:pt x="45" y="49"/>
                  </a:lnTo>
                  <a:lnTo>
                    <a:pt x="0" y="33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2200" y="1917"/>
              <a:ext cx="465" cy="569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1285" y="1836"/>
              <a:ext cx="45" cy="49"/>
            </a:xfrm>
            <a:custGeom>
              <a:avLst/>
              <a:gdLst>
                <a:gd name="T0" fmla="*/ 15 w 45"/>
                <a:gd name="T1" fmla="*/ 16 h 49"/>
                <a:gd name="T2" fmla="*/ 15 w 45"/>
                <a:gd name="T3" fmla="*/ 0 h 49"/>
                <a:gd name="T4" fmla="*/ 45 w 45"/>
                <a:gd name="T5" fmla="*/ 49 h 49"/>
                <a:gd name="T6" fmla="*/ 0 w 45"/>
                <a:gd name="T7" fmla="*/ 16 h 49"/>
                <a:gd name="T8" fmla="*/ 15 w 45"/>
                <a:gd name="T9" fmla="*/ 1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15" y="16"/>
                  </a:moveTo>
                  <a:lnTo>
                    <a:pt x="15" y="0"/>
                  </a:lnTo>
                  <a:lnTo>
                    <a:pt x="45" y="49"/>
                  </a:lnTo>
                  <a:lnTo>
                    <a:pt x="0" y="16"/>
                  </a:lnTo>
                  <a:lnTo>
                    <a:pt x="15" y="16"/>
                  </a:lnTo>
                  <a:close/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1285" y="1836"/>
              <a:ext cx="45" cy="49"/>
            </a:xfrm>
            <a:custGeom>
              <a:avLst/>
              <a:gdLst>
                <a:gd name="T0" fmla="*/ 15 w 45"/>
                <a:gd name="T1" fmla="*/ 16 h 49"/>
                <a:gd name="T2" fmla="*/ 15 w 45"/>
                <a:gd name="T3" fmla="*/ 0 h 49"/>
                <a:gd name="T4" fmla="*/ 45 w 45"/>
                <a:gd name="T5" fmla="*/ 49 h 49"/>
                <a:gd name="T6" fmla="*/ 0 w 45"/>
                <a:gd name="T7" fmla="*/ 16 h 49"/>
                <a:gd name="T8" fmla="*/ 15 w 45"/>
                <a:gd name="T9" fmla="*/ 1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15" y="16"/>
                  </a:moveTo>
                  <a:lnTo>
                    <a:pt x="15" y="0"/>
                  </a:lnTo>
                  <a:lnTo>
                    <a:pt x="45" y="49"/>
                  </a:lnTo>
                  <a:lnTo>
                    <a:pt x="0" y="16"/>
                  </a:lnTo>
                  <a:lnTo>
                    <a:pt x="15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849" y="1299"/>
              <a:ext cx="436" cy="53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170" y="2438"/>
              <a:ext cx="45" cy="48"/>
            </a:xfrm>
            <a:custGeom>
              <a:avLst/>
              <a:gdLst>
                <a:gd name="T0" fmla="*/ 0 w 45"/>
                <a:gd name="T1" fmla="*/ 16 h 48"/>
                <a:gd name="T2" fmla="*/ 15 w 45"/>
                <a:gd name="T3" fmla="*/ 0 h 48"/>
                <a:gd name="T4" fmla="*/ 45 w 45"/>
                <a:gd name="T5" fmla="*/ 48 h 48"/>
                <a:gd name="T6" fmla="*/ 0 w 45"/>
                <a:gd name="T7" fmla="*/ 32 h 48"/>
                <a:gd name="T8" fmla="*/ 0 w 45"/>
                <a:gd name="T9" fmla="*/ 1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8">
                  <a:moveTo>
                    <a:pt x="0" y="16"/>
                  </a:moveTo>
                  <a:lnTo>
                    <a:pt x="15" y="0"/>
                  </a:lnTo>
                  <a:lnTo>
                    <a:pt x="45" y="48"/>
                  </a:lnTo>
                  <a:lnTo>
                    <a:pt x="0" y="32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170" y="2438"/>
              <a:ext cx="45" cy="48"/>
            </a:xfrm>
            <a:custGeom>
              <a:avLst/>
              <a:gdLst>
                <a:gd name="T0" fmla="*/ 0 w 45"/>
                <a:gd name="T1" fmla="*/ 16 h 48"/>
                <a:gd name="T2" fmla="*/ 15 w 45"/>
                <a:gd name="T3" fmla="*/ 0 h 48"/>
                <a:gd name="T4" fmla="*/ 45 w 45"/>
                <a:gd name="T5" fmla="*/ 48 h 48"/>
                <a:gd name="T6" fmla="*/ 0 w 45"/>
                <a:gd name="T7" fmla="*/ 32 h 48"/>
                <a:gd name="T8" fmla="*/ 0 w 45"/>
                <a:gd name="T9" fmla="*/ 1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8">
                  <a:moveTo>
                    <a:pt x="0" y="16"/>
                  </a:moveTo>
                  <a:lnTo>
                    <a:pt x="15" y="0"/>
                  </a:lnTo>
                  <a:lnTo>
                    <a:pt x="45" y="48"/>
                  </a:lnTo>
                  <a:lnTo>
                    <a:pt x="0" y="32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>
              <a:off x="849" y="1267"/>
              <a:ext cx="1321" cy="118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4601" y="2535"/>
              <a:ext cx="46" cy="33"/>
            </a:xfrm>
            <a:custGeom>
              <a:avLst/>
              <a:gdLst>
                <a:gd name="T0" fmla="*/ 0 w 46"/>
                <a:gd name="T1" fmla="*/ 16 h 33"/>
                <a:gd name="T2" fmla="*/ 0 w 46"/>
                <a:gd name="T3" fmla="*/ 0 h 33"/>
                <a:gd name="T4" fmla="*/ 46 w 46"/>
                <a:gd name="T5" fmla="*/ 16 h 33"/>
                <a:gd name="T6" fmla="*/ 0 w 46"/>
                <a:gd name="T7" fmla="*/ 33 h 33"/>
                <a:gd name="T8" fmla="*/ 0 w 46"/>
                <a:gd name="T9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3">
                  <a:moveTo>
                    <a:pt x="0" y="16"/>
                  </a:moveTo>
                  <a:lnTo>
                    <a:pt x="0" y="0"/>
                  </a:lnTo>
                  <a:lnTo>
                    <a:pt x="46" y="16"/>
                  </a:lnTo>
                  <a:lnTo>
                    <a:pt x="0" y="33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4601" y="2535"/>
              <a:ext cx="46" cy="33"/>
            </a:xfrm>
            <a:custGeom>
              <a:avLst/>
              <a:gdLst>
                <a:gd name="T0" fmla="*/ 0 w 46"/>
                <a:gd name="T1" fmla="*/ 16 h 33"/>
                <a:gd name="T2" fmla="*/ 0 w 46"/>
                <a:gd name="T3" fmla="*/ 0 h 33"/>
                <a:gd name="T4" fmla="*/ 46 w 46"/>
                <a:gd name="T5" fmla="*/ 16 h 33"/>
                <a:gd name="T6" fmla="*/ 0 w 46"/>
                <a:gd name="T7" fmla="*/ 33 h 33"/>
                <a:gd name="T8" fmla="*/ 0 w 46"/>
                <a:gd name="T9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3">
                  <a:moveTo>
                    <a:pt x="0" y="16"/>
                  </a:moveTo>
                  <a:lnTo>
                    <a:pt x="0" y="0"/>
                  </a:lnTo>
                  <a:lnTo>
                    <a:pt x="46" y="16"/>
                  </a:lnTo>
                  <a:lnTo>
                    <a:pt x="0" y="33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>
              <a:off x="609" y="2551"/>
              <a:ext cx="3977" cy="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4601" y="1901"/>
              <a:ext cx="61" cy="32"/>
            </a:xfrm>
            <a:custGeom>
              <a:avLst/>
              <a:gdLst>
                <a:gd name="T0" fmla="*/ 0 w 61"/>
                <a:gd name="T1" fmla="*/ 16 h 32"/>
                <a:gd name="T2" fmla="*/ 0 w 61"/>
                <a:gd name="T3" fmla="*/ 0 h 32"/>
                <a:gd name="T4" fmla="*/ 61 w 61"/>
                <a:gd name="T5" fmla="*/ 16 h 32"/>
                <a:gd name="T6" fmla="*/ 0 w 61"/>
                <a:gd name="T7" fmla="*/ 32 h 32"/>
                <a:gd name="T8" fmla="*/ 0 w 61"/>
                <a:gd name="T9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2">
                  <a:moveTo>
                    <a:pt x="0" y="16"/>
                  </a:moveTo>
                  <a:lnTo>
                    <a:pt x="0" y="0"/>
                  </a:lnTo>
                  <a:lnTo>
                    <a:pt x="61" y="16"/>
                  </a:lnTo>
                  <a:lnTo>
                    <a:pt x="0" y="32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4601" y="1901"/>
              <a:ext cx="61" cy="32"/>
            </a:xfrm>
            <a:custGeom>
              <a:avLst/>
              <a:gdLst>
                <a:gd name="T0" fmla="*/ 0 w 61"/>
                <a:gd name="T1" fmla="*/ 16 h 32"/>
                <a:gd name="T2" fmla="*/ 0 w 61"/>
                <a:gd name="T3" fmla="*/ 0 h 32"/>
                <a:gd name="T4" fmla="*/ 61 w 61"/>
                <a:gd name="T5" fmla="*/ 16 h 32"/>
                <a:gd name="T6" fmla="*/ 0 w 61"/>
                <a:gd name="T7" fmla="*/ 32 h 32"/>
                <a:gd name="T8" fmla="*/ 0 w 61"/>
                <a:gd name="T9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2">
                  <a:moveTo>
                    <a:pt x="0" y="16"/>
                  </a:moveTo>
                  <a:lnTo>
                    <a:pt x="0" y="0"/>
                  </a:lnTo>
                  <a:lnTo>
                    <a:pt x="61" y="16"/>
                  </a:lnTo>
                  <a:lnTo>
                    <a:pt x="0" y="32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Line 31"/>
            <p:cNvSpPr>
              <a:spLocks noChangeShapeType="1"/>
            </p:cNvSpPr>
            <p:nvPr/>
          </p:nvSpPr>
          <p:spPr bwMode="auto">
            <a:xfrm>
              <a:off x="609" y="1917"/>
              <a:ext cx="3992" cy="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4601" y="1250"/>
              <a:ext cx="46" cy="33"/>
            </a:xfrm>
            <a:custGeom>
              <a:avLst/>
              <a:gdLst>
                <a:gd name="T0" fmla="*/ 0 w 46"/>
                <a:gd name="T1" fmla="*/ 17 h 33"/>
                <a:gd name="T2" fmla="*/ 0 w 46"/>
                <a:gd name="T3" fmla="*/ 0 h 33"/>
                <a:gd name="T4" fmla="*/ 46 w 46"/>
                <a:gd name="T5" fmla="*/ 17 h 33"/>
                <a:gd name="T6" fmla="*/ 0 w 46"/>
                <a:gd name="T7" fmla="*/ 33 h 33"/>
                <a:gd name="T8" fmla="*/ 0 w 46"/>
                <a:gd name="T9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3">
                  <a:moveTo>
                    <a:pt x="0" y="17"/>
                  </a:moveTo>
                  <a:lnTo>
                    <a:pt x="0" y="0"/>
                  </a:lnTo>
                  <a:lnTo>
                    <a:pt x="46" y="17"/>
                  </a:lnTo>
                  <a:lnTo>
                    <a:pt x="0" y="33"/>
                  </a:lnTo>
                  <a:lnTo>
                    <a:pt x="0" y="17"/>
                  </a:lnTo>
                  <a:close/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76" name="Freeform 33"/>
            <p:cNvSpPr>
              <a:spLocks/>
            </p:cNvSpPr>
            <p:nvPr/>
          </p:nvSpPr>
          <p:spPr bwMode="auto">
            <a:xfrm>
              <a:off x="4601" y="1250"/>
              <a:ext cx="46" cy="33"/>
            </a:xfrm>
            <a:custGeom>
              <a:avLst/>
              <a:gdLst>
                <a:gd name="T0" fmla="*/ 0 w 46"/>
                <a:gd name="T1" fmla="*/ 17 h 33"/>
                <a:gd name="T2" fmla="*/ 0 w 46"/>
                <a:gd name="T3" fmla="*/ 0 h 33"/>
                <a:gd name="T4" fmla="*/ 46 w 46"/>
                <a:gd name="T5" fmla="*/ 17 h 33"/>
                <a:gd name="T6" fmla="*/ 0 w 46"/>
                <a:gd name="T7" fmla="*/ 33 h 33"/>
                <a:gd name="T8" fmla="*/ 0 w 46"/>
                <a:gd name="T9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3">
                  <a:moveTo>
                    <a:pt x="0" y="17"/>
                  </a:moveTo>
                  <a:lnTo>
                    <a:pt x="0" y="0"/>
                  </a:lnTo>
                  <a:lnTo>
                    <a:pt x="46" y="17"/>
                  </a:lnTo>
                  <a:lnTo>
                    <a:pt x="0" y="3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77" name="Line 34"/>
            <p:cNvSpPr>
              <a:spLocks noChangeShapeType="1"/>
            </p:cNvSpPr>
            <p:nvPr/>
          </p:nvSpPr>
          <p:spPr bwMode="auto">
            <a:xfrm>
              <a:off x="609" y="1267"/>
              <a:ext cx="3977" cy="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82" name="Line 35"/>
            <p:cNvSpPr>
              <a:spLocks noChangeShapeType="1"/>
            </p:cNvSpPr>
            <p:nvPr/>
          </p:nvSpPr>
          <p:spPr bwMode="auto">
            <a:xfrm>
              <a:off x="594" y="1202"/>
              <a:ext cx="0" cy="221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83" name="Oval 36"/>
            <p:cNvSpPr>
              <a:spLocks noChangeArrowheads="1"/>
            </p:cNvSpPr>
            <p:nvPr/>
          </p:nvSpPr>
          <p:spPr bwMode="auto">
            <a:xfrm>
              <a:off x="826" y="1241"/>
              <a:ext cx="46" cy="51"/>
            </a:xfrm>
            <a:prstGeom prst="ellipse">
              <a:avLst/>
            </a:prstGeom>
            <a:solidFill>
              <a:srgbClr val="000000"/>
            </a:solidFill>
            <a:ln w="238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84" name="Oval 37"/>
            <p:cNvSpPr>
              <a:spLocks noChangeArrowheads="1"/>
            </p:cNvSpPr>
            <p:nvPr/>
          </p:nvSpPr>
          <p:spPr bwMode="auto">
            <a:xfrm>
              <a:off x="3543" y="2526"/>
              <a:ext cx="46" cy="67"/>
            </a:xfrm>
            <a:prstGeom prst="ellipse">
              <a:avLst/>
            </a:prstGeom>
            <a:solidFill>
              <a:srgbClr val="000000"/>
            </a:solidFill>
            <a:ln w="238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85" name="Oval 38"/>
            <p:cNvSpPr>
              <a:spLocks noChangeArrowheads="1"/>
            </p:cNvSpPr>
            <p:nvPr/>
          </p:nvSpPr>
          <p:spPr bwMode="auto">
            <a:xfrm>
              <a:off x="2162" y="1875"/>
              <a:ext cx="46" cy="68"/>
            </a:xfrm>
            <a:prstGeom prst="ellipse">
              <a:avLst/>
            </a:prstGeom>
            <a:solidFill>
              <a:srgbClr val="000000"/>
            </a:solidFill>
            <a:ln w="238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86" name="Oval 39"/>
            <p:cNvSpPr>
              <a:spLocks noChangeArrowheads="1"/>
            </p:cNvSpPr>
            <p:nvPr/>
          </p:nvSpPr>
          <p:spPr bwMode="auto">
            <a:xfrm>
              <a:off x="3153" y="1225"/>
              <a:ext cx="61" cy="67"/>
            </a:xfrm>
            <a:prstGeom prst="ellipse">
              <a:avLst/>
            </a:prstGeom>
            <a:solidFill>
              <a:srgbClr val="000000"/>
            </a:solidFill>
            <a:ln w="238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587" name="Rectangle 40"/>
            <p:cNvSpPr>
              <a:spLocks noChangeArrowheads="1"/>
            </p:cNvSpPr>
            <p:nvPr/>
          </p:nvSpPr>
          <p:spPr bwMode="auto">
            <a:xfrm>
              <a:off x="714" y="1039"/>
              <a:ext cx="30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send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588" name="Rectangle 41"/>
            <p:cNvSpPr>
              <a:spLocks noChangeArrowheads="1"/>
            </p:cNvSpPr>
            <p:nvPr/>
          </p:nvSpPr>
          <p:spPr bwMode="auto">
            <a:xfrm>
              <a:off x="1089" y="1966"/>
              <a:ext cx="42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receive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589" name="Rectangle 42"/>
            <p:cNvSpPr>
              <a:spLocks noChangeArrowheads="1"/>
            </p:cNvSpPr>
            <p:nvPr/>
          </p:nvSpPr>
          <p:spPr bwMode="auto">
            <a:xfrm>
              <a:off x="1975" y="1592"/>
              <a:ext cx="30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send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590" name="Rectangle 43"/>
            <p:cNvSpPr>
              <a:spLocks noChangeArrowheads="1"/>
            </p:cNvSpPr>
            <p:nvPr/>
          </p:nvSpPr>
          <p:spPr bwMode="auto">
            <a:xfrm>
              <a:off x="2981" y="1039"/>
              <a:ext cx="42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receive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591" name="Rectangle 44"/>
            <p:cNvSpPr>
              <a:spLocks noChangeArrowheads="1"/>
            </p:cNvSpPr>
            <p:nvPr/>
          </p:nvSpPr>
          <p:spPr bwMode="auto">
            <a:xfrm>
              <a:off x="4031" y="2991"/>
              <a:ext cx="15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592" name="Rectangle 45"/>
            <p:cNvSpPr>
              <a:spLocks noChangeArrowheads="1"/>
            </p:cNvSpPr>
            <p:nvPr/>
          </p:nvSpPr>
          <p:spPr bwMode="auto">
            <a:xfrm>
              <a:off x="4136" y="3071"/>
              <a:ext cx="10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 Helvetica Condensed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593" name="Rectangle 46"/>
            <p:cNvSpPr>
              <a:spLocks noChangeArrowheads="1"/>
            </p:cNvSpPr>
            <p:nvPr/>
          </p:nvSpPr>
          <p:spPr bwMode="auto">
            <a:xfrm>
              <a:off x="4406" y="2991"/>
              <a:ext cx="15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594" name="Rectangle 47"/>
            <p:cNvSpPr>
              <a:spLocks noChangeArrowheads="1"/>
            </p:cNvSpPr>
            <p:nvPr/>
          </p:nvSpPr>
          <p:spPr bwMode="auto">
            <a:xfrm>
              <a:off x="4496" y="3071"/>
              <a:ext cx="10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 Helvetica Condensed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599" name="Rectangle 52"/>
            <p:cNvSpPr>
              <a:spLocks noChangeArrowheads="1"/>
            </p:cNvSpPr>
            <p:nvPr/>
          </p:nvSpPr>
          <p:spPr bwMode="auto">
            <a:xfrm>
              <a:off x="414" y="1234"/>
              <a:ext cx="135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00" name="Rectangle 53"/>
            <p:cNvSpPr>
              <a:spLocks noChangeArrowheads="1"/>
            </p:cNvSpPr>
            <p:nvPr/>
          </p:nvSpPr>
          <p:spPr bwMode="auto">
            <a:xfrm>
              <a:off x="414" y="1836"/>
              <a:ext cx="135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01" name="Rectangle 54"/>
            <p:cNvSpPr>
              <a:spLocks noChangeArrowheads="1"/>
            </p:cNvSpPr>
            <p:nvPr/>
          </p:nvSpPr>
          <p:spPr bwMode="auto">
            <a:xfrm>
              <a:off x="414" y="2470"/>
              <a:ext cx="135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02" name="Rectangle 55"/>
            <p:cNvSpPr>
              <a:spLocks noChangeArrowheads="1"/>
            </p:cNvSpPr>
            <p:nvPr/>
          </p:nvSpPr>
          <p:spPr bwMode="auto">
            <a:xfrm>
              <a:off x="4932" y="1771"/>
              <a:ext cx="51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Physical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03" name="Rectangle 56"/>
            <p:cNvSpPr>
              <a:spLocks noChangeArrowheads="1"/>
            </p:cNvSpPr>
            <p:nvPr/>
          </p:nvSpPr>
          <p:spPr bwMode="auto">
            <a:xfrm>
              <a:off x="5022" y="1934"/>
              <a:ext cx="27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time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04" name="Freeform 57"/>
            <p:cNvSpPr>
              <a:spLocks/>
            </p:cNvSpPr>
            <p:nvPr/>
          </p:nvSpPr>
          <p:spPr bwMode="auto">
            <a:xfrm>
              <a:off x="4677" y="3202"/>
              <a:ext cx="60" cy="32"/>
            </a:xfrm>
            <a:custGeom>
              <a:avLst/>
              <a:gdLst>
                <a:gd name="T0" fmla="*/ 0 w 60"/>
                <a:gd name="T1" fmla="*/ 16 h 32"/>
                <a:gd name="T2" fmla="*/ 0 w 60"/>
                <a:gd name="T3" fmla="*/ 0 h 32"/>
                <a:gd name="T4" fmla="*/ 60 w 60"/>
                <a:gd name="T5" fmla="*/ 16 h 32"/>
                <a:gd name="T6" fmla="*/ 0 w 60"/>
                <a:gd name="T7" fmla="*/ 32 h 32"/>
                <a:gd name="T8" fmla="*/ 0 w 60"/>
                <a:gd name="T9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32">
                  <a:moveTo>
                    <a:pt x="0" y="16"/>
                  </a:moveTo>
                  <a:lnTo>
                    <a:pt x="0" y="0"/>
                  </a:lnTo>
                  <a:lnTo>
                    <a:pt x="60" y="16"/>
                  </a:lnTo>
                  <a:lnTo>
                    <a:pt x="0" y="32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05" name="Freeform 58"/>
            <p:cNvSpPr>
              <a:spLocks/>
            </p:cNvSpPr>
            <p:nvPr/>
          </p:nvSpPr>
          <p:spPr bwMode="auto">
            <a:xfrm>
              <a:off x="4677" y="3202"/>
              <a:ext cx="60" cy="32"/>
            </a:xfrm>
            <a:custGeom>
              <a:avLst/>
              <a:gdLst>
                <a:gd name="T0" fmla="*/ 0 w 60"/>
                <a:gd name="T1" fmla="*/ 16 h 32"/>
                <a:gd name="T2" fmla="*/ 0 w 60"/>
                <a:gd name="T3" fmla="*/ 0 h 32"/>
                <a:gd name="T4" fmla="*/ 60 w 60"/>
                <a:gd name="T5" fmla="*/ 16 h 32"/>
                <a:gd name="T6" fmla="*/ 0 w 60"/>
                <a:gd name="T7" fmla="*/ 32 h 32"/>
                <a:gd name="T8" fmla="*/ 0 w 60"/>
                <a:gd name="T9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32">
                  <a:moveTo>
                    <a:pt x="0" y="16"/>
                  </a:moveTo>
                  <a:lnTo>
                    <a:pt x="0" y="0"/>
                  </a:lnTo>
                  <a:lnTo>
                    <a:pt x="60" y="16"/>
                  </a:lnTo>
                  <a:lnTo>
                    <a:pt x="0" y="32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06" name="Line 59"/>
            <p:cNvSpPr>
              <a:spLocks noChangeShapeType="1"/>
            </p:cNvSpPr>
            <p:nvPr/>
          </p:nvSpPr>
          <p:spPr bwMode="auto">
            <a:xfrm>
              <a:off x="684" y="3218"/>
              <a:ext cx="3993" cy="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07" name="Rectangle 60"/>
            <p:cNvSpPr>
              <a:spLocks noChangeArrowheads="1"/>
            </p:cNvSpPr>
            <p:nvPr/>
          </p:nvSpPr>
          <p:spPr bwMode="auto">
            <a:xfrm>
              <a:off x="444" y="3153"/>
              <a:ext cx="135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08" name="Freeform 61"/>
            <p:cNvSpPr>
              <a:spLocks/>
            </p:cNvSpPr>
            <p:nvPr/>
          </p:nvSpPr>
          <p:spPr bwMode="auto">
            <a:xfrm>
              <a:off x="4106" y="3153"/>
              <a:ext cx="45" cy="49"/>
            </a:xfrm>
            <a:custGeom>
              <a:avLst/>
              <a:gdLst>
                <a:gd name="T0" fmla="*/ 0 w 45"/>
                <a:gd name="T1" fmla="*/ 16 h 49"/>
                <a:gd name="T2" fmla="*/ 15 w 45"/>
                <a:gd name="T3" fmla="*/ 0 h 49"/>
                <a:gd name="T4" fmla="*/ 45 w 45"/>
                <a:gd name="T5" fmla="*/ 49 h 49"/>
                <a:gd name="T6" fmla="*/ 0 w 45"/>
                <a:gd name="T7" fmla="*/ 33 h 49"/>
                <a:gd name="T8" fmla="*/ 0 w 45"/>
                <a:gd name="T9" fmla="*/ 1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0" y="16"/>
                  </a:moveTo>
                  <a:lnTo>
                    <a:pt x="15" y="0"/>
                  </a:lnTo>
                  <a:lnTo>
                    <a:pt x="45" y="49"/>
                  </a:lnTo>
                  <a:lnTo>
                    <a:pt x="0" y="33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09" name="Freeform 62"/>
            <p:cNvSpPr>
              <a:spLocks/>
            </p:cNvSpPr>
            <p:nvPr/>
          </p:nvSpPr>
          <p:spPr bwMode="auto">
            <a:xfrm>
              <a:off x="4106" y="3153"/>
              <a:ext cx="45" cy="49"/>
            </a:xfrm>
            <a:custGeom>
              <a:avLst/>
              <a:gdLst>
                <a:gd name="T0" fmla="*/ 0 w 45"/>
                <a:gd name="T1" fmla="*/ 16 h 49"/>
                <a:gd name="T2" fmla="*/ 15 w 45"/>
                <a:gd name="T3" fmla="*/ 0 h 49"/>
                <a:gd name="T4" fmla="*/ 45 w 45"/>
                <a:gd name="T5" fmla="*/ 49 h 49"/>
                <a:gd name="T6" fmla="*/ 0 w 45"/>
                <a:gd name="T7" fmla="*/ 33 h 49"/>
                <a:gd name="T8" fmla="*/ 0 w 45"/>
                <a:gd name="T9" fmla="*/ 1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9">
                  <a:moveTo>
                    <a:pt x="0" y="16"/>
                  </a:moveTo>
                  <a:lnTo>
                    <a:pt x="15" y="0"/>
                  </a:lnTo>
                  <a:lnTo>
                    <a:pt x="45" y="49"/>
                  </a:lnTo>
                  <a:lnTo>
                    <a:pt x="0" y="33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10" name="Line 63"/>
            <p:cNvSpPr>
              <a:spLocks noChangeShapeType="1"/>
            </p:cNvSpPr>
            <p:nvPr/>
          </p:nvSpPr>
          <p:spPr bwMode="auto">
            <a:xfrm>
              <a:off x="864" y="1267"/>
              <a:ext cx="3242" cy="1902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11" name="Rectangle 64"/>
            <p:cNvSpPr>
              <a:spLocks noChangeArrowheads="1"/>
            </p:cNvSpPr>
            <p:nvPr/>
          </p:nvSpPr>
          <p:spPr bwMode="auto">
            <a:xfrm>
              <a:off x="3581" y="2991"/>
              <a:ext cx="15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12" name="Rectangle 65"/>
            <p:cNvSpPr>
              <a:spLocks noChangeArrowheads="1"/>
            </p:cNvSpPr>
            <p:nvPr/>
          </p:nvSpPr>
          <p:spPr bwMode="auto">
            <a:xfrm>
              <a:off x="3686" y="3071"/>
              <a:ext cx="10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 Helvetica Condensed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13" name="Oval 66"/>
            <p:cNvSpPr>
              <a:spLocks noChangeArrowheads="1"/>
            </p:cNvSpPr>
            <p:nvPr/>
          </p:nvSpPr>
          <p:spPr bwMode="auto">
            <a:xfrm>
              <a:off x="2702" y="2526"/>
              <a:ext cx="61" cy="67"/>
            </a:xfrm>
            <a:prstGeom prst="ellipse">
              <a:avLst/>
            </a:prstGeom>
            <a:solidFill>
              <a:srgbClr val="000000"/>
            </a:solidFill>
            <a:ln w="238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14" name="Oval 67"/>
            <p:cNvSpPr>
              <a:spLocks noChangeArrowheads="1"/>
            </p:cNvSpPr>
            <p:nvPr/>
          </p:nvSpPr>
          <p:spPr bwMode="auto">
            <a:xfrm>
              <a:off x="2237" y="2510"/>
              <a:ext cx="61" cy="67"/>
            </a:xfrm>
            <a:prstGeom prst="ellipse">
              <a:avLst/>
            </a:prstGeom>
            <a:solidFill>
              <a:srgbClr val="000000"/>
            </a:solidFill>
            <a:ln w="238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15" name="Oval 68"/>
            <p:cNvSpPr>
              <a:spLocks noChangeArrowheads="1"/>
            </p:cNvSpPr>
            <p:nvPr/>
          </p:nvSpPr>
          <p:spPr bwMode="auto">
            <a:xfrm>
              <a:off x="3813" y="3209"/>
              <a:ext cx="61" cy="67"/>
            </a:xfrm>
            <a:prstGeom prst="ellipse">
              <a:avLst/>
            </a:prstGeom>
            <a:solidFill>
              <a:srgbClr val="000000"/>
            </a:solidFill>
            <a:ln w="238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16" name="Oval 69"/>
            <p:cNvSpPr>
              <a:spLocks noChangeArrowheads="1"/>
            </p:cNvSpPr>
            <p:nvPr/>
          </p:nvSpPr>
          <p:spPr bwMode="auto">
            <a:xfrm>
              <a:off x="4158" y="3209"/>
              <a:ext cx="61" cy="67"/>
            </a:xfrm>
            <a:prstGeom prst="ellipse">
              <a:avLst/>
            </a:prstGeom>
            <a:solidFill>
              <a:srgbClr val="000000"/>
            </a:solidFill>
            <a:ln w="238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17" name="Oval 70"/>
            <p:cNvSpPr>
              <a:spLocks noChangeArrowheads="1"/>
            </p:cNvSpPr>
            <p:nvPr/>
          </p:nvSpPr>
          <p:spPr bwMode="auto">
            <a:xfrm>
              <a:off x="4503" y="3209"/>
              <a:ext cx="61" cy="67"/>
            </a:xfrm>
            <a:prstGeom prst="ellipse">
              <a:avLst/>
            </a:prstGeom>
            <a:solidFill>
              <a:srgbClr val="000000"/>
            </a:solidFill>
            <a:ln w="238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18" name="Oval 71"/>
            <p:cNvSpPr>
              <a:spLocks noChangeArrowheads="1"/>
            </p:cNvSpPr>
            <p:nvPr/>
          </p:nvSpPr>
          <p:spPr bwMode="auto">
            <a:xfrm>
              <a:off x="1337" y="1908"/>
              <a:ext cx="61" cy="67"/>
            </a:xfrm>
            <a:prstGeom prst="ellipse">
              <a:avLst/>
            </a:prstGeom>
            <a:solidFill>
              <a:srgbClr val="000000"/>
            </a:solidFill>
            <a:ln w="238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19" name="Rectangle 72"/>
            <p:cNvSpPr>
              <a:spLocks noChangeArrowheads="1"/>
            </p:cNvSpPr>
            <p:nvPr/>
          </p:nvSpPr>
          <p:spPr bwMode="auto">
            <a:xfrm>
              <a:off x="1975" y="2600"/>
              <a:ext cx="42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receive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20" name="Rectangle 73"/>
            <p:cNvSpPr>
              <a:spLocks noChangeArrowheads="1"/>
            </p:cNvSpPr>
            <p:nvPr/>
          </p:nvSpPr>
          <p:spPr bwMode="auto">
            <a:xfrm>
              <a:off x="2545" y="2600"/>
              <a:ext cx="42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receive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21" name="Rectangle 74"/>
            <p:cNvSpPr>
              <a:spLocks noChangeArrowheads="1"/>
            </p:cNvSpPr>
            <p:nvPr/>
          </p:nvSpPr>
          <p:spPr bwMode="auto">
            <a:xfrm>
              <a:off x="3266" y="2340"/>
              <a:ext cx="30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send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22" name="Rectangle 75"/>
            <p:cNvSpPr>
              <a:spLocks noChangeArrowheads="1"/>
            </p:cNvSpPr>
            <p:nvPr/>
          </p:nvSpPr>
          <p:spPr bwMode="auto">
            <a:xfrm>
              <a:off x="3506" y="3283"/>
              <a:ext cx="42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receive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23" name="Rectangle 76"/>
            <p:cNvSpPr>
              <a:spLocks noChangeArrowheads="1"/>
            </p:cNvSpPr>
            <p:nvPr/>
          </p:nvSpPr>
          <p:spPr bwMode="auto">
            <a:xfrm>
              <a:off x="3971" y="3283"/>
              <a:ext cx="42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receive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24" name="Rectangle 77"/>
            <p:cNvSpPr>
              <a:spLocks noChangeArrowheads="1"/>
            </p:cNvSpPr>
            <p:nvPr/>
          </p:nvSpPr>
          <p:spPr bwMode="auto">
            <a:xfrm>
              <a:off x="4451" y="3283"/>
              <a:ext cx="42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receive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25" name="Rectangle 78"/>
            <p:cNvSpPr>
              <a:spLocks noChangeArrowheads="1"/>
            </p:cNvSpPr>
            <p:nvPr/>
          </p:nvSpPr>
          <p:spPr bwMode="auto">
            <a:xfrm>
              <a:off x="789" y="3446"/>
              <a:ext cx="9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26" name="Rectangle 79"/>
            <p:cNvSpPr>
              <a:spLocks noChangeArrowheads="1"/>
            </p:cNvSpPr>
            <p:nvPr/>
          </p:nvSpPr>
          <p:spPr bwMode="auto">
            <a:xfrm>
              <a:off x="819" y="3510"/>
              <a:ext cx="10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 Helvetica Condensed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27" name="Rectangle 80"/>
            <p:cNvSpPr>
              <a:spLocks noChangeArrowheads="1"/>
            </p:cNvSpPr>
            <p:nvPr/>
          </p:nvSpPr>
          <p:spPr bwMode="auto">
            <a:xfrm>
              <a:off x="2155" y="3446"/>
              <a:ext cx="9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28" name="Rectangle 81"/>
            <p:cNvSpPr>
              <a:spLocks noChangeArrowheads="1"/>
            </p:cNvSpPr>
            <p:nvPr/>
          </p:nvSpPr>
          <p:spPr bwMode="auto">
            <a:xfrm>
              <a:off x="2185" y="3510"/>
              <a:ext cx="10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 Helvetica Condensed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29" name="Rectangle 82"/>
            <p:cNvSpPr>
              <a:spLocks noChangeArrowheads="1"/>
            </p:cNvSpPr>
            <p:nvPr/>
          </p:nvSpPr>
          <p:spPr bwMode="auto">
            <a:xfrm>
              <a:off x="3536" y="3446"/>
              <a:ext cx="9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30" name="Rectangle 83"/>
            <p:cNvSpPr>
              <a:spLocks noChangeArrowheads="1"/>
            </p:cNvSpPr>
            <p:nvPr/>
          </p:nvSpPr>
          <p:spPr bwMode="auto">
            <a:xfrm>
              <a:off x="3566" y="3510"/>
              <a:ext cx="10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 Helvetica Condensed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31" name="Rectangle 84"/>
            <p:cNvSpPr>
              <a:spLocks noChangeArrowheads="1"/>
            </p:cNvSpPr>
            <p:nvPr/>
          </p:nvSpPr>
          <p:spPr bwMode="auto">
            <a:xfrm>
              <a:off x="3656" y="1039"/>
              <a:ext cx="42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receive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32" name="Rectangle 85"/>
            <p:cNvSpPr>
              <a:spLocks noChangeArrowheads="1"/>
            </p:cNvSpPr>
            <p:nvPr/>
          </p:nvSpPr>
          <p:spPr bwMode="auto">
            <a:xfrm>
              <a:off x="3911" y="1706"/>
              <a:ext cx="42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receive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33" name="Rectangle 86"/>
            <p:cNvSpPr>
              <a:spLocks noChangeArrowheads="1"/>
            </p:cNvSpPr>
            <p:nvPr/>
          </p:nvSpPr>
          <p:spPr bwMode="auto">
            <a:xfrm>
              <a:off x="2770" y="1511"/>
              <a:ext cx="15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34" name="Rectangle 87"/>
            <p:cNvSpPr>
              <a:spLocks noChangeArrowheads="1"/>
            </p:cNvSpPr>
            <p:nvPr/>
          </p:nvSpPr>
          <p:spPr bwMode="auto">
            <a:xfrm>
              <a:off x="2875" y="1592"/>
              <a:ext cx="10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 Helvetica Condensed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35" name="Rectangle 88"/>
            <p:cNvSpPr>
              <a:spLocks noChangeArrowheads="1"/>
            </p:cNvSpPr>
            <p:nvPr/>
          </p:nvSpPr>
          <p:spPr bwMode="auto">
            <a:xfrm>
              <a:off x="1270" y="1348"/>
              <a:ext cx="150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36" name="Rectangle 89"/>
            <p:cNvSpPr>
              <a:spLocks noChangeArrowheads="1"/>
            </p:cNvSpPr>
            <p:nvPr/>
          </p:nvSpPr>
          <p:spPr bwMode="auto">
            <a:xfrm>
              <a:off x="1360" y="1413"/>
              <a:ext cx="10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 Helvetica Condensed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637" name="Freeform 90"/>
            <p:cNvSpPr>
              <a:spLocks/>
            </p:cNvSpPr>
            <p:nvPr/>
          </p:nvSpPr>
          <p:spPr bwMode="auto">
            <a:xfrm>
              <a:off x="4421" y="3153"/>
              <a:ext cx="45" cy="33"/>
            </a:xfrm>
            <a:custGeom>
              <a:avLst/>
              <a:gdLst>
                <a:gd name="T0" fmla="*/ 0 w 45"/>
                <a:gd name="T1" fmla="*/ 16 h 33"/>
                <a:gd name="T2" fmla="*/ 15 w 45"/>
                <a:gd name="T3" fmla="*/ 0 h 33"/>
                <a:gd name="T4" fmla="*/ 45 w 45"/>
                <a:gd name="T5" fmla="*/ 33 h 33"/>
                <a:gd name="T6" fmla="*/ 0 w 45"/>
                <a:gd name="T7" fmla="*/ 33 h 33"/>
                <a:gd name="T8" fmla="*/ 0 w 45"/>
                <a:gd name="T9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33">
                  <a:moveTo>
                    <a:pt x="0" y="16"/>
                  </a:moveTo>
                  <a:lnTo>
                    <a:pt x="15" y="0"/>
                  </a:lnTo>
                  <a:lnTo>
                    <a:pt x="45" y="33"/>
                  </a:lnTo>
                  <a:lnTo>
                    <a:pt x="0" y="33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38" name="Freeform 91"/>
            <p:cNvSpPr>
              <a:spLocks/>
            </p:cNvSpPr>
            <p:nvPr/>
          </p:nvSpPr>
          <p:spPr bwMode="auto">
            <a:xfrm>
              <a:off x="4421" y="3153"/>
              <a:ext cx="45" cy="33"/>
            </a:xfrm>
            <a:custGeom>
              <a:avLst/>
              <a:gdLst>
                <a:gd name="T0" fmla="*/ 0 w 45"/>
                <a:gd name="T1" fmla="*/ 16 h 33"/>
                <a:gd name="T2" fmla="*/ 15 w 45"/>
                <a:gd name="T3" fmla="*/ 0 h 33"/>
                <a:gd name="T4" fmla="*/ 45 w 45"/>
                <a:gd name="T5" fmla="*/ 33 h 33"/>
                <a:gd name="T6" fmla="*/ 0 w 45"/>
                <a:gd name="T7" fmla="*/ 33 h 33"/>
                <a:gd name="T8" fmla="*/ 0 w 45"/>
                <a:gd name="T9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33">
                  <a:moveTo>
                    <a:pt x="0" y="16"/>
                  </a:moveTo>
                  <a:lnTo>
                    <a:pt x="15" y="0"/>
                  </a:lnTo>
                  <a:lnTo>
                    <a:pt x="45" y="33"/>
                  </a:lnTo>
                  <a:lnTo>
                    <a:pt x="0" y="33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39" name="Line 92"/>
            <p:cNvSpPr>
              <a:spLocks noChangeShapeType="1"/>
            </p:cNvSpPr>
            <p:nvPr/>
          </p:nvSpPr>
          <p:spPr bwMode="auto">
            <a:xfrm>
              <a:off x="2215" y="1917"/>
              <a:ext cx="2206" cy="1252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640" name="Oval 93"/>
            <p:cNvSpPr>
              <a:spLocks noChangeArrowheads="1"/>
            </p:cNvSpPr>
            <p:nvPr/>
          </p:nvSpPr>
          <p:spPr bwMode="auto">
            <a:xfrm>
              <a:off x="3933" y="1225"/>
              <a:ext cx="46" cy="67"/>
            </a:xfrm>
            <a:prstGeom prst="ellipse">
              <a:avLst/>
            </a:prstGeom>
            <a:solidFill>
              <a:srgbClr val="000000"/>
            </a:solidFill>
            <a:ln w="238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541B5B-4165-45C7-AC2A-2D66187B0B28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Time Ordering of Events (Lamport)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400" smtClean="0">
                <a:solidFill>
                  <a:srgbClr val="FF3300"/>
                </a:solidFill>
              </a:rPr>
              <a:t>Observation: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smtClean="0">
                <a:solidFill>
                  <a:srgbClr val="FF3300"/>
                </a:solidFill>
              </a:rPr>
              <a:t>	</a:t>
            </a:r>
            <a:r>
              <a:rPr lang="en-GB" altLang="en-US" sz="2400" smtClean="0"/>
              <a:t>For some events </a:t>
            </a:r>
            <a:r>
              <a:rPr lang="en-GB" altLang="en-US" sz="2400" smtClean="0">
                <a:solidFill>
                  <a:schemeClr val="accent2"/>
                </a:solidFill>
              </a:rPr>
              <a:t>E1</a:t>
            </a:r>
            <a:r>
              <a:rPr lang="en-GB" altLang="en-US" sz="2400" smtClean="0"/>
              <a:t>, </a:t>
            </a:r>
            <a:r>
              <a:rPr lang="en-GB" altLang="en-US" sz="2400" smtClean="0">
                <a:solidFill>
                  <a:schemeClr val="accent2"/>
                </a:solidFill>
              </a:rPr>
              <a:t>E2</a:t>
            </a:r>
            <a:r>
              <a:rPr lang="en-GB" altLang="en-US" sz="2400" smtClean="0"/>
              <a:t>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smtClean="0"/>
              <a:t>	it is “obvious” that </a:t>
            </a:r>
            <a:r>
              <a:rPr lang="en-GB" altLang="en-US" sz="2400" smtClean="0">
                <a:solidFill>
                  <a:schemeClr val="accent2"/>
                </a:solidFill>
              </a:rPr>
              <a:t>E1 </a:t>
            </a:r>
            <a:r>
              <a:rPr lang="en-GB" altLang="en-US" sz="2400" smtClean="0"/>
              <a:t>happened before </a:t>
            </a:r>
            <a:r>
              <a:rPr lang="en-GB" altLang="en-US" sz="2400" smtClean="0">
                <a:solidFill>
                  <a:schemeClr val="accent2"/>
                </a:solidFill>
              </a:rPr>
              <a:t>E2 </a:t>
            </a:r>
            <a:br>
              <a:rPr lang="en-GB" altLang="en-US" sz="2400" smtClean="0">
                <a:solidFill>
                  <a:schemeClr val="accent2"/>
                </a:solidFill>
              </a:rPr>
            </a:br>
            <a:r>
              <a:rPr lang="en-GB" altLang="en-US" sz="2400" smtClean="0">
                <a:solidFill>
                  <a:schemeClr val="accent2"/>
                </a:solidFill>
              </a:rPr>
              <a:t>			  	</a:t>
            </a:r>
            <a:r>
              <a:rPr lang="en-GB" altLang="en-US" sz="2400" smtClean="0"/>
              <a:t>(written </a:t>
            </a:r>
            <a:r>
              <a:rPr lang="en-GB" altLang="en-US" sz="2400" smtClean="0">
                <a:solidFill>
                  <a:schemeClr val="accent2"/>
                </a:solidFill>
              </a:rPr>
              <a:t>E1 </a:t>
            </a:r>
            <a:r>
              <a:rPr lang="en-GB" altLang="en-US" sz="2400" smtClean="0">
                <a:solidFill>
                  <a:schemeClr val="accent2"/>
                </a:solidFill>
                <a:sym typeface="Symbol" panose="05050102010706020507" pitchFamily="18" charset="2"/>
              </a:rPr>
              <a:t></a:t>
            </a:r>
            <a:r>
              <a:rPr lang="en-GB" altLang="en-US" sz="2400" smtClean="0">
                <a:solidFill>
                  <a:schemeClr val="accent2"/>
                </a:solidFill>
              </a:rPr>
              <a:t> E2</a:t>
            </a:r>
            <a:r>
              <a:rPr lang="en-GB" altLang="en-US" sz="2400" smtClean="0"/>
              <a:t>)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400" smtClean="0"/>
          </a:p>
          <a:p>
            <a:r>
              <a:rPr lang="en-GB" altLang="en-US" sz="2400" smtClean="0"/>
              <a:t>If </a:t>
            </a:r>
            <a:r>
              <a:rPr lang="en-GB" altLang="en-US" sz="2400" smtClean="0">
                <a:solidFill>
                  <a:schemeClr val="accent2"/>
                </a:solidFill>
              </a:rPr>
              <a:t>E1</a:t>
            </a:r>
            <a:r>
              <a:rPr lang="en-GB" altLang="en-US" sz="2400" smtClean="0"/>
              <a:t> happens before </a:t>
            </a:r>
            <a:r>
              <a:rPr lang="en-GB" altLang="en-US" sz="2400" smtClean="0">
                <a:solidFill>
                  <a:schemeClr val="accent2"/>
                </a:solidFill>
              </a:rPr>
              <a:t>E2</a:t>
            </a:r>
            <a:r>
              <a:rPr lang="en-GB" altLang="en-US" sz="2400" smtClean="0"/>
              <a:t> in process </a:t>
            </a:r>
            <a:r>
              <a:rPr lang="en-GB" altLang="en-US" sz="2400" smtClean="0">
                <a:solidFill>
                  <a:schemeClr val="accent2"/>
                </a:solidFill>
              </a:rPr>
              <a:t>P</a:t>
            </a:r>
            <a:r>
              <a:rPr lang="en-GB" altLang="en-US" sz="2400" smtClean="0"/>
              <a:t>, then </a:t>
            </a:r>
            <a:r>
              <a:rPr lang="en-GB" altLang="en-US" sz="2400" smtClean="0">
                <a:solidFill>
                  <a:schemeClr val="accent2"/>
                </a:solidFill>
              </a:rPr>
              <a:t>E1 </a:t>
            </a:r>
            <a:r>
              <a:rPr lang="en-GB" altLang="en-US" sz="2400" smtClean="0">
                <a:solidFill>
                  <a:schemeClr val="accent2"/>
                </a:solidFill>
                <a:sym typeface="Symbol" panose="05050102010706020507" pitchFamily="18" charset="2"/>
              </a:rPr>
              <a:t></a:t>
            </a:r>
            <a:r>
              <a:rPr lang="en-GB" altLang="en-US" sz="2400" smtClean="0">
                <a:solidFill>
                  <a:schemeClr val="accent2"/>
                </a:solidFill>
              </a:rPr>
              <a:t> E2</a:t>
            </a:r>
          </a:p>
          <a:p>
            <a:endParaRPr lang="en-GB" altLang="en-US" sz="2400" smtClean="0">
              <a:solidFill>
                <a:schemeClr val="accent2"/>
              </a:solidFill>
            </a:endParaRPr>
          </a:p>
          <a:p>
            <a:r>
              <a:rPr lang="en-GB" altLang="en-US" sz="2400" smtClean="0"/>
              <a:t>If </a:t>
            </a:r>
            <a:r>
              <a:rPr lang="en-GB" altLang="en-US" sz="2400" smtClean="0">
                <a:solidFill>
                  <a:schemeClr val="accent2"/>
                </a:solidFill>
              </a:rPr>
              <a:t>E1 = send(M)</a:t>
            </a:r>
            <a:r>
              <a:rPr lang="en-GB" altLang="en-US" sz="2400" smtClean="0"/>
              <a:t> and </a:t>
            </a:r>
            <a:r>
              <a:rPr lang="en-GB" altLang="en-US" sz="2400" smtClean="0">
                <a:solidFill>
                  <a:schemeClr val="accent2"/>
                </a:solidFill>
              </a:rPr>
              <a:t>E2 = receive(M)</a:t>
            </a:r>
            <a:r>
              <a:rPr lang="en-GB" altLang="en-US" sz="2400" smtClean="0"/>
              <a:t>, then </a:t>
            </a:r>
            <a:r>
              <a:rPr lang="en-GB" altLang="en-US" sz="2400" smtClean="0">
                <a:solidFill>
                  <a:schemeClr val="accent2"/>
                </a:solidFill>
              </a:rPr>
              <a:t>E1 </a:t>
            </a:r>
            <a:r>
              <a:rPr lang="en-GB" altLang="en-US" sz="2400" smtClean="0">
                <a:solidFill>
                  <a:schemeClr val="accent2"/>
                </a:solidFill>
                <a:sym typeface="Symbol" panose="05050102010706020507" pitchFamily="18" charset="2"/>
              </a:rPr>
              <a:t></a:t>
            </a:r>
            <a:r>
              <a:rPr lang="en-GB" altLang="en-US" sz="2400" smtClean="0">
                <a:solidFill>
                  <a:schemeClr val="accent2"/>
                </a:solidFill>
              </a:rPr>
              <a:t> E2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smtClean="0"/>
              <a:t>							(</a:t>
            </a:r>
            <a:r>
              <a:rPr lang="en-GB" altLang="en-US" sz="2400" smtClean="0">
                <a:solidFill>
                  <a:schemeClr val="accent2"/>
                </a:solidFill>
              </a:rPr>
              <a:t>M</a:t>
            </a:r>
            <a:r>
              <a:rPr lang="en-GB" altLang="en-US" sz="2400" smtClean="0"/>
              <a:t> is a message)</a:t>
            </a:r>
            <a:br>
              <a:rPr lang="en-GB" altLang="en-US" sz="2400" smtClean="0"/>
            </a:br>
            <a:endParaRPr lang="en-GB" altLang="en-US" sz="2400" smtClean="0"/>
          </a:p>
          <a:p>
            <a:r>
              <a:rPr lang="en-GB" altLang="en-US" sz="2400" smtClean="0"/>
              <a:t>If </a:t>
            </a:r>
            <a:r>
              <a:rPr lang="en-GB" altLang="en-US" sz="2400" smtClean="0">
                <a:solidFill>
                  <a:schemeClr val="accent2"/>
                </a:solidFill>
              </a:rPr>
              <a:t>E1 </a:t>
            </a:r>
            <a:r>
              <a:rPr lang="en-GB" altLang="en-US" sz="2400" smtClean="0">
                <a:solidFill>
                  <a:schemeClr val="accent2"/>
                </a:solidFill>
                <a:sym typeface="Symbol" panose="05050102010706020507" pitchFamily="18" charset="2"/>
              </a:rPr>
              <a:t></a:t>
            </a:r>
            <a:r>
              <a:rPr lang="en-GB" altLang="en-US" sz="2400" smtClean="0">
                <a:solidFill>
                  <a:schemeClr val="accent2"/>
                </a:solidFill>
              </a:rPr>
              <a:t> E2</a:t>
            </a:r>
            <a:r>
              <a:rPr lang="en-GB" altLang="en-US" sz="2400" smtClean="0"/>
              <a:t> and </a:t>
            </a:r>
            <a:r>
              <a:rPr lang="en-GB" altLang="en-US" sz="2400" smtClean="0">
                <a:solidFill>
                  <a:schemeClr val="accent2"/>
                </a:solidFill>
              </a:rPr>
              <a:t>E2 </a:t>
            </a:r>
            <a:r>
              <a:rPr lang="en-GB" altLang="en-US" sz="2400" smtClean="0">
                <a:solidFill>
                  <a:schemeClr val="accent2"/>
                </a:solidFill>
                <a:sym typeface="Symbol" panose="05050102010706020507" pitchFamily="18" charset="2"/>
              </a:rPr>
              <a:t></a:t>
            </a:r>
            <a:r>
              <a:rPr lang="en-GB" altLang="en-US" sz="2400" smtClean="0">
                <a:solidFill>
                  <a:schemeClr val="accent2"/>
                </a:solidFill>
              </a:rPr>
              <a:t> E3</a:t>
            </a:r>
            <a:r>
              <a:rPr lang="en-GB" altLang="en-US" sz="2400" smtClean="0"/>
              <a:t> then </a:t>
            </a:r>
            <a:r>
              <a:rPr lang="en-GB" altLang="en-US" sz="2400" smtClean="0">
                <a:solidFill>
                  <a:schemeClr val="accent2"/>
                </a:solidFill>
              </a:rPr>
              <a:t>E1 </a:t>
            </a:r>
            <a:r>
              <a:rPr lang="en-GB" altLang="en-US" sz="2400" smtClean="0">
                <a:solidFill>
                  <a:schemeClr val="accent2"/>
                </a:solidFill>
                <a:sym typeface="Symbol" panose="05050102010706020507" pitchFamily="18" charset="2"/>
              </a:rPr>
              <a:t></a:t>
            </a:r>
            <a:r>
              <a:rPr lang="en-GB" altLang="en-US" sz="2400" smtClean="0">
                <a:solidFill>
                  <a:schemeClr val="accent2"/>
                </a:solidFill>
              </a:rPr>
              <a:t> E3      </a:t>
            </a:r>
            <a:r>
              <a:rPr lang="en-GB" altLang="en-US" sz="2400" smtClean="0"/>
              <a:t>(transitivity)</a:t>
            </a:r>
            <a:endParaRPr lang="en-GB" altLang="en-US" sz="240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None/>
            </a:pPr>
            <a:endParaRPr lang="en-GB" altLang="en-US" sz="2400" smtClean="0">
              <a:solidFill>
                <a:srgbClr val="FF3300"/>
              </a:solidFill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None/>
            </a:pPr>
            <a:endParaRPr lang="en-GB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07BF58-07C4-4C60-BBFD-C2CB03071DCA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Logical Clocks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400" dirty="0" smtClean="0">
                <a:solidFill>
                  <a:srgbClr val="FF3300"/>
                </a:solidFill>
                <a:sym typeface="Wingdings" panose="05000000000000000000" pitchFamily="2" charset="2"/>
              </a:rPr>
              <a:t>Goal: </a:t>
            </a:r>
            <a:r>
              <a:rPr lang="en-GB" altLang="en-US" sz="2400" dirty="0" smtClean="0">
                <a:sym typeface="Wingdings" panose="05000000000000000000" pitchFamily="2" charset="2"/>
              </a:rPr>
              <a:t>Assign “timestamps” </a:t>
            </a:r>
            <a:r>
              <a:rPr lang="en-GB" altLang="en-US" sz="2400" dirty="0" err="1" smtClean="0">
                <a:solidFill>
                  <a:schemeClr val="accent2"/>
                </a:solidFill>
                <a:sym typeface="Wingdings" panose="05000000000000000000" pitchFamily="2" charset="2"/>
              </a:rPr>
              <a:t>ti</a:t>
            </a:r>
            <a:r>
              <a:rPr lang="en-GB" altLang="en-US" sz="2400" dirty="0" smtClean="0">
                <a:sym typeface="Wingdings" panose="05000000000000000000" pitchFamily="2" charset="2"/>
              </a:rPr>
              <a:t> to events </a:t>
            </a:r>
            <a:r>
              <a:rPr lang="en-GB" altLang="en-US" sz="2400" dirty="0" err="1" smtClean="0">
                <a:solidFill>
                  <a:schemeClr val="accent2"/>
                </a:solidFill>
                <a:sym typeface="Wingdings" panose="05000000000000000000" pitchFamily="2" charset="2"/>
              </a:rPr>
              <a:t>Ei</a:t>
            </a:r>
            <a:r>
              <a:rPr lang="en-GB" altLang="en-US" sz="2400" dirty="0" smtClean="0">
                <a:sym typeface="Wingdings" panose="05000000000000000000" pitchFamily="2" charset="2"/>
              </a:rPr>
              <a:t> such that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400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 smtClean="0">
                <a:sym typeface="Wingdings" panose="05000000000000000000" pitchFamily="2" charset="2"/>
              </a:rPr>
              <a:t>		 </a:t>
            </a:r>
            <a:r>
              <a:rPr lang="en-GB" altLang="en-US" sz="2400" dirty="0" smtClean="0">
                <a:solidFill>
                  <a:schemeClr val="accent2"/>
                </a:solidFill>
              </a:rPr>
              <a:t>E1 </a:t>
            </a:r>
            <a:r>
              <a:rPr lang="en-GB" altLang="en-US" sz="2400" dirty="0" smtClean="0">
                <a:solidFill>
                  <a:schemeClr val="accent2"/>
                </a:solidFill>
                <a:sym typeface="Symbol" panose="05050102010706020507" pitchFamily="18" charset="2"/>
              </a:rPr>
              <a:t></a:t>
            </a:r>
            <a:r>
              <a:rPr lang="en-GB" altLang="en-US" sz="2400" dirty="0" smtClean="0">
                <a:solidFill>
                  <a:schemeClr val="accent2"/>
                </a:solidFill>
              </a:rPr>
              <a:t> E2</a:t>
            </a:r>
            <a:r>
              <a:rPr lang="en-GB" altLang="en-US" sz="2400" dirty="0" smtClean="0"/>
              <a:t>  </a:t>
            </a:r>
            <a:r>
              <a:rPr lang="en-GB" altLang="en-US" sz="2400" dirty="0" smtClean="0">
                <a:sym typeface="Symbol" panose="05050102010706020507" pitchFamily="18" charset="2"/>
              </a:rPr>
              <a:t>  </a:t>
            </a:r>
            <a:r>
              <a:rPr lang="en-GB" altLang="en-US" sz="2400" dirty="0" smtClean="0">
                <a:solidFill>
                  <a:schemeClr val="accent2"/>
                </a:solidFill>
              </a:rPr>
              <a:t>t1 &lt; t2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 smtClean="0">
                <a:solidFill>
                  <a:schemeClr val="accent2"/>
                </a:solidFill>
              </a:rPr>
              <a:t>										(partial order!)</a:t>
            </a:r>
            <a:endParaRPr lang="en-GB" altLang="en-US" sz="2400" i="1" dirty="0" smtClean="0">
              <a:solidFill>
                <a:srgbClr val="0099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GB" altLang="en-US" sz="2400" i="1" dirty="0" smtClean="0">
              <a:solidFill>
                <a:srgbClr val="0099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 smtClean="0">
                <a:solidFill>
                  <a:srgbClr val="FF3300"/>
                </a:solidFill>
              </a:rPr>
              <a:t>Approach:</a:t>
            </a:r>
            <a:r>
              <a:rPr lang="en-GB" altLang="en-US" sz="2400" dirty="0" smtClean="0"/>
              <a:t> Processes</a:t>
            </a:r>
          </a:p>
          <a:p>
            <a:r>
              <a:rPr lang="en-GB" altLang="en-US" sz="2400" dirty="0" smtClean="0"/>
              <a:t>incrementally</a:t>
            </a:r>
            <a:r>
              <a:rPr lang="en-GB" altLang="en-US" sz="2400" dirty="0" smtClean="0">
                <a:solidFill>
                  <a:schemeClr val="accent2"/>
                </a:solidFill>
              </a:rPr>
              <a:t> number</a:t>
            </a:r>
            <a:r>
              <a:rPr lang="en-GB" altLang="en-US" sz="2400" dirty="0" smtClean="0">
                <a:solidFill>
                  <a:srgbClr val="FF3300"/>
                </a:solidFill>
              </a:rPr>
              <a:t> </a:t>
            </a:r>
            <a:r>
              <a:rPr lang="en-GB" altLang="en-US" sz="2400" dirty="0" smtClean="0"/>
              <a:t>their events</a:t>
            </a:r>
          </a:p>
          <a:p>
            <a:r>
              <a:rPr lang="en-GB" altLang="en-US" sz="2400" dirty="0" smtClean="0">
                <a:solidFill>
                  <a:schemeClr val="accent2"/>
                </a:solidFill>
              </a:rPr>
              <a:t>send</a:t>
            </a:r>
            <a:r>
              <a:rPr lang="en-GB" altLang="en-US" sz="2400" dirty="0" smtClean="0">
                <a:solidFill>
                  <a:srgbClr val="FF3300"/>
                </a:solidFill>
              </a:rPr>
              <a:t> </a:t>
            </a:r>
            <a:r>
              <a:rPr lang="en-GB" altLang="en-US" sz="2400" dirty="0" smtClean="0"/>
              <a:t>numbers</a:t>
            </a:r>
            <a:r>
              <a:rPr lang="en-GB" altLang="en-US" sz="2400" dirty="0" smtClean="0">
                <a:solidFill>
                  <a:srgbClr val="FF3300"/>
                </a:solidFill>
              </a:rPr>
              <a:t> </a:t>
            </a:r>
            <a:r>
              <a:rPr lang="en-GB" altLang="en-US" sz="2400" dirty="0" smtClean="0">
                <a:solidFill>
                  <a:schemeClr val="accent2"/>
                </a:solidFill>
              </a:rPr>
              <a:t>with messages</a:t>
            </a:r>
          </a:p>
          <a:p>
            <a:r>
              <a:rPr lang="en-GB" altLang="en-US" sz="2400" dirty="0" smtClean="0">
                <a:solidFill>
                  <a:schemeClr val="accent2"/>
                </a:solidFill>
              </a:rPr>
              <a:t>update </a:t>
            </a:r>
            <a:r>
              <a:rPr lang="en-GB" altLang="en-US" sz="2400" dirty="0" smtClean="0"/>
              <a:t>their “logical clock” to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 smtClean="0"/>
              <a:t>			</a:t>
            </a:r>
            <a:r>
              <a:rPr lang="en-GB" altLang="en-US" sz="2400" dirty="0" smtClean="0">
                <a:solidFill>
                  <a:schemeClr val="accent2"/>
                </a:solidFill>
              </a:rPr>
              <a:t>max(</a:t>
            </a:r>
            <a:r>
              <a:rPr lang="en-GB" altLang="en-US" sz="2400" dirty="0" err="1" smtClean="0">
                <a:solidFill>
                  <a:schemeClr val="accent2"/>
                </a:solidFill>
              </a:rPr>
              <a:t>OwnTime</a:t>
            </a:r>
            <a:r>
              <a:rPr lang="en-GB" altLang="en-US" sz="2400" dirty="0" smtClean="0">
                <a:solidFill>
                  <a:schemeClr val="accent2"/>
                </a:solidFill>
              </a:rPr>
              <a:t>, </a:t>
            </a:r>
            <a:r>
              <a:rPr lang="en-GB" altLang="en-US" sz="2400" dirty="0" err="1" smtClean="0">
                <a:solidFill>
                  <a:schemeClr val="accent2"/>
                </a:solidFill>
              </a:rPr>
              <a:t>SendTime</a:t>
            </a:r>
            <a:r>
              <a:rPr lang="en-GB" altLang="en-US" sz="2400" dirty="0" smtClean="0">
                <a:solidFill>
                  <a:schemeClr val="accent2"/>
                </a:solidFill>
              </a:rPr>
              <a:t>) +1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 smtClean="0">
                <a:solidFill>
                  <a:schemeClr val="accent2"/>
                </a:solidFill>
              </a:rPr>
              <a:t>	</a:t>
            </a:r>
            <a:r>
              <a:rPr lang="en-GB" altLang="en-US" sz="2400" dirty="0" smtClean="0"/>
              <a:t>when they receive a message</a:t>
            </a:r>
            <a:endParaRPr lang="en-GB" altLang="en-US" sz="2400" dirty="0" smtClean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6DF981-723C-46C6-B180-C45071145CDC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 smtClean="0"/>
              <a:t>Logical Clocks in the Message Scenario</a:t>
            </a:r>
          </a:p>
        </p:txBody>
      </p:sp>
      <p:pic>
        <p:nvPicPr>
          <p:cNvPr id="2867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1465263"/>
            <a:ext cx="8029575" cy="413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3348" name="Text Box 4"/>
          <p:cNvSpPr txBox="1">
            <a:spLocks noChangeArrowheads="1"/>
          </p:cNvSpPr>
          <p:nvPr/>
        </p:nvSpPr>
        <p:spPr bwMode="auto">
          <a:xfrm>
            <a:off x="3208338" y="41259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53349" name="Text Box 5"/>
          <p:cNvSpPr txBox="1">
            <a:spLocks noChangeArrowheads="1"/>
          </p:cNvSpPr>
          <p:nvPr/>
        </p:nvSpPr>
        <p:spPr bwMode="auto">
          <a:xfrm>
            <a:off x="4051300" y="41116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953350" name="Text Box 6"/>
          <p:cNvSpPr txBox="1">
            <a:spLocks noChangeArrowheads="1"/>
          </p:cNvSpPr>
          <p:nvPr/>
        </p:nvSpPr>
        <p:spPr bwMode="auto">
          <a:xfrm>
            <a:off x="5754688" y="39274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953352" name="Text Box 8"/>
          <p:cNvSpPr txBox="1">
            <a:spLocks noChangeArrowheads="1"/>
          </p:cNvSpPr>
          <p:nvPr/>
        </p:nvSpPr>
        <p:spPr bwMode="auto">
          <a:xfrm>
            <a:off x="1504950" y="6115050"/>
            <a:ext cx="678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i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 tie break, use process numbers as second component!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389188" y="5614988"/>
            <a:ext cx="483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Messages carry numbers</a:t>
            </a:r>
            <a:r>
              <a:rPr lang="en-GB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GB" altLang="en-US" sz="18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5       1       3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349" grpId="0"/>
      <p:bldP spid="953350" grpId="0"/>
      <p:bldP spid="953352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Combined with classical clocks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Three processes, each with its own clock. </a:t>
            </a:r>
            <a:br>
              <a:rPr lang="en-US" altLang="en-US" sz="2800" smtClean="0"/>
            </a:br>
            <a:r>
              <a:rPr lang="en-US" altLang="en-US" sz="2800" smtClean="0"/>
              <a:t>The clocks run at different rates. </a:t>
            </a:r>
          </a:p>
        </p:txBody>
      </p:sp>
      <p:pic>
        <p:nvPicPr>
          <p:cNvPr id="29700" name="Picture 4" descr="06-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63" y="2765425"/>
            <a:ext cx="3862387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Combined with classical clocks (2)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824538"/>
            <a:ext cx="9144000" cy="728662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	Lamport’s algorithm corrects the clocks.</a:t>
            </a:r>
          </a:p>
        </p:txBody>
      </p:sp>
      <p:pic>
        <p:nvPicPr>
          <p:cNvPr id="31748" name="Picture 4" descr="06-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588" y="1308100"/>
            <a:ext cx="3894137" cy="420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Lamport’s Logical Clocks (4)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Figure 6-10. The positioning of Lamport’s logical </a:t>
            </a:r>
            <a:br>
              <a:rPr lang="en-US" altLang="en-US" smtClean="0"/>
            </a:br>
            <a:r>
              <a:rPr lang="en-US" altLang="en-US" smtClean="0"/>
              <a:t>clocks in distributed systems.</a:t>
            </a:r>
          </a:p>
        </p:txBody>
      </p:sp>
      <p:pic>
        <p:nvPicPr>
          <p:cNvPr id="33796" name="Picture 4" descr="06-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1495425"/>
            <a:ext cx="8550275" cy="361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3875" y="2968625"/>
            <a:ext cx="2398713" cy="333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0650" y="3302000"/>
            <a:ext cx="855663" cy="263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to databases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30859" cy="4525963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How long to wait before processing an update?</a:t>
            </a:r>
            <a:endParaRPr lang="en-GB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39" y="1514283"/>
            <a:ext cx="6766997" cy="3481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9578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679" y="159406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Multicast </a:t>
            </a:r>
            <a:r>
              <a:rPr lang="en-GB" sz="2800" dirty="0" smtClean="0"/>
              <a:t>messages to </a:t>
            </a:r>
            <a:r>
              <a:rPr lang="en-GB" sz="2800" dirty="0" smtClean="0"/>
              <a:t>everyone, including oneself</a:t>
            </a:r>
          </a:p>
          <a:p>
            <a:pPr marL="0" indent="0">
              <a:buNone/>
            </a:pPr>
            <a:endParaRPr lang="en-GB" sz="9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GB" sz="2400" dirty="0" smtClean="0"/>
              <a:t>On receiving a message: Queue message based on their logical </a:t>
            </a:r>
            <a:r>
              <a:rPr lang="en-GB" sz="2400" b="1" dirty="0" smtClean="0"/>
              <a:t>sending</a:t>
            </a:r>
            <a:r>
              <a:rPr lang="en-GB" sz="2400" dirty="0" smtClean="0"/>
              <a:t> </a:t>
            </a:r>
            <a:r>
              <a:rPr lang="en-GB" sz="2400" b="1" dirty="0" smtClean="0"/>
              <a:t>timestamp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400" dirty="0" smtClean="0"/>
              <a:t>Acknowledge receipt of messages to all other peers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400" dirty="0" smtClean="0"/>
              <a:t>Process acknowledgments and messages from same peer in sending </a:t>
            </a:r>
            <a:r>
              <a:rPr lang="en-GB" sz="2400" dirty="0" smtClean="0"/>
              <a:t>order (how?)</a:t>
            </a:r>
            <a:endParaRPr lang="en-GB" sz="24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GB" sz="2400" dirty="0" smtClean="0"/>
              <a:t>Only process messages upon receipt of acknowledgment by all other </a:t>
            </a:r>
            <a:r>
              <a:rPr lang="en-GB" sz="2400" dirty="0" smtClean="0"/>
              <a:t>peers</a:t>
            </a:r>
            <a:br>
              <a:rPr lang="en-GB" sz="2400" dirty="0" smtClean="0"/>
            </a:br>
            <a:endParaRPr lang="en-GB" sz="1100" dirty="0" smtClean="0"/>
          </a:p>
          <a:p>
            <a:pPr marL="0" indent="0">
              <a:buNone/>
            </a:pPr>
            <a:r>
              <a:rPr lang="en-GB" sz="2800" dirty="0" smtClean="0">
                <a:sym typeface="Wingdings" panose="05000000000000000000" pitchFamily="2" charset="2"/>
              </a:rPr>
              <a:t> Unique processing order for all peers</a:t>
            </a:r>
            <a:br>
              <a:rPr lang="en-GB" sz="2800" dirty="0" smtClean="0">
                <a:sym typeface="Wingdings" panose="05000000000000000000" pitchFamily="2" charset="2"/>
              </a:rPr>
            </a:br>
            <a:r>
              <a:rPr lang="en-GB" sz="2800" dirty="0" smtClean="0">
                <a:sym typeface="Wingdings" panose="05000000000000000000" pitchFamily="2" charset="2"/>
              </a:rPr>
              <a:t>	“Totally-ordered multicast”</a:t>
            </a:r>
            <a:endParaRPr lang="en-GB" sz="2800" dirty="0" smtClean="0"/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6948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"/>
          <p:cNvSpPr>
            <a:spLocks noGrp="1"/>
          </p:cNvSpPr>
          <p:nvPr>
            <p:ph type="title"/>
          </p:nvPr>
        </p:nvSpPr>
        <p:spPr>
          <a:xfrm>
            <a:off x="457200" y="2778125"/>
            <a:ext cx="8229600" cy="1143000"/>
          </a:xfrm>
        </p:spPr>
        <p:txBody>
          <a:bodyPr/>
          <a:lstStyle/>
          <a:p>
            <a:r>
              <a:rPr lang="en-US" altLang="en-US" b="1" smtClean="0"/>
              <a:t>2. Leader 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93C7F8-0964-4F39-8602-5E297115B429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Co-ordination Algorithms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28725"/>
            <a:ext cx="8424862" cy="512921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800" dirty="0" smtClean="0">
                <a:solidFill>
                  <a:srgbClr val="009900"/>
                </a:solidFill>
              </a:rPr>
              <a:t>are fundamental in distributed systems:</a:t>
            </a:r>
          </a:p>
          <a:p>
            <a:r>
              <a:rPr lang="en-GB" altLang="en-US" sz="2800" dirty="0" smtClean="0"/>
              <a:t>to dynamically re-assign the role of </a:t>
            </a:r>
            <a:r>
              <a:rPr lang="en-GB" altLang="en-US" sz="2800" dirty="0" smtClean="0">
                <a:solidFill>
                  <a:srgbClr val="FF3300"/>
                </a:solidFill>
              </a:rPr>
              <a:t>master</a:t>
            </a:r>
          </a:p>
          <a:p>
            <a:pPr lvl="1"/>
            <a:r>
              <a:rPr lang="en-GB" altLang="en-US" sz="2400" dirty="0" smtClean="0"/>
              <a:t>choose </a:t>
            </a:r>
            <a:r>
              <a:rPr lang="en-GB" altLang="en-US" sz="2400" dirty="0" smtClean="0">
                <a:solidFill>
                  <a:schemeClr val="accent2"/>
                </a:solidFill>
              </a:rPr>
              <a:t>primary server</a:t>
            </a:r>
            <a:r>
              <a:rPr lang="en-GB" altLang="en-US" sz="2400" dirty="0" smtClean="0"/>
              <a:t> after crash</a:t>
            </a:r>
          </a:p>
          <a:p>
            <a:pPr lvl="1"/>
            <a:r>
              <a:rPr lang="en-GB" altLang="en-US" sz="2400" dirty="0" smtClean="0"/>
              <a:t>co-ordinate </a:t>
            </a:r>
            <a:r>
              <a:rPr lang="en-GB" altLang="en-US" sz="2400" dirty="0" smtClean="0">
                <a:solidFill>
                  <a:schemeClr val="accent2"/>
                </a:solidFill>
              </a:rPr>
              <a:t>resource access</a:t>
            </a:r>
          </a:p>
          <a:p>
            <a:r>
              <a:rPr lang="en-GB" altLang="en-US" sz="2800" dirty="0" smtClean="0"/>
              <a:t>for </a:t>
            </a:r>
            <a:r>
              <a:rPr lang="en-GB" altLang="en-US" sz="2800" dirty="0" smtClean="0">
                <a:solidFill>
                  <a:srgbClr val="FF3300"/>
                </a:solidFill>
              </a:rPr>
              <a:t>resource sharing</a:t>
            </a:r>
            <a:r>
              <a:rPr lang="en-GB" altLang="en-US" sz="2800" dirty="0" smtClean="0"/>
              <a:t>: concurrent updates of</a:t>
            </a:r>
          </a:p>
          <a:p>
            <a:pPr lvl="1"/>
            <a:r>
              <a:rPr lang="en-GB" altLang="en-US" sz="2400" dirty="0" smtClean="0"/>
              <a:t>entries in a </a:t>
            </a:r>
            <a:r>
              <a:rPr lang="en-GB" altLang="en-US" sz="2400" dirty="0" smtClean="0">
                <a:solidFill>
                  <a:schemeClr val="accent2"/>
                </a:solidFill>
              </a:rPr>
              <a:t>database</a:t>
            </a:r>
            <a:r>
              <a:rPr lang="en-GB" altLang="en-US" sz="2400" dirty="0" smtClean="0"/>
              <a:t> (data locking)</a:t>
            </a:r>
          </a:p>
          <a:p>
            <a:pPr lvl="1"/>
            <a:r>
              <a:rPr lang="en-GB" altLang="en-US" sz="2400" dirty="0" smtClean="0">
                <a:solidFill>
                  <a:schemeClr val="accent2"/>
                </a:solidFill>
              </a:rPr>
              <a:t>files</a:t>
            </a:r>
            <a:r>
              <a:rPr lang="en-GB" altLang="en-US" sz="2400" dirty="0" smtClean="0"/>
              <a:t> </a:t>
            </a:r>
          </a:p>
          <a:p>
            <a:pPr lvl="1"/>
            <a:r>
              <a:rPr lang="en-GB" altLang="en-US" sz="2400" dirty="0" smtClean="0"/>
              <a:t>a shared </a:t>
            </a:r>
            <a:r>
              <a:rPr lang="en-GB" altLang="en-US" sz="2400" dirty="0" smtClean="0">
                <a:solidFill>
                  <a:schemeClr val="accent2"/>
                </a:solidFill>
              </a:rPr>
              <a:t>repository</a:t>
            </a:r>
          </a:p>
          <a:p>
            <a:r>
              <a:rPr lang="en-GB" altLang="en-US" sz="2800" dirty="0" smtClean="0"/>
              <a:t>to </a:t>
            </a:r>
            <a:r>
              <a:rPr lang="en-GB" altLang="en-US" sz="2800" dirty="0" smtClean="0">
                <a:solidFill>
                  <a:srgbClr val="FF3300"/>
                </a:solidFill>
              </a:rPr>
              <a:t>agree</a:t>
            </a:r>
            <a:r>
              <a:rPr lang="en-GB" altLang="en-US" sz="2800" dirty="0" smtClean="0"/>
              <a:t> on actions: whether to</a:t>
            </a:r>
          </a:p>
          <a:p>
            <a:pPr lvl="1"/>
            <a:r>
              <a:rPr lang="en-GB" altLang="en-US" sz="2400" dirty="0" smtClean="0"/>
              <a:t>commit/abort database </a:t>
            </a:r>
            <a:r>
              <a:rPr lang="en-GB" altLang="en-US" sz="2400" dirty="0" smtClean="0">
                <a:solidFill>
                  <a:schemeClr val="accent2"/>
                </a:solidFill>
              </a:rPr>
              <a:t>transaction</a:t>
            </a:r>
          </a:p>
          <a:p>
            <a:pPr lvl="1"/>
            <a:r>
              <a:rPr lang="en-GB" altLang="en-US" sz="2400" dirty="0" smtClean="0"/>
              <a:t>agree on readings from a group of </a:t>
            </a:r>
            <a:r>
              <a:rPr lang="en-GB" altLang="en-US" sz="2400" dirty="0" smtClean="0">
                <a:solidFill>
                  <a:schemeClr val="accent2"/>
                </a:solidFill>
              </a:rPr>
              <a:t>sensors</a:t>
            </a:r>
          </a:p>
          <a:p>
            <a:endParaRPr lang="en-GB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901D74-5BF3-4CE1-B073-A48CEAA1C02B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Leader Election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28725"/>
            <a:ext cx="8424862" cy="562927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altLang="en-US" sz="2400" dirty="0" smtClean="0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400" dirty="0" smtClean="0">
                <a:solidFill>
                  <a:srgbClr val="009900"/>
                </a:solidFill>
              </a:rPr>
              <a:t>The problem: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FF3300"/>
                </a:solidFill>
              </a:rPr>
              <a:t>N processes</a:t>
            </a:r>
            <a:r>
              <a:rPr lang="en-GB" altLang="en-US" sz="2000" dirty="0" smtClean="0"/>
              <a:t>, with unique IDs (how could we get them?)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/>
              <a:t>Old coordinator has crashed/disappeared due to network issues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/>
              <a:t>must choose a new </a:t>
            </a:r>
            <a:r>
              <a:rPr lang="en-GB" altLang="en-US" sz="2000" dirty="0" smtClean="0">
                <a:solidFill>
                  <a:srgbClr val="FF3300"/>
                </a:solidFill>
              </a:rPr>
              <a:t>unique coordinator</a:t>
            </a:r>
            <a:r>
              <a:rPr lang="en-GB" altLang="en-US" sz="2000" dirty="0" smtClean="0"/>
              <a:t> among themselves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/>
              <a:t>one or more processes might start process </a:t>
            </a:r>
            <a:r>
              <a:rPr lang="en-GB" altLang="en-US" sz="2000" dirty="0" smtClean="0">
                <a:solidFill>
                  <a:schemeClr val="accent2"/>
                </a:solidFill>
              </a:rPr>
              <a:t>simultaneously</a:t>
            </a:r>
          </a:p>
          <a:p>
            <a:pPr>
              <a:lnSpc>
                <a:spcPct val="90000"/>
              </a:lnSpc>
            </a:pPr>
            <a:endParaRPr lang="en-GB" altLang="en-US" sz="1400" dirty="0" smtClean="0"/>
          </a:p>
          <a:p>
            <a:pPr>
              <a:lnSpc>
                <a:spcPct val="90000"/>
              </a:lnSpc>
            </a:pPr>
            <a:r>
              <a:rPr lang="en-GB" altLang="en-US" sz="2400" dirty="0" smtClean="0">
                <a:solidFill>
                  <a:srgbClr val="009900"/>
                </a:solidFill>
              </a:rPr>
              <a:t>Qualitative properties: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009900"/>
                </a:solidFill>
              </a:rPr>
              <a:t>Correctness: </a:t>
            </a:r>
            <a:r>
              <a:rPr lang="en-GB" altLang="en-US" sz="1600" dirty="0" smtClean="0"/>
              <a:t>Every process has the same value in the variable </a:t>
            </a:r>
            <a:r>
              <a:rPr lang="en-GB" altLang="en-US" sz="1600" i="1" dirty="0" smtClean="0">
                <a:solidFill>
                  <a:schemeClr val="accent2"/>
                </a:solidFill>
              </a:rPr>
              <a:t>elected</a:t>
            </a:r>
            <a:endParaRPr lang="en-GB" altLang="en-US" sz="2000" dirty="0" smtClean="0"/>
          </a:p>
          <a:p>
            <a:pPr lvl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009900"/>
                </a:solidFill>
              </a:rPr>
              <a:t>Liveness: </a:t>
            </a:r>
            <a:r>
              <a:rPr lang="en-GB" altLang="en-US" sz="1600" dirty="0" smtClean="0"/>
              <a:t>All processes participate and eventually discover the identity of the leader (</a:t>
            </a:r>
            <a:r>
              <a:rPr lang="en-GB" altLang="en-US" sz="1600" i="1" dirty="0" smtClean="0">
                <a:solidFill>
                  <a:schemeClr val="accent2"/>
                </a:solidFill>
              </a:rPr>
              <a:t>elected</a:t>
            </a:r>
            <a:r>
              <a:rPr lang="en-GB" altLang="en-US" sz="1600" dirty="0" smtClean="0"/>
              <a:t> </a:t>
            </a:r>
            <a:r>
              <a:rPr lang="en-GB" altLang="en-US" sz="1600" dirty="0" smtClean="0">
                <a:solidFill>
                  <a:srgbClr val="FF3300"/>
                </a:solidFill>
              </a:rPr>
              <a:t>cannot stay undefined</a:t>
            </a:r>
            <a:r>
              <a:rPr lang="en-GB" altLang="en-US" sz="1600" dirty="0" smtClean="0"/>
              <a:t>).</a:t>
            </a:r>
          </a:p>
          <a:p>
            <a:r>
              <a:rPr lang="en-GB" altLang="en-US" sz="2400" dirty="0" smtClean="0">
                <a:solidFill>
                  <a:srgbClr val="009900"/>
                </a:solidFill>
              </a:rPr>
              <a:t>Quantitative properties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>
                <a:solidFill>
                  <a:srgbClr val="009900"/>
                </a:solidFill>
              </a:rPr>
              <a:t>Bandwidth</a:t>
            </a:r>
            <a:r>
              <a:rPr lang="en-GB" altLang="en-US" sz="1600" dirty="0" smtClean="0"/>
              <a:t>: total number of messages sent around</a:t>
            </a:r>
          </a:p>
          <a:p>
            <a:pPr lvl="1"/>
            <a:r>
              <a:rPr lang="en-GB" altLang="en-US" sz="2000" dirty="0" smtClean="0">
                <a:solidFill>
                  <a:srgbClr val="009900"/>
                </a:solidFill>
              </a:rPr>
              <a:t>Turnaround</a:t>
            </a:r>
            <a:r>
              <a:rPr lang="en-GB" altLang="en-US" sz="1600" dirty="0" smtClean="0"/>
              <a:t>: number of steps needed to come to a result</a:t>
            </a:r>
          </a:p>
          <a:p>
            <a:pPr>
              <a:lnSpc>
                <a:spcPct val="90000"/>
              </a:lnSpc>
            </a:pPr>
            <a:endParaRPr lang="en-GB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55FE01-8924-46FD-8845-746F47E115B2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Election on a Ring </a:t>
            </a:r>
            <a:r>
              <a:rPr lang="en-GB" altLang="en-US" sz="3200" smtClean="0"/>
              <a:t>(Chang/Roberts 1979)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28725"/>
            <a:ext cx="8748712" cy="52451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endParaRPr lang="en-GB" altLang="en-US" sz="2400" dirty="0" smtClean="0">
              <a:solidFill>
                <a:schemeClr val="accent2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en-GB" altLang="en-US" sz="2400" dirty="0" smtClean="0">
              <a:solidFill>
                <a:schemeClr val="accent2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n-GB" altLang="en-US" sz="2400" dirty="0" smtClean="0">
                <a:solidFill>
                  <a:schemeClr val="accent2"/>
                </a:solidFill>
              </a:rPr>
              <a:t>Assumptions:</a:t>
            </a:r>
          </a:p>
          <a:p>
            <a:pPr lvl="1">
              <a:buFont typeface="Arial" charset="0"/>
              <a:buChar char="–"/>
              <a:defRPr/>
            </a:pPr>
            <a:r>
              <a:rPr lang="en-GB" altLang="en-US" sz="2000" dirty="0" smtClean="0"/>
              <a:t>UIDs have a </a:t>
            </a:r>
            <a:r>
              <a:rPr lang="en-GB" altLang="en-US" sz="2000" dirty="0" smtClean="0">
                <a:solidFill>
                  <a:srgbClr val="FF3300"/>
                </a:solidFill>
              </a:rPr>
              <a:t>linear order</a:t>
            </a:r>
            <a:endParaRPr lang="en-GB" altLang="en-US" sz="1600" dirty="0" smtClean="0"/>
          </a:p>
          <a:p>
            <a:pPr lvl="1">
              <a:buFont typeface="Arial" charset="0"/>
              <a:buChar char="–"/>
              <a:defRPr/>
            </a:pPr>
            <a:r>
              <a:rPr lang="en-GB" altLang="en-US" sz="2000" dirty="0" smtClean="0"/>
              <a:t>processes form a </a:t>
            </a:r>
            <a:r>
              <a:rPr lang="en-GB" altLang="en-US" sz="2000" dirty="0" smtClean="0">
                <a:solidFill>
                  <a:srgbClr val="FF3300"/>
                </a:solidFill>
              </a:rPr>
              <a:t>unidirectional logical ring</a:t>
            </a:r>
            <a:r>
              <a:rPr lang="en-GB" altLang="en-US" sz="2000" dirty="0" smtClean="0"/>
              <a:t>, i.e., </a:t>
            </a:r>
          </a:p>
          <a:p>
            <a:pPr lvl="2">
              <a:buFont typeface="Arial" charset="0"/>
              <a:buChar char="•"/>
              <a:defRPr/>
            </a:pPr>
            <a:r>
              <a:rPr lang="en-GB" altLang="en-US" sz="1800" dirty="0" smtClean="0"/>
              <a:t>each process has channels to two other processes</a:t>
            </a:r>
          </a:p>
          <a:p>
            <a:pPr lvl="2">
              <a:buFont typeface="Arial" charset="0"/>
              <a:buChar char="•"/>
              <a:defRPr/>
            </a:pPr>
            <a:r>
              <a:rPr lang="en-GB" altLang="en-US" sz="1800" dirty="0" smtClean="0"/>
              <a:t>from one it receives messages, to the other it sends messages </a:t>
            </a:r>
          </a:p>
          <a:p>
            <a:pPr lvl="2">
              <a:buFont typeface="Arial" charset="0"/>
              <a:buChar char="•"/>
              <a:defRPr/>
            </a:pPr>
            <a:endParaRPr lang="en-GB" altLang="en-US" sz="1800" dirty="0" smtClean="0"/>
          </a:p>
          <a:p>
            <a:pPr>
              <a:buFont typeface="Arial" charset="0"/>
              <a:buChar char="•"/>
              <a:defRPr/>
            </a:pPr>
            <a:r>
              <a:rPr lang="en-GB" altLang="en-US" sz="2400" dirty="0" smtClean="0">
                <a:solidFill>
                  <a:schemeClr val="accent2"/>
                </a:solidFill>
              </a:rPr>
              <a:t>Goal:</a:t>
            </a:r>
          </a:p>
          <a:p>
            <a:pPr lvl="1">
              <a:buFont typeface="Arial" charset="0"/>
              <a:buChar char="–"/>
              <a:defRPr/>
            </a:pPr>
            <a:r>
              <a:rPr lang="en-GB" altLang="en-US" sz="2000" dirty="0" smtClean="0"/>
              <a:t>process with </a:t>
            </a:r>
            <a:r>
              <a:rPr lang="en-GB" altLang="en-US" sz="2000" dirty="0" smtClean="0">
                <a:solidFill>
                  <a:srgbClr val="FF3300"/>
                </a:solidFill>
              </a:rPr>
              <a:t>highest UID</a:t>
            </a:r>
            <a:r>
              <a:rPr lang="en-GB" altLang="en-US" sz="2000" dirty="0" smtClean="0"/>
              <a:t> becomes </a:t>
            </a:r>
            <a:r>
              <a:rPr lang="en-GB" altLang="en-US" sz="2000" dirty="0" smtClean="0">
                <a:solidFill>
                  <a:srgbClr val="FF3300"/>
                </a:solidFill>
              </a:rPr>
              <a:t>leader</a:t>
            </a:r>
          </a:p>
          <a:p>
            <a:pPr marL="457200" lvl="1" indent="0">
              <a:buFont typeface="Arial" charset="0"/>
              <a:buNone/>
              <a:defRPr/>
            </a:pPr>
            <a:endParaRPr lang="en-GB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A1CC89-7682-4DBB-9B1E-2CAF73C97F1B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Election on a Ring (cntd)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28725"/>
            <a:ext cx="8748712" cy="48672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GB" altLang="en-US" sz="2800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 dirty="0" smtClean="0"/>
              <a:t>Processes</a:t>
            </a:r>
          </a:p>
          <a:p>
            <a:r>
              <a:rPr lang="en-GB" altLang="en-US" sz="2800" dirty="0" smtClean="0"/>
              <a:t>send two kinds of </a:t>
            </a:r>
            <a:r>
              <a:rPr lang="en-GB" altLang="en-US" sz="2800" dirty="0" smtClean="0">
                <a:solidFill>
                  <a:srgbClr val="FF3300"/>
                </a:solidFill>
              </a:rPr>
              <a:t>messages</a:t>
            </a:r>
            <a:r>
              <a:rPr lang="en-GB" altLang="en-US" sz="2800" dirty="0" smtClean="0"/>
              <a:t>: </a:t>
            </a:r>
            <a:r>
              <a:rPr lang="en-GB" altLang="en-US" sz="2800" i="1" dirty="0" smtClean="0">
                <a:solidFill>
                  <a:schemeClr val="accent2"/>
                </a:solidFill>
              </a:rPr>
              <a:t>elect(UID)</a:t>
            </a:r>
            <a:r>
              <a:rPr lang="en-GB" altLang="en-US" sz="2800" dirty="0" smtClean="0"/>
              <a:t>,</a:t>
            </a:r>
            <a:r>
              <a:rPr lang="en-GB" altLang="en-US" sz="2800" dirty="0" smtClean="0">
                <a:solidFill>
                  <a:schemeClr val="accent2"/>
                </a:solidFill>
              </a:rPr>
              <a:t> </a:t>
            </a:r>
            <a:r>
              <a:rPr lang="en-GB" altLang="en-US" sz="2800" i="1" dirty="0" smtClean="0">
                <a:solidFill>
                  <a:schemeClr val="accent2"/>
                </a:solidFill>
              </a:rPr>
              <a:t>elected(UID)</a:t>
            </a:r>
          </a:p>
          <a:p>
            <a:r>
              <a:rPr lang="en-GB" altLang="en-US" sz="2800" dirty="0" smtClean="0"/>
              <a:t>can be in two </a:t>
            </a:r>
            <a:r>
              <a:rPr lang="en-GB" altLang="en-US" sz="2800" dirty="0" smtClean="0">
                <a:solidFill>
                  <a:srgbClr val="FF3300"/>
                </a:solidFill>
              </a:rPr>
              <a:t>states</a:t>
            </a:r>
            <a:r>
              <a:rPr lang="en-GB" altLang="en-US" sz="2800" dirty="0" smtClean="0"/>
              <a:t>: </a:t>
            </a:r>
            <a:r>
              <a:rPr lang="en-GB" altLang="en-US" sz="2800" i="1" dirty="0" smtClean="0">
                <a:solidFill>
                  <a:schemeClr val="accent2"/>
                </a:solidFill>
              </a:rPr>
              <a:t>non-participant</a:t>
            </a:r>
            <a:r>
              <a:rPr lang="en-GB" altLang="en-US" sz="2800" dirty="0" smtClean="0"/>
              <a:t>,</a:t>
            </a:r>
            <a:r>
              <a:rPr lang="en-GB" altLang="en-US" sz="2800" dirty="0" smtClean="0">
                <a:solidFill>
                  <a:schemeClr val="accent2"/>
                </a:solidFill>
              </a:rPr>
              <a:t> </a:t>
            </a:r>
            <a:r>
              <a:rPr lang="en-GB" altLang="en-US" sz="2800" i="1" dirty="0" smtClean="0">
                <a:solidFill>
                  <a:schemeClr val="accent2"/>
                </a:solidFill>
              </a:rPr>
              <a:t>participant</a:t>
            </a:r>
          </a:p>
          <a:p>
            <a:endParaRPr lang="en-GB" altLang="en-US" sz="2800" i="1" dirty="0" smtClean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 dirty="0" smtClean="0"/>
              <a:t>Two </a:t>
            </a:r>
            <a:r>
              <a:rPr lang="en-GB" altLang="en-US" sz="2800" noProof="1" smtClean="0"/>
              <a:t>p</a:t>
            </a:r>
            <a:r>
              <a:rPr lang="en-GB" altLang="en-US" sz="2800" dirty="0" err="1" smtClean="0"/>
              <a:t>hases</a:t>
            </a:r>
            <a:endParaRPr lang="en-GB" altLang="en-US" sz="2800" dirty="0" smtClean="0"/>
          </a:p>
          <a:p>
            <a:r>
              <a:rPr lang="en-GB" altLang="en-US" sz="2800" dirty="0" smtClean="0"/>
              <a:t>1. Determine </a:t>
            </a:r>
            <a:r>
              <a:rPr lang="en-GB" altLang="en-US" sz="2800" dirty="0" smtClean="0"/>
              <a:t>leader</a:t>
            </a:r>
          </a:p>
          <a:p>
            <a:r>
              <a:rPr lang="en-GB" altLang="en-US" sz="2800" smtClean="0"/>
              <a:t>2. Announce </a:t>
            </a:r>
            <a:r>
              <a:rPr lang="en-GB" altLang="en-US" sz="2800" dirty="0" smtClean="0"/>
              <a:t>winner</a:t>
            </a:r>
          </a:p>
          <a:p>
            <a:endParaRPr lang="en-GB" altLang="en-US" sz="2800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 dirty="0" smtClean="0">
                <a:solidFill>
                  <a:srgbClr val="FF3300"/>
                </a:solidFill>
              </a:rPr>
              <a:t>Initially</a:t>
            </a:r>
            <a:r>
              <a:rPr lang="en-GB" altLang="en-US" sz="2800" dirty="0" smtClean="0"/>
              <a:t>, each process is </a:t>
            </a:r>
            <a:r>
              <a:rPr lang="en-GB" altLang="en-US" sz="2800" i="1" dirty="0" smtClean="0">
                <a:solidFill>
                  <a:schemeClr val="accent2"/>
                </a:solidFill>
              </a:rPr>
              <a:t>non-participant</a:t>
            </a:r>
          </a:p>
          <a:p>
            <a:endParaRPr lang="en-GB" altLang="en-US" sz="2800" i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236735-4933-4FE2-886A-4160CF5A1675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Phase 1: Determine Leader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28725"/>
            <a:ext cx="8748712" cy="5629275"/>
          </a:xfrm>
        </p:spPr>
        <p:txBody>
          <a:bodyPr/>
          <a:lstStyle/>
          <a:p>
            <a:endParaRPr lang="en-GB" altLang="en-US" sz="2400" smtClean="0"/>
          </a:p>
          <a:p>
            <a:r>
              <a:rPr lang="en-GB" altLang="en-US" sz="2400" smtClean="0"/>
              <a:t>Some process with UID </a:t>
            </a:r>
            <a:r>
              <a:rPr lang="en-GB" altLang="en-US" sz="2400" i="1" smtClean="0">
                <a:solidFill>
                  <a:schemeClr val="accent2"/>
                </a:solidFill>
              </a:rPr>
              <a:t>id0</a:t>
            </a:r>
            <a:r>
              <a:rPr lang="en-GB" altLang="en-US" sz="2400" i="1" smtClean="0"/>
              <a:t> </a:t>
            </a:r>
            <a:r>
              <a:rPr lang="en-GB" altLang="en-US" sz="2400" smtClean="0">
                <a:solidFill>
                  <a:srgbClr val="FF3300"/>
                </a:solidFill>
              </a:rPr>
              <a:t>initiates</a:t>
            </a:r>
            <a:r>
              <a:rPr lang="en-GB" altLang="en-US" sz="2400" smtClean="0"/>
              <a:t> the election by</a:t>
            </a:r>
          </a:p>
          <a:p>
            <a:pPr lvl="1"/>
            <a:r>
              <a:rPr lang="en-GB" altLang="en-US" sz="2000" smtClean="0"/>
              <a:t>becoming </a:t>
            </a:r>
            <a:r>
              <a:rPr lang="en-GB" altLang="en-US" sz="2000" i="1" smtClean="0">
                <a:solidFill>
                  <a:schemeClr val="accent2"/>
                </a:solidFill>
              </a:rPr>
              <a:t>participant</a:t>
            </a:r>
            <a:r>
              <a:rPr lang="en-GB" altLang="en-US" sz="2000" smtClean="0"/>
              <a:t> </a:t>
            </a:r>
          </a:p>
          <a:p>
            <a:pPr lvl="1"/>
            <a:r>
              <a:rPr lang="en-GB" altLang="en-US" sz="2000" smtClean="0"/>
              <a:t>sending the message </a:t>
            </a:r>
            <a:r>
              <a:rPr lang="en-GB" altLang="en-US" sz="2000" i="1" smtClean="0">
                <a:solidFill>
                  <a:schemeClr val="accent2"/>
                </a:solidFill>
              </a:rPr>
              <a:t>elect(id0)</a:t>
            </a:r>
            <a:r>
              <a:rPr lang="en-GB" altLang="en-US" sz="2000" smtClean="0"/>
              <a:t> to its neighbour</a:t>
            </a:r>
          </a:p>
          <a:p>
            <a:pPr lvl="1"/>
            <a:endParaRPr lang="en-GB" altLang="en-US" sz="2000" smtClean="0"/>
          </a:p>
          <a:p>
            <a:r>
              <a:rPr lang="en-GB" altLang="en-US" sz="2400" smtClean="0"/>
              <a:t>When a </a:t>
            </a:r>
            <a:r>
              <a:rPr lang="en-GB" altLang="en-US" sz="2400" i="1" smtClean="0">
                <a:solidFill>
                  <a:srgbClr val="FF3300"/>
                </a:solidFill>
              </a:rPr>
              <a:t>non-participant</a:t>
            </a:r>
            <a:r>
              <a:rPr lang="en-GB" altLang="en-US" sz="2400" smtClean="0"/>
              <a:t> receives a message </a:t>
            </a:r>
            <a:r>
              <a:rPr lang="en-GB" altLang="en-US" sz="2400" i="1" smtClean="0">
                <a:solidFill>
                  <a:schemeClr val="accent2"/>
                </a:solidFill>
              </a:rPr>
              <a:t>elect(id)</a:t>
            </a:r>
          </a:p>
          <a:p>
            <a:pPr lvl="1"/>
            <a:r>
              <a:rPr lang="en-GB" altLang="en-US" sz="2000" smtClean="0"/>
              <a:t>it forwards </a:t>
            </a:r>
            <a:r>
              <a:rPr lang="en-GB" altLang="en-US" sz="2000" i="1" smtClean="0">
                <a:solidFill>
                  <a:schemeClr val="accent2"/>
                </a:solidFill>
              </a:rPr>
              <a:t>elect(idmax)</a:t>
            </a:r>
            <a:r>
              <a:rPr lang="en-GB" altLang="en-US" sz="2000" smtClean="0"/>
              <a:t>, where </a:t>
            </a:r>
            <a:r>
              <a:rPr lang="en-GB" altLang="en-US" sz="2000" i="1" smtClean="0">
                <a:solidFill>
                  <a:schemeClr val="accent2"/>
                </a:solidFill>
              </a:rPr>
              <a:t>idmax</a:t>
            </a:r>
            <a:r>
              <a:rPr lang="en-GB" altLang="en-US" sz="2000" smtClean="0"/>
              <a:t> is the </a:t>
            </a:r>
            <a:r>
              <a:rPr lang="en-GB" altLang="en-US" sz="2000" smtClean="0">
                <a:solidFill>
                  <a:srgbClr val="FF3300"/>
                </a:solidFill>
              </a:rPr>
              <a:t>maximum</a:t>
            </a:r>
            <a:r>
              <a:rPr lang="en-GB" altLang="en-US" sz="2000" smtClean="0"/>
              <a:t> of its own and the received UID</a:t>
            </a:r>
          </a:p>
          <a:p>
            <a:pPr lvl="1"/>
            <a:r>
              <a:rPr lang="en-GB" altLang="en-US" sz="2000" smtClean="0"/>
              <a:t>becomes </a:t>
            </a:r>
            <a:r>
              <a:rPr lang="en-GB" altLang="en-US" sz="2000" i="1" smtClean="0">
                <a:solidFill>
                  <a:schemeClr val="accent2"/>
                </a:solidFill>
              </a:rPr>
              <a:t>participant</a:t>
            </a:r>
          </a:p>
          <a:p>
            <a:pPr lvl="1"/>
            <a:endParaRPr lang="en-GB" altLang="en-US" sz="2000" smtClean="0"/>
          </a:p>
          <a:p>
            <a:r>
              <a:rPr lang="en-GB" altLang="en-US" sz="2400" smtClean="0"/>
              <a:t>When a </a:t>
            </a:r>
            <a:r>
              <a:rPr lang="en-GB" altLang="en-US" sz="2400" i="1" smtClean="0">
                <a:solidFill>
                  <a:srgbClr val="FF3300"/>
                </a:solidFill>
              </a:rPr>
              <a:t>participant</a:t>
            </a:r>
            <a:r>
              <a:rPr lang="en-GB" altLang="en-US" sz="2400" smtClean="0"/>
              <a:t> receives a message </a:t>
            </a:r>
            <a:r>
              <a:rPr lang="en-GB" altLang="en-US" sz="2400" i="1" smtClean="0">
                <a:solidFill>
                  <a:schemeClr val="accent2"/>
                </a:solidFill>
              </a:rPr>
              <a:t>elect(id)</a:t>
            </a:r>
          </a:p>
          <a:p>
            <a:pPr lvl="1"/>
            <a:r>
              <a:rPr lang="en-GB" altLang="en-US" sz="2000" smtClean="0"/>
              <a:t>it </a:t>
            </a:r>
            <a:r>
              <a:rPr lang="en-GB" altLang="en-US" sz="2000" smtClean="0">
                <a:solidFill>
                  <a:schemeClr val="accent2"/>
                </a:solidFill>
              </a:rPr>
              <a:t>forwards</a:t>
            </a:r>
            <a:r>
              <a:rPr lang="en-GB" altLang="en-US" sz="2000" smtClean="0"/>
              <a:t> the message if </a:t>
            </a:r>
            <a:r>
              <a:rPr lang="en-GB" altLang="en-US" sz="2000" i="1" smtClean="0"/>
              <a:t>id</a:t>
            </a:r>
            <a:r>
              <a:rPr lang="en-GB" altLang="en-US" sz="2000" smtClean="0"/>
              <a:t>  is </a:t>
            </a:r>
            <a:r>
              <a:rPr lang="en-GB" altLang="en-US" sz="2000" smtClean="0">
                <a:solidFill>
                  <a:schemeClr val="accent2"/>
                </a:solidFill>
              </a:rPr>
              <a:t>greater</a:t>
            </a:r>
            <a:r>
              <a:rPr lang="en-GB" altLang="en-US" sz="2000" smtClean="0"/>
              <a:t> than its own UID</a:t>
            </a:r>
          </a:p>
          <a:p>
            <a:pPr lvl="1"/>
            <a:r>
              <a:rPr lang="en-GB" altLang="en-US" sz="2000" smtClean="0"/>
              <a:t>it </a:t>
            </a:r>
            <a:r>
              <a:rPr lang="en-GB" altLang="en-US" sz="2000" smtClean="0">
                <a:solidFill>
                  <a:schemeClr val="accent2"/>
                </a:solidFill>
              </a:rPr>
              <a:t>ignores</a:t>
            </a:r>
            <a:r>
              <a:rPr lang="en-GB" altLang="en-US" sz="2000" smtClean="0"/>
              <a:t> the message if </a:t>
            </a:r>
            <a:r>
              <a:rPr lang="en-GB" altLang="en-US" sz="2000" i="1" smtClean="0"/>
              <a:t>id</a:t>
            </a:r>
            <a:r>
              <a:rPr lang="en-GB" altLang="en-US" sz="2000" smtClean="0"/>
              <a:t>  is </a:t>
            </a:r>
            <a:r>
              <a:rPr lang="en-GB" altLang="en-US" sz="2000" smtClean="0">
                <a:solidFill>
                  <a:schemeClr val="accent2"/>
                </a:solidFill>
              </a:rPr>
              <a:t>less</a:t>
            </a:r>
            <a:r>
              <a:rPr lang="en-GB" altLang="en-US" sz="2000" smtClean="0"/>
              <a:t> than its own UID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7FD557-CBE4-4F6E-B3BD-A674B7262AA6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Phase 2: </a:t>
            </a:r>
            <a:r>
              <a:rPr lang="en-GB" altLang="en-US" dirty="0" smtClean="0"/>
              <a:t>Announce Winner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28725"/>
            <a:ext cx="8424862" cy="521493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altLang="en-US" sz="2400" dirty="0" smtClean="0"/>
          </a:p>
          <a:p>
            <a:pPr>
              <a:lnSpc>
                <a:spcPct val="90000"/>
              </a:lnSpc>
            </a:pPr>
            <a:r>
              <a:rPr lang="en-GB" altLang="en-US" sz="2400" dirty="0" smtClean="0"/>
              <a:t>When a </a:t>
            </a:r>
            <a:r>
              <a:rPr lang="en-GB" altLang="en-US" sz="2400" i="1" dirty="0" smtClean="0">
                <a:solidFill>
                  <a:srgbClr val="FF3300"/>
                </a:solidFill>
              </a:rPr>
              <a:t>participant</a:t>
            </a:r>
            <a:r>
              <a:rPr lang="en-GB" altLang="en-US" sz="2400" dirty="0" smtClean="0"/>
              <a:t> receives a message </a:t>
            </a:r>
            <a:r>
              <a:rPr lang="en-GB" altLang="en-US" sz="2400" i="1" dirty="0" smtClean="0">
                <a:solidFill>
                  <a:schemeClr val="accent2"/>
                </a:solidFill>
              </a:rPr>
              <a:t>elect(id) </a:t>
            </a:r>
            <a:br>
              <a:rPr lang="en-GB" altLang="en-US" sz="2400" i="1" dirty="0" smtClean="0">
                <a:solidFill>
                  <a:schemeClr val="accent2"/>
                </a:solidFill>
              </a:rPr>
            </a:br>
            <a:r>
              <a:rPr lang="en-GB" altLang="en-US" sz="2400" dirty="0" smtClean="0"/>
              <a:t>where </a:t>
            </a:r>
            <a:r>
              <a:rPr lang="en-GB" altLang="en-US" sz="2400" i="1" dirty="0" smtClean="0">
                <a:solidFill>
                  <a:schemeClr val="accent2"/>
                </a:solidFill>
              </a:rPr>
              <a:t>id</a:t>
            </a:r>
            <a:r>
              <a:rPr lang="en-GB" altLang="en-US" sz="2400" dirty="0" smtClean="0"/>
              <a:t> is its own UID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/>
              <a:t>it becomes the </a:t>
            </a:r>
            <a:r>
              <a:rPr lang="en-GB" altLang="en-US" sz="2000" dirty="0" smtClean="0">
                <a:solidFill>
                  <a:srgbClr val="FF3300"/>
                </a:solidFill>
              </a:rPr>
              <a:t>leader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/>
              <a:t>it becomes </a:t>
            </a:r>
            <a:r>
              <a:rPr lang="en-GB" altLang="en-US" sz="2000" i="1" dirty="0" smtClean="0">
                <a:solidFill>
                  <a:schemeClr val="accent2"/>
                </a:solidFill>
              </a:rPr>
              <a:t>non-participant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/>
              <a:t>sends the message </a:t>
            </a:r>
            <a:r>
              <a:rPr lang="en-GB" altLang="en-US" sz="2000" i="1" dirty="0" smtClean="0">
                <a:solidFill>
                  <a:schemeClr val="accent2"/>
                </a:solidFill>
              </a:rPr>
              <a:t>elected(id)</a:t>
            </a:r>
            <a:r>
              <a:rPr lang="en-GB" altLang="en-US" sz="2000" dirty="0" smtClean="0"/>
              <a:t> to its neighbour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GB" altLang="en-US" sz="2000" dirty="0" smtClean="0"/>
          </a:p>
          <a:p>
            <a:pPr>
              <a:lnSpc>
                <a:spcPct val="90000"/>
              </a:lnSpc>
            </a:pPr>
            <a:r>
              <a:rPr lang="en-GB" altLang="en-US" sz="2400" dirty="0" smtClean="0"/>
              <a:t>When a </a:t>
            </a:r>
            <a:r>
              <a:rPr lang="en-GB" altLang="en-US" sz="2400" i="1" dirty="0" smtClean="0">
                <a:solidFill>
                  <a:srgbClr val="FF3300"/>
                </a:solidFill>
              </a:rPr>
              <a:t>participant</a:t>
            </a:r>
            <a:r>
              <a:rPr lang="en-GB" altLang="en-US" sz="2400" dirty="0" smtClean="0"/>
              <a:t> receives a message </a:t>
            </a:r>
            <a:r>
              <a:rPr lang="en-GB" altLang="en-US" sz="2400" i="1" dirty="0" smtClean="0">
                <a:solidFill>
                  <a:schemeClr val="accent2"/>
                </a:solidFill>
              </a:rPr>
              <a:t>elected(id)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/>
              <a:t>it records </a:t>
            </a:r>
            <a:r>
              <a:rPr lang="en-GB" altLang="en-US" sz="2000" i="1" dirty="0" smtClean="0"/>
              <a:t>id</a:t>
            </a:r>
            <a:r>
              <a:rPr lang="en-GB" altLang="en-US" sz="2000" dirty="0" smtClean="0"/>
              <a:t> as the leader’s UID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/>
              <a:t>Becomes </a:t>
            </a:r>
            <a:r>
              <a:rPr lang="en-GB" altLang="en-US" sz="2000" i="1" dirty="0" smtClean="0">
                <a:solidFill>
                  <a:schemeClr val="accent2"/>
                </a:solidFill>
              </a:rPr>
              <a:t>non-participant</a:t>
            </a:r>
            <a:endParaRPr lang="en-GB" altLang="en-US" sz="2000" dirty="0" smtClean="0"/>
          </a:p>
          <a:p>
            <a:pPr lvl="1">
              <a:lnSpc>
                <a:spcPct val="90000"/>
              </a:lnSpc>
            </a:pPr>
            <a:r>
              <a:rPr lang="en-GB" altLang="en-US" sz="2000" dirty="0" smtClean="0"/>
              <a:t>forwards the message </a:t>
            </a:r>
            <a:r>
              <a:rPr lang="en-GB" altLang="en-US" sz="2000" i="1" dirty="0" smtClean="0">
                <a:solidFill>
                  <a:schemeClr val="accent2"/>
                </a:solidFill>
              </a:rPr>
              <a:t>elected(id)</a:t>
            </a:r>
            <a:r>
              <a:rPr lang="en-GB" altLang="en-US" sz="2000" dirty="0" smtClean="0"/>
              <a:t> to its neighbour</a:t>
            </a:r>
          </a:p>
          <a:p>
            <a:pPr>
              <a:lnSpc>
                <a:spcPct val="90000"/>
              </a:lnSpc>
            </a:pP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B137D6-3BF9-4E29-8F9C-9346DFC33EC0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Election on a Ring: Example</a:t>
            </a:r>
          </a:p>
        </p:txBody>
      </p:sp>
      <p:grpSp>
        <p:nvGrpSpPr>
          <p:cNvPr id="41988" name="Group 45"/>
          <p:cNvGrpSpPr>
            <a:grpSpLocks/>
          </p:cNvGrpSpPr>
          <p:nvPr/>
        </p:nvGrpSpPr>
        <p:grpSpPr bwMode="auto">
          <a:xfrm>
            <a:off x="2192338" y="1631950"/>
            <a:ext cx="4572000" cy="3898900"/>
            <a:chOff x="1596" y="1028"/>
            <a:chExt cx="2533" cy="2456"/>
          </a:xfrm>
        </p:grpSpPr>
        <p:sp>
          <p:nvSpPr>
            <p:cNvPr id="41991" name="AutoShape 5"/>
            <p:cNvSpPr>
              <a:spLocks noChangeAspect="1" noChangeArrowheads="1" noTextEdit="1"/>
            </p:cNvSpPr>
            <p:nvPr/>
          </p:nvSpPr>
          <p:spPr bwMode="auto">
            <a:xfrm>
              <a:off x="1596" y="1028"/>
              <a:ext cx="2533" cy="2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92" name="Oval 7"/>
            <p:cNvSpPr>
              <a:spLocks noChangeArrowheads="1"/>
            </p:cNvSpPr>
            <p:nvPr/>
          </p:nvSpPr>
          <p:spPr bwMode="auto">
            <a:xfrm>
              <a:off x="1743" y="1141"/>
              <a:ext cx="2057" cy="2306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993" name="Arc 8"/>
            <p:cNvSpPr>
              <a:spLocks/>
            </p:cNvSpPr>
            <p:nvPr/>
          </p:nvSpPr>
          <p:spPr bwMode="auto">
            <a:xfrm>
              <a:off x="2884" y="2408"/>
              <a:ext cx="895" cy="766"/>
            </a:xfrm>
            <a:custGeom>
              <a:avLst/>
              <a:gdLst>
                <a:gd name="T0" fmla="*/ 0 w 18554"/>
                <a:gd name="T1" fmla="*/ 0 h 15463"/>
                <a:gd name="T2" fmla="*/ 0 w 18554"/>
                <a:gd name="T3" fmla="*/ 0 h 15463"/>
                <a:gd name="T4" fmla="*/ 0 w 18554"/>
                <a:gd name="T5" fmla="*/ 0 h 154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554" h="15463" fill="none" extrusionOk="0">
                  <a:moveTo>
                    <a:pt x="18554" y="11059"/>
                  </a:moveTo>
                  <a:cubicBezTo>
                    <a:pt x="17592" y="12671"/>
                    <a:pt x="16425" y="14152"/>
                    <a:pt x="15081" y="15462"/>
                  </a:cubicBezTo>
                </a:path>
                <a:path w="18554" h="15463" stroke="0" extrusionOk="0">
                  <a:moveTo>
                    <a:pt x="18554" y="11059"/>
                  </a:moveTo>
                  <a:cubicBezTo>
                    <a:pt x="17592" y="12671"/>
                    <a:pt x="16425" y="14152"/>
                    <a:pt x="15081" y="15462"/>
                  </a:cubicBezTo>
                  <a:lnTo>
                    <a:pt x="0" y="0"/>
                  </a:lnTo>
                  <a:lnTo>
                    <a:pt x="18554" y="11059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994" name="Oval 9"/>
            <p:cNvSpPr>
              <a:spLocks noChangeArrowheads="1"/>
            </p:cNvSpPr>
            <p:nvPr/>
          </p:nvSpPr>
          <p:spPr bwMode="auto">
            <a:xfrm>
              <a:off x="3646" y="2521"/>
              <a:ext cx="224" cy="259"/>
            </a:xfrm>
            <a:prstGeom prst="ellipse">
              <a:avLst/>
            </a:prstGeom>
            <a:solidFill>
              <a:srgbClr val="FF3300"/>
            </a:solidFill>
            <a:ln w="22225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995" name="Oval 10"/>
            <p:cNvSpPr>
              <a:spLocks noChangeArrowheads="1"/>
            </p:cNvSpPr>
            <p:nvPr/>
          </p:nvSpPr>
          <p:spPr bwMode="auto">
            <a:xfrm>
              <a:off x="1841" y="1459"/>
              <a:ext cx="210" cy="22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996" name="Oval 11"/>
            <p:cNvSpPr>
              <a:spLocks noChangeArrowheads="1"/>
            </p:cNvSpPr>
            <p:nvPr/>
          </p:nvSpPr>
          <p:spPr bwMode="auto">
            <a:xfrm>
              <a:off x="3618" y="1778"/>
              <a:ext cx="238" cy="244"/>
            </a:xfrm>
            <a:prstGeom prst="ellipse">
              <a:avLst/>
            </a:prstGeom>
            <a:solidFill>
              <a:srgbClr val="FF3300"/>
            </a:solidFill>
            <a:ln w="22225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997" name="Oval 12"/>
            <p:cNvSpPr>
              <a:spLocks noChangeArrowheads="1"/>
            </p:cNvSpPr>
            <p:nvPr/>
          </p:nvSpPr>
          <p:spPr bwMode="auto">
            <a:xfrm>
              <a:off x="1813" y="2824"/>
              <a:ext cx="252" cy="259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998" name="Rectangle 13"/>
            <p:cNvSpPr>
              <a:spLocks noChangeArrowheads="1"/>
            </p:cNvSpPr>
            <p:nvPr/>
          </p:nvSpPr>
          <p:spPr bwMode="auto">
            <a:xfrm>
              <a:off x="3709" y="3135"/>
              <a:ext cx="392" cy="1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999" name="Rectangle 14"/>
            <p:cNvSpPr>
              <a:spLocks noChangeArrowheads="1"/>
            </p:cNvSpPr>
            <p:nvPr/>
          </p:nvSpPr>
          <p:spPr bwMode="auto">
            <a:xfrm>
              <a:off x="3716" y="3142"/>
              <a:ext cx="392" cy="183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00" name="Rectangle 15"/>
            <p:cNvSpPr>
              <a:spLocks noChangeArrowheads="1"/>
            </p:cNvSpPr>
            <p:nvPr/>
          </p:nvSpPr>
          <p:spPr bwMode="auto">
            <a:xfrm>
              <a:off x="2212" y="3272"/>
              <a:ext cx="98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01" name="Rectangle 16"/>
            <p:cNvSpPr>
              <a:spLocks noChangeArrowheads="1"/>
            </p:cNvSpPr>
            <p:nvPr/>
          </p:nvSpPr>
          <p:spPr bwMode="auto">
            <a:xfrm>
              <a:off x="2219" y="3279"/>
              <a:ext cx="98" cy="46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02" name="Rectangle 17"/>
            <p:cNvSpPr>
              <a:spLocks noChangeArrowheads="1"/>
            </p:cNvSpPr>
            <p:nvPr/>
          </p:nvSpPr>
          <p:spPr bwMode="auto">
            <a:xfrm>
              <a:off x="2408" y="3348"/>
              <a:ext cx="84" cy="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03" name="Rectangle 18"/>
            <p:cNvSpPr>
              <a:spLocks noChangeArrowheads="1"/>
            </p:cNvSpPr>
            <p:nvPr/>
          </p:nvSpPr>
          <p:spPr bwMode="auto">
            <a:xfrm>
              <a:off x="2415" y="3355"/>
              <a:ext cx="84" cy="61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04" name="Rectangle 19"/>
            <p:cNvSpPr>
              <a:spLocks noChangeArrowheads="1"/>
            </p:cNvSpPr>
            <p:nvPr/>
          </p:nvSpPr>
          <p:spPr bwMode="auto">
            <a:xfrm>
              <a:off x="2632" y="3423"/>
              <a:ext cx="84" cy="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05" name="Rectangle 20"/>
            <p:cNvSpPr>
              <a:spLocks noChangeArrowheads="1"/>
            </p:cNvSpPr>
            <p:nvPr/>
          </p:nvSpPr>
          <p:spPr bwMode="auto">
            <a:xfrm>
              <a:off x="2639" y="3430"/>
              <a:ext cx="84" cy="32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06" name="Rectangle 21"/>
            <p:cNvSpPr>
              <a:spLocks noChangeArrowheads="1"/>
            </p:cNvSpPr>
            <p:nvPr/>
          </p:nvSpPr>
          <p:spPr bwMode="auto">
            <a:xfrm>
              <a:off x="2842" y="3423"/>
              <a:ext cx="83" cy="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07" name="Rectangle 22"/>
            <p:cNvSpPr>
              <a:spLocks noChangeArrowheads="1"/>
            </p:cNvSpPr>
            <p:nvPr/>
          </p:nvSpPr>
          <p:spPr bwMode="auto">
            <a:xfrm>
              <a:off x="2849" y="3430"/>
              <a:ext cx="83" cy="47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08" name="Freeform 23"/>
            <p:cNvSpPr>
              <a:spLocks/>
            </p:cNvSpPr>
            <p:nvPr/>
          </p:nvSpPr>
          <p:spPr bwMode="auto">
            <a:xfrm>
              <a:off x="3569" y="3166"/>
              <a:ext cx="42" cy="45"/>
            </a:xfrm>
            <a:custGeom>
              <a:avLst/>
              <a:gdLst>
                <a:gd name="T0" fmla="*/ 28 w 42"/>
                <a:gd name="T1" fmla="*/ 15 h 45"/>
                <a:gd name="T2" fmla="*/ 42 w 42"/>
                <a:gd name="T3" fmla="*/ 30 h 45"/>
                <a:gd name="T4" fmla="*/ 0 w 42"/>
                <a:gd name="T5" fmla="*/ 45 h 45"/>
                <a:gd name="T6" fmla="*/ 28 w 42"/>
                <a:gd name="T7" fmla="*/ 0 h 45"/>
                <a:gd name="T8" fmla="*/ 28 w 42"/>
                <a:gd name="T9" fmla="*/ 1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5">
                  <a:moveTo>
                    <a:pt x="28" y="15"/>
                  </a:moveTo>
                  <a:lnTo>
                    <a:pt x="42" y="30"/>
                  </a:lnTo>
                  <a:lnTo>
                    <a:pt x="0" y="45"/>
                  </a:lnTo>
                  <a:lnTo>
                    <a:pt x="28" y="0"/>
                  </a:lnTo>
                  <a:lnTo>
                    <a:pt x="28" y="15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09" name="Freeform 24"/>
            <p:cNvSpPr>
              <a:spLocks/>
            </p:cNvSpPr>
            <p:nvPr/>
          </p:nvSpPr>
          <p:spPr bwMode="auto">
            <a:xfrm>
              <a:off x="3569" y="3166"/>
              <a:ext cx="42" cy="45"/>
            </a:xfrm>
            <a:custGeom>
              <a:avLst/>
              <a:gdLst>
                <a:gd name="T0" fmla="*/ 28 w 42"/>
                <a:gd name="T1" fmla="*/ 15 h 45"/>
                <a:gd name="T2" fmla="*/ 42 w 42"/>
                <a:gd name="T3" fmla="*/ 30 h 45"/>
                <a:gd name="T4" fmla="*/ 0 w 42"/>
                <a:gd name="T5" fmla="*/ 45 h 45"/>
                <a:gd name="T6" fmla="*/ 28 w 42"/>
                <a:gd name="T7" fmla="*/ 0 h 45"/>
                <a:gd name="T8" fmla="*/ 28 w 42"/>
                <a:gd name="T9" fmla="*/ 1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5">
                  <a:moveTo>
                    <a:pt x="28" y="15"/>
                  </a:moveTo>
                  <a:lnTo>
                    <a:pt x="42" y="30"/>
                  </a:lnTo>
                  <a:lnTo>
                    <a:pt x="0" y="45"/>
                  </a:lnTo>
                  <a:lnTo>
                    <a:pt x="28" y="0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10" name="Line 25"/>
            <p:cNvSpPr>
              <a:spLocks noChangeShapeType="1"/>
            </p:cNvSpPr>
            <p:nvPr/>
          </p:nvSpPr>
          <p:spPr bwMode="auto">
            <a:xfrm flipH="1">
              <a:off x="3611" y="3166"/>
              <a:ext cx="14" cy="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011" name="Rectangle 26"/>
            <p:cNvSpPr>
              <a:spLocks noChangeArrowheads="1"/>
            </p:cNvSpPr>
            <p:nvPr/>
          </p:nvSpPr>
          <p:spPr bwMode="auto">
            <a:xfrm>
              <a:off x="3849" y="3166"/>
              <a:ext cx="11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24</a:t>
              </a:r>
              <a:endParaRPr lang="en-GB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12" name="Rectangle 27"/>
            <p:cNvSpPr>
              <a:spLocks noChangeArrowheads="1"/>
            </p:cNvSpPr>
            <p:nvPr/>
          </p:nvSpPr>
          <p:spPr bwMode="auto">
            <a:xfrm>
              <a:off x="1876" y="2908"/>
              <a:ext cx="11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en-GB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13" name="Oval 28"/>
            <p:cNvSpPr>
              <a:spLocks noChangeArrowheads="1"/>
            </p:cNvSpPr>
            <p:nvPr/>
          </p:nvSpPr>
          <p:spPr bwMode="auto">
            <a:xfrm>
              <a:off x="1617" y="2142"/>
              <a:ext cx="252" cy="259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14" name="Oval 29"/>
            <p:cNvSpPr>
              <a:spLocks noChangeArrowheads="1"/>
            </p:cNvSpPr>
            <p:nvPr/>
          </p:nvSpPr>
          <p:spPr bwMode="auto">
            <a:xfrm>
              <a:off x="3149" y="1134"/>
              <a:ext cx="266" cy="303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15" name="Rectangle 30"/>
            <p:cNvSpPr>
              <a:spLocks noChangeArrowheads="1"/>
            </p:cNvSpPr>
            <p:nvPr/>
          </p:nvSpPr>
          <p:spPr bwMode="auto">
            <a:xfrm>
              <a:off x="1708" y="2211"/>
              <a:ext cx="5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en-GB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16" name="Oval 31"/>
            <p:cNvSpPr>
              <a:spLocks noChangeArrowheads="1"/>
            </p:cNvSpPr>
            <p:nvPr/>
          </p:nvSpPr>
          <p:spPr bwMode="auto">
            <a:xfrm>
              <a:off x="1827" y="1444"/>
              <a:ext cx="252" cy="259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17" name="Rectangle 32"/>
            <p:cNvSpPr>
              <a:spLocks noChangeArrowheads="1"/>
            </p:cNvSpPr>
            <p:nvPr/>
          </p:nvSpPr>
          <p:spPr bwMode="auto">
            <a:xfrm>
              <a:off x="1918" y="1513"/>
              <a:ext cx="5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18" name="Oval 33"/>
            <p:cNvSpPr>
              <a:spLocks noChangeArrowheads="1"/>
            </p:cNvSpPr>
            <p:nvPr/>
          </p:nvSpPr>
          <p:spPr bwMode="auto">
            <a:xfrm>
              <a:off x="2429" y="1035"/>
              <a:ext cx="252" cy="259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19" name="Rectangle 34"/>
            <p:cNvSpPr>
              <a:spLocks noChangeArrowheads="1"/>
            </p:cNvSpPr>
            <p:nvPr/>
          </p:nvSpPr>
          <p:spPr bwMode="auto">
            <a:xfrm>
              <a:off x="2520" y="1104"/>
              <a:ext cx="5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20" name="Oval 35"/>
            <p:cNvSpPr>
              <a:spLocks noChangeArrowheads="1"/>
            </p:cNvSpPr>
            <p:nvPr/>
          </p:nvSpPr>
          <p:spPr bwMode="auto">
            <a:xfrm>
              <a:off x="3212" y="3142"/>
              <a:ext cx="252" cy="259"/>
            </a:xfrm>
            <a:prstGeom prst="ellipse">
              <a:avLst/>
            </a:prstGeom>
            <a:solidFill>
              <a:srgbClr val="FFFF00"/>
            </a:solidFill>
            <a:ln w="222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21" name="Rectangle 36"/>
            <p:cNvSpPr>
              <a:spLocks noChangeArrowheads="1"/>
            </p:cNvSpPr>
            <p:nvPr/>
          </p:nvSpPr>
          <p:spPr bwMode="auto">
            <a:xfrm>
              <a:off x="3275" y="3211"/>
              <a:ext cx="11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28</a:t>
              </a:r>
              <a:endParaRPr lang="en-GB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22" name="Rectangle 37"/>
            <p:cNvSpPr>
              <a:spLocks noChangeArrowheads="1"/>
            </p:cNvSpPr>
            <p:nvPr/>
          </p:nvSpPr>
          <p:spPr bwMode="auto">
            <a:xfrm>
              <a:off x="3219" y="1241"/>
              <a:ext cx="11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  <a:endParaRPr lang="en-GB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23" name="Oval 38"/>
            <p:cNvSpPr>
              <a:spLocks noChangeArrowheads="1"/>
            </p:cNvSpPr>
            <p:nvPr/>
          </p:nvSpPr>
          <p:spPr bwMode="auto">
            <a:xfrm>
              <a:off x="3597" y="1771"/>
              <a:ext cx="280" cy="288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24" name="Rectangle 39"/>
            <p:cNvSpPr>
              <a:spLocks noChangeArrowheads="1"/>
            </p:cNvSpPr>
            <p:nvPr/>
          </p:nvSpPr>
          <p:spPr bwMode="auto">
            <a:xfrm>
              <a:off x="3681" y="1847"/>
              <a:ext cx="11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24</a:t>
              </a:r>
              <a:endParaRPr lang="en-GB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25" name="Oval 40"/>
            <p:cNvSpPr>
              <a:spLocks noChangeArrowheads="1"/>
            </p:cNvSpPr>
            <p:nvPr/>
          </p:nvSpPr>
          <p:spPr bwMode="auto">
            <a:xfrm>
              <a:off x="3611" y="2499"/>
              <a:ext cx="280" cy="303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26" name="Rectangle 41"/>
            <p:cNvSpPr>
              <a:spLocks noChangeArrowheads="1"/>
            </p:cNvSpPr>
            <p:nvPr/>
          </p:nvSpPr>
          <p:spPr bwMode="auto">
            <a:xfrm>
              <a:off x="3737" y="2590"/>
              <a:ext cx="5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1989" name="Text Box 43"/>
          <p:cNvSpPr txBox="1">
            <a:spLocks noChangeArrowheads="1"/>
          </p:cNvSpPr>
          <p:nvPr/>
        </p:nvSpPr>
        <p:spPr bwMode="auto">
          <a:xfrm>
            <a:off x="7202488" y="3400425"/>
            <a:ext cx="1617662" cy="396875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</a:p>
        </p:txBody>
      </p:sp>
      <p:sp>
        <p:nvSpPr>
          <p:cNvPr id="41990" name="Text Box 44"/>
          <p:cNvSpPr txBox="1">
            <a:spLocks noChangeArrowheads="1"/>
          </p:cNvSpPr>
          <p:nvPr/>
        </p:nvSpPr>
        <p:spPr bwMode="auto">
          <a:xfrm>
            <a:off x="244475" y="1919288"/>
            <a:ext cx="2149475" cy="3968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non-participants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607E77-E350-40ED-8BD8-75D7133385CF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Properties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dirty="0" smtClean="0">
                <a:solidFill>
                  <a:srgbClr val="FF3300"/>
                </a:solidFill>
              </a:rPr>
              <a:t>Correctness</a:t>
            </a:r>
            <a:r>
              <a:rPr lang="en-GB" altLang="en-US" sz="2400" dirty="0" smtClean="0"/>
              <a:t>:</a:t>
            </a:r>
            <a:r>
              <a:rPr lang="en-GB" altLang="en-US" sz="2400" dirty="0" smtClean="0">
                <a:solidFill>
                  <a:srgbClr val="FF33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GB" altLang="en-US" sz="2000" b="1" dirty="0" smtClean="0">
                <a:sym typeface="Wingdings" panose="05000000000000000000" pitchFamily="2" charset="2"/>
              </a:rPr>
              <a:t>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GB" altLang="en-US" sz="1400" b="1" dirty="0" smtClean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en-GB" altLang="en-US" sz="2400" dirty="0" smtClean="0">
                <a:solidFill>
                  <a:srgbClr val="FF3300"/>
                </a:solidFill>
              </a:rPr>
              <a:t>Liveness</a:t>
            </a:r>
            <a:r>
              <a:rPr lang="en-GB" altLang="en-US" sz="24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/>
              <a:t>clear, if only </a:t>
            </a:r>
            <a:r>
              <a:rPr lang="en-GB" altLang="en-US" sz="2000" dirty="0" smtClean="0">
                <a:solidFill>
                  <a:schemeClr val="accent2"/>
                </a:solidFill>
              </a:rPr>
              <a:t>one election</a:t>
            </a:r>
            <a:r>
              <a:rPr lang="en-GB" altLang="en-US" sz="2000" dirty="0" smtClean="0"/>
              <a:t> is running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/>
              <a:t>what, if </a:t>
            </a:r>
            <a:r>
              <a:rPr lang="en-GB" altLang="en-US" sz="2000" dirty="0" smtClean="0">
                <a:solidFill>
                  <a:schemeClr val="accent2"/>
                </a:solidFill>
              </a:rPr>
              <a:t>several elections</a:t>
            </a:r>
            <a:r>
              <a:rPr lang="en-GB" altLang="en-US" sz="2000" dirty="0" smtClean="0"/>
              <a:t> are running at the same time?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2000" dirty="0" smtClean="0"/>
              <a:t>	</a:t>
            </a:r>
            <a:r>
              <a:rPr lang="en-GB" altLang="en-US" sz="2000" dirty="0" smtClean="0">
                <a:sym typeface="Wingdings" panose="05000000000000000000" pitchFamily="2" charset="2"/>
              </a:rPr>
              <a:t></a:t>
            </a:r>
            <a:r>
              <a:rPr lang="en-GB" altLang="en-US" sz="2000" dirty="0" smtClean="0"/>
              <a:t>participants do not forward smaller IDs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GB" altLang="en-US" sz="1600" dirty="0" smtClean="0"/>
          </a:p>
          <a:p>
            <a:pPr>
              <a:lnSpc>
                <a:spcPct val="90000"/>
              </a:lnSpc>
            </a:pPr>
            <a:r>
              <a:rPr lang="en-GB" altLang="en-US" sz="2400" dirty="0" smtClean="0">
                <a:solidFill>
                  <a:srgbClr val="FF3300"/>
                </a:solidFill>
              </a:rPr>
              <a:t>Bandwidth</a:t>
            </a:r>
            <a:r>
              <a:rPr lang="en-GB" altLang="en-US" sz="2400" dirty="0" smtClean="0"/>
              <a:t>: 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/>
              <a:t>at most 3n – 1 </a:t>
            </a:r>
            <a:r>
              <a:rPr lang="en-GB" altLang="en-US" sz="1200" dirty="0" smtClean="0"/>
              <a:t>(if a single process starts the election, what if several processes start an election?)</a:t>
            </a:r>
          </a:p>
          <a:p>
            <a:pPr lvl="1">
              <a:lnSpc>
                <a:spcPct val="90000"/>
              </a:lnSpc>
            </a:pPr>
            <a:endParaRPr lang="en-GB" altLang="en-US" sz="1400" dirty="0" smtClean="0"/>
          </a:p>
          <a:p>
            <a:pPr>
              <a:lnSpc>
                <a:spcPct val="90000"/>
              </a:lnSpc>
            </a:pPr>
            <a:r>
              <a:rPr lang="en-GB" altLang="en-US" sz="2400" dirty="0" smtClean="0">
                <a:solidFill>
                  <a:srgbClr val="FF3300"/>
                </a:solidFill>
              </a:rPr>
              <a:t>Turnaround: 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/>
              <a:t>at most 3n-1 (if …)</a:t>
            </a:r>
            <a:endParaRPr lang="en-GB" alt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361ECC-94A8-486C-B1ED-248EDE00F21F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smtClean="0"/>
              <a:t>Under Which Conditions can it Work?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28725"/>
            <a:ext cx="8623300" cy="5629275"/>
          </a:xfrm>
        </p:spPr>
        <p:txBody>
          <a:bodyPr/>
          <a:lstStyle/>
          <a:p>
            <a:pPr lvl="1"/>
            <a:endParaRPr lang="en-GB" altLang="en-US" sz="800" i="1" dirty="0" smtClean="0">
              <a:solidFill>
                <a:schemeClr val="accent2"/>
              </a:solidFill>
            </a:endParaRPr>
          </a:p>
          <a:p>
            <a:endParaRPr lang="en-GB" altLang="en-US" sz="2400" dirty="0" smtClean="0"/>
          </a:p>
          <a:p>
            <a:r>
              <a:rPr lang="en-GB" altLang="en-US" sz="2400" dirty="0" smtClean="0"/>
              <a:t>What if there is a </a:t>
            </a:r>
            <a:r>
              <a:rPr lang="en-GB" altLang="en-US" sz="2400" dirty="0" smtClean="0">
                <a:solidFill>
                  <a:srgbClr val="FF3300"/>
                </a:solidFill>
              </a:rPr>
              <a:t>failure</a:t>
            </a:r>
            <a:r>
              <a:rPr lang="en-GB" altLang="en-US" sz="2400" dirty="0" smtClean="0"/>
              <a:t> (process or connection)? </a:t>
            </a:r>
          </a:p>
          <a:p>
            <a:pPr lvl="1"/>
            <a:r>
              <a:rPr lang="en-GB" altLang="en-US" sz="2000" dirty="0" smtClean="0"/>
              <a:t>the election </a:t>
            </a:r>
            <a:r>
              <a:rPr lang="en-GB" altLang="en-US" sz="2000" dirty="0" smtClean="0">
                <a:solidFill>
                  <a:schemeClr val="accent2"/>
                </a:solidFill>
              </a:rPr>
              <a:t>gets stuck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 smtClean="0">
                <a:sym typeface="Wingdings" panose="05000000000000000000" pitchFamily="2" charset="2"/>
              </a:rPr>
              <a:t>	</a:t>
            </a:r>
            <a:r>
              <a:rPr lang="en-GB" altLang="en-US" sz="2400" dirty="0" smtClean="0"/>
              <a:t> assumption: no failures or timeouts during election</a:t>
            </a:r>
            <a:br>
              <a:rPr lang="en-GB" altLang="en-US" sz="2400" dirty="0" smtClean="0"/>
            </a:br>
            <a:r>
              <a:rPr lang="en-GB" altLang="en-US" sz="2400" dirty="0" smtClean="0"/>
              <a:t>     </a:t>
            </a:r>
            <a:r>
              <a:rPr lang="en-GB" altLang="en-US" sz="1600" i="1" dirty="0" smtClean="0"/>
              <a:t>(in token rings, nodes are connected to the network by a </a:t>
            </a:r>
            <a:br>
              <a:rPr lang="en-GB" altLang="en-US" sz="1600" i="1" dirty="0" smtClean="0"/>
            </a:br>
            <a:r>
              <a:rPr lang="en-GB" altLang="en-US" sz="1600" i="1" dirty="0" smtClean="0"/>
              <a:t>       connector, which may pass on tokens, even if the node has failed)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800" i="1" dirty="0" smtClean="0"/>
          </a:p>
          <a:p>
            <a:endParaRPr lang="en-GB" altLang="en-US" sz="800" dirty="0" smtClean="0"/>
          </a:p>
          <a:p>
            <a:r>
              <a:rPr lang="en-GB" altLang="en-US" sz="2400" dirty="0" smtClean="0"/>
              <a:t>When is this applicable?  </a:t>
            </a:r>
          </a:p>
          <a:p>
            <a:pPr lvl="1"/>
            <a:r>
              <a:rPr lang="en-GB" altLang="en-US" sz="2000" dirty="0" smtClean="0"/>
              <a:t>token ring/token bus/virtual ring (Chord)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A319F1-9A89-4F14-BEF4-49028AD7385A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Bully Algorithm (Garcia-Molina)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28725"/>
            <a:ext cx="8424862" cy="5287963"/>
          </a:xfrm>
        </p:spPr>
        <p:txBody>
          <a:bodyPr/>
          <a:lstStyle/>
          <a:p>
            <a:endParaRPr lang="en-GB" altLang="en-US" sz="2400" dirty="0" smtClean="0">
              <a:solidFill>
                <a:schemeClr val="accent2"/>
              </a:solidFill>
            </a:endParaRPr>
          </a:p>
          <a:p>
            <a:endParaRPr lang="en-GB" altLang="en-US" sz="2400" dirty="0" smtClean="0">
              <a:solidFill>
                <a:schemeClr val="accent2"/>
              </a:solidFill>
            </a:endParaRPr>
          </a:p>
          <a:p>
            <a:r>
              <a:rPr lang="en-GB" altLang="en-US" sz="2400" dirty="0" smtClean="0">
                <a:solidFill>
                  <a:schemeClr val="accent2"/>
                </a:solidFill>
              </a:rPr>
              <a:t>Idea: Process with highest ID imposes itself as the leader</a:t>
            </a:r>
          </a:p>
          <a:p>
            <a:endParaRPr lang="en-GB" altLang="en-US" sz="800" dirty="0" smtClean="0"/>
          </a:p>
          <a:p>
            <a:r>
              <a:rPr lang="en-GB" altLang="en-US" sz="2400" dirty="0" smtClean="0"/>
              <a:t>Assumption: </a:t>
            </a:r>
          </a:p>
          <a:p>
            <a:pPr lvl="1"/>
            <a:r>
              <a:rPr lang="en-GB" altLang="en-US" sz="2000" dirty="0" smtClean="0"/>
              <a:t>each process has a </a:t>
            </a:r>
            <a:r>
              <a:rPr lang="en-GB" altLang="en-US" sz="2000" dirty="0" smtClean="0">
                <a:solidFill>
                  <a:schemeClr val="accent2"/>
                </a:solidFill>
              </a:rPr>
              <a:t>unique ID</a:t>
            </a:r>
          </a:p>
          <a:p>
            <a:pPr lvl="1"/>
            <a:r>
              <a:rPr lang="en-GB" altLang="en-US" sz="2000" dirty="0" smtClean="0"/>
              <a:t>each process knows the </a:t>
            </a:r>
            <a:r>
              <a:rPr lang="en-GB" altLang="en-US" sz="2000" dirty="0" smtClean="0">
                <a:solidFill>
                  <a:schemeClr val="accent2"/>
                </a:solidFill>
              </a:rPr>
              <a:t>IDs of the other processes</a:t>
            </a:r>
          </a:p>
          <a:p>
            <a:pPr lvl="1"/>
            <a:endParaRPr lang="en-GB" altLang="en-US" sz="800" dirty="0" smtClean="0"/>
          </a:p>
          <a:p>
            <a:r>
              <a:rPr lang="en-GB" altLang="en-US" sz="2400" dirty="0" smtClean="0"/>
              <a:t>When is it applicable?</a:t>
            </a:r>
          </a:p>
          <a:p>
            <a:pPr lvl="1"/>
            <a:r>
              <a:rPr lang="en-GB" altLang="en-US" sz="2000" dirty="0" smtClean="0"/>
              <a:t>IDs don't change</a:t>
            </a:r>
          </a:p>
          <a:p>
            <a:pPr lvl="1"/>
            <a:r>
              <a:rPr lang="en-GB" altLang="en-US" sz="2000" dirty="0" smtClean="0"/>
              <a:t>Set of participants constant</a:t>
            </a:r>
          </a:p>
          <a:p>
            <a:pPr lvl="1"/>
            <a:r>
              <a:rPr lang="en-GB" altLang="en-US" sz="2000" dirty="0" smtClean="0"/>
              <a:t>Possibly much faster than ring algorithm</a:t>
            </a:r>
          </a:p>
        </p:txBody>
      </p:sp>
      <p:sp>
        <p:nvSpPr>
          <p:cNvPr id="3" name="Oval Callout 2"/>
          <p:cNvSpPr/>
          <p:nvPr/>
        </p:nvSpPr>
        <p:spPr bwMode="auto">
          <a:xfrm>
            <a:off x="5340350" y="2651125"/>
            <a:ext cx="3992563" cy="649288"/>
          </a:xfrm>
          <a:prstGeom prst="wedgeEllipseCallout">
            <a:avLst>
              <a:gd name="adj1" fmla="val -24938"/>
              <a:gd name="adj2" fmla="val -27571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Turing Award 2015!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295C2E-4441-4B04-B05A-E2C990D01ED8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Bully Algorithm: Principles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28725"/>
            <a:ext cx="8424862" cy="5316538"/>
          </a:xfrm>
        </p:spPr>
        <p:txBody>
          <a:bodyPr/>
          <a:lstStyle/>
          <a:p>
            <a:endParaRPr lang="en-GB" altLang="en-US" sz="2400" dirty="0" smtClean="0"/>
          </a:p>
          <a:p>
            <a:r>
              <a:rPr lang="en-GB" altLang="en-US" sz="2400" dirty="0" smtClean="0"/>
              <a:t>A process detects </a:t>
            </a:r>
            <a:r>
              <a:rPr lang="en-GB" altLang="en-US" sz="2400" dirty="0" smtClean="0">
                <a:solidFill>
                  <a:srgbClr val="FF3300"/>
                </a:solidFill>
              </a:rPr>
              <a:t>failure</a:t>
            </a:r>
            <a:r>
              <a:rPr lang="en-GB" altLang="en-US" sz="2400" dirty="0" smtClean="0">
                <a:solidFill>
                  <a:schemeClr val="accent2"/>
                </a:solidFill>
              </a:rPr>
              <a:t> of the leader</a:t>
            </a:r>
            <a:r>
              <a:rPr lang="en-GB" altLang="en-US" sz="2400" i="1" dirty="0" smtClean="0">
                <a:solidFill>
                  <a:srgbClr val="009900"/>
                </a:solidFill>
              </a:rPr>
              <a:t/>
            </a:r>
            <a:br>
              <a:rPr lang="en-GB" altLang="en-US" sz="2400" i="1" dirty="0" smtClean="0">
                <a:solidFill>
                  <a:srgbClr val="009900"/>
                </a:solidFill>
              </a:rPr>
            </a:br>
            <a:endParaRPr lang="en-GB" altLang="en-US" sz="2400" i="1" dirty="0" smtClean="0">
              <a:solidFill>
                <a:srgbClr val="009900"/>
              </a:solidFill>
            </a:endParaRPr>
          </a:p>
          <a:p>
            <a:r>
              <a:rPr lang="en-GB" altLang="en-US" sz="2400" dirty="0" smtClean="0"/>
              <a:t>The process starts an </a:t>
            </a:r>
            <a:r>
              <a:rPr lang="en-GB" altLang="en-US" sz="2400" dirty="0" smtClean="0">
                <a:solidFill>
                  <a:srgbClr val="FF3300"/>
                </a:solidFill>
              </a:rPr>
              <a:t>election</a:t>
            </a:r>
            <a:r>
              <a:rPr lang="en-GB" altLang="en-US" sz="2400" dirty="0" smtClean="0"/>
              <a:t> by </a:t>
            </a:r>
            <a:r>
              <a:rPr lang="en-GB" altLang="en-US" sz="2400" dirty="0" smtClean="0">
                <a:solidFill>
                  <a:schemeClr val="accent2"/>
                </a:solidFill>
              </a:rPr>
              <a:t>notifying</a:t>
            </a:r>
            <a:r>
              <a:rPr lang="en-GB" altLang="en-US" sz="2400" dirty="0" smtClean="0"/>
              <a:t> the potential candidates (i.e., processes with greater ID)</a:t>
            </a:r>
          </a:p>
          <a:p>
            <a:pPr lvl="1"/>
            <a:r>
              <a:rPr lang="en-GB" altLang="en-US" sz="2000" dirty="0" smtClean="0"/>
              <a:t>if </a:t>
            </a:r>
            <a:r>
              <a:rPr lang="en-GB" altLang="en-US" sz="2000" dirty="0" smtClean="0">
                <a:solidFill>
                  <a:schemeClr val="accent2"/>
                </a:solidFill>
              </a:rPr>
              <a:t>no candidate replies</a:t>
            </a:r>
            <a:r>
              <a:rPr lang="en-GB" altLang="en-US" sz="2000" dirty="0" smtClean="0"/>
              <a:t>, </a:t>
            </a:r>
            <a:br>
              <a:rPr lang="en-GB" altLang="en-US" sz="2000" dirty="0" smtClean="0"/>
            </a:br>
            <a:r>
              <a:rPr lang="en-GB" altLang="en-US" sz="2000" dirty="0" smtClean="0"/>
              <a:t>the process declares itself the </a:t>
            </a:r>
            <a:r>
              <a:rPr lang="en-GB" altLang="en-US" sz="2000" dirty="0" smtClean="0">
                <a:solidFill>
                  <a:srgbClr val="FF3300"/>
                </a:solidFill>
              </a:rPr>
              <a:t>winner</a:t>
            </a:r>
            <a:r>
              <a:rPr lang="en-GB" altLang="en-US" sz="2000" dirty="0" smtClean="0"/>
              <a:t> of the election </a:t>
            </a:r>
          </a:p>
          <a:p>
            <a:pPr lvl="1"/>
            <a:r>
              <a:rPr lang="en-GB" altLang="en-US" sz="2000" dirty="0" smtClean="0"/>
              <a:t>if </a:t>
            </a:r>
            <a:r>
              <a:rPr lang="en-GB" altLang="en-US" sz="2000" dirty="0" smtClean="0">
                <a:solidFill>
                  <a:schemeClr val="accent2"/>
                </a:solidFill>
              </a:rPr>
              <a:t>there is a reply</a:t>
            </a:r>
            <a:r>
              <a:rPr lang="en-GB" altLang="en-US" sz="2000" dirty="0" smtClean="0"/>
              <a:t>, </a:t>
            </a:r>
            <a:br>
              <a:rPr lang="en-GB" altLang="en-US" sz="2000" dirty="0" smtClean="0"/>
            </a:br>
            <a:r>
              <a:rPr lang="en-GB" altLang="en-US" sz="2000" dirty="0" smtClean="0"/>
              <a:t>the process </a:t>
            </a:r>
            <a:r>
              <a:rPr lang="en-GB" altLang="en-US" sz="2000" dirty="0" smtClean="0">
                <a:solidFill>
                  <a:srgbClr val="FF3300"/>
                </a:solidFill>
              </a:rPr>
              <a:t>stops</a:t>
            </a:r>
            <a:r>
              <a:rPr lang="en-GB" altLang="en-US" sz="2000" dirty="0" smtClean="0"/>
              <a:t> its election initiative</a:t>
            </a:r>
            <a:br>
              <a:rPr lang="en-GB" altLang="en-US" sz="2000" dirty="0" smtClean="0"/>
            </a:br>
            <a:endParaRPr lang="en-GB" altLang="en-US" sz="2000" dirty="0" smtClean="0"/>
          </a:p>
          <a:p>
            <a:r>
              <a:rPr lang="en-GB" altLang="en-US" sz="2400" dirty="0" smtClean="0"/>
              <a:t>When a process receives a </a:t>
            </a:r>
            <a:r>
              <a:rPr lang="en-GB" altLang="en-US" sz="2400" dirty="0" smtClean="0">
                <a:solidFill>
                  <a:schemeClr val="accent2"/>
                </a:solidFill>
              </a:rPr>
              <a:t>notification</a:t>
            </a:r>
            <a:r>
              <a:rPr lang="en-GB" altLang="en-US" sz="2400" dirty="0" smtClean="0"/>
              <a:t> </a:t>
            </a:r>
          </a:p>
          <a:p>
            <a:pPr lvl="1"/>
            <a:r>
              <a:rPr lang="en-GB" altLang="en-US" sz="2000" dirty="0" smtClean="0"/>
              <a:t>it </a:t>
            </a:r>
            <a:r>
              <a:rPr lang="en-GB" altLang="en-US" sz="2000" dirty="0" smtClean="0">
                <a:solidFill>
                  <a:srgbClr val="FF3300"/>
                </a:solidFill>
              </a:rPr>
              <a:t>replies</a:t>
            </a:r>
            <a:r>
              <a:rPr lang="en-GB" altLang="en-US" sz="2000" dirty="0" smtClean="0"/>
              <a:t> to the sender </a:t>
            </a:r>
          </a:p>
          <a:p>
            <a:pPr lvl="1"/>
            <a:r>
              <a:rPr lang="en-GB" altLang="en-US" sz="2000" dirty="0" smtClean="0"/>
              <a:t>and </a:t>
            </a:r>
            <a:r>
              <a:rPr lang="en-GB" altLang="en-US" sz="2000" dirty="0" smtClean="0">
                <a:solidFill>
                  <a:srgbClr val="FF3300"/>
                </a:solidFill>
              </a:rPr>
              <a:t>starts</a:t>
            </a:r>
            <a:r>
              <a:rPr lang="en-GB" altLang="en-US" sz="2000" dirty="0" smtClean="0"/>
              <a:t> an election if its ID is higher than the one of the sender</a:t>
            </a:r>
          </a:p>
          <a:p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41F902-C4BB-47D9-8A23-80BDC6A2FC1C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Co-ordination Problems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GB" altLang="en-US" sz="2800" dirty="0" smtClean="0">
                <a:solidFill>
                  <a:srgbClr val="FF3300"/>
                </a:solidFill>
              </a:rPr>
              <a:t>Clock Synchronization </a:t>
            </a:r>
          </a:p>
          <a:p>
            <a:pPr lvl="1">
              <a:buFont typeface="Arial" charset="0"/>
              <a:buChar char="–"/>
              <a:defRPr/>
            </a:pPr>
            <a:r>
              <a:rPr lang="en-GB" altLang="en-US" sz="2400" dirty="0" smtClean="0"/>
              <a:t>processes must agree on order of events</a:t>
            </a:r>
            <a:endParaRPr lang="en-GB" altLang="en-US" sz="2400" dirty="0" smtClean="0">
              <a:solidFill>
                <a:schemeClr val="accent2"/>
              </a:solidFill>
            </a:endParaRPr>
          </a:p>
          <a:p>
            <a:pPr lvl="1">
              <a:buFont typeface="Arial" charset="0"/>
              <a:buChar char="–"/>
              <a:defRPr/>
            </a:pPr>
            <a:r>
              <a:rPr lang="en-GB" altLang="en-US" sz="2400" dirty="0" smtClean="0"/>
              <a:t>crucial e.g. for concurrent transactions in databases or change polling in distributed file systems</a:t>
            </a:r>
            <a:endParaRPr lang="en-GB" altLang="en-US" dirty="0" smtClean="0">
              <a:solidFill>
                <a:srgbClr val="FF3300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en-US" sz="2800" dirty="0" smtClean="0">
                <a:solidFill>
                  <a:srgbClr val="FF3300"/>
                </a:solidFill>
              </a:rPr>
              <a:t>Leader election</a:t>
            </a:r>
          </a:p>
          <a:p>
            <a:pPr lvl="1">
              <a:buFont typeface="Arial" charset="0"/>
              <a:buChar char="–"/>
              <a:defRPr/>
            </a:pPr>
            <a:r>
              <a:rPr lang="en-GB" altLang="en-US" sz="2400" dirty="0" smtClean="0"/>
              <a:t>after crash failure has occurred</a:t>
            </a:r>
          </a:p>
          <a:p>
            <a:pPr lvl="1">
              <a:buFont typeface="Arial" charset="0"/>
              <a:buChar char="–"/>
              <a:defRPr/>
            </a:pPr>
            <a:r>
              <a:rPr lang="en-GB" altLang="en-US" sz="2400" dirty="0" smtClean="0"/>
              <a:t>after network reconfiguration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altLang="en-US" sz="2800" dirty="0" smtClean="0">
                <a:solidFill>
                  <a:srgbClr val="FF3300"/>
                </a:solidFill>
              </a:rPr>
              <a:t>Mutual exclusion</a:t>
            </a:r>
          </a:p>
          <a:p>
            <a:pPr lvl="1">
              <a:buFont typeface="Arial" charset="0"/>
              <a:buChar char="–"/>
              <a:defRPr/>
            </a:pPr>
            <a:r>
              <a:rPr lang="en-GB" altLang="en-US" sz="2400" dirty="0" smtClean="0"/>
              <a:t>distributed form of</a:t>
            </a:r>
            <a:r>
              <a:rPr lang="en-GB" altLang="en-US" sz="2400" dirty="0" smtClean="0">
                <a:solidFill>
                  <a:schemeClr val="accent2"/>
                </a:solidFill>
              </a:rPr>
              <a:t> synchronized access</a:t>
            </a:r>
            <a:r>
              <a:rPr lang="en-GB" altLang="en-US" sz="2400" dirty="0" smtClean="0"/>
              <a:t> problem</a:t>
            </a:r>
          </a:p>
          <a:p>
            <a:pPr lvl="1">
              <a:buFont typeface="Arial" charset="0"/>
              <a:buChar char="–"/>
              <a:defRPr/>
            </a:pPr>
            <a:r>
              <a:rPr lang="en-GB" altLang="en-US" sz="2400" dirty="0" smtClean="0"/>
              <a:t>not covered here</a:t>
            </a:r>
          </a:p>
          <a:p>
            <a:pPr>
              <a:buFont typeface="Arial" charset="0"/>
              <a:buChar char="•"/>
              <a:defRPr/>
            </a:pPr>
            <a:endParaRPr lang="en-GB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FA647F-C8BA-4BF2-860F-452994D7F0FF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Bully Algorithm: Messages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en-US" smtClean="0"/>
          </a:p>
          <a:p>
            <a:r>
              <a:rPr kumimoji="1" lang="en-US" altLang="en-US" smtClean="0">
                <a:solidFill>
                  <a:srgbClr val="FF3300"/>
                </a:solidFill>
              </a:rPr>
              <a:t>Election</a:t>
            </a:r>
            <a:r>
              <a:rPr kumimoji="1" lang="en-US" altLang="en-US" smtClean="0">
                <a:solidFill>
                  <a:schemeClr val="accent2"/>
                </a:solidFill>
              </a:rPr>
              <a:t> message</a:t>
            </a:r>
            <a:r>
              <a:rPr kumimoji="1" lang="en-US" altLang="en-US" smtClean="0"/>
              <a:t>: </a:t>
            </a:r>
          </a:p>
          <a:p>
            <a:pPr lvl="1"/>
            <a:r>
              <a:rPr kumimoji="1" lang="en-US" altLang="en-US" smtClean="0"/>
              <a:t>to “call elections” </a:t>
            </a:r>
            <a:r>
              <a:rPr kumimoji="1" lang="en-US" altLang="en-US" sz="2000" i="1" smtClean="0">
                <a:solidFill>
                  <a:srgbClr val="009900"/>
                </a:solidFill>
              </a:rPr>
              <a:t>(sent to nodes with higher UID)</a:t>
            </a:r>
          </a:p>
          <a:p>
            <a:pPr lvl="1"/>
            <a:endParaRPr kumimoji="1" lang="en-US" altLang="en-US" sz="2000" i="1" smtClean="0">
              <a:solidFill>
                <a:srgbClr val="009900"/>
              </a:solidFill>
            </a:endParaRPr>
          </a:p>
          <a:p>
            <a:r>
              <a:rPr kumimoji="1" lang="en-US" altLang="en-US" smtClean="0">
                <a:solidFill>
                  <a:srgbClr val="FF3300"/>
                </a:solidFill>
              </a:rPr>
              <a:t>Answer</a:t>
            </a:r>
            <a:r>
              <a:rPr kumimoji="1" lang="en-US" altLang="en-US" smtClean="0">
                <a:solidFill>
                  <a:schemeClr val="accent2"/>
                </a:solidFill>
              </a:rPr>
              <a:t> message</a:t>
            </a:r>
            <a:r>
              <a:rPr kumimoji="1" lang="en-US" altLang="en-US" smtClean="0"/>
              <a:t>: </a:t>
            </a:r>
          </a:p>
          <a:p>
            <a:pPr lvl="1"/>
            <a:r>
              <a:rPr kumimoji="1" lang="en-US" altLang="en-US" smtClean="0"/>
              <a:t>to “vote” </a:t>
            </a:r>
            <a:r>
              <a:rPr kumimoji="1" lang="en-US" altLang="en-US" sz="2000" i="1" smtClean="0">
                <a:solidFill>
                  <a:srgbClr val="009900"/>
                </a:solidFill>
              </a:rPr>
              <a:t>(… against the caller, sent to nodes with lower UID)</a:t>
            </a:r>
            <a:br>
              <a:rPr kumimoji="1" lang="en-US" altLang="en-US" sz="2000" i="1" smtClean="0">
                <a:solidFill>
                  <a:srgbClr val="009900"/>
                </a:solidFill>
              </a:rPr>
            </a:br>
            <a:endParaRPr kumimoji="1" lang="en-US" altLang="en-US" sz="2000" i="1" smtClean="0">
              <a:solidFill>
                <a:srgbClr val="009900"/>
              </a:solidFill>
            </a:endParaRPr>
          </a:p>
          <a:p>
            <a:r>
              <a:rPr kumimoji="1" lang="en-US" altLang="en-US" smtClean="0">
                <a:solidFill>
                  <a:srgbClr val="FF3300"/>
                </a:solidFill>
              </a:rPr>
              <a:t>Coordinator</a:t>
            </a:r>
            <a:r>
              <a:rPr kumimoji="1" lang="en-US" altLang="en-US" smtClean="0">
                <a:solidFill>
                  <a:schemeClr val="accent2"/>
                </a:solidFill>
              </a:rPr>
              <a:t> message</a:t>
            </a:r>
            <a:r>
              <a:rPr kumimoji="1" lang="en-US" altLang="en-US" smtClean="0"/>
              <a:t>: </a:t>
            </a:r>
          </a:p>
          <a:p>
            <a:pPr lvl="1"/>
            <a:r>
              <a:rPr kumimoji="1" lang="en-US" altLang="en-US" smtClean="0"/>
              <a:t>to announce own acting as coordinator</a:t>
            </a:r>
          </a:p>
          <a:p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BB7F9A-89B0-485E-B812-A0B0682EF0DC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Bully Algorithm: Actions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28725"/>
            <a:ext cx="8424862" cy="5629275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endParaRPr lang="en-US" altLang="en-US" sz="1200" dirty="0" smtClean="0"/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 smtClean="0"/>
              <a:t>Initially: The process with </a:t>
            </a:r>
            <a:r>
              <a:rPr lang="en-US" altLang="en-US" sz="2400" dirty="0" smtClean="0">
                <a:solidFill>
                  <a:srgbClr val="FF3300"/>
                </a:solidFill>
              </a:rPr>
              <a:t>highest UID</a:t>
            </a:r>
            <a:r>
              <a:rPr lang="en-US" altLang="en-US" sz="2400" dirty="0" smtClean="0"/>
              <a:t> sends </a:t>
            </a:r>
            <a:r>
              <a:rPr lang="en-US" altLang="en-US" sz="2400" dirty="0" smtClean="0">
                <a:solidFill>
                  <a:schemeClr val="accent2"/>
                </a:solidFill>
              </a:rPr>
              <a:t>coordinator message</a:t>
            </a:r>
            <a:br>
              <a:rPr lang="en-US" altLang="en-US" sz="2400" dirty="0" smtClean="0">
                <a:solidFill>
                  <a:schemeClr val="accent2"/>
                </a:solidFill>
              </a:rPr>
            </a:br>
            <a:endParaRPr lang="en-US" altLang="en-US" sz="1050" dirty="0" smtClean="0">
              <a:solidFill>
                <a:schemeClr val="accent2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 smtClean="0"/>
              <a:t>A process starting an election sends an </a:t>
            </a:r>
            <a:r>
              <a:rPr lang="en-US" altLang="en-US" sz="2400" dirty="0" smtClean="0">
                <a:solidFill>
                  <a:schemeClr val="accent2"/>
                </a:solidFill>
              </a:rPr>
              <a:t>election message</a:t>
            </a:r>
          </a:p>
          <a:p>
            <a:pPr lvl="1">
              <a:buFont typeface="Arial" charset="0"/>
              <a:buChar char="–"/>
              <a:defRPr/>
            </a:pPr>
            <a:r>
              <a:rPr lang="en-US" altLang="en-US" sz="2000" dirty="0" smtClean="0"/>
              <a:t>if </a:t>
            </a:r>
            <a:r>
              <a:rPr lang="en-US" altLang="en-US" sz="2000" dirty="0" smtClean="0">
                <a:solidFill>
                  <a:srgbClr val="FF3300"/>
                </a:solidFill>
              </a:rPr>
              <a:t>no answer</a:t>
            </a:r>
            <a:r>
              <a:rPr lang="en-US" altLang="en-US" sz="2000" dirty="0" smtClean="0"/>
              <a:t> within time T = 2 </a:t>
            </a:r>
            <a:r>
              <a:rPr lang="en-US" altLang="en-US" sz="2000" dirty="0" err="1" smtClean="0"/>
              <a:t>T</a:t>
            </a:r>
            <a:r>
              <a:rPr lang="en-US" altLang="en-US" sz="2000" baseline="-25000" dirty="0" err="1" smtClean="0"/>
              <a:t>transmission</a:t>
            </a:r>
            <a:r>
              <a:rPr lang="en-US" altLang="en-US" sz="2000" dirty="0" smtClean="0"/>
              <a:t> + </a:t>
            </a:r>
            <a:r>
              <a:rPr lang="en-US" altLang="en-US" sz="2000" dirty="0" err="1" smtClean="0"/>
              <a:t>T</a:t>
            </a:r>
            <a:r>
              <a:rPr lang="en-US" altLang="en-US" sz="2000" baseline="-25000" dirty="0" err="1" smtClean="0"/>
              <a:t>process</a:t>
            </a:r>
            <a:r>
              <a:rPr lang="en-US" altLang="en-US" sz="2000" dirty="0" smtClean="0"/>
              <a:t>, </a:t>
            </a:r>
            <a:br>
              <a:rPr lang="en-US" altLang="en-US" sz="2000" dirty="0" smtClean="0"/>
            </a:br>
            <a:r>
              <a:rPr lang="en-US" altLang="en-US" sz="2000" dirty="0" smtClean="0"/>
              <a:t>then it sends a </a:t>
            </a:r>
            <a:r>
              <a:rPr lang="en-US" altLang="en-US" sz="2000" dirty="0" smtClean="0">
                <a:solidFill>
                  <a:schemeClr val="accent2"/>
                </a:solidFill>
              </a:rPr>
              <a:t>coordinator message</a:t>
            </a:r>
          </a:p>
          <a:p>
            <a:pPr lvl="1">
              <a:buFont typeface="Arial" charset="0"/>
              <a:buChar char="–"/>
              <a:defRPr/>
            </a:pPr>
            <a:endParaRPr lang="en-US" altLang="en-US" sz="800" dirty="0" smtClean="0">
              <a:solidFill>
                <a:schemeClr val="accent2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 smtClean="0"/>
              <a:t>If a process  receives a </a:t>
            </a:r>
            <a:r>
              <a:rPr lang="en-US" altLang="en-US" sz="2400" dirty="0" smtClean="0">
                <a:solidFill>
                  <a:schemeClr val="accent2"/>
                </a:solidFill>
              </a:rPr>
              <a:t>coordinator message</a:t>
            </a:r>
          </a:p>
          <a:p>
            <a:pPr lvl="1">
              <a:buFont typeface="Arial" charset="0"/>
              <a:buChar char="–"/>
              <a:defRPr/>
            </a:pPr>
            <a:r>
              <a:rPr lang="en-US" altLang="en-US" sz="2000" dirty="0" smtClean="0"/>
              <a:t>it sets its </a:t>
            </a:r>
            <a:r>
              <a:rPr lang="en-US" alt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coordinator</a:t>
            </a:r>
            <a:r>
              <a:rPr lang="en-US" altLang="en-US" sz="2000" dirty="0" smtClean="0"/>
              <a:t> variable</a:t>
            </a:r>
          </a:p>
          <a:p>
            <a:pPr lvl="1">
              <a:buFont typeface="Arial" charset="0"/>
              <a:buChar char="–"/>
              <a:defRPr/>
            </a:pPr>
            <a:endParaRPr lang="en-US" altLang="en-US" sz="800" dirty="0" smtClean="0"/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 smtClean="0"/>
              <a:t>If a process receives an </a:t>
            </a:r>
            <a:r>
              <a:rPr lang="en-US" altLang="en-US" sz="2400" dirty="0" smtClean="0">
                <a:solidFill>
                  <a:schemeClr val="accent2"/>
                </a:solidFill>
              </a:rPr>
              <a:t>election message</a:t>
            </a:r>
          </a:p>
          <a:p>
            <a:pPr lvl="1">
              <a:buFont typeface="Arial" charset="0"/>
              <a:buChar char="–"/>
              <a:defRPr/>
            </a:pPr>
            <a:r>
              <a:rPr lang="en-US" altLang="en-US" sz="2000" dirty="0" smtClean="0"/>
              <a:t>it answers and begins another election (if needed)</a:t>
            </a:r>
          </a:p>
          <a:p>
            <a:pPr lvl="1">
              <a:buFont typeface="Arial" charset="0"/>
              <a:buChar char="–"/>
              <a:defRPr/>
            </a:pPr>
            <a:endParaRPr lang="en-US" altLang="en-US" sz="800" dirty="0" smtClean="0"/>
          </a:p>
          <a:p>
            <a:pPr>
              <a:buFont typeface="Arial" charset="0"/>
              <a:buChar char="•"/>
              <a:defRPr/>
            </a:pPr>
            <a:r>
              <a:rPr lang="en-US" altLang="en-US" sz="2400" dirty="0" smtClean="0"/>
              <a:t>If a </a:t>
            </a:r>
            <a:r>
              <a:rPr lang="en-US" altLang="en-US" sz="2400" dirty="0" smtClean="0">
                <a:solidFill>
                  <a:srgbClr val="FF3300"/>
                </a:solidFill>
              </a:rPr>
              <a:t>new process</a:t>
            </a:r>
            <a:r>
              <a:rPr lang="en-US" altLang="en-US" sz="2400" dirty="0" smtClean="0"/>
              <a:t> starts to coordinate (highest UID), </a:t>
            </a:r>
          </a:p>
          <a:p>
            <a:pPr lvl="1">
              <a:buFont typeface="Arial" charset="0"/>
              <a:buChar char="–"/>
              <a:defRPr/>
            </a:pPr>
            <a:r>
              <a:rPr lang="en-US" altLang="en-US" sz="2000" dirty="0" smtClean="0"/>
              <a:t>it sends a </a:t>
            </a:r>
            <a:r>
              <a:rPr lang="en-US" altLang="en-US" sz="2000" dirty="0" smtClean="0">
                <a:solidFill>
                  <a:schemeClr val="accent2"/>
                </a:solidFill>
              </a:rPr>
              <a:t>coordinator message</a:t>
            </a:r>
            <a:r>
              <a:rPr lang="en-US" altLang="en-US" sz="2000" dirty="0" smtClean="0"/>
              <a:t> and </a:t>
            </a:r>
            <a:r>
              <a:rPr lang="en-US" altLang="en-US" sz="2000" dirty="0" smtClean="0">
                <a:solidFill>
                  <a:srgbClr val="FF3300"/>
                </a:solidFill>
              </a:rPr>
              <a:t>“</a:t>
            </a:r>
            <a:r>
              <a:rPr lang="en-US" altLang="en-US" sz="2000" i="1" dirty="0" smtClean="0">
                <a:solidFill>
                  <a:srgbClr val="FF3300"/>
                </a:solidFill>
              </a:rPr>
              <a:t>bullies</a:t>
            </a:r>
            <a:r>
              <a:rPr lang="en-US" altLang="en-US" sz="2000" dirty="0" smtClean="0">
                <a:solidFill>
                  <a:srgbClr val="FF3300"/>
                </a:solidFill>
              </a:rPr>
              <a:t>”</a:t>
            </a:r>
            <a:r>
              <a:rPr lang="en-US" altLang="en-US" sz="2000" dirty="0" smtClean="0"/>
              <a:t> the current coordinator out</a:t>
            </a:r>
          </a:p>
          <a:p>
            <a:pPr>
              <a:buFont typeface="Arial" charset="0"/>
              <a:buChar char="•"/>
              <a:defRPr/>
            </a:pP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smtClean="0"/>
              <a:t>Example (1)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61013" y="3473450"/>
            <a:ext cx="3771900" cy="36845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AutoNum type="alphaLcParenBoth"/>
              <a:defRPr/>
            </a:pPr>
            <a:r>
              <a:rPr lang="en-US" altLang="en-US" sz="2400" dirty="0" smtClean="0"/>
              <a:t> Process 4 holds an election.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400" dirty="0" smtClean="0"/>
              <a:t>(b) Processes 5 and 6 respond, telling 4 to stop.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400" dirty="0" smtClean="0"/>
              <a:t>(c) Now 5 and 6 each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400" dirty="0" smtClean="0"/>
              <a:t>hold an election.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400" dirty="0" smtClean="0"/>
              <a:t>(d) Process 6 tells 5 to stop.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400" dirty="0" smtClean="0"/>
              <a:t>(e) Process 6 wins and tells everyone.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altLang="en-US" sz="2400" dirty="0" smtClean="0"/>
          </a:p>
        </p:txBody>
      </p:sp>
      <p:pic>
        <p:nvPicPr>
          <p:cNvPr id="49156" name="Picture 4" descr="06-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8" y="279400"/>
            <a:ext cx="751522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4" descr="06-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8" y="3360738"/>
            <a:ext cx="4899025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2DE13C-6CBA-430F-98F8-531930B4A5D0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Properties of the Bully Algorithm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28725"/>
            <a:ext cx="8424862" cy="5316538"/>
          </a:xfrm>
        </p:spPr>
        <p:txBody>
          <a:bodyPr/>
          <a:lstStyle/>
          <a:p>
            <a:endParaRPr lang="en-GB" altLang="en-US" sz="2800" dirty="0" smtClean="0">
              <a:solidFill>
                <a:srgbClr val="FF3300"/>
              </a:solidFill>
            </a:endParaRPr>
          </a:p>
          <a:p>
            <a:r>
              <a:rPr lang="en-GB" altLang="en-US" sz="2800" dirty="0" smtClean="0">
                <a:solidFill>
                  <a:srgbClr val="FF3300"/>
                </a:solidFill>
              </a:rPr>
              <a:t>Liveness</a:t>
            </a:r>
          </a:p>
          <a:p>
            <a:pPr lvl="1"/>
            <a:r>
              <a:rPr lang="en-GB" altLang="en-US" sz="2400" dirty="0" smtClean="0"/>
              <a:t>guaranteed because of </a:t>
            </a:r>
            <a:r>
              <a:rPr lang="en-GB" altLang="en-US" sz="2400" dirty="0" smtClean="0">
                <a:solidFill>
                  <a:schemeClr val="accent2"/>
                </a:solidFill>
              </a:rPr>
              <a:t>timeouts</a:t>
            </a:r>
            <a:endParaRPr lang="en-GB" altLang="en-US" sz="900" dirty="0" smtClean="0"/>
          </a:p>
          <a:p>
            <a:r>
              <a:rPr lang="en-GB" altLang="en-US" sz="2800" dirty="0" smtClean="0">
                <a:solidFill>
                  <a:srgbClr val="FF3300"/>
                </a:solidFill>
              </a:rPr>
              <a:t>Correctness</a:t>
            </a:r>
          </a:p>
          <a:p>
            <a:pPr lvl="1"/>
            <a:r>
              <a:rPr lang="en-GB" altLang="en-US" sz="2400" dirty="0" smtClean="0"/>
              <a:t>clear if </a:t>
            </a:r>
            <a:r>
              <a:rPr lang="en-GB" altLang="en-US" sz="2400" dirty="0" smtClean="0">
                <a:solidFill>
                  <a:schemeClr val="accent2"/>
                </a:solidFill>
              </a:rPr>
              <a:t>group of processes is </a:t>
            </a:r>
            <a:r>
              <a:rPr lang="en-GB" altLang="en-US" sz="2400" dirty="0" smtClean="0">
                <a:solidFill>
                  <a:srgbClr val="FF3300"/>
                </a:solidFill>
              </a:rPr>
              <a:t>stable </a:t>
            </a:r>
            <a:br>
              <a:rPr lang="en-GB" altLang="en-US" sz="2400" dirty="0" smtClean="0">
                <a:solidFill>
                  <a:srgbClr val="FF3300"/>
                </a:solidFill>
              </a:rPr>
            </a:br>
            <a:r>
              <a:rPr lang="en-GB" altLang="en-US" sz="2400" dirty="0" smtClean="0"/>
              <a:t>(no new processes)</a:t>
            </a:r>
          </a:p>
          <a:p>
            <a:pPr lvl="1"/>
            <a:r>
              <a:rPr lang="en-GB" altLang="en-US" sz="2400" dirty="0" smtClean="0"/>
              <a:t>not guaranteed if </a:t>
            </a:r>
            <a:r>
              <a:rPr lang="en-GB" altLang="en-US" sz="2400" dirty="0" smtClean="0">
                <a:solidFill>
                  <a:srgbClr val="FF3300"/>
                </a:solidFill>
              </a:rPr>
              <a:t>new process</a:t>
            </a:r>
            <a:r>
              <a:rPr lang="en-GB" altLang="en-US" sz="2400" dirty="0" smtClean="0"/>
              <a:t> declares itself as the leader during election </a:t>
            </a:r>
            <a:r>
              <a:rPr lang="en-GB" altLang="en-US" sz="1800" i="1" dirty="0" smtClean="0">
                <a:solidFill>
                  <a:srgbClr val="009900"/>
                </a:solidFill>
              </a:rPr>
              <a:t>(e.g., old leader is restarted)</a:t>
            </a:r>
            <a:endParaRPr lang="en-GB" altLang="en-US" sz="2400" dirty="0" smtClean="0"/>
          </a:p>
          <a:p>
            <a:pPr lvl="2"/>
            <a:r>
              <a:rPr lang="en-GB" altLang="en-US" sz="2000" dirty="0" smtClean="0">
                <a:solidFill>
                  <a:schemeClr val="accent2"/>
                </a:solidFill>
              </a:rPr>
              <a:t>two processes</a:t>
            </a:r>
            <a:r>
              <a:rPr lang="en-GB" altLang="en-US" sz="2000" dirty="0" smtClean="0"/>
              <a:t> may declare themselves as leaders at the </a:t>
            </a:r>
            <a:r>
              <a:rPr lang="en-GB" altLang="en-US" sz="2000" dirty="0" smtClean="0">
                <a:solidFill>
                  <a:schemeClr val="accent2"/>
                </a:solidFill>
              </a:rPr>
              <a:t>same time</a:t>
            </a:r>
            <a:r>
              <a:rPr lang="en-GB" altLang="en-US" sz="2000" dirty="0" smtClean="0"/>
              <a:t> </a:t>
            </a:r>
          </a:p>
          <a:p>
            <a:pPr lvl="2"/>
            <a:r>
              <a:rPr lang="en-GB" altLang="en-US" sz="2000" dirty="0" smtClean="0"/>
              <a:t>but no guarantee can be given on the </a:t>
            </a:r>
            <a:br>
              <a:rPr lang="en-GB" altLang="en-US" sz="2000" dirty="0" smtClean="0"/>
            </a:br>
            <a:r>
              <a:rPr lang="en-GB" altLang="en-US" sz="2000" dirty="0" smtClean="0">
                <a:solidFill>
                  <a:schemeClr val="accent2"/>
                </a:solidFill>
              </a:rPr>
              <a:t>order of delivery</a:t>
            </a:r>
            <a:r>
              <a:rPr lang="en-GB" altLang="en-US" sz="2000" dirty="0" smtClean="0"/>
              <a:t> of those messages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8EFB3C-7D27-4FEA-8007-DB2DC6C975F0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Quantitative Properties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sz="1000" dirty="0" smtClean="0">
              <a:solidFill>
                <a:schemeClr val="accent2"/>
              </a:solidFill>
            </a:endParaRPr>
          </a:p>
          <a:p>
            <a:r>
              <a:rPr lang="en-GB" altLang="en-US" sz="2400" dirty="0" smtClean="0">
                <a:solidFill>
                  <a:schemeClr val="accent2"/>
                </a:solidFill>
              </a:rPr>
              <a:t>Best case</a:t>
            </a:r>
            <a:r>
              <a:rPr lang="en-GB" altLang="en-US" sz="2400" dirty="0" smtClean="0"/>
              <a:t>: </a:t>
            </a:r>
          </a:p>
          <a:p>
            <a:pPr lvl="1"/>
            <a:r>
              <a:rPr lang="en-GB" altLang="en-US" sz="2000" dirty="0" smtClean="0"/>
              <a:t>process with </a:t>
            </a:r>
            <a:r>
              <a:rPr lang="en-GB" altLang="en-US" sz="2000" dirty="0" smtClean="0">
                <a:solidFill>
                  <a:srgbClr val="FF3300"/>
                </a:solidFill>
              </a:rPr>
              <a:t>2nd highest ID</a:t>
            </a:r>
            <a:r>
              <a:rPr lang="en-GB" altLang="en-US" sz="2000" dirty="0" smtClean="0"/>
              <a:t> detects failure </a:t>
            </a:r>
          </a:p>
          <a:p>
            <a:r>
              <a:rPr lang="en-GB" altLang="en-US" sz="2400" dirty="0" smtClean="0">
                <a:solidFill>
                  <a:schemeClr val="accent2"/>
                </a:solidFill>
              </a:rPr>
              <a:t>Worst case</a:t>
            </a:r>
            <a:r>
              <a:rPr lang="en-GB" altLang="en-US" sz="2400" dirty="0" smtClean="0"/>
              <a:t>: </a:t>
            </a:r>
          </a:p>
          <a:p>
            <a:pPr lvl="1"/>
            <a:r>
              <a:rPr lang="en-GB" altLang="en-US" sz="2000" dirty="0" smtClean="0"/>
              <a:t>process with </a:t>
            </a:r>
            <a:r>
              <a:rPr lang="en-GB" altLang="en-US" sz="2000" dirty="0" smtClean="0">
                <a:solidFill>
                  <a:srgbClr val="FF3300"/>
                </a:solidFill>
              </a:rPr>
              <a:t>lowest ID</a:t>
            </a:r>
            <a:r>
              <a:rPr lang="en-GB" altLang="en-US" sz="2000" dirty="0" smtClean="0"/>
              <a:t> detects failure </a:t>
            </a:r>
          </a:p>
          <a:p>
            <a:endParaRPr lang="en-GB" altLang="en-US" sz="1200" dirty="0" smtClean="0"/>
          </a:p>
          <a:p>
            <a:r>
              <a:rPr lang="en-GB" altLang="en-US" sz="2400" dirty="0" smtClean="0">
                <a:solidFill>
                  <a:srgbClr val="FF3300"/>
                </a:solidFill>
              </a:rPr>
              <a:t>Bandwidth</a:t>
            </a:r>
            <a:r>
              <a:rPr lang="en-GB" altLang="en-US" sz="2400" dirty="0" smtClean="0"/>
              <a:t>: </a:t>
            </a:r>
          </a:p>
          <a:p>
            <a:pPr lvl="1"/>
            <a:r>
              <a:rPr lang="en-GB" altLang="en-US" sz="2000" dirty="0" smtClean="0"/>
              <a:t>N - 1 messages in best case</a:t>
            </a:r>
          </a:p>
          <a:p>
            <a:pPr lvl="1"/>
            <a:r>
              <a:rPr lang="en-GB" altLang="en-US" sz="2000" dirty="0" smtClean="0"/>
              <a:t>O(N</a:t>
            </a:r>
            <a:r>
              <a:rPr lang="en-GB" altLang="en-US" sz="2000" b="1" baseline="30000" dirty="0" smtClean="0"/>
              <a:t>2</a:t>
            </a:r>
            <a:r>
              <a:rPr lang="en-GB" altLang="en-US" sz="2000" dirty="0" smtClean="0"/>
              <a:t>) in worst case</a:t>
            </a:r>
          </a:p>
          <a:p>
            <a:pPr lvl="1"/>
            <a:endParaRPr lang="en-GB" altLang="en-US" sz="1100" dirty="0" smtClean="0"/>
          </a:p>
          <a:p>
            <a:r>
              <a:rPr lang="en-GB" altLang="en-US" sz="2400" dirty="0" smtClean="0">
                <a:solidFill>
                  <a:srgbClr val="FF3300"/>
                </a:solidFill>
              </a:rPr>
              <a:t>Turnaround</a:t>
            </a:r>
            <a:r>
              <a:rPr lang="en-GB" altLang="en-US" sz="2400" dirty="0" smtClean="0"/>
              <a:t>: </a:t>
            </a:r>
          </a:p>
          <a:p>
            <a:pPr lvl="1"/>
            <a:r>
              <a:rPr lang="en-GB" altLang="en-US" sz="2000" dirty="0" smtClean="0"/>
              <a:t>1 message in best case</a:t>
            </a:r>
          </a:p>
          <a:p>
            <a:pPr lvl="1"/>
            <a:r>
              <a:rPr lang="en-GB" altLang="en-US" sz="2000" dirty="0" smtClean="0"/>
              <a:t>3 messages in worst case</a:t>
            </a:r>
          </a:p>
          <a:p>
            <a:endParaRPr lang="en-GB" altLang="en-US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466723" y="6369635"/>
            <a:ext cx="6965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/>
              <a:t>What if we only notify the process with the highest ID (and probe downwards)?</a:t>
            </a:r>
            <a:endParaRPr lang="en-GB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01649E-F36B-4C25-AD69-386D19841BE5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Election without UIDs </a:t>
            </a:r>
            <a:r>
              <a:rPr lang="en-GB" altLang="en-US" sz="3200" dirty="0" smtClean="0"/>
              <a:t>(</a:t>
            </a:r>
            <a:r>
              <a:rPr lang="en-GB" altLang="en-US" sz="3200" dirty="0" err="1" smtClean="0"/>
              <a:t>Itai</a:t>
            </a:r>
            <a:r>
              <a:rPr lang="en-GB" altLang="en-US" sz="3200" dirty="0" smtClean="0"/>
              <a:t>/</a:t>
            </a:r>
            <a:r>
              <a:rPr lang="en-GB" altLang="en-US" sz="3200" dirty="0" err="1" smtClean="0"/>
              <a:t>Rodeh</a:t>
            </a:r>
            <a:r>
              <a:rPr lang="en-GB" altLang="en-US" sz="3200" dirty="0" smtClean="0"/>
              <a:t>)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dirty="0" smtClean="0">
                <a:solidFill>
                  <a:schemeClr val="accent2"/>
                </a:solidFill>
              </a:rPr>
              <a:t>Assumptions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/>
              <a:t>N processes, unidirectional ring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/>
              <a:t>processes do </a:t>
            </a:r>
            <a:r>
              <a:rPr lang="en-GB" altLang="en-US" sz="2000" dirty="0" smtClean="0">
                <a:solidFill>
                  <a:srgbClr val="FF3300"/>
                </a:solidFill>
              </a:rPr>
              <a:t>not</a:t>
            </a:r>
            <a:r>
              <a:rPr lang="en-GB" altLang="en-US" sz="2000" dirty="0" smtClean="0"/>
              <a:t> have UIDs</a:t>
            </a:r>
          </a:p>
          <a:p>
            <a:pPr>
              <a:lnSpc>
                <a:spcPct val="90000"/>
              </a:lnSpc>
            </a:pPr>
            <a:r>
              <a:rPr lang="en-GB" altLang="en-US" sz="2400" dirty="0" smtClean="0">
                <a:solidFill>
                  <a:schemeClr val="accent2"/>
                </a:solidFill>
              </a:rPr>
              <a:t>Election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/>
              <a:t>each process selects ID at </a:t>
            </a:r>
            <a:r>
              <a:rPr lang="en-GB" altLang="en-US" sz="2000" dirty="0" smtClean="0">
                <a:solidFill>
                  <a:srgbClr val="FF3300"/>
                </a:solidFill>
              </a:rPr>
              <a:t>random</a:t>
            </a:r>
            <a:r>
              <a:rPr lang="en-GB" altLang="en-US" sz="2000" dirty="0" smtClean="0"/>
              <a:t> from set {1,…,K}</a:t>
            </a:r>
          </a:p>
          <a:p>
            <a:pPr lvl="2">
              <a:lnSpc>
                <a:spcPct val="90000"/>
              </a:lnSpc>
            </a:pPr>
            <a:r>
              <a:rPr lang="en-GB" altLang="en-US" sz="1800" dirty="0" smtClean="0">
                <a:solidFill>
                  <a:srgbClr val="FF3300"/>
                </a:solidFill>
              </a:rPr>
              <a:t>non-unique</a:t>
            </a:r>
            <a:r>
              <a:rPr lang="en-GB" altLang="en-US" sz="1800" dirty="0" smtClean="0"/>
              <a:t>! but fast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/>
              <a:t>processes pass </a:t>
            </a:r>
            <a:r>
              <a:rPr lang="en-GB" altLang="en-US" sz="2000" dirty="0" smtClean="0">
                <a:solidFill>
                  <a:srgbClr val="FF3300"/>
                </a:solidFill>
              </a:rPr>
              <a:t>all</a:t>
            </a:r>
            <a:r>
              <a:rPr lang="en-GB" altLang="en-US" sz="2000" dirty="0" smtClean="0"/>
              <a:t> IDs around the ring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/>
              <a:t>after one round, </a:t>
            </a:r>
            <a:r>
              <a:rPr lang="en-GB" altLang="en-US" sz="2000" dirty="0" smtClean="0">
                <a:solidFill>
                  <a:srgbClr val="FF3300"/>
                </a:solidFill>
              </a:rPr>
              <a:t>if</a:t>
            </a:r>
            <a:r>
              <a:rPr lang="en-GB" altLang="en-US" sz="2000" dirty="0" smtClean="0"/>
              <a:t> there exists a unique ID then elect </a:t>
            </a:r>
            <a:r>
              <a:rPr lang="en-GB" altLang="en-US" sz="2000" dirty="0" smtClean="0">
                <a:solidFill>
                  <a:srgbClr val="FF3300"/>
                </a:solidFill>
              </a:rPr>
              <a:t>maximum unique</a:t>
            </a:r>
            <a:r>
              <a:rPr lang="en-GB" altLang="en-US" sz="2000" dirty="0" smtClean="0"/>
              <a:t> ID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 smtClean="0"/>
              <a:t>otherwise, </a:t>
            </a:r>
            <a:r>
              <a:rPr lang="en-GB" altLang="en-US" sz="2000" dirty="0" smtClean="0">
                <a:solidFill>
                  <a:srgbClr val="FF3300"/>
                </a:solidFill>
              </a:rPr>
              <a:t>repeat</a:t>
            </a:r>
          </a:p>
          <a:p>
            <a:pPr>
              <a:lnSpc>
                <a:spcPct val="90000"/>
              </a:lnSpc>
            </a:pPr>
            <a:r>
              <a:rPr lang="en-GB" altLang="en-US" sz="2400" dirty="0" smtClean="0"/>
              <a:t>Liveness?</a:t>
            </a:r>
          </a:p>
          <a:p>
            <a:pPr>
              <a:lnSpc>
                <a:spcPct val="90000"/>
              </a:lnSpc>
            </a:pPr>
            <a:endParaRPr lang="en-GB" altLang="en-US" sz="24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400" dirty="0" smtClean="0"/>
          </a:p>
        </p:txBody>
      </p:sp>
      <p:sp>
        <p:nvSpPr>
          <p:cNvPr id="908292" name="AutoShape 4"/>
          <p:cNvSpPr>
            <a:spLocks noChangeArrowheads="1"/>
          </p:cNvSpPr>
          <p:nvPr/>
        </p:nvSpPr>
        <p:spPr bwMode="auto">
          <a:xfrm>
            <a:off x="5935663" y="4775200"/>
            <a:ext cx="2330450" cy="465138"/>
          </a:xfrm>
          <a:prstGeom prst="wedgeRoundRectCallout">
            <a:avLst>
              <a:gd name="adj1" fmla="val -78065"/>
              <a:gd name="adj2" fmla="val 116551"/>
              <a:gd name="adj3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  <a:cs typeface="Arial" panose="020B0604020202020204" pitchFamily="34" charset="0"/>
              </a:rPr>
              <a:t>Probabilistically!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829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FF3646-803F-473A-9517-D07DF635514D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Election without UIDs (</a:t>
            </a:r>
            <a:r>
              <a:rPr lang="en-GB" altLang="en-US" dirty="0" err="1" smtClean="0"/>
              <a:t>cntd</a:t>
            </a:r>
            <a:r>
              <a:rPr lang="en-GB" altLang="en-US" dirty="0" smtClean="0"/>
              <a:t>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endParaRPr lang="en-GB" altLang="en-US" i="1" dirty="0" smtClean="0"/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GB" altLang="en-US" dirty="0" smtClean="0">
                <a:solidFill>
                  <a:schemeClr val="accent2"/>
                </a:solidFill>
              </a:rPr>
              <a:t>How many rounds does it take?</a:t>
            </a:r>
          </a:p>
          <a:p>
            <a:pPr lvl="1">
              <a:lnSpc>
                <a:spcPct val="90000"/>
              </a:lnSpc>
              <a:buFont typeface="Arial" charset="0"/>
              <a:buChar char="–"/>
              <a:defRPr/>
            </a:pPr>
            <a:r>
              <a:rPr lang="en-GB" altLang="en-US" dirty="0" smtClean="0"/>
              <a:t>the larger the probability of a unique ID, the faster the algorithm</a:t>
            </a:r>
          </a:p>
          <a:p>
            <a:pPr lvl="1">
              <a:lnSpc>
                <a:spcPct val="90000"/>
              </a:lnSpc>
              <a:buFont typeface="Arial" charset="0"/>
              <a:buChar char="–"/>
              <a:defRPr/>
            </a:pPr>
            <a:r>
              <a:rPr lang="en-GB" altLang="en-US" dirty="0" smtClean="0">
                <a:solidFill>
                  <a:srgbClr val="FF3300"/>
                </a:solidFill>
              </a:rPr>
              <a:t>expected</a:t>
            </a:r>
            <a:r>
              <a:rPr lang="en-GB" altLang="en-US" dirty="0" smtClean="0"/>
              <a:t> time: N=4, K=16, expected 1.01 rounds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Learned today</a:t>
            </a:r>
            <a:endParaRPr lang="en-US" altLang="en-US" dirty="0" smtClean="0"/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Clock synchronization</a:t>
            </a:r>
          </a:p>
          <a:p>
            <a:pPr lvl="1" eaLnBrk="1" hangingPunct="1"/>
            <a:r>
              <a:rPr lang="en-US" altLang="en-US" dirty="0" smtClean="0"/>
              <a:t>Synchronization with reference server</a:t>
            </a:r>
          </a:p>
          <a:p>
            <a:pPr lvl="1" eaLnBrk="1" hangingPunct="1"/>
            <a:r>
              <a:rPr lang="en-US" altLang="en-US" smtClean="0"/>
              <a:t>Relative ordering: Lamport’s </a:t>
            </a:r>
            <a:r>
              <a:rPr lang="en-US" altLang="en-US" dirty="0" smtClean="0"/>
              <a:t>logical clocks</a:t>
            </a:r>
          </a:p>
          <a:p>
            <a:pPr eaLnBrk="1" hangingPunct="1"/>
            <a:r>
              <a:rPr lang="en-US" altLang="en-US" dirty="0" smtClean="0"/>
              <a:t>Leader Election</a:t>
            </a:r>
          </a:p>
          <a:p>
            <a:pPr lvl="1" eaLnBrk="1" hangingPunct="1"/>
            <a:r>
              <a:rPr lang="en-US" altLang="en-US" dirty="0" smtClean="0"/>
              <a:t>Bully algorithm</a:t>
            </a:r>
          </a:p>
          <a:p>
            <a:pPr lvl="1" eaLnBrk="1" hangingPunct="1"/>
            <a:r>
              <a:rPr lang="en-US" altLang="en-US" dirty="0" smtClean="0"/>
              <a:t>Ring-based 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388" y="2922588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1. Clock Synchronization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to synchronize clocks?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z="1100" dirty="0" smtClean="0"/>
          </a:p>
          <a:p>
            <a:r>
              <a:rPr lang="en-US" altLang="en-US" dirty="0" smtClean="0"/>
              <a:t>Important to </a:t>
            </a:r>
            <a:r>
              <a:rPr lang="en-US" altLang="en-US" dirty="0" smtClean="0">
                <a:solidFill>
                  <a:srgbClr val="FF0000"/>
                </a:solidFill>
              </a:rPr>
              <a:t>end users</a:t>
            </a:r>
          </a:p>
          <a:p>
            <a:pPr lvl="1"/>
            <a:r>
              <a:rPr lang="en-US" altLang="en-US" dirty="0" err="1" smtClean="0"/>
              <a:t>Ebay</a:t>
            </a:r>
            <a:r>
              <a:rPr lang="en-US" altLang="en-US" dirty="0" smtClean="0"/>
              <a:t> auctions</a:t>
            </a:r>
          </a:p>
          <a:p>
            <a:pPr lvl="1"/>
            <a:r>
              <a:rPr lang="en-US" altLang="en-US" dirty="0" smtClean="0"/>
              <a:t>Enrolment for sport courses/student dorms</a:t>
            </a:r>
          </a:p>
          <a:p>
            <a:pPr lvl="1"/>
            <a:r>
              <a:rPr lang="en-US" altLang="en-US" dirty="0" smtClean="0"/>
              <a:t>Order of chat/mail messages</a:t>
            </a:r>
          </a:p>
          <a:p>
            <a:r>
              <a:rPr lang="en-US" altLang="en-US" dirty="0" smtClean="0"/>
              <a:t>Important </a:t>
            </a:r>
            <a:r>
              <a:rPr lang="en-US" altLang="en-US" dirty="0" smtClean="0">
                <a:solidFill>
                  <a:srgbClr val="FF0000"/>
                </a:solidFill>
              </a:rPr>
              <a:t>internally in distributed systems</a:t>
            </a:r>
          </a:p>
          <a:p>
            <a:pPr lvl="1"/>
            <a:r>
              <a:rPr lang="en-US" altLang="en-US" dirty="0" smtClean="0"/>
              <a:t>Concurrent updates in distributed databases</a:t>
            </a:r>
          </a:p>
          <a:p>
            <a:pPr lvl="1"/>
            <a:r>
              <a:rPr lang="en-US" altLang="en-US" dirty="0" smtClean="0"/>
              <a:t>Distributed file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Users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Synchronize with an authoritative source</a:t>
            </a:r>
          </a:p>
          <a:p>
            <a:r>
              <a:rPr lang="en-GB" dirty="0" smtClean="0"/>
              <a:t>Network time protocol (NTP): UDP on port 123</a:t>
            </a:r>
          </a:p>
          <a:p>
            <a:r>
              <a:rPr lang="en-US" altLang="en-US" dirty="0" smtClean="0"/>
              <a:t>“In operation since before 1985, NTP is one of the oldest Internet protocols in current use.”</a:t>
            </a:r>
          </a:p>
          <a:p>
            <a:r>
              <a:rPr lang="en-GB" dirty="0" smtClean="0"/>
              <a:t>How?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51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 Time Protocol (NTP)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35138"/>
            <a:ext cx="8229600" cy="45259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en-US" alt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en-US" sz="24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en-US" sz="24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en-US" sz="24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altLang="en-US" sz="24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altLang="en-US" sz="24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sz="2400" dirty="0" smtClean="0"/>
              <a:t>e.g. time.windows.com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 smtClean="0">
                <a:sym typeface="Wingdings" panose="05000000000000000000" pitchFamily="2" charset="2"/>
              </a:rPr>
              <a:t> Wireshark</a:t>
            </a:r>
            <a:endParaRPr lang="en-US" altLang="en-US" sz="2400" dirty="0" smtClean="0"/>
          </a:p>
        </p:txBody>
      </p:sp>
      <p:pic>
        <p:nvPicPr>
          <p:cNvPr id="21508" name="Picture 4" descr="06-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8" y="1271588"/>
            <a:ext cx="714375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System internal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4200" y="1154113"/>
            <a:ext cx="7196138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en-US" dirty="0">
              <a:latin typeface="+mn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en-US" dirty="0">
              <a:latin typeface="+mn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n-lt"/>
              </a:rPr>
              <a:t>Exact time not necessarily important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n-lt"/>
              </a:rPr>
              <a:t>Important is a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relative ordering </a:t>
            </a:r>
            <a:r>
              <a:rPr lang="en-US" dirty="0">
                <a:latin typeface="+mn-lt"/>
              </a:rPr>
              <a:t>between events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n-lt"/>
              </a:rPr>
              <a:t>Database updates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n-lt"/>
              </a:rPr>
              <a:t>File system changes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endParaRPr lang="en-US" dirty="0">
              <a:latin typeface="+mn-lt"/>
            </a:endParaRPr>
          </a:p>
          <a:p>
            <a:pPr eaLnBrk="1" hangingPunct="1"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E30C5E-4ABF-4CD8-87F3-EE12EC5B1E35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Message order matters!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GB" altLang="en-US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GB" altLang="en-US" sz="2000" dirty="0" smtClean="0"/>
              <a:t>A bank keeps replicas</a:t>
            </a:r>
            <a:br>
              <a:rPr lang="en-GB" altLang="en-US" sz="2000" dirty="0" smtClean="0"/>
            </a:br>
            <a:r>
              <a:rPr lang="en-GB" altLang="en-US" sz="2000" dirty="0" smtClean="0"/>
              <a:t>of bank accounts </a:t>
            </a:r>
            <a:br>
              <a:rPr lang="en-GB" altLang="en-US" sz="2000" dirty="0" smtClean="0"/>
            </a:br>
            <a:r>
              <a:rPr lang="en-GB" altLang="en-US" sz="2000" dirty="0" smtClean="0"/>
              <a:t>in Milan and Rome</a:t>
            </a:r>
            <a:br>
              <a:rPr lang="en-GB" altLang="en-US" sz="2000" dirty="0" smtClean="0"/>
            </a:br>
            <a:endParaRPr lang="en-GB" altLang="en-US" sz="2000" dirty="0" smtClean="0"/>
          </a:p>
          <a:p>
            <a:pPr>
              <a:buFont typeface="Arial" charset="0"/>
              <a:buChar char="•"/>
              <a:defRPr/>
            </a:pPr>
            <a:r>
              <a:rPr lang="en-GB" altLang="en-US" sz="2000" dirty="0" smtClean="0">
                <a:solidFill>
                  <a:schemeClr val="accent2"/>
                </a:solidFill>
              </a:rPr>
              <a:t>Event 1:</a:t>
            </a:r>
            <a:r>
              <a:rPr lang="en-GB" altLang="en-US" sz="2000" dirty="0" smtClean="0"/>
              <a:t/>
            </a:r>
            <a:br>
              <a:rPr lang="en-GB" altLang="en-US" sz="2000" dirty="0" smtClean="0"/>
            </a:br>
            <a:r>
              <a:rPr lang="en-GB" altLang="en-US" sz="2000" dirty="0" smtClean="0"/>
              <a:t>  Customer pays 100 € into his account of 1000 €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2000" dirty="0" smtClean="0">
                <a:solidFill>
                  <a:schemeClr val="accent2"/>
                </a:solidFill>
              </a:rPr>
              <a:t>Event 2:</a:t>
            </a:r>
            <a:br>
              <a:rPr lang="en-GB" altLang="en-US" sz="2000" dirty="0" smtClean="0">
                <a:solidFill>
                  <a:schemeClr val="accent2"/>
                </a:solidFill>
              </a:rPr>
            </a:br>
            <a:r>
              <a:rPr lang="en-GB" altLang="en-US" sz="2000" dirty="0" smtClean="0"/>
              <a:t>  The bank adds 1% interest </a:t>
            </a:r>
          </a:p>
        </p:txBody>
      </p:sp>
      <p:pic>
        <p:nvPicPr>
          <p:cNvPr id="25605" name="Picture 4" descr="06-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319213"/>
            <a:ext cx="5168900" cy="194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TannenbaumOS-Template</Template>
  <TotalTime>0</TotalTime>
  <Words>1210</Words>
  <Application>Microsoft Office PowerPoint</Application>
  <PresentationFormat>On-screen Show (4:3)</PresentationFormat>
  <Paragraphs>386</Paragraphs>
  <Slides>38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C Helvetica Condensed</vt:lpstr>
      <vt:lpstr>Calibri</vt:lpstr>
      <vt:lpstr>Courier New</vt:lpstr>
      <vt:lpstr>Symbol</vt:lpstr>
      <vt:lpstr>Times New Roman</vt:lpstr>
      <vt:lpstr>Wingdings</vt:lpstr>
      <vt:lpstr>Office Theme</vt:lpstr>
      <vt:lpstr>Distributed Systems 27. Theoretical Foundations of Distributed Systems - Coordination</vt:lpstr>
      <vt:lpstr>Co-ordination Algorithms</vt:lpstr>
      <vt:lpstr>Co-ordination Problems</vt:lpstr>
      <vt:lpstr>1. Clock Synchronization</vt:lpstr>
      <vt:lpstr>Why to synchronize clocks?</vt:lpstr>
      <vt:lpstr>End Users</vt:lpstr>
      <vt:lpstr>Network Time Protocol (NTP)</vt:lpstr>
      <vt:lpstr>System internal</vt:lpstr>
      <vt:lpstr>Message order matters!</vt:lpstr>
      <vt:lpstr>General problem: Determining message ordering</vt:lpstr>
      <vt:lpstr>Time Ordering of Events (Lamport)</vt:lpstr>
      <vt:lpstr>Logical Clocks</vt:lpstr>
      <vt:lpstr>Logical Clocks in the Message Scenario</vt:lpstr>
      <vt:lpstr>Combined with classical clocks</vt:lpstr>
      <vt:lpstr>Combined with classical clocks (2)</vt:lpstr>
      <vt:lpstr>Lamport’s Logical Clocks (4)</vt:lpstr>
      <vt:lpstr>Back to databases</vt:lpstr>
      <vt:lpstr>Solution</vt:lpstr>
      <vt:lpstr>2. Leader Election</vt:lpstr>
      <vt:lpstr>Leader Election</vt:lpstr>
      <vt:lpstr>Election on a Ring (Chang/Roberts 1979)</vt:lpstr>
      <vt:lpstr>Election on a Ring (cntd)</vt:lpstr>
      <vt:lpstr>Phase 1: Determine Leader</vt:lpstr>
      <vt:lpstr>Phase 2: Announce Winner</vt:lpstr>
      <vt:lpstr>Election on a Ring: Example</vt:lpstr>
      <vt:lpstr>Properties</vt:lpstr>
      <vt:lpstr>Under Which Conditions can it Work?</vt:lpstr>
      <vt:lpstr>Bully Algorithm (Garcia-Molina)</vt:lpstr>
      <vt:lpstr>Bully Algorithm: Principles</vt:lpstr>
      <vt:lpstr>Bully Algorithm: Messages</vt:lpstr>
      <vt:lpstr>Bully Algorithm: Actions</vt:lpstr>
      <vt:lpstr>Example (1)</vt:lpstr>
      <vt:lpstr>Properties of the Bully Algorithm</vt:lpstr>
      <vt:lpstr>Quantitative Properties</vt:lpstr>
      <vt:lpstr>Comparison</vt:lpstr>
      <vt:lpstr>Election without UIDs (Itai/Rodeh)</vt:lpstr>
      <vt:lpstr>Election without UIDs (cntd)</vt:lpstr>
      <vt:lpstr>Learned today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2015-05-04T09:23:37Z</dcterms:created>
  <dcterms:modified xsi:type="dcterms:W3CDTF">2017-05-23T14:57:49Z</dcterms:modified>
</cp:coreProperties>
</file>