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1" r:id="rId1"/>
  </p:sldMasterIdLst>
  <p:notesMasterIdLst>
    <p:notesMasterId r:id="rId40"/>
  </p:notesMasterIdLst>
  <p:handoutMasterIdLst>
    <p:handoutMasterId r:id="rId41"/>
  </p:handoutMasterIdLst>
  <p:sldIdLst>
    <p:sldId id="299" r:id="rId2"/>
    <p:sldId id="345" r:id="rId3"/>
    <p:sldId id="346" r:id="rId4"/>
    <p:sldId id="336" r:id="rId5"/>
    <p:sldId id="356" r:id="rId6"/>
    <p:sldId id="391" r:id="rId7"/>
    <p:sldId id="354" r:id="rId8"/>
    <p:sldId id="355" r:id="rId9"/>
    <p:sldId id="350" r:id="rId10"/>
    <p:sldId id="349" r:id="rId11"/>
    <p:sldId id="351" r:id="rId12"/>
    <p:sldId id="352" r:id="rId13"/>
    <p:sldId id="353" r:id="rId14"/>
    <p:sldId id="307" r:id="rId15"/>
    <p:sldId id="308" r:id="rId16"/>
    <p:sldId id="309" r:id="rId17"/>
    <p:sldId id="393" r:id="rId18"/>
    <p:sldId id="392" r:id="rId19"/>
    <p:sldId id="337" r:id="rId20"/>
    <p:sldId id="358" r:id="rId21"/>
    <p:sldId id="359" r:id="rId22"/>
    <p:sldId id="360" r:id="rId23"/>
    <p:sldId id="361" r:id="rId24"/>
    <p:sldId id="362" r:id="rId25"/>
    <p:sldId id="363" r:id="rId26"/>
    <p:sldId id="364" r:id="rId27"/>
    <p:sldId id="365" r:id="rId28"/>
    <p:sldId id="366" r:id="rId29"/>
    <p:sldId id="367" r:id="rId30"/>
    <p:sldId id="368" r:id="rId31"/>
    <p:sldId id="369" r:id="rId32"/>
    <p:sldId id="375" r:id="rId33"/>
    <p:sldId id="371" r:id="rId34"/>
    <p:sldId id="372" r:id="rId35"/>
    <p:sldId id="376" r:id="rId36"/>
    <p:sldId id="373" r:id="rId37"/>
    <p:sldId id="374" r:id="rId38"/>
    <p:sldId id="335" r:id="rId39"/>
  </p:sldIdLst>
  <p:sldSz cx="9144000" cy="6858000" type="screen4x3"/>
  <p:notesSz cx="6797675" cy="9926638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69" autoAdjust="0"/>
    <p:restoredTop sz="87034" autoAdjust="0"/>
  </p:normalViewPr>
  <p:slideViewPr>
    <p:cSldViewPr snapToGrid="0">
      <p:cViewPr varScale="1">
        <p:scale>
          <a:sx n="78" d="100"/>
          <a:sy n="78" d="100"/>
        </p:scale>
        <p:origin x="945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notesMaster" Target="notesMasters/notesMaster1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5"/>
          </a:xfrm>
          <a:prstGeom prst="rect">
            <a:avLst/>
          </a:prstGeom>
        </p:spPr>
        <p:txBody>
          <a:bodyPr vert="horz" lIns="91568" tIns="45784" rIns="91568" bIns="45784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4" y="0"/>
            <a:ext cx="2945659" cy="498055"/>
          </a:xfrm>
          <a:prstGeom prst="rect">
            <a:avLst/>
          </a:prstGeom>
        </p:spPr>
        <p:txBody>
          <a:bodyPr vert="horz" lIns="91568" tIns="45784" rIns="91568" bIns="45784" rtlCol="0"/>
          <a:lstStyle>
            <a:lvl1pPr algn="r">
              <a:defRPr sz="1200"/>
            </a:lvl1pPr>
          </a:lstStyle>
          <a:p>
            <a:fld id="{F06CEBDA-7712-4E28-B296-7FE9A19AA58D}" type="datetimeFigureOut">
              <a:rPr lang="en-GB" smtClean="0"/>
              <a:t>23/05/2017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4"/>
          </a:xfrm>
          <a:prstGeom prst="rect">
            <a:avLst/>
          </a:prstGeom>
        </p:spPr>
        <p:txBody>
          <a:bodyPr vert="horz" lIns="91568" tIns="45784" rIns="91568" bIns="45784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4" y="9428584"/>
            <a:ext cx="2945659" cy="498054"/>
          </a:xfrm>
          <a:prstGeom prst="rect">
            <a:avLst/>
          </a:prstGeom>
        </p:spPr>
        <p:txBody>
          <a:bodyPr vert="horz" lIns="91568" tIns="45784" rIns="91568" bIns="45784" rtlCol="0" anchor="b"/>
          <a:lstStyle>
            <a:lvl1pPr algn="r">
              <a:defRPr sz="1200"/>
            </a:lvl1pPr>
          </a:lstStyle>
          <a:p>
            <a:fld id="{A03A6742-11A3-40A1-8507-792A26C2D9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69257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68" tIns="45784" rIns="91568" bIns="45784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44" y="0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68" tIns="45784" rIns="91568" bIns="45784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53"/>
            <a:ext cx="5438140" cy="4466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68" tIns="45784" rIns="91568" bIns="4578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noProof="0" smtClean="0"/>
              <a:t>Click to edit Master text styles</a:t>
            </a:r>
          </a:p>
          <a:p>
            <a:pPr lvl="1"/>
            <a:r>
              <a:rPr lang="en-US" altLang="en-US" noProof="0" smtClean="0"/>
              <a:t>Second level</a:t>
            </a:r>
          </a:p>
          <a:p>
            <a:pPr lvl="2"/>
            <a:r>
              <a:rPr lang="en-US" altLang="en-US" noProof="0" smtClean="0"/>
              <a:t>Third level</a:t>
            </a:r>
          </a:p>
          <a:p>
            <a:pPr lvl="3"/>
            <a:r>
              <a:rPr lang="en-US" altLang="en-US" noProof="0" smtClean="0"/>
              <a:t>Fourth level</a:t>
            </a:r>
          </a:p>
          <a:p>
            <a:pPr lvl="4"/>
            <a:r>
              <a:rPr lang="en-US" altLang="en-US" noProof="0" smtClean="0"/>
              <a:t>Fifth level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583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68" tIns="45784" rIns="91568" bIns="45784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44" y="9428583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68" tIns="45784" rIns="91568" bIns="45784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D7391F65-2701-4354-8ADA-5CE6F027CF8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968429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3990" indent="-2861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4600" indent="-22892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2440" indent="-22892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60280" indent="-22892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8120" indent="-22892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5961" indent="-22892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33801" indent="-22892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91641" indent="-22892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C5CAB6F-7386-446E-81D6-33BB8FC9F9D4}" type="slidenum">
              <a:rPr lang="en-US" altLang="en-US" smtClean="0"/>
              <a:pPr>
                <a:spcBef>
                  <a:spcPct val="0"/>
                </a:spcBef>
              </a:pPr>
              <a:t>3</a:t>
            </a:fld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181440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3990" indent="-2861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4600" indent="-22892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2440" indent="-22892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60280" indent="-22892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8120" indent="-22892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5961" indent="-22892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33801" indent="-22892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91641" indent="-22892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B2F7A972-005C-4E5B-9C9E-D7DE08A2AF87}" type="slidenum">
              <a:rPr lang="en-US" altLang="en-US" smtClean="0"/>
              <a:pPr>
                <a:spcBef>
                  <a:spcPct val="0"/>
                </a:spcBef>
              </a:pPr>
              <a:t>7</a:t>
            </a:fld>
            <a:endParaRPr lang="en-US" altLang="en-US" smtClean="0"/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47247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3990" indent="-2861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4600" indent="-22892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2440" indent="-22892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60280" indent="-22892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8120" indent="-22892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5961" indent="-22892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33801" indent="-22892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91641" indent="-22892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4CC9070-66EA-4129-9937-1D37BBAF6018}" type="slidenum">
              <a:rPr lang="en-US" altLang="en-US" smtClean="0"/>
              <a:pPr>
                <a:spcBef>
                  <a:spcPct val="0"/>
                </a:spcBef>
              </a:pPr>
              <a:t>14</a:t>
            </a:fld>
            <a:endParaRPr lang="en-US" altLang="en-US" smtClean="0"/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082164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3990" indent="-2861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4600" indent="-22892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2440" indent="-22892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60280" indent="-22892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8120" indent="-22892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5961" indent="-22892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33801" indent="-22892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91641" indent="-22892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940F0630-0333-4365-912F-EE45FB63D0A9}" type="slidenum">
              <a:rPr lang="en-US" altLang="en-US" smtClean="0"/>
              <a:pPr>
                <a:spcBef>
                  <a:spcPct val="0"/>
                </a:spcBef>
              </a:pPr>
              <a:t>15</a:t>
            </a:fld>
            <a:endParaRPr lang="en-US" altLang="en-US" smtClean="0"/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869608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3990" indent="-2861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4600" indent="-22892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2440" indent="-22892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60280" indent="-22892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8120" indent="-22892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5961" indent="-22892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33801" indent="-22892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91641" indent="-22892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57BF98E1-7815-445D-A5D4-D3582AFC3AA5}" type="slidenum">
              <a:rPr lang="en-US" altLang="en-US" smtClean="0"/>
              <a:pPr>
                <a:spcBef>
                  <a:spcPct val="0"/>
                </a:spcBef>
              </a:pPr>
              <a:t>16</a:t>
            </a:fld>
            <a:endParaRPr lang="en-US" altLang="en-US" smtClean="0"/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070778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P2p – who is tracker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7391F65-2701-4354-8ADA-5CE6F027CF8D}" type="slidenum">
              <a:rPr lang="en-US" altLang="en-US" smtClean="0"/>
              <a:pPr>
                <a:defRPr/>
              </a:pPr>
              <a:t>19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7798925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Obtain UID: MAC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7391F65-2701-4354-8ADA-5CE6F027CF8D}" type="slidenum">
              <a:rPr lang="en-US" altLang="en-US" smtClean="0"/>
              <a:pPr>
                <a:defRPr/>
              </a:pPr>
              <a:t>21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0414431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3990" indent="-2861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4600" indent="-22892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2440" indent="-22892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60280" indent="-22892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8120" indent="-22892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5961" indent="-22892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33801" indent="-22892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91641" indent="-22892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99BF8D4F-6955-46B8-B40E-A9CEC864C5DB}" type="slidenum">
              <a:rPr lang="en-US" altLang="en-US" smtClean="0"/>
              <a:pPr>
                <a:spcBef>
                  <a:spcPct val="0"/>
                </a:spcBef>
              </a:pPr>
              <a:t>32</a:t>
            </a:fld>
            <a:endParaRPr lang="en-US" altLang="en-US" smtClean="0"/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13765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>
                <a:latin typeface="Times New Roman" pitchFamily="18" charset="0"/>
              </a:defRPr>
            </a:lvl1pPr>
          </a:lstStyle>
          <a:p>
            <a:pPr>
              <a:defRPr/>
            </a:pPr>
            <a:fld id="{026F3562-D3B6-4D97-B437-49C935169913}" type="datetimeFigureOut">
              <a:rPr lang="en-US"/>
              <a:pPr>
                <a:defRPr/>
              </a:pPr>
              <a:t>5/23/2017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14400"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20999EC9-6993-42B1-AD6F-0869821BDC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330117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Click to edit Master text styles</a:t>
            </a:r>
          </a:p>
          <a:p>
            <a:pPr lvl="1"/>
            <a:r>
              <a:rPr lang="it-IT" smtClean="0"/>
              <a:t>Second level</a:t>
            </a:r>
          </a:p>
          <a:p>
            <a:pPr lvl="2"/>
            <a:r>
              <a:rPr lang="it-IT" smtClean="0"/>
              <a:t>Third level</a:t>
            </a:r>
          </a:p>
          <a:p>
            <a:pPr lvl="3"/>
            <a:r>
              <a:rPr lang="it-IT" smtClean="0"/>
              <a:t>Fourth level</a:t>
            </a:r>
          </a:p>
          <a:p>
            <a:pPr lvl="4"/>
            <a:r>
              <a:rPr lang="it-IT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>
                <a:latin typeface="Times New Roman" pitchFamily="18" charset="0"/>
              </a:defRPr>
            </a:lvl1pPr>
          </a:lstStyle>
          <a:p>
            <a:pPr>
              <a:defRPr/>
            </a:pPr>
            <a:fld id="{859846B7-57F5-42E8-BBC5-4F95FAD5ED0D}" type="datetimeFigureOut">
              <a:rPr lang="en-US"/>
              <a:pPr>
                <a:defRPr/>
              </a:pPr>
              <a:t>5/23/2017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14400"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6AFA75C0-2454-4B61-B0B6-E9C6EA89E61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688318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Click to edit Master text styles</a:t>
            </a:r>
          </a:p>
          <a:p>
            <a:pPr lvl="1"/>
            <a:r>
              <a:rPr lang="it-IT" smtClean="0"/>
              <a:t>Second level</a:t>
            </a:r>
          </a:p>
          <a:p>
            <a:pPr lvl="2"/>
            <a:r>
              <a:rPr lang="it-IT" smtClean="0"/>
              <a:t>Third level</a:t>
            </a:r>
          </a:p>
          <a:p>
            <a:pPr lvl="3"/>
            <a:r>
              <a:rPr lang="it-IT" smtClean="0"/>
              <a:t>Fourth level</a:t>
            </a:r>
          </a:p>
          <a:p>
            <a:pPr lvl="4"/>
            <a:r>
              <a:rPr lang="it-IT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>
                <a:latin typeface="Times New Roman" pitchFamily="18" charset="0"/>
              </a:defRPr>
            </a:lvl1pPr>
          </a:lstStyle>
          <a:p>
            <a:pPr>
              <a:defRPr/>
            </a:pPr>
            <a:fld id="{2C08CDF2-5626-429C-A6BE-AF019D2B8AEC}" type="datetimeFigureOut">
              <a:rPr lang="en-US"/>
              <a:pPr>
                <a:defRPr/>
              </a:pPr>
              <a:t>5/23/2017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14400"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59ADAD70-8FD5-4229-AD00-6BDE9E63D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986439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914399" y="1610713"/>
            <a:ext cx="7790214" cy="4600081"/>
          </a:xfrm>
        </p:spPr>
        <p:txBody>
          <a:bodyPr/>
          <a:lstStyle>
            <a:lvl1pPr>
              <a:buFont typeface="Arial" pitchFamily="34" charset="0"/>
              <a:buNone/>
              <a:defRPr/>
            </a:lvl1pPr>
            <a:lvl2pPr>
              <a:buClr>
                <a:srgbClr val="0000FF"/>
              </a:buClr>
              <a:defRPr/>
            </a:lvl2pPr>
            <a:lvl3pPr>
              <a:buClr>
                <a:srgbClr val="0000FF"/>
              </a:buClr>
              <a:defRPr/>
            </a:lvl3pPr>
            <a:lvl4pPr>
              <a:buClr>
                <a:srgbClr val="0000FF"/>
              </a:buClr>
              <a:defRPr/>
            </a:lvl4pPr>
            <a:lvl5pPr>
              <a:buClr>
                <a:srgbClr val="0000FF"/>
              </a:buClr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 sz="800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CN5E by Tanenbaum &amp; Wetherall, © Pearson Education-Prentice Hall and D. Wetherall, 2011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89180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Click to edit Master text styles</a:t>
            </a:r>
          </a:p>
          <a:p>
            <a:pPr lvl="1"/>
            <a:r>
              <a:rPr lang="it-IT" smtClean="0"/>
              <a:t>Second level</a:t>
            </a:r>
          </a:p>
          <a:p>
            <a:pPr lvl="2"/>
            <a:r>
              <a:rPr lang="it-IT" smtClean="0"/>
              <a:t>Third level</a:t>
            </a:r>
          </a:p>
          <a:p>
            <a:pPr lvl="3"/>
            <a:r>
              <a:rPr lang="it-IT" smtClean="0"/>
              <a:t>Fourth level</a:t>
            </a:r>
          </a:p>
          <a:p>
            <a:pPr lvl="4"/>
            <a:r>
              <a:rPr lang="it-IT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>
                <a:latin typeface="Times New Roman" pitchFamily="18" charset="0"/>
              </a:defRPr>
            </a:lvl1pPr>
          </a:lstStyle>
          <a:p>
            <a:pPr>
              <a:defRPr/>
            </a:pPr>
            <a:fld id="{65A919A1-FB20-4223-9EBE-6AE04425F24B}" type="datetimeFigureOut">
              <a:rPr lang="en-US"/>
              <a:pPr>
                <a:defRPr/>
              </a:pPr>
              <a:t>5/23/2017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14400"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7B7225A5-D045-4D8C-A8F6-D46E3730F77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883868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>
                <a:latin typeface="Times New Roman" pitchFamily="18" charset="0"/>
              </a:defRPr>
            </a:lvl1pPr>
          </a:lstStyle>
          <a:p>
            <a:pPr>
              <a:defRPr/>
            </a:pPr>
            <a:fld id="{02D8C67E-74B4-41D5-B532-7DFB0C4F5BDD}" type="datetimeFigureOut">
              <a:rPr lang="en-US"/>
              <a:pPr>
                <a:defRPr/>
              </a:pPr>
              <a:t>5/23/2017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14400"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96B42AF7-3CBF-499D-A12E-7CB45186460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840655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Click to edit Master text styles</a:t>
            </a:r>
          </a:p>
          <a:p>
            <a:pPr lvl="1"/>
            <a:r>
              <a:rPr lang="it-IT" smtClean="0"/>
              <a:t>Second level</a:t>
            </a:r>
          </a:p>
          <a:p>
            <a:pPr lvl="2"/>
            <a:r>
              <a:rPr lang="it-IT" smtClean="0"/>
              <a:t>Third level</a:t>
            </a:r>
          </a:p>
          <a:p>
            <a:pPr lvl="3"/>
            <a:r>
              <a:rPr lang="it-IT" smtClean="0"/>
              <a:t>Fourth level</a:t>
            </a:r>
          </a:p>
          <a:p>
            <a:pPr lvl="4"/>
            <a:r>
              <a:rPr lang="it-IT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Click to edit Master text styles</a:t>
            </a:r>
          </a:p>
          <a:p>
            <a:pPr lvl="1"/>
            <a:r>
              <a:rPr lang="it-IT" smtClean="0"/>
              <a:t>Second level</a:t>
            </a:r>
          </a:p>
          <a:p>
            <a:pPr lvl="2"/>
            <a:r>
              <a:rPr lang="it-IT" smtClean="0"/>
              <a:t>Third level</a:t>
            </a:r>
          </a:p>
          <a:p>
            <a:pPr lvl="3"/>
            <a:r>
              <a:rPr lang="it-IT" smtClean="0"/>
              <a:t>Fourth level</a:t>
            </a:r>
          </a:p>
          <a:p>
            <a:pPr lvl="4"/>
            <a:r>
              <a:rPr lang="it-IT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>
                <a:latin typeface="Times New Roman" pitchFamily="18" charset="0"/>
              </a:defRPr>
            </a:lvl1pPr>
          </a:lstStyle>
          <a:p>
            <a:pPr>
              <a:defRPr/>
            </a:pPr>
            <a:fld id="{38EC2229-9ABD-4D81-8FED-5698925BF9DD}" type="datetimeFigureOut">
              <a:rPr lang="en-US"/>
              <a:pPr>
                <a:defRPr/>
              </a:pPr>
              <a:t>5/23/2017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14400"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45B22C1-3413-4DB4-BADA-110EBCC0877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952560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Click to edit Master text styles</a:t>
            </a:r>
          </a:p>
          <a:p>
            <a:pPr lvl="1"/>
            <a:r>
              <a:rPr lang="it-IT" smtClean="0"/>
              <a:t>Second level</a:t>
            </a:r>
          </a:p>
          <a:p>
            <a:pPr lvl="2"/>
            <a:r>
              <a:rPr lang="it-IT" smtClean="0"/>
              <a:t>Third level</a:t>
            </a:r>
          </a:p>
          <a:p>
            <a:pPr lvl="3"/>
            <a:r>
              <a:rPr lang="it-IT" smtClean="0"/>
              <a:t>Fourth level</a:t>
            </a:r>
          </a:p>
          <a:p>
            <a:pPr lvl="4"/>
            <a:r>
              <a:rPr lang="it-IT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Click to edit Master text styles</a:t>
            </a:r>
          </a:p>
          <a:p>
            <a:pPr lvl="1"/>
            <a:r>
              <a:rPr lang="it-IT" smtClean="0"/>
              <a:t>Second level</a:t>
            </a:r>
          </a:p>
          <a:p>
            <a:pPr lvl="2"/>
            <a:r>
              <a:rPr lang="it-IT" smtClean="0"/>
              <a:t>Third level</a:t>
            </a:r>
          </a:p>
          <a:p>
            <a:pPr lvl="3"/>
            <a:r>
              <a:rPr lang="it-IT" smtClean="0"/>
              <a:t>Fourth level</a:t>
            </a:r>
          </a:p>
          <a:p>
            <a:pPr lvl="4"/>
            <a:r>
              <a:rPr lang="it-IT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>
                <a:latin typeface="Times New Roman" pitchFamily="18" charset="0"/>
              </a:defRPr>
            </a:lvl1pPr>
          </a:lstStyle>
          <a:p>
            <a:pPr>
              <a:defRPr/>
            </a:pPr>
            <a:fld id="{8928C65F-D985-450F-94B4-B4383B4B7FDE}" type="datetimeFigureOut">
              <a:rPr lang="en-US"/>
              <a:pPr>
                <a:defRPr/>
              </a:pPr>
              <a:t>5/23/2017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14400"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C39E7D1B-A8C9-4508-B795-B42E3EFAE4B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9647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>
                <a:latin typeface="Times New Roman" pitchFamily="18" charset="0"/>
              </a:defRPr>
            </a:lvl1pPr>
          </a:lstStyle>
          <a:p>
            <a:pPr>
              <a:defRPr/>
            </a:pPr>
            <a:fld id="{B04E91A9-2163-4385-B828-56A1E91D2C4B}" type="datetimeFigureOut">
              <a:rPr lang="en-US"/>
              <a:pPr>
                <a:defRPr/>
              </a:pPr>
              <a:t>5/23/2017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14400"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390A4B8D-8AF2-454E-AC49-ADECA7945B7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917735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>
                <a:latin typeface="Times New Roman" pitchFamily="18" charset="0"/>
              </a:defRPr>
            </a:lvl1pPr>
          </a:lstStyle>
          <a:p>
            <a:pPr>
              <a:defRPr/>
            </a:pPr>
            <a:fld id="{426EFF79-A05A-4F28-BC0D-1AE5C8B0A47D}" type="datetimeFigureOut">
              <a:rPr lang="en-US"/>
              <a:pPr>
                <a:defRPr/>
              </a:pPr>
              <a:t>5/23/2017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14400"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B3A7CDE1-201A-468C-AC3B-CFBC5BB197B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191546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Click to edit Master text styles</a:t>
            </a:r>
          </a:p>
          <a:p>
            <a:pPr lvl="1"/>
            <a:r>
              <a:rPr lang="it-IT" smtClean="0"/>
              <a:t>Second level</a:t>
            </a:r>
          </a:p>
          <a:p>
            <a:pPr lvl="2"/>
            <a:r>
              <a:rPr lang="it-IT" smtClean="0"/>
              <a:t>Third level</a:t>
            </a:r>
          </a:p>
          <a:p>
            <a:pPr lvl="3"/>
            <a:r>
              <a:rPr lang="it-IT" smtClean="0"/>
              <a:t>Fourth level</a:t>
            </a:r>
          </a:p>
          <a:p>
            <a:pPr lvl="4"/>
            <a:r>
              <a:rPr lang="it-IT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>
                <a:latin typeface="Times New Roman" pitchFamily="18" charset="0"/>
              </a:defRPr>
            </a:lvl1pPr>
          </a:lstStyle>
          <a:p>
            <a:pPr>
              <a:defRPr/>
            </a:pPr>
            <a:fld id="{C9A2AF64-4675-4454-883A-BCE7354FBD76}" type="datetimeFigureOut">
              <a:rPr lang="en-US"/>
              <a:pPr>
                <a:defRPr/>
              </a:pPr>
              <a:t>5/23/2017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14400"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B2E301E7-CF48-4FB6-8DB9-FA89B67D3B3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015521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>
                <a:latin typeface="Times New Roman" pitchFamily="18" charset="0"/>
              </a:defRPr>
            </a:lvl1pPr>
          </a:lstStyle>
          <a:p>
            <a:pPr>
              <a:defRPr/>
            </a:pPr>
            <a:fld id="{A49EB9CA-58FB-41CC-B6BF-30FBC54C279C}" type="datetimeFigureOut">
              <a:rPr lang="en-US"/>
              <a:pPr>
                <a:defRPr/>
              </a:pPr>
              <a:t>5/23/2017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14400"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667A8EA9-97C2-4725-B321-1CF67798C24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314012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en-US" smtClean="0"/>
              <a:t>Click to edit Master title style</a:t>
            </a:r>
            <a:endParaRPr lang="en-US" altLang="en-US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en-US" smtClean="0"/>
              <a:t>Click to edit Master text styles</a:t>
            </a:r>
          </a:p>
          <a:p>
            <a:pPr lvl="1"/>
            <a:r>
              <a:rPr lang="it-IT" altLang="en-US" smtClean="0"/>
              <a:t>Second level</a:t>
            </a:r>
          </a:p>
          <a:p>
            <a:pPr lvl="2"/>
            <a:r>
              <a:rPr lang="it-IT" altLang="en-US" smtClean="0"/>
              <a:t>Third level</a:t>
            </a:r>
          </a:p>
          <a:p>
            <a:pPr lvl="3"/>
            <a:r>
              <a:rPr lang="it-IT" altLang="en-US" smtClean="0"/>
              <a:t>Fourth level</a:t>
            </a:r>
          </a:p>
          <a:p>
            <a:pPr lvl="4"/>
            <a:r>
              <a:rPr lang="it-IT" altLang="en-US" smtClean="0"/>
              <a:t>Fifth level</a:t>
            </a:r>
            <a:endParaRPr lang="en-US" alt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defTabSz="457200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FEBFBD1D-6497-483E-82F9-2F9F1F9DA987}" type="datetimeFigureOut">
              <a:rPr lang="en-US"/>
              <a:pPr>
                <a:defRPr/>
              </a:pPr>
              <a:t>5/23/2017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defTabSz="457200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defTabSz="457200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534D9820-D830-4FB5-937D-9AB4A4A225D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38" r:id="rId1"/>
    <p:sldLayoutId id="2147483939" r:id="rId2"/>
    <p:sldLayoutId id="2147483940" r:id="rId3"/>
    <p:sldLayoutId id="2147483941" r:id="rId4"/>
    <p:sldLayoutId id="2147483942" r:id="rId5"/>
    <p:sldLayoutId id="2147483943" r:id="rId6"/>
    <p:sldLayoutId id="2147483944" r:id="rId7"/>
    <p:sldLayoutId id="2147483945" r:id="rId8"/>
    <p:sldLayoutId id="2147483946" r:id="rId9"/>
    <p:sldLayoutId id="2147483947" r:id="rId10"/>
    <p:sldLayoutId id="2147483948" r:id="rId11"/>
    <p:sldLayoutId id="2147483949" r:id="rId12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ctrTitle"/>
          </p:nvPr>
        </p:nvSpPr>
        <p:spPr>
          <a:xfrm>
            <a:off x="254000" y="1546225"/>
            <a:ext cx="8636000" cy="2054225"/>
          </a:xfrm>
        </p:spPr>
        <p:txBody>
          <a:bodyPr/>
          <a:lstStyle/>
          <a:p>
            <a:pPr eaLnBrk="1" hangingPunct="1"/>
            <a:r>
              <a:rPr lang="en-US" altLang="en-US" sz="6000" dirty="0" smtClean="0"/>
              <a:t>Distributed Systems</a:t>
            </a:r>
            <a:br>
              <a:rPr lang="en-US" altLang="en-US" sz="6000" dirty="0" smtClean="0"/>
            </a:br>
            <a:r>
              <a:rPr lang="en-US" altLang="en-US" sz="4000" dirty="0" smtClean="0"/>
              <a:t>27. Theoretical Foundations of Distributed Systems - Coordination</a:t>
            </a:r>
            <a:endParaRPr lang="en-US" altLang="en-US" sz="6000" dirty="0" smtClean="0"/>
          </a:p>
        </p:txBody>
      </p:sp>
      <p:sp>
        <p:nvSpPr>
          <p:cNvPr id="5" name="Subtitle 2"/>
          <p:cNvSpPr>
            <a:spLocks noGrp="1"/>
          </p:cNvSpPr>
          <p:nvPr/>
        </p:nvSpPr>
        <p:spPr>
          <a:xfrm>
            <a:off x="1371600" y="3798888"/>
            <a:ext cx="6400800" cy="2681287"/>
          </a:xfrm>
          <a:prstGeom prst="rect">
            <a:avLst/>
          </a:prstGeom>
        </p:spPr>
        <p:txBody>
          <a:bodyPr>
            <a:normAutofit fontScale="85000" lnSpcReduction="20000"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en-US" b="1" dirty="0" smtClean="0">
                <a:solidFill>
                  <a:prstClr val="black">
                    <a:tint val="75000"/>
                  </a:prstClr>
                </a:solidFill>
              </a:rPr>
              <a:t>Simon Razniewski</a:t>
            </a:r>
            <a:endParaRPr lang="en-US" dirty="0" smtClean="0">
              <a:solidFill>
                <a:prstClr val="black">
                  <a:tint val="75000"/>
                </a:prstClr>
              </a:solidFill>
            </a:endParaRPr>
          </a:p>
          <a:p>
            <a:pPr fontAlgn="auto">
              <a:spcAft>
                <a:spcPts val="0"/>
              </a:spcAft>
              <a:defRPr/>
            </a:pPr>
            <a:endParaRPr lang="en-US" dirty="0" smtClean="0">
              <a:solidFill>
                <a:prstClr val="black">
                  <a:tint val="75000"/>
                </a:prstClr>
              </a:solidFill>
            </a:endParaRPr>
          </a:p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solidFill>
                  <a:prstClr val="black">
                    <a:tint val="75000"/>
                  </a:prstClr>
                </a:solidFill>
              </a:rPr>
              <a:t>Faculty of Computer Science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solidFill>
                  <a:prstClr val="black">
                    <a:tint val="75000"/>
                  </a:prstClr>
                </a:solidFill>
              </a:rPr>
              <a:t>Free University of </a:t>
            </a:r>
            <a:r>
              <a:rPr lang="en-US" dirty="0" err="1" smtClean="0">
                <a:solidFill>
                  <a:prstClr val="black">
                    <a:tint val="75000"/>
                  </a:prstClr>
                </a:solidFill>
              </a:rPr>
              <a:t>Bozen</a:t>
            </a:r>
            <a:r>
              <a:rPr lang="en-US" dirty="0" smtClean="0">
                <a:solidFill>
                  <a:prstClr val="black">
                    <a:tint val="75000"/>
                  </a:prstClr>
                </a:solidFill>
              </a:rPr>
              <a:t>-Bolzano</a:t>
            </a:r>
          </a:p>
          <a:p>
            <a:pPr fontAlgn="auto">
              <a:spcAft>
                <a:spcPts val="0"/>
              </a:spcAft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solidFill>
                  <a:prstClr val="black">
                    <a:tint val="75000"/>
                  </a:prstClr>
                </a:solidFill>
              </a:rPr>
              <a:t>A.Y. 2016/2017</a:t>
            </a:r>
          </a:p>
          <a:p>
            <a:pPr fontAlgn="auto">
              <a:spcAft>
                <a:spcPts val="0"/>
              </a:spcAft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D193D906-1256-4072-8CDA-FDEC99CC51F7}" type="slidenum">
              <a:rPr lang="en-US" altLang="en-US" sz="1400" smtClean="0">
                <a:latin typeface="Arial" panose="020B0604020202020204" pitchFamily="34" charset="0"/>
                <a:cs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10</a:t>
            </a:fld>
            <a:endParaRPr lang="en-US" altLang="en-US" sz="140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57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 smtClean="0"/>
              <a:t>General problem: Determining message ordering</a:t>
            </a:r>
          </a:p>
        </p:txBody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5845175"/>
            <a:ext cx="8748712" cy="500063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en-GB" altLang="en-US" sz="2400" i="1" smtClean="0">
                <a:solidFill>
                  <a:srgbClr val="009900"/>
                </a:solidFill>
              </a:rPr>
              <a:t>How can A know the order in which the messages were sent?</a:t>
            </a:r>
          </a:p>
        </p:txBody>
      </p:sp>
      <p:grpSp>
        <p:nvGrpSpPr>
          <p:cNvPr id="2" name="Group 4"/>
          <p:cNvGrpSpPr>
            <a:grpSpLocks noChangeAspect="1"/>
          </p:cNvGrpSpPr>
          <p:nvPr/>
        </p:nvGrpSpPr>
        <p:grpSpPr bwMode="auto">
          <a:xfrm>
            <a:off x="657225" y="1649413"/>
            <a:ext cx="8029575" cy="4181475"/>
            <a:chOff x="414" y="1039"/>
            <a:chExt cx="5058" cy="2634"/>
          </a:xfrm>
        </p:grpSpPr>
        <p:sp>
          <p:nvSpPr>
            <p:cNvPr id="3" name="AutoShape 3"/>
            <p:cNvSpPr>
              <a:spLocks noChangeAspect="1" noChangeArrowheads="1" noTextEdit="1"/>
            </p:cNvSpPr>
            <p:nvPr/>
          </p:nvSpPr>
          <p:spPr bwMode="auto">
            <a:xfrm>
              <a:off x="414" y="1039"/>
              <a:ext cx="5058" cy="26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" name="Freeform 5"/>
            <p:cNvSpPr>
              <a:spLocks/>
            </p:cNvSpPr>
            <p:nvPr/>
          </p:nvSpPr>
          <p:spPr bwMode="auto">
            <a:xfrm>
              <a:off x="4046" y="1950"/>
              <a:ext cx="45" cy="48"/>
            </a:xfrm>
            <a:custGeom>
              <a:avLst/>
              <a:gdLst>
                <a:gd name="T0" fmla="*/ 15 w 45"/>
                <a:gd name="T1" fmla="*/ 32 h 48"/>
                <a:gd name="T2" fmla="*/ 0 w 45"/>
                <a:gd name="T3" fmla="*/ 16 h 48"/>
                <a:gd name="T4" fmla="*/ 45 w 45"/>
                <a:gd name="T5" fmla="*/ 0 h 48"/>
                <a:gd name="T6" fmla="*/ 30 w 45"/>
                <a:gd name="T7" fmla="*/ 48 h 48"/>
                <a:gd name="T8" fmla="*/ 15 w 45"/>
                <a:gd name="T9" fmla="*/ 32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48">
                  <a:moveTo>
                    <a:pt x="15" y="32"/>
                  </a:moveTo>
                  <a:lnTo>
                    <a:pt x="0" y="16"/>
                  </a:lnTo>
                  <a:lnTo>
                    <a:pt x="45" y="0"/>
                  </a:lnTo>
                  <a:lnTo>
                    <a:pt x="30" y="48"/>
                  </a:lnTo>
                  <a:lnTo>
                    <a:pt x="15" y="32"/>
                  </a:lnTo>
                  <a:close/>
                </a:path>
              </a:pathLst>
            </a:custGeom>
            <a:noFill/>
            <a:ln w="23813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" name="Freeform 6"/>
            <p:cNvSpPr>
              <a:spLocks/>
            </p:cNvSpPr>
            <p:nvPr/>
          </p:nvSpPr>
          <p:spPr bwMode="auto">
            <a:xfrm>
              <a:off x="4046" y="1950"/>
              <a:ext cx="45" cy="48"/>
            </a:xfrm>
            <a:custGeom>
              <a:avLst/>
              <a:gdLst>
                <a:gd name="T0" fmla="*/ 15 w 45"/>
                <a:gd name="T1" fmla="*/ 32 h 48"/>
                <a:gd name="T2" fmla="*/ 0 w 45"/>
                <a:gd name="T3" fmla="*/ 16 h 48"/>
                <a:gd name="T4" fmla="*/ 45 w 45"/>
                <a:gd name="T5" fmla="*/ 0 h 48"/>
                <a:gd name="T6" fmla="*/ 30 w 45"/>
                <a:gd name="T7" fmla="*/ 48 h 48"/>
                <a:gd name="T8" fmla="*/ 15 w 45"/>
                <a:gd name="T9" fmla="*/ 32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48">
                  <a:moveTo>
                    <a:pt x="15" y="32"/>
                  </a:moveTo>
                  <a:lnTo>
                    <a:pt x="0" y="16"/>
                  </a:lnTo>
                  <a:lnTo>
                    <a:pt x="45" y="0"/>
                  </a:lnTo>
                  <a:lnTo>
                    <a:pt x="30" y="48"/>
                  </a:lnTo>
                  <a:lnTo>
                    <a:pt x="15" y="3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" name="Line 7"/>
            <p:cNvSpPr>
              <a:spLocks noChangeShapeType="1"/>
            </p:cNvSpPr>
            <p:nvPr/>
          </p:nvSpPr>
          <p:spPr bwMode="auto">
            <a:xfrm flipV="1">
              <a:off x="3566" y="1982"/>
              <a:ext cx="480" cy="553"/>
            </a:xfrm>
            <a:prstGeom prst="line">
              <a:avLst/>
            </a:prstGeom>
            <a:noFill/>
            <a:ln w="23813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" name="Freeform 8"/>
            <p:cNvSpPr>
              <a:spLocks/>
            </p:cNvSpPr>
            <p:nvPr/>
          </p:nvSpPr>
          <p:spPr bwMode="auto">
            <a:xfrm>
              <a:off x="3896" y="1332"/>
              <a:ext cx="30" cy="65"/>
            </a:xfrm>
            <a:custGeom>
              <a:avLst/>
              <a:gdLst>
                <a:gd name="T0" fmla="*/ 15 w 30"/>
                <a:gd name="T1" fmla="*/ 65 h 65"/>
                <a:gd name="T2" fmla="*/ 0 w 30"/>
                <a:gd name="T3" fmla="*/ 49 h 65"/>
                <a:gd name="T4" fmla="*/ 30 w 30"/>
                <a:gd name="T5" fmla="*/ 0 h 65"/>
                <a:gd name="T6" fmla="*/ 30 w 30"/>
                <a:gd name="T7" fmla="*/ 65 h 65"/>
                <a:gd name="T8" fmla="*/ 15 w 30"/>
                <a:gd name="T9" fmla="*/ 65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65">
                  <a:moveTo>
                    <a:pt x="15" y="65"/>
                  </a:moveTo>
                  <a:lnTo>
                    <a:pt x="0" y="49"/>
                  </a:lnTo>
                  <a:lnTo>
                    <a:pt x="30" y="0"/>
                  </a:lnTo>
                  <a:lnTo>
                    <a:pt x="30" y="65"/>
                  </a:lnTo>
                  <a:lnTo>
                    <a:pt x="15" y="65"/>
                  </a:lnTo>
                  <a:close/>
                </a:path>
              </a:pathLst>
            </a:custGeom>
            <a:noFill/>
            <a:ln w="23813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" name="Freeform 9"/>
            <p:cNvSpPr>
              <a:spLocks/>
            </p:cNvSpPr>
            <p:nvPr/>
          </p:nvSpPr>
          <p:spPr bwMode="auto">
            <a:xfrm>
              <a:off x="3896" y="1332"/>
              <a:ext cx="30" cy="65"/>
            </a:xfrm>
            <a:custGeom>
              <a:avLst/>
              <a:gdLst>
                <a:gd name="T0" fmla="*/ 15 w 30"/>
                <a:gd name="T1" fmla="*/ 65 h 65"/>
                <a:gd name="T2" fmla="*/ 0 w 30"/>
                <a:gd name="T3" fmla="*/ 49 h 65"/>
                <a:gd name="T4" fmla="*/ 30 w 30"/>
                <a:gd name="T5" fmla="*/ 0 h 65"/>
                <a:gd name="T6" fmla="*/ 30 w 30"/>
                <a:gd name="T7" fmla="*/ 65 h 65"/>
                <a:gd name="T8" fmla="*/ 15 w 30"/>
                <a:gd name="T9" fmla="*/ 65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65">
                  <a:moveTo>
                    <a:pt x="15" y="65"/>
                  </a:moveTo>
                  <a:lnTo>
                    <a:pt x="0" y="49"/>
                  </a:lnTo>
                  <a:lnTo>
                    <a:pt x="30" y="0"/>
                  </a:lnTo>
                  <a:lnTo>
                    <a:pt x="30" y="65"/>
                  </a:lnTo>
                  <a:lnTo>
                    <a:pt x="15" y="6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" name="Line 10"/>
            <p:cNvSpPr>
              <a:spLocks noChangeShapeType="1"/>
            </p:cNvSpPr>
            <p:nvPr/>
          </p:nvSpPr>
          <p:spPr bwMode="auto">
            <a:xfrm flipV="1">
              <a:off x="3551" y="1397"/>
              <a:ext cx="360" cy="1138"/>
            </a:xfrm>
            <a:prstGeom prst="line">
              <a:avLst/>
            </a:prstGeom>
            <a:noFill/>
            <a:ln w="23813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" name="Freeform 11"/>
            <p:cNvSpPr>
              <a:spLocks/>
            </p:cNvSpPr>
            <p:nvPr/>
          </p:nvSpPr>
          <p:spPr bwMode="auto">
            <a:xfrm>
              <a:off x="3086" y="1299"/>
              <a:ext cx="45" cy="49"/>
            </a:xfrm>
            <a:custGeom>
              <a:avLst/>
              <a:gdLst>
                <a:gd name="T0" fmla="*/ 0 w 45"/>
                <a:gd name="T1" fmla="*/ 33 h 49"/>
                <a:gd name="T2" fmla="*/ 0 w 45"/>
                <a:gd name="T3" fmla="*/ 16 h 49"/>
                <a:gd name="T4" fmla="*/ 45 w 45"/>
                <a:gd name="T5" fmla="*/ 0 h 49"/>
                <a:gd name="T6" fmla="*/ 15 w 45"/>
                <a:gd name="T7" fmla="*/ 49 h 49"/>
                <a:gd name="T8" fmla="*/ 0 w 45"/>
                <a:gd name="T9" fmla="*/ 3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49">
                  <a:moveTo>
                    <a:pt x="0" y="33"/>
                  </a:moveTo>
                  <a:lnTo>
                    <a:pt x="0" y="16"/>
                  </a:lnTo>
                  <a:lnTo>
                    <a:pt x="45" y="0"/>
                  </a:lnTo>
                  <a:lnTo>
                    <a:pt x="15" y="49"/>
                  </a:lnTo>
                  <a:lnTo>
                    <a:pt x="0" y="33"/>
                  </a:lnTo>
                  <a:close/>
                </a:path>
              </a:pathLst>
            </a:custGeom>
            <a:noFill/>
            <a:ln w="23813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" name="Freeform 12"/>
            <p:cNvSpPr>
              <a:spLocks/>
            </p:cNvSpPr>
            <p:nvPr/>
          </p:nvSpPr>
          <p:spPr bwMode="auto">
            <a:xfrm>
              <a:off x="3086" y="1299"/>
              <a:ext cx="45" cy="49"/>
            </a:xfrm>
            <a:custGeom>
              <a:avLst/>
              <a:gdLst>
                <a:gd name="T0" fmla="*/ 0 w 45"/>
                <a:gd name="T1" fmla="*/ 33 h 49"/>
                <a:gd name="T2" fmla="*/ 0 w 45"/>
                <a:gd name="T3" fmla="*/ 16 h 49"/>
                <a:gd name="T4" fmla="*/ 45 w 45"/>
                <a:gd name="T5" fmla="*/ 0 h 49"/>
                <a:gd name="T6" fmla="*/ 15 w 45"/>
                <a:gd name="T7" fmla="*/ 49 h 49"/>
                <a:gd name="T8" fmla="*/ 0 w 45"/>
                <a:gd name="T9" fmla="*/ 3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49">
                  <a:moveTo>
                    <a:pt x="0" y="33"/>
                  </a:moveTo>
                  <a:lnTo>
                    <a:pt x="0" y="16"/>
                  </a:lnTo>
                  <a:lnTo>
                    <a:pt x="45" y="0"/>
                  </a:lnTo>
                  <a:lnTo>
                    <a:pt x="15" y="49"/>
                  </a:lnTo>
                  <a:lnTo>
                    <a:pt x="0" y="3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" name="Line 13"/>
            <p:cNvSpPr>
              <a:spLocks noChangeShapeType="1"/>
            </p:cNvSpPr>
            <p:nvPr/>
          </p:nvSpPr>
          <p:spPr bwMode="auto">
            <a:xfrm flipV="1">
              <a:off x="2215" y="1332"/>
              <a:ext cx="871" cy="553"/>
            </a:xfrm>
            <a:prstGeom prst="line">
              <a:avLst/>
            </a:prstGeom>
            <a:noFill/>
            <a:ln w="23813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" name="Freeform 14"/>
            <p:cNvSpPr>
              <a:spLocks/>
            </p:cNvSpPr>
            <p:nvPr/>
          </p:nvSpPr>
          <p:spPr bwMode="auto">
            <a:xfrm>
              <a:off x="3776" y="3121"/>
              <a:ext cx="45" cy="48"/>
            </a:xfrm>
            <a:custGeom>
              <a:avLst/>
              <a:gdLst>
                <a:gd name="T0" fmla="*/ 15 w 45"/>
                <a:gd name="T1" fmla="*/ 0 h 48"/>
                <a:gd name="T2" fmla="*/ 30 w 45"/>
                <a:gd name="T3" fmla="*/ 0 h 48"/>
                <a:gd name="T4" fmla="*/ 45 w 45"/>
                <a:gd name="T5" fmla="*/ 48 h 48"/>
                <a:gd name="T6" fmla="*/ 0 w 45"/>
                <a:gd name="T7" fmla="*/ 0 h 48"/>
                <a:gd name="T8" fmla="*/ 15 w 45"/>
                <a:gd name="T9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48">
                  <a:moveTo>
                    <a:pt x="15" y="0"/>
                  </a:moveTo>
                  <a:lnTo>
                    <a:pt x="30" y="0"/>
                  </a:lnTo>
                  <a:lnTo>
                    <a:pt x="45" y="48"/>
                  </a:lnTo>
                  <a:lnTo>
                    <a:pt x="0" y="0"/>
                  </a:lnTo>
                  <a:lnTo>
                    <a:pt x="15" y="0"/>
                  </a:lnTo>
                  <a:close/>
                </a:path>
              </a:pathLst>
            </a:custGeom>
            <a:noFill/>
            <a:ln w="23813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" name="Freeform 15"/>
            <p:cNvSpPr>
              <a:spLocks/>
            </p:cNvSpPr>
            <p:nvPr/>
          </p:nvSpPr>
          <p:spPr bwMode="auto">
            <a:xfrm>
              <a:off x="3776" y="3121"/>
              <a:ext cx="45" cy="48"/>
            </a:xfrm>
            <a:custGeom>
              <a:avLst/>
              <a:gdLst>
                <a:gd name="T0" fmla="*/ 15 w 45"/>
                <a:gd name="T1" fmla="*/ 0 h 48"/>
                <a:gd name="T2" fmla="*/ 30 w 45"/>
                <a:gd name="T3" fmla="*/ 0 h 48"/>
                <a:gd name="T4" fmla="*/ 45 w 45"/>
                <a:gd name="T5" fmla="*/ 48 h 48"/>
                <a:gd name="T6" fmla="*/ 0 w 45"/>
                <a:gd name="T7" fmla="*/ 0 h 48"/>
                <a:gd name="T8" fmla="*/ 15 w 45"/>
                <a:gd name="T9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48">
                  <a:moveTo>
                    <a:pt x="15" y="0"/>
                  </a:moveTo>
                  <a:lnTo>
                    <a:pt x="30" y="0"/>
                  </a:lnTo>
                  <a:lnTo>
                    <a:pt x="45" y="48"/>
                  </a:lnTo>
                  <a:lnTo>
                    <a:pt x="0" y="0"/>
                  </a:lnTo>
                  <a:lnTo>
                    <a:pt x="15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" name="Line 16"/>
            <p:cNvSpPr>
              <a:spLocks noChangeShapeType="1"/>
            </p:cNvSpPr>
            <p:nvPr/>
          </p:nvSpPr>
          <p:spPr bwMode="auto">
            <a:xfrm>
              <a:off x="3566" y="2568"/>
              <a:ext cx="225" cy="553"/>
            </a:xfrm>
            <a:prstGeom prst="line">
              <a:avLst/>
            </a:prstGeom>
            <a:noFill/>
            <a:ln w="23813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" name="Freeform 17"/>
            <p:cNvSpPr>
              <a:spLocks/>
            </p:cNvSpPr>
            <p:nvPr/>
          </p:nvSpPr>
          <p:spPr bwMode="auto">
            <a:xfrm>
              <a:off x="2665" y="2470"/>
              <a:ext cx="45" cy="49"/>
            </a:xfrm>
            <a:custGeom>
              <a:avLst/>
              <a:gdLst>
                <a:gd name="T0" fmla="*/ 0 w 45"/>
                <a:gd name="T1" fmla="*/ 16 h 49"/>
                <a:gd name="T2" fmla="*/ 15 w 45"/>
                <a:gd name="T3" fmla="*/ 0 h 49"/>
                <a:gd name="T4" fmla="*/ 45 w 45"/>
                <a:gd name="T5" fmla="*/ 49 h 49"/>
                <a:gd name="T6" fmla="*/ 0 w 45"/>
                <a:gd name="T7" fmla="*/ 33 h 49"/>
                <a:gd name="T8" fmla="*/ 0 w 45"/>
                <a:gd name="T9" fmla="*/ 16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49">
                  <a:moveTo>
                    <a:pt x="0" y="16"/>
                  </a:moveTo>
                  <a:lnTo>
                    <a:pt x="15" y="0"/>
                  </a:lnTo>
                  <a:lnTo>
                    <a:pt x="45" y="49"/>
                  </a:lnTo>
                  <a:lnTo>
                    <a:pt x="0" y="33"/>
                  </a:lnTo>
                  <a:lnTo>
                    <a:pt x="0" y="16"/>
                  </a:lnTo>
                  <a:close/>
                </a:path>
              </a:pathLst>
            </a:custGeom>
            <a:noFill/>
            <a:ln w="23813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auto">
            <a:xfrm>
              <a:off x="2665" y="2470"/>
              <a:ext cx="45" cy="49"/>
            </a:xfrm>
            <a:custGeom>
              <a:avLst/>
              <a:gdLst>
                <a:gd name="T0" fmla="*/ 0 w 45"/>
                <a:gd name="T1" fmla="*/ 16 h 49"/>
                <a:gd name="T2" fmla="*/ 15 w 45"/>
                <a:gd name="T3" fmla="*/ 0 h 49"/>
                <a:gd name="T4" fmla="*/ 45 w 45"/>
                <a:gd name="T5" fmla="*/ 49 h 49"/>
                <a:gd name="T6" fmla="*/ 0 w 45"/>
                <a:gd name="T7" fmla="*/ 33 h 49"/>
                <a:gd name="T8" fmla="*/ 0 w 45"/>
                <a:gd name="T9" fmla="*/ 16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49">
                  <a:moveTo>
                    <a:pt x="0" y="16"/>
                  </a:moveTo>
                  <a:lnTo>
                    <a:pt x="15" y="0"/>
                  </a:lnTo>
                  <a:lnTo>
                    <a:pt x="45" y="49"/>
                  </a:lnTo>
                  <a:lnTo>
                    <a:pt x="0" y="33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8" name="Line 19"/>
            <p:cNvSpPr>
              <a:spLocks noChangeShapeType="1"/>
            </p:cNvSpPr>
            <p:nvPr/>
          </p:nvSpPr>
          <p:spPr bwMode="auto">
            <a:xfrm>
              <a:off x="2200" y="1917"/>
              <a:ext cx="465" cy="569"/>
            </a:xfrm>
            <a:prstGeom prst="line">
              <a:avLst/>
            </a:prstGeom>
            <a:noFill/>
            <a:ln w="23813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9" name="Freeform 20"/>
            <p:cNvSpPr>
              <a:spLocks/>
            </p:cNvSpPr>
            <p:nvPr/>
          </p:nvSpPr>
          <p:spPr bwMode="auto">
            <a:xfrm>
              <a:off x="1285" y="1836"/>
              <a:ext cx="45" cy="49"/>
            </a:xfrm>
            <a:custGeom>
              <a:avLst/>
              <a:gdLst>
                <a:gd name="T0" fmla="*/ 15 w 45"/>
                <a:gd name="T1" fmla="*/ 16 h 49"/>
                <a:gd name="T2" fmla="*/ 15 w 45"/>
                <a:gd name="T3" fmla="*/ 0 h 49"/>
                <a:gd name="T4" fmla="*/ 45 w 45"/>
                <a:gd name="T5" fmla="*/ 49 h 49"/>
                <a:gd name="T6" fmla="*/ 0 w 45"/>
                <a:gd name="T7" fmla="*/ 16 h 49"/>
                <a:gd name="T8" fmla="*/ 15 w 45"/>
                <a:gd name="T9" fmla="*/ 16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49">
                  <a:moveTo>
                    <a:pt x="15" y="16"/>
                  </a:moveTo>
                  <a:lnTo>
                    <a:pt x="15" y="0"/>
                  </a:lnTo>
                  <a:lnTo>
                    <a:pt x="45" y="49"/>
                  </a:lnTo>
                  <a:lnTo>
                    <a:pt x="0" y="16"/>
                  </a:lnTo>
                  <a:lnTo>
                    <a:pt x="15" y="16"/>
                  </a:lnTo>
                  <a:close/>
                </a:path>
              </a:pathLst>
            </a:custGeom>
            <a:noFill/>
            <a:ln w="23813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0" name="Freeform 21"/>
            <p:cNvSpPr>
              <a:spLocks/>
            </p:cNvSpPr>
            <p:nvPr/>
          </p:nvSpPr>
          <p:spPr bwMode="auto">
            <a:xfrm>
              <a:off x="1285" y="1836"/>
              <a:ext cx="45" cy="49"/>
            </a:xfrm>
            <a:custGeom>
              <a:avLst/>
              <a:gdLst>
                <a:gd name="T0" fmla="*/ 15 w 45"/>
                <a:gd name="T1" fmla="*/ 16 h 49"/>
                <a:gd name="T2" fmla="*/ 15 w 45"/>
                <a:gd name="T3" fmla="*/ 0 h 49"/>
                <a:gd name="T4" fmla="*/ 45 w 45"/>
                <a:gd name="T5" fmla="*/ 49 h 49"/>
                <a:gd name="T6" fmla="*/ 0 w 45"/>
                <a:gd name="T7" fmla="*/ 16 h 49"/>
                <a:gd name="T8" fmla="*/ 15 w 45"/>
                <a:gd name="T9" fmla="*/ 16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49">
                  <a:moveTo>
                    <a:pt x="15" y="16"/>
                  </a:moveTo>
                  <a:lnTo>
                    <a:pt x="15" y="0"/>
                  </a:lnTo>
                  <a:lnTo>
                    <a:pt x="45" y="49"/>
                  </a:lnTo>
                  <a:lnTo>
                    <a:pt x="0" y="16"/>
                  </a:lnTo>
                  <a:lnTo>
                    <a:pt x="15" y="1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1" name="Line 22"/>
            <p:cNvSpPr>
              <a:spLocks noChangeShapeType="1"/>
            </p:cNvSpPr>
            <p:nvPr/>
          </p:nvSpPr>
          <p:spPr bwMode="auto">
            <a:xfrm>
              <a:off x="849" y="1299"/>
              <a:ext cx="436" cy="537"/>
            </a:xfrm>
            <a:prstGeom prst="line">
              <a:avLst/>
            </a:prstGeom>
            <a:noFill/>
            <a:ln w="23813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2" name="Freeform 23"/>
            <p:cNvSpPr>
              <a:spLocks/>
            </p:cNvSpPr>
            <p:nvPr/>
          </p:nvSpPr>
          <p:spPr bwMode="auto">
            <a:xfrm>
              <a:off x="2170" y="2438"/>
              <a:ext cx="45" cy="48"/>
            </a:xfrm>
            <a:custGeom>
              <a:avLst/>
              <a:gdLst>
                <a:gd name="T0" fmla="*/ 0 w 45"/>
                <a:gd name="T1" fmla="*/ 16 h 48"/>
                <a:gd name="T2" fmla="*/ 15 w 45"/>
                <a:gd name="T3" fmla="*/ 0 h 48"/>
                <a:gd name="T4" fmla="*/ 45 w 45"/>
                <a:gd name="T5" fmla="*/ 48 h 48"/>
                <a:gd name="T6" fmla="*/ 0 w 45"/>
                <a:gd name="T7" fmla="*/ 32 h 48"/>
                <a:gd name="T8" fmla="*/ 0 w 45"/>
                <a:gd name="T9" fmla="*/ 16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48">
                  <a:moveTo>
                    <a:pt x="0" y="16"/>
                  </a:moveTo>
                  <a:lnTo>
                    <a:pt x="15" y="0"/>
                  </a:lnTo>
                  <a:lnTo>
                    <a:pt x="45" y="48"/>
                  </a:lnTo>
                  <a:lnTo>
                    <a:pt x="0" y="32"/>
                  </a:lnTo>
                  <a:lnTo>
                    <a:pt x="0" y="16"/>
                  </a:lnTo>
                  <a:close/>
                </a:path>
              </a:pathLst>
            </a:custGeom>
            <a:noFill/>
            <a:ln w="23813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3" name="Freeform 24"/>
            <p:cNvSpPr>
              <a:spLocks/>
            </p:cNvSpPr>
            <p:nvPr/>
          </p:nvSpPr>
          <p:spPr bwMode="auto">
            <a:xfrm>
              <a:off x="2170" y="2438"/>
              <a:ext cx="45" cy="48"/>
            </a:xfrm>
            <a:custGeom>
              <a:avLst/>
              <a:gdLst>
                <a:gd name="T0" fmla="*/ 0 w 45"/>
                <a:gd name="T1" fmla="*/ 16 h 48"/>
                <a:gd name="T2" fmla="*/ 15 w 45"/>
                <a:gd name="T3" fmla="*/ 0 h 48"/>
                <a:gd name="T4" fmla="*/ 45 w 45"/>
                <a:gd name="T5" fmla="*/ 48 h 48"/>
                <a:gd name="T6" fmla="*/ 0 w 45"/>
                <a:gd name="T7" fmla="*/ 32 h 48"/>
                <a:gd name="T8" fmla="*/ 0 w 45"/>
                <a:gd name="T9" fmla="*/ 16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48">
                  <a:moveTo>
                    <a:pt x="0" y="16"/>
                  </a:moveTo>
                  <a:lnTo>
                    <a:pt x="15" y="0"/>
                  </a:lnTo>
                  <a:lnTo>
                    <a:pt x="45" y="48"/>
                  </a:lnTo>
                  <a:lnTo>
                    <a:pt x="0" y="32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4" name="Line 25"/>
            <p:cNvSpPr>
              <a:spLocks noChangeShapeType="1"/>
            </p:cNvSpPr>
            <p:nvPr/>
          </p:nvSpPr>
          <p:spPr bwMode="auto">
            <a:xfrm>
              <a:off x="849" y="1267"/>
              <a:ext cx="1321" cy="1187"/>
            </a:xfrm>
            <a:prstGeom prst="line">
              <a:avLst/>
            </a:prstGeom>
            <a:noFill/>
            <a:ln w="23813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5" name="Freeform 26"/>
            <p:cNvSpPr>
              <a:spLocks/>
            </p:cNvSpPr>
            <p:nvPr/>
          </p:nvSpPr>
          <p:spPr bwMode="auto">
            <a:xfrm>
              <a:off x="4601" y="2535"/>
              <a:ext cx="46" cy="33"/>
            </a:xfrm>
            <a:custGeom>
              <a:avLst/>
              <a:gdLst>
                <a:gd name="T0" fmla="*/ 0 w 46"/>
                <a:gd name="T1" fmla="*/ 16 h 33"/>
                <a:gd name="T2" fmla="*/ 0 w 46"/>
                <a:gd name="T3" fmla="*/ 0 h 33"/>
                <a:gd name="T4" fmla="*/ 46 w 46"/>
                <a:gd name="T5" fmla="*/ 16 h 33"/>
                <a:gd name="T6" fmla="*/ 0 w 46"/>
                <a:gd name="T7" fmla="*/ 33 h 33"/>
                <a:gd name="T8" fmla="*/ 0 w 46"/>
                <a:gd name="T9" fmla="*/ 16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3">
                  <a:moveTo>
                    <a:pt x="0" y="16"/>
                  </a:moveTo>
                  <a:lnTo>
                    <a:pt x="0" y="0"/>
                  </a:lnTo>
                  <a:lnTo>
                    <a:pt x="46" y="16"/>
                  </a:lnTo>
                  <a:lnTo>
                    <a:pt x="0" y="33"/>
                  </a:lnTo>
                  <a:lnTo>
                    <a:pt x="0" y="16"/>
                  </a:lnTo>
                  <a:close/>
                </a:path>
              </a:pathLst>
            </a:custGeom>
            <a:noFill/>
            <a:ln w="23813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6" name="Freeform 27"/>
            <p:cNvSpPr>
              <a:spLocks/>
            </p:cNvSpPr>
            <p:nvPr/>
          </p:nvSpPr>
          <p:spPr bwMode="auto">
            <a:xfrm>
              <a:off x="4601" y="2535"/>
              <a:ext cx="46" cy="33"/>
            </a:xfrm>
            <a:custGeom>
              <a:avLst/>
              <a:gdLst>
                <a:gd name="T0" fmla="*/ 0 w 46"/>
                <a:gd name="T1" fmla="*/ 16 h 33"/>
                <a:gd name="T2" fmla="*/ 0 w 46"/>
                <a:gd name="T3" fmla="*/ 0 h 33"/>
                <a:gd name="T4" fmla="*/ 46 w 46"/>
                <a:gd name="T5" fmla="*/ 16 h 33"/>
                <a:gd name="T6" fmla="*/ 0 w 46"/>
                <a:gd name="T7" fmla="*/ 33 h 33"/>
                <a:gd name="T8" fmla="*/ 0 w 46"/>
                <a:gd name="T9" fmla="*/ 16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3">
                  <a:moveTo>
                    <a:pt x="0" y="16"/>
                  </a:moveTo>
                  <a:lnTo>
                    <a:pt x="0" y="0"/>
                  </a:lnTo>
                  <a:lnTo>
                    <a:pt x="46" y="16"/>
                  </a:lnTo>
                  <a:lnTo>
                    <a:pt x="0" y="33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7" name="Line 28"/>
            <p:cNvSpPr>
              <a:spLocks noChangeShapeType="1"/>
            </p:cNvSpPr>
            <p:nvPr/>
          </p:nvSpPr>
          <p:spPr bwMode="auto">
            <a:xfrm>
              <a:off x="609" y="2551"/>
              <a:ext cx="3977" cy="0"/>
            </a:xfrm>
            <a:prstGeom prst="line">
              <a:avLst/>
            </a:prstGeom>
            <a:noFill/>
            <a:ln w="23813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8" name="Freeform 29"/>
            <p:cNvSpPr>
              <a:spLocks/>
            </p:cNvSpPr>
            <p:nvPr/>
          </p:nvSpPr>
          <p:spPr bwMode="auto">
            <a:xfrm>
              <a:off x="4601" y="1901"/>
              <a:ext cx="61" cy="32"/>
            </a:xfrm>
            <a:custGeom>
              <a:avLst/>
              <a:gdLst>
                <a:gd name="T0" fmla="*/ 0 w 61"/>
                <a:gd name="T1" fmla="*/ 16 h 32"/>
                <a:gd name="T2" fmla="*/ 0 w 61"/>
                <a:gd name="T3" fmla="*/ 0 h 32"/>
                <a:gd name="T4" fmla="*/ 61 w 61"/>
                <a:gd name="T5" fmla="*/ 16 h 32"/>
                <a:gd name="T6" fmla="*/ 0 w 61"/>
                <a:gd name="T7" fmla="*/ 32 h 32"/>
                <a:gd name="T8" fmla="*/ 0 w 61"/>
                <a:gd name="T9" fmla="*/ 16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2">
                  <a:moveTo>
                    <a:pt x="0" y="16"/>
                  </a:moveTo>
                  <a:lnTo>
                    <a:pt x="0" y="0"/>
                  </a:lnTo>
                  <a:lnTo>
                    <a:pt x="61" y="16"/>
                  </a:lnTo>
                  <a:lnTo>
                    <a:pt x="0" y="32"/>
                  </a:lnTo>
                  <a:lnTo>
                    <a:pt x="0" y="16"/>
                  </a:lnTo>
                  <a:close/>
                </a:path>
              </a:pathLst>
            </a:custGeom>
            <a:noFill/>
            <a:ln w="23813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9" name="Freeform 30"/>
            <p:cNvSpPr>
              <a:spLocks/>
            </p:cNvSpPr>
            <p:nvPr/>
          </p:nvSpPr>
          <p:spPr bwMode="auto">
            <a:xfrm>
              <a:off x="4601" y="1901"/>
              <a:ext cx="61" cy="32"/>
            </a:xfrm>
            <a:custGeom>
              <a:avLst/>
              <a:gdLst>
                <a:gd name="T0" fmla="*/ 0 w 61"/>
                <a:gd name="T1" fmla="*/ 16 h 32"/>
                <a:gd name="T2" fmla="*/ 0 w 61"/>
                <a:gd name="T3" fmla="*/ 0 h 32"/>
                <a:gd name="T4" fmla="*/ 61 w 61"/>
                <a:gd name="T5" fmla="*/ 16 h 32"/>
                <a:gd name="T6" fmla="*/ 0 w 61"/>
                <a:gd name="T7" fmla="*/ 32 h 32"/>
                <a:gd name="T8" fmla="*/ 0 w 61"/>
                <a:gd name="T9" fmla="*/ 16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2">
                  <a:moveTo>
                    <a:pt x="0" y="16"/>
                  </a:moveTo>
                  <a:lnTo>
                    <a:pt x="0" y="0"/>
                  </a:lnTo>
                  <a:lnTo>
                    <a:pt x="61" y="16"/>
                  </a:lnTo>
                  <a:lnTo>
                    <a:pt x="0" y="32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0" name="Line 31"/>
            <p:cNvSpPr>
              <a:spLocks noChangeShapeType="1"/>
            </p:cNvSpPr>
            <p:nvPr/>
          </p:nvSpPr>
          <p:spPr bwMode="auto">
            <a:xfrm>
              <a:off x="609" y="1917"/>
              <a:ext cx="3992" cy="0"/>
            </a:xfrm>
            <a:prstGeom prst="line">
              <a:avLst/>
            </a:prstGeom>
            <a:noFill/>
            <a:ln w="23813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1" name="Freeform 32"/>
            <p:cNvSpPr>
              <a:spLocks/>
            </p:cNvSpPr>
            <p:nvPr/>
          </p:nvSpPr>
          <p:spPr bwMode="auto">
            <a:xfrm>
              <a:off x="4601" y="1250"/>
              <a:ext cx="46" cy="33"/>
            </a:xfrm>
            <a:custGeom>
              <a:avLst/>
              <a:gdLst>
                <a:gd name="T0" fmla="*/ 0 w 46"/>
                <a:gd name="T1" fmla="*/ 17 h 33"/>
                <a:gd name="T2" fmla="*/ 0 w 46"/>
                <a:gd name="T3" fmla="*/ 0 h 33"/>
                <a:gd name="T4" fmla="*/ 46 w 46"/>
                <a:gd name="T5" fmla="*/ 17 h 33"/>
                <a:gd name="T6" fmla="*/ 0 w 46"/>
                <a:gd name="T7" fmla="*/ 33 h 33"/>
                <a:gd name="T8" fmla="*/ 0 w 46"/>
                <a:gd name="T9" fmla="*/ 17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3">
                  <a:moveTo>
                    <a:pt x="0" y="17"/>
                  </a:moveTo>
                  <a:lnTo>
                    <a:pt x="0" y="0"/>
                  </a:lnTo>
                  <a:lnTo>
                    <a:pt x="46" y="17"/>
                  </a:lnTo>
                  <a:lnTo>
                    <a:pt x="0" y="33"/>
                  </a:lnTo>
                  <a:lnTo>
                    <a:pt x="0" y="17"/>
                  </a:lnTo>
                  <a:close/>
                </a:path>
              </a:pathLst>
            </a:custGeom>
            <a:noFill/>
            <a:ln w="23813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4576" name="Freeform 33"/>
            <p:cNvSpPr>
              <a:spLocks/>
            </p:cNvSpPr>
            <p:nvPr/>
          </p:nvSpPr>
          <p:spPr bwMode="auto">
            <a:xfrm>
              <a:off x="4601" y="1250"/>
              <a:ext cx="46" cy="33"/>
            </a:xfrm>
            <a:custGeom>
              <a:avLst/>
              <a:gdLst>
                <a:gd name="T0" fmla="*/ 0 w 46"/>
                <a:gd name="T1" fmla="*/ 17 h 33"/>
                <a:gd name="T2" fmla="*/ 0 w 46"/>
                <a:gd name="T3" fmla="*/ 0 h 33"/>
                <a:gd name="T4" fmla="*/ 46 w 46"/>
                <a:gd name="T5" fmla="*/ 17 h 33"/>
                <a:gd name="T6" fmla="*/ 0 w 46"/>
                <a:gd name="T7" fmla="*/ 33 h 33"/>
                <a:gd name="T8" fmla="*/ 0 w 46"/>
                <a:gd name="T9" fmla="*/ 17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3">
                  <a:moveTo>
                    <a:pt x="0" y="17"/>
                  </a:moveTo>
                  <a:lnTo>
                    <a:pt x="0" y="0"/>
                  </a:lnTo>
                  <a:lnTo>
                    <a:pt x="46" y="17"/>
                  </a:lnTo>
                  <a:lnTo>
                    <a:pt x="0" y="33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4577" name="Line 34"/>
            <p:cNvSpPr>
              <a:spLocks noChangeShapeType="1"/>
            </p:cNvSpPr>
            <p:nvPr/>
          </p:nvSpPr>
          <p:spPr bwMode="auto">
            <a:xfrm>
              <a:off x="609" y="1267"/>
              <a:ext cx="3977" cy="0"/>
            </a:xfrm>
            <a:prstGeom prst="line">
              <a:avLst/>
            </a:prstGeom>
            <a:noFill/>
            <a:ln w="23813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4582" name="Line 35"/>
            <p:cNvSpPr>
              <a:spLocks noChangeShapeType="1"/>
            </p:cNvSpPr>
            <p:nvPr/>
          </p:nvSpPr>
          <p:spPr bwMode="auto">
            <a:xfrm>
              <a:off x="594" y="1202"/>
              <a:ext cx="0" cy="2211"/>
            </a:xfrm>
            <a:prstGeom prst="line">
              <a:avLst/>
            </a:prstGeom>
            <a:noFill/>
            <a:ln w="23813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4583" name="Oval 36"/>
            <p:cNvSpPr>
              <a:spLocks noChangeArrowheads="1"/>
            </p:cNvSpPr>
            <p:nvPr/>
          </p:nvSpPr>
          <p:spPr bwMode="auto">
            <a:xfrm>
              <a:off x="826" y="1241"/>
              <a:ext cx="46" cy="51"/>
            </a:xfrm>
            <a:prstGeom prst="ellipse">
              <a:avLst/>
            </a:prstGeom>
            <a:solidFill>
              <a:srgbClr val="000000"/>
            </a:solidFill>
            <a:ln w="238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4584" name="Oval 37"/>
            <p:cNvSpPr>
              <a:spLocks noChangeArrowheads="1"/>
            </p:cNvSpPr>
            <p:nvPr/>
          </p:nvSpPr>
          <p:spPr bwMode="auto">
            <a:xfrm>
              <a:off x="3543" y="2526"/>
              <a:ext cx="46" cy="67"/>
            </a:xfrm>
            <a:prstGeom prst="ellipse">
              <a:avLst/>
            </a:prstGeom>
            <a:solidFill>
              <a:srgbClr val="000000"/>
            </a:solidFill>
            <a:ln w="238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4585" name="Oval 38"/>
            <p:cNvSpPr>
              <a:spLocks noChangeArrowheads="1"/>
            </p:cNvSpPr>
            <p:nvPr/>
          </p:nvSpPr>
          <p:spPr bwMode="auto">
            <a:xfrm>
              <a:off x="2162" y="1875"/>
              <a:ext cx="46" cy="68"/>
            </a:xfrm>
            <a:prstGeom prst="ellipse">
              <a:avLst/>
            </a:prstGeom>
            <a:solidFill>
              <a:srgbClr val="000000"/>
            </a:solidFill>
            <a:ln w="238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4586" name="Oval 39"/>
            <p:cNvSpPr>
              <a:spLocks noChangeArrowheads="1"/>
            </p:cNvSpPr>
            <p:nvPr/>
          </p:nvSpPr>
          <p:spPr bwMode="auto">
            <a:xfrm>
              <a:off x="3153" y="1225"/>
              <a:ext cx="61" cy="67"/>
            </a:xfrm>
            <a:prstGeom prst="ellipse">
              <a:avLst/>
            </a:prstGeom>
            <a:solidFill>
              <a:srgbClr val="000000"/>
            </a:solidFill>
            <a:ln w="238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4587" name="Rectangle 40"/>
            <p:cNvSpPr>
              <a:spLocks noChangeArrowheads="1"/>
            </p:cNvSpPr>
            <p:nvPr/>
          </p:nvSpPr>
          <p:spPr bwMode="auto">
            <a:xfrm>
              <a:off x="714" y="1039"/>
              <a:ext cx="300" cy="1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send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4588" name="Rectangle 41"/>
            <p:cNvSpPr>
              <a:spLocks noChangeArrowheads="1"/>
            </p:cNvSpPr>
            <p:nvPr/>
          </p:nvSpPr>
          <p:spPr bwMode="auto">
            <a:xfrm>
              <a:off x="1089" y="1966"/>
              <a:ext cx="420" cy="1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receive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4589" name="Rectangle 42"/>
            <p:cNvSpPr>
              <a:spLocks noChangeArrowheads="1"/>
            </p:cNvSpPr>
            <p:nvPr/>
          </p:nvSpPr>
          <p:spPr bwMode="auto">
            <a:xfrm>
              <a:off x="1975" y="1592"/>
              <a:ext cx="300" cy="1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send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4590" name="Rectangle 43"/>
            <p:cNvSpPr>
              <a:spLocks noChangeArrowheads="1"/>
            </p:cNvSpPr>
            <p:nvPr/>
          </p:nvSpPr>
          <p:spPr bwMode="auto">
            <a:xfrm>
              <a:off x="2981" y="1039"/>
              <a:ext cx="420" cy="1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receive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4591" name="Rectangle 44"/>
            <p:cNvSpPr>
              <a:spLocks noChangeArrowheads="1"/>
            </p:cNvSpPr>
            <p:nvPr/>
          </p:nvSpPr>
          <p:spPr bwMode="auto">
            <a:xfrm>
              <a:off x="4031" y="2991"/>
              <a:ext cx="150" cy="1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m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4592" name="Rectangle 45"/>
            <p:cNvSpPr>
              <a:spLocks noChangeArrowheads="1"/>
            </p:cNvSpPr>
            <p:nvPr/>
          </p:nvSpPr>
          <p:spPr bwMode="auto">
            <a:xfrm>
              <a:off x="4136" y="3071"/>
              <a:ext cx="105" cy="1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1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 Helvetica Condensed" charset="0"/>
                </a:rPr>
                <a:t>1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4593" name="Rectangle 46"/>
            <p:cNvSpPr>
              <a:spLocks noChangeArrowheads="1"/>
            </p:cNvSpPr>
            <p:nvPr/>
          </p:nvSpPr>
          <p:spPr bwMode="auto">
            <a:xfrm>
              <a:off x="4406" y="2991"/>
              <a:ext cx="150" cy="1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m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4594" name="Rectangle 47"/>
            <p:cNvSpPr>
              <a:spLocks noChangeArrowheads="1"/>
            </p:cNvSpPr>
            <p:nvPr/>
          </p:nvSpPr>
          <p:spPr bwMode="auto">
            <a:xfrm>
              <a:off x="4496" y="3071"/>
              <a:ext cx="105" cy="1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1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 Helvetica Condensed" charset="0"/>
                </a:rPr>
                <a:t>2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4599" name="Rectangle 52"/>
            <p:cNvSpPr>
              <a:spLocks noChangeArrowheads="1"/>
            </p:cNvSpPr>
            <p:nvPr/>
          </p:nvSpPr>
          <p:spPr bwMode="auto">
            <a:xfrm>
              <a:off x="414" y="1234"/>
              <a:ext cx="135" cy="1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X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4600" name="Rectangle 53"/>
            <p:cNvSpPr>
              <a:spLocks noChangeArrowheads="1"/>
            </p:cNvSpPr>
            <p:nvPr/>
          </p:nvSpPr>
          <p:spPr bwMode="auto">
            <a:xfrm>
              <a:off x="414" y="1836"/>
              <a:ext cx="135" cy="1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Y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4601" name="Rectangle 54"/>
            <p:cNvSpPr>
              <a:spLocks noChangeArrowheads="1"/>
            </p:cNvSpPr>
            <p:nvPr/>
          </p:nvSpPr>
          <p:spPr bwMode="auto">
            <a:xfrm>
              <a:off x="414" y="2470"/>
              <a:ext cx="135" cy="1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Z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4602" name="Rectangle 55"/>
            <p:cNvSpPr>
              <a:spLocks noChangeArrowheads="1"/>
            </p:cNvSpPr>
            <p:nvPr/>
          </p:nvSpPr>
          <p:spPr bwMode="auto">
            <a:xfrm>
              <a:off x="4932" y="1771"/>
              <a:ext cx="510" cy="1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Physical 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4603" name="Rectangle 56"/>
            <p:cNvSpPr>
              <a:spLocks noChangeArrowheads="1"/>
            </p:cNvSpPr>
            <p:nvPr/>
          </p:nvSpPr>
          <p:spPr bwMode="auto">
            <a:xfrm>
              <a:off x="5022" y="1934"/>
              <a:ext cx="270" cy="1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time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4604" name="Freeform 57"/>
            <p:cNvSpPr>
              <a:spLocks/>
            </p:cNvSpPr>
            <p:nvPr/>
          </p:nvSpPr>
          <p:spPr bwMode="auto">
            <a:xfrm>
              <a:off x="4677" y="3202"/>
              <a:ext cx="60" cy="32"/>
            </a:xfrm>
            <a:custGeom>
              <a:avLst/>
              <a:gdLst>
                <a:gd name="T0" fmla="*/ 0 w 60"/>
                <a:gd name="T1" fmla="*/ 16 h 32"/>
                <a:gd name="T2" fmla="*/ 0 w 60"/>
                <a:gd name="T3" fmla="*/ 0 h 32"/>
                <a:gd name="T4" fmla="*/ 60 w 60"/>
                <a:gd name="T5" fmla="*/ 16 h 32"/>
                <a:gd name="T6" fmla="*/ 0 w 60"/>
                <a:gd name="T7" fmla="*/ 32 h 32"/>
                <a:gd name="T8" fmla="*/ 0 w 60"/>
                <a:gd name="T9" fmla="*/ 16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0" h="32">
                  <a:moveTo>
                    <a:pt x="0" y="16"/>
                  </a:moveTo>
                  <a:lnTo>
                    <a:pt x="0" y="0"/>
                  </a:lnTo>
                  <a:lnTo>
                    <a:pt x="60" y="16"/>
                  </a:lnTo>
                  <a:lnTo>
                    <a:pt x="0" y="32"/>
                  </a:lnTo>
                  <a:lnTo>
                    <a:pt x="0" y="16"/>
                  </a:lnTo>
                  <a:close/>
                </a:path>
              </a:pathLst>
            </a:custGeom>
            <a:noFill/>
            <a:ln w="23813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4605" name="Freeform 58"/>
            <p:cNvSpPr>
              <a:spLocks/>
            </p:cNvSpPr>
            <p:nvPr/>
          </p:nvSpPr>
          <p:spPr bwMode="auto">
            <a:xfrm>
              <a:off x="4677" y="3202"/>
              <a:ext cx="60" cy="32"/>
            </a:xfrm>
            <a:custGeom>
              <a:avLst/>
              <a:gdLst>
                <a:gd name="T0" fmla="*/ 0 w 60"/>
                <a:gd name="T1" fmla="*/ 16 h 32"/>
                <a:gd name="T2" fmla="*/ 0 w 60"/>
                <a:gd name="T3" fmla="*/ 0 h 32"/>
                <a:gd name="T4" fmla="*/ 60 w 60"/>
                <a:gd name="T5" fmla="*/ 16 h 32"/>
                <a:gd name="T6" fmla="*/ 0 w 60"/>
                <a:gd name="T7" fmla="*/ 32 h 32"/>
                <a:gd name="T8" fmla="*/ 0 w 60"/>
                <a:gd name="T9" fmla="*/ 16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0" h="32">
                  <a:moveTo>
                    <a:pt x="0" y="16"/>
                  </a:moveTo>
                  <a:lnTo>
                    <a:pt x="0" y="0"/>
                  </a:lnTo>
                  <a:lnTo>
                    <a:pt x="60" y="16"/>
                  </a:lnTo>
                  <a:lnTo>
                    <a:pt x="0" y="32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4606" name="Line 59"/>
            <p:cNvSpPr>
              <a:spLocks noChangeShapeType="1"/>
            </p:cNvSpPr>
            <p:nvPr/>
          </p:nvSpPr>
          <p:spPr bwMode="auto">
            <a:xfrm>
              <a:off x="684" y="3218"/>
              <a:ext cx="3993" cy="0"/>
            </a:xfrm>
            <a:prstGeom prst="line">
              <a:avLst/>
            </a:prstGeom>
            <a:noFill/>
            <a:ln w="23813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4607" name="Rectangle 60"/>
            <p:cNvSpPr>
              <a:spLocks noChangeArrowheads="1"/>
            </p:cNvSpPr>
            <p:nvPr/>
          </p:nvSpPr>
          <p:spPr bwMode="auto">
            <a:xfrm>
              <a:off x="444" y="3153"/>
              <a:ext cx="135" cy="1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A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4608" name="Freeform 61"/>
            <p:cNvSpPr>
              <a:spLocks/>
            </p:cNvSpPr>
            <p:nvPr/>
          </p:nvSpPr>
          <p:spPr bwMode="auto">
            <a:xfrm>
              <a:off x="4106" y="3153"/>
              <a:ext cx="45" cy="49"/>
            </a:xfrm>
            <a:custGeom>
              <a:avLst/>
              <a:gdLst>
                <a:gd name="T0" fmla="*/ 0 w 45"/>
                <a:gd name="T1" fmla="*/ 16 h 49"/>
                <a:gd name="T2" fmla="*/ 15 w 45"/>
                <a:gd name="T3" fmla="*/ 0 h 49"/>
                <a:gd name="T4" fmla="*/ 45 w 45"/>
                <a:gd name="T5" fmla="*/ 49 h 49"/>
                <a:gd name="T6" fmla="*/ 0 w 45"/>
                <a:gd name="T7" fmla="*/ 33 h 49"/>
                <a:gd name="T8" fmla="*/ 0 w 45"/>
                <a:gd name="T9" fmla="*/ 16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49">
                  <a:moveTo>
                    <a:pt x="0" y="16"/>
                  </a:moveTo>
                  <a:lnTo>
                    <a:pt x="15" y="0"/>
                  </a:lnTo>
                  <a:lnTo>
                    <a:pt x="45" y="49"/>
                  </a:lnTo>
                  <a:lnTo>
                    <a:pt x="0" y="33"/>
                  </a:lnTo>
                  <a:lnTo>
                    <a:pt x="0" y="16"/>
                  </a:lnTo>
                  <a:close/>
                </a:path>
              </a:pathLst>
            </a:custGeom>
            <a:noFill/>
            <a:ln w="23813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4609" name="Freeform 62"/>
            <p:cNvSpPr>
              <a:spLocks/>
            </p:cNvSpPr>
            <p:nvPr/>
          </p:nvSpPr>
          <p:spPr bwMode="auto">
            <a:xfrm>
              <a:off x="4106" y="3153"/>
              <a:ext cx="45" cy="49"/>
            </a:xfrm>
            <a:custGeom>
              <a:avLst/>
              <a:gdLst>
                <a:gd name="T0" fmla="*/ 0 w 45"/>
                <a:gd name="T1" fmla="*/ 16 h 49"/>
                <a:gd name="T2" fmla="*/ 15 w 45"/>
                <a:gd name="T3" fmla="*/ 0 h 49"/>
                <a:gd name="T4" fmla="*/ 45 w 45"/>
                <a:gd name="T5" fmla="*/ 49 h 49"/>
                <a:gd name="T6" fmla="*/ 0 w 45"/>
                <a:gd name="T7" fmla="*/ 33 h 49"/>
                <a:gd name="T8" fmla="*/ 0 w 45"/>
                <a:gd name="T9" fmla="*/ 16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49">
                  <a:moveTo>
                    <a:pt x="0" y="16"/>
                  </a:moveTo>
                  <a:lnTo>
                    <a:pt x="15" y="0"/>
                  </a:lnTo>
                  <a:lnTo>
                    <a:pt x="45" y="49"/>
                  </a:lnTo>
                  <a:lnTo>
                    <a:pt x="0" y="33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4610" name="Line 63"/>
            <p:cNvSpPr>
              <a:spLocks noChangeShapeType="1"/>
            </p:cNvSpPr>
            <p:nvPr/>
          </p:nvSpPr>
          <p:spPr bwMode="auto">
            <a:xfrm>
              <a:off x="864" y="1267"/>
              <a:ext cx="3242" cy="1902"/>
            </a:xfrm>
            <a:prstGeom prst="line">
              <a:avLst/>
            </a:prstGeom>
            <a:noFill/>
            <a:ln w="23813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4611" name="Rectangle 64"/>
            <p:cNvSpPr>
              <a:spLocks noChangeArrowheads="1"/>
            </p:cNvSpPr>
            <p:nvPr/>
          </p:nvSpPr>
          <p:spPr bwMode="auto">
            <a:xfrm>
              <a:off x="3581" y="2991"/>
              <a:ext cx="150" cy="1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m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4612" name="Rectangle 65"/>
            <p:cNvSpPr>
              <a:spLocks noChangeArrowheads="1"/>
            </p:cNvSpPr>
            <p:nvPr/>
          </p:nvSpPr>
          <p:spPr bwMode="auto">
            <a:xfrm>
              <a:off x="3686" y="3071"/>
              <a:ext cx="105" cy="1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1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 Helvetica Condensed" charset="0"/>
                </a:rPr>
                <a:t>3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4613" name="Oval 66"/>
            <p:cNvSpPr>
              <a:spLocks noChangeArrowheads="1"/>
            </p:cNvSpPr>
            <p:nvPr/>
          </p:nvSpPr>
          <p:spPr bwMode="auto">
            <a:xfrm>
              <a:off x="2702" y="2526"/>
              <a:ext cx="61" cy="67"/>
            </a:xfrm>
            <a:prstGeom prst="ellipse">
              <a:avLst/>
            </a:prstGeom>
            <a:solidFill>
              <a:srgbClr val="000000"/>
            </a:solidFill>
            <a:ln w="238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4614" name="Oval 67"/>
            <p:cNvSpPr>
              <a:spLocks noChangeArrowheads="1"/>
            </p:cNvSpPr>
            <p:nvPr/>
          </p:nvSpPr>
          <p:spPr bwMode="auto">
            <a:xfrm>
              <a:off x="2237" y="2510"/>
              <a:ext cx="61" cy="67"/>
            </a:xfrm>
            <a:prstGeom prst="ellipse">
              <a:avLst/>
            </a:prstGeom>
            <a:solidFill>
              <a:srgbClr val="000000"/>
            </a:solidFill>
            <a:ln w="238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4615" name="Oval 68"/>
            <p:cNvSpPr>
              <a:spLocks noChangeArrowheads="1"/>
            </p:cNvSpPr>
            <p:nvPr/>
          </p:nvSpPr>
          <p:spPr bwMode="auto">
            <a:xfrm>
              <a:off x="3813" y="3209"/>
              <a:ext cx="61" cy="67"/>
            </a:xfrm>
            <a:prstGeom prst="ellipse">
              <a:avLst/>
            </a:prstGeom>
            <a:solidFill>
              <a:srgbClr val="000000"/>
            </a:solidFill>
            <a:ln w="238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4616" name="Oval 69"/>
            <p:cNvSpPr>
              <a:spLocks noChangeArrowheads="1"/>
            </p:cNvSpPr>
            <p:nvPr/>
          </p:nvSpPr>
          <p:spPr bwMode="auto">
            <a:xfrm>
              <a:off x="4158" y="3209"/>
              <a:ext cx="61" cy="67"/>
            </a:xfrm>
            <a:prstGeom prst="ellipse">
              <a:avLst/>
            </a:prstGeom>
            <a:solidFill>
              <a:srgbClr val="000000"/>
            </a:solidFill>
            <a:ln w="238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4617" name="Oval 70"/>
            <p:cNvSpPr>
              <a:spLocks noChangeArrowheads="1"/>
            </p:cNvSpPr>
            <p:nvPr/>
          </p:nvSpPr>
          <p:spPr bwMode="auto">
            <a:xfrm>
              <a:off x="4503" y="3209"/>
              <a:ext cx="61" cy="67"/>
            </a:xfrm>
            <a:prstGeom prst="ellipse">
              <a:avLst/>
            </a:prstGeom>
            <a:solidFill>
              <a:srgbClr val="000000"/>
            </a:solidFill>
            <a:ln w="238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4618" name="Oval 71"/>
            <p:cNvSpPr>
              <a:spLocks noChangeArrowheads="1"/>
            </p:cNvSpPr>
            <p:nvPr/>
          </p:nvSpPr>
          <p:spPr bwMode="auto">
            <a:xfrm>
              <a:off x="1337" y="1908"/>
              <a:ext cx="61" cy="67"/>
            </a:xfrm>
            <a:prstGeom prst="ellipse">
              <a:avLst/>
            </a:prstGeom>
            <a:solidFill>
              <a:srgbClr val="000000"/>
            </a:solidFill>
            <a:ln w="238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4619" name="Rectangle 72"/>
            <p:cNvSpPr>
              <a:spLocks noChangeArrowheads="1"/>
            </p:cNvSpPr>
            <p:nvPr/>
          </p:nvSpPr>
          <p:spPr bwMode="auto">
            <a:xfrm>
              <a:off x="1975" y="2600"/>
              <a:ext cx="420" cy="1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receive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4620" name="Rectangle 73"/>
            <p:cNvSpPr>
              <a:spLocks noChangeArrowheads="1"/>
            </p:cNvSpPr>
            <p:nvPr/>
          </p:nvSpPr>
          <p:spPr bwMode="auto">
            <a:xfrm>
              <a:off x="2545" y="2600"/>
              <a:ext cx="420" cy="1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receive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4621" name="Rectangle 74"/>
            <p:cNvSpPr>
              <a:spLocks noChangeArrowheads="1"/>
            </p:cNvSpPr>
            <p:nvPr/>
          </p:nvSpPr>
          <p:spPr bwMode="auto">
            <a:xfrm>
              <a:off x="3266" y="2340"/>
              <a:ext cx="300" cy="1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send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4622" name="Rectangle 75"/>
            <p:cNvSpPr>
              <a:spLocks noChangeArrowheads="1"/>
            </p:cNvSpPr>
            <p:nvPr/>
          </p:nvSpPr>
          <p:spPr bwMode="auto">
            <a:xfrm>
              <a:off x="3506" y="3283"/>
              <a:ext cx="420" cy="1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receive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4623" name="Rectangle 76"/>
            <p:cNvSpPr>
              <a:spLocks noChangeArrowheads="1"/>
            </p:cNvSpPr>
            <p:nvPr/>
          </p:nvSpPr>
          <p:spPr bwMode="auto">
            <a:xfrm>
              <a:off x="3971" y="3283"/>
              <a:ext cx="420" cy="1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receive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4624" name="Rectangle 77"/>
            <p:cNvSpPr>
              <a:spLocks noChangeArrowheads="1"/>
            </p:cNvSpPr>
            <p:nvPr/>
          </p:nvSpPr>
          <p:spPr bwMode="auto">
            <a:xfrm>
              <a:off x="4451" y="3283"/>
              <a:ext cx="420" cy="1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receive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4625" name="Rectangle 78"/>
            <p:cNvSpPr>
              <a:spLocks noChangeArrowheads="1"/>
            </p:cNvSpPr>
            <p:nvPr/>
          </p:nvSpPr>
          <p:spPr bwMode="auto">
            <a:xfrm>
              <a:off x="789" y="3446"/>
              <a:ext cx="90" cy="1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t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4626" name="Rectangle 79"/>
            <p:cNvSpPr>
              <a:spLocks noChangeArrowheads="1"/>
            </p:cNvSpPr>
            <p:nvPr/>
          </p:nvSpPr>
          <p:spPr bwMode="auto">
            <a:xfrm>
              <a:off x="819" y="3510"/>
              <a:ext cx="105" cy="1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1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 Helvetica Condensed" charset="0"/>
                </a:rPr>
                <a:t>1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4627" name="Rectangle 80"/>
            <p:cNvSpPr>
              <a:spLocks noChangeArrowheads="1"/>
            </p:cNvSpPr>
            <p:nvPr/>
          </p:nvSpPr>
          <p:spPr bwMode="auto">
            <a:xfrm>
              <a:off x="2155" y="3446"/>
              <a:ext cx="90" cy="1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t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4628" name="Rectangle 81"/>
            <p:cNvSpPr>
              <a:spLocks noChangeArrowheads="1"/>
            </p:cNvSpPr>
            <p:nvPr/>
          </p:nvSpPr>
          <p:spPr bwMode="auto">
            <a:xfrm>
              <a:off x="2185" y="3510"/>
              <a:ext cx="105" cy="1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1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 Helvetica Condensed" charset="0"/>
                </a:rPr>
                <a:t>2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4629" name="Rectangle 82"/>
            <p:cNvSpPr>
              <a:spLocks noChangeArrowheads="1"/>
            </p:cNvSpPr>
            <p:nvPr/>
          </p:nvSpPr>
          <p:spPr bwMode="auto">
            <a:xfrm>
              <a:off x="3536" y="3446"/>
              <a:ext cx="90" cy="1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t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4630" name="Rectangle 83"/>
            <p:cNvSpPr>
              <a:spLocks noChangeArrowheads="1"/>
            </p:cNvSpPr>
            <p:nvPr/>
          </p:nvSpPr>
          <p:spPr bwMode="auto">
            <a:xfrm>
              <a:off x="3566" y="3510"/>
              <a:ext cx="105" cy="1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1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 Helvetica Condensed" charset="0"/>
                </a:rPr>
                <a:t>3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4631" name="Rectangle 84"/>
            <p:cNvSpPr>
              <a:spLocks noChangeArrowheads="1"/>
            </p:cNvSpPr>
            <p:nvPr/>
          </p:nvSpPr>
          <p:spPr bwMode="auto">
            <a:xfrm>
              <a:off x="3656" y="1039"/>
              <a:ext cx="420" cy="1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receive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4632" name="Rectangle 85"/>
            <p:cNvSpPr>
              <a:spLocks noChangeArrowheads="1"/>
            </p:cNvSpPr>
            <p:nvPr/>
          </p:nvSpPr>
          <p:spPr bwMode="auto">
            <a:xfrm>
              <a:off x="3911" y="1706"/>
              <a:ext cx="420" cy="1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receive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4633" name="Rectangle 86"/>
            <p:cNvSpPr>
              <a:spLocks noChangeArrowheads="1"/>
            </p:cNvSpPr>
            <p:nvPr/>
          </p:nvSpPr>
          <p:spPr bwMode="auto">
            <a:xfrm>
              <a:off x="2770" y="1511"/>
              <a:ext cx="150" cy="1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m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4634" name="Rectangle 87"/>
            <p:cNvSpPr>
              <a:spLocks noChangeArrowheads="1"/>
            </p:cNvSpPr>
            <p:nvPr/>
          </p:nvSpPr>
          <p:spPr bwMode="auto">
            <a:xfrm>
              <a:off x="2875" y="1592"/>
              <a:ext cx="105" cy="1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1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 Helvetica Condensed" charset="0"/>
                </a:rPr>
                <a:t>2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4635" name="Rectangle 88"/>
            <p:cNvSpPr>
              <a:spLocks noChangeArrowheads="1"/>
            </p:cNvSpPr>
            <p:nvPr/>
          </p:nvSpPr>
          <p:spPr bwMode="auto">
            <a:xfrm>
              <a:off x="1270" y="1348"/>
              <a:ext cx="150" cy="1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m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4636" name="Rectangle 89"/>
            <p:cNvSpPr>
              <a:spLocks noChangeArrowheads="1"/>
            </p:cNvSpPr>
            <p:nvPr/>
          </p:nvSpPr>
          <p:spPr bwMode="auto">
            <a:xfrm>
              <a:off x="1360" y="1413"/>
              <a:ext cx="105" cy="1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1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 Helvetica Condensed" charset="0"/>
                </a:rPr>
                <a:t>1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4637" name="Freeform 90"/>
            <p:cNvSpPr>
              <a:spLocks/>
            </p:cNvSpPr>
            <p:nvPr/>
          </p:nvSpPr>
          <p:spPr bwMode="auto">
            <a:xfrm>
              <a:off x="4421" y="3153"/>
              <a:ext cx="45" cy="33"/>
            </a:xfrm>
            <a:custGeom>
              <a:avLst/>
              <a:gdLst>
                <a:gd name="T0" fmla="*/ 0 w 45"/>
                <a:gd name="T1" fmla="*/ 16 h 33"/>
                <a:gd name="T2" fmla="*/ 15 w 45"/>
                <a:gd name="T3" fmla="*/ 0 h 33"/>
                <a:gd name="T4" fmla="*/ 45 w 45"/>
                <a:gd name="T5" fmla="*/ 33 h 33"/>
                <a:gd name="T6" fmla="*/ 0 w 45"/>
                <a:gd name="T7" fmla="*/ 33 h 33"/>
                <a:gd name="T8" fmla="*/ 0 w 45"/>
                <a:gd name="T9" fmla="*/ 16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33">
                  <a:moveTo>
                    <a:pt x="0" y="16"/>
                  </a:moveTo>
                  <a:lnTo>
                    <a:pt x="15" y="0"/>
                  </a:lnTo>
                  <a:lnTo>
                    <a:pt x="45" y="33"/>
                  </a:lnTo>
                  <a:lnTo>
                    <a:pt x="0" y="33"/>
                  </a:lnTo>
                  <a:lnTo>
                    <a:pt x="0" y="16"/>
                  </a:lnTo>
                  <a:close/>
                </a:path>
              </a:pathLst>
            </a:custGeom>
            <a:noFill/>
            <a:ln w="23813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4638" name="Freeform 91"/>
            <p:cNvSpPr>
              <a:spLocks/>
            </p:cNvSpPr>
            <p:nvPr/>
          </p:nvSpPr>
          <p:spPr bwMode="auto">
            <a:xfrm>
              <a:off x="4421" y="3153"/>
              <a:ext cx="45" cy="33"/>
            </a:xfrm>
            <a:custGeom>
              <a:avLst/>
              <a:gdLst>
                <a:gd name="T0" fmla="*/ 0 w 45"/>
                <a:gd name="T1" fmla="*/ 16 h 33"/>
                <a:gd name="T2" fmla="*/ 15 w 45"/>
                <a:gd name="T3" fmla="*/ 0 h 33"/>
                <a:gd name="T4" fmla="*/ 45 w 45"/>
                <a:gd name="T5" fmla="*/ 33 h 33"/>
                <a:gd name="T6" fmla="*/ 0 w 45"/>
                <a:gd name="T7" fmla="*/ 33 h 33"/>
                <a:gd name="T8" fmla="*/ 0 w 45"/>
                <a:gd name="T9" fmla="*/ 16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33">
                  <a:moveTo>
                    <a:pt x="0" y="16"/>
                  </a:moveTo>
                  <a:lnTo>
                    <a:pt x="15" y="0"/>
                  </a:lnTo>
                  <a:lnTo>
                    <a:pt x="45" y="33"/>
                  </a:lnTo>
                  <a:lnTo>
                    <a:pt x="0" y="33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4639" name="Line 92"/>
            <p:cNvSpPr>
              <a:spLocks noChangeShapeType="1"/>
            </p:cNvSpPr>
            <p:nvPr/>
          </p:nvSpPr>
          <p:spPr bwMode="auto">
            <a:xfrm>
              <a:off x="2215" y="1917"/>
              <a:ext cx="2206" cy="1252"/>
            </a:xfrm>
            <a:prstGeom prst="line">
              <a:avLst/>
            </a:prstGeom>
            <a:noFill/>
            <a:ln w="23813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4640" name="Oval 93"/>
            <p:cNvSpPr>
              <a:spLocks noChangeArrowheads="1"/>
            </p:cNvSpPr>
            <p:nvPr/>
          </p:nvSpPr>
          <p:spPr bwMode="auto">
            <a:xfrm>
              <a:off x="3933" y="1225"/>
              <a:ext cx="46" cy="67"/>
            </a:xfrm>
            <a:prstGeom prst="ellipse">
              <a:avLst/>
            </a:prstGeom>
            <a:solidFill>
              <a:srgbClr val="000000"/>
            </a:solidFill>
            <a:ln w="238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1541B5B-4165-45C7-AC2A-2D66187B0B28}" type="slidenum">
              <a:rPr lang="en-US" altLang="en-US" sz="1400" smtClean="0">
                <a:latin typeface="Arial" panose="020B0604020202020204" pitchFamily="34" charset="0"/>
                <a:cs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11</a:t>
            </a:fld>
            <a:endParaRPr lang="en-US" altLang="en-US" sz="140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62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mtClean="0"/>
              <a:t>Time Ordering of Events (Lamport)</a:t>
            </a:r>
          </a:p>
        </p:txBody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en-GB" altLang="en-US" sz="2400" smtClean="0">
                <a:solidFill>
                  <a:srgbClr val="FF3300"/>
                </a:solidFill>
              </a:rPr>
              <a:t>Observation: </a:t>
            </a:r>
          </a:p>
          <a:p>
            <a:pPr>
              <a:buFont typeface="Wingdings" panose="05000000000000000000" pitchFamily="2" charset="2"/>
              <a:buNone/>
            </a:pPr>
            <a:r>
              <a:rPr lang="en-GB" altLang="en-US" sz="2400" smtClean="0">
                <a:solidFill>
                  <a:srgbClr val="FF3300"/>
                </a:solidFill>
              </a:rPr>
              <a:t>	</a:t>
            </a:r>
            <a:r>
              <a:rPr lang="en-GB" altLang="en-US" sz="2400" smtClean="0"/>
              <a:t>For some events </a:t>
            </a:r>
            <a:r>
              <a:rPr lang="en-GB" altLang="en-US" sz="2400" smtClean="0">
                <a:solidFill>
                  <a:schemeClr val="accent2"/>
                </a:solidFill>
              </a:rPr>
              <a:t>E1</a:t>
            </a:r>
            <a:r>
              <a:rPr lang="en-GB" altLang="en-US" sz="2400" smtClean="0"/>
              <a:t>, </a:t>
            </a:r>
            <a:r>
              <a:rPr lang="en-GB" altLang="en-US" sz="2400" smtClean="0">
                <a:solidFill>
                  <a:schemeClr val="accent2"/>
                </a:solidFill>
              </a:rPr>
              <a:t>E2</a:t>
            </a:r>
            <a:r>
              <a:rPr lang="en-GB" altLang="en-US" sz="2400" smtClean="0"/>
              <a:t>, </a:t>
            </a:r>
          </a:p>
          <a:p>
            <a:pPr>
              <a:buFont typeface="Wingdings" panose="05000000000000000000" pitchFamily="2" charset="2"/>
              <a:buNone/>
            </a:pPr>
            <a:r>
              <a:rPr lang="en-GB" altLang="en-US" sz="2400" smtClean="0"/>
              <a:t>	it is “obvious” that </a:t>
            </a:r>
            <a:r>
              <a:rPr lang="en-GB" altLang="en-US" sz="2400" smtClean="0">
                <a:solidFill>
                  <a:schemeClr val="accent2"/>
                </a:solidFill>
              </a:rPr>
              <a:t>E1 </a:t>
            </a:r>
            <a:r>
              <a:rPr lang="en-GB" altLang="en-US" sz="2400" smtClean="0"/>
              <a:t>happened before </a:t>
            </a:r>
            <a:r>
              <a:rPr lang="en-GB" altLang="en-US" sz="2400" smtClean="0">
                <a:solidFill>
                  <a:schemeClr val="accent2"/>
                </a:solidFill>
              </a:rPr>
              <a:t>E2 </a:t>
            </a:r>
            <a:br>
              <a:rPr lang="en-GB" altLang="en-US" sz="2400" smtClean="0">
                <a:solidFill>
                  <a:schemeClr val="accent2"/>
                </a:solidFill>
              </a:rPr>
            </a:br>
            <a:r>
              <a:rPr lang="en-GB" altLang="en-US" sz="2400" smtClean="0">
                <a:solidFill>
                  <a:schemeClr val="accent2"/>
                </a:solidFill>
              </a:rPr>
              <a:t>			  	</a:t>
            </a:r>
            <a:r>
              <a:rPr lang="en-GB" altLang="en-US" sz="2400" smtClean="0"/>
              <a:t>(written </a:t>
            </a:r>
            <a:r>
              <a:rPr lang="en-GB" altLang="en-US" sz="2400" smtClean="0">
                <a:solidFill>
                  <a:schemeClr val="accent2"/>
                </a:solidFill>
              </a:rPr>
              <a:t>E1 </a:t>
            </a:r>
            <a:r>
              <a:rPr lang="en-GB" altLang="en-US" sz="2400" smtClean="0">
                <a:solidFill>
                  <a:schemeClr val="accent2"/>
                </a:solidFill>
                <a:sym typeface="Symbol" panose="05050102010706020507" pitchFamily="18" charset="2"/>
              </a:rPr>
              <a:t></a:t>
            </a:r>
            <a:r>
              <a:rPr lang="en-GB" altLang="en-US" sz="2400" smtClean="0">
                <a:solidFill>
                  <a:schemeClr val="accent2"/>
                </a:solidFill>
              </a:rPr>
              <a:t> E2</a:t>
            </a:r>
            <a:r>
              <a:rPr lang="en-GB" altLang="en-US" sz="2400" smtClean="0"/>
              <a:t>)</a:t>
            </a:r>
          </a:p>
          <a:p>
            <a:pPr>
              <a:buFont typeface="Wingdings" panose="05000000000000000000" pitchFamily="2" charset="2"/>
              <a:buNone/>
            </a:pPr>
            <a:endParaRPr lang="en-GB" altLang="en-US" sz="2400" smtClean="0"/>
          </a:p>
          <a:p>
            <a:r>
              <a:rPr lang="en-GB" altLang="en-US" sz="2400" smtClean="0"/>
              <a:t>If </a:t>
            </a:r>
            <a:r>
              <a:rPr lang="en-GB" altLang="en-US" sz="2400" smtClean="0">
                <a:solidFill>
                  <a:schemeClr val="accent2"/>
                </a:solidFill>
              </a:rPr>
              <a:t>E1</a:t>
            </a:r>
            <a:r>
              <a:rPr lang="en-GB" altLang="en-US" sz="2400" smtClean="0"/>
              <a:t> happens before </a:t>
            </a:r>
            <a:r>
              <a:rPr lang="en-GB" altLang="en-US" sz="2400" smtClean="0">
                <a:solidFill>
                  <a:schemeClr val="accent2"/>
                </a:solidFill>
              </a:rPr>
              <a:t>E2</a:t>
            </a:r>
            <a:r>
              <a:rPr lang="en-GB" altLang="en-US" sz="2400" smtClean="0"/>
              <a:t> in process </a:t>
            </a:r>
            <a:r>
              <a:rPr lang="en-GB" altLang="en-US" sz="2400" smtClean="0">
                <a:solidFill>
                  <a:schemeClr val="accent2"/>
                </a:solidFill>
              </a:rPr>
              <a:t>P</a:t>
            </a:r>
            <a:r>
              <a:rPr lang="en-GB" altLang="en-US" sz="2400" smtClean="0"/>
              <a:t>, then </a:t>
            </a:r>
            <a:r>
              <a:rPr lang="en-GB" altLang="en-US" sz="2400" smtClean="0">
                <a:solidFill>
                  <a:schemeClr val="accent2"/>
                </a:solidFill>
              </a:rPr>
              <a:t>E1 </a:t>
            </a:r>
            <a:r>
              <a:rPr lang="en-GB" altLang="en-US" sz="2400" smtClean="0">
                <a:solidFill>
                  <a:schemeClr val="accent2"/>
                </a:solidFill>
                <a:sym typeface="Symbol" panose="05050102010706020507" pitchFamily="18" charset="2"/>
              </a:rPr>
              <a:t></a:t>
            </a:r>
            <a:r>
              <a:rPr lang="en-GB" altLang="en-US" sz="2400" smtClean="0">
                <a:solidFill>
                  <a:schemeClr val="accent2"/>
                </a:solidFill>
              </a:rPr>
              <a:t> E2</a:t>
            </a:r>
          </a:p>
          <a:p>
            <a:endParaRPr lang="en-GB" altLang="en-US" sz="2400" smtClean="0">
              <a:solidFill>
                <a:schemeClr val="accent2"/>
              </a:solidFill>
            </a:endParaRPr>
          </a:p>
          <a:p>
            <a:r>
              <a:rPr lang="en-GB" altLang="en-US" sz="2400" smtClean="0"/>
              <a:t>If </a:t>
            </a:r>
            <a:r>
              <a:rPr lang="en-GB" altLang="en-US" sz="2400" smtClean="0">
                <a:solidFill>
                  <a:schemeClr val="accent2"/>
                </a:solidFill>
              </a:rPr>
              <a:t>E1 = send(M)</a:t>
            </a:r>
            <a:r>
              <a:rPr lang="en-GB" altLang="en-US" sz="2400" smtClean="0"/>
              <a:t> and </a:t>
            </a:r>
            <a:r>
              <a:rPr lang="en-GB" altLang="en-US" sz="2400" smtClean="0">
                <a:solidFill>
                  <a:schemeClr val="accent2"/>
                </a:solidFill>
              </a:rPr>
              <a:t>E2 = receive(M)</a:t>
            </a:r>
            <a:r>
              <a:rPr lang="en-GB" altLang="en-US" sz="2400" smtClean="0"/>
              <a:t>, then </a:t>
            </a:r>
            <a:r>
              <a:rPr lang="en-GB" altLang="en-US" sz="2400" smtClean="0">
                <a:solidFill>
                  <a:schemeClr val="accent2"/>
                </a:solidFill>
              </a:rPr>
              <a:t>E1 </a:t>
            </a:r>
            <a:r>
              <a:rPr lang="en-GB" altLang="en-US" sz="2400" smtClean="0">
                <a:solidFill>
                  <a:schemeClr val="accent2"/>
                </a:solidFill>
                <a:sym typeface="Symbol" panose="05050102010706020507" pitchFamily="18" charset="2"/>
              </a:rPr>
              <a:t></a:t>
            </a:r>
            <a:r>
              <a:rPr lang="en-GB" altLang="en-US" sz="2400" smtClean="0">
                <a:solidFill>
                  <a:schemeClr val="accent2"/>
                </a:solidFill>
              </a:rPr>
              <a:t> E2</a:t>
            </a:r>
          </a:p>
          <a:p>
            <a:pPr>
              <a:buFont typeface="Wingdings" panose="05000000000000000000" pitchFamily="2" charset="2"/>
              <a:buNone/>
            </a:pPr>
            <a:r>
              <a:rPr lang="en-GB" altLang="en-US" sz="2400" smtClean="0"/>
              <a:t>							(</a:t>
            </a:r>
            <a:r>
              <a:rPr lang="en-GB" altLang="en-US" sz="2400" smtClean="0">
                <a:solidFill>
                  <a:schemeClr val="accent2"/>
                </a:solidFill>
              </a:rPr>
              <a:t>M</a:t>
            </a:r>
            <a:r>
              <a:rPr lang="en-GB" altLang="en-US" sz="2400" smtClean="0"/>
              <a:t> is a message)</a:t>
            </a:r>
            <a:br>
              <a:rPr lang="en-GB" altLang="en-US" sz="2400" smtClean="0"/>
            </a:br>
            <a:endParaRPr lang="en-GB" altLang="en-US" sz="2400" smtClean="0"/>
          </a:p>
          <a:p>
            <a:r>
              <a:rPr lang="en-GB" altLang="en-US" sz="2400" smtClean="0"/>
              <a:t>If </a:t>
            </a:r>
            <a:r>
              <a:rPr lang="en-GB" altLang="en-US" sz="2400" smtClean="0">
                <a:solidFill>
                  <a:schemeClr val="accent2"/>
                </a:solidFill>
              </a:rPr>
              <a:t>E1 </a:t>
            </a:r>
            <a:r>
              <a:rPr lang="en-GB" altLang="en-US" sz="2400" smtClean="0">
                <a:solidFill>
                  <a:schemeClr val="accent2"/>
                </a:solidFill>
                <a:sym typeface="Symbol" panose="05050102010706020507" pitchFamily="18" charset="2"/>
              </a:rPr>
              <a:t></a:t>
            </a:r>
            <a:r>
              <a:rPr lang="en-GB" altLang="en-US" sz="2400" smtClean="0">
                <a:solidFill>
                  <a:schemeClr val="accent2"/>
                </a:solidFill>
              </a:rPr>
              <a:t> E2</a:t>
            </a:r>
            <a:r>
              <a:rPr lang="en-GB" altLang="en-US" sz="2400" smtClean="0"/>
              <a:t> and </a:t>
            </a:r>
            <a:r>
              <a:rPr lang="en-GB" altLang="en-US" sz="2400" smtClean="0">
                <a:solidFill>
                  <a:schemeClr val="accent2"/>
                </a:solidFill>
              </a:rPr>
              <a:t>E2 </a:t>
            </a:r>
            <a:r>
              <a:rPr lang="en-GB" altLang="en-US" sz="2400" smtClean="0">
                <a:solidFill>
                  <a:schemeClr val="accent2"/>
                </a:solidFill>
                <a:sym typeface="Symbol" panose="05050102010706020507" pitchFamily="18" charset="2"/>
              </a:rPr>
              <a:t></a:t>
            </a:r>
            <a:r>
              <a:rPr lang="en-GB" altLang="en-US" sz="2400" smtClean="0">
                <a:solidFill>
                  <a:schemeClr val="accent2"/>
                </a:solidFill>
              </a:rPr>
              <a:t> E3</a:t>
            </a:r>
            <a:r>
              <a:rPr lang="en-GB" altLang="en-US" sz="2400" smtClean="0"/>
              <a:t> then </a:t>
            </a:r>
            <a:r>
              <a:rPr lang="en-GB" altLang="en-US" sz="2400" smtClean="0">
                <a:solidFill>
                  <a:schemeClr val="accent2"/>
                </a:solidFill>
              </a:rPr>
              <a:t>E1 </a:t>
            </a:r>
            <a:r>
              <a:rPr lang="en-GB" altLang="en-US" sz="2400" smtClean="0">
                <a:solidFill>
                  <a:schemeClr val="accent2"/>
                </a:solidFill>
                <a:sym typeface="Symbol" panose="05050102010706020507" pitchFamily="18" charset="2"/>
              </a:rPr>
              <a:t></a:t>
            </a:r>
            <a:r>
              <a:rPr lang="en-GB" altLang="en-US" sz="2400" smtClean="0">
                <a:solidFill>
                  <a:schemeClr val="accent2"/>
                </a:solidFill>
              </a:rPr>
              <a:t> E3      </a:t>
            </a:r>
            <a:r>
              <a:rPr lang="en-GB" altLang="en-US" sz="2400" smtClean="0"/>
              <a:t>(transitivity)</a:t>
            </a:r>
            <a:endParaRPr lang="en-GB" altLang="en-US" sz="2400" smtClean="0">
              <a:sym typeface="Wingdings" panose="05000000000000000000" pitchFamily="2" charset="2"/>
            </a:endParaRPr>
          </a:p>
          <a:p>
            <a:pPr>
              <a:buFont typeface="Wingdings" panose="05000000000000000000" pitchFamily="2" charset="2"/>
              <a:buNone/>
            </a:pPr>
            <a:endParaRPr lang="en-GB" altLang="en-US" sz="2400" smtClean="0">
              <a:solidFill>
                <a:srgbClr val="FF3300"/>
              </a:solidFill>
              <a:sym typeface="Wingdings" panose="05000000000000000000" pitchFamily="2" charset="2"/>
            </a:endParaRPr>
          </a:p>
          <a:p>
            <a:pPr>
              <a:buFont typeface="Wingdings" panose="05000000000000000000" pitchFamily="2" charset="2"/>
              <a:buNone/>
            </a:pPr>
            <a:endParaRPr lang="en-GB" altLang="en-US" sz="2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2B07BF58-07C4-4C60-BBFD-C2CB03071DCA}" type="slidenum">
              <a:rPr lang="en-US" altLang="en-US" sz="1400" smtClean="0">
                <a:latin typeface="Arial" panose="020B0604020202020204" pitchFamily="34" charset="0"/>
                <a:cs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12</a:t>
            </a:fld>
            <a:endParaRPr lang="en-US" altLang="en-US" sz="140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65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mtClean="0"/>
              <a:t>Logical Clocks</a:t>
            </a:r>
          </a:p>
        </p:txBody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en-GB" altLang="en-US" sz="2400" dirty="0" smtClean="0">
                <a:solidFill>
                  <a:srgbClr val="FF3300"/>
                </a:solidFill>
                <a:sym typeface="Wingdings" panose="05000000000000000000" pitchFamily="2" charset="2"/>
              </a:rPr>
              <a:t>Goal: </a:t>
            </a:r>
            <a:r>
              <a:rPr lang="en-GB" altLang="en-US" sz="2400" dirty="0" smtClean="0">
                <a:sym typeface="Wingdings" panose="05000000000000000000" pitchFamily="2" charset="2"/>
              </a:rPr>
              <a:t>Assign “timestamps” </a:t>
            </a:r>
            <a:r>
              <a:rPr lang="en-GB" altLang="en-US" sz="2400" dirty="0" err="1" smtClean="0">
                <a:solidFill>
                  <a:schemeClr val="accent2"/>
                </a:solidFill>
                <a:sym typeface="Wingdings" panose="05000000000000000000" pitchFamily="2" charset="2"/>
              </a:rPr>
              <a:t>ti</a:t>
            </a:r>
            <a:r>
              <a:rPr lang="en-GB" altLang="en-US" sz="2400" dirty="0" smtClean="0">
                <a:sym typeface="Wingdings" panose="05000000000000000000" pitchFamily="2" charset="2"/>
              </a:rPr>
              <a:t> to events </a:t>
            </a:r>
            <a:r>
              <a:rPr lang="en-GB" altLang="en-US" sz="2400" dirty="0" err="1" smtClean="0">
                <a:solidFill>
                  <a:schemeClr val="accent2"/>
                </a:solidFill>
                <a:sym typeface="Wingdings" panose="05000000000000000000" pitchFamily="2" charset="2"/>
              </a:rPr>
              <a:t>Ei</a:t>
            </a:r>
            <a:r>
              <a:rPr lang="en-GB" altLang="en-US" sz="2400" dirty="0" smtClean="0">
                <a:sym typeface="Wingdings" panose="05000000000000000000" pitchFamily="2" charset="2"/>
              </a:rPr>
              <a:t> such that</a:t>
            </a:r>
          </a:p>
          <a:p>
            <a:pPr>
              <a:buFont typeface="Wingdings" panose="05000000000000000000" pitchFamily="2" charset="2"/>
              <a:buNone/>
            </a:pPr>
            <a:endParaRPr lang="en-GB" altLang="en-US" sz="2400" dirty="0" smtClean="0">
              <a:sym typeface="Wingdings" panose="05000000000000000000" pitchFamily="2" charset="2"/>
            </a:endParaRPr>
          </a:p>
          <a:p>
            <a:pPr>
              <a:buFont typeface="Wingdings" panose="05000000000000000000" pitchFamily="2" charset="2"/>
              <a:buNone/>
            </a:pPr>
            <a:r>
              <a:rPr lang="en-GB" altLang="en-US" sz="2400" dirty="0" smtClean="0">
                <a:sym typeface="Wingdings" panose="05000000000000000000" pitchFamily="2" charset="2"/>
              </a:rPr>
              <a:t>		 </a:t>
            </a:r>
            <a:r>
              <a:rPr lang="en-GB" altLang="en-US" sz="2400" dirty="0" smtClean="0">
                <a:solidFill>
                  <a:schemeClr val="accent2"/>
                </a:solidFill>
              </a:rPr>
              <a:t>E1 </a:t>
            </a:r>
            <a:r>
              <a:rPr lang="en-GB" altLang="en-US" sz="2400" dirty="0" smtClean="0">
                <a:solidFill>
                  <a:schemeClr val="accent2"/>
                </a:solidFill>
                <a:sym typeface="Symbol" panose="05050102010706020507" pitchFamily="18" charset="2"/>
              </a:rPr>
              <a:t></a:t>
            </a:r>
            <a:r>
              <a:rPr lang="en-GB" altLang="en-US" sz="2400" dirty="0" smtClean="0">
                <a:solidFill>
                  <a:schemeClr val="accent2"/>
                </a:solidFill>
              </a:rPr>
              <a:t> E2</a:t>
            </a:r>
            <a:r>
              <a:rPr lang="en-GB" altLang="en-US" sz="2400" dirty="0" smtClean="0"/>
              <a:t>  </a:t>
            </a:r>
            <a:r>
              <a:rPr lang="en-GB" altLang="en-US" sz="2400" dirty="0" smtClean="0">
                <a:sym typeface="Symbol" panose="05050102010706020507" pitchFamily="18" charset="2"/>
              </a:rPr>
              <a:t>  </a:t>
            </a:r>
            <a:r>
              <a:rPr lang="en-GB" altLang="en-US" sz="2400" dirty="0" smtClean="0">
                <a:solidFill>
                  <a:schemeClr val="accent2"/>
                </a:solidFill>
              </a:rPr>
              <a:t>t1 &lt; t2       </a:t>
            </a:r>
          </a:p>
          <a:p>
            <a:pPr>
              <a:buFont typeface="Wingdings" panose="05000000000000000000" pitchFamily="2" charset="2"/>
              <a:buNone/>
            </a:pPr>
            <a:r>
              <a:rPr lang="en-GB" altLang="en-US" sz="2400" dirty="0" smtClean="0">
                <a:solidFill>
                  <a:schemeClr val="accent2"/>
                </a:solidFill>
              </a:rPr>
              <a:t>										(partial order!)</a:t>
            </a:r>
            <a:endParaRPr lang="en-GB" altLang="en-US" sz="2400" i="1" dirty="0" smtClean="0">
              <a:solidFill>
                <a:srgbClr val="009900"/>
              </a:solidFill>
            </a:endParaRPr>
          </a:p>
          <a:p>
            <a:pPr>
              <a:buFont typeface="Wingdings" panose="05000000000000000000" pitchFamily="2" charset="2"/>
              <a:buNone/>
            </a:pPr>
            <a:endParaRPr lang="en-GB" altLang="en-US" sz="2400" i="1" dirty="0" smtClean="0">
              <a:solidFill>
                <a:srgbClr val="009900"/>
              </a:solidFill>
            </a:endParaRPr>
          </a:p>
          <a:p>
            <a:pPr>
              <a:buFont typeface="Wingdings" panose="05000000000000000000" pitchFamily="2" charset="2"/>
              <a:buNone/>
            </a:pPr>
            <a:r>
              <a:rPr lang="en-GB" altLang="en-US" sz="2400" dirty="0" smtClean="0">
                <a:solidFill>
                  <a:srgbClr val="FF3300"/>
                </a:solidFill>
              </a:rPr>
              <a:t>Approach:</a:t>
            </a:r>
            <a:r>
              <a:rPr lang="en-GB" altLang="en-US" sz="2400" dirty="0" smtClean="0"/>
              <a:t> Processes</a:t>
            </a:r>
          </a:p>
          <a:p>
            <a:r>
              <a:rPr lang="en-GB" altLang="en-US" sz="2400" dirty="0" smtClean="0"/>
              <a:t>incrementally</a:t>
            </a:r>
            <a:r>
              <a:rPr lang="en-GB" altLang="en-US" sz="2400" dirty="0" smtClean="0">
                <a:solidFill>
                  <a:schemeClr val="accent2"/>
                </a:solidFill>
              </a:rPr>
              <a:t> number</a:t>
            </a:r>
            <a:r>
              <a:rPr lang="en-GB" altLang="en-US" sz="2400" dirty="0" smtClean="0">
                <a:solidFill>
                  <a:srgbClr val="FF3300"/>
                </a:solidFill>
              </a:rPr>
              <a:t> </a:t>
            </a:r>
            <a:r>
              <a:rPr lang="en-GB" altLang="en-US" sz="2400" dirty="0" smtClean="0"/>
              <a:t>their events</a:t>
            </a:r>
          </a:p>
          <a:p>
            <a:r>
              <a:rPr lang="en-GB" altLang="en-US" sz="2400" dirty="0" smtClean="0">
                <a:solidFill>
                  <a:schemeClr val="accent2"/>
                </a:solidFill>
              </a:rPr>
              <a:t>send</a:t>
            </a:r>
            <a:r>
              <a:rPr lang="en-GB" altLang="en-US" sz="2400" dirty="0" smtClean="0">
                <a:solidFill>
                  <a:srgbClr val="FF3300"/>
                </a:solidFill>
              </a:rPr>
              <a:t> </a:t>
            </a:r>
            <a:r>
              <a:rPr lang="en-GB" altLang="en-US" sz="2400" dirty="0" smtClean="0"/>
              <a:t>numbers</a:t>
            </a:r>
            <a:r>
              <a:rPr lang="en-GB" altLang="en-US" sz="2400" dirty="0" smtClean="0">
                <a:solidFill>
                  <a:srgbClr val="FF3300"/>
                </a:solidFill>
              </a:rPr>
              <a:t> </a:t>
            </a:r>
            <a:r>
              <a:rPr lang="en-GB" altLang="en-US" sz="2400" dirty="0" smtClean="0">
                <a:solidFill>
                  <a:schemeClr val="accent2"/>
                </a:solidFill>
              </a:rPr>
              <a:t>with messages</a:t>
            </a:r>
          </a:p>
          <a:p>
            <a:r>
              <a:rPr lang="en-GB" altLang="en-US" sz="2400" dirty="0" smtClean="0">
                <a:solidFill>
                  <a:schemeClr val="accent2"/>
                </a:solidFill>
              </a:rPr>
              <a:t>update </a:t>
            </a:r>
            <a:r>
              <a:rPr lang="en-GB" altLang="en-US" sz="2400" dirty="0" smtClean="0"/>
              <a:t>their “logical clock” to </a:t>
            </a:r>
          </a:p>
          <a:p>
            <a:pPr>
              <a:buFont typeface="Wingdings" panose="05000000000000000000" pitchFamily="2" charset="2"/>
              <a:buNone/>
            </a:pPr>
            <a:r>
              <a:rPr lang="en-GB" altLang="en-US" sz="2400" dirty="0" smtClean="0"/>
              <a:t>			</a:t>
            </a:r>
            <a:r>
              <a:rPr lang="en-GB" altLang="en-US" sz="2400" dirty="0" smtClean="0">
                <a:solidFill>
                  <a:schemeClr val="accent2"/>
                </a:solidFill>
              </a:rPr>
              <a:t>max(</a:t>
            </a:r>
            <a:r>
              <a:rPr lang="en-GB" altLang="en-US" sz="2400" dirty="0" err="1" smtClean="0">
                <a:solidFill>
                  <a:schemeClr val="accent2"/>
                </a:solidFill>
              </a:rPr>
              <a:t>OwnTime</a:t>
            </a:r>
            <a:r>
              <a:rPr lang="en-GB" altLang="en-US" sz="2400" dirty="0" smtClean="0">
                <a:solidFill>
                  <a:schemeClr val="accent2"/>
                </a:solidFill>
              </a:rPr>
              <a:t>, </a:t>
            </a:r>
            <a:r>
              <a:rPr lang="en-GB" altLang="en-US" sz="2400" dirty="0" err="1" smtClean="0">
                <a:solidFill>
                  <a:schemeClr val="accent2"/>
                </a:solidFill>
              </a:rPr>
              <a:t>SendTime</a:t>
            </a:r>
            <a:r>
              <a:rPr lang="en-GB" altLang="en-US" sz="2400" dirty="0" smtClean="0">
                <a:solidFill>
                  <a:schemeClr val="accent2"/>
                </a:solidFill>
              </a:rPr>
              <a:t>) +1</a:t>
            </a:r>
          </a:p>
          <a:p>
            <a:pPr>
              <a:buFont typeface="Wingdings" panose="05000000000000000000" pitchFamily="2" charset="2"/>
              <a:buNone/>
            </a:pPr>
            <a:r>
              <a:rPr lang="en-GB" altLang="en-US" sz="2400" dirty="0" smtClean="0">
                <a:solidFill>
                  <a:schemeClr val="accent2"/>
                </a:solidFill>
              </a:rPr>
              <a:t>	</a:t>
            </a:r>
            <a:r>
              <a:rPr lang="en-GB" altLang="en-US" sz="2400" dirty="0" smtClean="0"/>
              <a:t>when they receive a message</a:t>
            </a:r>
            <a:endParaRPr lang="en-GB" altLang="en-US" sz="2400" dirty="0" smtClean="0">
              <a:sym typeface="Symbol" panose="05050102010706020507" pitchFamily="18" charset="2"/>
            </a:endParaRPr>
          </a:p>
          <a:p>
            <a:pPr>
              <a:buFont typeface="Wingdings" panose="05000000000000000000" pitchFamily="2" charset="2"/>
              <a:buNone/>
            </a:pPr>
            <a:endParaRPr lang="en-GB" alt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C16DF981-723C-46C6-B180-C45071145CDC}" type="slidenum">
              <a:rPr lang="en-US" altLang="en-US" sz="1400" smtClean="0">
                <a:latin typeface="Arial" panose="020B0604020202020204" pitchFamily="34" charset="0"/>
                <a:cs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13</a:t>
            </a:fld>
            <a:endParaRPr lang="en-US" altLang="en-US" sz="140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67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z="4000" dirty="0" smtClean="0"/>
              <a:t>Logical Clocks in the Message Scenario</a:t>
            </a:r>
          </a:p>
        </p:txBody>
      </p:sp>
      <p:pic>
        <p:nvPicPr>
          <p:cNvPr id="28676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2600" y="1465263"/>
            <a:ext cx="8029575" cy="4130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53348" name="Text Box 4"/>
          <p:cNvSpPr txBox="1">
            <a:spLocks noChangeArrowheads="1"/>
          </p:cNvSpPr>
          <p:nvPr/>
        </p:nvSpPr>
        <p:spPr bwMode="auto">
          <a:xfrm>
            <a:off x="3208338" y="4125913"/>
            <a:ext cx="311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800" b="1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953349" name="Text Box 5"/>
          <p:cNvSpPr txBox="1">
            <a:spLocks noChangeArrowheads="1"/>
          </p:cNvSpPr>
          <p:nvPr/>
        </p:nvSpPr>
        <p:spPr bwMode="auto">
          <a:xfrm>
            <a:off x="4051300" y="4111625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800" b="1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</a:p>
        </p:txBody>
      </p:sp>
      <p:sp>
        <p:nvSpPr>
          <p:cNvPr id="953350" name="Text Box 6"/>
          <p:cNvSpPr txBox="1">
            <a:spLocks noChangeArrowheads="1"/>
          </p:cNvSpPr>
          <p:nvPr/>
        </p:nvSpPr>
        <p:spPr bwMode="auto">
          <a:xfrm>
            <a:off x="5754688" y="3927475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800" b="1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</a:p>
        </p:txBody>
      </p:sp>
      <p:sp>
        <p:nvSpPr>
          <p:cNvPr id="953352" name="Text Box 8"/>
          <p:cNvSpPr txBox="1">
            <a:spLocks noChangeArrowheads="1"/>
          </p:cNvSpPr>
          <p:nvPr/>
        </p:nvSpPr>
        <p:spPr bwMode="auto">
          <a:xfrm>
            <a:off x="1504950" y="6115050"/>
            <a:ext cx="6788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800" b="1" i="1">
                <a:solidFill>
                  <a:srgbClr val="0099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 a tie break, use process numbers as second component!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389188" y="5614988"/>
            <a:ext cx="48323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800" b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Messages carry numbers</a:t>
            </a:r>
            <a:r>
              <a:rPr lang="en-GB" altLang="en-US" sz="1800" b="1">
                <a:latin typeface="Arial" panose="020B0604020202020204" pitchFamily="34" charset="0"/>
                <a:cs typeface="Arial" panose="020B0604020202020204" pitchFamily="34" charset="0"/>
              </a:rPr>
              <a:t>          </a:t>
            </a:r>
            <a:r>
              <a:rPr lang="en-GB" altLang="en-US" sz="1800" b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5       1       3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33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3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3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3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3349" grpId="0"/>
      <p:bldP spid="953350" grpId="0"/>
      <p:bldP spid="953352" grpId="0"/>
      <p:bldP spid="10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Combined with classical clocks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US" altLang="en-US" sz="2800" smtClean="0"/>
              <a:t>Three processes, each with its own clock. </a:t>
            </a:r>
            <a:br>
              <a:rPr lang="en-US" altLang="en-US" sz="2800" smtClean="0"/>
            </a:br>
            <a:r>
              <a:rPr lang="en-US" altLang="en-US" sz="2800" smtClean="0"/>
              <a:t>The clocks run at different rates. </a:t>
            </a:r>
          </a:p>
        </p:txBody>
      </p:sp>
      <p:pic>
        <p:nvPicPr>
          <p:cNvPr id="29700" name="Picture 4" descr="06-0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1263" y="2765425"/>
            <a:ext cx="3862387" cy="409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Combined with classical clocks (2)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5824538"/>
            <a:ext cx="9144000" cy="728662"/>
          </a:xfrm>
        </p:spPr>
        <p:txBody>
          <a:bodyPr/>
          <a:lstStyle/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US" altLang="en-US" smtClean="0"/>
              <a:t>	Lamport’s algorithm corrects the clocks.</a:t>
            </a:r>
          </a:p>
        </p:txBody>
      </p:sp>
      <p:pic>
        <p:nvPicPr>
          <p:cNvPr id="31748" name="Picture 4" descr="06-0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1588" y="1308100"/>
            <a:ext cx="3894137" cy="4208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Lamport’s Logical Clocks (4)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Figure 6-10. The positioning of Lamport’s logical </a:t>
            </a:r>
            <a:br>
              <a:rPr lang="en-US" altLang="en-US" smtClean="0"/>
            </a:br>
            <a:r>
              <a:rPr lang="en-US" altLang="en-US" smtClean="0"/>
              <a:t>clocks in distributed systems.</a:t>
            </a:r>
          </a:p>
        </p:txBody>
      </p:sp>
      <p:pic>
        <p:nvPicPr>
          <p:cNvPr id="33796" name="Picture 4" descr="06-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9725" y="1495425"/>
            <a:ext cx="8550275" cy="3613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/>
          <p:nvPr/>
        </p:nvSpPr>
        <p:spPr>
          <a:xfrm>
            <a:off x="523875" y="2968625"/>
            <a:ext cx="2398713" cy="33337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20650" y="3302000"/>
            <a:ext cx="855663" cy="26352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Back to databases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600200"/>
            <a:ext cx="8330859" cy="4525963"/>
          </a:xfrm>
        </p:spPr>
        <p:txBody>
          <a:bodyPr/>
          <a:lstStyle/>
          <a:p>
            <a:endParaRPr lang="en-GB" dirty="0" smtClean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r>
              <a:rPr lang="en-GB" dirty="0" smtClean="0"/>
              <a:t>How long to wait before processing an update?</a:t>
            </a:r>
            <a:endParaRPr lang="en-GB" dirty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5439" y="1514283"/>
            <a:ext cx="6766997" cy="34811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3957884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Solution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679" y="1594063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en-GB" sz="2800" dirty="0" smtClean="0"/>
              <a:t>Multicast </a:t>
            </a:r>
            <a:r>
              <a:rPr lang="en-GB" sz="2800" dirty="0" smtClean="0"/>
              <a:t>messages to </a:t>
            </a:r>
            <a:r>
              <a:rPr lang="en-GB" sz="2800" dirty="0" smtClean="0"/>
              <a:t>everyone, including oneself</a:t>
            </a:r>
          </a:p>
          <a:p>
            <a:pPr marL="0" indent="0">
              <a:buNone/>
            </a:pPr>
            <a:endParaRPr lang="en-GB" sz="900" dirty="0" smtClean="0"/>
          </a:p>
          <a:p>
            <a:pPr marL="914400" lvl="1" indent="-514350">
              <a:buFont typeface="+mj-lt"/>
              <a:buAutoNum type="arabicPeriod"/>
            </a:pPr>
            <a:r>
              <a:rPr lang="en-GB" sz="2400" dirty="0" smtClean="0"/>
              <a:t>On receiving a message: Queue message based on their logical </a:t>
            </a:r>
            <a:r>
              <a:rPr lang="en-GB" sz="2400" b="1" dirty="0" smtClean="0"/>
              <a:t>sending</a:t>
            </a:r>
            <a:r>
              <a:rPr lang="en-GB" sz="2400" dirty="0" smtClean="0"/>
              <a:t> </a:t>
            </a:r>
            <a:r>
              <a:rPr lang="en-GB" sz="2400" b="1" dirty="0" smtClean="0"/>
              <a:t>timestamp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GB" sz="2400" dirty="0" smtClean="0"/>
              <a:t>Acknowledge receipt of messages to all other peers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GB" sz="2400" dirty="0" smtClean="0"/>
              <a:t>Process acknowledgments and messages from same peer in sending </a:t>
            </a:r>
            <a:r>
              <a:rPr lang="en-GB" sz="2400" dirty="0" smtClean="0"/>
              <a:t>order (how?)</a:t>
            </a:r>
            <a:endParaRPr lang="en-GB" sz="2400" dirty="0" smtClean="0"/>
          </a:p>
          <a:p>
            <a:pPr marL="914400" lvl="1" indent="-514350">
              <a:buFont typeface="+mj-lt"/>
              <a:buAutoNum type="arabicPeriod"/>
            </a:pPr>
            <a:r>
              <a:rPr lang="en-GB" sz="2400" dirty="0" smtClean="0"/>
              <a:t>Only process messages upon receipt of acknowledgment by all other </a:t>
            </a:r>
            <a:r>
              <a:rPr lang="en-GB" sz="2400" dirty="0" smtClean="0"/>
              <a:t>peers</a:t>
            </a:r>
            <a:br>
              <a:rPr lang="en-GB" sz="2400" dirty="0" smtClean="0"/>
            </a:br>
            <a:endParaRPr lang="en-GB" sz="1100" dirty="0" smtClean="0"/>
          </a:p>
          <a:p>
            <a:pPr marL="0" indent="0">
              <a:buNone/>
            </a:pPr>
            <a:r>
              <a:rPr lang="en-GB" sz="2800" dirty="0" smtClean="0">
                <a:sym typeface="Wingdings" panose="05000000000000000000" pitchFamily="2" charset="2"/>
              </a:rPr>
              <a:t> Unique processing order for all peers</a:t>
            </a:r>
            <a:br>
              <a:rPr lang="en-GB" sz="2800" dirty="0" smtClean="0">
                <a:sym typeface="Wingdings" panose="05000000000000000000" pitchFamily="2" charset="2"/>
              </a:rPr>
            </a:br>
            <a:r>
              <a:rPr lang="en-GB" sz="2800" dirty="0" smtClean="0">
                <a:sym typeface="Wingdings" panose="05000000000000000000" pitchFamily="2" charset="2"/>
              </a:rPr>
              <a:t>	“Totally-ordered multicast”</a:t>
            </a:r>
            <a:endParaRPr lang="en-GB" sz="2800" dirty="0" smtClean="0"/>
          </a:p>
          <a:p>
            <a:pPr marL="514350" indent="-514350">
              <a:buFont typeface="+mj-lt"/>
              <a:buAutoNum type="arabicPeriod"/>
            </a:pP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1269484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itle 3"/>
          <p:cNvSpPr>
            <a:spLocks noGrp="1"/>
          </p:cNvSpPr>
          <p:nvPr>
            <p:ph type="title"/>
          </p:nvPr>
        </p:nvSpPr>
        <p:spPr>
          <a:xfrm>
            <a:off x="457200" y="2778125"/>
            <a:ext cx="8229600" cy="1143000"/>
          </a:xfrm>
        </p:spPr>
        <p:txBody>
          <a:bodyPr/>
          <a:lstStyle/>
          <a:p>
            <a:r>
              <a:rPr lang="en-US" altLang="en-US" b="1" smtClean="0"/>
              <a:t>2. Leader Election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5393C7F8-0964-4F39-8602-5E297115B429}" type="slidenum">
              <a:rPr lang="en-US" altLang="en-US" sz="1400" smtClean="0">
                <a:latin typeface="Arial" panose="020B0604020202020204" pitchFamily="34" charset="0"/>
                <a:cs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2</a:t>
            </a:fld>
            <a:endParaRPr lang="en-US" altLang="en-US" sz="140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38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mtClean="0"/>
              <a:t>Co-ordination Algorithms</a:t>
            </a:r>
          </a:p>
        </p:txBody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228725"/>
            <a:ext cx="8424862" cy="5129213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en-GB" altLang="en-US" sz="2800" dirty="0" smtClean="0">
                <a:solidFill>
                  <a:srgbClr val="009900"/>
                </a:solidFill>
              </a:rPr>
              <a:t>are fundamental in distributed systems:</a:t>
            </a:r>
          </a:p>
          <a:p>
            <a:r>
              <a:rPr lang="en-GB" altLang="en-US" sz="2800" dirty="0" smtClean="0"/>
              <a:t>to dynamically re-assign the role of </a:t>
            </a:r>
            <a:r>
              <a:rPr lang="en-GB" altLang="en-US" sz="2800" dirty="0" smtClean="0">
                <a:solidFill>
                  <a:srgbClr val="FF3300"/>
                </a:solidFill>
              </a:rPr>
              <a:t>master</a:t>
            </a:r>
          </a:p>
          <a:p>
            <a:pPr lvl="1"/>
            <a:r>
              <a:rPr lang="en-GB" altLang="en-US" sz="2400" dirty="0" smtClean="0"/>
              <a:t>choose </a:t>
            </a:r>
            <a:r>
              <a:rPr lang="en-GB" altLang="en-US" sz="2400" dirty="0" smtClean="0">
                <a:solidFill>
                  <a:schemeClr val="accent2"/>
                </a:solidFill>
              </a:rPr>
              <a:t>primary server</a:t>
            </a:r>
            <a:r>
              <a:rPr lang="en-GB" altLang="en-US" sz="2400" dirty="0" smtClean="0"/>
              <a:t> after crash</a:t>
            </a:r>
          </a:p>
          <a:p>
            <a:pPr lvl="1"/>
            <a:r>
              <a:rPr lang="en-GB" altLang="en-US" sz="2400" dirty="0" smtClean="0"/>
              <a:t>co-ordinate </a:t>
            </a:r>
            <a:r>
              <a:rPr lang="en-GB" altLang="en-US" sz="2400" dirty="0" smtClean="0">
                <a:solidFill>
                  <a:schemeClr val="accent2"/>
                </a:solidFill>
              </a:rPr>
              <a:t>resource access</a:t>
            </a:r>
          </a:p>
          <a:p>
            <a:r>
              <a:rPr lang="en-GB" altLang="en-US" sz="2800" dirty="0" smtClean="0"/>
              <a:t>for </a:t>
            </a:r>
            <a:r>
              <a:rPr lang="en-GB" altLang="en-US" sz="2800" dirty="0" smtClean="0">
                <a:solidFill>
                  <a:srgbClr val="FF3300"/>
                </a:solidFill>
              </a:rPr>
              <a:t>resource sharing</a:t>
            </a:r>
            <a:r>
              <a:rPr lang="en-GB" altLang="en-US" sz="2800" dirty="0" smtClean="0"/>
              <a:t>: concurrent updates of</a:t>
            </a:r>
          </a:p>
          <a:p>
            <a:pPr lvl="1"/>
            <a:r>
              <a:rPr lang="en-GB" altLang="en-US" sz="2400" dirty="0" smtClean="0"/>
              <a:t>entries in a </a:t>
            </a:r>
            <a:r>
              <a:rPr lang="en-GB" altLang="en-US" sz="2400" dirty="0" smtClean="0">
                <a:solidFill>
                  <a:schemeClr val="accent2"/>
                </a:solidFill>
              </a:rPr>
              <a:t>database</a:t>
            </a:r>
            <a:r>
              <a:rPr lang="en-GB" altLang="en-US" sz="2400" dirty="0" smtClean="0"/>
              <a:t> (data locking)</a:t>
            </a:r>
          </a:p>
          <a:p>
            <a:pPr lvl="1"/>
            <a:r>
              <a:rPr lang="en-GB" altLang="en-US" sz="2400" dirty="0" smtClean="0">
                <a:solidFill>
                  <a:schemeClr val="accent2"/>
                </a:solidFill>
              </a:rPr>
              <a:t>files</a:t>
            </a:r>
            <a:r>
              <a:rPr lang="en-GB" altLang="en-US" sz="2400" dirty="0" smtClean="0"/>
              <a:t> </a:t>
            </a:r>
          </a:p>
          <a:p>
            <a:pPr lvl="1"/>
            <a:r>
              <a:rPr lang="en-GB" altLang="en-US" sz="2400" dirty="0" smtClean="0"/>
              <a:t>a shared </a:t>
            </a:r>
            <a:r>
              <a:rPr lang="en-GB" altLang="en-US" sz="2400" dirty="0" smtClean="0">
                <a:solidFill>
                  <a:schemeClr val="accent2"/>
                </a:solidFill>
              </a:rPr>
              <a:t>repository</a:t>
            </a:r>
          </a:p>
          <a:p>
            <a:r>
              <a:rPr lang="en-GB" altLang="en-US" sz="2800" dirty="0" smtClean="0"/>
              <a:t>to </a:t>
            </a:r>
            <a:r>
              <a:rPr lang="en-GB" altLang="en-US" sz="2800" dirty="0" smtClean="0">
                <a:solidFill>
                  <a:srgbClr val="FF3300"/>
                </a:solidFill>
              </a:rPr>
              <a:t>agree</a:t>
            </a:r>
            <a:r>
              <a:rPr lang="en-GB" altLang="en-US" sz="2800" dirty="0" smtClean="0"/>
              <a:t> on actions: whether to</a:t>
            </a:r>
          </a:p>
          <a:p>
            <a:pPr lvl="1"/>
            <a:r>
              <a:rPr lang="en-GB" altLang="en-US" sz="2400" dirty="0" smtClean="0"/>
              <a:t>commit/abort database </a:t>
            </a:r>
            <a:r>
              <a:rPr lang="en-GB" altLang="en-US" sz="2400" dirty="0" smtClean="0">
                <a:solidFill>
                  <a:schemeClr val="accent2"/>
                </a:solidFill>
              </a:rPr>
              <a:t>transaction</a:t>
            </a:r>
          </a:p>
          <a:p>
            <a:pPr lvl="1"/>
            <a:r>
              <a:rPr lang="en-GB" altLang="en-US" sz="2400" dirty="0" smtClean="0"/>
              <a:t>agree on readings from a group of </a:t>
            </a:r>
            <a:r>
              <a:rPr lang="en-GB" altLang="en-US" sz="2400" dirty="0" smtClean="0">
                <a:solidFill>
                  <a:schemeClr val="accent2"/>
                </a:solidFill>
              </a:rPr>
              <a:t>sensors</a:t>
            </a:r>
          </a:p>
          <a:p>
            <a:endParaRPr lang="en-GB" altLang="en-US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2901D74-5BF3-4CE1-B073-A48CEAA1C02B}" type="slidenum">
              <a:rPr lang="en-US" altLang="en-US" sz="1400" smtClean="0">
                <a:latin typeface="Arial" panose="020B0604020202020204" pitchFamily="34" charset="0"/>
                <a:cs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20</a:t>
            </a:fld>
            <a:endParaRPr lang="en-US" altLang="en-US" sz="140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86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mtClean="0"/>
              <a:t>Leader Election</a:t>
            </a:r>
          </a:p>
        </p:txBody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228725"/>
            <a:ext cx="8424862" cy="5629275"/>
          </a:xfrm>
        </p:spPr>
        <p:txBody>
          <a:bodyPr/>
          <a:lstStyle/>
          <a:p>
            <a:pPr>
              <a:lnSpc>
                <a:spcPct val="90000"/>
              </a:lnSpc>
            </a:pPr>
            <a:endParaRPr lang="en-GB" altLang="en-US" sz="2400" dirty="0" smtClean="0">
              <a:solidFill>
                <a:srgbClr val="009900"/>
              </a:solidFill>
            </a:endParaRPr>
          </a:p>
          <a:p>
            <a:pPr>
              <a:lnSpc>
                <a:spcPct val="90000"/>
              </a:lnSpc>
            </a:pPr>
            <a:r>
              <a:rPr lang="en-GB" altLang="en-US" sz="2400" dirty="0" smtClean="0">
                <a:solidFill>
                  <a:srgbClr val="009900"/>
                </a:solidFill>
              </a:rPr>
              <a:t>The problem:</a:t>
            </a:r>
          </a:p>
          <a:p>
            <a:pPr lvl="1">
              <a:lnSpc>
                <a:spcPct val="90000"/>
              </a:lnSpc>
            </a:pPr>
            <a:r>
              <a:rPr lang="en-GB" altLang="en-US" sz="2000" dirty="0" smtClean="0">
                <a:solidFill>
                  <a:srgbClr val="FF3300"/>
                </a:solidFill>
              </a:rPr>
              <a:t>N processes</a:t>
            </a:r>
            <a:r>
              <a:rPr lang="en-GB" altLang="en-US" sz="2000" dirty="0" smtClean="0"/>
              <a:t>, with unique IDs (how could we get them?)</a:t>
            </a:r>
          </a:p>
          <a:p>
            <a:pPr lvl="1">
              <a:lnSpc>
                <a:spcPct val="90000"/>
              </a:lnSpc>
            </a:pPr>
            <a:r>
              <a:rPr lang="en-GB" altLang="en-US" sz="2000" dirty="0" smtClean="0"/>
              <a:t>Old coordinator has crashed/disappeared due to network issues</a:t>
            </a:r>
          </a:p>
          <a:p>
            <a:pPr lvl="1">
              <a:lnSpc>
                <a:spcPct val="90000"/>
              </a:lnSpc>
            </a:pPr>
            <a:r>
              <a:rPr lang="en-GB" altLang="en-US" sz="2000" dirty="0" smtClean="0"/>
              <a:t>must choose a new </a:t>
            </a:r>
            <a:r>
              <a:rPr lang="en-GB" altLang="en-US" sz="2000" dirty="0" smtClean="0">
                <a:solidFill>
                  <a:srgbClr val="FF3300"/>
                </a:solidFill>
              </a:rPr>
              <a:t>unique coordinator</a:t>
            </a:r>
            <a:r>
              <a:rPr lang="en-GB" altLang="en-US" sz="2000" dirty="0" smtClean="0"/>
              <a:t> among themselves</a:t>
            </a:r>
          </a:p>
          <a:p>
            <a:pPr lvl="1">
              <a:lnSpc>
                <a:spcPct val="90000"/>
              </a:lnSpc>
            </a:pPr>
            <a:r>
              <a:rPr lang="en-GB" altLang="en-US" sz="2000" dirty="0" smtClean="0"/>
              <a:t>one or more processes might start process </a:t>
            </a:r>
            <a:r>
              <a:rPr lang="en-GB" altLang="en-US" sz="2000" dirty="0" smtClean="0">
                <a:solidFill>
                  <a:schemeClr val="accent2"/>
                </a:solidFill>
              </a:rPr>
              <a:t>simultaneously</a:t>
            </a:r>
          </a:p>
          <a:p>
            <a:pPr>
              <a:lnSpc>
                <a:spcPct val="90000"/>
              </a:lnSpc>
            </a:pPr>
            <a:endParaRPr lang="en-GB" altLang="en-US" sz="1400" dirty="0" smtClean="0"/>
          </a:p>
          <a:p>
            <a:pPr>
              <a:lnSpc>
                <a:spcPct val="90000"/>
              </a:lnSpc>
            </a:pPr>
            <a:r>
              <a:rPr lang="en-GB" altLang="en-US" sz="2400" dirty="0" smtClean="0">
                <a:solidFill>
                  <a:srgbClr val="009900"/>
                </a:solidFill>
              </a:rPr>
              <a:t>Qualitative properties:</a:t>
            </a:r>
          </a:p>
          <a:p>
            <a:pPr lvl="1">
              <a:lnSpc>
                <a:spcPct val="90000"/>
              </a:lnSpc>
            </a:pPr>
            <a:r>
              <a:rPr lang="en-GB" altLang="en-US" sz="2000" dirty="0" smtClean="0">
                <a:solidFill>
                  <a:srgbClr val="009900"/>
                </a:solidFill>
              </a:rPr>
              <a:t>Correctness: </a:t>
            </a:r>
            <a:r>
              <a:rPr lang="en-GB" altLang="en-US" sz="1600" dirty="0" smtClean="0"/>
              <a:t>Every process has the same value in the variable </a:t>
            </a:r>
            <a:r>
              <a:rPr lang="en-GB" altLang="en-US" sz="1600" i="1" dirty="0" smtClean="0">
                <a:solidFill>
                  <a:schemeClr val="accent2"/>
                </a:solidFill>
              </a:rPr>
              <a:t>elected</a:t>
            </a:r>
            <a:endParaRPr lang="en-GB" altLang="en-US" sz="2000" dirty="0" smtClean="0"/>
          </a:p>
          <a:p>
            <a:pPr lvl="1">
              <a:lnSpc>
                <a:spcPct val="90000"/>
              </a:lnSpc>
            </a:pPr>
            <a:r>
              <a:rPr lang="en-GB" altLang="en-US" sz="2000" dirty="0" smtClean="0">
                <a:solidFill>
                  <a:srgbClr val="009900"/>
                </a:solidFill>
              </a:rPr>
              <a:t>Liveness: </a:t>
            </a:r>
            <a:r>
              <a:rPr lang="en-GB" altLang="en-US" sz="1600" dirty="0" smtClean="0"/>
              <a:t>All processes participate and eventually discover the identity of the leader (</a:t>
            </a:r>
            <a:r>
              <a:rPr lang="en-GB" altLang="en-US" sz="1600" i="1" dirty="0" smtClean="0">
                <a:solidFill>
                  <a:schemeClr val="accent2"/>
                </a:solidFill>
              </a:rPr>
              <a:t>elected</a:t>
            </a:r>
            <a:r>
              <a:rPr lang="en-GB" altLang="en-US" sz="1600" dirty="0" smtClean="0"/>
              <a:t> </a:t>
            </a:r>
            <a:r>
              <a:rPr lang="en-GB" altLang="en-US" sz="1600" dirty="0" smtClean="0">
                <a:solidFill>
                  <a:srgbClr val="FF3300"/>
                </a:solidFill>
              </a:rPr>
              <a:t>cannot stay undefined</a:t>
            </a:r>
            <a:r>
              <a:rPr lang="en-GB" altLang="en-US" sz="1600" dirty="0" smtClean="0"/>
              <a:t>).</a:t>
            </a:r>
          </a:p>
          <a:p>
            <a:r>
              <a:rPr lang="en-GB" altLang="en-US" sz="2400" dirty="0" smtClean="0">
                <a:solidFill>
                  <a:srgbClr val="009900"/>
                </a:solidFill>
              </a:rPr>
              <a:t>Quantitative properties</a:t>
            </a:r>
          </a:p>
          <a:p>
            <a:pPr lvl="1">
              <a:lnSpc>
                <a:spcPct val="90000"/>
              </a:lnSpc>
            </a:pPr>
            <a:r>
              <a:rPr lang="en-GB" altLang="en-US" sz="2000" dirty="0" smtClean="0">
                <a:solidFill>
                  <a:srgbClr val="009900"/>
                </a:solidFill>
              </a:rPr>
              <a:t>Bandwidth</a:t>
            </a:r>
            <a:r>
              <a:rPr lang="en-GB" altLang="en-US" sz="1600" dirty="0" smtClean="0"/>
              <a:t>: total number of messages sent around</a:t>
            </a:r>
          </a:p>
          <a:p>
            <a:pPr lvl="1"/>
            <a:r>
              <a:rPr lang="en-GB" altLang="en-US" sz="2000" dirty="0" smtClean="0">
                <a:solidFill>
                  <a:srgbClr val="009900"/>
                </a:solidFill>
              </a:rPr>
              <a:t>Turnaround</a:t>
            </a:r>
            <a:r>
              <a:rPr lang="en-GB" altLang="en-US" sz="1600" dirty="0" smtClean="0"/>
              <a:t>: number of steps needed to come to a result</a:t>
            </a:r>
          </a:p>
          <a:p>
            <a:pPr>
              <a:lnSpc>
                <a:spcPct val="90000"/>
              </a:lnSpc>
            </a:pPr>
            <a:endParaRPr lang="en-GB" altLang="en-US" sz="1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4155FE01-8924-46FD-8845-746F47E115B2}" type="slidenum">
              <a:rPr lang="en-US" altLang="en-US" sz="1400" smtClean="0">
                <a:latin typeface="Arial" panose="020B0604020202020204" pitchFamily="34" charset="0"/>
                <a:cs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21</a:t>
            </a:fld>
            <a:endParaRPr lang="en-US" altLang="en-US" sz="140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89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mtClean="0"/>
              <a:t>Election on a Ring </a:t>
            </a:r>
            <a:r>
              <a:rPr lang="en-GB" altLang="en-US" sz="3200" smtClean="0"/>
              <a:t>(Chang/Roberts 1979)</a:t>
            </a:r>
          </a:p>
        </p:txBody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228725"/>
            <a:ext cx="8748712" cy="5245100"/>
          </a:xfrm>
        </p:spPr>
        <p:txBody>
          <a:bodyPr/>
          <a:lstStyle/>
          <a:p>
            <a:pPr>
              <a:buFont typeface="Arial" charset="0"/>
              <a:buChar char="•"/>
              <a:defRPr/>
            </a:pPr>
            <a:endParaRPr lang="en-GB" altLang="en-US" sz="2400" dirty="0" smtClean="0">
              <a:solidFill>
                <a:schemeClr val="accent2"/>
              </a:solidFill>
            </a:endParaRPr>
          </a:p>
          <a:p>
            <a:pPr>
              <a:buFont typeface="Arial" charset="0"/>
              <a:buChar char="•"/>
              <a:defRPr/>
            </a:pPr>
            <a:endParaRPr lang="en-GB" altLang="en-US" sz="2400" dirty="0" smtClean="0">
              <a:solidFill>
                <a:schemeClr val="accent2"/>
              </a:solidFill>
            </a:endParaRPr>
          </a:p>
          <a:p>
            <a:pPr>
              <a:buFont typeface="Arial" charset="0"/>
              <a:buChar char="•"/>
              <a:defRPr/>
            </a:pPr>
            <a:r>
              <a:rPr lang="en-GB" altLang="en-US" sz="2400" dirty="0" smtClean="0">
                <a:solidFill>
                  <a:schemeClr val="accent2"/>
                </a:solidFill>
              </a:rPr>
              <a:t>Assumptions:</a:t>
            </a:r>
          </a:p>
          <a:p>
            <a:pPr lvl="1">
              <a:buFont typeface="Arial" charset="0"/>
              <a:buChar char="–"/>
              <a:defRPr/>
            </a:pPr>
            <a:r>
              <a:rPr lang="en-GB" altLang="en-US" sz="2000" dirty="0" smtClean="0"/>
              <a:t>UIDs have a </a:t>
            </a:r>
            <a:r>
              <a:rPr lang="en-GB" altLang="en-US" sz="2000" dirty="0" smtClean="0">
                <a:solidFill>
                  <a:srgbClr val="FF3300"/>
                </a:solidFill>
              </a:rPr>
              <a:t>linear order</a:t>
            </a:r>
            <a:endParaRPr lang="en-GB" altLang="en-US" sz="1600" dirty="0" smtClean="0"/>
          </a:p>
          <a:p>
            <a:pPr lvl="1">
              <a:buFont typeface="Arial" charset="0"/>
              <a:buChar char="–"/>
              <a:defRPr/>
            </a:pPr>
            <a:r>
              <a:rPr lang="en-GB" altLang="en-US" sz="2000" dirty="0" smtClean="0"/>
              <a:t>processes form a </a:t>
            </a:r>
            <a:r>
              <a:rPr lang="en-GB" altLang="en-US" sz="2000" dirty="0" smtClean="0">
                <a:solidFill>
                  <a:srgbClr val="FF3300"/>
                </a:solidFill>
              </a:rPr>
              <a:t>unidirectional logical ring</a:t>
            </a:r>
            <a:r>
              <a:rPr lang="en-GB" altLang="en-US" sz="2000" dirty="0" smtClean="0"/>
              <a:t>, i.e., </a:t>
            </a:r>
          </a:p>
          <a:p>
            <a:pPr lvl="2">
              <a:buFont typeface="Arial" charset="0"/>
              <a:buChar char="•"/>
              <a:defRPr/>
            </a:pPr>
            <a:r>
              <a:rPr lang="en-GB" altLang="en-US" sz="1800" dirty="0" smtClean="0"/>
              <a:t>each process has channels to two other processes</a:t>
            </a:r>
          </a:p>
          <a:p>
            <a:pPr lvl="2">
              <a:buFont typeface="Arial" charset="0"/>
              <a:buChar char="•"/>
              <a:defRPr/>
            </a:pPr>
            <a:r>
              <a:rPr lang="en-GB" altLang="en-US" sz="1800" dirty="0" smtClean="0"/>
              <a:t>from one it receives messages, to the other it sends messages </a:t>
            </a:r>
          </a:p>
          <a:p>
            <a:pPr lvl="2">
              <a:buFont typeface="Arial" charset="0"/>
              <a:buChar char="•"/>
              <a:defRPr/>
            </a:pPr>
            <a:endParaRPr lang="en-GB" altLang="en-US" sz="1800" dirty="0" smtClean="0"/>
          </a:p>
          <a:p>
            <a:pPr>
              <a:buFont typeface="Arial" charset="0"/>
              <a:buChar char="•"/>
              <a:defRPr/>
            </a:pPr>
            <a:r>
              <a:rPr lang="en-GB" altLang="en-US" sz="2400" dirty="0" smtClean="0">
                <a:solidFill>
                  <a:schemeClr val="accent2"/>
                </a:solidFill>
              </a:rPr>
              <a:t>Goal:</a:t>
            </a:r>
          </a:p>
          <a:p>
            <a:pPr lvl="1">
              <a:buFont typeface="Arial" charset="0"/>
              <a:buChar char="–"/>
              <a:defRPr/>
            </a:pPr>
            <a:r>
              <a:rPr lang="en-GB" altLang="en-US" sz="2000" dirty="0" smtClean="0"/>
              <a:t>process with </a:t>
            </a:r>
            <a:r>
              <a:rPr lang="en-GB" altLang="en-US" sz="2000" dirty="0" smtClean="0">
                <a:solidFill>
                  <a:srgbClr val="FF3300"/>
                </a:solidFill>
              </a:rPr>
              <a:t>highest UID</a:t>
            </a:r>
            <a:r>
              <a:rPr lang="en-GB" altLang="en-US" sz="2000" dirty="0" smtClean="0"/>
              <a:t> becomes </a:t>
            </a:r>
            <a:r>
              <a:rPr lang="en-GB" altLang="en-US" sz="2000" dirty="0" smtClean="0">
                <a:solidFill>
                  <a:srgbClr val="FF3300"/>
                </a:solidFill>
              </a:rPr>
              <a:t>leader</a:t>
            </a:r>
          </a:p>
          <a:p>
            <a:pPr marL="457200" lvl="1" indent="0">
              <a:buFont typeface="Arial" charset="0"/>
              <a:buNone/>
              <a:defRPr/>
            </a:pPr>
            <a:endParaRPr lang="en-GB" altLang="en-US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7BA1CC89-7682-4DBB-9B1E-2CAF73C97F1B}" type="slidenum">
              <a:rPr lang="en-US" altLang="en-US" sz="1400" smtClean="0">
                <a:latin typeface="Arial" panose="020B0604020202020204" pitchFamily="34" charset="0"/>
                <a:cs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22</a:t>
            </a:fld>
            <a:endParaRPr lang="en-US" altLang="en-US" sz="140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91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mtClean="0"/>
              <a:t>Election on a Ring (cntd)</a:t>
            </a:r>
          </a:p>
        </p:txBody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228725"/>
            <a:ext cx="8748712" cy="4867275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endParaRPr lang="en-GB" altLang="en-US" sz="2800" dirty="0" smtClean="0"/>
          </a:p>
          <a:p>
            <a:pPr>
              <a:buFont typeface="Wingdings" panose="05000000000000000000" pitchFamily="2" charset="2"/>
              <a:buNone/>
            </a:pPr>
            <a:r>
              <a:rPr lang="en-GB" altLang="en-US" sz="2800" dirty="0" smtClean="0"/>
              <a:t>Processes</a:t>
            </a:r>
          </a:p>
          <a:p>
            <a:r>
              <a:rPr lang="en-GB" altLang="en-US" sz="2800" dirty="0" smtClean="0"/>
              <a:t>send two kinds of </a:t>
            </a:r>
            <a:r>
              <a:rPr lang="en-GB" altLang="en-US" sz="2800" dirty="0" smtClean="0">
                <a:solidFill>
                  <a:srgbClr val="FF3300"/>
                </a:solidFill>
              </a:rPr>
              <a:t>messages</a:t>
            </a:r>
            <a:r>
              <a:rPr lang="en-GB" altLang="en-US" sz="2800" dirty="0" smtClean="0"/>
              <a:t>: </a:t>
            </a:r>
            <a:r>
              <a:rPr lang="en-GB" altLang="en-US" sz="2800" i="1" dirty="0" smtClean="0">
                <a:solidFill>
                  <a:schemeClr val="accent2"/>
                </a:solidFill>
              </a:rPr>
              <a:t>elect(UID)</a:t>
            </a:r>
            <a:r>
              <a:rPr lang="en-GB" altLang="en-US" sz="2800" dirty="0" smtClean="0"/>
              <a:t>,</a:t>
            </a:r>
            <a:r>
              <a:rPr lang="en-GB" altLang="en-US" sz="2800" dirty="0" smtClean="0">
                <a:solidFill>
                  <a:schemeClr val="accent2"/>
                </a:solidFill>
              </a:rPr>
              <a:t> </a:t>
            </a:r>
            <a:r>
              <a:rPr lang="en-GB" altLang="en-US" sz="2800" i="1" dirty="0" smtClean="0">
                <a:solidFill>
                  <a:schemeClr val="accent2"/>
                </a:solidFill>
              </a:rPr>
              <a:t>elected(UID)</a:t>
            </a:r>
          </a:p>
          <a:p>
            <a:r>
              <a:rPr lang="en-GB" altLang="en-US" sz="2800" dirty="0" smtClean="0"/>
              <a:t>can be in two </a:t>
            </a:r>
            <a:r>
              <a:rPr lang="en-GB" altLang="en-US" sz="2800" dirty="0" smtClean="0">
                <a:solidFill>
                  <a:srgbClr val="FF3300"/>
                </a:solidFill>
              </a:rPr>
              <a:t>states</a:t>
            </a:r>
            <a:r>
              <a:rPr lang="en-GB" altLang="en-US" sz="2800" dirty="0" smtClean="0"/>
              <a:t>: </a:t>
            </a:r>
            <a:r>
              <a:rPr lang="en-GB" altLang="en-US" sz="2800" i="1" dirty="0" smtClean="0">
                <a:solidFill>
                  <a:schemeClr val="accent2"/>
                </a:solidFill>
              </a:rPr>
              <a:t>non-participant</a:t>
            </a:r>
            <a:r>
              <a:rPr lang="en-GB" altLang="en-US" sz="2800" dirty="0" smtClean="0"/>
              <a:t>,</a:t>
            </a:r>
            <a:r>
              <a:rPr lang="en-GB" altLang="en-US" sz="2800" dirty="0" smtClean="0">
                <a:solidFill>
                  <a:schemeClr val="accent2"/>
                </a:solidFill>
              </a:rPr>
              <a:t> </a:t>
            </a:r>
            <a:r>
              <a:rPr lang="en-GB" altLang="en-US" sz="2800" i="1" dirty="0" smtClean="0">
                <a:solidFill>
                  <a:schemeClr val="accent2"/>
                </a:solidFill>
              </a:rPr>
              <a:t>participant</a:t>
            </a:r>
          </a:p>
          <a:p>
            <a:endParaRPr lang="en-GB" altLang="en-US" sz="2800" i="1" dirty="0" smtClean="0">
              <a:solidFill>
                <a:schemeClr val="accent2"/>
              </a:solidFill>
            </a:endParaRPr>
          </a:p>
          <a:p>
            <a:pPr>
              <a:buFont typeface="Wingdings" panose="05000000000000000000" pitchFamily="2" charset="2"/>
              <a:buNone/>
            </a:pPr>
            <a:r>
              <a:rPr lang="en-GB" altLang="en-US" sz="2800" dirty="0" smtClean="0"/>
              <a:t>Two </a:t>
            </a:r>
            <a:r>
              <a:rPr lang="en-GB" altLang="en-US" sz="2800" noProof="1" smtClean="0"/>
              <a:t>p</a:t>
            </a:r>
            <a:r>
              <a:rPr lang="en-GB" altLang="en-US" sz="2800" dirty="0" err="1" smtClean="0"/>
              <a:t>hases</a:t>
            </a:r>
            <a:endParaRPr lang="en-GB" altLang="en-US" sz="2800" dirty="0" smtClean="0"/>
          </a:p>
          <a:p>
            <a:r>
              <a:rPr lang="en-GB" altLang="en-US" sz="2800" dirty="0" smtClean="0"/>
              <a:t>1. Determine </a:t>
            </a:r>
            <a:r>
              <a:rPr lang="en-GB" altLang="en-US" sz="2800" dirty="0" smtClean="0"/>
              <a:t>leader</a:t>
            </a:r>
          </a:p>
          <a:p>
            <a:r>
              <a:rPr lang="en-GB" altLang="en-US" sz="2800" smtClean="0"/>
              <a:t>2. Announce </a:t>
            </a:r>
            <a:r>
              <a:rPr lang="en-GB" altLang="en-US" sz="2800" dirty="0" smtClean="0"/>
              <a:t>winner</a:t>
            </a:r>
          </a:p>
          <a:p>
            <a:endParaRPr lang="en-GB" altLang="en-US" sz="2800" dirty="0" smtClean="0"/>
          </a:p>
          <a:p>
            <a:pPr>
              <a:buFont typeface="Wingdings" panose="05000000000000000000" pitchFamily="2" charset="2"/>
              <a:buNone/>
            </a:pPr>
            <a:r>
              <a:rPr lang="en-GB" altLang="en-US" sz="2800" dirty="0" smtClean="0">
                <a:solidFill>
                  <a:srgbClr val="FF3300"/>
                </a:solidFill>
              </a:rPr>
              <a:t>Initially</a:t>
            </a:r>
            <a:r>
              <a:rPr lang="en-GB" altLang="en-US" sz="2800" dirty="0" smtClean="0"/>
              <a:t>, each process is </a:t>
            </a:r>
            <a:r>
              <a:rPr lang="en-GB" altLang="en-US" sz="2800" i="1" dirty="0" smtClean="0">
                <a:solidFill>
                  <a:schemeClr val="accent2"/>
                </a:solidFill>
              </a:rPr>
              <a:t>non-participant</a:t>
            </a:r>
          </a:p>
          <a:p>
            <a:endParaRPr lang="en-GB" altLang="en-US" sz="2800" i="1" dirty="0" smtClean="0">
              <a:solidFill>
                <a:schemeClr val="accent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12236735-4933-4FE2-886A-4160CF5A1675}" type="slidenum">
              <a:rPr lang="en-US" altLang="en-US" sz="1400" smtClean="0">
                <a:latin typeface="Arial" panose="020B0604020202020204" pitchFamily="34" charset="0"/>
                <a:cs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23</a:t>
            </a:fld>
            <a:endParaRPr lang="en-US" altLang="en-US" sz="140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93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 smtClean="0"/>
              <a:t>Phase 1: Determine Leader</a:t>
            </a:r>
          </a:p>
        </p:txBody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228725"/>
            <a:ext cx="8748712" cy="5629275"/>
          </a:xfrm>
        </p:spPr>
        <p:txBody>
          <a:bodyPr/>
          <a:lstStyle/>
          <a:p>
            <a:endParaRPr lang="en-GB" altLang="en-US" sz="2400" smtClean="0"/>
          </a:p>
          <a:p>
            <a:r>
              <a:rPr lang="en-GB" altLang="en-US" sz="2400" smtClean="0"/>
              <a:t>Some process with UID </a:t>
            </a:r>
            <a:r>
              <a:rPr lang="en-GB" altLang="en-US" sz="2400" i="1" smtClean="0">
                <a:solidFill>
                  <a:schemeClr val="accent2"/>
                </a:solidFill>
              </a:rPr>
              <a:t>id0</a:t>
            </a:r>
            <a:r>
              <a:rPr lang="en-GB" altLang="en-US" sz="2400" i="1" smtClean="0"/>
              <a:t> </a:t>
            </a:r>
            <a:r>
              <a:rPr lang="en-GB" altLang="en-US" sz="2400" smtClean="0">
                <a:solidFill>
                  <a:srgbClr val="FF3300"/>
                </a:solidFill>
              </a:rPr>
              <a:t>initiates</a:t>
            </a:r>
            <a:r>
              <a:rPr lang="en-GB" altLang="en-US" sz="2400" smtClean="0"/>
              <a:t> the election by</a:t>
            </a:r>
          </a:p>
          <a:p>
            <a:pPr lvl="1"/>
            <a:r>
              <a:rPr lang="en-GB" altLang="en-US" sz="2000" smtClean="0"/>
              <a:t>becoming </a:t>
            </a:r>
            <a:r>
              <a:rPr lang="en-GB" altLang="en-US" sz="2000" i="1" smtClean="0">
                <a:solidFill>
                  <a:schemeClr val="accent2"/>
                </a:solidFill>
              </a:rPr>
              <a:t>participant</a:t>
            </a:r>
            <a:r>
              <a:rPr lang="en-GB" altLang="en-US" sz="2000" smtClean="0"/>
              <a:t> </a:t>
            </a:r>
          </a:p>
          <a:p>
            <a:pPr lvl="1"/>
            <a:r>
              <a:rPr lang="en-GB" altLang="en-US" sz="2000" smtClean="0"/>
              <a:t>sending the message </a:t>
            </a:r>
            <a:r>
              <a:rPr lang="en-GB" altLang="en-US" sz="2000" i="1" smtClean="0">
                <a:solidFill>
                  <a:schemeClr val="accent2"/>
                </a:solidFill>
              </a:rPr>
              <a:t>elect(id0)</a:t>
            </a:r>
            <a:r>
              <a:rPr lang="en-GB" altLang="en-US" sz="2000" smtClean="0"/>
              <a:t> to its neighbour</a:t>
            </a:r>
          </a:p>
          <a:p>
            <a:pPr lvl="1"/>
            <a:endParaRPr lang="en-GB" altLang="en-US" sz="2000" smtClean="0"/>
          </a:p>
          <a:p>
            <a:r>
              <a:rPr lang="en-GB" altLang="en-US" sz="2400" smtClean="0"/>
              <a:t>When a </a:t>
            </a:r>
            <a:r>
              <a:rPr lang="en-GB" altLang="en-US" sz="2400" i="1" smtClean="0">
                <a:solidFill>
                  <a:srgbClr val="FF3300"/>
                </a:solidFill>
              </a:rPr>
              <a:t>non-participant</a:t>
            </a:r>
            <a:r>
              <a:rPr lang="en-GB" altLang="en-US" sz="2400" smtClean="0"/>
              <a:t> receives a message </a:t>
            </a:r>
            <a:r>
              <a:rPr lang="en-GB" altLang="en-US" sz="2400" i="1" smtClean="0">
                <a:solidFill>
                  <a:schemeClr val="accent2"/>
                </a:solidFill>
              </a:rPr>
              <a:t>elect(id)</a:t>
            </a:r>
          </a:p>
          <a:p>
            <a:pPr lvl="1"/>
            <a:r>
              <a:rPr lang="en-GB" altLang="en-US" sz="2000" smtClean="0"/>
              <a:t>it forwards </a:t>
            </a:r>
            <a:r>
              <a:rPr lang="en-GB" altLang="en-US" sz="2000" i="1" smtClean="0">
                <a:solidFill>
                  <a:schemeClr val="accent2"/>
                </a:solidFill>
              </a:rPr>
              <a:t>elect(idmax)</a:t>
            </a:r>
            <a:r>
              <a:rPr lang="en-GB" altLang="en-US" sz="2000" smtClean="0"/>
              <a:t>, where </a:t>
            </a:r>
            <a:r>
              <a:rPr lang="en-GB" altLang="en-US" sz="2000" i="1" smtClean="0">
                <a:solidFill>
                  <a:schemeClr val="accent2"/>
                </a:solidFill>
              </a:rPr>
              <a:t>idmax</a:t>
            </a:r>
            <a:r>
              <a:rPr lang="en-GB" altLang="en-US" sz="2000" smtClean="0"/>
              <a:t> is the </a:t>
            </a:r>
            <a:r>
              <a:rPr lang="en-GB" altLang="en-US" sz="2000" smtClean="0">
                <a:solidFill>
                  <a:srgbClr val="FF3300"/>
                </a:solidFill>
              </a:rPr>
              <a:t>maximum</a:t>
            </a:r>
            <a:r>
              <a:rPr lang="en-GB" altLang="en-US" sz="2000" smtClean="0"/>
              <a:t> of its own and the received UID</a:t>
            </a:r>
          </a:p>
          <a:p>
            <a:pPr lvl="1"/>
            <a:r>
              <a:rPr lang="en-GB" altLang="en-US" sz="2000" smtClean="0"/>
              <a:t>becomes </a:t>
            </a:r>
            <a:r>
              <a:rPr lang="en-GB" altLang="en-US" sz="2000" i="1" smtClean="0">
                <a:solidFill>
                  <a:schemeClr val="accent2"/>
                </a:solidFill>
              </a:rPr>
              <a:t>participant</a:t>
            </a:r>
          </a:p>
          <a:p>
            <a:pPr lvl="1"/>
            <a:endParaRPr lang="en-GB" altLang="en-US" sz="2000" smtClean="0"/>
          </a:p>
          <a:p>
            <a:r>
              <a:rPr lang="en-GB" altLang="en-US" sz="2400" smtClean="0"/>
              <a:t>When a </a:t>
            </a:r>
            <a:r>
              <a:rPr lang="en-GB" altLang="en-US" sz="2400" i="1" smtClean="0">
                <a:solidFill>
                  <a:srgbClr val="FF3300"/>
                </a:solidFill>
              </a:rPr>
              <a:t>participant</a:t>
            </a:r>
            <a:r>
              <a:rPr lang="en-GB" altLang="en-US" sz="2400" smtClean="0"/>
              <a:t> receives a message </a:t>
            </a:r>
            <a:r>
              <a:rPr lang="en-GB" altLang="en-US" sz="2400" i="1" smtClean="0">
                <a:solidFill>
                  <a:schemeClr val="accent2"/>
                </a:solidFill>
              </a:rPr>
              <a:t>elect(id)</a:t>
            </a:r>
          </a:p>
          <a:p>
            <a:pPr lvl="1"/>
            <a:r>
              <a:rPr lang="en-GB" altLang="en-US" sz="2000" smtClean="0"/>
              <a:t>it </a:t>
            </a:r>
            <a:r>
              <a:rPr lang="en-GB" altLang="en-US" sz="2000" smtClean="0">
                <a:solidFill>
                  <a:schemeClr val="accent2"/>
                </a:solidFill>
              </a:rPr>
              <a:t>forwards</a:t>
            </a:r>
            <a:r>
              <a:rPr lang="en-GB" altLang="en-US" sz="2000" smtClean="0"/>
              <a:t> the message if </a:t>
            </a:r>
            <a:r>
              <a:rPr lang="en-GB" altLang="en-US" sz="2000" i="1" smtClean="0"/>
              <a:t>id</a:t>
            </a:r>
            <a:r>
              <a:rPr lang="en-GB" altLang="en-US" sz="2000" smtClean="0"/>
              <a:t>  is </a:t>
            </a:r>
            <a:r>
              <a:rPr lang="en-GB" altLang="en-US" sz="2000" smtClean="0">
                <a:solidFill>
                  <a:schemeClr val="accent2"/>
                </a:solidFill>
              </a:rPr>
              <a:t>greater</a:t>
            </a:r>
            <a:r>
              <a:rPr lang="en-GB" altLang="en-US" sz="2000" smtClean="0"/>
              <a:t> than its own UID</a:t>
            </a:r>
          </a:p>
          <a:p>
            <a:pPr lvl="1"/>
            <a:r>
              <a:rPr lang="en-GB" altLang="en-US" sz="2000" smtClean="0"/>
              <a:t>it </a:t>
            </a:r>
            <a:r>
              <a:rPr lang="en-GB" altLang="en-US" sz="2000" smtClean="0">
                <a:solidFill>
                  <a:schemeClr val="accent2"/>
                </a:solidFill>
              </a:rPr>
              <a:t>ignores</a:t>
            </a:r>
            <a:r>
              <a:rPr lang="en-GB" altLang="en-US" sz="2000" smtClean="0"/>
              <a:t> the message if </a:t>
            </a:r>
            <a:r>
              <a:rPr lang="en-GB" altLang="en-US" sz="2000" i="1" smtClean="0"/>
              <a:t>id</a:t>
            </a:r>
            <a:r>
              <a:rPr lang="en-GB" altLang="en-US" sz="2000" smtClean="0"/>
              <a:t>  is </a:t>
            </a:r>
            <a:r>
              <a:rPr lang="en-GB" altLang="en-US" sz="2000" smtClean="0">
                <a:solidFill>
                  <a:schemeClr val="accent2"/>
                </a:solidFill>
              </a:rPr>
              <a:t>less</a:t>
            </a:r>
            <a:r>
              <a:rPr lang="en-GB" altLang="en-US" sz="2000" smtClean="0"/>
              <a:t> than its own UID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097FD557-CBE4-4F6E-B3BD-A674B7262AA6}" type="slidenum">
              <a:rPr lang="en-US" altLang="en-US" sz="1400" smtClean="0">
                <a:latin typeface="Arial" panose="020B0604020202020204" pitchFamily="34" charset="0"/>
                <a:cs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24</a:t>
            </a:fld>
            <a:endParaRPr lang="en-US" altLang="en-US" sz="140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096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mtClean="0"/>
              <a:t>Phase 2: </a:t>
            </a:r>
            <a:r>
              <a:rPr lang="en-GB" altLang="en-US" dirty="0" smtClean="0"/>
              <a:t>Announce Winner</a:t>
            </a:r>
          </a:p>
        </p:txBody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228725"/>
            <a:ext cx="8424862" cy="5214938"/>
          </a:xfrm>
        </p:spPr>
        <p:txBody>
          <a:bodyPr/>
          <a:lstStyle/>
          <a:p>
            <a:pPr>
              <a:lnSpc>
                <a:spcPct val="90000"/>
              </a:lnSpc>
            </a:pPr>
            <a:endParaRPr lang="en-GB" altLang="en-US" sz="2400" dirty="0" smtClean="0"/>
          </a:p>
          <a:p>
            <a:pPr>
              <a:lnSpc>
                <a:spcPct val="90000"/>
              </a:lnSpc>
            </a:pPr>
            <a:r>
              <a:rPr lang="en-GB" altLang="en-US" sz="2400" dirty="0" smtClean="0"/>
              <a:t>When a </a:t>
            </a:r>
            <a:r>
              <a:rPr lang="en-GB" altLang="en-US" sz="2400" i="1" dirty="0" smtClean="0">
                <a:solidFill>
                  <a:srgbClr val="FF3300"/>
                </a:solidFill>
              </a:rPr>
              <a:t>participant</a:t>
            </a:r>
            <a:r>
              <a:rPr lang="en-GB" altLang="en-US" sz="2400" dirty="0" smtClean="0"/>
              <a:t> receives a message </a:t>
            </a:r>
            <a:r>
              <a:rPr lang="en-GB" altLang="en-US" sz="2400" i="1" dirty="0" smtClean="0">
                <a:solidFill>
                  <a:schemeClr val="accent2"/>
                </a:solidFill>
              </a:rPr>
              <a:t>elect(id) </a:t>
            </a:r>
            <a:br>
              <a:rPr lang="en-GB" altLang="en-US" sz="2400" i="1" dirty="0" smtClean="0">
                <a:solidFill>
                  <a:schemeClr val="accent2"/>
                </a:solidFill>
              </a:rPr>
            </a:br>
            <a:r>
              <a:rPr lang="en-GB" altLang="en-US" sz="2400" dirty="0" smtClean="0"/>
              <a:t>where </a:t>
            </a:r>
            <a:r>
              <a:rPr lang="en-GB" altLang="en-US" sz="2400" i="1" dirty="0" smtClean="0">
                <a:solidFill>
                  <a:schemeClr val="accent2"/>
                </a:solidFill>
              </a:rPr>
              <a:t>id</a:t>
            </a:r>
            <a:r>
              <a:rPr lang="en-GB" altLang="en-US" sz="2400" dirty="0" smtClean="0"/>
              <a:t> is its own UID</a:t>
            </a:r>
          </a:p>
          <a:p>
            <a:pPr lvl="1">
              <a:lnSpc>
                <a:spcPct val="90000"/>
              </a:lnSpc>
            </a:pPr>
            <a:r>
              <a:rPr lang="en-GB" altLang="en-US" sz="2000" dirty="0" smtClean="0"/>
              <a:t>it becomes the </a:t>
            </a:r>
            <a:r>
              <a:rPr lang="en-GB" altLang="en-US" sz="2000" dirty="0" smtClean="0">
                <a:solidFill>
                  <a:srgbClr val="FF3300"/>
                </a:solidFill>
              </a:rPr>
              <a:t>leader</a:t>
            </a:r>
          </a:p>
          <a:p>
            <a:pPr lvl="1">
              <a:lnSpc>
                <a:spcPct val="90000"/>
              </a:lnSpc>
            </a:pPr>
            <a:r>
              <a:rPr lang="en-GB" altLang="en-US" sz="2000" dirty="0" smtClean="0"/>
              <a:t>it becomes </a:t>
            </a:r>
            <a:r>
              <a:rPr lang="en-GB" altLang="en-US" sz="2000" i="1" dirty="0" smtClean="0">
                <a:solidFill>
                  <a:schemeClr val="accent2"/>
                </a:solidFill>
              </a:rPr>
              <a:t>non-participant</a:t>
            </a:r>
          </a:p>
          <a:p>
            <a:pPr lvl="1">
              <a:lnSpc>
                <a:spcPct val="90000"/>
              </a:lnSpc>
            </a:pPr>
            <a:r>
              <a:rPr lang="en-GB" altLang="en-US" sz="2000" dirty="0" smtClean="0"/>
              <a:t>sends the message </a:t>
            </a:r>
            <a:r>
              <a:rPr lang="en-GB" altLang="en-US" sz="2000" i="1" dirty="0" smtClean="0">
                <a:solidFill>
                  <a:schemeClr val="accent2"/>
                </a:solidFill>
              </a:rPr>
              <a:t>elected(id)</a:t>
            </a:r>
            <a:r>
              <a:rPr lang="en-GB" altLang="en-US" sz="2000" dirty="0" smtClean="0"/>
              <a:t> to its neighbour</a:t>
            </a:r>
          </a:p>
          <a:p>
            <a:pPr lvl="1">
              <a:lnSpc>
                <a:spcPct val="90000"/>
              </a:lnSpc>
              <a:buFontTx/>
              <a:buNone/>
            </a:pPr>
            <a:endParaRPr lang="en-GB" altLang="en-US" sz="2000" dirty="0" smtClean="0"/>
          </a:p>
          <a:p>
            <a:pPr>
              <a:lnSpc>
                <a:spcPct val="90000"/>
              </a:lnSpc>
            </a:pPr>
            <a:r>
              <a:rPr lang="en-GB" altLang="en-US" sz="2400" dirty="0" smtClean="0"/>
              <a:t>When a </a:t>
            </a:r>
            <a:r>
              <a:rPr lang="en-GB" altLang="en-US" sz="2400" i="1" dirty="0" smtClean="0">
                <a:solidFill>
                  <a:srgbClr val="FF3300"/>
                </a:solidFill>
              </a:rPr>
              <a:t>participant</a:t>
            </a:r>
            <a:r>
              <a:rPr lang="en-GB" altLang="en-US" sz="2400" dirty="0" smtClean="0"/>
              <a:t> receives a message </a:t>
            </a:r>
            <a:r>
              <a:rPr lang="en-GB" altLang="en-US" sz="2400" i="1" dirty="0" smtClean="0">
                <a:solidFill>
                  <a:schemeClr val="accent2"/>
                </a:solidFill>
              </a:rPr>
              <a:t>elected(id)</a:t>
            </a:r>
          </a:p>
          <a:p>
            <a:pPr lvl="1">
              <a:lnSpc>
                <a:spcPct val="90000"/>
              </a:lnSpc>
            </a:pPr>
            <a:r>
              <a:rPr lang="en-GB" altLang="en-US" sz="2000" dirty="0" smtClean="0"/>
              <a:t>it records </a:t>
            </a:r>
            <a:r>
              <a:rPr lang="en-GB" altLang="en-US" sz="2000" i="1" dirty="0" smtClean="0"/>
              <a:t>id</a:t>
            </a:r>
            <a:r>
              <a:rPr lang="en-GB" altLang="en-US" sz="2000" dirty="0" smtClean="0"/>
              <a:t> as the leader’s UID</a:t>
            </a:r>
          </a:p>
          <a:p>
            <a:pPr lvl="1">
              <a:lnSpc>
                <a:spcPct val="90000"/>
              </a:lnSpc>
            </a:pPr>
            <a:r>
              <a:rPr lang="en-GB" altLang="en-US" sz="2000" dirty="0" smtClean="0"/>
              <a:t>Becomes </a:t>
            </a:r>
            <a:r>
              <a:rPr lang="en-GB" altLang="en-US" sz="2000" i="1" dirty="0" smtClean="0">
                <a:solidFill>
                  <a:schemeClr val="accent2"/>
                </a:solidFill>
              </a:rPr>
              <a:t>non-participant</a:t>
            </a:r>
            <a:endParaRPr lang="en-GB" altLang="en-US" sz="2000" dirty="0" smtClean="0"/>
          </a:p>
          <a:p>
            <a:pPr lvl="1">
              <a:lnSpc>
                <a:spcPct val="90000"/>
              </a:lnSpc>
            </a:pPr>
            <a:r>
              <a:rPr lang="en-GB" altLang="en-US" sz="2000" dirty="0" smtClean="0"/>
              <a:t>forwards the message </a:t>
            </a:r>
            <a:r>
              <a:rPr lang="en-GB" altLang="en-US" sz="2000" i="1" dirty="0" smtClean="0">
                <a:solidFill>
                  <a:schemeClr val="accent2"/>
                </a:solidFill>
              </a:rPr>
              <a:t>elected(id)</a:t>
            </a:r>
            <a:r>
              <a:rPr lang="en-GB" altLang="en-US" sz="2000" dirty="0" smtClean="0"/>
              <a:t> to its neighbour</a:t>
            </a:r>
          </a:p>
          <a:p>
            <a:pPr>
              <a:lnSpc>
                <a:spcPct val="90000"/>
              </a:lnSpc>
            </a:pPr>
            <a:endParaRPr lang="en-GB" alt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D0B137D6-3BF9-4E29-8F9C-9346DFC33EC0}" type="slidenum">
              <a:rPr lang="en-US" altLang="en-US" sz="1400" smtClean="0">
                <a:latin typeface="Arial" panose="020B0604020202020204" pitchFamily="34" charset="0"/>
                <a:cs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25</a:t>
            </a:fld>
            <a:endParaRPr lang="en-US" altLang="en-US" sz="140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198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mtClean="0"/>
              <a:t>Election on a Ring: Example</a:t>
            </a:r>
          </a:p>
        </p:txBody>
      </p:sp>
      <p:grpSp>
        <p:nvGrpSpPr>
          <p:cNvPr id="41988" name="Group 45"/>
          <p:cNvGrpSpPr>
            <a:grpSpLocks/>
          </p:cNvGrpSpPr>
          <p:nvPr/>
        </p:nvGrpSpPr>
        <p:grpSpPr bwMode="auto">
          <a:xfrm>
            <a:off x="2192338" y="1631950"/>
            <a:ext cx="4572000" cy="3898900"/>
            <a:chOff x="1596" y="1028"/>
            <a:chExt cx="2533" cy="2456"/>
          </a:xfrm>
        </p:grpSpPr>
        <p:sp>
          <p:nvSpPr>
            <p:cNvPr id="41991" name="AutoShape 5"/>
            <p:cNvSpPr>
              <a:spLocks noChangeAspect="1" noChangeArrowheads="1" noTextEdit="1"/>
            </p:cNvSpPr>
            <p:nvPr/>
          </p:nvSpPr>
          <p:spPr bwMode="auto">
            <a:xfrm>
              <a:off x="1596" y="1028"/>
              <a:ext cx="2533" cy="24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1992" name="Oval 7"/>
            <p:cNvSpPr>
              <a:spLocks noChangeArrowheads="1"/>
            </p:cNvSpPr>
            <p:nvPr/>
          </p:nvSpPr>
          <p:spPr bwMode="auto">
            <a:xfrm>
              <a:off x="1743" y="1141"/>
              <a:ext cx="2057" cy="2306"/>
            </a:xfrm>
            <a:prstGeom prst="ellipse">
              <a:avLst/>
            </a:prstGeom>
            <a:noFill/>
            <a:ln w="222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en-GB" altLang="en-US" sz="2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1993" name="Arc 8"/>
            <p:cNvSpPr>
              <a:spLocks/>
            </p:cNvSpPr>
            <p:nvPr/>
          </p:nvSpPr>
          <p:spPr bwMode="auto">
            <a:xfrm>
              <a:off x="2884" y="2408"/>
              <a:ext cx="895" cy="766"/>
            </a:xfrm>
            <a:custGeom>
              <a:avLst/>
              <a:gdLst>
                <a:gd name="T0" fmla="*/ 0 w 18554"/>
                <a:gd name="T1" fmla="*/ 0 h 15463"/>
                <a:gd name="T2" fmla="*/ 0 w 18554"/>
                <a:gd name="T3" fmla="*/ 0 h 15463"/>
                <a:gd name="T4" fmla="*/ 0 w 18554"/>
                <a:gd name="T5" fmla="*/ 0 h 15463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8554" h="15463" fill="none" extrusionOk="0">
                  <a:moveTo>
                    <a:pt x="18554" y="11059"/>
                  </a:moveTo>
                  <a:cubicBezTo>
                    <a:pt x="17592" y="12671"/>
                    <a:pt x="16425" y="14152"/>
                    <a:pt x="15081" y="15462"/>
                  </a:cubicBezTo>
                </a:path>
                <a:path w="18554" h="15463" stroke="0" extrusionOk="0">
                  <a:moveTo>
                    <a:pt x="18554" y="11059"/>
                  </a:moveTo>
                  <a:cubicBezTo>
                    <a:pt x="17592" y="12671"/>
                    <a:pt x="16425" y="14152"/>
                    <a:pt x="15081" y="15462"/>
                  </a:cubicBezTo>
                  <a:lnTo>
                    <a:pt x="0" y="0"/>
                  </a:lnTo>
                  <a:lnTo>
                    <a:pt x="18554" y="11059"/>
                  </a:lnTo>
                  <a:close/>
                </a:path>
              </a:pathLst>
            </a:custGeom>
            <a:noFill/>
            <a:ln w="222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1994" name="Oval 9"/>
            <p:cNvSpPr>
              <a:spLocks noChangeArrowheads="1"/>
            </p:cNvSpPr>
            <p:nvPr/>
          </p:nvSpPr>
          <p:spPr bwMode="auto">
            <a:xfrm>
              <a:off x="3646" y="2521"/>
              <a:ext cx="224" cy="259"/>
            </a:xfrm>
            <a:prstGeom prst="ellipse">
              <a:avLst/>
            </a:prstGeom>
            <a:solidFill>
              <a:srgbClr val="FF3300"/>
            </a:solidFill>
            <a:ln w="22225">
              <a:solidFill>
                <a:srgbClr val="D9AA73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en-US" altLang="en-US" sz="2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1995" name="Oval 10"/>
            <p:cNvSpPr>
              <a:spLocks noChangeArrowheads="1"/>
            </p:cNvSpPr>
            <p:nvPr/>
          </p:nvSpPr>
          <p:spPr bwMode="auto">
            <a:xfrm>
              <a:off x="1841" y="1459"/>
              <a:ext cx="210" cy="229"/>
            </a:xfrm>
            <a:prstGeom prst="ellipse">
              <a:avLst/>
            </a:prstGeom>
            <a:solidFill>
              <a:srgbClr val="FFDC99"/>
            </a:solidFill>
            <a:ln w="22225">
              <a:solidFill>
                <a:srgbClr val="FFDC99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en-US" altLang="en-US" sz="2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1996" name="Oval 11"/>
            <p:cNvSpPr>
              <a:spLocks noChangeArrowheads="1"/>
            </p:cNvSpPr>
            <p:nvPr/>
          </p:nvSpPr>
          <p:spPr bwMode="auto">
            <a:xfrm>
              <a:off x="3618" y="1778"/>
              <a:ext cx="238" cy="244"/>
            </a:xfrm>
            <a:prstGeom prst="ellipse">
              <a:avLst/>
            </a:prstGeom>
            <a:solidFill>
              <a:srgbClr val="FF3300"/>
            </a:solidFill>
            <a:ln w="22225">
              <a:solidFill>
                <a:srgbClr val="D9AA73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en-US" altLang="en-US" sz="2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1997" name="Oval 12"/>
            <p:cNvSpPr>
              <a:spLocks noChangeArrowheads="1"/>
            </p:cNvSpPr>
            <p:nvPr/>
          </p:nvSpPr>
          <p:spPr bwMode="auto">
            <a:xfrm>
              <a:off x="1813" y="2824"/>
              <a:ext cx="252" cy="259"/>
            </a:xfrm>
            <a:prstGeom prst="ellipse">
              <a:avLst/>
            </a:prstGeom>
            <a:solidFill>
              <a:srgbClr val="FFFF00"/>
            </a:solidFill>
            <a:ln w="22225">
              <a:solidFill>
                <a:srgbClr val="FFFF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en-US" altLang="en-US" sz="2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1998" name="Rectangle 13"/>
            <p:cNvSpPr>
              <a:spLocks noChangeArrowheads="1"/>
            </p:cNvSpPr>
            <p:nvPr/>
          </p:nvSpPr>
          <p:spPr bwMode="auto">
            <a:xfrm>
              <a:off x="3709" y="3135"/>
              <a:ext cx="392" cy="18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en-US" altLang="en-US" sz="2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1999" name="Rectangle 14"/>
            <p:cNvSpPr>
              <a:spLocks noChangeArrowheads="1"/>
            </p:cNvSpPr>
            <p:nvPr/>
          </p:nvSpPr>
          <p:spPr bwMode="auto">
            <a:xfrm>
              <a:off x="3716" y="3142"/>
              <a:ext cx="392" cy="183"/>
            </a:xfrm>
            <a:prstGeom prst="rect">
              <a:avLst/>
            </a:prstGeom>
            <a:noFill/>
            <a:ln w="222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en-US" altLang="en-US" sz="2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2000" name="Rectangle 15"/>
            <p:cNvSpPr>
              <a:spLocks noChangeArrowheads="1"/>
            </p:cNvSpPr>
            <p:nvPr/>
          </p:nvSpPr>
          <p:spPr bwMode="auto">
            <a:xfrm>
              <a:off x="2212" y="3272"/>
              <a:ext cx="98" cy="4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en-US" altLang="en-US" sz="2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2001" name="Rectangle 16"/>
            <p:cNvSpPr>
              <a:spLocks noChangeArrowheads="1"/>
            </p:cNvSpPr>
            <p:nvPr/>
          </p:nvSpPr>
          <p:spPr bwMode="auto">
            <a:xfrm>
              <a:off x="2219" y="3279"/>
              <a:ext cx="98" cy="46"/>
            </a:xfrm>
            <a:prstGeom prst="rect">
              <a:avLst/>
            </a:prstGeom>
            <a:noFill/>
            <a:ln w="22225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en-US" altLang="en-US" sz="2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2002" name="Rectangle 17"/>
            <p:cNvSpPr>
              <a:spLocks noChangeArrowheads="1"/>
            </p:cNvSpPr>
            <p:nvPr/>
          </p:nvSpPr>
          <p:spPr bwMode="auto">
            <a:xfrm>
              <a:off x="2408" y="3348"/>
              <a:ext cx="84" cy="6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en-US" altLang="en-US" sz="2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2003" name="Rectangle 18"/>
            <p:cNvSpPr>
              <a:spLocks noChangeArrowheads="1"/>
            </p:cNvSpPr>
            <p:nvPr/>
          </p:nvSpPr>
          <p:spPr bwMode="auto">
            <a:xfrm>
              <a:off x="2415" y="3355"/>
              <a:ext cx="84" cy="61"/>
            </a:xfrm>
            <a:prstGeom prst="rect">
              <a:avLst/>
            </a:prstGeom>
            <a:noFill/>
            <a:ln w="22225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en-US" altLang="en-US" sz="2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2004" name="Rectangle 19"/>
            <p:cNvSpPr>
              <a:spLocks noChangeArrowheads="1"/>
            </p:cNvSpPr>
            <p:nvPr/>
          </p:nvSpPr>
          <p:spPr bwMode="auto">
            <a:xfrm>
              <a:off x="2632" y="3423"/>
              <a:ext cx="84" cy="3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en-US" altLang="en-US" sz="2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2005" name="Rectangle 20"/>
            <p:cNvSpPr>
              <a:spLocks noChangeArrowheads="1"/>
            </p:cNvSpPr>
            <p:nvPr/>
          </p:nvSpPr>
          <p:spPr bwMode="auto">
            <a:xfrm>
              <a:off x="2639" y="3430"/>
              <a:ext cx="84" cy="32"/>
            </a:xfrm>
            <a:prstGeom prst="rect">
              <a:avLst/>
            </a:prstGeom>
            <a:noFill/>
            <a:ln w="22225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en-US" altLang="en-US" sz="2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2006" name="Rectangle 21"/>
            <p:cNvSpPr>
              <a:spLocks noChangeArrowheads="1"/>
            </p:cNvSpPr>
            <p:nvPr/>
          </p:nvSpPr>
          <p:spPr bwMode="auto">
            <a:xfrm>
              <a:off x="2842" y="3423"/>
              <a:ext cx="83" cy="4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en-US" altLang="en-US" sz="2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2007" name="Rectangle 22"/>
            <p:cNvSpPr>
              <a:spLocks noChangeArrowheads="1"/>
            </p:cNvSpPr>
            <p:nvPr/>
          </p:nvSpPr>
          <p:spPr bwMode="auto">
            <a:xfrm>
              <a:off x="2849" y="3430"/>
              <a:ext cx="83" cy="47"/>
            </a:xfrm>
            <a:prstGeom prst="rect">
              <a:avLst/>
            </a:prstGeom>
            <a:noFill/>
            <a:ln w="22225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en-US" altLang="en-US" sz="2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2008" name="Freeform 23"/>
            <p:cNvSpPr>
              <a:spLocks/>
            </p:cNvSpPr>
            <p:nvPr/>
          </p:nvSpPr>
          <p:spPr bwMode="auto">
            <a:xfrm>
              <a:off x="3569" y="3166"/>
              <a:ext cx="42" cy="45"/>
            </a:xfrm>
            <a:custGeom>
              <a:avLst/>
              <a:gdLst>
                <a:gd name="T0" fmla="*/ 28 w 42"/>
                <a:gd name="T1" fmla="*/ 15 h 45"/>
                <a:gd name="T2" fmla="*/ 42 w 42"/>
                <a:gd name="T3" fmla="*/ 30 h 45"/>
                <a:gd name="T4" fmla="*/ 0 w 42"/>
                <a:gd name="T5" fmla="*/ 45 h 45"/>
                <a:gd name="T6" fmla="*/ 28 w 42"/>
                <a:gd name="T7" fmla="*/ 0 h 45"/>
                <a:gd name="T8" fmla="*/ 28 w 42"/>
                <a:gd name="T9" fmla="*/ 15 h 4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42" h="45">
                  <a:moveTo>
                    <a:pt x="28" y="15"/>
                  </a:moveTo>
                  <a:lnTo>
                    <a:pt x="42" y="30"/>
                  </a:lnTo>
                  <a:lnTo>
                    <a:pt x="0" y="45"/>
                  </a:lnTo>
                  <a:lnTo>
                    <a:pt x="28" y="0"/>
                  </a:lnTo>
                  <a:lnTo>
                    <a:pt x="28" y="15"/>
                  </a:lnTo>
                  <a:close/>
                </a:path>
              </a:pathLst>
            </a:custGeom>
            <a:noFill/>
            <a:ln w="2222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2009" name="Freeform 24"/>
            <p:cNvSpPr>
              <a:spLocks/>
            </p:cNvSpPr>
            <p:nvPr/>
          </p:nvSpPr>
          <p:spPr bwMode="auto">
            <a:xfrm>
              <a:off x="3569" y="3166"/>
              <a:ext cx="42" cy="45"/>
            </a:xfrm>
            <a:custGeom>
              <a:avLst/>
              <a:gdLst>
                <a:gd name="T0" fmla="*/ 28 w 42"/>
                <a:gd name="T1" fmla="*/ 15 h 45"/>
                <a:gd name="T2" fmla="*/ 42 w 42"/>
                <a:gd name="T3" fmla="*/ 30 h 45"/>
                <a:gd name="T4" fmla="*/ 0 w 42"/>
                <a:gd name="T5" fmla="*/ 45 h 45"/>
                <a:gd name="T6" fmla="*/ 28 w 42"/>
                <a:gd name="T7" fmla="*/ 0 h 45"/>
                <a:gd name="T8" fmla="*/ 28 w 42"/>
                <a:gd name="T9" fmla="*/ 15 h 4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42" h="45">
                  <a:moveTo>
                    <a:pt x="28" y="15"/>
                  </a:moveTo>
                  <a:lnTo>
                    <a:pt x="42" y="30"/>
                  </a:lnTo>
                  <a:lnTo>
                    <a:pt x="0" y="45"/>
                  </a:lnTo>
                  <a:lnTo>
                    <a:pt x="28" y="0"/>
                  </a:lnTo>
                  <a:lnTo>
                    <a:pt x="28" y="1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2010" name="Line 25"/>
            <p:cNvSpPr>
              <a:spLocks noChangeShapeType="1"/>
            </p:cNvSpPr>
            <p:nvPr/>
          </p:nvSpPr>
          <p:spPr bwMode="auto">
            <a:xfrm flipH="1">
              <a:off x="3611" y="3166"/>
              <a:ext cx="14" cy="15"/>
            </a:xfrm>
            <a:prstGeom prst="line">
              <a:avLst/>
            </a:prstGeom>
            <a:noFill/>
            <a:ln w="222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2011" name="Rectangle 26"/>
            <p:cNvSpPr>
              <a:spLocks noChangeArrowheads="1"/>
            </p:cNvSpPr>
            <p:nvPr/>
          </p:nvSpPr>
          <p:spPr bwMode="auto">
            <a:xfrm>
              <a:off x="3849" y="3166"/>
              <a:ext cx="118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15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24</a:t>
              </a:r>
              <a:endParaRPr lang="en-GB" altLang="en-US" sz="2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2012" name="Rectangle 27"/>
            <p:cNvSpPr>
              <a:spLocks noChangeArrowheads="1"/>
            </p:cNvSpPr>
            <p:nvPr/>
          </p:nvSpPr>
          <p:spPr bwMode="auto">
            <a:xfrm>
              <a:off x="1876" y="2908"/>
              <a:ext cx="118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15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15</a:t>
              </a:r>
              <a:endParaRPr lang="en-GB" altLang="en-US" sz="2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2013" name="Oval 28"/>
            <p:cNvSpPr>
              <a:spLocks noChangeArrowheads="1"/>
            </p:cNvSpPr>
            <p:nvPr/>
          </p:nvSpPr>
          <p:spPr bwMode="auto">
            <a:xfrm>
              <a:off x="1617" y="2142"/>
              <a:ext cx="252" cy="259"/>
            </a:xfrm>
            <a:prstGeom prst="ellipse">
              <a:avLst/>
            </a:prstGeom>
            <a:solidFill>
              <a:srgbClr val="FFFF00"/>
            </a:solidFill>
            <a:ln w="22225">
              <a:solidFill>
                <a:srgbClr val="FFFF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en-US" altLang="en-US" sz="2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2014" name="Oval 29"/>
            <p:cNvSpPr>
              <a:spLocks noChangeArrowheads="1"/>
            </p:cNvSpPr>
            <p:nvPr/>
          </p:nvSpPr>
          <p:spPr bwMode="auto">
            <a:xfrm>
              <a:off x="3149" y="1134"/>
              <a:ext cx="266" cy="303"/>
            </a:xfrm>
            <a:prstGeom prst="ellipse">
              <a:avLst/>
            </a:prstGeom>
            <a:solidFill>
              <a:srgbClr val="FF33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en-US" altLang="en-US" sz="2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2015" name="Rectangle 30"/>
            <p:cNvSpPr>
              <a:spLocks noChangeArrowheads="1"/>
            </p:cNvSpPr>
            <p:nvPr/>
          </p:nvSpPr>
          <p:spPr bwMode="auto">
            <a:xfrm>
              <a:off x="1708" y="2211"/>
              <a:ext cx="59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15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9</a:t>
              </a:r>
              <a:endParaRPr lang="en-GB" altLang="en-US" sz="2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2016" name="Oval 31"/>
            <p:cNvSpPr>
              <a:spLocks noChangeArrowheads="1"/>
            </p:cNvSpPr>
            <p:nvPr/>
          </p:nvSpPr>
          <p:spPr bwMode="auto">
            <a:xfrm>
              <a:off x="1827" y="1444"/>
              <a:ext cx="252" cy="259"/>
            </a:xfrm>
            <a:prstGeom prst="ellipse">
              <a:avLst/>
            </a:prstGeom>
            <a:solidFill>
              <a:srgbClr val="FFFF00"/>
            </a:solidFill>
            <a:ln w="22225">
              <a:solidFill>
                <a:srgbClr val="FFFF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en-US" altLang="en-US" sz="2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2017" name="Rectangle 32"/>
            <p:cNvSpPr>
              <a:spLocks noChangeArrowheads="1"/>
            </p:cNvSpPr>
            <p:nvPr/>
          </p:nvSpPr>
          <p:spPr bwMode="auto">
            <a:xfrm>
              <a:off x="1918" y="1513"/>
              <a:ext cx="59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15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4</a:t>
              </a:r>
              <a:endParaRPr lang="en-GB" altLang="en-US" sz="2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2018" name="Oval 33"/>
            <p:cNvSpPr>
              <a:spLocks noChangeArrowheads="1"/>
            </p:cNvSpPr>
            <p:nvPr/>
          </p:nvSpPr>
          <p:spPr bwMode="auto">
            <a:xfrm>
              <a:off x="2429" y="1035"/>
              <a:ext cx="252" cy="259"/>
            </a:xfrm>
            <a:prstGeom prst="ellipse">
              <a:avLst/>
            </a:prstGeom>
            <a:solidFill>
              <a:srgbClr val="FFFF00"/>
            </a:solidFill>
            <a:ln w="22225">
              <a:solidFill>
                <a:srgbClr val="FFFF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en-US" altLang="en-US" sz="2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2019" name="Rectangle 34"/>
            <p:cNvSpPr>
              <a:spLocks noChangeArrowheads="1"/>
            </p:cNvSpPr>
            <p:nvPr/>
          </p:nvSpPr>
          <p:spPr bwMode="auto">
            <a:xfrm>
              <a:off x="2520" y="1104"/>
              <a:ext cx="59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15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  <a:endParaRPr lang="en-GB" altLang="en-US" sz="2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2020" name="Oval 35"/>
            <p:cNvSpPr>
              <a:spLocks noChangeArrowheads="1"/>
            </p:cNvSpPr>
            <p:nvPr/>
          </p:nvSpPr>
          <p:spPr bwMode="auto">
            <a:xfrm>
              <a:off x="3212" y="3142"/>
              <a:ext cx="252" cy="259"/>
            </a:xfrm>
            <a:prstGeom prst="ellipse">
              <a:avLst/>
            </a:prstGeom>
            <a:solidFill>
              <a:srgbClr val="FFFF00"/>
            </a:solidFill>
            <a:ln w="22225">
              <a:solidFill>
                <a:srgbClr val="FFFF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en-US" altLang="en-US" sz="2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2021" name="Rectangle 36"/>
            <p:cNvSpPr>
              <a:spLocks noChangeArrowheads="1"/>
            </p:cNvSpPr>
            <p:nvPr/>
          </p:nvSpPr>
          <p:spPr bwMode="auto">
            <a:xfrm>
              <a:off x="3275" y="3211"/>
              <a:ext cx="118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15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28</a:t>
              </a:r>
              <a:endParaRPr lang="en-GB" altLang="en-US" sz="2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2022" name="Rectangle 37"/>
            <p:cNvSpPr>
              <a:spLocks noChangeArrowheads="1"/>
            </p:cNvSpPr>
            <p:nvPr/>
          </p:nvSpPr>
          <p:spPr bwMode="auto">
            <a:xfrm>
              <a:off x="3219" y="1241"/>
              <a:ext cx="118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15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17</a:t>
              </a:r>
              <a:endParaRPr lang="en-GB" altLang="en-US" sz="2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2023" name="Oval 38"/>
            <p:cNvSpPr>
              <a:spLocks noChangeArrowheads="1"/>
            </p:cNvSpPr>
            <p:nvPr/>
          </p:nvSpPr>
          <p:spPr bwMode="auto">
            <a:xfrm>
              <a:off x="3597" y="1771"/>
              <a:ext cx="280" cy="288"/>
            </a:xfrm>
            <a:prstGeom prst="ellipse">
              <a:avLst/>
            </a:prstGeom>
            <a:solidFill>
              <a:srgbClr val="FF33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en-US" altLang="en-US" sz="2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2024" name="Rectangle 39"/>
            <p:cNvSpPr>
              <a:spLocks noChangeArrowheads="1"/>
            </p:cNvSpPr>
            <p:nvPr/>
          </p:nvSpPr>
          <p:spPr bwMode="auto">
            <a:xfrm>
              <a:off x="3681" y="1847"/>
              <a:ext cx="118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15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24</a:t>
              </a:r>
              <a:endParaRPr lang="en-GB" altLang="en-US" sz="2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2025" name="Oval 40"/>
            <p:cNvSpPr>
              <a:spLocks noChangeArrowheads="1"/>
            </p:cNvSpPr>
            <p:nvPr/>
          </p:nvSpPr>
          <p:spPr bwMode="auto">
            <a:xfrm>
              <a:off x="3611" y="2499"/>
              <a:ext cx="280" cy="303"/>
            </a:xfrm>
            <a:prstGeom prst="ellipse">
              <a:avLst/>
            </a:prstGeom>
            <a:solidFill>
              <a:srgbClr val="FF33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en-US" altLang="en-US" sz="2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2026" name="Rectangle 41"/>
            <p:cNvSpPr>
              <a:spLocks noChangeArrowheads="1"/>
            </p:cNvSpPr>
            <p:nvPr/>
          </p:nvSpPr>
          <p:spPr bwMode="auto">
            <a:xfrm>
              <a:off x="3737" y="2590"/>
              <a:ext cx="59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15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  <a:endParaRPr lang="en-GB" altLang="en-US" sz="2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41989" name="Text Box 43"/>
          <p:cNvSpPr txBox="1">
            <a:spLocks noChangeArrowheads="1"/>
          </p:cNvSpPr>
          <p:nvPr/>
        </p:nvSpPr>
        <p:spPr bwMode="auto">
          <a:xfrm>
            <a:off x="7202488" y="3400425"/>
            <a:ext cx="1617662" cy="396875"/>
          </a:xfrm>
          <a:prstGeom prst="rect">
            <a:avLst/>
          </a:prstGeom>
          <a:solidFill>
            <a:srgbClr val="FF33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2000">
                <a:latin typeface="Arial" panose="020B0604020202020204" pitchFamily="34" charset="0"/>
                <a:cs typeface="Arial" panose="020B0604020202020204" pitchFamily="34" charset="0"/>
              </a:rPr>
              <a:t>participants</a:t>
            </a:r>
          </a:p>
        </p:txBody>
      </p:sp>
      <p:sp>
        <p:nvSpPr>
          <p:cNvPr id="41990" name="Text Box 44"/>
          <p:cNvSpPr txBox="1">
            <a:spLocks noChangeArrowheads="1"/>
          </p:cNvSpPr>
          <p:nvPr/>
        </p:nvSpPr>
        <p:spPr bwMode="auto">
          <a:xfrm>
            <a:off x="244475" y="1919288"/>
            <a:ext cx="2149475" cy="396875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2000">
                <a:latin typeface="Arial" panose="020B0604020202020204" pitchFamily="34" charset="0"/>
                <a:cs typeface="Arial" panose="020B0604020202020204" pitchFamily="34" charset="0"/>
              </a:rPr>
              <a:t>non-participants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15607E77-E350-40ED-8BD8-75D7133385CF}" type="slidenum">
              <a:rPr lang="en-US" altLang="en-US" sz="1400" smtClean="0">
                <a:latin typeface="Arial" panose="020B0604020202020204" pitchFamily="34" charset="0"/>
                <a:cs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26</a:t>
            </a:fld>
            <a:endParaRPr lang="en-US" altLang="en-US" sz="140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301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mtClean="0"/>
              <a:t>Properties</a:t>
            </a:r>
          </a:p>
        </p:txBody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GB" altLang="en-US" sz="2400" dirty="0" smtClean="0">
                <a:solidFill>
                  <a:srgbClr val="FF3300"/>
                </a:solidFill>
              </a:rPr>
              <a:t>Correctness</a:t>
            </a:r>
            <a:r>
              <a:rPr lang="en-GB" altLang="en-US" sz="2400" dirty="0" smtClean="0"/>
              <a:t>:</a:t>
            </a:r>
            <a:r>
              <a:rPr lang="en-GB" altLang="en-US" sz="2400" dirty="0" smtClean="0">
                <a:solidFill>
                  <a:srgbClr val="FF3300"/>
                </a:solidFill>
              </a:rPr>
              <a:t> </a:t>
            </a:r>
          </a:p>
          <a:p>
            <a:pPr lvl="1">
              <a:lnSpc>
                <a:spcPct val="90000"/>
              </a:lnSpc>
            </a:pPr>
            <a:r>
              <a:rPr lang="en-GB" altLang="en-US" sz="2000" b="1" dirty="0" smtClean="0">
                <a:sym typeface="Wingdings" panose="05000000000000000000" pitchFamily="2" charset="2"/>
              </a:rPr>
              <a:t></a:t>
            </a:r>
          </a:p>
          <a:p>
            <a:pPr lvl="1">
              <a:lnSpc>
                <a:spcPct val="90000"/>
              </a:lnSpc>
              <a:buFontTx/>
              <a:buNone/>
            </a:pPr>
            <a:endParaRPr lang="en-GB" altLang="en-US" sz="1400" b="1" dirty="0" smtClean="0">
              <a:sym typeface="Wingdings" panose="05000000000000000000" pitchFamily="2" charset="2"/>
            </a:endParaRPr>
          </a:p>
          <a:p>
            <a:pPr>
              <a:lnSpc>
                <a:spcPct val="90000"/>
              </a:lnSpc>
            </a:pPr>
            <a:r>
              <a:rPr lang="en-GB" altLang="en-US" sz="2400" dirty="0" smtClean="0">
                <a:solidFill>
                  <a:srgbClr val="FF3300"/>
                </a:solidFill>
              </a:rPr>
              <a:t>Liveness</a:t>
            </a:r>
            <a:r>
              <a:rPr lang="en-GB" altLang="en-US" sz="2400" dirty="0" smtClean="0"/>
              <a:t> </a:t>
            </a:r>
          </a:p>
          <a:p>
            <a:pPr lvl="1">
              <a:lnSpc>
                <a:spcPct val="90000"/>
              </a:lnSpc>
            </a:pPr>
            <a:r>
              <a:rPr lang="en-GB" altLang="en-US" sz="2000" dirty="0" smtClean="0"/>
              <a:t>clear, if only </a:t>
            </a:r>
            <a:r>
              <a:rPr lang="en-GB" altLang="en-US" sz="2000" dirty="0" smtClean="0">
                <a:solidFill>
                  <a:schemeClr val="accent2"/>
                </a:solidFill>
              </a:rPr>
              <a:t>one election</a:t>
            </a:r>
            <a:r>
              <a:rPr lang="en-GB" altLang="en-US" sz="2000" dirty="0" smtClean="0"/>
              <a:t> is running</a:t>
            </a:r>
          </a:p>
          <a:p>
            <a:pPr lvl="1">
              <a:lnSpc>
                <a:spcPct val="90000"/>
              </a:lnSpc>
            </a:pPr>
            <a:r>
              <a:rPr lang="en-GB" altLang="en-US" sz="2000" dirty="0" smtClean="0"/>
              <a:t>what, if </a:t>
            </a:r>
            <a:r>
              <a:rPr lang="en-GB" altLang="en-US" sz="2000" dirty="0" smtClean="0">
                <a:solidFill>
                  <a:schemeClr val="accent2"/>
                </a:solidFill>
              </a:rPr>
              <a:t>several elections</a:t>
            </a:r>
            <a:r>
              <a:rPr lang="en-GB" altLang="en-US" sz="2000" dirty="0" smtClean="0"/>
              <a:t> are running at the same time?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GB" altLang="en-US" sz="2000" dirty="0" smtClean="0"/>
              <a:t>	</a:t>
            </a:r>
            <a:r>
              <a:rPr lang="en-GB" altLang="en-US" sz="2000" dirty="0" smtClean="0">
                <a:sym typeface="Wingdings" panose="05000000000000000000" pitchFamily="2" charset="2"/>
              </a:rPr>
              <a:t></a:t>
            </a:r>
            <a:r>
              <a:rPr lang="en-GB" altLang="en-US" sz="2000" dirty="0" smtClean="0"/>
              <a:t>participants do not forward smaller IDs</a:t>
            </a:r>
          </a:p>
          <a:p>
            <a:pPr lvl="1">
              <a:lnSpc>
                <a:spcPct val="90000"/>
              </a:lnSpc>
              <a:buFontTx/>
              <a:buNone/>
            </a:pPr>
            <a:endParaRPr lang="en-GB" altLang="en-US" sz="1600" dirty="0" smtClean="0"/>
          </a:p>
          <a:p>
            <a:pPr>
              <a:lnSpc>
                <a:spcPct val="90000"/>
              </a:lnSpc>
            </a:pPr>
            <a:r>
              <a:rPr lang="en-GB" altLang="en-US" sz="2400" dirty="0" smtClean="0">
                <a:solidFill>
                  <a:srgbClr val="FF3300"/>
                </a:solidFill>
              </a:rPr>
              <a:t>Bandwidth</a:t>
            </a:r>
            <a:r>
              <a:rPr lang="en-GB" altLang="en-US" sz="2400" dirty="0" smtClean="0"/>
              <a:t>: </a:t>
            </a:r>
          </a:p>
          <a:p>
            <a:pPr lvl="1">
              <a:lnSpc>
                <a:spcPct val="90000"/>
              </a:lnSpc>
            </a:pPr>
            <a:r>
              <a:rPr lang="en-GB" altLang="en-US" sz="2000" dirty="0" smtClean="0"/>
              <a:t>at most 3n – 1 </a:t>
            </a:r>
            <a:r>
              <a:rPr lang="en-GB" altLang="en-US" sz="1200" dirty="0" smtClean="0"/>
              <a:t>(if a single process starts the election, what if several processes start an election?)</a:t>
            </a:r>
          </a:p>
          <a:p>
            <a:pPr lvl="1">
              <a:lnSpc>
                <a:spcPct val="90000"/>
              </a:lnSpc>
            </a:pPr>
            <a:endParaRPr lang="en-GB" altLang="en-US" sz="1400" dirty="0" smtClean="0"/>
          </a:p>
          <a:p>
            <a:pPr>
              <a:lnSpc>
                <a:spcPct val="90000"/>
              </a:lnSpc>
            </a:pPr>
            <a:r>
              <a:rPr lang="en-GB" altLang="en-US" sz="2400" dirty="0" smtClean="0">
                <a:solidFill>
                  <a:srgbClr val="FF3300"/>
                </a:solidFill>
              </a:rPr>
              <a:t>Turnaround: </a:t>
            </a:r>
          </a:p>
          <a:p>
            <a:pPr lvl="1">
              <a:lnSpc>
                <a:spcPct val="90000"/>
              </a:lnSpc>
            </a:pPr>
            <a:r>
              <a:rPr lang="en-GB" altLang="en-US" sz="2000" dirty="0" smtClean="0"/>
              <a:t>at most 3n-1 (if …)</a:t>
            </a:r>
            <a:endParaRPr lang="en-GB" altLang="en-US" sz="1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5E361ECC-94A8-486C-B1ED-248EDE00F21F}" type="slidenum">
              <a:rPr lang="en-US" altLang="en-US" sz="1400" smtClean="0">
                <a:latin typeface="Arial" panose="020B0604020202020204" pitchFamily="34" charset="0"/>
                <a:cs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27</a:t>
            </a:fld>
            <a:endParaRPr lang="en-US" altLang="en-US" sz="140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403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z="3200" smtClean="0"/>
              <a:t>Under Which Conditions can it Work?</a:t>
            </a:r>
          </a:p>
        </p:txBody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228725"/>
            <a:ext cx="8623300" cy="5629275"/>
          </a:xfrm>
        </p:spPr>
        <p:txBody>
          <a:bodyPr/>
          <a:lstStyle/>
          <a:p>
            <a:pPr lvl="1"/>
            <a:endParaRPr lang="en-GB" altLang="en-US" sz="800" i="1" dirty="0" smtClean="0">
              <a:solidFill>
                <a:schemeClr val="accent2"/>
              </a:solidFill>
            </a:endParaRPr>
          </a:p>
          <a:p>
            <a:endParaRPr lang="en-GB" altLang="en-US" sz="2400" dirty="0" smtClean="0"/>
          </a:p>
          <a:p>
            <a:r>
              <a:rPr lang="en-GB" altLang="en-US" sz="2400" dirty="0" smtClean="0"/>
              <a:t>What if there is a </a:t>
            </a:r>
            <a:r>
              <a:rPr lang="en-GB" altLang="en-US" sz="2400" dirty="0" smtClean="0">
                <a:solidFill>
                  <a:srgbClr val="FF3300"/>
                </a:solidFill>
              </a:rPr>
              <a:t>failure</a:t>
            </a:r>
            <a:r>
              <a:rPr lang="en-GB" altLang="en-US" sz="2400" dirty="0" smtClean="0"/>
              <a:t> (process or connection)? </a:t>
            </a:r>
          </a:p>
          <a:p>
            <a:pPr lvl="1"/>
            <a:r>
              <a:rPr lang="en-GB" altLang="en-US" sz="2000" dirty="0" smtClean="0"/>
              <a:t>the election </a:t>
            </a:r>
            <a:r>
              <a:rPr lang="en-GB" altLang="en-US" sz="2000" dirty="0" smtClean="0">
                <a:solidFill>
                  <a:schemeClr val="accent2"/>
                </a:solidFill>
              </a:rPr>
              <a:t>gets stuck</a:t>
            </a:r>
          </a:p>
          <a:p>
            <a:pPr>
              <a:buFont typeface="Wingdings" panose="05000000000000000000" pitchFamily="2" charset="2"/>
              <a:buNone/>
            </a:pPr>
            <a:r>
              <a:rPr lang="en-GB" altLang="en-US" sz="2400" dirty="0" smtClean="0">
                <a:sym typeface="Wingdings" panose="05000000000000000000" pitchFamily="2" charset="2"/>
              </a:rPr>
              <a:t>	</a:t>
            </a:r>
            <a:r>
              <a:rPr lang="en-GB" altLang="en-US" sz="2400" dirty="0" smtClean="0"/>
              <a:t> assumption: no failures or timeouts during election</a:t>
            </a:r>
            <a:br>
              <a:rPr lang="en-GB" altLang="en-US" sz="2400" dirty="0" smtClean="0"/>
            </a:br>
            <a:r>
              <a:rPr lang="en-GB" altLang="en-US" sz="2400" dirty="0" smtClean="0"/>
              <a:t>     </a:t>
            </a:r>
            <a:r>
              <a:rPr lang="en-GB" altLang="en-US" sz="1600" i="1" dirty="0" smtClean="0"/>
              <a:t>(in token rings, nodes are connected to the network by a </a:t>
            </a:r>
            <a:br>
              <a:rPr lang="en-GB" altLang="en-US" sz="1600" i="1" dirty="0" smtClean="0"/>
            </a:br>
            <a:r>
              <a:rPr lang="en-GB" altLang="en-US" sz="1600" i="1" dirty="0" smtClean="0"/>
              <a:t>       connector, which may pass on tokens, even if the node has failed)</a:t>
            </a:r>
          </a:p>
          <a:p>
            <a:pPr>
              <a:buFont typeface="Wingdings" panose="05000000000000000000" pitchFamily="2" charset="2"/>
              <a:buNone/>
            </a:pPr>
            <a:endParaRPr lang="en-GB" altLang="en-US" sz="800" i="1" dirty="0" smtClean="0"/>
          </a:p>
          <a:p>
            <a:endParaRPr lang="en-GB" altLang="en-US" sz="800" dirty="0" smtClean="0"/>
          </a:p>
          <a:p>
            <a:r>
              <a:rPr lang="en-GB" altLang="en-US" sz="2400" dirty="0" smtClean="0"/>
              <a:t>When is this applicable?  </a:t>
            </a:r>
          </a:p>
          <a:p>
            <a:pPr lvl="1"/>
            <a:r>
              <a:rPr lang="en-GB" altLang="en-US" sz="2000" dirty="0" smtClean="0"/>
              <a:t>token ring/token bus/virtual ring (Chord)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D6A319F1-9A89-4F14-BEF4-49028AD7385A}" type="slidenum">
              <a:rPr lang="en-US" altLang="en-US" sz="1400" smtClean="0">
                <a:latin typeface="Arial" panose="020B0604020202020204" pitchFamily="34" charset="0"/>
                <a:cs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28</a:t>
            </a:fld>
            <a:endParaRPr lang="en-US" altLang="en-US" sz="140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505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mtClean="0"/>
              <a:t>Bully Algorithm (Garcia-Molina)</a:t>
            </a:r>
          </a:p>
        </p:txBody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228725"/>
            <a:ext cx="8424862" cy="5287963"/>
          </a:xfrm>
        </p:spPr>
        <p:txBody>
          <a:bodyPr/>
          <a:lstStyle/>
          <a:p>
            <a:endParaRPr lang="en-GB" altLang="en-US" sz="2400" dirty="0" smtClean="0">
              <a:solidFill>
                <a:schemeClr val="accent2"/>
              </a:solidFill>
            </a:endParaRPr>
          </a:p>
          <a:p>
            <a:endParaRPr lang="en-GB" altLang="en-US" sz="2400" dirty="0" smtClean="0">
              <a:solidFill>
                <a:schemeClr val="accent2"/>
              </a:solidFill>
            </a:endParaRPr>
          </a:p>
          <a:p>
            <a:r>
              <a:rPr lang="en-GB" altLang="en-US" sz="2400" dirty="0" smtClean="0">
                <a:solidFill>
                  <a:schemeClr val="accent2"/>
                </a:solidFill>
              </a:rPr>
              <a:t>Idea: Process with highest ID imposes itself as the leader</a:t>
            </a:r>
          </a:p>
          <a:p>
            <a:endParaRPr lang="en-GB" altLang="en-US" sz="800" dirty="0" smtClean="0"/>
          </a:p>
          <a:p>
            <a:r>
              <a:rPr lang="en-GB" altLang="en-US" sz="2400" dirty="0" smtClean="0"/>
              <a:t>Assumption: </a:t>
            </a:r>
          </a:p>
          <a:p>
            <a:pPr lvl="1"/>
            <a:r>
              <a:rPr lang="en-GB" altLang="en-US" sz="2000" dirty="0" smtClean="0"/>
              <a:t>each process has a </a:t>
            </a:r>
            <a:r>
              <a:rPr lang="en-GB" altLang="en-US" sz="2000" dirty="0" smtClean="0">
                <a:solidFill>
                  <a:schemeClr val="accent2"/>
                </a:solidFill>
              </a:rPr>
              <a:t>unique ID</a:t>
            </a:r>
          </a:p>
          <a:p>
            <a:pPr lvl="1"/>
            <a:r>
              <a:rPr lang="en-GB" altLang="en-US" sz="2000" dirty="0" smtClean="0"/>
              <a:t>each process knows the </a:t>
            </a:r>
            <a:r>
              <a:rPr lang="en-GB" altLang="en-US" sz="2000" dirty="0" smtClean="0">
                <a:solidFill>
                  <a:schemeClr val="accent2"/>
                </a:solidFill>
              </a:rPr>
              <a:t>IDs of the other processes</a:t>
            </a:r>
          </a:p>
          <a:p>
            <a:pPr lvl="1"/>
            <a:endParaRPr lang="en-GB" altLang="en-US" sz="800" dirty="0" smtClean="0"/>
          </a:p>
          <a:p>
            <a:r>
              <a:rPr lang="en-GB" altLang="en-US" sz="2400" dirty="0" smtClean="0"/>
              <a:t>When is it applicable?</a:t>
            </a:r>
          </a:p>
          <a:p>
            <a:pPr lvl="1"/>
            <a:r>
              <a:rPr lang="en-GB" altLang="en-US" sz="2000" dirty="0" smtClean="0"/>
              <a:t>IDs don't change</a:t>
            </a:r>
          </a:p>
          <a:p>
            <a:pPr lvl="1"/>
            <a:r>
              <a:rPr lang="en-GB" altLang="en-US" sz="2000" dirty="0" smtClean="0"/>
              <a:t>Set of participants constant</a:t>
            </a:r>
          </a:p>
          <a:p>
            <a:pPr lvl="1"/>
            <a:r>
              <a:rPr lang="en-GB" altLang="en-US" sz="2000" dirty="0" smtClean="0"/>
              <a:t>Possibly much faster than ring algorithm</a:t>
            </a:r>
          </a:p>
        </p:txBody>
      </p:sp>
      <p:sp>
        <p:nvSpPr>
          <p:cNvPr id="3" name="Oval Callout 2"/>
          <p:cNvSpPr/>
          <p:nvPr/>
        </p:nvSpPr>
        <p:spPr bwMode="auto">
          <a:xfrm>
            <a:off x="5340350" y="2651125"/>
            <a:ext cx="3992563" cy="649288"/>
          </a:xfrm>
          <a:prstGeom prst="wedgeEllipseCallout">
            <a:avLst>
              <a:gd name="adj1" fmla="val -24938"/>
              <a:gd name="adj2" fmla="val -275716"/>
            </a:avLst>
          </a:prstGeom>
          <a:ln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algn="ctr" eaLnBrk="1" hangingPunct="1">
              <a:defRPr/>
            </a:pPr>
            <a:r>
              <a:rPr lang="en-US" dirty="0">
                <a:solidFill>
                  <a:schemeClr val="tx1"/>
                </a:solidFill>
              </a:rPr>
              <a:t>Turing Award 2015!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F295C2E-4441-4B04-B05A-E2C990D01ED8}" type="slidenum">
              <a:rPr lang="en-US" altLang="en-US" sz="1400" smtClean="0">
                <a:latin typeface="Arial" panose="020B0604020202020204" pitchFamily="34" charset="0"/>
                <a:cs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29</a:t>
            </a:fld>
            <a:endParaRPr lang="en-US" altLang="en-US" sz="140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608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mtClean="0"/>
              <a:t>Bully Algorithm: Principles</a:t>
            </a:r>
          </a:p>
        </p:txBody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228725"/>
            <a:ext cx="8424862" cy="5316538"/>
          </a:xfrm>
        </p:spPr>
        <p:txBody>
          <a:bodyPr/>
          <a:lstStyle/>
          <a:p>
            <a:endParaRPr lang="en-GB" altLang="en-US" sz="2400" dirty="0" smtClean="0"/>
          </a:p>
          <a:p>
            <a:r>
              <a:rPr lang="en-GB" altLang="en-US" sz="2400" dirty="0" smtClean="0"/>
              <a:t>A process detects </a:t>
            </a:r>
            <a:r>
              <a:rPr lang="en-GB" altLang="en-US" sz="2400" dirty="0" smtClean="0">
                <a:solidFill>
                  <a:srgbClr val="FF3300"/>
                </a:solidFill>
              </a:rPr>
              <a:t>failure</a:t>
            </a:r>
            <a:r>
              <a:rPr lang="en-GB" altLang="en-US" sz="2400" dirty="0" smtClean="0">
                <a:solidFill>
                  <a:schemeClr val="accent2"/>
                </a:solidFill>
              </a:rPr>
              <a:t> of the leader</a:t>
            </a:r>
            <a:r>
              <a:rPr lang="en-GB" altLang="en-US" sz="2400" i="1" dirty="0" smtClean="0">
                <a:solidFill>
                  <a:srgbClr val="009900"/>
                </a:solidFill>
              </a:rPr>
              <a:t/>
            </a:r>
            <a:br>
              <a:rPr lang="en-GB" altLang="en-US" sz="2400" i="1" dirty="0" smtClean="0">
                <a:solidFill>
                  <a:srgbClr val="009900"/>
                </a:solidFill>
              </a:rPr>
            </a:br>
            <a:endParaRPr lang="en-GB" altLang="en-US" sz="2400" i="1" dirty="0" smtClean="0">
              <a:solidFill>
                <a:srgbClr val="009900"/>
              </a:solidFill>
            </a:endParaRPr>
          </a:p>
          <a:p>
            <a:r>
              <a:rPr lang="en-GB" altLang="en-US" sz="2400" dirty="0" smtClean="0"/>
              <a:t>The process starts an </a:t>
            </a:r>
            <a:r>
              <a:rPr lang="en-GB" altLang="en-US" sz="2400" dirty="0" smtClean="0">
                <a:solidFill>
                  <a:srgbClr val="FF3300"/>
                </a:solidFill>
              </a:rPr>
              <a:t>election</a:t>
            </a:r>
            <a:r>
              <a:rPr lang="en-GB" altLang="en-US" sz="2400" dirty="0" smtClean="0"/>
              <a:t> by </a:t>
            </a:r>
            <a:r>
              <a:rPr lang="en-GB" altLang="en-US" sz="2400" dirty="0" smtClean="0">
                <a:solidFill>
                  <a:schemeClr val="accent2"/>
                </a:solidFill>
              </a:rPr>
              <a:t>notifying</a:t>
            </a:r>
            <a:r>
              <a:rPr lang="en-GB" altLang="en-US" sz="2400" dirty="0" smtClean="0"/>
              <a:t> the potential candidates (i.e., processes with greater ID)</a:t>
            </a:r>
          </a:p>
          <a:p>
            <a:pPr lvl="1"/>
            <a:r>
              <a:rPr lang="en-GB" altLang="en-US" sz="2000" dirty="0" smtClean="0"/>
              <a:t>if </a:t>
            </a:r>
            <a:r>
              <a:rPr lang="en-GB" altLang="en-US" sz="2000" dirty="0" smtClean="0">
                <a:solidFill>
                  <a:schemeClr val="accent2"/>
                </a:solidFill>
              </a:rPr>
              <a:t>no candidate replies</a:t>
            </a:r>
            <a:r>
              <a:rPr lang="en-GB" altLang="en-US" sz="2000" dirty="0" smtClean="0"/>
              <a:t>, </a:t>
            </a:r>
            <a:br>
              <a:rPr lang="en-GB" altLang="en-US" sz="2000" dirty="0" smtClean="0"/>
            </a:br>
            <a:r>
              <a:rPr lang="en-GB" altLang="en-US" sz="2000" dirty="0" smtClean="0"/>
              <a:t>the process declares itself the </a:t>
            </a:r>
            <a:r>
              <a:rPr lang="en-GB" altLang="en-US" sz="2000" dirty="0" smtClean="0">
                <a:solidFill>
                  <a:srgbClr val="FF3300"/>
                </a:solidFill>
              </a:rPr>
              <a:t>winner</a:t>
            </a:r>
            <a:r>
              <a:rPr lang="en-GB" altLang="en-US" sz="2000" dirty="0" smtClean="0"/>
              <a:t> of the election </a:t>
            </a:r>
          </a:p>
          <a:p>
            <a:pPr lvl="1"/>
            <a:r>
              <a:rPr lang="en-GB" altLang="en-US" sz="2000" dirty="0" smtClean="0"/>
              <a:t>if </a:t>
            </a:r>
            <a:r>
              <a:rPr lang="en-GB" altLang="en-US" sz="2000" dirty="0" smtClean="0">
                <a:solidFill>
                  <a:schemeClr val="accent2"/>
                </a:solidFill>
              </a:rPr>
              <a:t>there is a reply</a:t>
            </a:r>
            <a:r>
              <a:rPr lang="en-GB" altLang="en-US" sz="2000" dirty="0" smtClean="0"/>
              <a:t>, </a:t>
            </a:r>
            <a:br>
              <a:rPr lang="en-GB" altLang="en-US" sz="2000" dirty="0" smtClean="0"/>
            </a:br>
            <a:r>
              <a:rPr lang="en-GB" altLang="en-US" sz="2000" dirty="0" smtClean="0"/>
              <a:t>the process </a:t>
            </a:r>
            <a:r>
              <a:rPr lang="en-GB" altLang="en-US" sz="2000" dirty="0" smtClean="0">
                <a:solidFill>
                  <a:srgbClr val="FF3300"/>
                </a:solidFill>
              </a:rPr>
              <a:t>stops</a:t>
            </a:r>
            <a:r>
              <a:rPr lang="en-GB" altLang="en-US" sz="2000" dirty="0" smtClean="0"/>
              <a:t> its election initiative</a:t>
            </a:r>
            <a:br>
              <a:rPr lang="en-GB" altLang="en-US" sz="2000" dirty="0" smtClean="0"/>
            </a:br>
            <a:endParaRPr lang="en-GB" altLang="en-US" sz="2000" dirty="0" smtClean="0"/>
          </a:p>
          <a:p>
            <a:r>
              <a:rPr lang="en-GB" altLang="en-US" sz="2400" dirty="0" smtClean="0"/>
              <a:t>When a process receives a </a:t>
            </a:r>
            <a:r>
              <a:rPr lang="en-GB" altLang="en-US" sz="2400" dirty="0" smtClean="0">
                <a:solidFill>
                  <a:schemeClr val="accent2"/>
                </a:solidFill>
              </a:rPr>
              <a:t>notification</a:t>
            </a:r>
            <a:r>
              <a:rPr lang="en-GB" altLang="en-US" sz="2400" dirty="0" smtClean="0"/>
              <a:t> </a:t>
            </a:r>
          </a:p>
          <a:p>
            <a:pPr lvl="1"/>
            <a:r>
              <a:rPr lang="en-GB" altLang="en-US" sz="2000" dirty="0" smtClean="0"/>
              <a:t>it </a:t>
            </a:r>
            <a:r>
              <a:rPr lang="en-GB" altLang="en-US" sz="2000" dirty="0" smtClean="0">
                <a:solidFill>
                  <a:srgbClr val="FF3300"/>
                </a:solidFill>
              </a:rPr>
              <a:t>replies</a:t>
            </a:r>
            <a:r>
              <a:rPr lang="en-GB" altLang="en-US" sz="2000" dirty="0" smtClean="0"/>
              <a:t> to the sender </a:t>
            </a:r>
          </a:p>
          <a:p>
            <a:pPr lvl="1"/>
            <a:r>
              <a:rPr lang="en-GB" altLang="en-US" sz="2000" dirty="0" smtClean="0"/>
              <a:t>and </a:t>
            </a:r>
            <a:r>
              <a:rPr lang="en-GB" altLang="en-US" sz="2000" dirty="0" smtClean="0">
                <a:solidFill>
                  <a:srgbClr val="FF3300"/>
                </a:solidFill>
              </a:rPr>
              <a:t>starts</a:t>
            </a:r>
            <a:r>
              <a:rPr lang="en-GB" altLang="en-US" sz="2000" dirty="0" smtClean="0"/>
              <a:t> an election if its ID is higher than the one of the sender</a:t>
            </a:r>
          </a:p>
          <a:p>
            <a:endParaRPr lang="en-GB" alt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7741F902-C4BB-47D9-8A23-80BDC6A2FC1C}" type="slidenum">
              <a:rPr lang="en-US" altLang="en-US" sz="1400" smtClean="0">
                <a:latin typeface="Arial" panose="020B0604020202020204" pitchFamily="34" charset="0"/>
                <a:cs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3</a:t>
            </a:fld>
            <a:endParaRPr lang="en-US" altLang="en-US" sz="140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41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mtClean="0"/>
              <a:t>Co-ordination Problems</a:t>
            </a:r>
          </a:p>
        </p:txBody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  <a:defRPr/>
            </a:pPr>
            <a:r>
              <a:rPr lang="en-GB" altLang="en-US" sz="2800" dirty="0" smtClean="0">
                <a:solidFill>
                  <a:srgbClr val="FF3300"/>
                </a:solidFill>
              </a:rPr>
              <a:t>Clock Synchronization </a:t>
            </a:r>
          </a:p>
          <a:p>
            <a:pPr lvl="1">
              <a:buFont typeface="Arial" charset="0"/>
              <a:buChar char="–"/>
              <a:defRPr/>
            </a:pPr>
            <a:r>
              <a:rPr lang="en-GB" altLang="en-US" sz="2400" dirty="0" smtClean="0"/>
              <a:t>processes must agree on order of events</a:t>
            </a:r>
            <a:endParaRPr lang="en-GB" altLang="en-US" sz="2400" dirty="0" smtClean="0">
              <a:solidFill>
                <a:schemeClr val="accent2"/>
              </a:solidFill>
            </a:endParaRPr>
          </a:p>
          <a:p>
            <a:pPr lvl="1">
              <a:buFont typeface="Arial" charset="0"/>
              <a:buChar char="–"/>
              <a:defRPr/>
            </a:pPr>
            <a:r>
              <a:rPr lang="en-GB" altLang="en-US" sz="2400" dirty="0" smtClean="0"/>
              <a:t>crucial e.g. for concurrent transactions in databases or change polling in distributed file systems</a:t>
            </a:r>
            <a:endParaRPr lang="en-GB" altLang="en-US" dirty="0" smtClean="0">
              <a:solidFill>
                <a:srgbClr val="FF3300"/>
              </a:solidFill>
            </a:endParaRPr>
          </a:p>
          <a:p>
            <a:pPr marL="514350" indent="-514350">
              <a:buFont typeface="+mj-lt"/>
              <a:buAutoNum type="arabicPeriod"/>
              <a:defRPr/>
            </a:pPr>
            <a:r>
              <a:rPr lang="en-GB" altLang="en-US" sz="2800" dirty="0" smtClean="0">
                <a:solidFill>
                  <a:srgbClr val="FF3300"/>
                </a:solidFill>
              </a:rPr>
              <a:t>Leader election</a:t>
            </a:r>
          </a:p>
          <a:p>
            <a:pPr lvl="1">
              <a:buFont typeface="Arial" charset="0"/>
              <a:buChar char="–"/>
              <a:defRPr/>
            </a:pPr>
            <a:r>
              <a:rPr lang="en-GB" altLang="en-US" sz="2400" dirty="0" smtClean="0"/>
              <a:t>after crash failure has occurred</a:t>
            </a:r>
          </a:p>
          <a:p>
            <a:pPr lvl="1">
              <a:buFont typeface="Arial" charset="0"/>
              <a:buChar char="–"/>
              <a:defRPr/>
            </a:pPr>
            <a:r>
              <a:rPr lang="en-GB" altLang="en-US" sz="2400" dirty="0" smtClean="0"/>
              <a:t>after network reconfiguration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en-GB" altLang="en-US" sz="2800" dirty="0" smtClean="0">
                <a:solidFill>
                  <a:srgbClr val="FF3300"/>
                </a:solidFill>
              </a:rPr>
              <a:t>Mutual exclusion</a:t>
            </a:r>
          </a:p>
          <a:p>
            <a:pPr lvl="1">
              <a:buFont typeface="Arial" charset="0"/>
              <a:buChar char="–"/>
              <a:defRPr/>
            </a:pPr>
            <a:r>
              <a:rPr lang="en-GB" altLang="en-US" sz="2400" dirty="0" smtClean="0"/>
              <a:t>distributed form of</a:t>
            </a:r>
            <a:r>
              <a:rPr lang="en-GB" altLang="en-US" sz="2400" dirty="0" smtClean="0">
                <a:solidFill>
                  <a:schemeClr val="accent2"/>
                </a:solidFill>
              </a:rPr>
              <a:t> synchronized access</a:t>
            </a:r>
            <a:r>
              <a:rPr lang="en-GB" altLang="en-US" sz="2400" dirty="0" smtClean="0"/>
              <a:t> problem</a:t>
            </a:r>
          </a:p>
          <a:p>
            <a:pPr lvl="1">
              <a:buFont typeface="Arial" charset="0"/>
              <a:buChar char="–"/>
              <a:defRPr/>
            </a:pPr>
            <a:r>
              <a:rPr lang="en-GB" altLang="en-US" sz="2400" dirty="0" smtClean="0"/>
              <a:t>not covered here</a:t>
            </a:r>
          </a:p>
          <a:p>
            <a:pPr>
              <a:buFont typeface="Arial" charset="0"/>
              <a:buChar char="•"/>
              <a:defRPr/>
            </a:pPr>
            <a:endParaRPr lang="en-GB" altLang="en-US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1FA647F-C8BA-4BF2-860F-452994D7F0FF}" type="slidenum">
              <a:rPr lang="en-US" altLang="en-US" sz="1400" smtClean="0">
                <a:latin typeface="Arial" panose="020B0604020202020204" pitchFamily="34" charset="0"/>
                <a:cs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30</a:t>
            </a:fld>
            <a:endParaRPr lang="en-US" altLang="en-US" sz="140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710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mtClean="0"/>
              <a:t>Bully Algorithm: Messages</a:t>
            </a:r>
          </a:p>
        </p:txBody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kumimoji="1" lang="en-US" altLang="en-US" smtClean="0"/>
          </a:p>
          <a:p>
            <a:r>
              <a:rPr kumimoji="1" lang="en-US" altLang="en-US" smtClean="0">
                <a:solidFill>
                  <a:srgbClr val="FF3300"/>
                </a:solidFill>
              </a:rPr>
              <a:t>Election</a:t>
            </a:r>
            <a:r>
              <a:rPr kumimoji="1" lang="en-US" altLang="en-US" smtClean="0">
                <a:solidFill>
                  <a:schemeClr val="accent2"/>
                </a:solidFill>
              </a:rPr>
              <a:t> message</a:t>
            </a:r>
            <a:r>
              <a:rPr kumimoji="1" lang="en-US" altLang="en-US" smtClean="0"/>
              <a:t>: </a:t>
            </a:r>
          </a:p>
          <a:p>
            <a:pPr lvl="1"/>
            <a:r>
              <a:rPr kumimoji="1" lang="en-US" altLang="en-US" smtClean="0"/>
              <a:t>to “call elections” </a:t>
            </a:r>
            <a:r>
              <a:rPr kumimoji="1" lang="en-US" altLang="en-US" sz="2000" i="1" smtClean="0">
                <a:solidFill>
                  <a:srgbClr val="009900"/>
                </a:solidFill>
              </a:rPr>
              <a:t>(sent to nodes with higher UID)</a:t>
            </a:r>
          </a:p>
          <a:p>
            <a:pPr lvl="1"/>
            <a:endParaRPr kumimoji="1" lang="en-US" altLang="en-US" sz="2000" i="1" smtClean="0">
              <a:solidFill>
                <a:srgbClr val="009900"/>
              </a:solidFill>
            </a:endParaRPr>
          </a:p>
          <a:p>
            <a:r>
              <a:rPr kumimoji="1" lang="en-US" altLang="en-US" smtClean="0">
                <a:solidFill>
                  <a:srgbClr val="FF3300"/>
                </a:solidFill>
              </a:rPr>
              <a:t>Answer</a:t>
            </a:r>
            <a:r>
              <a:rPr kumimoji="1" lang="en-US" altLang="en-US" smtClean="0">
                <a:solidFill>
                  <a:schemeClr val="accent2"/>
                </a:solidFill>
              </a:rPr>
              <a:t> message</a:t>
            </a:r>
            <a:r>
              <a:rPr kumimoji="1" lang="en-US" altLang="en-US" smtClean="0"/>
              <a:t>: </a:t>
            </a:r>
          </a:p>
          <a:p>
            <a:pPr lvl="1"/>
            <a:r>
              <a:rPr kumimoji="1" lang="en-US" altLang="en-US" smtClean="0"/>
              <a:t>to “vote” </a:t>
            </a:r>
            <a:r>
              <a:rPr kumimoji="1" lang="en-US" altLang="en-US" sz="2000" i="1" smtClean="0">
                <a:solidFill>
                  <a:srgbClr val="009900"/>
                </a:solidFill>
              </a:rPr>
              <a:t>(… against the caller, sent to nodes with lower UID)</a:t>
            </a:r>
            <a:br>
              <a:rPr kumimoji="1" lang="en-US" altLang="en-US" sz="2000" i="1" smtClean="0">
                <a:solidFill>
                  <a:srgbClr val="009900"/>
                </a:solidFill>
              </a:rPr>
            </a:br>
            <a:endParaRPr kumimoji="1" lang="en-US" altLang="en-US" sz="2000" i="1" smtClean="0">
              <a:solidFill>
                <a:srgbClr val="009900"/>
              </a:solidFill>
            </a:endParaRPr>
          </a:p>
          <a:p>
            <a:r>
              <a:rPr kumimoji="1" lang="en-US" altLang="en-US" smtClean="0">
                <a:solidFill>
                  <a:srgbClr val="FF3300"/>
                </a:solidFill>
              </a:rPr>
              <a:t>Coordinator</a:t>
            </a:r>
            <a:r>
              <a:rPr kumimoji="1" lang="en-US" altLang="en-US" smtClean="0">
                <a:solidFill>
                  <a:schemeClr val="accent2"/>
                </a:solidFill>
              </a:rPr>
              <a:t> message</a:t>
            </a:r>
            <a:r>
              <a:rPr kumimoji="1" lang="en-US" altLang="en-US" smtClean="0"/>
              <a:t>: </a:t>
            </a:r>
          </a:p>
          <a:p>
            <a:pPr lvl="1"/>
            <a:r>
              <a:rPr kumimoji="1" lang="en-US" altLang="en-US" smtClean="0"/>
              <a:t>to announce own acting as coordinator</a:t>
            </a:r>
          </a:p>
          <a:p>
            <a:endParaRPr lang="en-GB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2BBB7F9A-89B0-485E-B812-A0B0682EF0DC}" type="slidenum">
              <a:rPr lang="en-US" altLang="en-US" sz="1400" smtClean="0">
                <a:latin typeface="Arial" panose="020B0604020202020204" pitchFamily="34" charset="0"/>
                <a:cs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31</a:t>
            </a:fld>
            <a:endParaRPr lang="en-US" altLang="en-US" sz="140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813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mtClean="0"/>
              <a:t>Bully Algorithm: Actions</a:t>
            </a:r>
          </a:p>
        </p:txBody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228725"/>
            <a:ext cx="8424862" cy="5629275"/>
          </a:xfrm>
        </p:spPr>
        <p:txBody>
          <a:bodyPr/>
          <a:lstStyle/>
          <a:p>
            <a:pPr>
              <a:buFont typeface="Arial" charset="0"/>
              <a:buChar char="•"/>
              <a:defRPr/>
            </a:pPr>
            <a:endParaRPr lang="en-US" altLang="en-US" sz="1200" dirty="0" smtClean="0"/>
          </a:p>
          <a:p>
            <a:pPr>
              <a:buFont typeface="Arial" charset="0"/>
              <a:buChar char="•"/>
              <a:defRPr/>
            </a:pPr>
            <a:r>
              <a:rPr lang="en-US" altLang="en-US" sz="2400" dirty="0" smtClean="0"/>
              <a:t>Initially: The process with </a:t>
            </a:r>
            <a:r>
              <a:rPr lang="en-US" altLang="en-US" sz="2400" dirty="0" smtClean="0">
                <a:solidFill>
                  <a:srgbClr val="FF3300"/>
                </a:solidFill>
              </a:rPr>
              <a:t>highest UID</a:t>
            </a:r>
            <a:r>
              <a:rPr lang="en-US" altLang="en-US" sz="2400" dirty="0" smtClean="0"/>
              <a:t> sends </a:t>
            </a:r>
            <a:r>
              <a:rPr lang="en-US" altLang="en-US" sz="2400" dirty="0" smtClean="0">
                <a:solidFill>
                  <a:schemeClr val="accent2"/>
                </a:solidFill>
              </a:rPr>
              <a:t>coordinator message</a:t>
            </a:r>
            <a:br>
              <a:rPr lang="en-US" altLang="en-US" sz="2400" dirty="0" smtClean="0">
                <a:solidFill>
                  <a:schemeClr val="accent2"/>
                </a:solidFill>
              </a:rPr>
            </a:br>
            <a:endParaRPr lang="en-US" altLang="en-US" sz="1050" dirty="0" smtClean="0">
              <a:solidFill>
                <a:schemeClr val="accent2"/>
              </a:solidFill>
            </a:endParaRPr>
          </a:p>
          <a:p>
            <a:pPr>
              <a:buFont typeface="Arial" charset="0"/>
              <a:buChar char="•"/>
              <a:defRPr/>
            </a:pPr>
            <a:r>
              <a:rPr lang="en-US" altLang="en-US" sz="2400" dirty="0" smtClean="0"/>
              <a:t>A process starting an election sends an </a:t>
            </a:r>
            <a:r>
              <a:rPr lang="en-US" altLang="en-US" sz="2400" dirty="0" smtClean="0">
                <a:solidFill>
                  <a:schemeClr val="accent2"/>
                </a:solidFill>
              </a:rPr>
              <a:t>election message</a:t>
            </a:r>
          </a:p>
          <a:p>
            <a:pPr lvl="1">
              <a:buFont typeface="Arial" charset="0"/>
              <a:buChar char="–"/>
              <a:defRPr/>
            </a:pPr>
            <a:r>
              <a:rPr lang="en-US" altLang="en-US" sz="2000" dirty="0" smtClean="0"/>
              <a:t>if </a:t>
            </a:r>
            <a:r>
              <a:rPr lang="en-US" altLang="en-US" sz="2000" dirty="0" smtClean="0">
                <a:solidFill>
                  <a:srgbClr val="FF3300"/>
                </a:solidFill>
              </a:rPr>
              <a:t>no answer</a:t>
            </a:r>
            <a:r>
              <a:rPr lang="en-US" altLang="en-US" sz="2000" dirty="0" smtClean="0"/>
              <a:t> within time T = 2 </a:t>
            </a:r>
            <a:r>
              <a:rPr lang="en-US" altLang="en-US" sz="2000" dirty="0" err="1" smtClean="0"/>
              <a:t>T</a:t>
            </a:r>
            <a:r>
              <a:rPr lang="en-US" altLang="en-US" sz="2000" baseline="-25000" dirty="0" err="1" smtClean="0"/>
              <a:t>transmission</a:t>
            </a:r>
            <a:r>
              <a:rPr lang="en-US" altLang="en-US" sz="2000" dirty="0" smtClean="0"/>
              <a:t> + </a:t>
            </a:r>
            <a:r>
              <a:rPr lang="en-US" altLang="en-US" sz="2000" dirty="0" err="1" smtClean="0"/>
              <a:t>T</a:t>
            </a:r>
            <a:r>
              <a:rPr lang="en-US" altLang="en-US" sz="2000" baseline="-25000" dirty="0" err="1" smtClean="0"/>
              <a:t>process</a:t>
            </a:r>
            <a:r>
              <a:rPr lang="en-US" altLang="en-US" sz="2000" dirty="0" smtClean="0"/>
              <a:t>, </a:t>
            </a:r>
            <a:br>
              <a:rPr lang="en-US" altLang="en-US" sz="2000" dirty="0" smtClean="0"/>
            </a:br>
            <a:r>
              <a:rPr lang="en-US" altLang="en-US" sz="2000" dirty="0" smtClean="0"/>
              <a:t>then it sends a </a:t>
            </a:r>
            <a:r>
              <a:rPr lang="en-US" altLang="en-US" sz="2000" dirty="0" smtClean="0">
                <a:solidFill>
                  <a:schemeClr val="accent2"/>
                </a:solidFill>
              </a:rPr>
              <a:t>coordinator message</a:t>
            </a:r>
          </a:p>
          <a:p>
            <a:pPr lvl="1">
              <a:buFont typeface="Arial" charset="0"/>
              <a:buChar char="–"/>
              <a:defRPr/>
            </a:pPr>
            <a:endParaRPr lang="en-US" altLang="en-US" sz="800" dirty="0" smtClean="0">
              <a:solidFill>
                <a:schemeClr val="accent2"/>
              </a:solidFill>
            </a:endParaRPr>
          </a:p>
          <a:p>
            <a:pPr>
              <a:buFont typeface="Arial" charset="0"/>
              <a:buChar char="•"/>
              <a:defRPr/>
            </a:pPr>
            <a:r>
              <a:rPr lang="en-US" altLang="en-US" sz="2400" dirty="0" smtClean="0"/>
              <a:t>If a process  receives a </a:t>
            </a:r>
            <a:r>
              <a:rPr lang="en-US" altLang="en-US" sz="2400" dirty="0" smtClean="0">
                <a:solidFill>
                  <a:schemeClr val="accent2"/>
                </a:solidFill>
              </a:rPr>
              <a:t>coordinator message</a:t>
            </a:r>
          </a:p>
          <a:p>
            <a:pPr lvl="1">
              <a:buFont typeface="Arial" charset="0"/>
              <a:buChar char="–"/>
              <a:defRPr/>
            </a:pPr>
            <a:r>
              <a:rPr lang="en-US" altLang="en-US" sz="2000" dirty="0" smtClean="0"/>
              <a:t>it sets its </a:t>
            </a:r>
            <a:r>
              <a:rPr lang="en-US" altLang="en-US" sz="2000" b="1" dirty="0" smtClean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coordinator</a:t>
            </a:r>
            <a:r>
              <a:rPr lang="en-US" altLang="en-US" sz="2000" dirty="0" smtClean="0"/>
              <a:t> variable</a:t>
            </a:r>
          </a:p>
          <a:p>
            <a:pPr lvl="1">
              <a:buFont typeface="Arial" charset="0"/>
              <a:buChar char="–"/>
              <a:defRPr/>
            </a:pPr>
            <a:endParaRPr lang="en-US" altLang="en-US" sz="800" dirty="0" smtClean="0"/>
          </a:p>
          <a:p>
            <a:pPr>
              <a:buFont typeface="Arial" charset="0"/>
              <a:buChar char="•"/>
              <a:defRPr/>
            </a:pPr>
            <a:r>
              <a:rPr lang="en-US" altLang="en-US" sz="2400" dirty="0" smtClean="0"/>
              <a:t>If a process receives an </a:t>
            </a:r>
            <a:r>
              <a:rPr lang="en-US" altLang="en-US" sz="2400" dirty="0" smtClean="0">
                <a:solidFill>
                  <a:schemeClr val="accent2"/>
                </a:solidFill>
              </a:rPr>
              <a:t>election message</a:t>
            </a:r>
          </a:p>
          <a:p>
            <a:pPr lvl="1">
              <a:buFont typeface="Arial" charset="0"/>
              <a:buChar char="–"/>
              <a:defRPr/>
            </a:pPr>
            <a:r>
              <a:rPr lang="en-US" altLang="en-US" sz="2000" dirty="0" smtClean="0"/>
              <a:t>it answers and begins another election (if needed)</a:t>
            </a:r>
          </a:p>
          <a:p>
            <a:pPr lvl="1">
              <a:buFont typeface="Arial" charset="0"/>
              <a:buChar char="–"/>
              <a:defRPr/>
            </a:pPr>
            <a:endParaRPr lang="en-US" altLang="en-US" sz="800" dirty="0" smtClean="0"/>
          </a:p>
          <a:p>
            <a:pPr>
              <a:buFont typeface="Arial" charset="0"/>
              <a:buChar char="•"/>
              <a:defRPr/>
            </a:pPr>
            <a:r>
              <a:rPr lang="en-US" altLang="en-US" sz="2400" dirty="0" smtClean="0"/>
              <a:t>If a </a:t>
            </a:r>
            <a:r>
              <a:rPr lang="en-US" altLang="en-US" sz="2400" dirty="0" smtClean="0">
                <a:solidFill>
                  <a:srgbClr val="FF3300"/>
                </a:solidFill>
              </a:rPr>
              <a:t>new process</a:t>
            </a:r>
            <a:r>
              <a:rPr lang="en-US" altLang="en-US" sz="2400" dirty="0" smtClean="0"/>
              <a:t> starts to coordinate (highest UID), </a:t>
            </a:r>
          </a:p>
          <a:p>
            <a:pPr lvl="1">
              <a:buFont typeface="Arial" charset="0"/>
              <a:buChar char="–"/>
              <a:defRPr/>
            </a:pPr>
            <a:r>
              <a:rPr lang="en-US" altLang="en-US" sz="2000" dirty="0" smtClean="0"/>
              <a:t>it sends a </a:t>
            </a:r>
            <a:r>
              <a:rPr lang="en-US" altLang="en-US" sz="2000" dirty="0" smtClean="0">
                <a:solidFill>
                  <a:schemeClr val="accent2"/>
                </a:solidFill>
              </a:rPr>
              <a:t>coordinator message</a:t>
            </a:r>
            <a:r>
              <a:rPr lang="en-US" altLang="en-US" sz="2000" dirty="0" smtClean="0"/>
              <a:t> and </a:t>
            </a:r>
            <a:r>
              <a:rPr lang="en-US" altLang="en-US" sz="2000" dirty="0" smtClean="0">
                <a:solidFill>
                  <a:srgbClr val="FF3300"/>
                </a:solidFill>
              </a:rPr>
              <a:t>“</a:t>
            </a:r>
            <a:r>
              <a:rPr lang="en-US" altLang="en-US" sz="2000" i="1" dirty="0" smtClean="0">
                <a:solidFill>
                  <a:srgbClr val="FF3300"/>
                </a:solidFill>
              </a:rPr>
              <a:t>bullies</a:t>
            </a:r>
            <a:r>
              <a:rPr lang="en-US" altLang="en-US" sz="2000" dirty="0" smtClean="0">
                <a:solidFill>
                  <a:srgbClr val="FF3300"/>
                </a:solidFill>
              </a:rPr>
              <a:t>”</a:t>
            </a:r>
            <a:r>
              <a:rPr lang="en-US" altLang="en-US" sz="2000" dirty="0" smtClean="0"/>
              <a:t> the current coordinator out</a:t>
            </a:r>
          </a:p>
          <a:p>
            <a:pPr>
              <a:buFont typeface="Arial" charset="0"/>
              <a:buChar char="•"/>
              <a:defRPr/>
            </a:pPr>
            <a:endParaRPr lang="en-GB" alt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5400" smtClean="0"/>
              <a:t>Example (1)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561013" y="3473450"/>
            <a:ext cx="3771900" cy="3684588"/>
          </a:xfrm>
        </p:spPr>
        <p:txBody>
          <a:bodyPr/>
          <a:lstStyle/>
          <a:p>
            <a:pPr marL="0" indent="0" eaLnBrk="1" hangingPunct="1">
              <a:lnSpc>
                <a:spcPct val="80000"/>
              </a:lnSpc>
              <a:buFont typeface="Arial" charset="0"/>
              <a:buAutoNum type="alphaLcParenBoth"/>
              <a:defRPr/>
            </a:pPr>
            <a:r>
              <a:rPr lang="en-US" altLang="en-US" sz="2400" dirty="0" smtClean="0"/>
              <a:t> Process 4 holds an election. </a:t>
            </a:r>
          </a:p>
          <a:p>
            <a:pPr marL="0" indent="0" eaLnBrk="1" hangingPunct="1">
              <a:lnSpc>
                <a:spcPct val="80000"/>
              </a:lnSpc>
              <a:buFont typeface="Arial" charset="0"/>
              <a:buNone/>
              <a:defRPr/>
            </a:pPr>
            <a:r>
              <a:rPr lang="en-US" altLang="en-US" sz="2400" dirty="0" smtClean="0"/>
              <a:t>(b) Processes 5 and 6 respond, telling 4 to stop. </a:t>
            </a:r>
          </a:p>
          <a:p>
            <a:pPr marL="0" indent="0" eaLnBrk="1" hangingPunct="1">
              <a:lnSpc>
                <a:spcPct val="80000"/>
              </a:lnSpc>
              <a:buFont typeface="Arial" charset="0"/>
              <a:buNone/>
              <a:defRPr/>
            </a:pPr>
            <a:r>
              <a:rPr lang="en-US" altLang="en-US" sz="2400" dirty="0" smtClean="0"/>
              <a:t>(c) Now 5 and 6 each</a:t>
            </a:r>
          </a:p>
          <a:p>
            <a:pPr marL="0" indent="0" eaLnBrk="1" hangingPunct="1">
              <a:lnSpc>
                <a:spcPct val="80000"/>
              </a:lnSpc>
              <a:buFont typeface="Arial" charset="0"/>
              <a:buNone/>
              <a:defRPr/>
            </a:pPr>
            <a:r>
              <a:rPr lang="en-US" altLang="en-US" sz="2400" dirty="0" smtClean="0"/>
              <a:t>hold an election.</a:t>
            </a:r>
          </a:p>
          <a:p>
            <a:pPr marL="0" indent="0" eaLnBrk="1" hangingPunct="1">
              <a:lnSpc>
                <a:spcPct val="80000"/>
              </a:lnSpc>
              <a:buFont typeface="Arial" charset="0"/>
              <a:buNone/>
              <a:defRPr/>
            </a:pPr>
            <a:r>
              <a:rPr lang="en-US" altLang="en-US" sz="2400" dirty="0" smtClean="0"/>
              <a:t>(d) Process 6 tells 5 to stop. </a:t>
            </a:r>
          </a:p>
          <a:p>
            <a:pPr marL="0" indent="0" eaLnBrk="1" hangingPunct="1">
              <a:lnSpc>
                <a:spcPct val="80000"/>
              </a:lnSpc>
              <a:buFont typeface="Arial" charset="0"/>
              <a:buNone/>
              <a:defRPr/>
            </a:pPr>
            <a:r>
              <a:rPr lang="en-US" altLang="en-US" sz="2400" dirty="0" smtClean="0"/>
              <a:t>(e) Process 6 wins and tells everyone.</a:t>
            </a:r>
          </a:p>
          <a:p>
            <a:pPr marL="0" indent="0" eaLnBrk="1" hangingPunct="1">
              <a:lnSpc>
                <a:spcPct val="80000"/>
              </a:lnSpc>
              <a:buFont typeface="Arial" charset="0"/>
              <a:buNone/>
              <a:defRPr/>
            </a:pPr>
            <a:endParaRPr lang="en-US" altLang="en-US" sz="2400" dirty="0" smtClean="0"/>
          </a:p>
        </p:txBody>
      </p:sp>
      <p:pic>
        <p:nvPicPr>
          <p:cNvPr id="49156" name="Picture 4" descr="06-2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338" y="279400"/>
            <a:ext cx="7515225" cy="289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9157" name="Picture 4" descr="06-2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338" y="3360738"/>
            <a:ext cx="4899025" cy="2627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D2DE13C-6CBA-430F-98F8-531930B4A5D0}" type="slidenum">
              <a:rPr lang="en-US" altLang="en-US" sz="1400" smtClean="0">
                <a:latin typeface="Arial" panose="020B0604020202020204" pitchFamily="34" charset="0"/>
                <a:cs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33</a:t>
            </a:fld>
            <a:endParaRPr lang="en-US" altLang="en-US" sz="140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120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mtClean="0"/>
              <a:t>Properties of the Bully Algorithm</a:t>
            </a:r>
          </a:p>
        </p:txBody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228725"/>
            <a:ext cx="8424862" cy="5316538"/>
          </a:xfrm>
        </p:spPr>
        <p:txBody>
          <a:bodyPr/>
          <a:lstStyle/>
          <a:p>
            <a:endParaRPr lang="en-GB" altLang="en-US" sz="2800" dirty="0" smtClean="0">
              <a:solidFill>
                <a:srgbClr val="FF3300"/>
              </a:solidFill>
            </a:endParaRPr>
          </a:p>
          <a:p>
            <a:r>
              <a:rPr lang="en-GB" altLang="en-US" sz="2800" dirty="0" smtClean="0">
                <a:solidFill>
                  <a:srgbClr val="FF3300"/>
                </a:solidFill>
              </a:rPr>
              <a:t>Liveness</a:t>
            </a:r>
          </a:p>
          <a:p>
            <a:pPr lvl="1"/>
            <a:r>
              <a:rPr lang="en-GB" altLang="en-US" sz="2400" dirty="0" smtClean="0"/>
              <a:t>guaranteed because of </a:t>
            </a:r>
            <a:r>
              <a:rPr lang="en-GB" altLang="en-US" sz="2400" dirty="0" smtClean="0">
                <a:solidFill>
                  <a:schemeClr val="accent2"/>
                </a:solidFill>
              </a:rPr>
              <a:t>timeouts</a:t>
            </a:r>
            <a:endParaRPr lang="en-GB" altLang="en-US" sz="900" dirty="0" smtClean="0"/>
          </a:p>
          <a:p>
            <a:r>
              <a:rPr lang="en-GB" altLang="en-US" sz="2800" dirty="0" smtClean="0">
                <a:solidFill>
                  <a:srgbClr val="FF3300"/>
                </a:solidFill>
              </a:rPr>
              <a:t>Correctness</a:t>
            </a:r>
          </a:p>
          <a:p>
            <a:pPr lvl="1"/>
            <a:r>
              <a:rPr lang="en-GB" altLang="en-US" sz="2400" dirty="0" smtClean="0"/>
              <a:t>clear if </a:t>
            </a:r>
            <a:r>
              <a:rPr lang="en-GB" altLang="en-US" sz="2400" dirty="0" smtClean="0">
                <a:solidFill>
                  <a:schemeClr val="accent2"/>
                </a:solidFill>
              </a:rPr>
              <a:t>group of processes is </a:t>
            </a:r>
            <a:r>
              <a:rPr lang="en-GB" altLang="en-US" sz="2400" dirty="0" smtClean="0">
                <a:solidFill>
                  <a:srgbClr val="FF3300"/>
                </a:solidFill>
              </a:rPr>
              <a:t>stable </a:t>
            </a:r>
            <a:br>
              <a:rPr lang="en-GB" altLang="en-US" sz="2400" dirty="0" smtClean="0">
                <a:solidFill>
                  <a:srgbClr val="FF3300"/>
                </a:solidFill>
              </a:rPr>
            </a:br>
            <a:r>
              <a:rPr lang="en-GB" altLang="en-US" sz="2400" dirty="0" smtClean="0"/>
              <a:t>(no new processes)</a:t>
            </a:r>
          </a:p>
          <a:p>
            <a:pPr lvl="1"/>
            <a:r>
              <a:rPr lang="en-GB" altLang="en-US" sz="2400" dirty="0" smtClean="0"/>
              <a:t>not guaranteed if </a:t>
            </a:r>
            <a:r>
              <a:rPr lang="en-GB" altLang="en-US" sz="2400" dirty="0" smtClean="0">
                <a:solidFill>
                  <a:srgbClr val="FF3300"/>
                </a:solidFill>
              </a:rPr>
              <a:t>new process</a:t>
            </a:r>
            <a:r>
              <a:rPr lang="en-GB" altLang="en-US" sz="2400" dirty="0" smtClean="0"/>
              <a:t> declares itself as the leader during election </a:t>
            </a:r>
            <a:r>
              <a:rPr lang="en-GB" altLang="en-US" sz="1800" i="1" dirty="0" smtClean="0">
                <a:solidFill>
                  <a:srgbClr val="009900"/>
                </a:solidFill>
              </a:rPr>
              <a:t>(e.g., old leader is restarted)</a:t>
            </a:r>
            <a:endParaRPr lang="en-GB" altLang="en-US" sz="2400" dirty="0" smtClean="0"/>
          </a:p>
          <a:p>
            <a:pPr lvl="2"/>
            <a:r>
              <a:rPr lang="en-GB" altLang="en-US" sz="2000" dirty="0" smtClean="0">
                <a:solidFill>
                  <a:schemeClr val="accent2"/>
                </a:solidFill>
              </a:rPr>
              <a:t>two processes</a:t>
            </a:r>
            <a:r>
              <a:rPr lang="en-GB" altLang="en-US" sz="2000" dirty="0" smtClean="0"/>
              <a:t> may declare themselves as leaders at the </a:t>
            </a:r>
            <a:r>
              <a:rPr lang="en-GB" altLang="en-US" sz="2000" dirty="0" smtClean="0">
                <a:solidFill>
                  <a:schemeClr val="accent2"/>
                </a:solidFill>
              </a:rPr>
              <a:t>same time</a:t>
            </a:r>
            <a:r>
              <a:rPr lang="en-GB" altLang="en-US" sz="2000" dirty="0" smtClean="0"/>
              <a:t> </a:t>
            </a:r>
          </a:p>
          <a:p>
            <a:pPr lvl="2"/>
            <a:r>
              <a:rPr lang="en-GB" altLang="en-US" sz="2000" dirty="0" smtClean="0"/>
              <a:t>but no guarantee can be given on the </a:t>
            </a:r>
            <a:br>
              <a:rPr lang="en-GB" altLang="en-US" sz="2000" dirty="0" smtClean="0"/>
            </a:br>
            <a:r>
              <a:rPr lang="en-GB" altLang="en-US" sz="2000" dirty="0" smtClean="0">
                <a:solidFill>
                  <a:schemeClr val="accent2"/>
                </a:solidFill>
              </a:rPr>
              <a:t>order of delivery</a:t>
            </a:r>
            <a:r>
              <a:rPr lang="en-GB" altLang="en-US" sz="2000" dirty="0" smtClean="0"/>
              <a:t> of those messages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C8EFB3C-7D27-4FEA-8007-DB2DC6C975F0}" type="slidenum">
              <a:rPr lang="en-US" altLang="en-US" sz="1400" smtClean="0">
                <a:latin typeface="Arial" panose="020B0604020202020204" pitchFamily="34" charset="0"/>
                <a:cs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34</a:t>
            </a:fld>
            <a:endParaRPr lang="en-US" altLang="en-US" sz="140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222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mtClean="0"/>
              <a:t>Quantitative Properties</a:t>
            </a:r>
          </a:p>
        </p:txBody>
      </p:sp>
      <p:sp>
        <p:nvSpPr>
          <p:cNvPr id="5222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 sz="1000" dirty="0" smtClean="0">
              <a:solidFill>
                <a:schemeClr val="accent2"/>
              </a:solidFill>
            </a:endParaRPr>
          </a:p>
          <a:p>
            <a:r>
              <a:rPr lang="en-GB" altLang="en-US" sz="2400" dirty="0" smtClean="0">
                <a:solidFill>
                  <a:schemeClr val="accent2"/>
                </a:solidFill>
              </a:rPr>
              <a:t>Best case</a:t>
            </a:r>
            <a:r>
              <a:rPr lang="en-GB" altLang="en-US" sz="2400" dirty="0" smtClean="0"/>
              <a:t>: </a:t>
            </a:r>
          </a:p>
          <a:p>
            <a:pPr lvl="1"/>
            <a:r>
              <a:rPr lang="en-GB" altLang="en-US" sz="2000" dirty="0" smtClean="0"/>
              <a:t>process with </a:t>
            </a:r>
            <a:r>
              <a:rPr lang="en-GB" altLang="en-US" sz="2000" dirty="0" smtClean="0">
                <a:solidFill>
                  <a:srgbClr val="FF3300"/>
                </a:solidFill>
              </a:rPr>
              <a:t>2nd highest ID</a:t>
            </a:r>
            <a:r>
              <a:rPr lang="en-GB" altLang="en-US" sz="2000" dirty="0" smtClean="0"/>
              <a:t> detects failure </a:t>
            </a:r>
          </a:p>
          <a:p>
            <a:r>
              <a:rPr lang="en-GB" altLang="en-US" sz="2400" dirty="0" smtClean="0">
                <a:solidFill>
                  <a:schemeClr val="accent2"/>
                </a:solidFill>
              </a:rPr>
              <a:t>Worst case</a:t>
            </a:r>
            <a:r>
              <a:rPr lang="en-GB" altLang="en-US" sz="2400" dirty="0" smtClean="0"/>
              <a:t>: </a:t>
            </a:r>
          </a:p>
          <a:p>
            <a:pPr lvl="1"/>
            <a:r>
              <a:rPr lang="en-GB" altLang="en-US" sz="2000" dirty="0" smtClean="0"/>
              <a:t>process with </a:t>
            </a:r>
            <a:r>
              <a:rPr lang="en-GB" altLang="en-US" sz="2000" dirty="0" smtClean="0">
                <a:solidFill>
                  <a:srgbClr val="FF3300"/>
                </a:solidFill>
              </a:rPr>
              <a:t>lowest ID</a:t>
            </a:r>
            <a:r>
              <a:rPr lang="en-GB" altLang="en-US" sz="2000" dirty="0" smtClean="0"/>
              <a:t> detects failure </a:t>
            </a:r>
          </a:p>
          <a:p>
            <a:endParaRPr lang="en-GB" altLang="en-US" sz="1200" dirty="0" smtClean="0"/>
          </a:p>
          <a:p>
            <a:r>
              <a:rPr lang="en-GB" altLang="en-US" sz="2400" dirty="0" smtClean="0">
                <a:solidFill>
                  <a:srgbClr val="FF3300"/>
                </a:solidFill>
              </a:rPr>
              <a:t>Bandwidth</a:t>
            </a:r>
            <a:r>
              <a:rPr lang="en-GB" altLang="en-US" sz="2400" dirty="0" smtClean="0"/>
              <a:t>: </a:t>
            </a:r>
          </a:p>
          <a:p>
            <a:pPr lvl="1"/>
            <a:r>
              <a:rPr lang="en-GB" altLang="en-US" sz="2000" dirty="0" smtClean="0"/>
              <a:t>N - 1 messages in best case</a:t>
            </a:r>
          </a:p>
          <a:p>
            <a:pPr lvl="1"/>
            <a:r>
              <a:rPr lang="en-GB" altLang="en-US" sz="2000" dirty="0" smtClean="0"/>
              <a:t>O(N</a:t>
            </a:r>
            <a:r>
              <a:rPr lang="en-GB" altLang="en-US" sz="2000" b="1" baseline="30000" dirty="0" smtClean="0"/>
              <a:t>2</a:t>
            </a:r>
            <a:r>
              <a:rPr lang="en-GB" altLang="en-US" sz="2000" dirty="0" smtClean="0"/>
              <a:t>) in worst case</a:t>
            </a:r>
          </a:p>
          <a:p>
            <a:pPr lvl="1"/>
            <a:endParaRPr lang="en-GB" altLang="en-US" sz="1100" dirty="0" smtClean="0"/>
          </a:p>
          <a:p>
            <a:r>
              <a:rPr lang="en-GB" altLang="en-US" sz="2400" dirty="0" smtClean="0">
                <a:solidFill>
                  <a:srgbClr val="FF3300"/>
                </a:solidFill>
              </a:rPr>
              <a:t>Turnaround</a:t>
            </a:r>
            <a:r>
              <a:rPr lang="en-GB" altLang="en-US" sz="2400" dirty="0" smtClean="0"/>
              <a:t>: </a:t>
            </a:r>
          </a:p>
          <a:p>
            <a:pPr lvl="1"/>
            <a:r>
              <a:rPr lang="en-GB" altLang="en-US" sz="2000" dirty="0" smtClean="0"/>
              <a:t>1 message in best case</a:t>
            </a:r>
          </a:p>
          <a:p>
            <a:pPr lvl="1"/>
            <a:r>
              <a:rPr lang="en-GB" altLang="en-US" sz="2000" dirty="0" smtClean="0"/>
              <a:t>3 messages in worst case</a:t>
            </a:r>
          </a:p>
          <a:p>
            <a:endParaRPr lang="en-GB" altLang="en-US" sz="2400" dirty="0" smtClean="0"/>
          </a:p>
        </p:txBody>
      </p:sp>
      <p:sp>
        <p:nvSpPr>
          <p:cNvPr id="2" name="TextBox 1"/>
          <p:cNvSpPr txBox="1"/>
          <p:nvPr/>
        </p:nvSpPr>
        <p:spPr>
          <a:xfrm>
            <a:off x="1466723" y="6369635"/>
            <a:ext cx="696539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i="1" dirty="0" smtClean="0"/>
              <a:t>What if we only notify the process with the highest ID (and probe downwards)?</a:t>
            </a:r>
            <a:endParaRPr lang="en-GB" sz="1600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8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mtClean="0"/>
              <a:t>Comparison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5101649E-F36B-4C25-AD69-386D19841BE5}" type="slidenum">
              <a:rPr lang="en-US" altLang="en-US" sz="1400" smtClean="0">
                <a:latin typeface="Arial" panose="020B0604020202020204" pitchFamily="34" charset="0"/>
                <a:cs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36</a:t>
            </a:fld>
            <a:endParaRPr lang="en-US" altLang="en-US" sz="140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427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 smtClean="0"/>
              <a:t>Election without UIDs </a:t>
            </a:r>
            <a:r>
              <a:rPr lang="en-GB" altLang="en-US" sz="3200" dirty="0" smtClean="0"/>
              <a:t>(</a:t>
            </a:r>
            <a:r>
              <a:rPr lang="en-GB" altLang="en-US" sz="3200" dirty="0" err="1" smtClean="0"/>
              <a:t>Itai</a:t>
            </a:r>
            <a:r>
              <a:rPr lang="en-GB" altLang="en-US" sz="3200" dirty="0" smtClean="0"/>
              <a:t>/</a:t>
            </a:r>
            <a:r>
              <a:rPr lang="en-GB" altLang="en-US" sz="3200" dirty="0" err="1" smtClean="0"/>
              <a:t>Rodeh</a:t>
            </a:r>
            <a:r>
              <a:rPr lang="en-GB" altLang="en-US" sz="3200" dirty="0" smtClean="0"/>
              <a:t>)</a:t>
            </a:r>
          </a:p>
        </p:txBody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GB" altLang="en-US" sz="2400" dirty="0" smtClean="0">
                <a:solidFill>
                  <a:schemeClr val="accent2"/>
                </a:solidFill>
              </a:rPr>
              <a:t>Assumptions</a:t>
            </a:r>
          </a:p>
          <a:p>
            <a:pPr lvl="1">
              <a:lnSpc>
                <a:spcPct val="90000"/>
              </a:lnSpc>
            </a:pPr>
            <a:r>
              <a:rPr lang="en-GB" altLang="en-US" sz="2000" dirty="0" smtClean="0"/>
              <a:t>N processes, unidirectional ring</a:t>
            </a:r>
          </a:p>
          <a:p>
            <a:pPr lvl="1">
              <a:lnSpc>
                <a:spcPct val="90000"/>
              </a:lnSpc>
            </a:pPr>
            <a:r>
              <a:rPr lang="en-GB" altLang="en-US" sz="2000" dirty="0" smtClean="0"/>
              <a:t>processes do </a:t>
            </a:r>
            <a:r>
              <a:rPr lang="en-GB" altLang="en-US" sz="2000" dirty="0" smtClean="0">
                <a:solidFill>
                  <a:srgbClr val="FF3300"/>
                </a:solidFill>
              </a:rPr>
              <a:t>not</a:t>
            </a:r>
            <a:r>
              <a:rPr lang="en-GB" altLang="en-US" sz="2000" dirty="0" smtClean="0"/>
              <a:t> have UIDs</a:t>
            </a:r>
          </a:p>
          <a:p>
            <a:pPr>
              <a:lnSpc>
                <a:spcPct val="90000"/>
              </a:lnSpc>
            </a:pPr>
            <a:r>
              <a:rPr lang="en-GB" altLang="en-US" sz="2400" dirty="0" smtClean="0">
                <a:solidFill>
                  <a:schemeClr val="accent2"/>
                </a:solidFill>
              </a:rPr>
              <a:t>Election</a:t>
            </a:r>
          </a:p>
          <a:p>
            <a:pPr lvl="1">
              <a:lnSpc>
                <a:spcPct val="90000"/>
              </a:lnSpc>
            </a:pPr>
            <a:r>
              <a:rPr lang="en-GB" altLang="en-US" sz="2000" dirty="0" smtClean="0"/>
              <a:t>each process selects ID at </a:t>
            </a:r>
            <a:r>
              <a:rPr lang="en-GB" altLang="en-US" sz="2000" dirty="0" smtClean="0">
                <a:solidFill>
                  <a:srgbClr val="FF3300"/>
                </a:solidFill>
              </a:rPr>
              <a:t>random</a:t>
            </a:r>
            <a:r>
              <a:rPr lang="en-GB" altLang="en-US" sz="2000" dirty="0" smtClean="0"/>
              <a:t> from set {1,…,K}</a:t>
            </a:r>
          </a:p>
          <a:p>
            <a:pPr lvl="2">
              <a:lnSpc>
                <a:spcPct val="90000"/>
              </a:lnSpc>
            </a:pPr>
            <a:r>
              <a:rPr lang="en-GB" altLang="en-US" sz="1800" dirty="0" smtClean="0">
                <a:solidFill>
                  <a:srgbClr val="FF3300"/>
                </a:solidFill>
              </a:rPr>
              <a:t>non-unique</a:t>
            </a:r>
            <a:r>
              <a:rPr lang="en-GB" altLang="en-US" sz="1800" dirty="0" smtClean="0"/>
              <a:t>! but fast</a:t>
            </a:r>
          </a:p>
          <a:p>
            <a:pPr lvl="1">
              <a:lnSpc>
                <a:spcPct val="90000"/>
              </a:lnSpc>
            </a:pPr>
            <a:r>
              <a:rPr lang="en-GB" altLang="en-US" sz="2000" dirty="0" smtClean="0"/>
              <a:t>processes pass </a:t>
            </a:r>
            <a:r>
              <a:rPr lang="en-GB" altLang="en-US" sz="2000" dirty="0" smtClean="0">
                <a:solidFill>
                  <a:srgbClr val="FF3300"/>
                </a:solidFill>
              </a:rPr>
              <a:t>all</a:t>
            </a:r>
            <a:r>
              <a:rPr lang="en-GB" altLang="en-US" sz="2000" dirty="0" smtClean="0"/>
              <a:t> IDs around the ring</a:t>
            </a:r>
          </a:p>
          <a:p>
            <a:pPr lvl="1">
              <a:lnSpc>
                <a:spcPct val="90000"/>
              </a:lnSpc>
            </a:pPr>
            <a:r>
              <a:rPr lang="en-GB" altLang="en-US" sz="2000" dirty="0" smtClean="0"/>
              <a:t>after one round, </a:t>
            </a:r>
            <a:r>
              <a:rPr lang="en-GB" altLang="en-US" sz="2000" dirty="0" smtClean="0">
                <a:solidFill>
                  <a:srgbClr val="FF3300"/>
                </a:solidFill>
              </a:rPr>
              <a:t>if</a:t>
            </a:r>
            <a:r>
              <a:rPr lang="en-GB" altLang="en-US" sz="2000" dirty="0" smtClean="0"/>
              <a:t> there exists a unique ID then elect </a:t>
            </a:r>
            <a:r>
              <a:rPr lang="en-GB" altLang="en-US" sz="2000" dirty="0" smtClean="0">
                <a:solidFill>
                  <a:srgbClr val="FF3300"/>
                </a:solidFill>
              </a:rPr>
              <a:t>maximum unique</a:t>
            </a:r>
            <a:r>
              <a:rPr lang="en-GB" altLang="en-US" sz="2000" dirty="0" smtClean="0"/>
              <a:t> ID</a:t>
            </a:r>
          </a:p>
          <a:p>
            <a:pPr lvl="1">
              <a:lnSpc>
                <a:spcPct val="90000"/>
              </a:lnSpc>
            </a:pPr>
            <a:r>
              <a:rPr lang="en-GB" altLang="en-US" sz="2000" dirty="0" smtClean="0"/>
              <a:t>otherwise, </a:t>
            </a:r>
            <a:r>
              <a:rPr lang="en-GB" altLang="en-US" sz="2000" dirty="0" smtClean="0">
                <a:solidFill>
                  <a:srgbClr val="FF3300"/>
                </a:solidFill>
              </a:rPr>
              <a:t>repeat</a:t>
            </a:r>
          </a:p>
          <a:p>
            <a:pPr>
              <a:lnSpc>
                <a:spcPct val="90000"/>
              </a:lnSpc>
            </a:pPr>
            <a:r>
              <a:rPr lang="en-GB" altLang="en-US" sz="2400" dirty="0" smtClean="0"/>
              <a:t>Liveness?</a:t>
            </a:r>
          </a:p>
          <a:p>
            <a:pPr>
              <a:lnSpc>
                <a:spcPct val="90000"/>
              </a:lnSpc>
            </a:pPr>
            <a:endParaRPr lang="en-GB" altLang="en-US" sz="2400" dirty="0" smtClean="0"/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endParaRPr lang="en-GB" altLang="en-US" sz="2400" dirty="0" smtClean="0"/>
          </a:p>
        </p:txBody>
      </p:sp>
      <p:sp>
        <p:nvSpPr>
          <p:cNvPr id="908292" name="AutoShape 4"/>
          <p:cNvSpPr>
            <a:spLocks noChangeArrowheads="1"/>
          </p:cNvSpPr>
          <p:nvPr/>
        </p:nvSpPr>
        <p:spPr bwMode="auto">
          <a:xfrm>
            <a:off x="5935663" y="4775200"/>
            <a:ext cx="2330450" cy="465138"/>
          </a:xfrm>
          <a:prstGeom prst="wedgeRoundRectCallout">
            <a:avLst>
              <a:gd name="adj1" fmla="val -78065"/>
              <a:gd name="adj2" fmla="val 116551"/>
              <a:gd name="adj3" fmla="val 16667"/>
            </a:avLst>
          </a:prstGeom>
          <a:solidFill>
            <a:srgbClr val="FFFF99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800">
                <a:latin typeface="Arial" panose="020B0604020202020204" pitchFamily="34" charset="0"/>
                <a:cs typeface="Arial" panose="020B0604020202020204" pitchFamily="34" charset="0"/>
              </a:rPr>
              <a:t>Probabilistically!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8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8292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8FF3646-803F-473A-9517-D07DF635514D}" type="slidenum">
              <a:rPr lang="en-US" altLang="en-US" sz="1400" smtClean="0">
                <a:latin typeface="Arial" panose="020B0604020202020204" pitchFamily="34" charset="0"/>
                <a:cs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37</a:t>
            </a:fld>
            <a:endParaRPr lang="en-US" altLang="en-US" sz="140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52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 smtClean="0"/>
              <a:t>Election without UIDs (</a:t>
            </a:r>
            <a:r>
              <a:rPr lang="en-GB" altLang="en-US" dirty="0" err="1" smtClean="0"/>
              <a:t>cntd</a:t>
            </a:r>
            <a:r>
              <a:rPr lang="en-GB" altLang="en-US" dirty="0" smtClean="0"/>
              <a:t>)</a:t>
            </a:r>
          </a:p>
        </p:txBody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lnSpc>
                <a:spcPct val="90000"/>
              </a:lnSpc>
              <a:buNone/>
              <a:defRPr/>
            </a:pPr>
            <a:endParaRPr lang="en-GB" altLang="en-US" i="1" dirty="0" smtClean="0"/>
          </a:p>
          <a:p>
            <a:pPr>
              <a:lnSpc>
                <a:spcPct val="90000"/>
              </a:lnSpc>
              <a:buFont typeface="Arial" charset="0"/>
              <a:buChar char="•"/>
              <a:defRPr/>
            </a:pPr>
            <a:r>
              <a:rPr lang="en-GB" altLang="en-US" dirty="0" smtClean="0">
                <a:solidFill>
                  <a:schemeClr val="accent2"/>
                </a:solidFill>
              </a:rPr>
              <a:t>How many rounds does it take?</a:t>
            </a:r>
          </a:p>
          <a:p>
            <a:pPr lvl="1">
              <a:lnSpc>
                <a:spcPct val="90000"/>
              </a:lnSpc>
              <a:buFont typeface="Arial" charset="0"/>
              <a:buChar char="–"/>
              <a:defRPr/>
            </a:pPr>
            <a:r>
              <a:rPr lang="en-GB" altLang="en-US" dirty="0" smtClean="0"/>
              <a:t>the larger the probability of a unique ID, the faster the algorithm</a:t>
            </a:r>
          </a:p>
          <a:p>
            <a:pPr lvl="1">
              <a:lnSpc>
                <a:spcPct val="90000"/>
              </a:lnSpc>
              <a:buFont typeface="Arial" charset="0"/>
              <a:buChar char="–"/>
              <a:defRPr/>
            </a:pPr>
            <a:r>
              <a:rPr lang="en-GB" altLang="en-US" dirty="0" smtClean="0">
                <a:solidFill>
                  <a:srgbClr val="FF3300"/>
                </a:solidFill>
              </a:rPr>
              <a:t>expected</a:t>
            </a:r>
            <a:r>
              <a:rPr lang="en-GB" altLang="en-US" dirty="0" smtClean="0"/>
              <a:t> time: N=4, K=16, expected 1.01 rounds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Learned today</a:t>
            </a:r>
            <a:endParaRPr lang="en-US" altLang="en-US" dirty="0" smtClean="0"/>
          </a:p>
        </p:txBody>
      </p:sp>
      <p:sp>
        <p:nvSpPr>
          <p:cNvPr id="6041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en-US" altLang="en-US" dirty="0" smtClean="0"/>
          </a:p>
          <a:p>
            <a:pPr eaLnBrk="1" hangingPunct="1"/>
            <a:r>
              <a:rPr lang="en-US" altLang="en-US" dirty="0" smtClean="0"/>
              <a:t>Clock synchronization</a:t>
            </a:r>
          </a:p>
          <a:p>
            <a:pPr lvl="1" eaLnBrk="1" hangingPunct="1"/>
            <a:r>
              <a:rPr lang="en-US" altLang="en-US" dirty="0" smtClean="0"/>
              <a:t>Synchronization with reference server</a:t>
            </a:r>
          </a:p>
          <a:p>
            <a:pPr lvl="1" eaLnBrk="1" hangingPunct="1"/>
            <a:r>
              <a:rPr lang="en-US" altLang="en-US" smtClean="0"/>
              <a:t>Relative ordering: Lamport’s </a:t>
            </a:r>
            <a:r>
              <a:rPr lang="en-US" altLang="en-US" dirty="0" smtClean="0"/>
              <a:t>logical clocks</a:t>
            </a:r>
          </a:p>
          <a:p>
            <a:pPr eaLnBrk="1" hangingPunct="1"/>
            <a:r>
              <a:rPr lang="en-US" altLang="en-US" dirty="0" smtClean="0"/>
              <a:t>Leader Election</a:t>
            </a:r>
          </a:p>
          <a:p>
            <a:pPr lvl="1" eaLnBrk="1" hangingPunct="1"/>
            <a:r>
              <a:rPr lang="en-US" altLang="en-US" dirty="0" smtClean="0"/>
              <a:t>Bully algorithm</a:t>
            </a:r>
          </a:p>
          <a:p>
            <a:pPr lvl="1" eaLnBrk="1" hangingPunct="1"/>
            <a:r>
              <a:rPr lang="en-US" altLang="en-US" dirty="0" smtClean="0"/>
              <a:t>Ring-based election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6388" y="2922588"/>
            <a:ext cx="7772400" cy="1362075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1. Clock Synchronization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Why to synchronize clocks?</a:t>
            </a:r>
          </a:p>
        </p:txBody>
      </p:sp>
      <p:sp>
        <p:nvSpPr>
          <p:cNvPr id="20483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en-US" sz="1100" dirty="0" smtClean="0"/>
          </a:p>
          <a:p>
            <a:r>
              <a:rPr lang="en-US" altLang="en-US" dirty="0" smtClean="0"/>
              <a:t>Important to </a:t>
            </a:r>
            <a:r>
              <a:rPr lang="en-US" altLang="en-US" dirty="0" smtClean="0">
                <a:solidFill>
                  <a:srgbClr val="FF0000"/>
                </a:solidFill>
              </a:rPr>
              <a:t>end users</a:t>
            </a:r>
          </a:p>
          <a:p>
            <a:pPr lvl="1"/>
            <a:r>
              <a:rPr lang="en-US" altLang="en-US" dirty="0" err="1" smtClean="0"/>
              <a:t>Ebay</a:t>
            </a:r>
            <a:r>
              <a:rPr lang="en-US" altLang="en-US" dirty="0" smtClean="0"/>
              <a:t> auctions</a:t>
            </a:r>
          </a:p>
          <a:p>
            <a:pPr lvl="1"/>
            <a:r>
              <a:rPr lang="en-US" altLang="en-US" dirty="0" smtClean="0"/>
              <a:t>Enrolment for sport courses/student dorms</a:t>
            </a:r>
          </a:p>
          <a:p>
            <a:pPr lvl="1"/>
            <a:r>
              <a:rPr lang="en-US" altLang="en-US" dirty="0" smtClean="0"/>
              <a:t>Order of chat/mail messages</a:t>
            </a:r>
          </a:p>
          <a:p>
            <a:r>
              <a:rPr lang="en-US" altLang="en-US" dirty="0" smtClean="0"/>
              <a:t>Important </a:t>
            </a:r>
            <a:r>
              <a:rPr lang="en-US" altLang="en-US" dirty="0" smtClean="0">
                <a:solidFill>
                  <a:srgbClr val="FF0000"/>
                </a:solidFill>
              </a:rPr>
              <a:t>internally in distributed systems</a:t>
            </a:r>
          </a:p>
          <a:p>
            <a:pPr lvl="1"/>
            <a:r>
              <a:rPr lang="en-US" altLang="en-US" dirty="0" smtClean="0"/>
              <a:t>Concurrent updates in distributed databases</a:t>
            </a:r>
          </a:p>
          <a:p>
            <a:pPr lvl="1"/>
            <a:r>
              <a:rPr lang="en-US" altLang="en-US" dirty="0" smtClean="0"/>
              <a:t>Distributed file systems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End Users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Synchronize with an authoritative source</a:t>
            </a:r>
          </a:p>
          <a:p>
            <a:r>
              <a:rPr lang="en-GB" dirty="0" smtClean="0"/>
              <a:t>Network time protocol (NTP): UDP on port 123</a:t>
            </a:r>
          </a:p>
          <a:p>
            <a:r>
              <a:rPr lang="en-US" altLang="en-US" dirty="0" smtClean="0"/>
              <a:t>“In operation since before 1985, NTP is one of the oldest Internet protocols in current use.”</a:t>
            </a:r>
          </a:p>
          <a:p>
            <a:r>
              <a:rPr lang="en-GB" dirty="0" smtClean="0"/>
              <a:t>How?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56511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Network Time Protocol (NTP)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35138"/>
            <a:ext cx="8229600" cy="4525962"/>
          </a:xfrm>
        </p:spPr>
        <p:txBody>
          <a:bodyPr/>
          <a:lstStyle/>
          <a:p>
            <a:pPr marL="0" indent="0" eaLnBrk="1" hangingPunct="1">
              <a:buFont typeface="Arial" charset="0"/>
              <a:buNone/>
              <a:defRPr/>
            </a:pPr>
            <a:endParaRPr lang="en-US" altLang="en-US" sz="2400" dirty="0" smtClean="0"/>
          </a:p>
          <a:p>
            <a:pPr marL="0" indent="0" eaLnBrk="1" hangingPunct="1">
              <a:buFont typeface="Arial" charset="0"/>
              <a:buNone/>
              <a:defRPr/>
            </a:pPr>
            <a:endParaRPr lang="en-US" altLang="en-US" sz="2400" dirty="0"/>
          </a:p>
          <a:p>
            <a:pPr marL="0" indent="0" eaLnBrk="1" hangingPunct="1">
              <a:buFont typeface="Arial" charset="0"/>
              <a:buNone/>
              <a:defRPr/>
            </a:pPr>
            <a:endParaRPr lang="en-US" altLang="en-US" sz="2400" dirty="0" smtClean="0"/>
          </a:p>
          <a:p>
            <a:pPr marL="0" indent="0" eaLnBrk="1" hangingPunct="1">
              <a:buFont typeface="Arial" charset="0"/>
              <a:buNone/>
              <a:defRPr/>
            </a:pPr>
            <a:endParaRPr lang="en-US" altLang="en-US" sz="2400" dirty="0"/>
          </a:p>
          <a:p>
            <a:pPr marL="0" indent="0" eaLnBrk="1" hangingPunct="1">
              <a:buFont typeface="Arial" charset="0"/>
              <a:buNone/>
              <a:defRPr/>
            </a:pPr>
            <a:endParaRPr lang="en-US" altLang="en-US" sz="2400" dirty="0" smtClean="0"/>
          </a:p>
          <a:p>
            <a:pPr marL="0" indent="0" eaLnBrk="1" hangingPunct="1">
              <a:buFont typeface="Arial" charset="0"/>
              <a:buNone/>
              <a:defRPr/>
            </a:pPr>
            <a:endParaRPr lang="en-US" altLang="en-US" sz="2400" dirty="0"/>
          </a:p>
          <a:p>
            <a:pPr marL="0" indent="0" eaLnBrk="1" hangingPunct="1">
              <a:buFont typeface="Arial" charset="0"/>
              <a:buNone/>
              <a:defRPr/>
            </a:pPr>
            <a:endParaRPr lang="en-US" altLang="en-US" sz="2400" dirty="0" smtClean="0"/>
          </a:p>
          <a:p>
            <a:pPr eaLnBrk="1" hangingPunct="1">
              <a:buFont typeface="Arial" charset="0"/>
              <a:buChar char="•"/>
              <a:defRPr/>
            </a:pPr>
            <a:endParaRPr lang="en-US" altLang="en-US" sz="2400" dirty="0" smtClean="0"/>
          </a:p>
          <a:p>
            <a:pPr eaLnBrk="1" hangingPunct="1">
              <a:buFont typeface="Arial" charset="0"/>
              <a:buChar char="•"/>
              <a:defRPr/>
            </a:pPr>
            <a:r>
              <a:rPr lang="en-US" altLang="en-US" sz="2400" dirty="0" smtClean="0"/>
              <a:t>e.g. time.windows.com</a:t>
            </a:r>
          </a:p>
          <a:p>
            <a:pPr marL="0" indent="0" eaLnBrk="1" hangingPunct="1">
              <a:buNone/>
              <a:defRPr/>
            </a:pPr>
            <a:r>
              <a:rPr lang="en-US" altLang="en-US" sz="2400" dirty="0" smtClean="0">
                <a:sym typeface="Wingdings" panose="05000000000000000000" pitchFamily="2" charset="2"/>
              </a:rPr>
              <a:t> Wireshark</a:t>
            </a:r>
            <a:endParaRPr lang="en-US" altLang="en-US" sz="2400" dirty="0" smtClean="0"/>
          </a:p>
        </p:txBody>
      </p:sp>
      <p:pic>
        <p:nvPicPr>
          <p:cNvPr id="21508" name="Picture 4" descr="06-0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1388" y="1271588"/>
            <a:ext cx="7143750" cy="3552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System internal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84200" y="1154113"/>
            <a:ext cx="7196138" cy="45243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457200" indent="-457200" eaLnBrk="1" hangingPunct="1">
              <a:buFont typeface="Arial" panose="020B0604020202020204" pitchFamily="34" charset="0"/>
              <a:buChar char="•"/>
              <a:defRPr/>
            </a:pPr>
            <a:endParaRPr lang="en-US" dirty="0">
              <a:latin typeface="+mn-lt"/>
            </a:endParaRPr>
          </a:p>
          <a:p>
            <a:pPr marL="457200" indent="-457200" eaLnBrk="1" hangingPunct="1">
              <a:buFont typeface="Arial" panose="020B0604020202020204" pitchFamily="34" charset="0"/>
              <a:buChar char="•"/>
              <a:defRPr/>
            </a:pPr>
            <a:endParaRPr lang="en-US" dirty="0">
              <a:latin typeface="+mn-lt"/>
            </a:endParaRPr>
          </a:p>
          <a:p>
            <a:pPr marL="457200" indent="-457200" eaLnBrk="1" hangingPunct="1">
              <a:buFont typeface="Arial" panose="020B0604020202020204" pitchFamily="34" charset="0"/>
              <a:buChar char="•"/>
              <a:defRPr/>
            </a:pPr>
            <a:r>
              <a:rPr lang="en-US" dirty="0">
                <a:latin typeface="+mn-lt"/>
              </a:rPr>
              <a:t>Exact time not necessarily important</a:t>
            </a:r>
          </a:p>
          <a:p>
            <a:pPr marL="457200" indent="-457200" eaLnBrk="1" hangingPunct="1">
              <a:buFont typeface="Arial" panose="020B0604020202020204" pitchFamily="34" charset="0"/>
              <a:buChar char="•"/>
              <a:defRPr/>
            </a:pPr>
            <a:r>
              <a:rPr lang="en-US" dirty="0">
                <a:latin typeface="+mn-lt"/>
              </a:rPr>
              <a:t>Important is a </a:t>
            </a:r>
            <a:r>
              <a:rPr lang="en-US" dirty="0">
                <a:solidFill>
                  <a:srgbClr val="FF0000"/>
                </a:solidFill>
                <a:latin typeface="+mn-lt"/>
              </a:rPr>
              <a:t>relative ordering </a:t>
            </a:r>
            <a:r>
              <a:rPr lang="en-US" dirty="0">
                <a:latin typeface="+mn-lt"/>
              </a:rPr>
              <a:t>between events</a:t>
            </a:r>
          </a:p>
          <a:p>
            <a:pPr marL="914400" lvl="1" indent="-457200" eaLnBrk="1" hangingPunct="1">
              <a:buFont typeface="Arial" panose="020B0604020202020204" pitchFamily="34" charset="0"/>
              <a:buChar char="•"/>
              <a:defRPr/>
            </a:pPr>
            <a:r>
              <a:rPr lang="en-US" dirty="0">
                <a:latin typeface="+mn-lt"/>
              </a:rPr>
              <a:t>Database updates</a:t>
            </a:r>
          </a:p>
          <a:p>
            <a:pPr marL="914400" lvl="1" indent="-457200" eaLnBrk="1" hangingPunct="1">
              <a:buFont typeface="Arial" panose="020B0604020202020204" pitchFamily="34" charset="0"/>
              <a:buChar char="•"/>
              <a:defRPr/>
            </a:pPr>
            <a:r>
              <a:rPr lang="en-US" dirty="0">
                <a:latin typeface="+mn-lt"/>
              </a:rPr>
              <a:t>File system changes</a:t>
            </a:r>
          </a:p>
          <a:p>
            <a:pPr marL="914400" lvl="1" indent="-457200" eaLnBrk="1" hangingPunct="1">
              <a:buFont typeface="Arial" panose="020B0604020202020204" pitchFamily="34" charset="0"/>
              <a:buChar char="•"/>
              <a:defRPr/>
            </a:pPr>
            <a:endParaRPr lang="en-US" dirty="0">
              <a:latin typeface="+mn-lt"/>
            </a:endParaRPr>
          </a:p>
          <a:p>
            <a:pPr eaLnBrk="1" hangingPunct="1">
              <a:defRPr/>
            </a:pPr>
            <a:endParaRPr lang="en-US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7EE30C5E-4ABF-4CD8-87F3-EE12EC5B1E35}" type="slidenum">
              <a:rPr lang="en-US" altLang="en-US" sz="1400" smtClean="0">
                <a:latin typeface="Arial" panose="020B0604020202020204" pitchFamily="34" charset="0"/>
                <a:cs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9</a:t>
            </a:fld>
            <a:endParaRPr lang="en-US" altLang="en-US" sz="140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60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 smtClean="0"/>
              <a:t>Message order matters!</a:t>
            </a:r>
          </a:p>
        </p:txBody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  <a:defRPr/>
            </a:pPr>
            <a:endParaRPr lang="en-GB" altLang="en-US" sz="2000" dirty="0" smtClean="0"/>
          </a:p>
          <a:p>
            <a:pPr>
              <a:buFont typeface="Wingdings" pitchFamily="2" charset="2"/>
              <a:buNone/>
              <a:defRPr/>
            </a:pPr>
            <a:r>
              <a:rPr lang="en-GB" altLang="en-US" sz="2000" dirty="0" smtClean="0"/>
              <a:t>A bank keeps replicas</a:t>
            </a:r>
            <a:br>
              <a:rPr lang="en-GB" altLang="en-US" sz="2000" dirty="0" smtClean="0"/>
            </a:br>
            <a:r>
              <a:rPr lang="en-GB" altLang="en-US" sz="2000" dirty="0" smtClean="0"/>
              <a:t>of bank accounts </a:t>
            </a:r>
            <a:br>
              <a:rPr lang="en-GB" altLang="en-US" sz="2000" dirty="0" smtClean="0"/>
            </a:br>
            <a:r>
              <a:rPr lang="en-GB" altLang="en-US" sz="2000" dirty="0" smtClean="0"/>
              <a:t>in Milan and Rome</a:t>
            </a:r>
            <a:br>
              <a:rPr lang="en-GB" altLang="en-US" sz="2000" dirty="0" smtClean="0"/>
            </a:br>
            <a:endParaRPr lang="en-GB" altLang="en-US" sz="2000" dirty="0" smtClean="0"/>
          </a:p>
          <a:p>
            <a:pPr>
              <a:buFont typeface="Arial" charset="0"/>
              <a:buChar char="•"/>
              <a:defRPr/>
            </a:pPr>
            <a:r>
              <a:rPr lang="en-GB" altLang="en-US" sz="2000" dirty="0" smtClean="0">
                <a:solidFill>
                  <a:schemeClr val="accent2"/>
                </a:solidFill>
              </a:rPr>
              <a:t>Event 1:</a:t>
            </a:r>
            <a:r>
              <a:rPr lang="en-GB" altLang="en-US" sz="2000" dirty="0" smtClean="0"/>
              <a:t/>
            </a:r>
            <a:br>
              <a:rPr lang="en-GB" altLang="en-US" sz="2000" dirty="0" smtClean="0"/>
            </a:br>
            <a:r>
              <a:rPr lang="en-GB" altLang="en-US" sz="2000" dirty="0" smtClean="0"/>
              <a:t>  Customer pays 100 € into his account of 1000 €</a:t>
            </a:r>
          </a:p>
          <a:p>
            <a:pPr>
              <a:buFont typeface="Arial" charset="0"/>
              <a:buChar char="•"/>
              <a:defRPr/>
            </a:pPr>
            <a:r>
              <a:rPr lang="en-GB" altLang="en-US" sz="2000" dirty="0" smtClean="0">
                <a:solidFill>
                  <a:schemeClr val="accent2"/>
                </a:solidFill>
              </a:rPr>
              <a:t>Event 2:</a:t>
            </a:r>
            <a:br>
              <a:rPr lang="en-GB" altLang="en-US" sz="2000" dirty="0" smtClean="0">
                <a:solidFill>
                  <a:schemeClr val="accent2"/>
                </a:solidFill>
              </a:rPr>
            </a:br>
            <a:r>
              <a:rPr lang="en-GB" altLang="en-US" sz="2000" dirty="0" smtClean="0"/>
              <a:t>  The bank adds 1% interest </a:t>
            </a:r>
          </a:p>
        </p:txBody>
      </p:sp>
      <p:pic>
        <p:nvPicPr>
          <p:cNvPr id="25605" name="Picture 4" descr="06-1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44900" y="1319213"/>
            <a:ext cx="5168900" cy="1947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TannenbaumOS-Template</Template>
  <TotalTime>0</TotalTime>
  <Words>1210</Words>
  <Application>Microsoft Office PowerPoint</Application>
  <PresentationFormat>On-screen Show (4:3)</PresentationFormat>
  <Paragraphs>386</Paragraphs>
  <Slides>38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38</vt:i4>
      </vt:variant>
    </vt:vector>
  </HeadingPairs>
  <TitlesOfParts>
    <vt:vector size="46" baseType="lpstr">
      <vt:lpstr>Arial</vt:lpstr>
      <vt:lpstr>C Helvetica Condensed</vt:lpstr>
      <vt:lpstr>Calibri</vt:lpstr>
      <vt:lpstr>Courier New</vt:lpstr>
      <vt:lpstr>Symbol</vt:lpstr>
      <vt:lpstr>Times New Roman</vt:lpstr>
      <vt:lpstr>Wingdings</vt:lpstr>
      <vt:lpstr>Office Theme</vt:lpstr>
      <vt:lpstr>Distributed Systems 27. Theoretical Foundations of Distributed Systems - Coordination</vt:lpstr>
      <vt:lpstr>Co-ordination Algorithms</vt:lpstr>
      <vt:lpstr>Co-ordination Problems</vt:lpstr>
      <vt:lpstr>1. Clock Synchronization</vt:lpstr>
      <vt:lpstr>Why to synchronize clocks?</vt:lpstr>
      <vt:lpstr>End Users</vt:lpstr>
      <vt:lpstr>Network Time Protocol (NTP)</vt:lpstr>
      <vt:lpstr>System internal</vt:lpstr>
      <vt:lpstr>Message order matters!</vt:lpstr>
      <vt:lpstr>General problem: Determining message ordering</vt:lpstr>
      <vt:lpstr>Time Ordering of Events (Lamport)</vt:lpstr>
      <vt:lpstr>Logical Clocks</vt:lpstr>
      <vt:lpstr>Logical Clocks in the Message Scenario</vt:lpstr>
      <vt:lpstr>Combined with classical clocks</vt:lpstr>
      <vt:lpstr>Combined with classical clocks (2)</vt:lpstr>
      <vt:lpstr>Lamport’s Logical Clocks (4)</vt:lpstr>
      <vt:lpstr>Back to databases</vt:lpstr>
      <vt:lpstr>Solution</vt:lpstr>
      <vt:lpstr>2. Leader Election</vt:lpstr>
      <vt:lpstr>Leader Election</vt:lpstr>
      <vt:lpstr>Election on a Ring (Chang/Roberts 1979)</vt:lpstr>
      <vt:lpstr>Election on a Ring (cntd)</vt:lpstr>
      <vt:lpstr>Phase 1: Determine Leader</vt:lpstr>
      <vt:lpstr>Phase 2: Announce Winner</vt:lpstr>
      <vt:lpstr>Election on a Ring: Example</vt:lpstr>
      <vt:lpstr>Properties</vt:lpstr>
      <vt:lpstr>Under Which Conditions can it Work?</vt:lpstr>
      <vt:lpstr>Bully Algorithm (Garcia-Molina)</vt:lpstr>
      <vt:lpstr>Bully Algorithm: Principles</vt:lpstr>
      <vt:lpstr>Bully Algorithm: Messages</vt:lpstr>
      <vt:lpstr>Bully Algorithm: Actions</vt:lpstr>
      <vt:lpstr>Example (1)</vt:lpstr>
      <vt:lpstr>Properties of the Bully Algorithm</vt:lpstr>
      <vt:lpstr>Quantitative Properties</vt:lpstr>
      <vt:lpstr>Comparison</vt:lpstr>
      <vt:lpstr>Election without UIDs (Itai/Rodeh)</vt:lpstr>
      <vt:lpstr>Election without UIDs (cntd)</vt:lpstr>
      <vt:lpstr>Learned today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2015-05-04T09:23:37Z</dcterms:created>
  <dcterms:modified xsi:type="dcterms:W3CDTF">2017-05-23T14:57:49Z</dcterms:modified>
</cp:coreProperties>
</file>