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46"/>
  </p:notesMasterIdLst>
  <p:handoutMasterIdLst>
    <p:handoutMasterId r:id="rId47"/>
  </p:handoutMasterIdLst>
  <p:sldIdLst>
    <p:sldId id="598" r:id="rId3"/>
    <p:sldId id="395" r:id="rId4"/>
    <p:sldId id="445" r:id="rId5"/>
    <p:sldId id="616" r:id="rId6"/>
    <p:sldId id="524" r:id="rId7"/>
    <p:sldId id="526" r:id="rId8"/>
    <p:sldId id="599" r:id="rId9"/>
    <p:sldId id="527" r:id="rId10"/>
    <p:sldId id="528" r:id="rId11"/>
    <p:sldId id="529" r:id="rId12"/>
    <p:sldId id="591" r:id="rId13"/>
    <p:sldId id="530" r:id="rId14"/>
    <p:sldId id="531" r:id="rId15"/>
    <p:sldId id="597" r:id="rId16"/>
    <p:sldId id="533" r:id="rId17"/>
    <p:sldId id="600" r:id="rId18"/>
    <p:sldId id="532" r:id="rId19"/>
    <p:sldId id="609" r:id="rId20"/>
    <p:sldId id="601" r:id="rId21"/>
    <p:sldId id="610" r:id="rId22"/>
    <p:sldId id="536" r:id="rId23"/>
    <p:sldId id="602" r:id="rId24"/>
    <p:sldId id="617" r:id="rId25"/>
    <p:sldId id="626" r:id="rId26"/>
    <p:sldId id="541" r:id="rId27"/>
    <p:sldId id="542" r:id="rId28"/>
    <p:sldId id="544" r:id="rId29"/>
    <p:sldId id="618" r:id="rId30"/>
    <p:sldId id="612" r:id="rId31"/>
    <p:sldId id="613" r:id="rId32"/>
    <p:sldId id="614" r:id="rId33"/>
    <p:sldId id="615" r:id="rId34"/>
    <p:sldId id="619" r:id="rId35"/>
    <p:sldId id="593" r:id="rId36"/>
    <p:sldId id="553" r:id="rId37"/>
    <p:sldId id="559" r:id="rId38"/>
    <p:sldId id="560" r:id="rId39"/>
    <p:sldId id="561" r:id="rId40"/>
    <p:sldId id="620" r:id="rId41"/>
    <p:sldId id="577" r:id="rId42"/>
    <p:sldId id="608" r:id="rId43"/>
    <p:sldId id="595" r:id="rId44"/>
    <p:sldId id="590" r:id="rId4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9" autoAdjust="0"/>
    <p:restoredTop sz="78405" autoAdjust="0"/>
  </p:normalViewPr>
  <p:slideViewPr>
    <p:cSldViewPr snapToGrid="0" showGuides="1">
      <p:cViewPr varScale="1">
        <p:scale>
          <a:sx n="59" d="100"/>
          <a:sy n="59" d="100"/>
        </p:scale>
        <p:origin x="1389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130872"/>
        <c:axId val="235135184"/>
      </c:scatterChart>
      <c:valAx>
        <c:axId val="235130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G (attempts per packet time)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135184"/>
        <c:crosses val="autoZero"/>
        <c:crossBetween val="midCat"/>
        <c:majorUnit val="0.1"/>
        <c:minorUnit val="5.000000000000001E-2"/>
      </c:valAx>
      <c:valAx>
        <c:axId val="235135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S ( throughput</a:t>
                </a:r>
                <a:r>
                  <a:rPr lang="en-GB" baseline="0" dirty="0" smtClean="0"/>
                  <a:t> per packet time)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130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26CE-438C-41B9-B160-FCEFC379C02B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8740-1FBE-4E6B-9E22-628C989A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9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8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9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8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0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9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6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7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3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9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6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isweb.ulster.ac.uk/~kevin/com320/labs/Simulations/csmacd.sw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r>
              <a:rPr lang="en-US" sz="6000" smtClean="0"/>
              <a:t/>
            </a:r>
            <a:br>
              <a:rPr lang="en-US" sz="6000" smtClean="0"/>
            </a:br>
            <a:r>
              <a:rPr lang="en-US" sz="4000" dirty="0"/>
              <a:t>6</a:t>
            </a:r>
            <a:r>
              <a:rPr lang="en-US" sz="4000" smtClean="0"/>
              <a:t>. </a:t>
            </a:r>
            <a:r>
              <a:rPr lang="en-US" sz="4000" dirty="0" smtClean="0"/>
              <a:t>Medium Access Control </a:t>
            </a:r>
            <a:r>
              <a:rPr lang="en-US" sz="4000" dirty="0" err="1" smtClean="0"/>
              <a:t>Sublayer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2016/2017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Slotted ALOHA is twice as efficient as pure ALOHA</a:t>
            </a:r>
          </a:p>
          <a:p>
            <a:pPr lvl="1"/>
            <a:r>
              <a:rPr lang="en-US" dirty="0" smtClean="0"/>
              <a:t>Low load wastes slots, high loads causes collisions </a:t>
            </a:r>
          </a:p>
          <a:p>
            <a:pPr lvl="1"/>
            <a:r>
              <a:rPr lang="en-US" dirty="0" smtClean="0"/>
              <a:t>Efficiency up to 1/e (37%) for random traffic models</a:t>
            </a:r>
          </a:p>
          <a:p>
            <a:pPr lvl="1"/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 t="11264" b="5105"/>
          <a:stretch>
            <a:fillRect/>
          </a:stretch>
        </p:blipFill>
        <p:spPr bwMode="auto">
          <a:xfrm>
            <a:off x="976312" y="2971800"/>
            <a:ext cx="7553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sensing multiple access (CSMA)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 improves on ALOHA by sensing the channel</a:t>
            </a:r>
          </a:p>
          <a:p>
            <a:pPr lvl="1"/>
            <a:r>
              <a:rPr lang="en-US" dirty="0" smtClean="0"/>
              <a:t>User doesn’t send if it senses someone else</a:t>
            </a:r>
          </a:p>
          <a:p>
            <a:endParaRPr lang="en-US" dirty="0" smtClean="0"/>
          </a:p>
          <a:p>
            <a:r>
              <a:rPr lang="en-US" dirty="0" smtClean="0"/>
              <a:t>Variations on what to do if the channel is busy:</a:t>
            </a:r>
          </a:p>
          <a:p>
            <a:pPr lvl="1"/>
            <a:r>
              <a:rPr lang="en-US" dirty="0" smtClean="0"/>
              <a:t>1-persistent (greedy) sends as soon as idle</a:t>
            </a:r>
          </a:p>
          <a:p>
            <a:pPr lvl="1"/>
            <a:r>
              <a:rPr lang="en-US" dirty="0" err="1" smtClean="0"/>
              <a:t>Nonpersistent</a:t>
            </a:r>
            <a:r>
              <a:rPr lang="en-US" dirty="0" smtClean="0"/>
              <a:t> waits a random time then tries again</a:t>
            </a:r>
          </a:p>
          <a:p>
            <a:pPr lvl="1"/>
            <a:r>
              <a:rPr lang="en-US" dirty="0" smtClean="0"/>
              <a:t>p-persistent sends with probability p when idle (slotted)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(2) – Persistence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CSMA outperforms ALOHA, and being less persistent is better under high load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t="2530"/>
          <a:stretch>
            <a:fillRect/>
          </a:stretch>
        </p:blipFill>
        <p:spPr bwMode="auto">
          <a:xfrm>
            <a:off x="485775" y="2247900"/>
            <a:ext cx="81724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(3) – Collision Detection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CSMA/CD improvement is to detect/abort collisions</a:t>
            </a:r>
          </a:p>
          <a:p>
            <a:pPr lvl="1"/>
            <a:r>
              <a:rPr lang="en-US" dirty="0" smtClean="0"/>
              <a:t>Reduced contention times improve performance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028950"/>
            <a:ext cx="8512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81750" y="3044309"/>
            <a:ext cx="19159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time is much shorter than frame time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 rot="20174098" flipH="1">
            <a:off x="5029434" y="3573273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http://scisweb.ulster.ac.uk/~</a:t>
            </a:r>
            <a:r>
              <a:rPr lang="en-US" sz="1800" dirty="0" smtClean="0">
                <a:hlinkClick r:id="rId2"/>
              </a:rPr>
              <a:t>kevin/com320/labs/Simulations/csmacd.swf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119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Token 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4" y="1142999"/>
            <a:ext cx="2595168" cy="43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7839" y="5479026"/>
            <a:ext cx="472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dirty="0" err="1"/>
              <a:t>Kwakwaka'wakw</a:t>
            </a:r>
            <a:r>
              <a:rPr lang="en-GB" dirty="0"/>
              <a:t> man with a talking stick</a:t>
            </a:r>
            <a:br>
              <a:rPr lang="en-GB" dirty="0"/>
            </a:br>
            <a:r>
              <a:rPr lang="en-GB" dirty="0"/>
              <a:t>(Source: Wikipedia)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Token 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41947"/>
            <a:ext cx="5514976" cy="4968848"/>
          </a:xfrm>
        </p:spPr>
        <p:txBody>
          <a:bodyPr/>
          <a:lstStyle/>
          <a:p>
            <a:r>
              <a:rPr lang="en-US" sz="2000" dirty="0" smtClean="0"/>
              <a:t>Token sent round ring defines the sending order</a:t>
            </a:r>
          </a:p>
          <a:p>
            <a:pPr lvl="1"/>
            <a:r>
              <a:rPr lang="en-US" sz="2000" dirty="0" smtClean="0"/>
              <a:t>Station with token may send a frame before passing</a:t>
            </a:r>
          </a:p>
          <a:p>
            <a:pPr lvl="1"/>
            <a:r>
              <a:rPr lang="en-US" sz="2000" dirty="0" smtClean="0"/>
              <a:t>Idea can be used without ring too, e.g., token bus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7755" y="3143250"/>
            <a:ext cx="6705600" cy="2933700"/>
            <a:chOff x="1143000" y="1828800"/>
            <a:chExt cx="6705600" cy="293370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81" b="7055"/>
            <a:stretch>
              <a:fillRect/>
            </a:stretch>
          </p:blipFill>
          <p:spPr bwMode="auto">
            <a:xfrm>
              <a:off x="2790825" y="1990725"/>
              <a:ext cx="35623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4"/>
            <p:cNvSpPr txBox="1">
              <a:spLocks noChangeArrowheads="1"/>
            </p:cNvSpPr>
            <p:nvPr/>
          </p:nvSpPr>
          <p:spPr bwMode="auto">
            <a:xfrm>
              <a:off x="1143000" y="1981200"/>
              <a:ext cx="1752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Station</a:t>
              </a:r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1219200" y="38862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Direction of</a:t>
              </a:r>
            </a:p>
            <a:p>
              <a:pPr algn="r"/>
              <a:r>
                <a:rPr lang="en-US"/>
                <a:t>transmission</a:t>
              </a:r>
            </a:p>
          </p:txBody>
        </p:sp>
        <p:sp>
          <p:nvSpPr>
            <p:cNvPr id="16391" name="TextBox 6"/>
            <p:cNvSpPr txBox="1">
              <a:spLocks noChangeArrowheads="1"/>
            </p:cNvSpPr>
            <p:nvPr/>
          </p:nvSpPr>
          <p:spPr bwMode="auto">
            <a:xfrm>
              <a:off x="6019800" y="18288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Token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8" y="1295400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Bitmap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Optimization to reduce impact of empty slots</a:t>
            </a:r>
          </a:p>
          <a:p>
            <a:r>
              <a:rPr lang="en-US" dirty="0" smtClean="0"/>
              <a:t> The basic bit-map protocol:</a:t>
            </a:r>
          </a:p>
          <a:p>
            <a:pPr lvl="1"/>
            <a:r>
              <a:rPr lang="en-US" dirty="0" smtClean="0"/>
              <a:t>Sender set a bit in contention slot if they have data</a:t>
            </a:r>
          </a:p>
          <a:p>
            <a:pPr lvl="1"/>
            <a:r>
              <a:rPr lang="en-US" dirty="0" smtClean="0"/>
              <a:t>Senders send in turn; everyone knows who has data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t="8673"/>
          <a:stretch>
            <a:fillRect/>
          </a:stretch>
        </p:blipFill>
        <p:spPr bwMode="auto">
          <a:xfrm>
            <a:off x="257175" y="4105275"/>
            <a:ext cx="8705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57225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477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478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38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339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72312" y="4905375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750" y="6018663"/>
            <a:ext cx="55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Contention vs. Contention-free protocols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participants: CSMA versus Token Ring</a:t>
            </a:r>
            <a:endParaRPr lang="en-GB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26088185"/>
              </p:ext>
            </p:extLst>
          </p:nvPr>
        </p:nvGraphicFramePr>
        <p:xfrm>
          <a:off x="429371" y="2553620"/>
          <a:ext cx="80255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 flipV="1">
            <a:off x="1144988" y="2679590"/>
            <a:ext cx="5895445" cy="3275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7040433" y="2679590"/>
            <a:ext cx="11812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8844" y="2723935"/>
            <a:ext cx="10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Ideal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vs collision-free protocols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3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Contention </a:t>
            </a:r>
            <a:r>
              <a:rPr lang="en-US" sz="2000" dirty="0"/>
              <a:t>protocols good for low load, but bad for high </a:t>
            </a:r>
            <a:r>
              <a:rPr lang="en-US" sz="2000" dirty="0" smtClean="0"/>
              <a:t>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Collision-free </a:t>
            </a:r>
            <a:r>
              <a:rPr lang="en-US" sz="2000" dirty="0"/>
              <a:t>ones </a:t>
            </a:r>
            <a:r>
              <a:rPr lang="en-US" sz="2000" dirty="0" smtClean="0"/>
              <a:t>bad for low load, acceptable for high load</a:t>
            </a:r>
          </a:p>
          <a:p>
            <a:pPr marL="800100" lvl="1" indent="-342900"/>
            <a:r>
              <a:rPr lang="en-US" sz="1800" dirty="0" smtClean="0"/>
              <a:t>Still, if load is very high, static schemes may be better, due to unnecessary sending order resolution (if everybody wants to send anyway)</a:t>
            </a:r>
          </a:p>
          <a:p>
            <a:pPr marL="800100" lvl="1" indent="-342900"/>
            <a:endParaRPr lang="en-US" sz="2000" dirty="0" smtClean="0"/>
          </a:p>
          <a:p>
            <a:pPr marL="800100" lvl="1" indent="-342900"/>
            <a:endParaRPr lang="en-US" sz="2000" dirty="0" smtClean="0"/>
          </a:p>
          <a:p>
            <a:r>
              <a:rPr lang="en-US" sz="2000" dirty="0" smtClean="0"/>
              <a:t>Can we combine contention and collision-free protocols?</a:t>
            </a:r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6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 </a:t>
            </a:r>
            <a:r>
              <a:rPr lang="en-US" dirty="0" err="1" smtClean="0"/>
              <a:t>Sublayer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deciding who sends next on a multi-access link</a:t>
            </a:r>
          </a:p>
          <a:p>
            <a:pPr lvl="1"/>
            <a:r>
              <a:rPr lang="en-US" dirty="0" smtClean="0"/>
              <a:t>An important part of the link layer, especially for LANs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6848" y="4488806"/>
            <a:ext cx="18206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 is in here!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 bwMode="auto">
          <a:xfrm rot="19132956">
            <a:off x="5513807" y="3892944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taofnj.org/content/WWII%20Combat%20Medic%20-%20Dave%20Steinert/WWII%20COMBAT%20MEDIC_files/asb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7" y="488660"/>
            <a:ext cx="6516094" cy="40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568" y="4866198"/>
            <a:ext cx="7211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Blood samples from </a:t>
            </a:r>
            <a:r>
              <a:rPr lang="en-GB" dirty="0" smtClean="0"/>
              <a:t>1000 soldiers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of them is sick.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Lab analysis of samples is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many samples need to be checked to find the sick soldier?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Limited Contention – Adaptive Tree Walk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/>
          <a:p>
            <a:r>
              <a:rPr lang="en-US" dirty="0" smtClean="0"/>
              <a:t>Tree divides stations into groups (nodes) to poll</a:t>
            </a:r>
          </a:p>
          <a:p>
            <a:pPr lvl="1"/>
            <a:r>
              <a:rPr lang="en-US" dirty="0" smtClean="0"/>
              <a:t>Depth first search under nodes with poll collisions</a:t>
            </a:r>
          </a:p>
          <a:p>
            <a:pPr lvl="1"/>
            <a:r>
              <a:rPr lang="en-US" dirty="0" smtClean="0"/>
              <a:t>Start search at lower levels if &gt;1 station expected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3105150"/>
            <a:ext cx="6143926" cy="32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81125" y="32194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1125" y="4114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0650" y="509587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741994" y="3404116"/>
            <a:ext cx="2088107" cy="1336947"/>
          </a:xfrm>
          <a:prstGeom prst="wedgeRoundRectCallout">
            <a:avLst>
              <a:gd name="adj1" fmla="val 61520"/>
              <a:gd name="adj2" fmla="val 798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happens when A, C and G want to send?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16 stations, of which all prime numbers want to send. </a:t>
            </a:r>
          </a:p>
          <a:p>
            <a:r>
              <a:rPr lang="en-US" dirty="0" smtClean="0"/>
              <a:t>What happens on the channel?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23491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MAC-</a:t>
            </a:r>
            <a:r>
              <a:rPr lang="en-GB" dirty="0" err="1" smtClean="0"/>
              <a:t>Adresses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Typically hardcoded by the manufacturer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Ipconfig /all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IEEE manages </a:t>
            </a:r>
            <a:r>
              <a:rPr lang="en-GB" sz="2000" dirty="0"/>
              <a:t>three spaces: MAC-48, EUI-48, and </a:t>
            </a:r>
            <a:r>
              <a:rPr lang="en-GB" sz="2000" dirty="0" smtClean="0"/>
              <a:t>EUI-64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Great for spying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 descr="http://www.classtools.net/blog/wp-content/uploads/2015/05/s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5" y="4800847"/>
            <a:ext cx="904481" cy="16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(1) – Physical Layer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One </a:t>
            </a:r>
            <a:r>
              <a:rPr lang="en-US" sz="2000" smtClean="0"/>
              <a:t>shared cable </a:t>
            </a:r>
            <a:r>
              <a:rPr lang="en-US" sz="2000" dirty="0" smtClean="0"/>
              <a:t>to which all hosts attached</a:t>
            </a:r>
          </a:p>
          <a:p>
            <a:pPr lvl="1"/>
            <a:r>
              <a:rPr lang="en-US" sz="2000" dirty="0" smtClean="0"/>
              <a:t>10 Mbps: Manchester encoding</a:t>
            </a:r>
          </a:p>
          <a:p>
            <a:pPr lvl="1"/>
            <a:r>
              <a:rPr lang="en-US" sz="2000" dirty="0" smtClean="0"/>
              <a:t>100 Mbps: 4B/5B encoding</a:t>
            </a:r>
          </a:p>
          <a:p>
            <a:pPr lvl="1"/>
            <a:r>
              <a:rPr lang="en-US" sz="2000" dirty="0" smtClean="0"/>
              <a:t>1000 Mbps: 8B/10B encoding</a:t>
            </a:r>
          </a:p>
          <a:p>
            <a:pPr lvl="1"/>
            <a:r>
              <a:rPr lang="en-US" sz="2000" dirty="0" smtClean="0"/>
              <a:t>Hosts run the classic Ethernet CSMA/CD protocol for access</a:t>
            </a:r>
          </a:p>
        </p:txBody>
      </p:sp>
      <p:pic>
        <p:nvPicPr>
          <p:cNvPr id="4098" name="Picture 2" descr="http://www.ehrenberg.ch/assets/images/LANVerkabelun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7" b="36620"/>
          <a:stretch/>
        </p:blipFill>
        <p:spPr bwMode="auto">
          <a:xfrm>
            <a:off x="1847898" y="3651062"/>
            <a:ext cx="5180699" cy="26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2441" y="6299576"/>
            <a:ext cx="1214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Hub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(2) – MAC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MAC </a:t>
            </a:r>
            <a:r>
              <a:rPr lang="en-US" dirty="0" smtClean="0"/>
              <a:t>protocol</a:t>
            </a:r>
            <a:r>
              <a:rPr lang="fr-FR" dirty="0" smtClean="0"/>
              <a:t> </a:t>
            </a:r>
            <a:r>
              <a:rPr lang="fr-FR" dirty="0" err="1" smtClean="0"/>
              <a:t>waits</a:t>
            </a:r>
            <a:r>
              <a:rPr lang="fr-FR" dirty="0" smtClean="0"/>
              <a:t> </a:t>
            </a:r>
            <a:r>
              <a:rPr lang="fr-FR" dirty="0" err="1" smtClean="0"/>
              <a:t>randomly</a:t>
            </a:r>
            <a:r>
              <a:rPr lang="fr-FR" dirty="0" smtClean="0"/>
              <a:t> longer in case of </a:t>
            </a:r>
            <a:r>
              <a:rPr lang="fr-FR" dirty="0" err="1" smtClean="0"/>
              <a:t>repeated</a:t>
            </a:r>
            <a:r>
              <a:rPr lang="fr-FR" dirty="0" smtClean="0"/>
              <a:t> collisions</a:t>
            </a:r>
          </a:p>
          <a:p>
            <a:pPr lvl="1"/>
            <a:r>
              <a:rPr lang="en-US" sz="2000" dirty="0" smtClean="0"/>
              <a:t>Random</a:t>
            </a:r>
            <a:r>
              <a:rPr lang="fr-FR" sz="2000" dirty="0" smtClean="0"/>
              <a:t> </a:t>
            </a:r>
            <a:r>
              <a:rPr lang="fr-FR" sz="2000" dirty="0" err="1" smtClean="0"/>
              <a:t>delay</a:t>
            </a:r>
            <a:r>
              <a:rPr lang="fr-FR" sz="2000" dirty="0" smtClean="0"/>
              <a:t> (</a:t>
            </a:r>
            <a:r>
              <a:rPr lang="fr-FR" sz="2000" dirty="0" err="1" smtClean="0"/>
              <a:t>backoff</a:t>
            </a:r>
            <a:r>
              <a:rPr lang="fr-FR" sz="2000" dirty="0" smtClean="0"/>
              <a:t>) </a:t>
            </a:r>
            <a:r>
              <a:rPr lang="fr-FR" sz="2000" dirty="0" err="1" smtClean="0"/>
              <a:t>after</a:t>
            </a:r>
            <a:r>
              <a:rPr lang="fr-FR" sz="2000" dirty="0" smtClean="0"/>
              <a:t> collision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BEB (</a:t>
            </a:r>
            <a:r>
              <a:rPr lang="fr-FR" sz="2000" dirty="0" err="1" smtClean="0"/>
              <a:t>Binary</a:t>
            </a:r>
            <a:r>
              <a:rPr lang="fr-FR" sz="2000" dirty="0" smtClean="0"/>
              <a:t> </a:t>
            </a:r>
            <a:r>
              <a:rPr lang="fr-FR" sz="2000" dirty="0" err="1" smtClean="0"/>
              <a:t>Exponential</a:t>
            </a:r>
            <a:r>
              <a:rPr lang="fr-FR" sz="2000" dirty="0" smtClean="0"/>
              <a:t> </a:t>
            </a:r>
            <a:r>
              <a:rPr lang="fr-FR" sz="2000" dirty="0" err="1" smtClean="0"/>
              <a:t>Backoff</a:t>
            </a:r>
            <a:r>
              <a:rPr lang="fr-FR" sz="2000" dirty="0" smtClean="0"/>
              <a:t>)</a:t>
            </a: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ym typeface="Wingdings" panose="05000000000000000000" pitchFamily="2" charset="2"/>
              </a:rPr>
              <a:t>After</a:t>
            </a:r>
            <a:r>
              <a:rPr lang="fr-FR" sz="2000" dirty="0" smtClean="0">
                <a:sym typeface="Wingdings" panose="05000000000000000000" pitchFamily="2" charset="2"/>
              </a:rPr>
              <a:t> first collision, </a:t>
            </a:r>
            <a:r>
              <a:rPr lang="fr-FR" sz="2000" dirty="0" err="1" smtClean="0">
                <a:sym typeface="Wingdings" panose="05000000000000000000" pitchFamily="2" charset="2"/>
              </a:rPr>
              <a:t>wait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between</a:t>
            </a:r>
            <a:r>
              <a:rPr lang="fr-FR" sz="2000" dirty="0" smtClean="0">
                <a:sym typeface="Wingdings" panose="05000000000000000000" pitchFamily="2" charset="2"/>
              </a:rPr>
              <a:t> 0 and 1 time </a:t>
            </a:r>
            <a:r>
              <a:rPr lang="fr-FR" sz="2000" dirty="0" err="1" smtClean="0">
                <a:sym typeface="Wingdings" panose="05000000000000000000" pitchFamily="2" charset="2"/>
              </a:rPr>
              <a:t>units</a:t>
            </a:r>
            <a:r>
              <a:rPr lang="fr-FR" sz="2000" dirty="0" smtClean="0"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sym typeface="Wingdings" panose="05000000000000000000" pitchFamily="2" charset="2"/>
              </a:rPr>
              <a:t>after</a:t>
            </a:r>
            <a:r>
              <a:rPr lang="fr-FR" sz="2000" dirty="0" smtClean="0">
                <a:sym typeface="Wingdings" panose="05000000000000000000" pitchFamily="2" charset="2"/>
              </a:rPr>
              <a:t> second, </a:t>
            </a:r>
            <a:r>
              <a:rPr lang="fr-FR" sz="2000" dirty="0" err="1" smtClean="0">
                <a:sym typeface="Wingdings" panose="05000000000000000000" pitchFamily="2" charset="2"/>
              </a:rPr>
              <a:t>between</a:t>
            </a:r>
            <a:r>
              <a:rPr lang="fr-FR" sz="2000" dirty="0" smtClean="0">
                <a:sym typeface="Wingdings" panose="05000000000000000000" pitchFamily="2" charset="2"/>
              </a:rPr>
              <a:t> 0 and 3, </a:t>
            </a:r>
            <a:r>
              <a:rPr lang="fr-FR" sz="2000" dirty="0" err="1" smtClean="0">
                <a:sym typeface="Wingdings" panose="05000000000000000000" pitchFamily="2" charset="2"/>
              </a:rPr>
              <a:t>after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third</a:t>
            </a:r>
            <a:r>
              <a:rPr lang="fr-FR" sz="2000" dirty="0" smtClean="0"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sym typeface="Wingdings" panose="05000000000000000000" pitchFamily="2" charset="2"/>
              </a:rPr>
              <a:t>between</a:t>
            </a:r>
            <a:r>
              <a:rPr lang="fr-FR" sz="2000" dirty="0" smtClean="0">
                <a:sym typeface="Wingdings" panose="05000000000000000000" pitchFamily="2" charset="2"/>
              </a:rPr>
              <a:t> 0 and 7, …</a:t>
            </a:r>
            <a:r>
              <a:rPr lang="fr-FR" sz="2000" dirty="0" smtClean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1238" y="3910753"/>
            <a:ext cx="7953375" cy="1058627"/>
            <a:chOff x="752475" y="3891170"/>
            <a:chExt cx="7953375" cy="1058627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2638"/>
            <a:stretch/>
          </p:blipFill>
          <p:spPr bwMode="auto">
            <a:xfrm>
              <a:off x="981075" y="3891170"/>
              <a:ext cx="7724775" cy="105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2475" y="4048125"/>
              <a:ext cx="7905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IEEE 802.3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1905" y="6217331"/>
            <a:ext cx="77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Frame length – bandwidth – round-trip-time tradeoff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(4) – Performance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48788"/>
            <a:ext cx="7790214" cy="4600081"/>
          </a:xfrm>
        </p:spPr>
        <p:txBody>
          <a:bodyPr/>
          <a:lstStyle/>
          <a:p>
            <a:r>
              <a:rPr lang="en-US" dirty="0" smtClean="0"/>
              <a:t>Efficient for large frames, even with many senders</a:t>
            </a:r>
          </a:p>
          <a:p>
            <a:pPr lvl="1"/>
            <a:r>
              <a:rPr lang="en-US" dirty="0" smtClean="0"/>
              <a:t>Degrades for small frames (and long LANs)</a:t>
            </a:r>
          </a:p>
          <a:p>
            <a:pPr lvl="1"/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968" y="2512236"/>
            <a:ext cx="5186363" cy="385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24625" y="38862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Mbps Ethernet,</a:t>
            </a:r>
          </a:p>
          <a:p>
            <a:r>
              <a:rPr lang="en-US" dirty="0" smtClean="0"/>
              <a:t>64 byte min.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19159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Protocols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has complications compared to wired.</a:t>
            </a:r>
          </a:p>
          <a:p>
            <a:endParaRPr lang="en-US" sz="900" dirty="0" smtClean="0"/>
          </a:p>
          <a:p>
            <a:pPr marL="457200" indent="-457200"/>
            <a:r>
              <a:rPr lang="en-US" dirty="0" smtClean="0"/>
              <a:t>Nodes may have different coverage regions</a:t>
            </a:r>
          </a:p>
          <a:p>
            <a:pPr lvl="1"/>
            <a:r>
              <a:rPr lang="en-US" dirty="0" smtClean="0"/>
              <a:t>Leads to problems with </a:t>
            </a:r>
            <a:r>
              <a:rPr lang="en-US" u="sng" dirty="0" smtClean="0"/>
              <a:t>hidden</a:t>
            </a:r>
            <a:r>
              <a:rPr lang="en-US" dirty="0" smtClean="0"/>
              <a:t> and </a:t>
            </a:r>
            <a:r>
              <a:rPr lang="en-US" u="sng" dirty="0" smtClean="0"/>
              <a:t>exposed</a:t>
            </a:r>
            <a:r>
              <a:rPr lang="en-US" dirty="0" smtClean="0"/>
              <a:t> terminals</a:t>
            </a:r>
          </a:p>
          <a:p>
            <a:r>
              <a:rPr lang="en-US" dirty="0" smtClean="0"/>
              <a:t>Nodes can’t detect all collisions, i.e., sense while sending</a:t>
            </a:r>
          </a:p>
          <a:p>
            <a:pPr lvl="1"/>
            <a:r>
              <a:rPr lang="en-US" dirty="0" smtClean="0"/>
              <a:t>Makes collisions expensive and to be avoided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5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(2) – Hidden terminals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Hidden terminals</a:t>
            </a:r>
            <a:r>
              <a:rPr lang="en-US" dirty="0" smtClean="0"/>
              <a:t> are senders that cannot sense each other but nonetheless collide at intended receiver</a:t>
            </a:r>
          </a:p>
          <a:p>
            <a:pPr lvl="1"/>
            <a:r>
              <a:rPr lang="en-US" dirty="0" smtClean="0"/>
              <a:t>Want to prevent; loss of efficiency</a:t>
            </a:r>
          </a:p>
          <a:p>
            <a:pPr lvl="1"/>
            <a:r>
              <a:rPr lang="en-US" dirty="0" smtClean="0"/>
              <a:t>A and C are hidden terminals when sending to B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6880" b="19786"/>
          <a:stretch>
            <a:fillRect/>
          </a:stretch>
        </p:blipFill>
        <p:spPr bwMode="auto">
          <a:xfrm>
            <a:off x="1714500" y="3448050"/>
            <a:ext cx="571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6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(3) – Exposed terminals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Exposed terminals</a:t>
            </a:r>
            <a:r>
              <a:rPr lang="en-US" dirty="0" smtClean="0"/>
              <a:t> are senders who can sense each other but still transmit safely (to different receivers) </a:t>
            </a:r>
          </a:p>
          <a:p>
            <a:pPr lvl="1"/>
            <a:r>
              <a:rPr lang="en-US" dirty="0" smtClean="0"/>
              <a:t>Desirably concurrency; improves performance</a:t>
            </a:r>
          </a:p>
          <a:p>
            <a:pPr lvl="1"/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A </a:t>
            </a:r>
            <a:r>
              <a:rPr lang="en-US" dirty="0" smtClean="0"/>
              <a:t>and C </a:t>
            </a:r>
            <a:r>
              <a:rPr lang="en-US" dirty="0" smtClean="0">
                <a:sym typeface="Wingdings" pitchFamily="2" charset="2"/>
              </a:rPr>
              <a:t> D </a:t>
            </a:r>
            <a:r>
              <a:rPr lang="en-US" dirty="0" smtClean="0"/>
              <a:t>are exposed terminals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 t="8248" b="17772"/>
          <a:stretch>
            <a:fillRect/>
          </a:stretch>
        </p:blipFill>
        <p:spPr bwMode="auto">
          <a:xfrm>
            <a:off x="1752600" y="3362325"/>
            <a:ext cx="5638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5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LANs (4) – MACA 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1638"/>
            <a:ext cx="7790214" cy="4600081"/>
          </a:xfrm>
        </p:spPr>
        <p:txBody>
          <a:bodyPr/>
          <a:lstStyle/>
          <a:p>
            <a:r>
              <a:rPr lang="en-US" dirty="0" smtClean="0"/>
              <a:t>MACA protocol grants access for A to send to B:</a:t>
            </a:r>
          </a:p>
          <a:p>
            <a:pPr lvl="1"/>
            <a:r>
              <a:rPr lang="en-US" dirty="0" smtClean="0"/>
              <a:t>A sends RTS to B [left]; B replies with CTS [right] </a:t>
            </a:r>
          </a:p>
          <a:p>
            <a:pPr lvl="1"/>
            <a:r>
              <a:rPr lang="en-US" dirty="0" smtClean="0"/>
              <a:t>A can send with exposed but no hidden terminals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10049"/>
          <a:stretch>
            <a:fillRect/>
          </a:stretch>
        </p:blipFill>
        <p:spPr bwMode="auto">
          <a:xfrm>
            <a:off x="831056" y="2967039"/>
            <a:ext cx="7519988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66825" y="5915025"/>
            <a:ext cx="2695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A sends RTS to B; C and E hear and defer for CTS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91125" y="5904608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B replies with CTS; D and E hear and defer for data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62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</a:t>
            </a:r>
            <a:r>
              <a:rPr lang="en-US" dirty="0"/>
              <a:t>Allocation Theory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err="1" smtClean="0"/>
              <a:t>WiFi</a:t>
            </a:r>
            <a:endParaRPr lang="en-US" sz="2800" b="1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39903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physical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NICs are compatible with multiple physical layers</a:t>
            </a:r>
          </a:p>
          <a:p>
            <a:pPr lvl="2"/>
            <a:r>
              <a:rPr lang="en-US" dirty="0" smtClean="0"/>
              <a:t>E.g., 802.11 a/b/g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1362076" y="3038475"/>
          <a:ext cx="6743700" cy="186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49"/>
                <a:gridCol w="3438525"/>
                <a:gridCol w="2028826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Technique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Max.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802.11b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Spread spectrum,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2.4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2.4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802.11a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 with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MIMO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2.4/5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Architecture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fr-FR" dirty="0" smtClean="0"/>
              <a:t>Wireless clients </a:t>
            </a:r>
            <a:r>
              <a:rPr lang="en-US" dirty="0" smtClean="0"/>
              <a:t>associate </a:t>
            </a:r>
            <a:r>
              <a:rPr lang="fr-FR" dirty="0" smtClean="0"/>
              <a:t>to a </a:t>
            </a:r>
            <a:r>
              <a:rPr lang="fr-FR" dirty="0" err="1" smtClean="0"/>
              <a:t>wired</a:t>
            </a:r>
            <a:r>
              <a:rPr lang="fr-FR" dirty="0" smtClean="0"/>
              <a:t> AP (Access Point)</a:t>
            </a:r>
          </a:p>
          <a:p>
            <a:pPr lvl="1"/>
            <a:r>
              <a:rPr lang="fr-FR" dirty="0" err="1" smtClean="0"/>
              <a:t>Called</a:t>
            </a:r>
            <a:r>
              <a:rPr lang="fr-FR" dirty="0" smtClean="0"/>
              <a:t> infrastructure mode;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</a:t>
            </a:r>
            <a:r>
              <a:rPr lang="fr-FR" dirty="0" err="1" smtClean="0">
                <a:latin typeface="Arial" charset="0"/>
                <a:cs typeface="Arial" charset="0"/>
              </a:rPr>
              <a:t>lso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ad-hoc mode with no AP, but that is rare.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9675" y="2943225"/>
            <a:ext cx="6688931" cy="3667919"/>
            <a:chOff x="762000" y="1447800"/>
            <a:chExt cx="6688931" cy="3667919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3069" y="1742281"/>
              <a:ext cx="5757862" cy="337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Box 4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1600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Access</a:t>
              </a:r>
              <a:br>
                <a:rPr lang="en-US"/>
              </a:br>
              <a:r>
                <a:rPr lang="en-US"/>
                <a:t>Point</a:t>
              </a:r>
            </a:p>
          </p:txBody>
        </p:sp>
        <p:sp>
          <p:nvSpPr>
            <p:cNvPr id="36870" name="TextBox 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1066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Client</a:t>
              </a:r>
            </a:p>
          </p:txBody>
        </p:sp>
        <p:sp>
          <p:nvSpPr>
            <p:cNvPr id="36871" name="TextBox 6"/>
            <p:cNvSpPr txBox="1">
              <a:spLocks noChangeArrowheads="1"/>
            </p:cNvSpPr>
            <p:nvPr/>
          </p:nvSpPr>
          <p:spPr bwMode="auto">
            <a:xfrm>
              <a:off x="3810000" y="1447800"/>
              <a:ext cx="1981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 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6413"/>
            <a:ext cx="7790214" cy="4600081"/>
          </a:xfrm>
        </p:spPr>
        <p:txBody>
          <a:bodyPr/>
          <a:lstStyle/>
          <a:p>
            <a:r>
              <a:rPr lang="en-US" sz="2000" dirty="0" smtClean="0"/>
              <a:t>Base station mode: Base station pulls, no collisions</a:t>
            </a:r>
          </a:p>
          <a:p>
            <a:r>
              <a:rPr lang="en-US" sz="2000" dirty="0" smtClean="0"/>
              <a:t>Ad-hoc mode: CSMA/CD with RTS/CTS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" y="2905125"/>
            <a:ext cx="8086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93058" y="6059713"/>
            <a:ext cx="308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NAV = channel not available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 (2)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backoff</a:t>
            </a:r>
            <a:r>
              <a:rPr lang="en-US" dirty="0" smtClean="0"/>
              <a:t> slot times add quality of service</a:t>
            </a:r>
          </a:p>
          <a:p>
            <a:pPr lvl="2"/>
            <a:r>
              <a:rPr lang="en-US" dirty="0" smtClean="0"/>
              <a:t>Short intervals give preferred access, e.g., control, VoIP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 cstate="print"/>
          <a:srcRect r="4430"/>
          <a:stretch>
            <a:fillRect/>
          </a:stretch>
        </p:blipFill>
        <p:spPr bwMode="auto">
          <a:xfrm>
            <a:off x="604838" y="3133725"/>
            <a:ext cx="79105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Frames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Frames vary depending on their type (Frame control)</a:t>
            </a:r>
          </a:p>
          <a:p>
            <a:pPr lvl="1"/>
            <a:r>
              <a:rPr lang="en-US" dirty="0" smtClean="0"/>
              <a:t>Data frames have 3 addresses to pass via APs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2828925"/>
            <a:ext cx="8124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1940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sz="2800" b="1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9986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Link Layer Switching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How to set </a:t>
            </a:r>
            <a:r>
              <a:rPr lang="en-US" smtClean="0"/>
              <a:t>up Ethernets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Hubs</a:t>
            </a:r>
          </a:p>
          <a:p>
            <a:pPr lvl="2"/>
            <a:r>
              <a:rPr lang="en-US" dirty="0" smtClean="0"/>
              <a:t>Switches</a:t>
            </a:r>
          </a:p>
          <a:p>
            <a:pPr lvl="2"/>
            <a:r>
              <a:rPr lang="en-US" strike="sngStrike" dirty="0" smtClean="0"/>
              <a:t>Routers</a:t>
            </a:r>
            <a:r>
              <a:rPr lang="en-US" dirty="0" smtClean="0"/>
              <a:t> (are part of the Network layer)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Switched/Fast Ethernet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Hubs wire all lines into a single CSMA/CD domain</a:t>
            </a:r>
          </a:p>
          <a:p>
            <a:pPr lvl="1"/>
            <a:r>
              <a:rPr lang="en-US" dirty="0" smtClean="0"/>
              <a:t>Switches isolate each port to a separate domain</a:t>
            </a:r>
          </a:p>
          <a:p>
            <a:pPr lvl="2"/>
            <a:r>
              <a:rPr lang="en-US" dirty="0" smtClean="0"/>
              <a:t>Much greater throughput for multiple ports</a:t>
            </a:r>
          </a:p>
          <a:p>
            <a:pPr lvl="2"/>
            <a:r>
              <a:rPr lang="en-US" dirty="0" smtClean="0"/>
              <a:t>No need for CSMA/CD with full-duplex lines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b="13786"/>
          <a:stretch>
            <a:fillRect/>
          </a:stretch>
        </p:blipFill>
        <p:spPr bwMode="auto">
          <a:xfrm>
            <a:off x="522287" y="3417888"/>
            <a:ext cx="80994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Switches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Backward learning algorithm picks the output port:</a:t>
            </a:r>
          </a:p>
          <a:p>
            <a:pPr lvl="1"/>
            <a:r>
              <a:rPr lang="en-US" sz="2000" dirty="0" smtClean="0"/>
              <a:t>Associates source address on frame with input port</a:t>
            </a:r>
          </a:p>
          <a:p>
            <a:pPr lvl="1"/>
            <a:r>
              <a:rPr lang="en-US" sz="2000" dirty="0" smtClean="0"/>
              <a:t>Frame with destination address sent to learned port</a:t>
            </a:r>
          </a:p>
          <a:p>
            <a:pPr lvl="1"/>
            <a:r>
              <a:rPr lang="en-US" sz="2000" dirty="0" smtClean="0"/>
              <a:t>Unlearned destinations are sent to all other ports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Needs no configuration</a:t>
            </a:r>
          </a:p>
          <a:p>
            <a:pPr lvl="1"/>
            <a:r>
              <a:rPr lang="en-US" sz="2000" dirty="0" smtClean="0"/>
              <a:t>Forget unused addresses to allow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Learned today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475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Protocols for multiple access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Contention protocols: ALOHA, CSMA/CD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Contention-free protocols: Token ring, Bitmap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Mixed protocols: Adaptive tree walk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Practically used</a:t>
            </a:r>
            <a:endParaRPr lang="en-US" dirty="0">
              <a:latin typeface="Arial" charset="0"/>
              <a:cs typeface="Arial" charset="0"/>
            </a:endParaRP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Ethernet/</a:t>
            </a:r>
            <a:r>
              <a:rPr lang="en-US" dirty="0" err="1" smtClean="0">
                <a:latin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cs typeface="Arial" charset="0"/>
              </a:rPr>
              <a:t>: CSMA/CD with random exponential </a:t>
            </a:r>
            <a:r>
              <a:rPr lang="en-US" dirty="0" err="1" smtClean="0">
                <a:latin typeface="Arial" charset="0"/>
                <a:cs typeface="Arial" charset="0"/>
              </a:rPr>
              <a:t>backoff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Link Layer switching: 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Hubs vs. Switches</a:t>
            </a:r>
            <a:endParaRPr lang="en-US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Next: Network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Channel Allocation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fixed channel and traffic from N users</a:t>
            </a:r>
          </a:p>
          <a:p>
            <a:pPr lvl="1"/>
            <a:r>
              <a:rPr lang="en-US" dirty="0" smtClean="0"/>
              <a:t>Divide up bandwidth using FDM or TDM </a:t>
            </a:r>
          </a:p>
          <a:p>
            <a:pPr lvl="1"/>
            <a:r>
              <a:rPr lang="en-US" dirty="0" smtClean="0"/>
              <a:t>Example: FM radio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not a good idea for LANs?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r="20970" b="56684"/>
          <a:stretch/>
        </p:blipFill>
        <p:spPr bwMode="auto">
          <a:xfrm>
            <a:off x="286605" y="2950198"/>
            <a:ext cx="8679976" cy="24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Access Protocols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473958"/>
            <a:ext cx="7315201" cy="4536317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Dynamic allocation gives the channel to a user when they need it. Potentially N times as efficient for N users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Contention protocols</a:t>
            </a:r>
          </a:p>
          <a:p>
            <a:pPr lvl="2"/>
            <a:r>
              <a:rPr lang="en-US" sz="1800" dirty="0" smtClean="0"/>
              <a:t>ALOHA</a:t>
            </a:r>
          </a:p>
          <a:p>
            <a:pPr lvl="2"/>
            <a:r>
              <a:rPr lang="en-US" sz="1800" dirty="0" smtClean="0"/>
              <a:t>CSMA (Carrier Sense Multiple Access)</a:t>
            </a:r>
          </a:p>
          <a:p>
            <a:pPr lvl="1"/>
            <a:r>
              <a:rPr lang="en-US" sz="2000" dirty="0" smtClean="0"/>
              <a:t>Collision-free protocols</a:t>
            </a:r>
          </a:p>
          <a:p>
            <a:pPr lvl="2"/>
            <a:r>
              <a:rPr lang="en-US" sz="1800" dirty="0" smtClean="0"/>
              <a:t>Token ring</a:t>
            </a:r>
          </a:p>
          <a:p>
            <a:pPr lvl="2"/>
            <a:r>
              <a:rPr lang="en-US" sz="1800" dirty="0" smtClean="0"/>
              <a:t>Bitmap</a:t>
            </a:r>
          </a:p>
          <a:p>
            <a:pPr lvl="1"/>
            <a:r>
              <a:rPr lang="en-US" sz="2000" dirty="0" smtClean="0"/>
              <a:t>Limited-contention protocols</a:t>
            </a:r>
          </a:p>
          <a:p>
            <a:pPr lvl="2"/>
            <a:r>
              <a:rPr lang="en-US" sz="1800" dirty="0" smtClean="0"/>
              <a:t>Adaptive </a:t>
            </a:r>
            <a:r>
              <a:rPr lang="en-US" sz="1800" dirty="0" err="1" smtClean="0"/>
              <a:t>treewalk</a:t>
            </a:r>
            <a:endParaRPr lang="en-US" sz="1800" dirty="0" smtClean="0"/>
          </a:p>
          <a:p>
            <a:pPr lvl="1"/>
            <a:r>
              <a:rPr lang="en-US" sz="2000" dirty="0" smtClean="0"/>
              <a:t>Wireless LAN protocols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12358" r="8880" b="5075"/>
          <a:stretch/>
        </p:blipFill>
        <p:spPr bwMode="auto">
          <a:xfrm>
            <a:off x="102374" y="477672"/>
            <a:ext cx="8918798" cy="560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7290" y="530943"/>
            <a:ext cx="64376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ALOHA</a:t>
            </a:r>
            <a:endParaRPr lang="en-GB" sz="8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In pure ALOHA, users transmit frames whenever they have data; users retry after a random time for collisions</a:t>
            </a:r>
          </a:p>
          <a:p>
            <a:pPr lvl="1"/>
            <a:r>
              <a:rPr lang="en-US" dirty="0" smtClean="0"/>
              <a:t>Efficient and low-delay under low load</a:t>
            </a:r>
          </a:p>
          <a:p>
            <a:r>
              <a:rPr lang="en-US" dirty="0" smtClean="0"/>
              <a:t>`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28688" y="2647950"/>
            <a:ext cx="7605712" cy="3714750"/>
            <a:chOff x="928688" y="1638300"/>
            <a:chExt cx="7605712" cy="3714750"/>
          </a:xfrm>
        </p:grpSpPr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88" y="1638300"/>
              <a:ext cx="728662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6705600" y="46482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6624638" y="5021263"/>
              <a:ext cx="803275" cy="165100"/>
            </a:xfrm>
            <a:custGeom>
              <a:avLst/>
              <a:gdLst>
                <a:gd name="T0" fmla="*/ 807968 w 802106"/>
                <a:gd name="T1" fmla="*/ 31443 h 165768"/>
                <a:gd name="T2" fmla="*/ 339347 w 802106"/>
                <a:gd name="T3" fmla="*/ 157215 h 165768"/>
                <a:gd name="T4" fmla="*/ 0 w 802106"/>
                <a:gd name="T5" fmla="*/ 0 h 165768"/>
                <a:gd name="T6" fmla="*/ 0 w 802106"/>
                <a:gd name="T7" fmla="*/ 0 h 165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106"/>
                <a:gd name="T13" fmla="*/ 0 h 165768"/>
                <a:gd name="T14" fmla="*/ 802106 w 802106"/>
                <a:gd name="T15" fmla="*/ 165768 h 165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106" h="165768">
                  <a:moveTo>
                    <a:pt x="802106" y="32084"/>
                  </a:moveTo>
                  <a:cubicBezTo>
                    <a:pt x="636337" y="98926"/>
                    <a:pt x="470569" y="165768"/>
                    <a:pt x="336885" y="160421"/>
                  </a:cubicBezTo>
                  <a:cubicBezTo>
                    <a:pt x="203201" y="155074"/>
                    <a:pt x="0" y="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4038600" y="4800600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10249" name="Straight Arrow Connector 10"/>
            <p:cNvCxnSpPr>
              <a:cxnSpLocks noChangeShapeType="1"/>
            </p:cNvCxnSpPr>
            <p:nvPr/>
          </p:nvCxnSpPr>
          <p:spPr bwMode="auto">
            <a:xfrm>
              <a:off x="4800600" y="4953000"/>
              <a:ext cx="8382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1066800" y="1752600"/>
              <a:ext cx="838200" cy="289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User</a:t>
              </a:r>
            </a:p>
            <a:p>
              <a:endParaRPr lang="en-US" sz="1600" dirty="0"/>
            </a:p>
            <a:p>
              <a:r>
                <a:rPr lang="en-US" sz="1600" dirty="0"/>
                <a:t>A</a:t>
              </a:r>
            </a:p>
            <a:p>
              <a:endParaRPr lang="en-US" sz="1600" dirty="0"/>
            </a:p>
            <a:p>
              <a:r>
                <a:rPr lang="en-US" sz="1600" dirty="0"/>
                <a:t>B</a:t>
              </a:r>
            </a:p>
            <a:p>
              <a:endParaRPr lang="en-US" sz="1600" dirty="0"/>
            </a:p>
            <a:p>
              <a:r>
                <a:rPr lang="en-US" sz="1600" dirty="0"/>
                <a:t>C</a:t>
              </a:r>
            </a:p>
            <a:p>
              <a:endParaRPr lang="en-US" sz="1600" dirty="0"/>
            </a:p>
            <a:p>
              <a:r>
                <a:rPr lang="en-US" sz="1600" dirty="0"/>
                <a:t>D</a:t>
              </a:r>
            </a:p>
            <a:p>
              <a:endParaRPr lang="en-US" sz="1600" dirty="0"/>
            </a:p>
            <a:p>
              <a:r>
                <a:rPr lang="en-US" sz="1600" dirty="0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Collisions happen when other users transmit during a vulnerable period that is twice the frame time</a:t>
            </a:r>
          </a:p>
          <a:p>
            <a:pPr lvl="1"/>
            <a:r>
              <a:rPr lang="en-US" dirty="0" smtClean="0"/>
              <a:t>Synchronizing senders to slots can reduce collisions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t="6685"/>
          <a:stretch>
            <a:fillRect/>
          </a:stretch>
        </p:blipFill>
        <p:spPr bwMode="auto">
          <a:xfrm>
            <a:off x="1343024" y="2819400"/>
            <a:ext cx="6829425" cy="36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1412</Words>
  <Application>Microsoft Office PowerPoint</Application>
  <PresentationFormat>On-screen Show (4:3)</PresentationFormat>
  <Paragraphs>297</Paragraphs>
  <Slides>43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Comic Sans MS</vt:lpstr>
      <vt:lpstr>Times New Roman</vt:lpstr>
      <vt:lpstr>Wingdings</vt:lpstr>
      <vt:lpstr>Tannenbaum</vt:lpstr>
      <vt:lpstr>Office Theme</vt:lpstr>
      <vt:lpstr>Distributed Systems 6. Medium Access Control Sublayer</vt:lpstr>
      <vt:lpstr>The MAC Sublayer</vt:lpstr>
      <vt:lpstr>Medium Access Control Sublayer </vt:lpstr>
      <vt:lpstr>Medium Access Control Sublayer </vt:lpstr>
      <vt:lpstr>Static Channel Allocation</vt:lpstr>
      <vt:lpstr>Multiple Access Protocols</vt:lpstr>
      <vt:lpstr>PowerPoint Presentation</vt:lpstr>
      <vt:lpstr>ALOHA (1)</vt:lpstr>
      <vt:lpstr>ALOHA (2)</vt:lpstr>
      <vt:lpstr>ALOHA (3)</vt:lpstr>
      <vt:lpstr>Carrier sensing multiple access (CSMA)</vt:lpstr>
      <vt:lpstr>CSMA (2) – Persistence</vt:lpstr>
      <vt:lpstr>CSMA (3) – Collision Detection</vt:lpstr>
      <vt:lpstr>CSMA/CD</vt:lpstr>
      <vt:lpstr>Collision-Free – Token Ring</vt:lpstr>
      <vt:lpstr>Collision-Free – Token Ring</vt:lpstr>
      <vt:lpstr>Collision-Free – Bitmap</vt:lpstr>
      <vt:lpstr>Contention vs. Contention-free protocols</vt:lpstr>
      <vt:lpstr>Contention vs collision-free protocols</vt:lpstr>
      <vt:lpstr>PowerPoint Presentation</vt:lpstr>
      <vt:lpstr>Limited Contention – Adaptive Tree Walk</vt:lpstr>
      <vt:lpstr>Your turn</vt:lpstr>
      <vt:lpstr>Medium Access Control Sublayer </vt:lpstr>
      <vt:lpstr>MAC-Adresses</vt:lpstr>
      <vt:lpstr>Ethernet (1) – Physical Layer</vt:lpstr>
      <vt:lpstr>Ethernet (2) – MAC </vt:lpstr>
      <vt:lpstr>Ethernet (4) – Performance</vt:lpstr>
      <vt:lpstr>Medium Access Control Sublayer </vt:lpstr>
      <vt:lpstr>Wireless LAN Protocols (1)</vt:lpstr>
      <vt:lpstr>Wireless LANs (2) – Hidden terminals</vt:lpstr>
      <vt:lpstr>Wireless LANs (3) – Exposed terminals</vt:lpstr>
      <vt:lpstr>Wireless LANs (4) – MACA </vt:lpstr>
      <vt:lpstr>Medium Access Control Sublayer </vt:lpstr>
      <vt:lpstr>802.11 physical layer</vt:lpstr>
      <vt:lpstr>802.11 Architecture</vt:lpstr>
      <vt:lpstr>802.11 MAC</vt:lpstr>
      <vt:lpstr>802.11 MAC (2)</vt:lpstr>
      <vt:lpstr>802.11 Frames</vt:lpstr>
      <vt:lpstr>Medium Access Control Sublayer </vt:lpstr>
      <vt:lpstr>Data Link Layer Switching</vt:lpstr>
      <vt:lpstr>Switched/Fast Ethernet (1)</vt:lpstr>
      <vt:lpstr>Learning Switches (2)</vt:lpstr>
      <vt:lpstr>Learned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simon razniewski</cp:lastModifiedBy>
  <cp:revision>707</cp:revision>
  <cp:lastPrinted>2015-02-11T11:25:19Z</cp:lastPrinted>
  <dcterms:created xsi:type="dcterms:W3CDTF">2010-05-03T15:18:06Z</dcterms:created>
  <dcterms:modified xsi:type="dcterms:W3CDTF">2017-04-06T10:32:44Z</dcterms:modified>
</cp:coreProperties>
</file>