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62"/>
  </p:notesMasterIdLst>
  <p:handoutMasterIdLst>
    <p:handoutMasterId r:id="rId63"/>
  </p:handoutMasterIdLst>
  <p:sldIdLst>
    <p:sldId id="263" r:id="rId2"/>
    <p:sldId id="257" r:id="rId3"/>
    <p:sldId id="266" r:id="rId4"/>
    <p:sldId id="269" r:id="rId5"/>
    <p:sldId id="348" r:id="rId6"/>
    <p:sldId id="273" r:id="rId7"/>
    <p:sldId id="274" r:id="rId8"/>
    <p:sldId id="341" r:id="rId9"/>
    <p:sldId id="342" r:id="rId10"/>
    <p:sldId id="343" r:id="rId11"/>
    <p:sldId id="275" r:id="rId12"/>
    <p:sldId id="276" r:id="rId13"/>
    <p:sldId id="278" r:id="rId14"/>
    <p:sldId id="279" r:id="rId15"/>
    <p:sldId id="285" r:id="rId16"/>
    <p:sldId id="286" r:id="rId17"/>
    <p:sldId id="287" r:id="rId18"/>
    <p:sldId id="288" r:id="rId19"/>
    <p:sldId id="360" r:id="rId20"/>
    <p:sldId id="366" r:id="rId21"/>
    <p:sldId id="367" r:id="rId22"/>
    <p:sldId id="368" r:id="rId23"/>
    <p:sldId id="369" r:id="rId24"/>
    <p:sldId id="370" r:id="rId25"/>
    <p:sldId id="371" r:id="rId26"/>
    <p:sldId id="339" r:id="rId27"/>
    <p:sldId id="347" r:id="rId28"/>
    <p:sldId id="356" r:id="rId29"/>
    <p:sldId id="290" r:id="rId30"/>
    <p:sldId id="293" r:id="rId31"/>
    <p:sldId id="349" r:id="rId32"/>
    <p:sldId id="294" r:id="rId33"/>
    <p:sldId id="295" r:id="rId34"/>
    <p:sldId id="296" r:id="rId35"/>
    <p:sldId id="351" r:id="rId36"/>
    <p:sldId id="299" r:id="rId37"/>
    <p:sldId id="301" r:id="rId38"/>
    <p:sldId id="303" r:id="rId39"/>
    <p:sldId id="372" r:id="rId40"/>
    <p:sldId id="352" r:id="rId41"/>
    <p:sldId id="325" r:id="rId42"/>
    <p:sldId id="373" r:id="rId43"/>
    <p:sldId id="326" r:id="rId44"/>
    <p:sldId id="327" r:id="rId45"/>
    <p:sldId id="338" r:id="rId46"/>
    <p:sldId id="330" r:id="rId47"/>
    <p:sldId id="331" r:id="rId48"/>
    <p:sldId id="332" r:id="rId49"/>
    <p:sldId id="333" r:id="rId50"/>
    <p:sldId id="334" r:id="rId51"/>
    <p:sldId id="335" r:id="rId52"/>
    <p:sldId id="336" r:id="rId53"/>
    <p:sldId id="362" r:id="rId54"/>
    <p:sldId id="363" r:id="rId55"/>
    <p:sldId id="364" r:id="rId56"/>
    <p:sldId id="353" r:id="rId57"/>
    <p:sldId id="354" r:id="rId58"/>
    <p:sldId id="365" r:id="rId59"/>
    <p:sldId id="357" r:id="rId60"/>
    <p:sldId id="344" r:id="rId61"/>
  </p:sldIdLst>
  <p:sldSz cx="9144000" cy="6858000" type="screen4x3"/>
  <p:notesSz cx="6794500" cy="9906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571" autoAdjust="0"/>
  </p:normalViewPr>
  <p:slideViewPr>
    <p:cSldViewPr>
      <p:cViewPr>
        <p:scale>
          <a:sx n="60" d="100"/>
          <a:sy n="60" d="100"/>
        </p:scale>
        <p:origin x="-1428" y="-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9BB50E-631E-4808-8DE7-B999CDEF04DC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8645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D90A83-53BA-46F6-8082-2A449D0483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0871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41A8DD-7BB5-4265-9A40-69BF9442DAB0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05350"/>
            <a:ext cx="5435600" cy="44577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5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E43390-EA35-4651-AE1E-83AABB8A2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857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BE0103-1A5B-4233-AC41-A926E2CF052E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997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E43390-EA35-4651-AE1E-83AABB8A287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9541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E43390-EA35-4651-AE1E-83AABB8A287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513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49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29/04/2015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29/04/2015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29/04/2015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z="800"/>
            </a:lvl1pPr>
          </a:lstStyle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i="0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381124" y="1990725"/>
            <a:ext cx="7315201" cy="4019550"/>
          </a:xfrm>
        </p:spPr>
        <p:txBody>
          <a:bodyPr/>
          <a:lstStyle>
            <a:lvl1pPr>
              <a:buClr>
                <a:srgbClr val="0000FF"/>
              </a:buCl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1752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z="800"/>
            </a:lvl1pPr>
          </a:lstStyle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i="0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914399" y="1610713"/>
            <a:ext cx="7790214" cy="4600081"/>
          </a:xfrm>
        </p:spPr>
        <p:txBody>
          <a:bodyPr/>
          <a:lstStyle>
            <a:lvl1pP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78538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29/04/2015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29/04/2015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29/04/2015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29/04/2015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29/04/2015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29/04/2015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29/04/2015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29/04/2015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49D355-16BD-4E45-BD9A-5EA878CF7CBD}" type="datetimeFigureOut">
              <a:rPr lang="it-IT" smtClean="0"/>
              <a:t>29/04/2015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41E1B-4F70-4964-A407-84C68BE8251C}" type="slidenum">
              <a:rPr lang="it-IT" smtClean="0"/>
              <a:t>‹#›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java2s.com/Tutorial/Java/0490__Security/BasicRSAexample.htm" TargetMode="External"/><Relationship Id="rId2" Type="http://schemas.openxmlformats.org/officeDocument/2006/relationships/hyperlink" Target="http://www.javamex.com/tutorials/cryptography/rsa_encryption_2.shtml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DU-HruI7Q30" TargetMode="External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kp5d8Yv3-0c" TargetMode="External"/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60400"/>
            <a:ext cx="7772400" cy="2034834"/>
          </a:xfrm>
        </p:spPr>
        <p:txBody>
          <a:bodyPr>
            <a:normAutofit fontScale="90000"/>
          </a:bodyPr>
          <a:lstStyle/>
          <a:p>
            <a:r>
              <a:rPr lang="en-US" sz="4900" dirty="0" smtClean="0"/>
              <a:t>Distributed Systems</a:t>
            </a:r>
            <a:br>
              <a:rPr lang="en-US" sz="4900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13. Security</a:t>
            </a:r>
            <a:endParaRPr lang="en-US" dirty="0"/>
          </a:p>
        </p:txBody>
      </p:sp>
      <p:sp>
        <p:nvSpPr>
          <p:cNvPr id="6" name="Subtitle 2"/>
          <p:cNvSpPr>
            <a:spLocks noGrp="1"/>
          </p:cNvSpPr>
          <p:nvPr/>
        </p:nvSpPr>
        <p:spPr>
          <a:xfrm>
            <a:off x="1371600" y="3798238"/>
            <a:ext cx="6400800" cy="268161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Simon Razniewski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Faculty of Computer Science</a:t>
            </a:r>
          </a:p>
          <a:p>
            <a:r>
              <a:rPr lang="en-US" dirty="0" smtClean="0"/>
              <a:t>Free University of </a:t>
            </a:r>
            <a:r>
              <a:rPr lang="en-US" dirty="0" err="1" smtClean="0"/>
              <a:t>Bozen</a:t>
            </a:r>
            <a:r>
              <a:rPr lang="en-US" dirty="0" smtClean="0"/>
              <a:t>-Bolzano</a:t>
            </a:r>
          </a:p>
          <a:p>
            <a:endParaRPr lang="en-US" dirty="0"/>
          </a:p>
          <a:p>
            <a:r>
              <a:rPr lang="en-US" dirty="0" smtClean="0"/>
              <a:t>A.Y. 2014/2015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0829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One-Time Pads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Simple scheme for perfect secrecy:</a:t>
            </a:r>
          </a:p>
          <a:p>
            <a:pPr lvl="1"/>
            <a:r>
              <a:rPr lang="en-US" sz="2000" dirty="0" smtClean="0"/>
              <a:t>XOR message with secret pad to encrypt, decrypt</a:t>
            </a:r>
          </a:p>
          <a:p>
            <a:pPr lvl="1"/>
            <a:r>
              <a:rPr lang="en-US" sz="2000" dirty="0" smtClean="0"/>
              <a:t>Pad is as long as the message and can’t be reused!</a:t>
            </a:r>
          </a:p>
          <a:p>
            <a:pPr lvl="2"/>
            <a:r>
              <a:rPr lang="en-US" sz="1800" dirty="0" smtClean="0"/>
              <a:t>It is a “one-time” pad to guarantee secrecy</a:t>
            </a:r>
          </a:p>
        </p:txBody>
      </p:sp>
      <p:pic>
        <p:nvPicPr>
          <p:cNvPr id="1024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8112" y="3140968"/>
            <a:ext cx="8867775" cy="194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ounded Rectangle 11"/>
          <p:cNvSpPr/>
          <p:nvPr/>
        </p:nvSpPr>
        <p:spPr bwMode="auto">
          <a:xfrm>
            <a:off x="1423447" y="4408039"/>
            <a:ext cx="7400042" cy="245097"/>
          </a:xfrm>
          <a:prstGeom prst="roundRect">
            <a:avLst/>
          </a:prstGeom>
          <a:noFill/>
          <a:ln w="19050" cap="flat" cmpd="sng" algn="ctr">
            <a:solidFill>
              <a:srgbClr val="FF2BD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6" name="Freeform 15"/>
          <p:cNvSpPr/>
          <p:nvPr/>
        </p:nvSpPr>
        <p:spPr bwMode="auto">
          <a:xfrm>
            <a:off x="1239625" y="4462222"/>
            <a:ext cx="306371" cy="838986"/>
          </a:xfrm>
          <a:custGeom>
            <a:avLst/>
            <a:gdLst>
              <a:gd name="connsiteX0" fmla="*/ 155542 w 306371"/>
              <a:gd name="connsiteY0" fmla="*/ 0 h 838986"/>
              <a:gd name="connsiteX1" fmla="*/ 23567 w 306371"/>
              <a:gd name="connsiteY1" fmla="*/ 395926 h 838986"/>
              <a:gd name="connsiteX2" fmla="*/ 296944 w 306371"/>
              <a:gd name="connsiteY2" fmla="*/ 810705 h 838986"/>
              <a:gd name="connsiteX3" fmla="*/ 296944 w 306371"/>
              <a:gd name="connsiteY3" fmla="*/ 810705 h 838986"/>
              <a:gd name="connsiteX4" fmla="*/ 306371 w 306371"/>
              <a:gd name="connsiteY4" fmla="*/ 838986 h 838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6371" h="838986">
                <a:moveTo>
                  <a:pt x="155542" y="0"/>
                </a:moveTo>
                <a:cubicBezTo>
                  <a:pt x="77771" y="130404"/>
                  <a:pt x="0" y="260808"/>
                  <a:pt x="23567" y="395926"/>
                </a:cubicBezTo>
                <a:cubicBezTo>
                  <a:pt x="47134" y="531044"/>
                  <a:pt x="296944" y="810705"/>
                  <a:pt x="296944" y="810705"/>
                </a:cubicBezTo>
                <a:lnTo>
                  <a:pt x="296944" y="810705"/>
                </a:lnTo>
                <a:lnTo>
                  <a:pt x="306371" y="838986"/>
                </a:lnTo>
              </a:path>
            </a:pathLst>
          </a:custGeom>
          <a:noFill/>
          <a:ln w="19050" cap="flat" cmpd="sng" algn="ctr">
            <a:solidFill>
              <a:schemeClr val="tx1"/>
            </a:solidFill>
            <a:prstDash val="solid"/>
            <a:round/>
            <a:headEnd type="arrow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545988" y="5085184"/>
            <a:ext cx="55241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Different secret pad decrypts to the wrong plaintext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323528" y="5517232"/>
            <a:ext cx="82119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ym typeface="Wingdings" panose="05000000000000000000" pitchFamily="2" charset="2"/>
              </a:rPr>
              <a:t></a:t>
            </a:r>
            <a:r>
              <a:rPr lang="en-US" dirty="0" smtClean="0"/>
              <a:t>For guaranteed security:</a:t>
            </a:r>
          </a:p>
          <a:p>
            <a:r>
              <a:rPr lang="en-US" dirty="0"/>
              <a:t>	</a:t>
            </a:r>
            <a:r>
              <a:rPr lang="en-US" dirty="0" smtClean="0"/>
              <a:t>1) Create offline a large random file</a:t>
            </a:r>
          </a:p>
          <a:p>
            <a:r>
              <a:rPr lang="en-US" dirty="0"/>
              <a:t>	</a:t>
            </a:r>
            <a:r>
              <a:rPr lang="en-US" dirty="0" smtClean="0"/>
              <a:t>2) Transmit it offline to your friends</a:t>
            </a:r>
          </a:p>
          <a:p>
            <a:r>
              <a:rPr lang="en-US" dirty="0"/>
              <a:t>	</a:t>
            </a:r>
            <a:r>
              <a:rPr lang="en-US" dirty="0" smtClean="0"/>
              <a:t>3) Use it for your communication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2903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Building blocks of state-of-the art ciphers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801275" y="1853255"/>
            <a:ext cx="7790214" cy="4600081"/>
          </a:xfrm>
        </p:spPr>
        <p:txBody>
          <a:bodyPr>
            <a:normAutofit/>
          </a:bodyPr>
          <a:lstStyle/>
          <a:p>
            <a:r>
              <a:rPr lang="en-US" sz="2800" dirty="0" smtClean="0"/>
              <a:t>Block ciphers operate a block at a time</a:t>
            </a:r>
          </a:p>
          <a:p>
            <a:pPr lvl="1"/>
            <a:r>
              <a:rPr lang="en-US" sz="2400" dirty="0" smtClean="0"/>
              <a:t>Product cipher combines transpositions/substitutions</a:t>
            </a:r>
          </a:p>
        </p:txBody>
      </p:sp>
      <p:pic>
        <p:nvPicPr>
          <p:cNvPr id="13316" name="Picture 2"/>
          <p:cNvPicPr>
            <a:picLocks noChangeAspect="1" noChangeArrowheads="1"/>
          </p:cNvPicPr>
          <p:nvPr/>
        </p:nvPicPr>
        <p:blipFill>
          <a:blip r:embed="rId3" cstate="print"/>
          <a:srcRect b="15734"/>
          <a:stretch>
            <a:fillRect/>
          </a:stretch>
        </p:blipFill>
        <p:spPr bwMode="auto">
          <a:xfrm>
            <a:off x="409575" y="3256370"/>
            <a:ext cx="8324850" cy="2022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349810" y="5297857"/>
            <a:ext cx="164660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rgbClr val="FF2BD8"/>
                </a:solidFill>
              </a:rPr>
              <a:t>Permutation</a:t>
            </a:r>
          </a:p>
          <a:p>
            <a:pPr algn="ctr"/>
            <a:r>
              <a:rPr lang="en-US" dirty="0" smtClean="0">
                <a:solidFill>
                  <a:srgbClr val="FF2BD8"/>
                </a:solidFill>
              </a:rPr>
              <a:t>(transposition)</a:t>
            </a:r>
          </a:p>
          <a:p>
            <a:pPr algn="ctr"/>
            <a:r>
              <a:rPr lang="en-US" dirty="0" smtClean="0">
                <a:solidFill>
                  <a:srgbClr val="FF2BD8"/>
                </a:solidFill>
              </a:rPr>
              <a:t>box</a:t>
            </a:r>
            <a:endParaRPr lang="en-US" dirty="0">
              <a:solidFill>
                <a:srgbClr val="FF2BD8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421540" y="5403123"/>
            <a:ext cx="13901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rgbClr val="FF2BD8"/>
                </a:solidFill>
              </a:rPr>
              <a:t>Substitution</a:t>
            </a:r>
          </a:p>
          <a:p>
            <a:pPr algn="ctr"/>
            <a:r>
              <a:rPr lang="en-US" dirty="0" smtClean="0">
                <a:solidFill>
                  <a:srgbClr val="FF2BD8"/>
                </a:solidFill>
              </a:rPr>
              <a:t>box</a:t>
            </a:r>
            <a:endParaRPr lang="en-US" dirty="0">
              <a:solidFill>
                <a:srgbClr val="FF2BD8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67530" y="5508391"/>
            <a:ext cx="40959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rgbClr val="FF2BD8"/>
                </a:solidFill>
              </a:rPr>
              <a:t>Product with multiple P- and S-boxes</a:t>
            </a:r>
            <a:endParaRPr lang="en-US" dirty="0">
              <a:solidFill>
                <a:srgbClr val="FF2BD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0046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Data Encryption Standard (1)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280768"/>
            <a:ext cx="7790214" cy="4600081"/>
          </a:xfrm>
        </p:spPr>
        <p:txBody>
          <a:bodyPr>
            <a:normAutofit/>
          </a:bodyPr>
          <a:lstStyle/>
          <a:p>
            <a:r>
              <a:rPr lang="en-US" sz="2400" dirty="0" smtClean="0"/>
              <a:t>DES encryption was widely used (but no longer secure)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928442" y="1855182"/>
            <a:ext cx="7555682" cy="4539442"/>
            <a:chOff x="1409209" y="1798621"/>
            <a:chExt cx="7555682" cy="4539442"/>
          </a:xfrm>
        </p:grpSpPr>
        <p:pic>
          <p:nvPicPr>
            <p:cNvPr id="15364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b="6339"/>
            <a:stretch>
              <a:fillRect/>
            </a:stretch>
          </p:blipFill>
          <p:spPr bwMode="auto">
            <a:xfrm>
              <a:off x="1409209" y="1798621"/>
              <a:ext cx="6038850" cy="42910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Left Brace 8"/>
            <p:cNvSpPr/>
            <p:nvPr/>
          </p:nvSpPr>
          <p:spPr bwMode="auto">
            <a:xfrm>
              <a:off x="4157223" y="2281287"/>
              <a:ext cx="207390" cy="3280527"/>
            </a:xfrm>
            <a:prstGeom prst="leftBrace">
              <a:avLst/>
            </a:prstGeom>
            <a:noFill/>
            <a:ln w="19050" cap="flat" cmpd="sng" algn="ctr">
              <a:solidFill>
                <a:srgbClr val="FF2BD8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cxnSp>
          <p:nvCxnSpPr>
            <p:cNvPr id="11" name="Straight Connector 10"/>
            <p:cNvCxnSpPr>
              <a:stCxn id="9" idx="1"/>
            </p:cNvCxnSpPr>
            <p:nvPr/>
          </p:nvCxnSpPr>
          <p:spPr bwMode="auto">
            <a:xfrm rot="10800000">
              <a:off x="3610467" y="3101419"/>
              <a:ext cx="546757" cy="820132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FF2BD8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13" name="Straight Connector 12"/>
            <p:cNvCxnSpPr>
              <a:stCxn id="9" idx="1"/>
            </p:cNvCxnSpPr>
            <p:nvPr/>
          </p:nvCxnSpPr>
          <p:spPr bwMode="auto">
            <a:xfrm rot="10800000">
              <a:off x="3601039" y="3638747"/>
              <a:ext cx="556184" cy="282805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FF2BD8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cxnSp>
          <p:nvCxnSpPr>
            <p:cNvPr id="15" name="Straight Connector 14"/>
            <p:cNvCxnSpPr>
              <a:stCxn id="9" idx="1"/>
            </p:cNvCxnSpPr>
            <p:nvPr/>
          </p:nvCxnSpPr>
          <p:spPr bwMode="auto">
            <a:xfrm rot="10800000" flipV="1">
              <a:off x="3610467" y="3921550"/>
              <a:ext cx="546757" cy="273377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FF2BD8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</p:cxnSp>
        <p:sp>
          <p:nvSpPr>
            <p:cNvPr id="16" name="TextBox 15"/>
            <p:cNvSpPr txBox="1"/>
            <p:nvPr/>
          </p:nvSpPr>
          <p:spPr>
            <a:xfrm>
              <a:off x="2102176" y="5957735"/>
              <a:ext cx="12747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2BD8"/>
                  </a:solidFill>
                </a:rPr>
                <a:t>DES steps</a:t>
              </a:r>
              <a:endParaRPr lang="en-US" dirty="0">
                <a:solidFill>
                  <a:srgbClr val="FF2BD8"/>
                </a:solidFill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828088" y="5968731"/>
              <a:ext cx="18775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2BD8"/>
                  </a:solidFill>
                </a:rPr>
                <a:t>A single iteration</a:t>
              </a:r>
              <a:endParaRPr lang="en-US" dirty="0">
                <a:solidFill>
                  <a:srgbClr val="FF2BD8"/>
                </a:solidFill>
              </a:endParaRPr>
            </a:p>
          </p:txBody>
        </p:sp>
        <p:sp>
          <p:nvSpPr>
            <p:cNvPr id="18" name="Rectangle 17"/>
            <p:cNvSpPr/>
            <p:nvPr/>
          </p:nvSpPr>
          <p:spPr bwMode="auto">
            <a:xfrm>
              <a:off x="5693790" y="3770626"/>
              <a:ext cx="1630837" cy="197963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7266499" y="3429000"/>
              <a:ext cx="1698392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solidFill>
                    <a:srgbClr val="FF2BD8"/>
                  </a:solidFill>
                </a:rPr>
                <a:t>Contains</a:t>
              </a:r>
            </a:p>
            <a:p>
              <a:pPr algn="ctr"/>
              <a:r>
                <a:rPr lang="en-US" dirty="0" smtClean="0">
                  <a:solidFill>
                    <a:srgbClr val="FF2BD8"/>
                  </a:solidFill>
                </a:rPr>
                <a:t>transpositions &amp; substitutions</a:t>
              </a:r>
              <a:endParaRPr lang="en-US" dirty="0">
                <a:solidFill>
                  <a:srgbClr val="FF2BD8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99215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Advanced Encryption Standard (1)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2800" dirty="0" smtClean="0"/>
          </a:p>
          <a:p>
            <a:r>
              <a:rPr lang="en-US" sz="2800" dirty="0" smtClean="0"/>
              <a:t>AES is the successor to DES:</a:t>
            </a:r>
          </a:p>
          <a:p>
            <a:pPr lvl="1"/>
            <a:r>
              <a:rPr lang="en-US" sz="2400" dirty="0" smtClean="0"/>
              <a:t>Symmetric block cipher, key lengths up to 256 bits</a:t>
            </a:r>
          </a:p>
          <a:p>
            <a:pPr lvl="1"/>
            <a:r>
              <a:rPr lang="en-US" sz="2400" dirty="0" smtClean="0"/>
              <a:t>Openly designed by public competition (1997-2000)</a:t>
            </a:r>
          </a:p>
          <a:p>
            <a:pPr lvl="1"/>
            <a:r>
              <a:rPr lang="en-US" sz="2400" dirty="0" smtClean="0"/>
              <a:t>Available for use by everyone</a:t>
            </a:r>
          </a:p>
          <a:p>
            <a:pPr lvl="1"/>
            <a:r>
              <a:rPr lang="en-US" sz="2400" dirty="0" smtClean="0"/>
              <a:t>Built as software (e.g., C) or hardware (e.g., x86)</a:t>
            </a:r>
          </a:p>
          <a:p>
            <a:pPr lvl="1"/>
            <a:r>
              <a:rPr lang="en-US" sz="2400" dirty="0" smtClean="0"/>
              <a:t>Winner was Rijndael cipher</a:t>
            </a:r>
          </a:p>
          <a:p>
            <a:pPr lvl="1"/>
            <a:r>
              <a:rPr lang="en-US" sz="2400" dirty="0" smtClean="0"/>
              <a:t>Now a widely used standard</a:t>
            </a:r>
          </a:p>
        </p:txBody>
      </p:sp>
    </p:spTree>
    <p:extLst>
      <p:ext uri="{BB962C8B-B14F-4D97-AF65-F5344CB8AC3E}">
        <p14:creationId xmlns:p14="http://schemas.microsoft.com/office/powerpoint/2010/main" val="138349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Advanced Encryption Standard (2)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422173"/>
            <a:ext cx="7790214" cy="4600081"/>
          </a:xfrm>
        </p:spPr>
        <p:txBody>
          <a:bodyPr>
            <a:normAutofit/>
          </a:bodyPr>
          <a:lstStyle/>
          <a:p>
            <a:r>
              <a:rPr lang="en-US" sz="2800" dirty="0" smtClean="0"/>
              <a:t>AES uses 10 rounds for 128-bit block and 128-bit key</a:t>
            </a:r>
          </a:p>
          <a:p>
            <a:pPr lvl="1"/>
            <a:r>
              <a:rPr lang="en-US" sz="2400" dirty="0" smtClean="0"/>
              <a:t>Each round uses a key derived from 128-bit key</a:t>
            </a:r>
          </a:p>
          <a:p>
            <a:pPr lvl="1"/>
            <a:r>
              <a:rPr lang="en-US" sz="2400" dirty="0" smtClean="0"/>
              <a:t>Each round has a mix of substitutions and rotations</a:t>
            </a:r>
          </a:p>
          <a:p>
            <a:pPr lvl="1"/>
            <a:r>
              <a:rPr lang="en-US" sz="2400" dirty="0" smtClean="0"/>
              <a:t>All steps are reversible to allow for decryption</a:t>
            </a:r>
          </a:p>
          <a:p>
            <a:endParaRPr lang="en-US" sz="2800" dirty="0" smtClean="0"/>
          </a:p>
        </p:txBody>
      </p:sp>
      <p:pic>
        <p:nvPicPr>
          <p:cNvPr id="2048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3313" y="3413686"/>
            <a:ext cx="7984846" cy="2860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2517849" y="4308053"/>
            <a:ext cx="4847481" cy="276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r>
              <a:rPr lang="en-US" dirty="0" smtClean="0">
                <a:solidFill>
                  <a:srgbClr val="FF2BD8"/>
                </a:solidFill>
              </a:rPr>
              <a:t>Round keys are derived from 128-bit secret key</a:t>
            </a:r>
            <a:endParaRPr lang="en-US" dirty="0">
              <a:solidFill>
                <a:srgbClr val="FF2BD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2582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Other Ciphers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451689"/>
            <a:ext cx="7790214" cy="4600081"/>
          </a:xfrm>
        </p:spPr>
        <p:txBody>
          <a:bodyPr/>
          <a:lstStyle/>
          <a:p>
            <a:r>
              <a:rPr lang="en-US" sz="2400" dirty="0" smtClean="0"/>
              <a:t>Some common symmetric-key cryptographic algorithms</a:t>
            </a:r>
          </a:p>
          <a:p>
            <a:pPr lvl="1"/>
            <a:r>
              <a:rPr lang="en-US" sz="2000" dirty="0" smtClean="0"/>
              <a:t>Can be used in combination, e.g., AES over </a:t>
            </a:r>
            <a:r>
              <a:rPr lang="en-US" sz="2000" dirty="0" err="1" smtClean="0"/>
              <a:t>Twofish</a:t>
            </a:r>
            <a:endParaRPr lang="en-US" sz="2000" dirty="0" smtClean="0"/>
          </a:p>
        </p:txBody>
      </p:sp>
      <p:pic>
        <p:nvPicPr>
          <p:cNvPr id="2662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8729" y="2563378"/>
            <a:ext cx="8239845" cy="3134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18625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Asymmetric Techniques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lvl="1" indent="0">
              <a:buNone/>
            </a:pPr>
            <a:r>
              <a:rPr lang="en-US" dirty="0" smtClean="0"/>
              <a:t>Keys for encryption and decryption are different</a:t>
            </a:r>
          </a:p>
          <a:p>
            <a:pPr marL="0" lvl="1" indent="0">
              <a:buNone/>
            </a:pPr>
            <a:r>
              <a:rPr lang="en-US" sz="2400" dirty="0" smtClean="0">
                <a:sym typeface="Wingdings" panose="05000000000000000000" pitchFamily="2" charset="2"/>
              </a:rPr>
              <a:t> Solves the key-setup problem of symmetric methods!</a:t>
            </a:r>
            <a:endParaRPr lang="en-US" sz="2400" dirty="0" smtClean="0"/>
          </a:p>
          <a:p>
            <a:pPr marL="800100" lvl="4" indent="0">
              <a:buNone/>
            </a:pPr>
            <a:endParaRPr lang="en-US" dirty="0" smtClean="0"/>
          </a:p>
          <a:p>
            <a:pPr lvl="1"/>
            <a:r>
              <a:rPr lang="en-US" dirty="0" smtClean="0"/>
              <a:t>RSA (by </a:t>
            </a:r>
            <a:r>
              <a:rPr lang="en-US" dirty="0" err="1" smtClean="0"/>
              <a:t>Rivest</a:t>
            </a:r>
            <a:r>
              <a:rPr lang="en-US" dirty="0" smtClean="0"/>
              <a:t>, Shamir, </a:t>
            </a:r>
            <a:r>
              <a:rPr lang="en-US" dirty="0" err="1" smtClean="0"/>
              <a:t>Adleman</a:t>
            </a:r>
            <a:r>
              <a:rPr lang="en-US" dirty="0"/>
              <a:t> </a:t>
            </a:r>
            <a:r>
              <a:rPr lang="en-US" dirty="0" smtClean="0"/>
              <a:t>– 1977)</a:t>
            </a:r>
          </a:p>
          <a:p>
            <a:pPr lvl="2"/>
            <a:r>
              <a:rPr lang="en-US" dirty="0" smtClean="0"/>
              <a:t>equivalent technique four years earlier at GCHQ</a:t>
            </a:r>
          </a:p>
          <a:p>
            <a:pPr lvl="2"/>
            <a:endParaRPr lang="en-US" dirty="0" smtClean="0"/>
          </a:p>
          <a:p>
            <a:pPr marL="914400" lvl="2" indent="0">
              <a:buNone/>
            </a:pPr>
            <a:endParaRPr lang="en-US" dirty="0"/>
          </a:p>
          <a:p>
            <a:pPr marL="914400" lvl="2" indent="0">
              <a:buNone/>
            </a:pPr>
            <a:r>
              <a:rPr lang="en-US" dirty="0" smtClean="0"/>
              <a:t>..next assignment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019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Asymmetric Techniques (2)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914399" y="1431811"/>
            <a:ext cx="7790214" cy="4600081"/>
          </a:xfrm>
        </p:spPr>
        <p:txBody>
          <a:bodyPr>
            <a:normAutofit fontScale="77500" lnSpcReduction="20000"/>
          </a:bodyPr>
          <a:lstStyle/>
          <a:p>
            <a:endParaRPr lang="en-US" dirty="0" smtClean="0"/>
          </a:p>
          <a:p>
            <a:r>
              <a:rPr lang="en-US" dirty="0" smtClean="0"/>
              <a:t>Downsides of keys for symmetric-key designs:</a:t>
            </a:r>
          </a:p>
          <a:p>
            <a:pPr lvl="1"/>
            <a:r>
              <a:rPr lang="en-US" dirty="0" smtClean="0"/>
              <a:t>Key must be secret, yet be distributed to both parties</a:t>
            </a:r>
          </a:p>
          <a:p>
            <a:pPr lvl="1"/>
            <a:r>
              <a:rPr lang="en-US" dirty="0" smtClean="0"/>
              <a:t>For N users there are N</a:t>
            </a:r>
            <a:r>
              <a:rPr lang="en-US" baseline="30000" dirty="0" smtClean="0"/>
              <a:t>2</a:t>
            </a:r>
            <a:r>
              <a:rPr lang="en-US" dirty="0" smtClean="0"/>
              <a:t> </a:t>
            </a:r>
            <a:r>
              <a:rPr lang="en-US" dirty="0" err="1" smtClean="0"/>
              <a:t>pairwise</a:t>
            </a:r>
            <a:r>
              <a:rPr lang="en-US" dirty="0" smtClean="0"/>
              <a:t> keys to manage</a:t>
            </a:r>
          </a:p>
          <a:p>
            <a:pPr lvl="4"/>
            <a:endParaRPr lang="en-US" dirty="0" smtClean="0"/>
          </a:p>
          <a:p>
            <a:r>
              <a:rPr lang="en-US" dirty="0" smtClean="0"/>
              <a:t>Asymmetric algorithms split the key into public and private parts that are mathematically related:</a:t>
            </a:r>
          </a:p>
          <a:p>
            <a:pPr lvl="1"/>
            <a:r>
              <a:rPr lang="en-US" dirty="0" smtClean="0"/>
              <a:t>Private part is not distributed; easy to keep secret</a:t>
            </a:r>
          </a:p>
          <a:p>
            <a:pPr lvl="1"/>
            <a:r>
              <a:rPr lang="en-US" dirty="0" smtClean="0"/>
              <a:t>Only one public key per user needs to be managed</a:t>
            </a:r>
          </a:p>
          <a:p>
            <a:pPr lvl="4"/>
            <a:endParaRPr lang="en-US" dirty="0" smtClean="0"/>
          </a:p>
          <a:p>
            <a:r>
              <a:rPr lang="en-US" dirty="0" smtClean="0"/>
              <a:t>Security depends on the chosen mathematical property</a:t>
            </a:r>
          </a:p>
          <a:p>
            <a:pPr lvl="1"/>
            <a:r>
              <a:rPr lang="en-US" dirty="0" smtClean="0"/>
              <a:t>Much slower than symmetric-key, e.g., 1000X</a:t>
            </a:r>
          </a:p>
          <a:p>
            <a:pPr lvl="1"/>
            <a:r>
              <a:rPr lang="en-US" dirty="0" smtClean="0"/>
              <a:t>So used to set up per-session symmetric keys</a:t>
            </a:r>
          </a:p>
          <a:p>
            <a:pPr lvl="1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5417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RSA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222513"/>
            <a:ext cx="7790214" cy="5118652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RSA is a widely used public-key encryption method whose security is based on the difficulty of factoring large numbers</a:t>
            </a:r>
          </a:p>
          <a:p>
            <a:r>
              <a:rPr lang="en-US" dirty="0" smtClean="0"/>
              <a:t>Key generation:</a:t>
            </a:r>
          </a:p>
          <a:p>
            <a:pPr lvl="2"/>
            <a:r>
              <a:rPr lang="en-US" dirty="0" smtClean="0"/>
              <a:t>Choose two large primes, p and q</a:t>
            </a:r>
          </a:p>
          <a:p>
            <a:pPr lvl="2"/>
            <a:r>
              <a:rPr lang="en-US" dirty="0" smtClean="0"/>
              <a:t>Compute n = p × q and z = ( p − 1) × (q − 1).</a:t>
            </a:r>
          </a:p>
          <a:p>
            <a:pPr lvl="2"/>
            <a:r>
              <a:rPr lang="en-US" dirty="0" smtClean="0"/>
              <a:t>Choose d to be relatively prime to z </a:t>
            </a:r>
          </a:p>
          <a:p>
            <a:pPr lvl="2"/>
            <a:r>
              <a:rPr lang="en-US" dirty="0" smtClean="0"/>
              <a:t>Find e such that </a:t>
            </a:r>
            <a:r>
              <a:rPr lang="en-US" dirty="0" smtClean="0"/>
              <a:t>(e </a:t>
            </a:r>
            <a:r>
              <a:rPr lang="en-US" dirty="0" smtClean="0"/>
              <a:t>× </a:t>
            </a:r>
            <a:r>
              <a:rPr lang="en-US" dirty="0" smtClean="0"/>
              <a:t>d) mod z </a:t>
            </a:r>
            <a:r>
              <a:rPr lang="en-US" dirty="0" smtClean="0"/>
              <a:t>= </a:t>
            </a:r>
            <a:r>
              <a:rPr lang="en-US" dirty="0"/>
              <a:t>1</a:t>
            </a:r>
            <a:endParaRPr lang="en-US" dirty="0" smtClean="0"/>
          </a:p>
          <a:p>
            <a:pPr lvl="2"/>
            <a:r>
              <a:rPr lang="en-US" dirty="0" smtClean="0"/>
              <a:t>Public key is (e, n), and private key is (d, n)</a:t>
            </a:r>
          </a:p>
          <a:p>
            <a:r>
              <a:rPr lang="en-US" dirty="0" smtClean="0"/>
              <a:t>Encryption (of k bit message, for numbers up to n):</a:t>
            </a:r>
          </a:p>
          <a:p>
            <a:pPr lvl="1"/>
            <a:r>
              <a:rPr lang="en-US" dirty="0" smtClean="0"/>
              <a:t>Cipher = </a:t>
            </a:r>
            <a:r>
              <a:rPr lang="en-US" dirty="0" err="1" smtClean="0"/>
              <a:t>Plain</a:t>
            </a:r>
            <a:r>
              <a:rPr lang="en-US" sz="3200" baseline="30000" dirty="0" err="1" smtClean="0"/>
              <a:t>e</a:t>
            </a:r>
            <a:r>
              <a:rPr lang="en-US" dirty="0" smtClean="0"/>
              <a:t> (mod n)</a:t>
            </a:r>
          </a:p>
          <a:p>
            <a:r>
              <a:rPr lang="en-US" dirty="0" smtClean="0"/>
              <a:t>Decryption:</a:t>
            </a:r>
          </a:p>
          <a:p>
            <a:pPr lvl="1"/>
            <a:r>
              <a:rPr lang="en-US" dirty="0" smtClean="0"/>
              <a:t>Plain = </a:t>
            </a:r>
            <a:r>
              <a:rPr lang="en-US" dirty="0" err="1" smtClean="0"/>
              <a:t>Cipher</a:t>
            </a:r>
            <a:r>
              <a:rPr lang="en-US" sz="3200" baseline="30000" dirty="0" err="1" smtClean="0"/>
              <a:t>d</a:t>
            </a:r>
            <a:r>
              <a:rPr lang="en-US" dirty="0" smtClean="0"/>
              <a:t> (mod n)</a:t>
            </a:r>
          </a:p>
        </p:txBody>
      </p:sp>
    </p:spTree>
    <p:extLst>
      <p:ext uri="{BB962C8B-B14F-4D97-AF65-F5344CB8AC3E}">
        <p14:creationId xmlns:p14="http://schemas.microsoft.com/office/powerpoint/2010/main" val="184459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RSA in Java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see Eclipse…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123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>
                <a:latin typeface="Helvetica" panose="020B0604020202020204" pitchFamily="34" charset="0"/>
                <a:cs typeface="Helvetica" panose="020B0604020202020204" pitchFamily="34" charset="0"/>
              </a:rPr>
              <a:t>Symmetric methods</a:t>
            </a:r>
          </a:p>
          <a:p>
            <a:pPr marL="914400" lvl="1" indent="-514350"/>
            <a:r>
              <a:rPr lang="en-US" dirty="0" smtClean="0">
                <a:latin typeface="Helvetica" panose="020B0604020202020204" pitchFamily="34" charset="0"/>
                <a:cs typeface="Helvetica" panose="020B0604020202020204" pitchFamily="34" charset="0"/>
              </a:rPr>
              <a:t>One-time-pads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latin typeface="Helvetica" panose="020B0604020202020204" pitchFamily="34" charset="0"/>
                <a:cs typeface="Helvetica" panose="020B0604020202020204" pitchFamily="34" charset="0"/>
              </a:rPr>
              <a:t>Asymmetric methods</a:t>
            </a:r>
          </a:p>
          <a:p>
            <a:pPr lvl="1"/>
            <a:r>
              <a:rPr lang="en-US" dirty="0" smtClean="0">
                <a:latin typeface="Helvetica" panose="020B0604020202020204" pitchFamily="34" charset="0"/>
                <a:cs typeface="Helvetica" panose="020B0604020202020204" pitchFamily="34" charset="0"/>
              </a:rPr>
              <a:t>RSA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latin typeface="Helvetica" panose="020B0604020202020204" pitchFamily="34" charset="0"/>
                <a:cs typeface="Helvetica" panose="020B0604020202020204" pitchFamily="34" charset="0"/>
              </a:rPr>
              <a:t>Example protocols/methods</a:t>
            </a:r>
          </a:p>
          <a:p>
            <a:pPr lvl="1"/>
            <a:r>
              <a:rPr lang="en-US" dirty="0" smtClean="0">
                <a:latin typeface="Helvetica" panose="020B0604020202020204" pitchFamily="34" charset="0"/>
                <a:cs typeface="Helvetica" panose="020B0604020202020204" pitchFamily="34" charset="0"/>
              </a:rPr>
              <a:t>PGP</a:t>
            </a:r>
          </a:p>
          <a:p>
            <a:pPr lvl="1"/>
            <a:r>
              <a:rPr lang="en-US" dirty="0" smtClean="0">
                <a:latin typeface="Helvetica" panose="020B0604020202020204" pitchFamily="34" charset="0"/>
                <a:cs typeface="Helvetica" panose="020B0604020202020204" pitchFamily="34" charset="0"/>
              </a:rPr>
              <a:t>TLS (former SSL)</a:t>
            </a:r>
          </a:p>
          <a:p>
            <a:pPr lvl="2"/>
            <a:r>
              <a:rPr lang="en-US" dirty="0" smtClean="0">
                <a:latin typeface="Helvetica" panose="020B0604020202020204" pitchFamily="34" charset="0"/>
                <a:cs typeface="Helvetica" panose="020B0604020202020204" pitchFamily="34" charset="0"/>
              </a:rPr>
              <a:t>Man-in-the-middle and the importance of certificates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latin typeface="Helvetica" panose="020B0604020202020204" pitchFamily="34" charset="0"/>
                <a:cs typeface="Helvetica" panose="020B0604020202020204" pitchFamily="34" charset="0"/>
              </a:rPr>
              <a:t>Encryption in Java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latin typeface="Helvetica" panose="020B0604020202020204" pitchFamily="34" charset="0"/>
                <a:cs typeface="Helvetica" panose="020B0604020202020204" pitchFamily="34" charset="0"/>
              </a:rPr>
              <a:t>VPN</a:t>
            </a:r>
          </a:p>
          <a:p>
            <a:endParaRPr lang="en-US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106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Create Keys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772816"/>
            <a:ext cx="8084765" cy="4534619"/>
          </a:xfrm>
        </p:spPr>
        <p:txBody>
          <a:bodyPr>
            <a:normAutofit fontScale="40000" lnSpcReduction="20000"/>
          </a:bodyPr>
          <a:lstStyle/>
          <a:p>
            <a:r>
              <a:rPr lang="en-US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     </a:t>
            </a:r>
            <a:r>
              <a:rPr lang="en-US" dirty="0" err="1" smtClean="0">
                <a:solidFill>
                  <a:srgbClr val="000000"/>
                </a:solidFill>
                <a:latin typeface="Consolas"/>
              </a:rPr>
              <a:t>KeyPairGenerator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 </a:t>
            </a:r>
            <a:r>
              <a:rPr lang="en-US" dirty="0" err="1">
                <a:solidFill>
                  <a:srgbClr val="6A3E3E"/>
                </a:solidFill>
                <a:latin typeface="Consolas"/>
              </a:rPr>
              <a:t>keyGen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 = 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KeyPairGenerator.</a:t>
            </a:r>
            <a:r>
              <a:rPr lang="en-US" i="1" dirty="0" err="1">
                <a:solidFill>
                  <a:srgbClr val="000000"/>
                </a:solidFill>
                <a:latin typeface="Consolas"/>
              </a:rPr>
              <a:t>getInstance</a:t>
            </a:r>
            <a:r>
              <a:rPr lang="en-US" i="1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US" i="1" dirty="0">
                <a:solidFill>
                  <a:srgbClr val="2A00FF"/>
                </a:solidFill>
                <a:latin typeface="Consolas"/>
              </a:rPr>
              <a:t>"RSA"</a:t>
            </a:r>
            <a:r>
              <a:rPr lang="en-US" i="1" dirty="0">
                <a:solidFill>
                  <a:srgbClr val="000000"/>
                </a:solidFill>
                <a:latin typeface="Consolas"/>
              </a:rPr>
              <a:t>);</a:t>
            </a: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    </a:t>
            </a:r>
            <a:r>
              <a:rPr lang="en-US" dirty="0" err="1">
                <a:solidFill>
                  <a:srgbClr val="6A3E3E"/>
                </a:solidFill>
                <a:latin typeface="Consolas"/>
              </a:rPr>
              <a:t>keyGen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.initialize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(1024);</a:t>
            </a: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    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KeyPair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dirty="0">
                <a:solidFill>
                  <a:srgbClr val="6A3E3E"/>
                </a:solidFill>
                <a:latin typeface="Consolas"/>
              </a:rPr>
              <a:t>key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 = </a:t>
            </a:r>
            <a:r>
              <a:rPr lang="en-US" dirty="0" err="1">
                <a:solidFill>
                  <a:srgbClr val="6A3E3E"/>
                </a:solidFill>
                <a:latin typeface="Consolas"/>
              </a:rPr>
              <a:t>keyGen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.generateKeyPair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();</a:t>
            </a:r>
          </a:p>
          <a:p>
            <a:endParaRPr lang="en-US" dirty="0">
              <a:latin typeface="Consolas"/>
            </a:endParaRP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    File </a:t>
            </a:r>
            <a:r>
              <a:rPr lang="en-US" dirty="0" err="1">
                <a:solidFill>
                  <a:srgbClr val="6A3E3E"/>
                </a:solidFill>
                <a:highlight>
                  <a:srgbClr val="F0D8A8"/>
                </a:highlight>
                <a:latin typeface="Consolas"/>
              </a:rPr>
              <a:t>privateKeyFile</a:t>
            </a:r>
            <a:r>
              <a:rPr lang="en-US" dirty="0">
                <a:solidFill>
                  <a:srgbClr val="000000"/>
                </a:solidFill>
                <a:highlight>
                  <a:srgbClr val="F0D8A8"/>
                </a:highlight>
                <a:latin typeface="Consolas"/>
              </a:rPr>
              <a:t> = </a:t>
            </a:r>
            <a:r>
              <a:rPr lang="en-US" b="1" dirty="0">
                <a:solidFill>
                  <a:srgbClr val="7F0055"/>
                </a:solidFill>
                <a:highlight>
                  <a:srgbClr val="F0D8A8"/>
                </a:highlight>
                <a:latin typeface="Consolas"/>
              </a:rPr>
              <a:t>new</a:t>
            </a:r>
            <a:r>
              <a:rPr lang="en-US" b="1" dirty="0">
                <a:solidFill>
                  <a:srgbClr val="000000"/>
                </a:solidFill>
                <a:highlight>
                  <a:srgbClr val="F0D8A8"/>
                </a:highlight>
                <a:latin typeface="Consolas"/>
              </a:rPr>
              <a:t> File(</a:t>
            </a:r>
            <a:r>
              <a:rPr lang="en-US" b="1" i="1" dirty="0">
                <a:solidFill>
                  <a:srgbClr val="0000C0"/>
                </a:solidFill>
                <a:highlight>
                  <a:srgbClr val="F0D8A8"/>
                </a:highlight>
                <a:latin typeface="Consolas"/>
              </a:rPr>
              <a:t>PRIVATE_KEY_FILE</a:t>
            </a:r>
            <a:r>
              <a:rPr lang="en-US" b="1" i="1" dirty="0">
                <a:solidFill>
                  <a:srgbClr val="000000"/>
                </a:solidFill>
                <a:highlight>
                  <a:srgbClr val="F0D8A8"/>
                </a:highlight>
                <a:latin typeface="Consolas"/>
              </a:rPr>
              <a:t>);</a:t>
            </a: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    File </a:t>
            </a:r>
            <a:r>
              <a:rPr lang="en-US" dirty="0" err="1">
                <a:solidFill>
                  <a:srgbClr val="6A3E3E"/>
                </a:solidFill>
                <a:latin typeface="Consolas"/>
              </a:rPr>
              <a:t>publicKeyFile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 = </a:t>
            </a:r>
            <a:r>
              <a:rPr lang="en-US" b="1" dirty="0">
                <a:solidFill>
                  <a:srgbClr val="7F0055"/>
                </a:solidFill>
                <a:latin typeface="Consolas"/>
              </a:rPr>
              <a:t>new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 File(</a:t>
            </a:r>
            <a:r>
              <a:rPr lang="en-US" b="1" i="1" dirty="0">
                <a:solidFill>
                  <a:srgbClr val="0000C0"/>
                </a:solidFill>
                <a:latin typeface="Consolas"/>
              </a:rPr>
              <a:t>PUBLIC_KEY_FILE</a:t>
            </a:r>
            <a:r>
              <a:rPr lang="en-US" b="1" i="1" dirty="0">
                <a:solidFill>
                  <a:srgbClr val="000000"/>
                </a:solidFill>
                <a:latin typeface="Consolas"/>
              </a:rPr>
              <a:t>);</a:t>
            </a:r>
          </a:p>
          <a:p>
            <a:endParaRPr lang="en-US" dirty="0">
              <a:latin typeface="Consolas"/>
            </a:endParaRP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    </a:t>
            </a:r>
            <a:r>
              <a:rPr lang="en-US" dirty="0" err="1">
                <a:solidFill>
                  <a:srgbClr val="6A3E3E"/>
                </a:solidFill>
                <a:highlight>
                  <a:srgbClr val="D4D4D4"/>
                </a:highlight>
                <a:latin typeface="Consolas"/>
              </a:rPr>
              <a:t>privateKeyFile</a:t>
            </a:r>
            <a:r>
              <a:rPr lang="en-US" dirty="0" err="1">
                <a:solidFill>
                  <a:srgbClr val="000000"/>
                </a:solidFill>
                <a:highlight>
                  <a:srgbClr val="D4D4D4"/>
                </a:highlight>
                <a:latin typeface="Consolas"/>
              </a:rPr>
              <a:t>.createNewFile</a:t>
            </a:r>
            <a:r>
              <a:rPr lang="en-US" dirty="0">
                <a:solidFill>
                  <a:srgbClr val="000000"/>
                </a:solidFill>
                <a:highlight>
                  <a:srgbClr val="D4D4D4"/>
                </a:highlight>
                <a:latin typeface="Consolas"/>
              </a:rPr>
              <a:t>();</a:t>
            </a: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    </a:t>
            </a:r>
            <a:r>
              <a:rPr lang="en-US" dirty="0" err="1">
                <a:solidFill>
                  <a:srgbClr val="6A3E3E"/>
                </a:solidFill>
                <a:latin typeface="Consolas"/>
              </a:rPr>
              <a:t>publicKeyFile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.createNewFile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();</a:t>
            </a:r>
          </a:p>
          <a:p>
            <a:endParaRPr lang="en-US" dirty="0">
              <a:latin typeface="Consolas"/>
            </a:endParaRP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    </a:t>
            </a:r>
            <a:r>
              <a:rPr lang="en-US" dirty="0">
                <a:solidFill>
                  <a:srgbClr val="3F7F5F"/>
                </a:solidFill>
                <a:latin typeface="Consolas"/>
              </a:rPr>
              <a:t>// Saving the Public key in a file</a:t>
            </a: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    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ObjectOutputStream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dirty="0" err="1">
                <a:solidFill>
                  <a:srgbClr val="6A3E3E"/>
                </a:solidFill>
                <a:latin typeface="Consolas"/>
              </a:rPr>
              <a:t>publicKeyOS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 = </a:t>
            </a:r>
            <a:r>
              <a:rPr lang="en-US" b="1" dirty="0">
                <a:solidFill>
                  <a:srgbClr val="7F0055"/>
                </a:solidFill>
                <a:latin typeface="Consolas"/>
              </a:rPr>
              <a:t>new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Consolas"/>
              </a:rPr>
              <a:t>ObjectOutputStream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(</a:t>
            </a: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        </a:t>
            </a:r>
            <a:r>
              <a:rPr lang="en-US" b="1" dirty="0">
                <a:solidFill>
                  <a:srgbClr val="7F0055"/>
                </a:solidFill>
                <a:latin typeface="Consolas"/>
              </a:rPr>
              <a:t>new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Consolas"/>
              </a:rPr>
              <a:t>FileOutputStream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US" b="1" dirty="0" err="1">
                <a:solidFill>
                  <a:srgbClr val="6A3E3E"/>
                </a:solidFill>
                <a:latin typeface="Consolas"/>
              </a:rPr>
              <a:t>publicKeyFile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));</a:t>
            </a: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    </a:t>
            </a:r>
            <a:r>
              <a:rPr lang="en-US" dirty="0" err="1">
                <a:solidFill>
                  <a:srgbClr val="6A3E3E"/>
                </a:solidFill>
                <a:latin typeface="Consolas"/>
              </a:rPr>
              <a:t>publicKeyOS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.writeObject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US" dirty="0" err="1">
                <a:solidFill>
                  <a:srgbClr val="6A3E3E"/>
                </a:solidFill>
                <a:latin typeface="Consolas"/>
              </a:rPr>
              <a:t>key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.getPublic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());</a:t>
            </a: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    </a:t>
            </a:r>
            <a:r>
              <a:rPr lang="en-US" dirty="0" err="1">
                <a:solidFill>
                  <a:srgbClr val="6A3E3E"/>
                </a:solidFill>
                <a:latin typeface="Consolas"/>
              </a:rPr>
              <a:t>publicKeyOS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.close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();</a:t>
            </a:r>
          </a:p>
          <a:p>
            <a:endParaRPr lang="en-US" dirty="0">
              <a:latin typeface="Consolas"/>
            </a:endParaRP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    </a:t>
            </a:r>
            <a:r>
              <a:rPr lang="en-US" dirty="0">
                <a:solidFill>
                  <a:srgbClr val="3F7F5F"/>
                </a:solidFill>
                <a:latin typeface="Consolas"/>
              </a:rPr>
              <a:t>// Saving the Private key in a file</a:t>
            </a: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    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ObjectOutputStream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dirty="0" err="1">
                <a:solidFill>
                  <a:srgbClr val="6A3E3E"/>
                </a:solidFill>
                <a:latin typeface="Consolas"/>
              </a:rPr>
              <a:t>privateKeyOS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 = </a:t>
            </a:r>
            <a:r>
              <a:rPr lang="en-US" b="1" dirty="0">
                <a:solidFill>
                  <a:srgbClr val="7F0055"/>
                </a:solidFill>
                <a:latin typeface="Consolas"/>
              </a:rPr>
              <a:t>new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Consolas"/>
              </a:rPr>
              <a:t>ObjectOutputStream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(</a:t>
            </a: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        </a:t>
            </a:r>
            <a:r>
              <a:rPr lang="en-US" b="1" dirty="0">
                <a:solidFill>
                  <a:srgbClr val="7F0055"/>
                </a:solidFill>
                <a:latin typeface="Consolas"/>
              </a:rPr>
              <a:t>new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Consolas"/>
              </a:rPr>
              <a:t>FileOutputStream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US" b="1" dirty="0" err="1">
                <a:solidFill>
                  <a:srgbClr val="6A3E3E"/>
                </a:solidFill>
                <a:highlight>
                  <a:srgbClr val="D4D4D4"/>
                </a:highlight>
                <a:latin typeface="Consolas"/>
              </a:rPr>
              <a:t>privateKeyFile</a:t>
            </a:r>
            <a:r>
              <a:rPr lang="en-US" b="1" dirty="0">
                <a:solidFill>
                  <a:srgbClr val="000000"/>
                </a:solidFill>
                <a:highlight>
                  <a:srgbClr val="D4D4D4"/>
                </a:highlight>
                <a:latin typeface="Consolas"/>
              </a:rPr>
              <a:t>));</a:t>
            </a: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    </a:t>
            </a:r>
            <a:r>
              <a:rPr lang="en-US" dirty="0" err="1">
                <a:solidFill>
                  <a:srgbClr val="6A3E3E"/>
                </a:solidFill>
                <a:latin typeface="Consolas"/>
              </a:rPr>
              <a:t>privateKeyOS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.writeObject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US" dirty="0" err="1">
                <a:solidFill>
                  <a:srgbClr val="6A3E3E"/>
                </a:solidFill>
                <a:latin typeface="Consolas"/>
              </a:rPr>
              <a:t>key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.getPrivate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());</a:t>
            </a: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    </a:t>
            </a:r>
            <a:r>
              <a:rPr lang="en-US" dirty="0" err="1">
                <a:solidFill>
                  <a:srgbClr val="6A3E3E"/>
                </a:solidFill>
                <a:latin typeface="Consolas"/>
              </a:rPr>
              <a:t>privateKeyOS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.close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();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5902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Encrypt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990724"/>
            <a:ext cx="8084765" cy="4390603"/>
          </a:xfrm>
        </p:spPr>
        <p:txBody>
          <a:bodyPr>
            <a:normAutofit fontScale="62500" lnSpcReduction="20000"/>
          </a:bodyPr>
          <a:lstStyle/>
          <a:p>
            <a:r>
              <a:rPr lang="en-US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b="1" dirty="0">
                <a:solidFill>
                  <a:srgbClr val="7F0055"/>
                </a:solidFill>
                <a:latin typeface="Consolas"/>
              </a:rPr>
              <a:t>public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b="1" dirty="0">
                <a:solidFill>
                  <a:srgbClr val="7F0055"/>
                </a:solidFill>
                <a:latin typeface="Consolas"/>
              </a:rPr>
              <a:t>static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b="1" dirty="0">
                <a:solidFill>
                  <a:srgbClr val="7F0055"/>
                </a:solidFill>
                <a:latin typeface="Consolas"/>
              </a:rPr>
              <a:t>byte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[] encrypt(String </a:t>
            </a:r>
            <a:r>
              <a:rPr lang="en-US" b="1" dirty="0">
                <a:solidFill>
                  <a:srgbClr val="6A3E3E"/>
                </a:solidFill>
                <a:latin typeface="Consolas"/>
              </a:rPr>
              <a:t>text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, </a:t>
            </a:r>
            <a:r>
              <a:rPr lang="en-US" b="1" dirty="0" err="1">
                <a:solidFill>
                  <a:srgbClr val="000000"/>
                </a:solidFill>
                <a:latin typeface="Consolas"/>
              </a:rPr>
              <a:t>PublicKey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b="1" dirty="0">
                <a:solidFill>
                  <a:srgbClr val="6A3E3E"/>
                </a:solidFill>
                <a:latin typeface="Consolas"/>
              </a:rPr>
              <a:t>key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) </a:t>
            </a:r>
            <a:r>
              <a:rPr lang="en-US" b="1" dirty="0">
                <a:solidFill>
                  <a:srgbClr val="7F0055"/>
                </a:solidFill>
                <a:latin typeface="Consolas"/>
              </a:rPr>
              <a:t>throws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Consolas"/>
              </a:rPr>
              <a:t>NoSuchAlgorithmException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, </a:t>
            </a:r>
            <a:r>
              <a:rPr lang="en-US" b="1" dirty="0" err="1">
                <a:solidFill>
                  <a:srgbClr val="000000"/>
                </a:solidFill>
                <a:latin typeface="Consolas"/>
              </a:rPr>
              <a:t>NoSuchPaddingException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, </a:t>
            </a:r>
            <a:r>
              <a:rPr lang="en-US" b="1" dirty="0" err="1">
                <a:solidFill>
                  <a:srgbClr val="000000"/>
                </a:solidFill>
                <a:latin typeface="Consolas"/>
              </a:rPr>
              <a:t>InvalidKeyException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, </a:t>
            </a:r>
            <a:r>
              <a:rPr lang="en-US" b="1" dirty="0" err="1">
                <a:solidFill>
                  <a:srgbClr val="000000"/>
                </a:solidFill>
                <a:latin typeface="Consolas"/>
              </a:rPr>
              <a:t>IllegalBlockSizeException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, </a:t>
            </a:r>
            <a:r>
              <a:rPr lang="en-US" b="1" dirty="0" err="1">
                <a:solidFill>
                  <a:srgbClr val="000000"/>
                </a:solidFill>
                <a:latin typeface="Consolas"/>
              </a:rPr>
              <a:t>BadPaddingException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 </a:t>
            </a: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{</a:t>
            </a: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  </a:t>
            </a:r>
            <a:r>
              <a:rPr lang="en-US" b="1" dirty="0">
                <a:solidFill>
                  <a:srgbClr val="7F0055"/>
                </a:solidFill>
                <a:latin typeface="Consolas"/>
              </a:rPr>
              <a:t>byte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[] </a:t>
            </a:r>
            <a:r>
              <a:rPr lang="en-US" b="1" dirty="0" err="1">
                <a:solidFill>
                  <a:srgbClr val="6A3E3E"/>
                </a:solidFill>
                <a:latin typeface="Consolas"/>
              </a:rPr>
              <a:t>cipherText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 = </a:t>
            </a:r>
            <a:r>
              <a:rPr lang="en-US" b="1" dirty="0">
                <a:solidFill>
                  <a:srgbClr val="7F0055"/>
                </a:solidFill>
                <a:latin typeface="Consolas"/>
              </a:rPr>
              <a:t>null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;</a:t>
            </a: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  </a:t>
            </a:r>
            <a:r>
              <a:rPr lang="en-US" dirty="0">
                <a:solidFill>
                  <a:srgbClr val="3F7F5F"/>
                </a:solidFill>
                <a:latin typeface="Consolas"/>
              </a:rPr>
              <a:t>// get an RSA cipher object and print the provider</a:t>
            </a: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  </a:t>
            </a:r>
            <a:r>
              <a:rPr lang="en-US" b="1" dirty="0">
                <a:solidFill>
                  <a:srgbClr val="7F0055"/>
                </a:solidFill>
                <a:latin typeface="Consolas"/>
              </a:rPr>
              <a:t>final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 Cipher </a:t>
            </a:r>
            <a:r>
              <a:rPr lang="en-US" b="1" dirty="0" err="1">
                <a:solidFill>
                  <a:srgbClr val="6A3E3E"/>
                </a:solidFill>
                <a:latin typeface="Consolas"/>
              </a:rPr>
              <a:t>cipher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 = </a:t>
            </a:r>
            <a:r>
              <a:rPr lang="en-US" b="1" dirty="0" err="1">
                <a:solidFill>
                  <a:srgbClr val="000000"/>
                </a:solidFill>
                <a:latin typeface="Consolas"/>
              </a:rPr>
              <a:t>Cipher.</a:t>
            </a:r>
            <a:r>
              <a:rPr lang="en-US" b="1" i="1" dirty="0" err="1">
                <a:solidFill>
                  <a:srgbClr val="000000"/>
                </a:solidFill>
                <a:latin typeface="Consolas"/>
              </a:rPr>
              <a:t>getInstance</a:t>
            </a:r>
            <a:r>
              <a:rPr lang="en-US" b="1" i="1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US" b="1" i="1" dirty="0">
                <a:solidFill>
                  <a:srgbClr val="2A00FF"/>
                </a:solidFill>
                <a:latin typeface="Consolas"/>
              </a:rPr>
              <a:t>"RSA"</a:t>
            </a:r>
            <a:r>
              <a:rPr lang="en-US" b="1" i="1" dirty="0">
                <a:solidFill>
                  <a:srgbClr val="000000"/>
                </a:solidFill>
                <a:latin typeface="Consolas"/>
              </a:rPr>
              <a:t>);</a:t>
            </a: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  </a:t>
            </a:r>
            <a:r>
              <a:rPr lang="en-US" dirty="0">
                <a:solidFill>
                  <a:srgbClr val="3F7F5F"/>
                </a:solidFill>
                <a:latin typeface="Consolas"/>
              </a:rPr>
              <a:t>// encrypt the plain text using the public key</a:t>
            </a: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  </a:t>
            </a:r>
            <a:r>
              <a:rPr lang="en-US" dirty="0" err="1">
                <a:solidFill>
                  <a:srgbClr val="6A3E3E"/>
                </a:solidFill>
                <a:latin typeface="Consolas"/>
              </a:rPr>
              <a:t>cipher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.init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Cipher.</a:t>
            </a:r>
            <a:r>
              <a:rPr lang="en-US" b="1" i="1" dirty="0" err="1">
                <a:solidFill>
                  <a:srgbClr val="0000C0"/>
                </a:solidFill>
                <a:latin typeface="Consolas"/>
              </a:rPr>
              <a:t>ENCRYPT_MODE</a:t>
            </a:r>
            <a:r>
              <a:rPr lang="en-US" b="1" i="1" dirty="0">
                <a:solidFill>
                  <a:srgbClr val="000000"/>
                </a:solidFill>
                <a:latin typeface="Consolas"/>
              </a:rPr>
              <a:t>, </a:t>
            </a:r>
            <a:r>
              <a:rPr lang="en-US" b="1" i="1" dirty="0">
                <a:solidFill>
                  <a:srgbClr val="6A3E3E"/>
                </a:solidFill>
                <a:latin typeface="Consolas"/>
              </a:rPr>
              <a:t>key</a:t>
            </a:r>
            <a:r>
              <a:rPr lang="en-US" b="1" i="1" dirty="0">
                <a:solidFill>
                  <a:srgbClr val="000000"/>
                </a:solidFill>
                <a:latin typeface="Consolas"/>
              </a:rPr>
              <a:t>);</a:t>
            </a: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  </a:t>
            </a:r>
            <a:r>
              <a:rPr lang="en-US" dirty="0" err="1">
                <a:solidFill>
                  <a:srgbClr val="6A3E3E"/>
                </a:solidFill>
                <a:latin typeface="Consolas"/>
              </a:rPr>
              <a:t>cipherText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 = </a:t>
            </a:r>
            <a:r>
              <a:rPr lang="en-US" dirty="0" err="1">
                <a:solidFill>
                  <a:srgbClr val="6A3E3E"/>
                </a:solidFill>
                <a:latin typeface="Consolas"/>
              </a:rPr>
              <a:t>cipher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.doFinal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US" dirty="0" err="1">
                <a:solidFill>
                  <a:srgbClr val="6A3E3E"/>
                </a:solidFill>
                <a:latin typeface="Consolas"/>
              </a:rPr>
              <a:t>text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.getBytes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());</a:t>
            </a: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  </a:t>
            </a:r>
            <a:r>
              <a:rPr lang="en-US" b="1" dirty="0">
                <a:solidFill>
                  <a:srgbClr val="7F0055"/>
                </a:solidFill>
                <a:latin typeface="Consolas"/>
              </a:rPr>
              <a:t>return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b="1" dirty="0" err="1">
                <a:solidFill>
                  <a:srgbClr val="6A3E3E"/>
                </a:solidFill>
                <a:latin typeface="Consolas"/>
              </a:rPr>
              <a:t>cipherText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;</a:t>
            </a: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}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932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Decrypt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990725"/>
            <a:ext cx="8084765" cy="4019550"/>
          </a:xfrm>
        </p:spPr>
        <p:txBody>
          <a:bodyPr>
            <a:normAutofit fontScale="62500" lnSpcReduction="20000"/>
          </a:bodyPr>
          <a:lstStyle/>
          <a:p>
            <a:r>
              <a:rPr lang="en-US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b="1" dirty="0">
                <a:solidFill>
                  <a:srgbClr val="7F0055"/>
                </a:solidFill>
                <a:latin typeface="Consolas"/>
              </a:rPr>
              <a:t>public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b="1" dirty="0">
                <a:solidFill>
                  <a:srgbClr val="7F0055"/>
                </a:solidFill>
                <a:latin typeface="Consolas"/>
              </a:rPr>
              <a:t>static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 String decrypt(</a:t>
            </a:r>
            <a:r>
              <a:rPr lang="en-US" b="1" dirty="0">
                <a:solidFill>
                  <a:srgbClr val="7F0055"/>
                </a:solidFill>
                <a:latin typeface="Consolas"/>
              </a:rPr>
              <a:t>byte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[] </a:t>
            </a:r>
            <a:r>
              <a:rPr lang="en-US" b="1" dirty="0">
                <a:solidFill>
                  <a:srgbClr val="6A3E3E"/>
                </a:solidFill>
                <a:latin typeface="Consolas"/>
              </a:rPr>
              <a:t>text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, </a:t>
            </a:r>
            <a:r>
              <a:rPr lang="en-US" b="1" dirty="0" err="1">
                <a:solidFill>
                  <a:srgbClr val="000000"/>
                </a:solidFill>
                <a:latin typeface="Consolas"/>
              </a:rPr>
              <a:t>PrivateKey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b="1" dirty="0">
                <a:solidFill>
                  <a:srgbClr val="6A3E3E"/>
                </a:solidFill>
                <a:latin typeface="Consolas"/>
              </a:rPr>
              <a:t>key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) </a:t>
            </a:r>
            <a:r>
              <a:rPr lang="en-US" b="1" dirty="0">
                <a:solidFill>
                  <a:srgbClr val="7F0055"/>
                </a:solidFill>
                <a:latin typeface="Consolas"/>
              </a:rPr>
              <a:t>throws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Consolas"/>
              </a:rPr>
              <a:t>NoSuchAlgorithmException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, </a:t>
            </a:r>
            <a:r>
              <a:rPr lang="en-US" b="1" dirty="0" err="1">
                <a:solidFill>
                  <a:srgbClr val="000000"/>
                </a:solidFill>
                <a:latin typeface="Consolas"/>
              </a:rPr>
              <a:t>NoSuchPaddingException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, </a:t>
            </a:r>
            <a:r>
              <a:rPr lang="en-US" b="1" dirty="0" err="1">
                <a:solidFill>
                  <a:srgbClr val="000000"/>
                </a:solidFill>
                <a:latin typeface="Consolas"/>
              </a:rPr>
              <a:t>InvalidKeyException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, </a:t>
            </a:r>
            <a:r>
              <a:rPr lang="en-US" b="1" dirty="0" err="1">
                <a:solidFill>
                  <a:srgbClr val="000000"/>
                </a:solidFill>
                <a:latin typeface="Consolas"/>
              </a:rPr>
              <a:t>IllegalBlockSizeException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, </a:t>
            </a:r>
            <a:r>
              <a:rPr lang="en-US" b="1" dirty="0" err="1">
                <a:solidFill>
                  <a:srgbClr val="000000"/>
                </a:solidFill>
                <a:latin typeface="Consolas"/>
              </a:rPr>
              <a:t>BadPaddingException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 </a:t>
            </a: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{</a:t>
            </a: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  </a:t>
            </a:r>
            <a:r>
              <a:rPr lang="en-US" b="1" dirty="0">
                <a:solidFill>
                  <a:srgbClr val="7F0055"/>
                </a:solidFill>
                <a:latin typeface="Consolas"/>
              </a:rPr>
              <a:t>byte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[] </a:t>
            </a:r>
            <a:r>
              <a:rPr lang="en-US" b="1" dirty="0" err="1">
                <a:solidFill>
                  <a:srgbClr val="6A3E3E"/>
                </a:solidFill>
                <a:latin typeface="Consolas"/>
              </a:rPr>
              <a:t>decryptedText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 = </a:t>
            </a:r>
            <a:r>
              <a:rPr lang="en-US" b="1" dirty="0">
                <a:solidFill>
                  <a:srgbClr val="7F0055"/>
                </a:solidFill>
                <a:latin typeface="Consolas"/>
              </a:rPr>
              <a:t>null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;</a:t>
            </a: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  </a:t>
            </a:r>
            <a:r>
              <a:rPr lang="en-US" dirty="0">
                <a:solidFill>
                  <a:srgbClr val="3F7F5F"/>
                </a:solidFill>
                <a:latin typeface="Consolas"/>
              </a:rPr>
              <a:t>// get an RSA cipher object and print the provider</a:t>
            </a: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  </a:t>
            </a:r>
            <a:r>
              <a:rPr lang="en-US" b="1" dirty="0">
                <a:solidFill>
                  <a:srgbClr val="7F0055"/>
                </a:solidFill>
                <a:latin typeface="Consolas"/>
              </a:rPr>
              <a:t>final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 Cipher </a:t>
            </a:r>
            <a:r>
              <a:rPr lang="en-US" b="1" dirty="0" err="1">
                <a:solidFill>
                  <a:srgbClr val="6A3E3E"/>
                </a:solidFill>
                <a:latin typeface="Consolas"/>
              </a:rPr>
              <a:t>cipher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 = </a:t>
            </a:r>
            <a:r>
              <a:rPr lang="en-US" b="1" dirty="0" err="1">
                <a:solidFill>
                  <a:srgbClr val="000000"/>
                </a:solidFill>
                <a:latin typeface="Consolas"/>
              </a:rPr>
              <a:t>Cipher.</a:t>
            </a:r>
            <a:r>
              <a:rPr lang="en-US" b="1" i="1" dirty="0" err="1">
                <a:solidFill>
                  <a:srgbClr val="000000"/>
                </a:solidFill>
                <a:latin typeface="Consolas"/>
              </a:rPr>
              <a:t>getInstance</a:t>
            </a:r>
            <a:r>
              <a:rPr lang="en-US" b="1" i="1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US" b="1" i="1" dirty="0">
                <a:solidFill>
                  <a:srgbClr val="2A00FF"/>
                </a:solidFill>
                <a:latin typeface="Consolas"/>
              </a:rPr>
              <a:t>"RSA</a:t>
            </a:r>
            <a:r>
              <a:rPr lang="en-US" b="1" i="1" dirty="0" smtClean="0">
                <a:solidFill>
                  <a:srgbClr val="2A00FF"/>
                </a:solidFill>
                <a:latin typeface="Consolas"/>
              </a:rPr>
              <a:t>"</a:t>
            </a:r>
            <a:r>
              <a:rPr lang="en-US" b="1" i="1" dirty="0" smtClean="0">
                <a:solidFill>
                  <a:srgbClr val="000000"/>
                </a:solidFill>
                <a:latin typeface="Consolas"/>
              </a:rPr>
              <a:t>);</a:t>
            </a:r>
            <a:endParaRPr lang="en-US" dirty="0">
              <a:latin typeface="Consolas"/>
            </a:endParaRP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  </a:t>
            </a:r>
            <a:r>
              <a:rPr lang="en-US" dirty="0">
                <a:solidFill>
                  <a:srgbClr val="3F7F5F"/>
                </a:solidFill>
                <a:latin typeface="Consolas"/>
              </a:rPr>
              <a:t>// decrypt the text using the private key</a:t>
            </a: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  </a:t>
            </a:r>
            <a:r>
              <a:rPr lang="en-US" dirty="0" err="1">
                <a:solidFill>
                  <a:srgbClr val="6A3E3E"/>
                </a:solidFill>
                <a:latin typeface="Consolas"/>
              </a:rPr>
              <a:t>cipher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.init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Cipher.</a:t>
            </a:r>
            <a:r>
              <a:rPr lang="en-US" b="1" i="1" dirty="0" err="1">
                <a:solidFill>
                  <a:srgbClr val="0000C0"/>
                </a:solidFill>
                <a:latin typeface="Consolas"/>
              </a:rPr>
              <a:t>DECRYPT_MODE</a:t>
            </a:r>
            <a:r>
              <a:rPr lang="en-US" b="1" i="1" dirty="0">
                <a:solidFill>
                  <a:srgbClr val="000000"/>
                </a:solidFill>
                <a:latin typeface="Consolas"/>
              </a:rPr>
              <a:t>, </a:t>
            </a:r>
            <a:r>
              <a:rPr lang="en-US" b="1" i="1" dirty="0">
                <a:solidFill>
                  <a:srgbClr val="6A3E3E"/>
                </a:solidFill>
                <a:latin typeface="Consolas"/>
              </a:rPr>
              <a:t>key</a:t>
            </a:r>
            <a:r>
              <a:rPr lang="en-US" b="1" i="1" dirty="0">
                <a:solidFill>
                  <a:srgbClr val="000000"/>
                </a:solidFill>
                <a:latin typeface="Consolas"/>
              </a:rPr>
              <a:t>);</a:t>
            </a: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  </a:t>
            </a:r>
            <a:r>
              <a:rPr lang="en-US" dirty="0" err="1">
                <a:solidFill>
                  <a:srgbClr val="6A3E3E"/>
                </a:solidFill>
                <a:latin typeface="Consolas"/>
              </a:rPr>
              <a:t>decryptedText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 = </a:t>
            </a:r>
            <a:r>
              <a:rPr lang="en-US" dirty="0" err="1">
                <a:solidFill>
                  <a:srgbClr val="6A3E3E"/>
                </a:solidFill>
                <a:latin typeface="Consolas"/>
              </a:rPr>
              <a:t>cipher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.doFinal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US" dirty="0">
                <a:solidFill>
                  <a:srgbClr val="6A3E3E"/>
                </a:solidFill>
                <a:latin typeface="Consolas"/>
              </a:rPr>
              <a:t>text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);</a:t>
            </a:r>
            <a:endParaRPr lang="en-US" dirty="0">
              <a:latin typeface="Consolas"/>
            </a:endParaRP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  </a:t>
            </a:r>
            <a:r>
              <a:rPr lang="en-US" b="1" dirty="0">
                <a:solidFill>
                  <a:srgbClr val="7F0055"/>
                </a:solidFill>
                <a:latin typeface="Consolas"/>
              </a:rPr>
              <a:t>return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b="1" dirty="0">
                <a:solidFill>
                  <a:srgbClr val="7F0055"/>
                </a:solidFill>
                <a:latin typeface="Consolas"/>
              </a:rPr>
              <a:t>new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 String(</a:t>
            </a:r>
            <a:r>
              <a:rPr lang="en-US" b="1" dirty="0" err="1">
                <a:solidFill>
                  <a:srgbClr val="6A3E3E"/>
                </a:solidFill>
                <a:latin typeface="Consolas"/>
              </a:rPr>
              <a:t>decryptedText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);</a:t>
            </a: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}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0400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Print Keys in Human-readable Form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990725"/>
            <a:ext cx="9721080" cy="4019550"/>
          </a:xfrm>
        </p:spPr>
        <p:txBody>
          <a:bodyPr>
            <a:normAutofit fontScale="47500" lnSpcReduction="20000"/>
          </a:bodyPr>
          <a:lstStyle/>
          <a:p>
            <a:r>
              <a:rPr lang="en-US" b="1" dirty="0">
                <a:solidFill>
                  <a:srgbClr val="7F0055"/>
                </a:solidFill>
                <a:latin typeface="Consolas"/>
              </a:rPr>
              <a:t>private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b="1" dirty="0">
                <a:solidFill>
                  <a:srgbClr val="7F0055"/>
                </a:solidFill>
                <a:latin typeface="Consolas"/>
              </a:rPr>
              <a:t>static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b="1" dirty="0">
                <a:solidFill>
                  <a:srgbClr val="7F0055"/>
                </a:solidFill>
                <a:latin typeface="Consolas"/>
              </a:rPr>
              <a:t>void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Consolas"/>
              </a:rPr>
              <a:t>printKeys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US" b="1" dirty="0" err="1">
                <a:solidFill>
                  <a:srgbClr val="000000"/>
                </a:solidFill>
                <a:latin typeface="Consolas"/>
              </a:rPr>
              <a:t>PrivateKey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b="1" dirty="0" err="1">
                <a:solidFill>
                  <a:srgbClr val="6A3E3E"/>
                </a:solidFill>
                <a:latin typeface="Consolas"/>
              </a:rPr>
              <a:t>privateKey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, </a:t>
            </a:r>
            <a:r>
              <a:rPr lang="en-US" b="1" dirty="0" err="1">
                <a:solidFill>
                  <a:srgbClr val="000000"/>
                </a:solidFill>
                <a:latin typeface="Consolas"/>
              </a:rPr>
              <a:t>PublicKey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b="1" dirty="0" err="1">
                <a:solidFill>
                  <a:srgbClr val="6A3E3E"/>
                </a:solidFill>
                <a:latin typeface="Consolas"/>
              </a:rPr>
              <a:t>publicKey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) </a:t>
            </a:r>
            <a:r>
              <a:rPr lang="en-US" b="1" dirty="0">
                <a:solidFill>
                  <a:srgbClr val="7F0055"/>
                </a:solidFill>
                <a:latin typeface="Consolas"/>
              </a:rPr>
              <a:t>throws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Consolas"/>
              </a:rPr>
              <a:t>InvalidKeySpecException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, </a:t>
            </a:r>
            <a:r>
              <a:rPr lang="en-US" b="1" dirty="0" err="1">
                <a:solidFill>
                  <a:srgbClr val="000000"/>
                </a:solidFill>
                <a:latin typeface="Consolas"/>
              </a:rPr>
              <a:t>NoSuchAlgorithmException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 </a:t>
            </a:r>
            <a:endParaRPr lang="en-US" b="1" dirty="0" smtClean="0">
              <a:solidFill>
                <a:srgbClr val="000000"/>
              </a:solidFill>
              <a:latin typeface="Consolas"/>
            </a:endParaRPr>
          </a:p>
          <a:p>
            <a:r>
              <a:rPr lang="en-US" b="1" dirty="0" smtClean="0">
                <a:solidFill>
                  <a:srgbClr val="000000"/>
                </a:solidFill>
                <a:latin typeface="Consolas"/>
              </a:rPr>
              <a:t>{</a:t>
            </a:r>
            <a:endParaRPr lang="en-US" b="1" dirty="0">
              <a:solidFill>
                <a:srgbClr val="000000"/>
              </a:solidFill>
              <a:latin typeface="Consolas"/>
            </a:endParaRP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KeyFactory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dirty="0">
                <a:solidFill>
                  <a:srgbClr val="6A3E3E"/>
                </a:solidFill>
                <a:latin typeface="Consolas"/>
              </a:rPr>
              <a:t>fact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 = 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KeyFactory.</a:t>
            </a:r>
            <a:r>
              <a:rPr lang="en-US" i="1" dirty="0" err="1">
                <a:solidFill>
                  <a:srgbClr val="000000"/>
                </a:solidFill>
                <a:latin typeface="Consolas"/>
              </a:rPr>
              <a:t>getInstance</a:t>
            </a:r>
            <a:r>
              <a:rPr lang="en-US" i="1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US" i="1" dirty="0">
                <a:solidFill>
                  <a:srgbClr val="2A00FF"/>
                </a:solidFill>
                <a:latin typeface="Consolas"/>
              </a:rPr>
              <a:t>"RSA"</a:t>
            </a:r>
            <a:r>
              <a:rPr lang="en-US" i="1" dirty="0">
                <a:solidFill>
                  <a:srgbClr val="000000"/>
                </a:solidFill>
                <a:latin typeface="Consolas"/>
              </a:rPr>
              <a:t>);</a:t>
            </a:r>
          </a:p>
          <a:p>
            <a:r>
              <a:rPr lang="en-US" dirty="0" smtClean="0">
                <a:solidFill>
                  <a:srgbClr val="000000"/>
                </a:solidFill>
                <a:latin typeface="Consolas"/>
              </a:rPr>
              <a:t>  </a:t>
            </a:r>
            <a:r>
              <a:rPr lang="en-US" dirty="0" err="1" smtClean="0">
                <a:solidFill>
                  <a:srgbClr val="000000"/>
                </a:solidFill>
                <a:latin typeface="Consolas"/>
              </a:rPr>
              <a:t>RSAPublicKeySpec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 </a:t>
            </a:r>
            <a:r>
              <a:rPr lang="en-US" dirty="0">
                <a:solidFill>
                  <a:srgbClr val="6A3E3E"/>
                </a:solidFill>
                <a:latin typeface="Consolas"/>
              </a:rPr>
              <a:t>pub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 = </a:t>
            </a:r>
            <a:r>
              <a:rPr lang="en-US" dirty="0" err="1">
                <a:solidFill>
                  <a:srgbClr val="6A3E3E"/>
                </a:solidFill>
                <a:latin typeface="Consolas"/>
              </a:rPr>
              <a:t>fact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.getKeySpec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US" dirty="0" err="1">
                <a:solidFill>
                  <a:srgbClr val="6A3E3E"/>
                </a:solidFill>
                <a:latin typeface="Consolas"/>
              </a:rPr>
              <a:t>publicKey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,</a:t>
            </a: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RSAPublicKeySpec.</a:t>
            </a:r>
            <a:r>
              <a:rPr lang="en-US" b="1" dirty="0" err="1">
                <a:solidFill>
                  <a:srgbClr val="7F0055"/>
                </a:solidFill>
                <a:latin typeface="Consolas"/>
              </a:rPr>
              <a:t>class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);</a:t>
            </a:r>
          </a:p>
          <a:p>
            <a:r>
              <a:rPr lang="en-US" dirty="0" smtClean="0">
                <a:solidFill>
                  <a:srgbClr val="000000"/>
                </a:solidFill>
                <a:latin typeface="Consolas"/>
              </a:rPr>
              <a:t>  </a:t>
            </a:r>
            <a:r>
              <a:rPr lang="en-US" dirty="0" err="1" smtClean="0">
                <a:solidFill>
                  <a:srgbClr val="000000"/>
                </a:solidFill>
                <a:latin typeface="Consolas"/>
              </a:rPr>
              <a:t>RSAPrivateKeySpec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 </a:t>
            </a:r>
            <a:r>
              <a:rPr lang="en-US" dirty="0" err="1">
                <a:solidFill>
                  <a:srgbClr val="6A3E3E"/>
                </a:solidFill>
                <a:latin typeface="Consolas"/>
              </a:rPr>
              <a:t>priv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 = </a:t>
            </a:r>
            <a:r>
              <a:rPr lang="en-US" dirty="0" err="1">
                <a:solidFill>
                  <a:srgbClr val="6A3E3E"/>
                </a:solidFill>
                <a:latin typeface="Consolas"/>
              </a:rPr>
              <a:t>fact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.getKeySpec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US" dirty="0" err="1">
                <a:solidFill>
                  <a:srgbClr val="6A3E3E"/>
                </a:solidFill>
                <a:latin typeface="Consolas"/>
              </a:rPr>
              <a:t>privateKey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,</a:t>
            </a: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RSAPrivateKeySpec.</a:t>
            </a:r>
            <a:r>
              <a:rPr lang="en-US" b="1" dirty="0" err="1">
                <a:solidFill>
                  <a:srgbClr val="7F0055"/>
                </a:solidFill>
                <a:latin typeface="Consolas"/>
              </a:rPr>
              <a:t>class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);</a:t>
            </a:r>
          </a:p>
          <a:p>
            <a:r>
              <a:rPr lang="en-US" dirty="0" smtClean="0">
                <a:solidFill>
                  <a:srgbClr val="000000"/>
                </a:solidFill>
                <a:latin typeface="Consolas"/>
              </a:rPr>
              <a:t>  </a:t>
            </a:r>
            <a:r>
              <a:rPr lang="en-US" dirty="0" err="1" smtClean="0">
                <a:solidFill>
                  <a:srgbClr val="000000"/>
                </a:solidFill>
                <a:latin typeface="Consolas"/>
              </a:rPr>
              <a:t>System.</a:t>
            </a:r>
            <a:r>
              <a:rPr lang="en-US" b="1" i="1" dirty="0" err="1" smtClean="0">
                <a:solidFill>
                  <a:srgbClr val="0000C0"/>
                </a:solidFill>
                <a:latin typeface="Consolas"/>
              </a:rPr>
              <a:t>out</a:t>
            </a:r>
            <a:r>
              <a:rPr lang="en-US" b="1" i="1" dirty="0" err="1" smtClean="0">
                <a:solidFill>
                  <a:srgbClr val="000000"/>
                </a:solidFill>
                <a:latin typeface="Consolas"/>
              </a:rPr>
              <a:t>.println</a:t>
            </a:r>
            <a:r>
              <a:rPr lang="en-US" b="1" i="1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US" b="1" i="1" dirty="0">
                <a:solidFill>
                  <a:srgbClr val="2A00FF"/>
                </a:solidFill>
                <a:latin typeface="Consolas"/>
              </a:rPr>
              <a:t>"Printing keys..."</a:t>
            </a:r>
            <a:r>
              <a:rPr lang="en-US" b="1" i="1" dirty="0">
                <a:solidFill>
                  <a:srgbClr val="000000"/>
                </a:solidFill>
                <a:latin typeface="Consolas"/>
              </a:rPr>
              <a:t>);</a:t>
            </a:r>
          </a:p>
          <a:p>
            <a:r>
              <a:rPr lang="en-US" dirty="0" smtClean="0">
                <a:solidFill>
                  <a:srgbClr val="000000"/>
                </a:solidFill>
                <a:latin typeface="Consolas"/>
              </a:rPr>
              <a:t>  </a:t>
            </a:r>
            <a:r>
              <a:rPr lang="en-US" dirty="0" err="1" smtClean="0">
                <a:solidFill>
                  <a:srgbClr val="000000"/>
                </a:solidFill>
                <a:latin typeface="Consolas"/>
              </a:rPr>
              <a:t>System.</a:t>
            </a:r>
            <a:r>
              <a:rPr lang="en-US" b="1" i="1" dirty="0" err="1" smtClean="0">
                <a:solidFill>
                  <a:srgbClr val="0000C0"/>
                </a:solidFill>
                <a:latin typeface="Consolas"/>
              </a:rPr>
              <a:t>out</a:t>
            </a:r>
            <a:r>
              <a:rPr lang="en-US" b="1" i="1" dirty="0" err="1" smtClean="0">
                <a:solidFill>
                  <a:srgbClr val="000000"/>
                </a:solidFill>
                <a:latin typeface="Consolas"/>
              </a:rPr>
              <a:t>.println</a:t>
            </a:r>
            <a:r>
              <a:rPr lang="en-US" b="1" i="1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US" b="1" i="1" dirty="0">
                <a:solidFill>
                  <a:srgbClr val="2A00FF"/>
                </a:solidFill>
                <a:latin typeface="Consolas"/>
              </a:rPr>
              <a:t>"  Public exponent: "</a:t>
            </a:r>
            <a:r>
              <a:rPr lang="en-US" b="1" i="1" dirty="0">
                <a:solidFill>
                  <a:srgbClr val="000000"/>
                </a:solidFill>
                <a:latin typeface="Consolas"/>
              </a:rPr>
              <a:t> + </a:t>
            </a:r>
            <a:r>
              <a:rPr lang="en-US" b="1" i="1" dirty="0" err="1">
                <a:solidFill>
                  <a:srgbClr val="6A3E3E"/>
                </a:solidFill>
                <a:latin typeface="Consolas"/>
              </a:rPr>
              <a:t>pub</a:t>
            </a:r>
            <a:r>
              <a:rPr lang="en-US" b="1" i="1" dirty="0" err="1">
                <a:solidFill>
                  <a:srgbClr val="000000"/>
                </a:solidFill>
                <a:latin typeface="Consolas"/>
              </a:rPr>
              <a:t>.getPublicExponent</a:t>
            </a:r>
            <a:r>
              <a:rPr lang="en-US" b="1" i="1" dirty="0">
                <a:solidFill>
                  <a:srgbClr val="000000"/>
                </a:solidFill>
                <a:latin typeface="Consolas"/>
              </a:rPr>
              <a:t>().</a:t>
            </a:r>
            <a:r>
              <a:rPr lang="en-US" b="1" i="1" dirty="0" err="1">
                <a:solidFill>
                  <a:srgbClr val="000000"/>
                </a:solidFill>
                <a:latin typeface="Consolas"/>
              </a:rPr>
              <a:t>toString</a:t>
            </a:r>
            <a:r>
              <a:rPr lang="en-US" b="1" i="1" dirty="0">
                <a:solidFill>
                  <a:srgbClr val="000000"/>
                </a:solidFill>
                <a:latin typeface="Consolas"/>
              </a:rPr>
              <a:t>());</a:t>
            </a:r>
          </a:p>
          <a:p>
            <a:r>
              <a:rPr lang="en-US" dirty="0" smtClean="0">
                <a:solidFill>
                  <a:srgbClr val="000000"/>
                </a:solidFill>
                <a:latin typeface="Consolas"/>
              </a:rPr>
              <a:t>  </a:t>
            </a:r>
            <a:r>
              <a:rPr lang="en-US" dirty="0" err="1" smtClean="0">
                <a:solidFill>
                  <a:srgbClr val="000000"/>
                </a:solidFill>
                <a:latin typeface="Consolas"/>
              </a:rPr>
              <a:t>System.</a:t>
            </a:r>
            <a:r>
              <a:rPr lang="en-US" b="1" i="1" dirty="0" err="1" smtClean="0">
                <a:solidFill>
                  <a:srgbClr val="0000C0"/>
                </a:solidFill>
                <a:latin typeface="Consolas"/>
              </a:rPr>
              <a:t>out</a:t>
            </a:r>
            <a:r>
              <a:rPr lang="en-US" b="1" i="1" dirty="0" err="1" smtClean="0">
                <a:solidFill>
                  <a:srgbClr val="000000"/>
                </a:solidFill>
                <a:latin typeface="Consolas"/>
              </a:rPr>
              <a:t>.println</a:t>
            </a:r>
            <a:r>
              <a:rPr lang="en-US" b="1" i="1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US" b="1" i="1" dirty="0">
                <a:solidFill>
                  <a:srgbClr val="2A00FF"/>
                </a:solidFill>
                <a:latin typeface="Consolas"/>
              </a:rPr>
              <a:t>"  Public modulus: "</a:t>
            </a:r>
            <a:r>
              <a:rPr lang="en-US" b="1" i="1" dirty="0">
                <a:solidFill>
                  <a:srgbClr val="000000"/>
                </a:solidFill>
                <a:latin typeface="Consolas"/>
              </a:rPr>
              <a:t> + </a:t>
            </a:r>
            <a:r>
              <a:rPr lang="en-US" b="1" i="1" dirty="0" err="1">
                <a:solidFill>
                  <a:srgbClr val="6A3E3E"/>
                </a:solidFill>
                <a:latin typeface="Consolas"/>
              </a:rPr>
              <a:t>pub</a:t>
            </a:r>
            <a:r>
              <a:rPr lang="en-US" b="1" i="1" dirty="0" err="1">
                <a:solidFill>
                  <a:srgbClr val="000000"/>
                </a:solidFill>
                <a:latin typeface="Consolas"/>
              </a:rPr>
              <a:t>.getModulus</a:t>
            </a:r>
            <a:r>
              <a:rPr lang="en-US" b="1" i="1" dirty="0">
                <a:solidFill>
                  <a:srgbClr val="000000"/>
                </a:solidFill>
                <a:latin typeface="Consolas"/>
              </a:rPr>
              <a:t>().</a:t>
            </a:r>
            <a:r>
              <a:rPr lang="en-US" b="1" i="1" dirty="0" err="1">
                <a:solidFill>
                  <a:srgbClr val="000000"/>
                </a:solidFill>
                <a:latin typeface="Consolas"/>
              </a:rPr>
              <a:t>toString</a:t>
            </a:r>
            <a:r>
              <a:rPr lang="en-US" b="1" i="1" dirty="0">
                <a:solidFill>
                  <a:srgbClr val="000000"/>
                </a:solidFill>
                <a:latin typeface="Consolas"/>
              </a:rPr>
              <a:t>());</a:t>
            </a:r>
          </a:p>
          <a:p>
            <a:r>
              <a:rPr lang="en-US" dirty="0" smtClean="0">
                <a:solidFill>
                  <a:srgbClr val="000000"/>
                </a:solidFill>
                <a:latin typeface="Consolas"/>
              </a:rPr>
              <a:t>  </a:t>
            </a:r>
            <a:r>
              <a:rPr lang="en-US" dirty="0" err="1" smtClean="0">
                <a:solidFill>
                  <a:srgbClr val="000000"/>
                </a:solidFill>
                <a:latin typeface="Consolas"/>
              </a:rPr>
              <a:t>System.</a:t>
            </a:r>
            <a:r>
              <a:rPr lang="en-US" b="1" i="1" dirty="0" err="1" smtClean="0">
                <a:solidFill>
                  <a:srgbClr val="0000C0"/>
                </a:solidFill>
                <a:latin typeface="Consolas"/>
              </a:rPr>
              <a:t>out</a:t>
            </a:r>
            <a:r>
              <a:rPr lang="en-US" b="1" i="1" dirty="0" err="1" smtClean="0">
                <a:solidFill>
                  <a:srgbClr val="000000"/>
                </a:solidFill>
                <a:latin typeface="Consolas"/>
              </a:rPr>
              <a:t>.println</a:t>
            </a:r>
            <a:r>
              <a:rPr lang="en-US" b="1" i="1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US" b="1" i="1" dirty="0">
                <a:solidFill>
                  <a:srgbClr val="2A00FF"/>
                </a:solidFill>
                <a:latin typeface="Consolas"/>
              </a:rPr>
              <a:t>"  Private exponent: "</a:t>
            </a:r>
            <a:r>
              <a:rPr lang="en-US" b="1" i="1" dirty="0">
                <a:solidFill>
                  <a:srgbClr val="000000"/>
                </a:solidFill>
                <a:latin typeface="Consolas"/>
              </a:rPr>
              <a:t> + </a:t>
            </a:r>
            <a:r>
              <a:rPr lang="en-US" b="1" i="1" dirty="0" err="1">
                <a:solidFill>
                  <a:srgbClr val="6A3E3E"/>
                </a:solidFill>
                <a:latin typeface="Consolas"/>
              </a:rPr>
              <a:t>priv</a:t>
            </a:r>
            <a:r>
              <a:rPr lang="en-US" b="1" i="1" dirty="0" err="1">
                <a:solidFill>
                  <a:srgbClr val="000000"/>
                </a:solidFill>
                <a:latin typeface="Consolas"/>
              </a:rPr>
              <a:t>.getPrivateExponent</a:t>
            </a:r>
            <a:r>
              <a:rPr lang="en-US" b="1" i="1" dirty="0">
                <a:solidFill>
                  <a:srgbClr val="000000"/>
                </a:solidFill>
                <a:latin typeface="Consolas"/>
              </a:rPr>
              <a:t>().</a:t>
            </a:r>
            <a:r>
              <a:rPr lang="en-US" b="1" i="1" dirty="0" err="1">
                <a:solidFill>
                  <a:srgbClr val="000000"/>
                </a:solidFill>
                <a:latin typeface="Consolas"/>
              </a:rPr>
              <a:t>toString</a:t>
            </a:r>
            <a:r>
              <a:rPr lang="en-US" b="1" i="1" dirty="0">
                <a:solidFill>
                  <a:srgbClr val="000000"/>
                </a:solidFill>
                <a:latin typeface="Consolas"/>
              </a:rPr>
              <a:t>());</a:t>
            </a:r>
          </a:p>
          <a:p>
            <a:r>
              <a:rPr lang="en-US" dirty="0" smtClean="0">
                <a:solidFill>
                  <a:srgbClr val="000000"/>
                </a:solidFill>
                <a:latin typeface="Consolas"/>
              </a:rPr>
              <a:t>  </a:t>
            </a:r>
            <a:r>
              <a:rPr lang="en-US" dirty="0" err="1" smtClean="0">
                <a:solidFill>
                  <a:srgbClr val="000000"/>
                </a:solidFill>
                <a:latin typeface="Consolas"/>
              </a:rPr>
              <a:t>System.</a:t>
            </a:r>
            <a:r>
              <a:rPr lang="en-US" b="1" i="1" dirty="0" err="1" smtClean="0">
                <a:solidFill>
                  <a:srgbClr val="0000C0"/>
                </a:solidFill>
                <a:latin typeface="Consolas"/>
              </a:rPr>
              <a:t>out</a:t>
            </a:r>
            <a:r>
              <a:rPr lang="en-US" b="1" i="1" dirty="0" err="1" smtClean="0">
                <a:solidFill>
                  <a:srgbClr val="000000"/>
                </a:solidFill>
                <a:latin typeface="Consolas"/>
              </a:rPr>
              <a:t>.println</a:t>
            </a:r>
            <a:r>
              <a:rPr lang="en-US" b="1" i="1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US" b="1" i="1" dirty="0">
                <a:solidFill>
                  <a:srgbClr val="2A00FF"/>
                </a:solidFill>
                <a:latin typeface="Consolas"/>
              </a:rPr>
              <a:t>"  Private modulus: "</a:t>
            </a:r>
            <a:r>
              <a:rPr lang="en-US" b="1" i="1" dirty="0">
                <a:solidFill>
                  <a:srgbClr val="000000"/>
                </a:solidFill>
                <a:latin typeface="Consolas"/>
              </a:rPr>
              <a:t> + </a:t>
            </a:r>
            <a:r>
              <a:rPr lang="en-US" b="1" i="1" dirty="0" err="1">
                <a:solidFill>
                  <a:srgbClr val="6A3E3E"/>
                </a:solidFill>
                <a:latin typeface="Consolas"/>
              </a:rPr>
              <a:t>priv</a:t>
            </a:r>
            <a:r>
              <a:rPr lang="en-US" b="1" i="1" dirty="0" err="1">
                <a:solidFill>
                  <a:srgbClr val="000000"/>
                </a:solidFill>
                <a:latin typeface="Consolas"/>
              </a:rPr>
              <a:t>.getModulus</a:t>
            </a:r>
            <a:r>
              <a:rPr lang="en-US" b="1" i="1" dirty="0">
                <a:solidFill>
                  <a:srgbClr val="000000"/>
                </a:solidFill>
                <a:latin typeface="Consolas"/>
              </a:rPr>
              <a:t>().</a:t>
            </a:r>
            <a:r>
              <a:rPr lang="en-US" b="1" i="1" dirty="0" err="1">
                <a:solidFill>
                  <a:srgbClr val="000000"/>
                </a:solidFill>
                <a:latin typeface="Consolas"/>
              </a:rPr>
              <a:t>toString</a:t>
            </a:r>
            <a:r>
              <a:rPr lang="en-US" b="1" i="1" dirty="0">
                <a:solidFill>
                  <a:srgbClr val="000000"/>
                </a:solidFill>
                <a:latin typeface="Consolas"/>
              </a:rPr>
              <a:t>());</a:t>
            </a:r>
          </a:p>
          <a:p>
            <a:r>
              <a:rPr lang="en-US" dirty="0" smtClean="0">
                <a:solidFill>
                  <a:srgbClr val="000000"/>
                </a:solidFill>
                <a:latin typeface="Consolas"/>
              </a:rPr>
              <a:t>}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7185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81124" y="2793826"/>
            <a:ext cx="7315201" cy="4019550"/>
          </a:xfrm>
        </p:spPr>
        <p:txBody>
          <a:bodyPr/>
          <a:lstStyle/>
          <a:p>
            <a:r>
              <a:rPr lang="en-US" dirty="0" smtClean="0"/>
              <a:t>code also on the course webpage..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9137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Further 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2400" dirty="0" smtClean="0">
              <a:hlinkClick r:id="rId2"/>
            </a:endParaRPr>
          </a:p>
          <a:p>
            <a:r>
              <a:rPr lang="en-US" sz="2400" dirty="0" smtClean="0">
                <a:hlinkClick r:id="rId2"/>
              </a:rPr>
              <a:t>http</a:t>
            </a:r>
            <a:r>
              <a:rPr lang="en-US" sz="2400" dirty="0">
                <a:hlinkClick r:id="rId2"/>
              </a:rPr>
              <a:t>://</a:t>
            </a:r>
            <a:r>
              <a:rPr lang="en-US" sz="2400" dirty="0" smtClean="0">
                <a:hlinkClick r:id="rId2"/>
              </a:rPr>
              <a:t>www.javamex.com/tutorials/cryptography/rsa_encryption_2.shtml</a:t>
            </a:r>
          </a:p>
          <a:p>
            <a:r>
              <a:rPr lang="en-US" sz="2400" dirty="0" smtClean="0">
                <a:hlinkClick r:id="rId2"/>
              </a:rPr>
              <a:t>https</a:t>
            </a:r>
            <a:r>
              <a:rPr lang="en-US" sz="2400" dirty="0">
                <a:hlinkClick r:id="rId2"/>
              </a:rPr>
              <a:t>://javadigest.wordpress.com/2012/08/26/rsa-encryption-example/</a:t>
            </a:r>
          </a:p>
          <a:p>
            <a:r>
              <a:rPr lang="en-US" sz="2400" dirty="0" smtClean="0">
                <a:hlinkClick r:id="rId3"/>
              </a:rPr>
              <a:t>(http</a:t>
            </a:r>
            <a:r>
              <a:rPr lang="en-US" sz="2400" dirty="0">
                <a:hlinkClick r:id="rId3"/>
              </a:rPr>
              <a:t>://www.java2s.com/Tutorial/Java/0490__</a:t>
            </a:r>
            <a:r>
              <a:rPr lang="en-US" sz="2400" dirty="0" smtClean="0">
                <a:hlinkClick r:id="rId3"/>
              </a:rPr>
              <a:t>Security/BasicRSAexample.htm</a:t>
            </a:r>
            <a:r>
              <a:rPr lang="en-US" sz="2400" dirty="0" smtClean="0"/>
              <a:t>)</a:t>
            </a:r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3729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Safety?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endParaRPr lang="en-US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 smtClean="0"/>
              <a:t>Factorize 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0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 smtClean="0"/>
              <a:t>Factorization: No efficient algorithm known to date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 smtClean="0"/>
              <a:t>Largest factorized difficult number so far: 768 bits (RSA768), required utilizing </a:t>
            </a:r>
            <a:r>
              <a:rPr lang="en-US" sz="3000" dirty="0"/>
              <a:t>hundreds of machines over a span of two years</a:t>
            </a:r>
            <a:r>
              <a:rPr lang="en-US" sz="3000" dirty="0" smtClean="0"/>
              <a:t>.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sz="2600" dirty="0" smtClean="0"/>
              <a:t>300 bit numbers can be factorized on standard laptops in hours!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 smtClean="0"/>
              <a:t>However, no proof for the nonexistence of efficient algorithms known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sz="2600" dirty="0" smtClean="0"/>
              <a:t>Does the NSA already have such an algorithm?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 smtClean="0"/>
              <a:t>Quantum computers allow polynomial factorization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sz="2600" dirty="0" smtClean="0"/>
              <a:t>….???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 smtClean="0"/>
              <a:t>Strong random number generators needed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2566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399" y="5327726"/>
            <a:ext cx="7790214" cy="1053602"/>
          </a:xfrm>
        </p:spPr>
        <p:txBody>
          <a:bodyPr>
            <a:normAutofit fontScale="92500" lnSpcReduction="20000"/>
          </a:bodyPr>
          <a:lstStyle/>
          <a:p>
            <a:endParaRPr lang="en-US" sz="2400" dirty="0" smtClean="0"/>
          </a:p>
          <a:p>
            <a:r>
              <a:rPr lang="en-US" sz="2400" dirty="0" smtClean="0"/>
              <a:t>(Decryption with known key, not code breaking!)</a:t>
            </a:r>
          </a:p>
          <a:p>
            <a:r>
              <a:rPr lang="en-US" sz="2400" dirty="0" smtClean="0"/>
              <a:t>Recommended key length: 2048 bits</a:t>
            </a:r>
            <a:endParaRPr lang="en-US" sz="2400" dirty="0"/>
          </a:p>
        </p:txBody>
      </p:sp>
      <p:pic>
        <p:nvPicPr>
          <p:cNvPr id="1026" name="Picture 2" descr="http://www.javamex.com/tutorials/cryptography/RSADecryptionTim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908720"/>
            <a:ext cx="7488829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0469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Acoustic Attack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2800" dirty="0" smtClean="0">
              <a:hlinkClick r:id="rId2"/>
            </a:endParaRPr>
          </a:p>
          <a:p>
            <a:endParaRPr lang="en-US" sz="2800" dirty="0">
              <a:hlinkClick r:id="rId2"/>
            </a:endParaRPr>
          </a:p>
          <a:p>
            <a:endParaRPr lang="en-US" sz="2800" dirty="0" smtClean="0">
              <a:hlinkClick r:id="rId2"/>
            </a:endParaRPr>
          </a:p>
          <a:p>
            <a:endParaRPr lang="en-US" sz="2800" dirty="0" smtClean="0">
              <a:hlinkClick r:id="rId2"/>
            </a:endParaRPr>
          </a:p>
          <a:p>
            <a:r>
              <a:rPr lang="en-US" sz="2800" dirty="0" smtClean="0">
                <a:hlinkClick r:id="rId2"/>
              </a:rPr>
              <a:t>https</a:t>
            </a:r>
            <a:r>
              <a:rPr lang="en-US" sz="2800" dirty="0">
                <a:hlinkClick r:id="rId2"/>
              </a:rPr>
              <a:t>://</a:t>
            </a:r>
            <a:r>
              <a:rPr lang="en-US" sz="2800" dirty="0" smtClean="0">
                <a:hlinkClick r:id="rId2"/>
              </a:rPr>
              <a:t>www.youtube.com/watch?v=DU-HruI7Q30</a:t>
            </a:r>
            <a:endParaRPr lang="en-US" sz="2800" dirty="0" smtClean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309658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Digital Signatures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r>
              <a:rPr lang="en-US" dirty="0" smtClean="0"/>
              <a:t>Allow verification of messages</a:t>
            </a:r>
          </a:p>
          <a:p>
            <a:pPr lvl="1">
              <a:buNone/>
            </a:pPr>
            <a:endParaRPr lang="en-US" dirty="0"/>
          </a:p>
          <a:p>
            <a:pPr lvl="1">
              <a:buNone/>
            </a:pPr>
            <a:r>
              <a:rPr lang="en-US" dirty="0" smtClean="0"/>
              <a:t>What does that mean?</a:t>
            </a:r>
          </a:p>
          <a:p>
            <a:pPr lvl="1">
              <a:buNone/>
            </a:pPr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sz="2600" dirty="0"/>
              <a:t>Receiver can verify claimed identity of sender.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600" dirty="0"/>
              <a:t>Sender cannot later repudiate contents of message.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600" dirty="0"/>
              <a:t>Receiver cannot have </a:t>
            </a:r>
            <a:r>
              <a:rPr lang="en-US" sz="2600" dirty="0" smtClean="0"/>
              <a:t>modified </a:t>
            </a:r>
            <a:r>
              <a:rPr lang="en-US" sz="2600" dirty="0"/>
              <a:t>message himself.</a:t>
            </a:r>
          </a:p>
          <a:p>
            <a:pPr lvl="1">
              <a:buNone/>
            </a:pPr>
            <a:endParaRPr lang="en-US" dirty="0" smtClean="0"/>
          </a:p>
          <a:p>
            <a:pPr lvl="4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706343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Network Security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5485" y="2390775"/>
            <a:ext cx="5232466" cy="4019550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Security concerns a variety of threats and defenses across all layers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Encryption is an important building block of secure networking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Best security is avoidance </a:t>
            </a:r>
            <a:r>
              <a:rPr lang="en-US" dirty="0" smtClean="0">
                <a:sym typeface="Wingdings" panose="05000000000000000000" pitchFamily="2" charset="2"/>
              </a:rPr>
              <a:t></a:t>
            </a:r>
            <a:endParaRPr lang="en-US" dirty="0" smtClean="0"/>
          </a:p>
        </p:txBody>
      </p:sp>
      <p:grpSp>
        <p:nvGrpSpPr>
          <p:cNvPr id="27" name="Group 26"/>
          <p:cNvGrpSpPr/>
          <p:nvPr/>
        </p:nvGrpSpPr>
        <p:grpSpPr>
          <a:xfrm>
            <a:off x="6753225" y="2257425"/>
            <a:ext cx="1466850" cy="1930400"/>
            <a:chOff x="6753225" y="2638425"/>
            <a:chExt cx="1466850" cy="1930400"/>
          </a:xfrm>
        </p:grpSpPr>
        <p:sp>
          <p:nvSpPr>
            <p:cNvPr id="7" name="Rectangle 4"/>
            <p:cNvSpPr>
              <a:spLocks noChangeArrowheads="1"/>
            </p:cNvSpPr>
            <p:nvPr/>
          </p:nvSpPr>
          <p:spPr bwMode="auto">
            <a:xfrm>
              <a:off x="6753225" y="4187825"/>
              <a:ext cx="1447800" cy="381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8" name="Rectangle 5"/>
            <p:cNvSpPr>
              <a:spLocks noChangeArrowheads="1"/>
            </p:cNvSpPr>
            <p:nvPr/>
          </p:nvSpPr>
          <p:spPr bwMode="auto">
            <a:xfrm>
              <a:off x="6753225" y="3806825"/>
              <a:ext cx="1447800" cy="381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6753225" y="3416300"/>
              <a:ext cx="1447800" cy="381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10" name="Rectangle 7"/>
            <p:cNvSpPr>
              <a:spLocks noChangeArrowheads="1"/>
            </p:cNvSpPr>
            <p:nvPr/>
          </p:nvSpPr>
          <p:spPr bwMode="auto">
            <a:xfrm>
              <a:off x="6753225" y="3035300"/>
              <a:ext cx="1447800" cy="381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6753225" y="2657475"/>
              <a:ext cx="1447800" cy="381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12" name="Text Box 11"/>
            <p:cNvSpPr txBox="1">
              <a:spLocks noChangeArrowheads="1"/>
            </p:cNvSpPr>
            <p:nvPr/>
          </p:nvSpPr>
          <p:spPr bwMode="auto">
            <a:xfrm>
              <a:off x="6916738" y="4162425"/>
              <a:ext cx="1131887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/>
                <a:t>Physical</a:t>
              </a:r>
            </a:p>
          </p:txBody>
        </p:sp>
        <p:sp>
          <p:nvSpPr>
            <p:cNvPr id="13" name="Text Box 12"/>
            <p:cNvSpPr txBox="1">
              <a:spLocks noChangeArrowheads="1"/>
            </p:cNvSpPr>
            <p:nvPr/>
          </p:nvSpPr>
          <p:spPr bwMode="auto">
            <a:xfrm>
              <a:off x="7145975" y="3797300"/>
              <a:ext cx="655949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 smtClean="0"/>
                <a:t>Link</a:t>
              </a:r>
              <a:endParaRPr lang="en-US" sz="2000" dirty="0"/>
            </a:p>
          </p:txBody>
        </p:sp>
        <p:sp>
          <p:nvSpPr>
            <p:cNvPr id="14" name="Text Box 13"/>
            <p:cNvSpPr txBox="1">
              <a:spLocks noChangeArrowheads="1"/>
            </p:cNvSpPr>
            <p:nvPr/>
          </p:nvSpPr>
          <p:spPr bwMode="auto">
            <a:xfrm>
              <a:off x="6904038" y="3432175"/>
              <a:ext cx="1116012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/>
                <a:t>Network</a:t>
              </a:r>
            </a:p>
          </p:txBody>
        </p:sp>
        <p:sp>
          <p:nvSpPr>
            <p:cNvPr id="15" name="Text Box 14"/>
            <p:cNvSpPr txBox="1">
              <a:spLocks noChangeArrowheads="1"/>
            </p:cNvSpPr>
            <p:nvPr/>
          </p:nvSpPr>
          <p:spPr bwMode="auto">
            <a:xfrm>
              <a:off x="6818313" y="3035300"/>
              <a:ext cx="127000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/>
                <a:t>Transport</a:t>
              </a:r>
            </a:p>
          </p:txBody>
        </p:sp>
        <p:sp>
          <p:nvSpPr>
            <p:cNvPr id="16" name="Text Box 17"/>
            <p:cNvSpPr txBox="1">
              <a:spLocks noChangeArrowheads="1"/>
            </p:cNvSpPr>
            <p:nvPr/>
          </p:nvSpPr>
          <p:spPr bwMode="auto">
            <a:xfrm>
              <a:off x="6791325" y="2638425"/>
              <a:ext cx="142875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/>
                <a:t>Application</a:t>
              </a:r>
            </a:p>
          </p:txBody>
        </p:sp>
      </p:grpSp>
      <p:sp>
        <p:nvSpPr>
          <p:cNvPr id="17" name="Rectangle 16"/>
          <p:cNvSpPr/>
          <p:nvPr/>
        </p:nvSpPr>
        <p:spPr bwMode="auto">
          <a:xfrm>
            <a:off x="6762750" y="2285904"/>
            <a:ext cx="1447800" cy="1895475"/>
          </a:xfrm>
          <a:prstGeom prst="rect">
            <a:avLst/>
          </a:prstGeom>
          <a:solidFill>
            <a:srgbClr val="FF388C">
              <a:alpha val="30196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6073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Public-Key Signatures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Assumes encryption and decryption are inverses that can be applied in either order</a:t>
            </a:r>
          </a:p>
          <a:p>
            <a:pPr lvl="1"/>
            <a:r>
              <a:rPr lang="en-US" sz="2000" dirty="0" smtClean="0"/>
              <a:t>Relies on private key kept and secret</a:t>
            </a:r>
          </a:p>
          <a:p>
            <a:pPr lvl="1"/>
            <a:r>
              <a:rPr lang="en-US" sz="2000" dirty="0" smtClean="0"/>
              <a:t>RSA &amp; DSS (</a:t>
            </a:r>
            <a:r>
              <a:rPr lang="en-US" sz="1800" dirty="0" smtClean="0"/>
              <a:t>Digital Signature Standard</a:t>
            </a:r>
            <a:r>
              <a:rPr lang="en-US" sz="2000" dirty="0" smtClean="0"/>
              <a:t>) widely used</a:t>
            </a:r>
          </a:p>
        </p:txBody>
      </p:sp>
      <p:pic>
        <p:nvPicPr>
          <p:cNvPr id="3379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264" y="3430847"/>
            <a:ext cx="8963025" cy="247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42056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Public Key Signatures - Requirements?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399" y="4437112"/>
            <a:ext cx="7790214" cy="1773682"/>
          </a:xfrm>
        </p:spPr>
        <p:txBody>
          <a:bodyPr>
            <a:normAutofit lnSpcReduction="10000"/>
          </a:bodyPr>
          <a:lstStyle/>
          <a:p>
            <a:pPr marL="914400" lvl="1" indent="-457200">
              <a:buFont typeface="+mj-lt"/>
              <a:buAutoNum type="arabicPeriod"/>
            </a:pPr>
            <a:r>
              <a:rPr lang="en-US" sz="2600" dirty="0"/>
              <a:t>Receiver can verify claimed identity of </a:t>
            </a:r>
            <a:r>
              <a:rPr lang="en-US" sz="2600" dirty="0" smtClean="0"/>
              <a:t>sender?</a:t>
            </a:r>
            <a:endParaRPr lang="en-US" sz="2600" dirty="0"/>
          </a:p>
          <a:p>
            <a:pPr marL="914400" lvl="1" indent="-457200">
              <a:buFont typeface="+mj-lt"/>
              <a:buAutoNum type="arabicPeriod"/>
            </a:pPr>
            <a:r>
              <a:rPr lang="en-US" sz="2600" dirty="0"/>
              <a:t>Sender cannot later repudiate contents of </a:t>
            </a:r>
            <a:r>
              <a:rPr lang="en-US" sz="2600" dirty="0" smtClean="0"/>
              <a:t>message?</a:t>
            </a:r>
            <a:endParaRPr lang="en-US" sz="2600" dirty="0"/>
          </a:p>
          <a:p>
            <a:pPr marL="914400" lvl="1" indent="-457200">
              <a:buFont typeface="+mj-lt"/>
              <a:buAutoNum type="arabicPeriod"/>
            </a:pPr>
            <a:r>
              <a:rPr lang="en-US" sz="2600" dirty="0"/>
              <a:t>Receiver cannot have modified message </a:t>
            </a:r>
            <a:r>
              <a:rPr lang="en-US" sz="2600" dirty="0" smtClean="0"/>
              <a:t>himself</a:t>
            </a:r>
            <a:r>
              <a:rPr lang="en-US" sz="2600" dirty="0"/>
              <a:t>?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264" y="1484784"/>
            <a:ext cx="8963025" cy="247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68789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Common approach: Message Digests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590835"/>
            <a:ext cx="7790214" cy="4600081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Message Digest (MD) converts arbitrary-size message (P) into a fixed-size identifier MD(P) with properties:</a:t>
            </a:r>
          </a:p>
          <a:p>
            <a:pPr lvl="1"/>
            <a:r>
              <a:rPr lang="en-US" dirty="0" smtClean="0"/>
              <a:t>Given P, easy to compute MD(P).</a:t>
            </a:r>
          </a:p>
          <a:p>
            <a:pPr lvl="1"/>
            <a:r>
              <a:rPr lang="en-US" dirty="0" smtClean="0"/>
              <a:t>Given MD(P), effectively impossible to find P.</a:t>
            </a:r>
          </a:p>
          <a:p>
            <a:pPr lvl="1"/>
            <a:r>
              <a:rPr lang="en-US" dirty="0" smtClean="0"/>
              <a:t>Given P no one can find P′ so that MD(P′) = MD(P).</a:t>
            </a:r>
          </a:p>
          <a:p>
            <a:pPr lvl="1"/>
            <a:r>
              <a:rPr lang="en-US" dirty="0" smtClean="0"/>
              <a:t>Changing 1 bit of P produces very different MD.</a:t>
            </a:r>
          </a:p>
          <a:p>
            <a:pPr lvl="1"/>
            <a:endParaRPr lang="en-US" dirty="0" smtClean="0"/>
          </a:p>
          <a:p>
            <a:pPr marL="57150" indent="0"/>
            <a:r>
              <a:rPr lang="en-US" dirty="0" smtClean="0"/>
              <a:t>Advantage: Faster</a:t>
            </a:r>
          </a:p>
          <a:p>
            <a:pPr marL="57150" indent="0"/>
            <a:endParaRPr lang="en-US" dirty="0" smtClean="0"/>
          </a:p>
          <a:p>
            <a:r>
              <a:rPr lang="en-US" dirty="0" smtClean="0"/>
              <a:t>Message digests (also called cryptographic hash) can “stand for” messages in protocols, e.g., authentication</a:t>
            </a:r>
          </a:p>
          <a:p>
            <a:pPr lvl="1"/>
            <a:r>
              <a:rPr lang="en-US" dirty="0" smtClean="0"/>
              <a:t>Example: SHA-1 160-bit hash, widely used</a:t>
            </a:r>
          </a:p>
          <a:p>
            <a:pPr lvl="1"/>
            <a:r>
              <a:rPr lang="en-US" dirty="0" smtClean="0"/>
              <a:t>Example: MD5 128-bit hash – now known broken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076056" y="6084004"/>
            <a:ext cx="6552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…remember MD5 password hashes?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7663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Message Digests (2)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Public-key signature for message authenticity but not confidentiality with a message digest</a:t>
            </a:r>
          </a:p>
        </p:txBody>
      </p:sp>
      <p:pic>
        <p:nvPicPr>
          <p:cNvPr id="3686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1156" y="3155121"/>
            <a:ext cx="5541687" cy="2241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Straight Arrow Connector 8"/>
          <p:cNvCxnSpPr>
            <a:stCxn id="10" idx="0"/>
          </p:cNvCxnSpPr>
          <p:nvPr/>
        </p:nvCxnSpPr>
        <p:spPr bwMode="auto">
          <a:xfrm rot="16200000" flipV="1">
            <a:off x="4821304" y="4650687"/>
            <a:ext cx="778568" cy="52180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TextBox 9"/>
          <p:cNvSpPr txBox="1"/>
          <p:nvPr/>
        </p:nvSpPr>
        <p:spPr>
          <a:xfrm>
            <a:off x="4502424" y="5300872"/>
            <a:ext cx="19381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Alice signs </a:t>
            </a:r>
          </a:p>
          <a:p>
            <a:pPr algn="ctr"/>
            <a:r>
              <a:rPr lang="en-US" dirty="0" smtClean="0"/>
              <a:t>message digest</a:t>
            </a:r>
            <a:endParaRPr lang="en-US" dirty="0"/>
          </a:p>
        </p:txBody>
      </p:sp>
      <p:cxnSp>
        <p:nvCxnSpPr>
          <p:cNvPr id="17" name="Straight Arrow Connector 16"/>
          <p:cNvCxnSpPr>
            <a:stCxn id="18" idx="0"/>
          </p:cNvCxnSpPr>
          <p:nvPr/>
        </p:nvCxnSpPr>
        <p:spPr bwMode="auto">
          <a:xfrm rot="5400000" flipH="1" flipV="1">
            <a:off x="3200399" y="4668079"/>
            <a:ext cx="752062" cy="54002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8" name="TextBox 17"/>
          <p:cNvSpPr txBox="1"/>
          <p:nvPr/>
        </p:nvSpPr>
        <p:spPr>
          <a:xfrm>
            <a:off x="2438399" y="5314123"/>
            <a:ext cx="17360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Message sent in the clear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0701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Message Digests (3)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In more detail: example of using SHA-1 message digest and RSA public key for signing </a:t>
            </a:r>
            <a:r>
              <a:rPr lang="en-US" sz="2800" dirty="0" err="1" smtClean="0"/>
              <a:t>nonsecret</a:t>
            </a:r>
            <a:r>
              <a:rPr lang="en-US" sz="2800" dirty="0" smtClean="0"/>
              <a:t> messages</a:t>
            </a:r>
          </a:p>
        </p:txBody>
      </p:sp>
      <p:pic>
        <p:nvPicPr>
          <p:cNvPr id="3789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3102" y="2999754"/>
            <a:ext cx="7877796" cy="2338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53604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Management of Public Keys (1)</a:t>
            </a:r>
          </a:p>
        </p:txBody>
      </p:sp>
      <p:pic>
        <p:nvPicPr>
          <p:cNvPr id="3994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212" y="3051318"/>
            <a:ext cx="7859575" cy="1651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2786653" y="4829694"/>
            <a:ext cx="3524689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2BD8"/>
                </a:solidFill>
              </a:rPr>
              <a:t>Trudy replaces E</a:t>
            </a:r>
            <a:r>
              <a:rPr lang="en-US" sz="2400" baseline="-25000" dirty="0" smtClean="0">
                <a:solidFill>
                  <a:srgbClr val="FF2BD8"/>
                </a:solidFill>
              </a:rPr>
              <a:t>B</a:t>
            </a:r>
            <a:r>
              <a:rPr lang="en-US" dirty="0" smtClean="0">
                <a:solidFill>
                  <a:srgbClr val="FF2BD8"/>
                </a:solidFill>
              </a:rPr>
              <a:t> with E</a:t>
            </a:r>
            <a:r>
              <a:rPr lang="en-US" sz="2400" baseline="-25000" dirty="0" smtClean="0">
                <a:solidFill>
                  <a:srgbClr val="FF2BD8"/>
                </a:solidFill>
              </a:rPr>
              <a:t>T</a:t>
            </a:r>
            <a:r>
              <a:rPr lang="en-US" dirty="0" smtClean="0">
                <a:solidFill>
                  <a:srgbClr val="FF2BD8"/>
                </a:solidFill>
              </a:rPr>
              <a:t> and acts as a “(wo)man in the middle”</a:t>
            </a:r>
            <a:endParaRPr lang="en-US" dirty="0">
              <a:solidFill>
                <a:srgbClr val="FF2BD8"/>
              </a:solidFill>
            </a:endParaRPr>
          </a:p>
        </p:txBody>
      </p:sp>
      <p:sp>
        <p:nvSpPr>
          <p:cNvPr id="7" name="Rectangle 3"/>
          <p:cNvSpPr>
            <a:spLocks noGrp="1" noChangeArrowheads="1"/>
          </p:cNvSpPr>
          <p:nvPr>
            <p:ph idx="1"/>
          </p:nvPr>
        </p:nvSpPr>
        <p:spPr>
          <a:xfrm>
            <a:off x="863588" y="1484785"/>
            <a:ext cx="7790214" cy="1296144"/>
          </a:xfrm>
        </p:spPr>
        <p:txBody>
          <a:bodyPr>
            <a:normAutofit/>
          </a:bodyPr>
          <a:lstStyle/>
          <a:p>
            <a:r>
              <a:rPr lang="en-US" sz="2800" dirty="0" smtClean="0"/>
              <a:t>Is RSA safe?</a:t>
            </a:r>
          </a:p>
          <a:p>
            <a:r>
              <a:rPr lang="en-US" sz="2800" dirty="0" smtClean="0"/>
              <a:t>What if public keys are forged?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3588" y="5541039"/>
            <a:ext cx="63007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Alice thinks she is encrypting messages with Bob’s public key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But it is Trudy’s public key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Trudy then encrypts the messages with Bob’s public key</a:t>
            </a:r>
          </a:p>
          <a:p>
            <a:r>
              <a:rPr lang="en-US" dirty="0" smtClean="0">
                <a:sym typeface="Wingdings" panose="05000000000000000000" pitchFamily="2" charset="2"/>
              </a:rPr>
              <a:t>	Bob does not notice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8082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Management of Public Keys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en-US" sz="2800" dirty="0" smtClean="0"/>
          </a:p>
          <a:p>
            <a:r>
              <a:rPr lang="en-US" sz="2800" dirty="0" smtClean="0"/>
              <a:t>We need a trusted way to distribute public keys</a:t>
            </a:r>
          </a:p>
          <a:p>
            <a:pPr lvl="3"/>
            <a:endParaRPr lang="en-US" dirty="0" smtClean="0"/>
          </a:p>
          <a:p>
            <a:pPr lvl="1"/>
            <a:r>
              <a:rPr lang="en-US" sz="2400" dirty="0" smtClean="0"/>
              <a:t>Certificates</a:t>
            </a:r>
          </a:p>
          <a:p>
            <a:pPr lvl="1"/>
            <a:r>
              <a:rPr lang="en-US" sz="2400" dirty="0" smtClean="0"/>
              <a:t>Public Key infrastructures</a:t>
            </a:r>
          </a:p>
          <a:p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51844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Certificates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CA (</a:t>
            </a:r>
            <a:r>
              <a:rPr lang="en-US" sz="1800" dirty="0" smtClean="0"/>
              <a:t>Certification Authority</a:t>
            </a:r>
            <a:r>
              <a:rPr lang="en-US" sz="2400" dirty="0" smtClean="0"/>
              <a:t>) issues signed statements about public keys; users trust CA and it can be offline</a:t>
            </a:r>
          </a:p>
          <a:p>
            <a:r>
              <a:rPr lang="en-US" sz="2000" dirty="0"/>
              <a:t>	</a:t>
            </a:r>
            <a:r>
              <a:rPr lang="en-US" sz="2000" dirty="0" smtClean="0"/>
              <a:t>- need to trust public key of CA</a:t>
            </a:r>
          </a:p>
        </p:txBody>
      </p:sp>
      <p:pic>
        <p:nvPicPr>
          <p:cNvPr id="4198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8101" y="2986732"/>
            <a:ext cx="8387798" cy="2746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2809655" y="5795972"/>
            <a:ext cx="352468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2BD8"/>
                </a:solidFill>
              </a:rPr>
              <a:t>A possible certificate</a:t>
            </a:r>
            <a:endParaRPr lang="en-US" dirty="0">
              <a:solidFill>
                <a:srgbClr val="FF2BD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689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Public Key Infrastructures (PKIs)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342360"/>
            <a:ext cx="7790214" cy="4600081"/>
          </a:xfrm>
        </p:spPr>
        <p:txBody>
          <a:bodyPr>
            <a:normAutofit/>
          </a:bodyPr>
          <a:lstStyle/>
          <a:p>
            <a:r>
              <a:rPr lang="en-US" sz="2400" dirty="0" smtClean="0"/>
              <a:t>PKI is a system for managing public keys using CAs</a:t>
            </a:r>
          </a:p>
          <a:p>
            <a:pPr lvl="1"/>
            <a:r>
              <a:rPr lang="en-US" sz="2000" dirty="0" smtClean="0"/>
              <a:t>Scales with hierarchy, may have multiple roots</a:t>
            </a:r>
          </a:p>
          <a:p>
            <a:pPr lvl="1"/>
            <a:r>
              <a:rPr lang="en-US" sz="2000" dirty="0" smtClean="0"/>
              <a:t>Also need CRLs (</a:t>
            </a:r>
            <a:r>
              <a:rPr lang="en-US" sz="1800" dirty="0" smtClean="0"/>
              <a:t>Certificate Revocation Lists</a:t>
            </a:r>
            <a:r>
              <a:rPr lang="en-US" sz="2000" dirty="0" smtClean="0"/>
              <a:t>)</a:t>
            </a:r>
          </a:p>
        </p:txBody>
      </p:sp>
      <p:pic>
        <p:nvPicPr>
          <p:cNvPr id="44036" name="Picture 2"/>
          <p:cNvPicPr>
            <a:picLocks noChangeAspect="1" noChangeArrowheads="1"/>
          </p:cNvPicPr>
          <p:nvPr/>
        </p:nvPicPr>
        <p:blipFill>
          <a:blip r:embed="rId2" cstate="print"/>
          <a:srcRect b="9503"/>
          <a:stretch>
            <a:fillRect/>
          </a:stretch>
        </p:blipFill>
        <p:spPr bwMode="auto">
          <a:xfrm>
            <a:off x="1018450" y="2800343"/>
            <a:ext cx="7107099" cy="3227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1875373" y="6042263"/>
            <a:ext cx="352468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2BD8"/>
                </a:solidFill>
              </a:rPr>
              <a:t>Hierarchical PKI</a:t>
            </a:r>
            <a:endParaRPr lang="en-US" dirty="0">
              <a:solidFill>
                <a:srgbClr val="FF2BD8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963671" y="5876614"/>
            <a:ext cx="2315623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2BD8"/>
                </a:solidFill>
              </a:rPr>
              <a:t>Chain of certificates for CA 5</a:t>
            </a:r>
            <a:endParaRPr lang="en-US" dirty="0">
              <a:solidFill>
                <a:srgbClr val="FF2BD8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26020" y="3051022"/>
            <a:ext cx="182529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Trust anchor</a:t>
            </a:r>
            <a:endParaRPr lang="en-US" dirty="0"/>
          </a:p>
        </p:txBody>
      </p:sp>
      <p:cxnSp>
        <p:nvCxnSpPr>
          <p:cNvPr id="13" name="Straight Arrow Connector 12"/>
          <p:cNvCxnSpPr/>
          <p:nvPr/>
        </p:nvCxnSpPr>
        <p:spPr bwMode="auto">
          <a:xfrm>
            <a:off x="2872409" y="3230214"/>
            <a:ext cx="367748" cy="158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666077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Root Certificate Agencies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2631233"/>
              </p:ext>
            </p:extLst>
          </p:nvPr>
        </p:nvGraphicFramePr>
        <p:xfrm>
          <a:off x="1568152" y="2765901"/>
          <a:ext cx="6172200" cy="2194560"/>
        </p:xfrm>
        <a:graphic>
          <a:graphicData uri="http://schemas.openxmlformats.org/drawingml/2006/table">
            <a:tbl>
              <a:tblPr firstRow="1">
                <a:tableStyleId>{3C2FFA5D-87B4-456A-9821-1D502468CF0F}</a:tableStyleId>
              </a:tblPr>
              <a:tblGrid>
                <a:gridCol w="2057400"/>
                <a:gridCol w="2057400"/>
                <a:gridCol w="2057400"/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Rank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Issuer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market share</a:t>
                      </a: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1.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Comodo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33.6%</a:t>
                      </a: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2.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Symantec Group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33.2%</a:t>
                      </a: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3.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Go Daddy Group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13.2%</a:t>
                      </a: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4.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GlobalSign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11.3%</a:t>
                      </a:r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5.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/>
                        <a:t>DigiCert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2.9%</a:t>
                      </a: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0023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Encryption: General model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450454"/>
            <a:ext cx="7790214" cy="4600081"/>
          </a:xfrm>
        </p:spPr>
        <p:txBody>
          <a:bodyPr>
            <a:normAutofit/>
          </a:bodyPr>
          <a:lstStyle/>
          <a:p>
            <a:r>
              <a:rPr lang="en-US" sz="2400" dirty="0" smtClean="0"/>
              <a:t>The encryption model</a:t>
            </a:r>
          </a:p>
          <a:p>
            <a:pPr lvl="1"/>
            <a:r>
              <a:rPr lang="en-US" sz="2000" dirty="0" err="1" smtClean="0"/>
              <a:t>Kerckhoff’s</a:t>
            </a:r>
            <a:r>
              <a:rPr lang="en-US" sz="2000" dirty="0" smtClean="0"/>
              <a:t> principle: Algorithms (E, D) are public; only the keys </a:t>
            </a:r>
            <a:br>
              <a:rPr lang="en-US" sz="2000" dirty="0" smtClean="0"/>
            </a:br>
            <a:r>
              <a:rPr lang="en-US" sz="2000" dirty="0" smtClean="0"/>
              <a:t>(K, K’) are secret</a:t>
            </a:r>
          </a:p>
          <a:p>
            <a:pPr lvl="1"/>
            <a:r>
              <a:rPr lang="en-US" sz="2000" dirty="0" smtClean="0"/>
              <a:t>Symmetric methods: K=K’</a:t>
            </a:r>
          </a:p>
        </p:txBody>
      </p:sp>
      <p:pic>
        <p:nvPicPr>
          <p:cNvPr id="717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55799" y="3060813"/>
            <a:ext cx="7111451" cy="32161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 bwMode="auto">
          <a:xfrm>
            <a:off x="2526384" y="4693317"/>
            <a:ext cx="1319752" cy="575035"/>
          </a:xfrm>
          <a:prstGeom prst="rect">
            <a:avLst/>
          </a:prstGeom>
          <a:solidFill>
            <a:srgbClr val="FF2BD8">
              <a:alpha val="50196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5290009" y="4685461"/>
            <a:ext cx="1319752" cy="575035"/>
          </a:xfrm>
          <a:prstGeom prst="rect">
            <a:avLst/>
          </a:prstGeom>
          <a:solidFill>
            <a:srgbClr val="FF2BD8">
              <a:alpha val="50196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52939" y="4412971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2BD8"/>
                </a:solidFill>
              </a:rPr>
              <a:t>Alice</a:t>
            </a:r>
            <a:endParaRPr lang="en-US" dirty="0">
              <a:solidFill>
                <a:srgbClr val="FF2BD8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308573" y="4485858"/>
            <a:ext cx="5950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2BD8"/>
                </a:solidFill>
              </a:rPr>
              <a:t>Bob</a:t>
            </a:r>
            <a:endParaRPr lang="en-US" dirty="0">
              <a:solidFill>
                <a:srgbClr val="FF2BD8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175092" y="3077814"/>
            <a:ext cx="765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2BD8"/>
                </a:solidFill>
              </a:rPr>
              <a:t>Trudy</a:t>
            </a:r>
            <a:endParaRPr lang="en-US" dirty="0">
              <a:solidFill>
                <a:srgbClr val="FF2BD8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084168" y="5888051"/>
            <a:ext cx="3600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‘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708774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ym typeface="Wingdings" panose="05000000000000000000" pitchFamily="2" charset="2"/>
              </a:rPr>
              <a:t> Firefox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99592" y="4509120"/>
            <a:ext cx="4752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see also https://wiki.mozilla.org/CA:IncludedCAs</a:t>
            </a:r>
          </a:p>
        </p:txBody>
      </p:sp>
    </p:spTree>
    <p:extLst>
      <p:ext uri="{BB962C8B-B14F-4D97-AF65-F5344CB8AC3E}">
        <p14:creationId xmlns:p14="http://schemas.microsoft.com/office/powerpoint/2010/main" val="1631762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Public-Key Cryptography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312543"/>
            <a:ext cx="7790214" cy="4600081"/>
          </a:xfrm>
        </p:spPr>
        <p:txBody>
          <a:bodyPr>
            <a:normAutofit/>
          </a:bodyPr>
          <a:lstStyle/>
          <a:p>
            <a:r>
              <a:rPr lang="en-US" sz="2400" dirty="0" smtClean="0"/>
              <a:t>Mutual authentication using public-key cryptography</a:t>
            </a:r>
          </a:p>
          <a:p>
            <a:pPr lvl="1"/>
            <a:r>
              <a:rPr lang="en-US" sz="2000" dirty="0" smtClean="0"/>
              <a:t>Alice and Bob get each other’s public keys (E</a:t>
            </a:r>
            <a:r>
              <a:rPr lang="en-US" sz="2000" baseline="-25000" dirty="0" smtClean="0"/>
              <a:t>A</a:t>
            </a:r>
            <a:r>
              <a:rPr lang="en-US" sz="2000" dirty="0" smtClean="0"/>
              <a:t>, E</a:t>
            </a:r>
            <a:r>
              <a:rPr lang="en-US" sz="2000" baseline="-25000" dirty="0" smtClean="0"/>
              <a:t>B</a:t>
            </a:r>
            <a:r>
              <a:rPr lang="en-US" sz="2000" dirty="0" smtClean="0"/>
              <a:t>) from a trusted directory; shared K</a:t>
            </a:r>
            <a:r>
              <a:rPr lang="en-US" sz="2000" baseline="-25000" dirty="0" smtClean="0"/>
              <a:t>S</a:t>
            </a:r>
            <a:r>
              <a:rPr lang="en-US" sz="2000" dirty="0" smtClean="0"/>
              <a:t> is the result</a:t>
            </a:r>
          </a:p>
        </p:txBody>
      </p:sp>
      <p:pic>
        <p:nvPicPr>
          <p:cNvPr id="6656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52625" y="2724344"/>
            <a:ext cx="5238750" cy="347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5208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Kerberos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sz="2800" dirty="0">
                <a:hlinkClick r:id="rId2"/>
              </a:rPr>
              <a:t>https://</a:t>
            </a:r>
            <a:r>
              <a:rPr lang="en-US" sz="2800" dirty="0" smtClean="0">
                <a:hlinkClick r:id="rId2"/>
              </a:rPr>
              <a:t>www.youtube.com/watch?v=kp5d8Yv3-0c</a:t>
            </a:r>
            <a:endParaRPr lang="en-US" sz="2800" dirty="0" smtClean="0"/>
          </a:p>
          <a:p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Default for windows domains</a:t>
            </a:r>
          </a:p>
        </p:txBody>
      </p:sp>
    </p:spTree>
    <p:extLst>
      <p:ext uri="{BB962C8B-B14F-4D97-AF65-F5344CB8AC3E}">
        <p14:creationId xmlns:p14="http://schemas.microsoft.com/office/powerpoint/2010/main" val="3491809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Email Security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 of security for authenticated, confidential email</a:t>
            </a:r>
          </a:p>
          <a:p>
            <a:pPr lvl="3"/>
            <a:endParaRPr lang="en-US" dirty="0" smtClean="0"/>
          </a:p>
          <a:p>
            <a:pPr lvl="1"/>
            <a:r>
              <a:rPr lang="en-US" dirty="0" smtClean="0"/>
              <a:t>PGP—Pretty Good Privacy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284240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PGP—Pretty Good Privacy (1)</a:t>
            </a:r>
            <a:endParaRPr lang="en-US" dirty="0" smtClean="0"/>
          </a:p>
        </p:txBody>
      </p:sp>
      <p:sp>
        <p:nvSpPr>
          <p:cNvPr id="69635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381541"/>
            <a:ext cx="7790214" cy="4729864"/>
          </a:xfrm>
        </p:spPr>
        <p:txBody>
          <a:bodyPr>
            <a:noAutofit/>
          </a:bodyPr>
          <a:lstStyle/>
          <a:p>
            <a:r>
              <a:rPr lang="en-US" sz="2400" dirty="0" smtClean="0"/>
              <a:t>PGP uses public- and symmetric-key cryptography for email secrecy and signatures; it also manages keys</a:t>
            </a:r>
          </a:p>
          <a:p>
            <a:endParaRPr lang="en-US" sz="2400" dirty="0" smtClean="0"/>
          </a:p>
          <a:p>
            <a:r>
              <a:rPr lang="en-US" sz="2400" dirty="0" smtClean="0"/>
              <a:t>Levels of public-key strengths:</a:t>
            </a:r>
          </a:p>
          <a:p>
            <a:pPr lvl="1"/>
            <a:r>
              <a:rPr lang="en-US" sz="2000" dirty="0" smtClean="0"/>
              <a:t>Casual (384 bits): </a:t>
            </a:r>
          </a:p>
          <a:p>
            <a:pPr lvl="2"/>
            <a:r>
              <a:rPr lang="en-US" sz="1800" dirty="0" smtClean="0"/>
              <a:t>Can be broken easily today.</a:t>
            </a:r>
          </a:p>
          <a:p>
            <a:pPr lvl="1"/>
            <a:r>
              <a:rPr lang="en-US" sz="2000" dirty="0" smtClean="0"/>
              <a:t>Commercial (512 bits): </a:t>
            </a:r>
          </a:p>
          <a:p>
            <a:pPr lvl="2"/>
            <a:r>
              <a:rPr lang="en-US" sz="1800" dirty="0" smtClean="0"/>
              <a:t>Breakable by three-letter organizations.</a:t>
            </a:r>
          </a:p>
          <a:p>
            <a:pPr lvl="1"/>
            <a:r>
              <a:rPr lang="en-US" sz="2000" dirty="0" smtClean="0"/>
              <a:t>Military (1024 bits): </a:t>
            </a:r>
          </a:p>
          <a:p>
            <a:pPr lvl="2"/>
            <a:r>
              <a:rPr lang="en-US" sz="1800" dirty="0" smtClean="0"/>
              <a:t>Not breakable by anyone on earth.</a:t>
            </a:r>
          </a:p>
          <a:p>
            <a:pPr lvl="1"/>
            <a:r>
              <a:rPr lang="en-US" sz="2000" dirty="0" smtClean="0"/>
              <a:t>Alien (2048 bits): </a:t>
            </a:r>
          </a:p>
          <a:p>
            <a:pPr lvl="2"/>
            <a:r>
              <a:rPr lang="en-US" sz="1800" dirty="0" smtClean="0"/>
              <a:t>Unbreakable by anyone on other planets</a:t>
            </a:r>
          </a:p>
        </p:txBody>
      </p:sp>
    </p:spTree>
    <p:extLst>
      <p:ext uri="{BB962C8B-B14F-4D97-AF65-F5344CB8AC3E}">
        <p14:creationId xmlns:p14="http://schemas.microsoft.com/office/powerpoint/2010/main" val="3499326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PGP</a:t>
            </a:r>
            <a:endParaRPr lang="en-US" dirty="0"/>
          </a:p>
        </p:txBody>
      </p:sp>
      <p:pic>
        <p:nvPicPr>
          <p:cNvPr id="1026" name="Picture 2" descr="http://upload.wikimedia.org/wikipedia/commons/thumb/4/4d/PGP_diagram.svg/640px-PGP_diagram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556792"/>
            <a:ext cx="4575951" cy="4768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1167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Web Security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Applications of security to the Internet</a:t>
            </a:r>
          </a:p>
          <a:p>
            <a:pPr lvl="3"/>
            <a:endParaRPr lang="en-US" sz="1800" dirty="0" smtClean="0"/>
          </a:p>
          <a:p>
            <a:pPr lvl="1"/>
            <a:r>
              <a:rPr lang="en-US" sz="2400" dirty="0" smtClean="0"/>
              <a:t>Secure naming</a:t>
            </a:r>
          </a:p>
          <a:p>
            <a:pPr lvl="1"/>
            <a:r>
              <a:rPr lang="en-US" sz="2400" dirty="0" smtClean="0"/>
              <a:t>SSL—Secure Sockets Layer</a:t>
            </a:r>
          </a:p>
          <a:p>
            <a:pPr lvl="1"/>
            <a:r>
              <a:rPr lang="en-US" sz="2400" dirty="0" err="1" smtClean="0"/>
              <a:t>IPSec</a:t>
            </a:r>
            <a:endParaRPr lang="en-US" sz="2400" dirty="0" smtClean="0"/>
          </a:p>
          <a:p>
            <a:pPr lvl="4"/>
            <a:endParaRPr lang="en-US" sz="1800" dirty="0" smtClean="0"/>
          </a:p>
          <a:p>
            <a:r>
              <a:rPr lang="en-US" sz="2800" dirty="0" smtClean="0"/>
              <a:t>Many other issues with downloaded code</a:t>
            </a:r>
          </a:p>
        </p:txBody>
      </p:sp>
    </p:spTree>
    <p:extLst>
      <p:ext uri="{BB962C8B-B14F-4D97-AF65-F5344CB8AC3E}">
        <p14:creationId xmlns:p14="http://schemas.microsoft.com/office/powerpoint/2010/main" val="4012485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Secure Naming (1)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421872"/>
            <a:ext cx="7790214" cy="4600081"/>
          </a:xfrm>
        </p:spPr>
        <p:txBody>
          <a:bodyPr>
            <a:normAutofit/>
          </a:bodyPr>
          <a:lstStyle/>
          <a:p>
            <a:r>
              <a:rPr lang="en-US" sz="2000" dirty="0" smtClean="0"/>
              <a:t>DNS names are included as part of URLs – so spoofing DNS resolution causes Alice contact Trudy not Bob (reason: DNS over UDP!)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904463" y="2362676"/>
            <a:ext cx="7334113" cy="3898969"/>
            <a:chOff x="903100" y="1169988"/>
            <a:chExt cx="7752917" cy="4211637"/>
          </a:xfrm>
        </p:grpSpPr>
        <p:pic>
          <p:nvPicPr>
            <p:cNvPr id="72708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903100" y="1193316"/>
              <a:ext cx="3499451" cy="41340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107955" y="1169988"/>
              <a:ext cx="3548062" cy="42116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1" name="TextBox 10"/>
          <p:cNvSpPr txBox="1"/>
          <p:nvPr/>
        </p:nvSpPr>
        <p:spPr>
          <a:xfrm>
            <a:off x="4363279" y="2891998"/>
            <a:ext cx="16101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2BD8"/>
                </a:solidFill>
              </a:rPr>
              <a:t>Trudy sends spoofed reply</a:t>
            </a:r>
            <a:endParaRPr lang="en-US" dirty="0">
              <a:solidFill>
                <a:srgbClr val="FF2BD8"/>
              </a:solidFill>
            </a:endParaRPr>
          </a:p>
        </p:txBody>
      </p:sp>
      <p:cxnSp>
        <p:nvCxnSpPr>
          <p:cNvPr id="13" name="Straight Arrow Connector 12"/>
          <p:cNvCxnSpPr/>
          <p:nvPr/>
        </p:nvCxnSpPr>
        <p:spPr bwMode="auto">
          <a:xfrm>
            <a:off x="5893905" y="3468756"/>
            <a:ext cx="407504" cy="25841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760215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Secure Naming (2)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407513"/>
            <a:ext cx="7790214" cy="4600081"/>
          </a:xfrm>
        </p:spPr>
        <p:txBody>
          <a:bodyPr/>
          <a:lstStyle/>
          <a:p>
            <a:r>
              <a:rPr lang="en-US" sz="2400" dirty="0" smtClean="0"/>
              <a:t>How Trudy spoofs the DNS for </a:t>
            </a:r>
            <a:r>
              <a:rPr lang="en-US" sz="2400" i="1" dirty="0" smtClean="0"/>
              <a:t>bob.com</a:t>
            </a:r>
            <a:r>
              <a:rPr lang="en-US" sz="2400" dirty="0" smtClean="0"/>
              <a:t> in more detail</a:t>
            </a:r>
          </a:p>
          <a:p>
            <a:pPr lvl="1"/>
            <a:r>
              <a:rPr lang="en-US" sz="2000" dirty="0" smtClean="0"/>
              <a:t>To counter, DNS servers randomize seq. numbers</a:t>
            </a:r>
          </a:p>
        </p:txBody>
      </p:sp>
      <p:pic>
        <p:nvPicPr>
          <p:cNvPr id="7475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463" y="2492896"/>
            <a:ext cx="8632825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3338443" y="3353683"/>
            <a:ext cx="938917" cy="98488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600" dirty="0" smtClean="0"/>
              <a:t>DNS cache at Alice’s ISP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419407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Secure Naming (3)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372177"/>
            <a:ext cx="7790214" cy="4600081"/>
          </a:xfrm>
        </p:spPr>
        <p:txBody>
          <a:bodyPr>
            <a:normAutofit/>
          </a:bodyPr>
          <a:lstStyle/>
          <a:p>
            <a:r>
              <a:rPr lang="en-US" sz="2400" dirty="0" err="1" smtClean="0"/>
              <a:t>DNSsec</a:t>
            </a:r>
            <a:r>
              <a:rPr lang="en-US" sz="2400" dirty="0" smtClean="0"/>
              <a:t> (DNS security) adds strong authenticity to DNS</a:t>
            </a:r>
          </a:p>
          <a:p>
            <a:pPr lvl="1"/>
            <a:r>
              <a:rPr lang="en-US" sz="2000" dirty="0" smtClean="0"/>
              <a:t>Responses are signed with private keys</a:t>
            </a:r>
          </a:p>
          <a:p>
            <a:pPr lvl="1"/>
            <a:r>
              <a:rPr lang="en-US" sz="2000" dirty="0" smtClean="0"/>
              <a:t>Public keys are included; client starts with top-level</a:t>
            </a:r>
          </a:p>
          <a:p>
            <a:pPr lvl="1"/>
            <a:r>
              <a:rPr lang="en-US" sz="2000" dirty="0" smtClean="0"/>
              <a:t>Deployment slow</a:t>
            </a:r>
          </a:p>
          <a:p>
            <a:pPr lvl="2"/>
            <a:r>
              <a:rPr lang="en-US" sz="1600" dirty="0" smtClean="0"/>
              <a:t>For current status, </a:t>
            </a:r>
            <a:r>
              <a:rPr lang="en-US" sz="1600" dirty="0"/>
              <a:t>see e.g. http://en.wikipedia.org/wiki/List_of_Internet_top-level_domains</a:t>
            </a:r>
            <a:endParaRPr lang="en-US" sz="1600" dirty="0" smtClean="0"/>
          </a:p>
        </p:txBody>
      </p:sp>
      <p:pic>
        <p:nvPicPr>
          <p:cNvPr id="7680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716" y="3778043"/>
            <a:ext cx="8115300" cy="1508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955040" y="5296673"/>
            <a:ext cx="7233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2BD8"/>
                </a:solidFill>
              </a:rPr>
              <a:t>Resource Record set for </a:t>
            </a:r>
            <a:r>
              <a:rPr lang="en-US" i="1" dirty="0" smtClean="0">
                <a:solidFill>
                  <a:srgbClr val="FF2BD8"/>
                </a:solidFill>
              </a:rPr>
              <a:t>bob.com</a:t>
            </a:r>
            <a:r>
              <a:rPr lang="en-US" dirty="0" smtClean="0">
                <a:solidFill>
                  <a:srgbClr val="FF2BD8"/>
                </a:solidFill>
              </a:rPr>
              <a:t>. </a:t>
            </a:r>
          </a:p>
          <a:p>
            <a:pPr algn="ctr"/>
            <a:r>
              <a:rPr lang="en-US" dirty="0" smtClean="0">
                <a:solidFill>
                  <a:srgbClr val="FF2BD8"/>
                </a:solidFill>
              </a:rPr>
              <a:t>Has Bob’s public key (KEY), and is signed by .com server (SIG) </a:t>
            </a:r>
            <a:endParaRPr lang="en-US" dirty="0">
              <a:solidFill>
                <a:srgbClr val="FF2BD8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83568" y="6156012"/>
            <a:ext cx="8424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=&gt; Allows to verify whether answers to DNS lookups at bob.com are really from Bob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5149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Terminology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Plain text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Cipher text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Cipher: Algorithm for encryption and decryption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Encryption: Plain text </a:t>
            </a:r>
            <a:r>
              <a:rPr lang="en-US" dirty="0" smtClean="0">
                <a:sym typeface="Wingdings" panose="05000000000000000000" pitchFamily="2" charset="2"/>
              </a:rPr>
              <a:t> Cipher text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>
                <a:sym typeface="Wingdings" panose="05000000000000000000" pitchFamily="2" charset="2"/>
              </a:rPr>
              <a:t>Decryption: Cipher text Plain text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>
                <a:sym typeface="Wingdings" panose="05000000000000000000" pitchFamily="2" charset="2"/>
              </a:rPr>
              <a:t>Key: Parameter for cipher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dirty="0" smtClean="0">
                <a:sym typeface="Wingdings" panose="05000000000000000000" pitchFamily="2" charset="2"/>
              </a:rPr>
              <a:t>Symmetric key ciphers: Same key used for encryption and decryption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dirty="0" smtClean="0">
                <a:sym typeface="Wingdings" panose="05000000000000000000" pitchFamily="2" charset="2"/>
              </a:rPr>
              <a:t>Asymmetric key ciphers: Keys used for encryption and decryption are different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8728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SSL—Secure Sockets Layer (1)</a:t>
            </a:r>
          </a:p>
        </p:txBody>
      </p:sp>
      <p:sp>
        <p:nvSpPr>
          <p:cNvPr id="79874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SSL provides an authenticated, secret connection between two sockets; uses public keys with X.509</a:t>
            </a:r>
          </a:p>
          <a:p>
            <a:pPr lvl="1"/>
            <a:r>
              <a:rPr lang="en-US" sz="2000" dirty="0" smtClean="0"/>
              <a:t>TLS (</a:t>
            </a:r>
            <a:r>
              <a:rPr lang="en-US" sz="1800" dirty="0" smtClean="0"/>
              <a:t>Transport Layer Security</a:t>
            </a:r>
            <a:r>
              <a:rPr lang="en-US" sz="2000" dirty="0" smtClean="0"/>
              <a:t>) is the IETF version of Netscape’s SSL</a:t>
            </a:r>
          </a:p>
        </p:txBody>
      </p:sp>
      <p:pic>
        <p:nvPicPr>
          <p:cNvPr id="7987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05891" y="3105221"/>
            <a:ext cx="4332218" cy="2505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 bwMode="auto">
          <a:xfrm>
            <a:off x="2574235" y="3627785"/>
            <a:ext cx="3995530" cy="367748"/>
          </a:xfrm>
          <a:prstGeom prst="rect">
            <a:avLst/>
          </a:prstGeom>
          <a:solidFill>
            <a:schemeClr val="accent3">
              <a:lumMod val="60000"/>
              <a:lumOff val="40000"/>
              <a:alpha val="50196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07972" y="5536098"/>
            <a:ext cx="27280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2BD8"/>
                </a:solidFill>
              </a:rPr>
              <a:t>SSL in the protocol stack</a:t>
            </a:r>
            <a:endParaRPr lang="en-US" dirty="0">
              <a:solidFill>
                <a:srgbClr val="FF2BD8"/>
              </a:solidFill>
            </a:endParaRPr>
          </a:p>
        </p:txBody>
      </p:sp>
      <p:sp>
        <p:nvSpPr>
          <p:cNvPr id="11" name="Right Brace 10"/>
          <p:cNvSpPr/>
          <p:nvPr/>
        </p:nvSpPr>
        <p:spPr bwMode="auto">
          <a:xfrm>
            <a:off x="6619461" y="3250098"/>
            <a:ext cx="188843" cy="765313"/>
          </a:xfrm>
          <a:prstGeom prst="rightBrace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778487" y="3329610"/>
            <a:ext cx="17963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HTTPS means</a:t>
            </a:r>
          </a:p>
          <a:p>
            <a:pPr algn="ctr"/>
            <a:r>
              <a:rPr lang="en-US" dirty="0" smtClean="0"/>
              <a:t>HTTP over SSL</a:t>
            </a:r>
            <a:endParaRPr lang="en-US" dirty="0"/>
          </a:p>
        </p:txBody>
      </p:sp>
      <p:cxnSp>
        <p:nvCxnSpPr>
          <p:cNvPr id="14" name="Straight Arrow Connector 13"/>
          <p:cNvCxnSpPr/>
          <p:nvPr/>
        </p:nvCxnSpPr>
        <p:spPr bwMode="auto">
          <a:xfrm>
            <a:off x="1818861" y="3806689"/>
            <a:ext cx="616226" cy="158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TextBox 14"/>
          <p:cNvSpPr txBox="1"/>
          <p:nvPr/>
        </p:nvSpPr>
        <p:spPr>
          <a:xfrm>
            <a:off x="427377" y="3190464"/>
            <a:ext cx="1699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SSL runs on top of TCP and below </a:t>
            </a:r>
          </a:p>
          <a:p>
            <a:pPr algn="ctr"/>
            <a:r>
              <a:rPr lang="en-US" dirty="0" smtClean="0"/>
              <a:t>the application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6719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SSL—Secure Sockets Layer (2)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017240"/>
            <a:ext cx="7790214" cy="4600081"/>
          </a:xfrm>
        </p:spPr>
        <p:txBody>
          <a:bodyPr>
            <a:normAutofit/>
          </a:bodyPr>
          <a:lstStyle/>
          <a:p>
            <a:r>
              <a:rPr lang="en-US" sz="2400" dirty="0" smtClean="0"/>
              <a:t>Phases in SSL V3 connection establishment (simplified)</a:t>
            </a:r>
          </a:p>
          <a:p>
            <a:pPr lvl="1"/>
            <a:r>
              <a:rPr lang="en-US" sz="2000" dirty="0" smtClean="0"/>
              <a:t>Only the client (Alice) authenticates the server (Bob)</a:t>
            </a:r>
          </a:p>
          <a:p>
            <a:pPr lvl="1"/>
            <a:r>
              <a:rPr lang="en-US" sz="2000" dirty="0" smtClean="0"/>
              <a:t>Session key computed on both sides (E</a:t>
            </a:r>
            <a:r>
              <a:rPr lang="en-US" sz="2000" baseline="-25000" dirty="0" smtClean="0"/>
              <a:t>B</a:t>
            </a:r>
            <a:r>
              <a:rPr lang="en-US" sz="2000" dirty="0" smtClean="0"/>
              <a:t>, R</a:t>
            </a:r>
            <a:r>
              <a:rPr lang="en-US" sz="2000" baseline="-25000" dirty="0" smtClean="0"/>
              <a:t>A</a:t>
            </a:r>
            <a:r>
              <a:rPr lang="en-US" sz="2000" dirty="0" smtClean="0"/>
              <a:t>, R</a:t>
            </a:r>
            <a:r>
              <a:rPr lang="en-US" sz="2000" baseline="-25000" dirty="0" smtClean="0"/>
              <a:t>B</a:t>
            </a:r>
            <a:r>
              <a:rPr lang="en-US" sz="2000" dirty="0" smtClean="0"/>
              <a:t>) </a:t>
            </a:r>
          </a:p>
        </p:txBody>
      </p:sp>
      <p:pic>
        <p:nvPicPr>
          <p:cNvPr id="8090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18301" y="2489196"/>
            <a:ext cx="6532522" cy="3846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68934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SSL—Secure Sockets Layer (3)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272787"/>
            <a:ext cx="7790214" cy="4600081"/>
          </a:xfrm>
        </p:spPr>
        <p:txBody>
          <a:bodyPr>
            <a:normAutofit/>
          </a:bodyPr>
          <a:lstStyle/>
          <a:p>
            <a:r>
              <a:rPr lang="en-US" sz="2400" dirty="0" smtClean="0"/>
              <a:t>Data transmission using SSL. Authentication and encryption for a connection use the session key.</a:t>
            </a:r>
          </a:p>
        </p:txBody>
      </p:sp>
      <p:pic>
        <p:nvPicPr>
          <p:cNvPr id="8294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37224" y="2165897"/>
            <a:ext cx="7069552" cy="4134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7314688" y="4149080"/>
            <a:ext cx="929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(hash)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637703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IPsec (1)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>
          <a:xfrm>
            <a:off x="924339" y="1262849"/>
            <a:ext cx="7790214" cy="4600081"/>
          </a:xfrm>
        </p:spPr>
        <p:txBody>
          <a:bodyPr>
            <a:normAutofit/>
          </a:bodyPr>
          <a:lstStyle/>
          <a:p>
            <a:r>
              <a:rPr lang="en-US" sz="2800" dirty="0" err="1" smtClean="0"/>
              <a:t>IPsec</a:t>
            </a:r>
            <a:r>
              <a:rPr lang="en-US" sz="2800" dirty="0" smtClean="0"/>
              <a:t> adds confidentiality and authentication to IP</a:t>
            </a:r>
          </a:p>
          <a:p>
            <a:pPr lvl="1"/>
            <a:r>
              <a:rPr lang="en-US" sz="2400" dirty="0" smtClean="0"/>
              <a:t>Secret keys are set up for packets between endpoints called security associations</a:t>
            </a:r>
          </a:p>
          <a:p>
            <a:pPr lvl="1"/>
            <a:r>
              <a:rPr lang="en-US" sz="2400" dirty="0" smtClean="0"/>
              <a:t>Adds AH header; inserted after IP in transport mode</a:t>
            </a:r>
          </a:p>
        </p:txBody>
      </p:sp>
      <p:pic>
        <p:nvPicPr>
          <p:cNvPr id="4608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7054" y="3190869"/>
            <a:ext cx="7909891" cy="2682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 bwMode="auto">
          <a:xfrm>
            <a:off x="2345635" y="3449486"/>
            <a:ext cx="1272208" cy="506694"/>
          </a:xfrm>
          <a:prstGeom prst="rect">
            <a:avLst/>
          </a:prstGeom>
          <a:solidFill>
            <a:srgbClr val="FF2BD8">
              <a:alpha val="50196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222514" y="5863361"/>
            <a:ext cx="646043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2BD8"/>
                </a:solidFill>
              </a:rPr>
              <a:t>AH (Authentication Header) provides integrity and anti-replay</a:t>
            </a:r>
            <a:endParaRPr lang="en-US" dirty="0">
              <a:solidFill>
                <a:srgbClr val="FF2BD8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489906" y="4531954"/>
            <a:ext cx="2272555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Identifies security association</a:t>
            </a:r>
            <a:endParaRPr lang="en-US" dirty="0"/>
          </a:p>
        </p:txBody>
      </p:sp>
      <p:cxnSp>
        <p:nvCxnSpPr>
          <p:cNvPr id="12" name="Straight Arrow Connector 11"/>
          <p:cNvCxnSpPr/>
          <p:nvPr/>
        </p:nvCxnSpPr>
        <p:spPr bwMode="auto">
          <a:xfrm rot="10800000">
            <a:off x="5168349" y="4721086"/>
            <a:ext cx="457199" cy="158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85590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IPsec (2)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471567"/>
            <a:ext cx="7790214" cy="4600081"/>
          </a:xfrm>
        </p:spPr>
        <p:txBody>
          <a:bodyPr>
            <a:normAutofit/>
          </a:bodyPr>
          <a:lstStyle/>
          <a:p>
            <a:r>
              <a:rPr lang="fr-FR" sz="2800" dirty="0" smtClean="0"/>
              <a:t>ESP (</a:t>
            </a:r>
            <a:r>
              <a:rPr lang="fr-FR" sz="2000" dirty="0" err="1" smtClean="0"/>
              <a:t>Encapsulating</a:t>
            </a:r>
            <a:r>
              <a:rPr lang="fr-FR" sz="2000" dirty="0" smtClean="0"/>
              <a:t> Security </a:t>
            </a:r>
            <a:r>
              <a:rPr lang="fr-FR" sz="2000" dirty="0" err="1" smtClean="0"/>
              <a:t>Payload</a:t>
            </a:r>
            <a:r>
              <a:rPr lang="fr-FR" sz="2800" dirty="0" smtClean="0"/>
              <a:t>) </a:t>
            </a:r>
            <a:r>
              <a:rPr lang="fr-FR" sz="2800" dirty="0" err="1" smtClean="0"/>
              <a:t>provides</a:t>
            </a:r>
            <a:r>
              <a:rPr lang="fr-FR" sz="2800" dirty="0" smtClean="0"/>
              <a:t> </a:t>
            </a:r>
            <a:r>
              <a:rPr lang="fr-FR" sz="2800" dirty="0" err="1" smtClean="0"/>
              <a:t>secrecy</a:t>
            </a:r>
            <a:r>
              <a:rPr lang="fr-FR" sz="2800" dirty="0" smtClean="0"/>
              <a:t> and </a:t>
            </a:r>
            <a:r>
              <a:rPr lang="fr-FR" sz="2800" dirty="0" err="1" smtClean="0"/>
              <a:t>integrity</a:t>
            </a:r>
            <a:r>
              <a:rPr lang="fr-FR" sz="2800" dirty="0" smtClean="0"/>
              <a:t>; </a:t>
            </a:r>
            <a:r>
              <a:rPr lang="fr-FR" sz="2800" dirty="0" err="1" smtClean="0"/>
              <a:t>expands</a:t>
            </a:r>
            <a:r>
              <a:rPr lang="fr-FR" sz="2800" dirty="0" smtClean="0"/>
              <a:t> on AH</a:t>
            </a:r>
          </a:p>
          <a:p>
            <a:pPr lvl="1"/>
            <a:r>
              <a:rPr lang="fr-FR" sz="2400" dirty="0" err="1" smtClean="0"/>
              <a:t>Adds</a:t>
            </a:r>
            <a:r>
              <a:rPr lang="fr-FR" sz="2400" dirty="0" smtClean="0"/>
              <a:t> ESP header and </a:t>
            </a:r>
            <a:r>
              <a:rPr lang="fr-FR" sz="2400" dirty="0" err="1" smtClean="0"/>
              <a:t>trailer</a:t>
            </a:r>
            <a:r>
              <a:rPr lang="fr-FR" sz="2400" dirty="0" smtClean="0"/>
              <a:t>; </a:t>
            </a:r>
            <a:r>
              <a:rPr lang="fr-FR" sz="2400" dirty="0" err="1" smtClean="0"/>
              <a:t>inserted</a:t>
            </a:r>
            <a:r>
              <a:rPr lang="fr-FR" sz="2400" dirty="0" smtClean="0"/>
              <a:t> </a:t>
            </a:r>
            <a:r>
              <a:rPr lang="fr-FR" sz="2400" dirty="0" err="1" smtClean="0"/>
              <a:t>after</a:t>
            </a:r>
            <a:r>
              <a:rPr lang="fr-FR" sz="2400" dirty="0" smtClean="0"/>
              <a:t> IP header in transport or </a:t>
            </a:r>
            <a:r>
              <a:rPr lang="fr-FR" sz="2400" dirty="0" err="1" smtClean="0"/>
              <a:t>before</a:t>
            </a:r>
            <a:r>
              <a:rPr lang="fr-FR" sz="2400" dirty="0" smtClean="0"/>
              <a:t> in tunnel mode</a:t>
            </a:r>
            <a:endParaRPr lang="en-US" sz="2400" dirty="0" smtClean="0"/>
          </a:p>
        </p:txBody>
      </p:sp>
      <p:pic>
        <p:nvPicPr>
          <p:cNvPr id="47108" name="Picture 2"/>
          <p:cNvPicPr>
            <a:picLocks noChangeAspect="1" noChangeArrowheads="1"/>
          </p:cNvPicPr>
          <p:nvPr/>
        </p:nvPicPr>
        <p:blipFill>
          <a:blip r:embed="rId2" cstate="print"/>
          <a:srcRect l="4795"/>
          <a:stretch>
            <a:fillRect/>
          </a:stretch>
        </p:blipFill>
        <p:spPr bwMode="auto">
          <a:xfrm>
            <a:off x="1490867" y="3208679"/>
            <a:ext cx="7498314" cy="25758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248475" y="3468028"/>
            <a:ext cx="13616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2BD8"/>
                </a:solidFill>
              </a:rPr>
              <a:t>Transport mode</a:t>
            </a:r>
            <a:endParaRPr lang="en-US" dirty="0">
              <a:solidFill>
                <a:srgbClr val="FF2BD8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78292" y="4763428"/>
            <a:ext cx="13616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2BD8"/>
                </a:solidFill>
              </a:rPr>
              <a:t>Tunnel mode</a:t>
            </a:r>
            <a:endParaRPr lang="en-US" dirty="0">
              <a:solidFill>
                <a:srgbClr val="FF2BD8"/>
              </a:solidFill>
            </a:endParaRPr>
          </a:p>
        </p:txBody>
      </p:sp>
      <p:sp>
        <p:nvSpPr>
          <p:cNvPr id="11" name="Right Brace 10"/>
          <p:cNvSpPr/>
          <p:nvPr/>
        </p:nvSpPr>
        <p:spPr bwMode="auto">
          <a:xfrm rot="5400000">
            <a:off x="4954656" y="3985587"/>
            <a:ext cx="253448" cy="3493605"/>
          </a:xfrm>
          <a:prstGeom prst="rightBrace">
            <a:avLst/>
          </a:prstGeom>
          <a:noFill/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702329" y="5800410"/>
            <a:ext cx="3125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2BD8"/>
                </a:solidFill>
              </a:rPr>
              <a:t>Whole IP packet is wrapped</a:t>
            </a:r>
            <a:endParaRPr lang="en-US" dirty="0">
              <a:solidFill>
                <a:srgbClr val="FF2BD8"/>
              </a:solidFill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2405880" y="3548268"/>
            <a:ext cx="904459" cy="516833"/>
          </a:xfrm>
          <a:prstGeom prst="rect">
            <a:avLst/>
          </a:prstGeom>
          <a:solidFill>
            <a:srgbClr val="FF2BD8">
              <a:alpha val="50196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2418523" y="4843668"/>
            <a:ext cx="901147" cy="516833"/>
          </a:xfrm>
          <a:prstGeom prst="rect">
            <a:avLst/>
          </a:prstGeom>
          <a:solidFill>
            <a:srgbClr val="FF2BD8">
              <a:alpha val="50196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6864627" y="4846373"/>
            <a:ext cx="1901686" cy="516833"/>
          </a:xfrm>
          <a:prstGeom prst="rect">
            <a:avLst/>
          </a:prstGeom>
          <a:solidFill>
            <a:srgbClr val="FF2BD8">
              <a:alpha val="50196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6122505" y="3548265"/>
            <a:ext cx="1901686" cy="516833"/>
          </a:xfrm>
          <a:prstGeom prst="rect">
            <a:avLst/>
          </a:prstGeom>
          <a:solidFill>
            <a:srgbClr val="FF2BD8">
              <a:alpha val="50196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652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Private Networks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US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Quite secure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sz="2400" dirty="0" smtClean="0"/>
              <a:t>attacks require physical tapping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expensive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Virtual private networks (VPNs) allow private networks over public networks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dirty="0" smtClean="0"/>
              <a:t>Ease of use of the network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dirty="0" smtClean="0"/>
              <a:t>Only VPN needs to be secured, instead of each internal </a:t>
            </a:r>
            <a:r>
              <a:rPr lang="en-US" smtClean="0"/>
              <a:t>application individually</a:t>
            </a:r>
            <a:endParaRPr lang="en-US" dirty="0" smtClean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327865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Virtual Private Networks (1)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541140"/>
            <a:ext cx="7790214" cy="4600081"/>
          </a:xfrm>
        </p:spPr>
        <p:txBody>
          <a:bodyPr>
            <a:normAutofit/>
          </a:bodyPr>
          <a:lstStyle/>
          <a:p>
            <a:r>
              <a:rPr lang="en-US" sz="2800" dirty="0" smtClean="0"/>
              <a:t>VPNs (</a:t>
            </a:r>
            <a:r>
              <a:rPr lang="en-US" sz="2000" dirty="0" smtClean="0"/>
              <a:t>Virtual Private Networks</a:t>
            </a:r>
            <a:r>
              <a:rPr lang="en-US" sz="2800" dirty="0" smtClean="0"/>
              <a:t>) join disconnected islands of a logical network into a single virtual network</a:t>
            </a:r>
          </a:p>
          <a:p>
            <a:pPr lvl="1"/>
            <a:r>
              <a:rPr lang="en-US" sz="2400" dirty="0" smtClean="0"/>
              <a:t>Islands are joined by tunnels over the Internet</a:t>
            </a:r>
          </a:p>
        </p:txBody>
      </p:sp>
      <p:pic>
        <p:nvPicPr>
          <p:cNvPr id="4915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47850" y="2943017"/>
            <a:ext cx="5448300" cy="307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1928183" y="5883243"/>
            <a:ext cx="527767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2BD8"/>
                </a:solidFill>
              </a:rPr>
              <a:t>VPN joining London, Paris, Home, and Travel </a:t>
            </a:r>
            <a:endParaRPr lang="en-US" dirty="0">
              <a:solidFill>
                <a:srgbClr val="FF2BD8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394370" y="4661165"/>
            <a:ext cx="129851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Tunnel</a:t>
            </a:r>
            <a:endParaRPr lang="en-US" dirty="0"/>
          </a:p>
        </p:txBody>
      </p:sp>
      <p:cxnSp>
        <p:nvCxnSpPr>
          <p:cNvPr id="11" name="Straight Arrow Connector 10"/>
          <p:cNvCxnSpPr/>
          <p:nvPr/>
        </p:nvCxnSpPr>
        <p:spPr bwMode="auto">
          <a:xfrm rot="10800000">
            <a:off x="5973417" y="4581942"/>
            <a:ext cx="636106" cy="20037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246812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Virtual Private Networks (2)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541140"/>
            <a:ext cx="7790214" cy="4600081"/>
          </a:xfrm>
        </p:spPr>
        <p:txBody>
          <a:bodyPr>
            <a:normAutofit/>
          </a:bodyPr>
          <a:lstStyle/>
          <a:p>
            <a:r>
              <a:rPr lang="en-US" sz="2800" dirty="0" smtClean="0"/>
              <a:t>VPN traffic travels over the Internet but VPN hosts are separated from the Internet</a:t>
            </a:r>
          </a:p>
          <a:p>
            <a:pPr lvl="1"/>
            <a:r>
              <a:rPr lang="en-US" sz="2400" dirty="0" smtClean="0"/>
              <a:t>Need a gateway to send traffic in/out of VPN</a:t>
            </a:r>
          </a:p>
          <a:p>
            <a:endParaRPr lang="en-US" sz="2800" dirty="0" smtClean="0"/>
          </a:p>
        </p:txBody>
      </p:sp>
      <p:pic>
        <p:nvPicPr>
          <p:cNvPr id="5018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5327" y="2935425"/>
            <a:ext cx="3853346" cy="3088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1938122" y="5982633"/>
            <a:ext cx="527767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2BD8"/>
                </a:solidFill>
              </a:rPr>
              <a:t>Topology as seen from inside the VPN</a:t>
            </a:r>
            <a:endParaRPr lang="en-US" dirty="0">
              <a:solidFill>
                <a:srgbClr val="FF2BD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421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Tunneling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Can happen at different layers/using different technology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err="1" smtClean="0"/>
              <a:t>IPSec</a:t>
            </a:r>
            <a:endParaRPr lang="en-US" dirty="0" smtClean="0"/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dirty="0" smtClean="0"/>
              <a:t>Network Layer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dirty="0" smtClean="0"/>
              <a:t>setting done (in principle) in network adapter settings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VPN Clients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dirty="0" smtClean="0"/>
              <a:t>Link Layer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dirty="0" smtClean="0"/>
              <a:t>commonly setup using virtual network adapters that use SSL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dirty="0" smtClean="0"/>
              <a:t>Common solution for individuals (e.g. Cisco </a:t>
            </a:r>
            <a:r>
              <a:rPr lang="en-US" dirty="0" err="1" smtClean="0"/>
              <a:t>AnyConnect</a:t>
            </a:r>
            <a:r>
              <a:rPr lang="en-US" dirty="0" smtClean="0"/>
              <a:t>, </a:t>
            </a:r>
            <a:r>
              <a:rPr lang="en-US" dirty="0" err="1" smtClean="0"/>
              <a:t>OpenVPN</a:t>
            </a:r>
            <a:r>
              <a:rPr lang="en-US" dirty="0" smtClean="0"/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Router-to-router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dirty="0" smtClean="0"/>
              <a:t>Tunneling becomes transparent to connected devices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dirty="0" smtClean="0"/>
              <a:t>Common solution for connecting offices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30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Only a glimpse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Other relevant topics</a:t>
            </a:r>
          </a:p>
          <a:p>
            <a:pPr lvl="1"/>
            <a:r>
              <a:rPr lang="en-US" dirty="0" smtClean="0"/>
              <a:t>Denial of service attacks</a:t>
            </a:r>
          </a:p>
          <a:p>
            <a:pPr lvl="1"/>
            <a:r>
              <a:rPr lang="en-US" dirty="0" smtClean="0"/>
              <a:t>Traffic analysis</a:t>
            </a:r>
          </a:p>
          <a:p>
            <a:pPr lvl="1"/>
            <a:r>
              <a:rPr lang="en-US" dirty="0"/>
              <a:t>S</a:t>
            </a:r>
            <a:r>
              <a:rPr lang="en-US" dirty="0" smtClean="0"/>
              <a:t>ocial issues</a:t>
            </a:r>
          </a:p>
          <a:p>
            <a:pPr lvl="2"/>
            <a:r>
              <a:rPr lang="en-US" dirty="0"/>
              <a:t>Privacy</a:t>
            </a:r>
          </a:p>
          <a:p>
            <a:pPr lvl="2"/>
            <a:r>
              <a:rPr lang="en-US" dirty="0"/>
              <a:t>Freedom of </a:t>
            </a:r>
            <a:r>
              <a:rPr lang="en-US" dirty="0" smtClean="0"/>
              <a:t>speech</a:t>
            </a:r>
          </a:p>
          <a:p>
            <a:pPr lvl="2"/>
            <a:r>
              <a:rPr lang="en-US" dirty="0" smtClean="0"/>
              <a:t>TOR network</a:t>
            </a: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879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Fundamental Cryptographic Principles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Messages must contain some redundancy</a:t>
            </a:r>
          </a:p>
          <a:p>
            <a:pPr lvl="1" indent="-230188"/>
            <a:r>
              <a:rPr lang="en-US" dirty="0" smtClean="0"/>
              <a:t>All encrypted messages decrypt to something</a:t>
            </a:r>
          </a:p>
          <a:p>
            <a:pPr lvl="1" indent="-230188"/>
            <a:r>
              <a:rPr lang="en-US" dirty="0" smtClean="0"/>
              <a:t>Redundancy lets receiver recognize a valid message</a:t>
            </a:r>
          </a:p>
          <a:p>
            <a:pPr lvl="1" indent="-230188"/>
            <a:r>
              <a:rPr lang="en-US" dirty="0" smtClean="0"/>
              <a:t>But redundancy helps attackers break the design</a:t>
            </a:r>
          </a:p>
          <a:p>
            <a:pPr lvl="4"/>
            <a:endParaRPr lang="en-US" dirty="0" smtClean="0"/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Some method is needed to foil replay attacks</a:t>
            </a:r>
          </a:p>
          <a:p>
            <a:pPr lvl="1" indent="-230188"/>
            <a:r>
              <a:rPr lang="en-US" dirty="0" smtClean="0"/>
              <a:t>Without a way to check if messages are fresh then old messages can be copied and resent</a:t>
            </a:r>
          </a:p>
          <a:p>
            <a:pPr lvl="1" indent="-230188"/>
            <a:r>
              <a:rPr lang="en-US" dirty="0" smtClean="0"/>
              <a:t>For example, add a date stamp to messages</a:t>
            </a:r>
          </a:p>
        </p:txBody>
      </p:sp>
    </p:spTree>
    <p:extLst>
      <p:ext uri="{BB962C8B-B14F-4D97-AF65-F5344CB8AC3E}">
        <p14:creationId xmlns:p14="http://schemas.microsoft.com/office/powerpoint/2010/main" val="3079450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Take home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Symmetric vs. asymmetric encryption</a:t>
            </a:r>
          </a:p>
          <a:p>
            <a:pPr lvl="1"/>
            <a:r>
              <a:rPr lang="en-US" dirty="0" smtClean="0"/>
              <a:t>former is faster</a:t>
            </a:r>
          </a:p>
          <a:p>
            <a:pPr lvl="1"/>
            <a:r>
              <a:rPr lang="en-US" dirty="0" smtClean="0"/>
              <a:t>latter solves the problem of key exchange</a:t>
            </a:r>
          </a:p>
          <a:p>
            <a:pPr lvl="1"/>
            <a:r>
              <a:rPr lang="en-US" dirty="0" smtClean="0"/>
              <a:t>Remaining problem: Where to get public keys from</a:t>
            </a:r>
          </a:p>
          <a:p>
            <a:pPr lvl="2"/>
            <a:r>
              <a:rPr lang="en-US" dirty="0" smtClean="0"/>
              <a:t>Solution: Certificates</a:t>
            </a:r>
            <a:endParaRPr lang="en-US" dirty="0"/>
          </a:p>
          <a:p>
            <a:r>
              <a:rPr lang="en-US" dirty="0" smtClean="0"/>
              <a:t>How RSA works</a:t>
            </a:r>
          </a:p>
          <a:p>
            <a:r>
              <a:rPr lang="en-US" dirty="0" smtClean="0"/>
              <a:t>RSA in Java</a:t>
            </a:r>
          </a:p>
          <a:p>
            <a:r>
              <a:rPr lang="en-US" dirty="0" smtClean="0"/>
              <a:t>VPN</a:t>
            </a:r>
          </a:p>
        </p:txBody>
      </p:sp>
    </p:spTree>
    <p:extLst>
      <p:ext uri="{BB962C8B-B14F-4D97-AF65-F5344CB8AC3E}">
        <p14:creationId xmlns:p14="http://schemas.microsoft.com/office/powerpoint/2010/main" val="3737099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Symmetric-Key Algorithms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1381124" y="1990725"/>
            <a:ext cx="7511356" cy="4019550"/>
          </a:xfrm>
        </p:spPr>
        <p:txBody>
          <a:bodyPr>
            <a:normAutofit/>
          </a:bodyPr>
          <a:lstStyle/>
          <a:p>
            <a:endParaRPr lang="en-US" sz="2800" dirty="0" smtClean="0"/>
          </a:p>
          <a:p>
            <a:r>
              <a:rPr lang="en-US" sz="2800" dirty="0" smtClean="0"/>
              <a:t>Encryption and decryption key are the same</a:t>
            </a:r>
          </a:p>
        </p:txBody>
      </p:sp>
    </p:spTree>
    <p:extLst>
      <p:ext uri="{BB962C8B-B14F-4D97-AF65-F5344CB8AC3E}">
        <p14:creationId xmlns:p14="http://schemas.microsoft.com/office/powerpoint/2010/main" val="2566259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Substitution Ciphers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Substitution ciphers replace each group of letters in the message with another group of letters to disguise it</a:t>
            </a:r>
          </a:p>
        </p:txBody>
      </p:sp>
      <p:pic>
        <p:nvPicPr>
          <p:cNvPr id="819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3424688"/>
            <a:ext cx="8050213" cy="97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2535809" y="4458871"/>
            <a:ext cx="40703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2BD8"/>
                </a:solidFill>
              </a:rPr>
              <a:t>Simple single-letter substitution cipher</a:t>
            </a:r>
            <a:endParaRPr lang="en-US" dirty="0">
              <a:solidFill>
                <a:srgbClr val="FF2BD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7793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Transposition Ciphers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914399" y="1554151"/>
            <a:ext cx="7790214" cy="4600081"/>
          </a:xfrm>
        </p:spPr>
        <p:txBody>
          <a:bodyPr/>
          <a:lstStyle/>
          <a:p>
            <a:r>
              <a:rPr lang="en-US" dirty="0" smtClean="0"/>
              <a:t>Transposition ciphers reorder letters to disguise them</a:t>
            </a:r>
          </a:p>
        </p:txBody>
      </p:sp>
      <p:pic>
        <p:nvPicPr>
          <p:cNvPr id="922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386" y="2165043"/>
            <a:ext cx="8193498" cy="3698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2640524" y="5901174"/>
            <a:ext cx="38908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2BD8"/>
                </a:solidFill>
              </a:rPr>
              <a:t>Simple column transposition cipher</a:t>
            </a:r>
            <a:endParaRPr lang="en-US" dirty="0">
              <a:solidFill>
                <a:srgbClr val="FF2BD8"/>
              </a:solidFill>
            </a:endParaRPr>
          </a:p>
        </p:txBody>
      </p:sp>
      <p:cxnSp>
        <p:nvCxnSpPr>
          <p:cNvPr id="11" name="Straight Arrow Connector 10"/>
          <p:cNvCxnSpPr/>
          <p:nvPr/>
        </p:nvCxnSpPr>
        <p:spPr bwMode="auto">
          <a:xfrm flipH="1">
            <a:off x="3271101" y="2460396"/>
            <a:ext cx="405352" cy="158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2BD8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3601034" y="2262428"/>
            <a:ext cx="25955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Key gives column order</a:t>
            </a:r>
            <a:endParaRPr lang="en-US" dirty="0"/>
          </a:p>
        </p:txBody>
      </p:sp>
      <p:sp>
        <p:nvSpPr>
          <p:cNvPr id="22" name="Right Brace 21"/>
          <p:cNvSpPr/>
          <p:nvPr/>
        </p:nvSpPr>
        <p:spPr bwMode="auto">
          <a:xfrm rot="5400000" flipV="1">
            <a:off x="4553143" y="4741687"/>
            <a:ext cx="133555" cy="1019667"/>
          </a:xfrm>
          <a:prstGeom prst="rightBrace">
            <a:avLst/>
          </a:prstGeom>
          <a:noFill/>
          <a:ln w="19050" cap="flat" cmpd="sng" algn="ctr">
            <a:solidFill>
              <a:srgbClr val="FF2BD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3" name="Right Brace 22"/>
          <p:cNvSpPr/>
          <p:nvPr/>
        </p:nvSpPr>
        <p:spPr bwMode="auto">
          <a:xfrm rot="5400000" flipV="1">
            <a:off x="5689073" y="4663130"/>
            <a:ext cx="161834" cy="1167353"/>
          </a:xfrm>
          <a:prstGeom prst="rightBrace">
            <a:avLst/>
          </a:prstGeom>
          <a:noFill/>
          <a:ln w="19050" cap="flat" cmpd="sng" algn="ctr">
            <a:solidFill>
              <a:srgbClr val="FF2BD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4" name="Right Brace 23"/>
          <p:cNvSpPr/>
          <p:nvPr/>
        </p:nvSpPr>
        <p:spPr bwMode="auto">
          <a:xfrm rot="5400000" flipV="1">
            <a:off x="6892568" y="4680417"/>
            <a:ext cx="153971" cy="1146929"/>
          </a:xfrm>
          <a:prstGeom prst="rightBrace">
            <a:avLst/>
          </a:prstGeom>
          <a:noFill/>
          <a:ln w="19050" cap="flat" cmpd="sng" algn="ctr">
            <a:solidFill>
              <a:srgbClr val="FF2BD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5" name="Right Brace 24"/>
          <p:cNvSpPr/>
          <p:nvPr/>
        </p:nvSpPr>
        <p:spPr bwMode="auto">
          <a:xfrm rot="5400000" flipV="1">
            <a:off x="7958577" y="4769184"/>
            <a:ext cx="185402" cy="959960"/>
          </a:xfrm>
          <a:prstGeom prst="rightBrace">
            <a:avLst/>
          </a:prstGeom>
          <a:noFill/>
          <a:ln w="19050" cap="flat" cmpd="sng" algn="ctr">
            <a:solidFill>
              <a:srgbClr val="FF2BD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629306" y="5250723"/>
            <a:ext cx="1172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Column 5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5610506" y="526172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6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6818708" y="527271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7</a:t>
            </a:r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7904361" y="529314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42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2418</Words>
  <Application>Microsoft Office PowerPoint</Application>
  <PresentationFormat>On-screen Show (4:3)</PresentationFormat>
  <Paragraphs>447</Paragraphs>
  <Slides>60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60</vt:i4>
      </vt:variant>
    </vt:vector>
  </HeadingPairs>
  <TitlesOfParts>
    <vt:vector size="61" baseType="lpstr">
      <vt:lpstr>Tema di Office</vt:lpstr>
      <vt:lpstr>Distributed Systems  13. Security</vt:lpstr>
      <vt:lpstr>Outline</vt:lpstr>
      <vt:lpstr>Network Security</vt:lpstr>
      <vt:lpstr>Encryption: General model</vt:lpstr>
      <vt:lpstr>Terminology</vt:lpstr>
      <vt:lpstr>Fundamental Cryptographic Principles</vt:lpstr>
      <vt:lpstr>Symmetric-Key Algorithms</vt:lpstr>
      <vt:lpstr>Substitution Ciphers</vt:lpstr>
      <vt:lpstr>Transposition Ciphers</vt:lpstr>
      <vt:lpstr>One-Time Pads</vt:lpstr>
      <vt:lpstr>Building blocks of state-of-the art ciphers</vt:lpstr>
      <vt:lpstr>Data Encryption Standard (1)</vt:lpstr>
      <vt:lpstr>Advanced Encryption Standard (1)</vt:lpstr>
      <vt:lpstr>Advanced Encryption Standard (2)</vt:lpstr>
      <vt:lpstr>Other Ciphers</vt:lpstr>
      <vt:lpstr>Asymmetric Techniques</vt:lpstr>
      <vt:lpstr>Asymmetric Techniques (2)</vt:lpstr>
      <vt:lpstr>RSA</vt:lpstr>
      <vt:lpstr>RSA in Java</vt:lpstr>
      <vt:lpstr>Create Keys</vt:lpstr>
      <vt:lpstr>Encrypt</vt:lpstr>
      <vt:lpstr>Decrypt</vt:lpstr>
      <vt:lpstr>Print Keys in Human-readable Form</vt:lpstr>
      <vt:lpstr>PowerPoint Presentation</vt:lpstr>
      <vt:lpstr>Further References</vt:lpstr>
      <vt:lpstr>Safety?</vt:lpstr>
      <vt:lpstr>PowerPoint Presentation</vt:lpstr>
      <vt:lpstr>Acoustic Attack</vt:lpstr>
      <vt:lpstr>Digital Signatures</vt:lpstr>
      <vt:lpstr>Public-Key Signatures</vt:lpstr>
      <vt:lpstr>Public Key Signatures - Requirements?</vt:lpstr>
      <vt:lpstr>Common approach: Message Digests</vt:lpstr>
      <vt:lpstr>Message Digests (2)</vt:lpstr>
      <vt:lpstr>Message Digests (3)</vt:lpstr>
      <vt:lpstr>Management of Public Keys (1)</vt:lpstr>
      <vt:lpstr>Management of Public Keys</vt:lpstr>
      <vt:lpstr>Certificates</vt:lpstr>
      <vt:lpstr>Public Key Infrastructures (PKIs)</vt:lpstr>
      <vt:lpstr>Root Certificate Agencies</vt:lpstr>
      <vt:lpstr>PowerPoint Presentation</vt:lpstr>
      <vt:lpstr>Public-Key Cryptography</vt:lpstr>
      <vt:lpstr>Kerberos</vt:lpstr>
      <vt:lpstr>Email Security</vt:lpstr>
      <vt:lpstr>PGP—Pretty Good Privacy (1)</vt:lpstr>
      <vt:lpstr>PGP</vt:lpstr>
      <vt:lpstr>Web Security</vt:lpstr>
      <vt:lpstr>Secure Naming (1)</vt:lpstr>
      <vt:lpstr>Secure Naming (2)</vt:lpstr>
      <vt:lpstr>Secure Naming (3)</vt:lpstr>
      <vt:lpstr>SSL—Secure Sockets Layer (1)</vt:lpstr>
      <vt:lpstr>SSL—Secure Sockets Layer (2)</vt:lpstr>
      <vt:lpstr>SSL—Secure Sockets Layer (3)</vt:lpstr>
      <vt:lpstr>IPsec (1)</vt:lpstr>
      <vt:lpstr>IPsec (2)</vt:lpstr>
      <vt:lpstr>Private Networks</vt:lpstr>
      <vt:lpstr>Virtual Private Networks (1)</vt:lpstr>
      <vt:lpstr>Virtual Private Networks (2)</vt:lpstr>
      <vt:lpstr>Tunneling</vt:lpstr>
      <vt:lpstr>Only a glimpse</vt:lpstr>
      <vt:lpstr>Take home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2015-04-27T16:05:43Z</dcterms:created>
  <dcterms:modified xsi:type="dcterms:W3CDTF">2015-04-29T11:47:30Z</dcterms:modified>
</cp:coreProperties>
</file>