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3" r:id="rId2"/>
    <p:sldId id="257" r:id="rId3"/>
    <p:sldId id="266" r:id="rId4"/>
    <p:sldId id="269" r:id="rId5"/>
    <p:sldId id="348" r:id="rId6"/>
    <p:sldId id="273" r:id="rId7"/>
    <p:sldId id="274" r:id="rId8"/>
    <p:sldId id="341" r:id="rId9"/>
    <p:sldId id="342" r:id="rId10"/>
    <p:sldId id="343" r:id="rId11"/>
    <p:sldId id="275" r:id="rId12"/>
    <p:sldId id="276" r:id="rId13"/>
    <p:sldId id="278" r:id="rId14"/>
    <p:sldId id="279" r:id="rId15"/>
    <p:sldId id="285" r:id="rId16"/>
    <p:sldId id="286" r:id="rId17"/>
    <p:sldId id="287" r:id="rId18"/>
    <p:sldId id="288" r:id="rId19"/>
    <p:sldId id="360" r:id="rId20"/>
    <p:sldId id="366" r:id="rId21"/>
    <p:sldId id="367" r:id="rId22"/>
    <p:sldId id="368" r:id="rId23"/>
    <p:sldId id="369" r:id="rId24"/>
    <p:sldId id="370" r:id="rId25"/>
    <p:sldId id="371" r:id="rId26"/>
    <p:sldId id="339" r:id="rId27"/>
    <p:sldId id="347" r:id="rId28"/>
    <p:sldId id="356" r:id="rId29"/>
    <p:sldId id="290" r:id="rId30"/>
    <p:sldId id="293" r:id="rId31"/>
    <p:sldId id="349" r:id="rId32"/>
    <p:sldId id="294" r:id="rId33"/>
    <p:sldId id="295" r:id="rId34"/>
    <p:sldId id="296" r:id="rId35"/>
    <p:sldId id="351" r:id="rId36"/>
    <p:sldId id="299" r:id="rId37"/>
    <p:sldId id="301" r:id="rId38"/>
    <p:sldId id="303" r:id="rId39"/>
    <p:sldId id="372" r:id="rId40"/>
    <p:sldId id="352" r:id="rId41"/>
    <p:sldId id="325" r:id="rId42"/>
    <p:sldId id="373" r:id="rId43"/>
    <p:sldId id="326" r:id="rId44"/>
    <p:sldId id="327" r:id="rId45"/>
    <p:sldId id="338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62" r:id="rId54"/>
    <p:sldId id="363" r:id="rId55"/>
    <p:sldId id="364" r:id="rId56"/>
    <p:sldId id="353" r:id="rId57"/>
    <p:sldId id="354" r:id="rId58"/>
    <p:sldId id="365" r:id="rId59"/>
    <p:sldId id="357" r:id="rId60"/>
    <p:sldId id="344" r:id="rId61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1" autoAdjust="0"/>
  </p:normalViewPr>
  <p:slideViewPr>
    <p:cSldViewPr>
      <p:cViewPr>
        <p:scale>
          <a:sx n="60" d="100"/>
          <a:sy n="60" d="100"/>
        </p:scale>
        <p:origin x="-142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BB50E-631E-4808-8DE7-B999CDEF04D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90A83-53BA-46F6-8082-2A449D04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1A8DD-7BB5-4265-9A40-69BF9442DAB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3390-EA35-4651-AE1E-83AABB8A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9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3390-EA35-4651-AE1E-83AABB8A2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3390-EA35-4651-AE1E-83AABB8A2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7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5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2s.com/Tutorial/Java/0490__Security/BasicRSAexample.htm" TargetMode="External"/><Relationship Id="rId2" Type="http://schemas.openxmlformats.org/officeDocument/2006/relationships/hyperlink" Target="http://www.javamex.com/tutorials/cryptography/rsa_encryption_2.s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U-HruI7Q30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p5d8Yv3-0c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203483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Distributed Systems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13. Security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1371600" y="3798238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Simple scheme for perfect secrecy:</a:t>
            </a:r>
          </a:p>
          <a:p>
            <a:pPr lvl="1"/>
            <a:r>
              <a:rPr lang="en-US" sz="2000" dirty="0" smtClean="0"/>
              <a:t>XOR message with secret pad to encrypt, decrypt</a:t>
            </a:r>
          </a:p>
          <a:p>
            <a:pPr lvl="1"/>
            <a:r>
              <a:rPr lang="en-US" sz="2000" dirty="0" smtClean="0"/>
              <a:t>Pad is as long as the message and can’t be reused!</a:t>
            </a:r>
          </a:p>
          <a:p>
            <a:pPr lvl="2"/>
            <a:r>
              <a:rPr lang="en-US" sz="1800" dirty="0" smtClean="0"/>
              <a:t>It is a “one-time” pad to guarantee secrecy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" y="3140968"/>
            <a:ext cx="88677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1423447" y="4408039"/>
            <a:ext cx="7400042" cy="245097"/>
          </a:xfrm>
          <a:prstGeom prst="roundRect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239625" y="4462222"/>
            <a:ext cx="306371" cy="838986"/>
          </a:xfrm>
          <a:custGeom>
            <a:avLst/>
            <a:gdLst>
              <a:gd name="connsiteX0" fmla="*/ 155542 w 306371"/>
              <a:gd name="connsiteY0" fmla="*/ 0 h 838986"/>
              <a:gd name="connsiteX1" fmla="*/ 23567 w 306371"/>
              <a:gd name="connsiteY1" fmla="*/ 395926 h 838986"/>
              <a:gd name="connsiteX2" fmla="*/ 296944 w 306371"/>
              <a:gd name="connsiteY2" fmla="*/ 810705 h 838986"/>
              <a:gd name="connsiteX3" fmla="*/ 296944 w 306371"/>
              <a:gd name="connsiteY3" fmla="*/ 810705 h 838986"/>
              <a:gd name="connsiteX4" fmla="*/ 306371 w 306371"/>
              <a:gd name="connsiteY4" fmla="*/ 838986 h 8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71" h="838986">
                <a:moveTo>
                  <a:pt x="155542" y="0"/>
                </a:moveTo>
                <a:cubicBezTo>
                  <a:pt x="77771" y="130404"/>
                  <a:pt x="0" y="260808"/>
                  <a:pt x="23567" y="395926"/>
                </a:cubicBezTo>
                <a:cubicBezTo>
                  <a:pt x="47134" y="531044"/>
                  <a:pt x="296944" y="810705"/>
                  <a:pt x="296944" y="810705"/>
                </a:cubicBezTo>
                <a:lnTo>
                  <a:pt x="296944" y="810705"/>
                </a:lnTo>
                <a:lnTo>
                  <a:pt x="306371" y="83898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5988" y="5085184"/>
            <a:ext cx="5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secret pad decrypts to the wrong plaintext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517232"/>
            <a:ext cx="821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For guaranteed security:</a:t>
            </a:r>
          </a:p>
          <a:p>
            <a:r>
              <a:rPr lang="en-US" dirty="0"/>
              <a:t>	</a:t>
            </a:r>
            <a:r>
              <a:rPr lang="en-US" dirty="0" smtClean="0"/>
              <a:t>1) Create offline a large random file</a:t>
            </a:r>
          </a:p>
          <a:p>
            <a:r>
              <a:rPr lang="en-US" dirty="0"/>
              <a:t>	</a:t>
            </a:r>
            <a:r>
              <a:rPr lang="en-US" dirty="0" smtClean="0"/>
              <a:t>2) Transmit it offline to your friends</a:t>
            </a:r>
          </a:p>
          <a:p>
            <a:r>
              <a:rPr lang="en-US" dirty="0"/>
              <a:t>	</a:t>
            </a:r>
            <a:r>
              <a:rPr lang="en-US" dirty="0" smtClean="0"/>
              <a:t>3) Use it for your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Building blocks of state-of-the art ciphers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01275" y="1853255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Block ciphers operate a block at a time</a:t>
            </a:r>
          </a:p>
          <a:p>
            <a:pPr lvl="1"/>
            <a:r>
              <a:rPr lang="en-US" sz="2400" dirty="0" smtClean="0"/>
              <a:t>Product cipher combines transpositions/substitutions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b="15734"/>
          <a:stretch>
            <a:fillRect/>
          </a:stretch>
        </p:blipFill>
        <p:spPr bwMode="auto">
          <a:xfrm>
            <a:off x="409575" y="3256370"/>
            <a:ext cx="8324850" cy="20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9810" y="5297857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Permutation</a:t>
            </a:r>
          </a:p>
          <a:p>
            <a:pPr algn="ctr"/>
            <a:r>
              <a:rPr lang="en-US" dirty="0" smtClean="0">
                <a:solidFill>
                  <a:srgbClr val="FF2BD8"/>
                </a:solidFill>
              </a:rPr>
              <a:t>(transposition)</a:t>
            </a:r>
          </a:p>
          <a:p>
            <a:pPr algn="ctr"/>
            <a:r>
              <a:rPr lang="en-US" dirty="0" smtClean="0">
                <a:solidFill>
                  <a:srgbClr val="FF2BD8"/>
                </a:solidFill>
              </a:rPr>
              <a:t>box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1540" y="540312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Substitution</a:t>
            </a:r>
          </a:p>
          <a:p>
            <a:pPr algn="ctr"/>
            <a:r>
              <a:rPr lang="en-US" dirty="0" smtClean="0">
                <a:solidFill>
                  <a:srgbClr val="FF2BD8"/>
                </a:solidFill>
              </a:rPr>
              <a:t>box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7530" y="550839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Product with multiple P- and S-boxes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Encryption Standard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0768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 encryption was widely used (but no longer secure)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28442" y="1855182"/>
            <a:ext cx="7555682" cy="4539442"/>
            <a:chOff x="1409209" y="1798621"/>
            <a:chExt cx="7555682" cy="4539442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339"/>
            <a:stretch>
              <a:fillRect/>
            </a:stretch>
          </p:blipFill>
          <p:spPr bwMode="auto">
            <a:xfrm>
              <a:off x="1409209" y="1798621"/>
              <a:ext cx="6038850" cy="429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eft Brace 8"/>
            <p:cNvSpPr/>
            <p:nvPr/>
          </p:nvSpPr>
          <p:spPr bwMode="auto">
            <a:xfrm>
              <a:off x="4157223" y="2281287"/>
              <a:ext cx="207390" cy="3280527"/>
            </a:xfrm>
            <a:prstGeom prst="leftBrace">
              <a:avLst/>
            </a:prstGeom>
            <a:noFill/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9" idx="1"/>
            </p:cNvCxnSpPr>
            <p:nvPr/>
          </p:nvCxnSpPr>
          <p:spPr bwMode="auto">
            <a:xfrm rot="10800000">
              <a:off x="3610467" y="3101419"/>
              <a:ext cx="546757" cy="820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Connector 12"/>
            <p:cNvCxnSpPr>
              <a:stCxn id="9" idx="1"/>
            </p:cNvCxnSpPr>
            <p:nvPr/>
          </p:nvCxnSpPr>
          <p:spPr bwMode="auto">
            <a:xfrm rot="10800000">
              <a:off x="3601039" y="3638747"/>
              <a:ext cx="556184" cy="28280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" name="Straight Connector 14"/>
            <p:cNvCxnSpPr>
              <a:stCxn id="9" idx="1"/>
            </p:cNvCxnSpPr>
            <p:nvPr/>
          </p:nvCxnSpPr>
          <p:spPr bwMode="auto">
            <a:xfrm rot="10800000" flipV="1">
              <a:off x="3610467" y="3921550"/>
              <a:ext cx="546757" cy="273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102176" y="5957735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DES steps</a:t>
              </a:r>
              <a:endParaRPr lang="en-US" dirty="0">
                <a:solidFill>
                  <a:srgbClr val="FF2BD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28088" y="5968731"/>
              <a:ext cx="187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A single iteration</a:t>
              </a:r>
              <a:endParaRPr lang="en-US" dirty="0">
                <a:solidFill>
                  <a:srgbClr val="FF2BD8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93790" y="3770626"/>
              <a:ext cx="1630837" cy="197963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6499" y="3429000"/>
              <a:ext cx="16983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2BD8"/>
                  </a:solidFill>
                </a:rPr>
                <a:t>Contains</a:t>
              </a:r>
            </a:p>
            <a:p>
              <a:pPr algn="ctr"/>
              <a:r>
                <a:rPr lang="en-US" dirty="0" smtClean="0">
                  <a:solidFill>
                    <a:srgbClr val="FF2BD8"/>
                  </a:solidFill>
                </a:rPr>
                <a:t>transpositions &amp; substitutions</a:t>
              </a:r>
              <a:endParaRPr lang="en-US" dirty="0">
                <a:solidFill>
                  <a:srgbClr val="FF2B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Encryption Standard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AES is the successor to DES:</a:t>
            </a:r>
          </a:p>
          <a:p>
            <a:pPr lvl="1"/>
            <a:r>
              <a:rPr lang="en-US" sz="2400" dirty="0" smtClean="0"/>
              <a:t>Symmetric block cipher, key lengths up to 256 bits</a:t>
            </a:r>
          </a:p>
          <a:p>
            <a:pPr lvl="1"/>
            <a:r>
              <a:rPr lang="en-US" sz="2400" dirty="0" smtClean="0"/>
              <a:t>Openly designed by public competition (1997-2000)</a:t>
            </a:r>
          </a:p>
          <a:p>
            <a:pPr lvl="1"/>
            <a:r>
              <a:rPr lang="en-US" sz="2400" dirty="0" smtClean="0"/>
              <a:t>Available for use by everyone</a:t>
            </a:r>
          </a:p>
          <a:p>
            <a:pPr lvl="1"/>
            <a:r>
              <a:rPr lang="en-US" sz="2400" dirty="0" smtClean="0"/>
              <a:t>Built as software (e.g., C) or hardware (e.g., x86)</a:t>
            </a:r>
          </a:p>
          <a:p>
            <a:pPr lvl="1"/>
            <a:r>
              <a:rPr lang="en-US" sz="2400" dirty="0" smtClean="0"/>
              <a:t>Winner was Rijndael cipher</a:t>
            </a:r>
          </a:p>
          <a:p>
            <a:pPr lvl="1"/>
            <a:r>
              <a:rPr lang="en-US" sz="2400" dirty="0" smtClean="0"/>
              <a:t>Now a widely used standard</a:t>
            </a:r>
          </a:p>
        </p:txBody>
      </p:sp>
    </p:spTree>
    <p:extLst>
      <p:ext uri="{BB962C8B-B14F-4D97-AF65-F5344CB8AC3E}">
        <p14:creationId xmlns:p14="http://schemas.microsoft.com/office/powerpoint/2010/main" val="1383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Encryption Standard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22173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AES uses 10 rounds for 128-bit block and 128-bit key</a:t>
            </a:r>
          </a:p>
          <a:p>
            <a:pPr lvl="1"/>
            <a:r>
              <a:rPr lang="en-US" sz="2400" dirty="0" smtClean="0"/>
              <a:t>Each round uses a key derived from 128-bit key</a:t>
            </a:r>
          </a:p>
          <a:p>
            <a:pPr lvl="1"/>
            <a:r>
              <a:rPr lang="en-US" sz="2400" dirty="0" smtClean="0"/>
              <a:t>Each round has a mix of substitutions and rotations</a:t>
            </a:r>
          </a:p>
          <a:p>
            <a:pPr lvl="1"/>
            <a:r>
              <a:rPr lang="en-US" sz="2400" dirty="0" smtClean="0"/>
              <a:t>All steps are reversible to allow for decryption</a:t>
            </a:r>
          </a:p>
          <a:p>
            <a:endParaRPr lang="en-US" sz="2800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13" y="3413686"/>
            <a:ext cx="7984846" cy="286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7849" y="4308053"/>
            <a:ext cx="484748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Round keys are derived from 128-bit secret key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Ciphers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51689"/>
            <a:ext cx="7790214" cy="4600081"/>
          </a:xfrm>
        </p:spPr>
        <p:txBody>
          <a:bodyPr/>
          <a:lstStyle/>
          <a:p>
            <a:r>
              <a:rPr lang="en-US" sz="2400" dirty="0" smtClean="0"/>
              <a:t>Some common symmetric-key cryptographic algorithms</a:t>
            </a:r>
          </a:p>
          <a:p>
            <a:pPr lvl="1"/>
            <a:r>
              <a:rPr lang="en-US" sz="2000" dirty="0" smtClean="0"/>
              <a:t>Can be used in combination, e.g., AES over </a:t>
            </a:r>
            <a:r>
              <a:rPr lang="en-US" sz="2000" dirty="0" err="1" smtClean="0"/>
              <a:t>Twofish</a:t>
            </a:r>
            <a:endParaRPr lang="en-US" sz="2000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29" y="2563378"/>
            <a:ext cx="8239845" cy="31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6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Techniques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Keys for encryption and decryption are different</a:t>
            </a:r>
          </a:p>
          <a:p>
            <a:pPr marL="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Solves the key-setup problem of symmetric methods!</a:t>
            </a:r>
            <a:endParaRPr lang="en-US" sz="2400" dirty="0" smtClean="0"/>
          </a:p>
          <a:p>
            <a:pPr marL="800100" lvl="4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RSA (by </a:t>
            </a:r>
            <a:r>
              <a:rPr lang="en-US" dirty="0" err="1" smtClean="0"/>
              <a:t>Rivest</a:t>
            </a:r>
            <a:r>
              <a:rPr lang="en-US" dirty="0" smtClean="0"/>
              <a:t>, Shamir, </a:t>
            </a:r>
            <a:r>
              <a:rPr lang="en-US" dirty="0" err="1" smtClean="0"/>
              <a:t>Adleman</a:t>
            </a:r>
            <a:r>
              <a:rPr lang="en-US" dirty="0"/>
              <a:t> </a:t>
            </a:r>
            <a:r>
              <a:rPr lang="en-US" dirty="0" smtClean="0"/>
              <a:t>– 1977)</a:t>
            </a:r>
          </a:p>
          <a:p>
            <a:pPr lvl="2"/>
            <a:r>
              <a:rPr lang="en-US" dirty="0" smtClean="0"/>
              <a:t>equivalent technique four years earlier at GCHQ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..next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Techniques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399" y="1431811"/>
            <a:ext cx="7790214" cy="4600081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Downsides of keys for symmetric-key designs:</a:t>
            </a:r>
          </a:p>
          <a:p>
            <a:pPr lvl="1"/>
            <a:r>
              <a:rPr lang="en-US" dirty="0" smtClean="0"/>
              <a:t>Key must be secret, yet be distributed to both parties</a:t>
            </a:r>
          </a:p>
          <a:p>
            <a:pPr lvl="1"/>
            <a:r>
              <a:rPr lang="en-US" dirty="0" smtClean="0"/>
              <a:t>For N users there are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pairwise</a:t>
            </a:r>
            <a:r>
              <a:rPr lang="en-US" dirty="0" smtClean="0"/>
              <a:t> keys to manage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Asymmetric algorithms split the key into public and private parts that are mathematically related:</a:t>
            </a:r>
          </a:p>
          <a:p>
            <a:pPr lvl="1"/>
            <a:r>
              <a:rPr lang="en-US" dirty="0" smtClean="0"/>
              <a:t>Private part is not distributed; easy to keep secret</a:t>
            </a:r>
          </a:p>
          <a:p>
            <a:pPr lvl="1"/>
            <a:r>
              <a:rPr lang="en-US" dirty="0" smtClean="0"/>
              <a:t>Only one public key per user needs to be managed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Security depends on the chosen mathematical property</a:t>
            </a:r>
          </a:p>
          <a:p>
            <a:pPr lvl="1"/>
            <a:r>
              <a:rPr lang="en-US" dirty="0" smtClean="0"/>
              <a:t>Much slower than symmetric-key, e.g., 1000X</a:t>
            </a:r>
          </a:p>
          <a:p>
            <a:pPr lvl="1"/>
            <a:r>
              <a:rPr lang="en-US" dirty="0" smtClean="0"/>
              <a:t>So used to set up per-session symmetric keys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22513"/>
            <a:ext cx="7790214" cy="51186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RSA is a widely used public-key encryption method whose security is based on the difficulty of factoring large numbers</a:t>
            </a:r>
          </a:p>
          <a:p>
            <a:r>
              <a:rPr lang="en-US" dirty="0" smtClean="0"/>
              <a:t>Key generation:</a:t>
            </a:r>
          </a:p>
          <a:p>
            <a:pPr lvl="2"/>
            <a:r>
              <a:rPr lang="en-US" dirty="0" smtClean="0"/>
              <a:t>Choose two large primes, p and q</a:t>
            </a:r>
          </a:p>
          <a:p>
            <a:pPr lvl="2"/>
            <a:r>
              <a:rPr lang="en-US" dirty="0" smtClean="0"/>
              <a:t>Compute n = p × q and z = ( p − 1) × (q − 1).</a:t>
            </a:r>
          </a:p>
          <a:p>
            <a:pPr lvl="2"/>
            <a:r>
              <a:rPr lang="en-US" dirty="0" smtClean="0"/>
              <a:t>Choose d to be relatively prime to z </a:t>
            </a:r>
          </a:p>
          <a:p>
            <a:pPr lvl="2"/>
            <a:r>
              <a:rPr lang="en-US" dirty="0" smtClean="0"/>
              <a:t>Find e such that </a:t>
            </a:r>
            <a:r>
              <a:rPr lang="en-US" dirty="0" smtClean="0"/>
              <a:t>(e </a:t>
            </a:r>
            <a:r>
              <a:rPr lang="en-US" dirty="0" smtClean="0"/>
              <a:t>× </a:t>
            </a:r>
            <a:r>
              <a:rPr lang="en-US" dirty="0" smtClean="0"/>
              <a:t>d) mod z </a:t>
            </a:r>
            <a:r>
              <a:rPr lang="en-US" dirty="0" smtClean="0"/>
              <a:t>= </a:t>
            </a:r>
            <a:r>
              <a:rPr lang="en-US" dirty="0"/>
              <a:t>1</a:t>
            </a:r>
            <a:endParaRPr lang="en-US" dirty="0" smtClean="0"/>
          </a:p>
          <a:p>
            <a:pPr lvl="2"/>
            <a:r>
              <a:rPr lang="en-US" dirty="0" smtClean="0"/>
              <a:t>Public key is (e, n), and private key is (d, n)</a:t>
            </a:r>
          </a:p>
          <a:p>
            <a:r>
              <a:rPr lang="en-US" dirty="0" smtClean="0"/>
              <a:t>Encryption (of k bit message, for numbers up to n):</a:t>
            </a:r>
          </a:p>
          <a:p>
            <a:pPr lvl="1"/>
            <a:r>
              <a:rPr lang="en-US" dirty="0" smtClean="0"/>
              <a:t>Cipher = </a:t>
            </a:r>
            <a:r>
              <a:rPr lang="en-US" dirty="0" err="1" smtClean="0"/>
              <a:t>Plain</a:t>
            </a:r>
            <a:r>
              <a:rPr lang="en-US" sz="3200" baseline="30000" dirty="0" err="1" smtClean="0"/>
              <a:t>e</a:t>
            </a:r>
            <a:r>
              <a:rPr lang="en-US" dirty="0" smtClean="0"/>
              <a:t> (mod n)</a:t>
            </a:r>
          </a:p>
          <a:p>
            <a:r>
              <a:rPr lang="en-US" dirty="0" smtClean="0"/>
              <a:t>Decryption:</a:t>
            </a:r>
          </a:p>
          <a:p>
            <a:pPr lvl="1"/>
            <a:r>
              <a:rPr lang="en-US" dirty="0" smtClean="0"/>
              <a:t>Plain = </a:t>
            </a:r>
            <a:r>
              <a:rPr lang="en-US" dirty="0" err="1" smtClean="0"/>
              <a:t>Cipher</a:t>
            </a:r>
            <a:r>
              <a:rPr lang="en-US" sz="3200" baseline="30000" dirty="0" err="1" smtClean="0"/>
              <a:t>d</a:t>
            </a:r>
            <a:r>
              <a:rPr lang="en-US" dirty="0" smtClean="0"/>
              <a:t> (mod n)</a:t>
            </a:r>
          </a:p>
        </p:txBody>
      </p:sp>
    </p:spTree>
    <p:extLst>
      <p:ext uri="{BB962C8B-B14F-4D97-AF65-F5344CB8AC3E}">
        <p14:creationId xmlns:p14="http://schemas.microsoft.com/office/powerpoint/2010/main" val="1844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Eclipse…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Symmetric methods</a:t>
            </a:r>
          </a:p>
          <a:p>
            <a:pPr marL="914400" lvl="1" indent="-51435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One-time-pads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Asymmetric methods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 protocols/methods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PGP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TLS (former SSL)</a:t>
            </a:r>
          </a:p>
          <a:p>
            <a:pPr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Man-in-the-middle and the importance of certificates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Encryption in Java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VPN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084765" cy="4534619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KeyPairGenerator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keyGen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KeyPairGenerator.</a:t>
            </a:r>
            <a:r>
              <a:rPr lang="en-US" i="1" dirty="0" err="1">
                <a:solidFill>
                  <a:srgbClr val="000000"/>
                </a:solidFill>
                <a:latin typeface="Consolas"/>
              </a:rPr>
              <a:t>getInstance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"RSA"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keyGen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.initialize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(1024);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KeyPair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/>
              </a:rPr>
              <a:t>key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keyGen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.generateKeyPair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File </a:t>
            </a:r>
            <a:r>
              <a:rPr lang="en-US" dirty="0" err="1">
                <a:solidFill>
                  <a:srgbClr val="6A3E3E"/>
                </a:solidFill>
                <a:highlight>
                  <a:srgbClr val="F0D8A8"/>
                </a:highlight>
                <a:latin typeface="Consolas"/>
              </a:rPr>
              <a:t>privateKeyFile</a:t>
            </a:r>
            <a:r>
              <a:rPr lang="en-US" dirty="0">
                <a:solidFill>
                  <a:srgbClr val="000000"/>
                </a:solidFill>
                <a:highlight>
                  <a:srgbClr val="F0D8A8"/>
                </a:highlight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highlight>
                  <a:srgbClr val="F0D8A8"/>
                </a:highlight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highlight>
                  <a:srgbClr val="F0D8A8"/>
                </a:highlight>
                <a:latin typeface="Consolas"/>
              </a:rPr>
              <a:t> File(</a:t>
            </a:r>
            <a:r>
              <a:rPr lang="en-US" b="1" i="1" dirty="0">
                <a:solidFill>
                  <a:srgbClr val="0000C0"/>
                </a:solidFill>
                <a:highlight>
                  <a:srgbClr val="F0D8A8"/>
                </a:highlight>
                <a:latin typeface="Consolas"/>
              </a:rPr>
              <a:t>PRIVATE_KEY_FILE</a:t>
            </a:r>
            <a:r>
              <a:rPr lang="en-US" b="1" i="1" dirty="0">
                <a:solidFill>
                  <a:srgbClr val="000000"/>
                </a:solidFill>
                <a:highlight>
                  <a:srgbClr val="F0D8A8"/>
                </a:highlight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File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publicKeyFile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File(</a:t>
            </a:r>
            <a:r>
              <a:rPr lang="en-US" b="1" i="1" dirty="0">
                <a:solidFill>
                  <a:srgbClr val="0000C0"/>
                </a:solidFill>
                <a:latin typeface="Consolas"/>
              </a:rPr>
              <a:t>PUBLIC_KEY_FILE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highlight>
                  <a:srgbClr val="D4D4D4"/>
                </a:highlight>
                <a:latin typeface="Consolas"/>
              </a:rPr>
              <a:t>privateKeyFile</a:t>
            </a:r>
            <a:r>
              <a:rPr lang="en-US" dirty="0" err="1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.createNewFile</a:t>
            </a:r>
            <a:r>
              <a:rPr lang="en-US" dirty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publicKeyFile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.createNewFile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Saving the Public key in a file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ObjectOutputStream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publicKeyOS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ObjectOutputStream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FileOutputStream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publicKeyFile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publicKeyOS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.writeObject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key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.getPublic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publicKeyOS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.close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Saving the Private key in a file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ObjectOutputStream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privateKeyOS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ObjectOutputStream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FileOutputStream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6A3E3E"/>
                </a:solidFill>
                <a:highlight>
                  <a:srgbClr val="D4D4D4"/>
                </a:highlight>
                <a:latin typeface="Consolas"/>
              </a:rPr>
              <a:t>privateKeyFile</a:t>
            </a:r>
            <a:r>
              <a:rPr lang="en-US" b="1" dirty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privateKeyOS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.writeObject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key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.getPrivate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privateKeyOS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.close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90724"/>
            <a:ext cx="8084765" cy="439060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byte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[] encrypt(String </a:t>
            </a:r>
            <a:r>
              <a:rPr lang="en-US" b="1" dirty="0">
                <a:solidFill>
                  <a:srgbClr val="6A3E3E"/>
                </a:solidFill>
                <a:latin typeface="Consolas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PublicKey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/>
              </a:rPr>
              <a:t>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NoSuchAlgorithmException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NoSuchPaddingException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InvalidKeyException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IllegalBlockSizeException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BadPaddingException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byte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cipherText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get an RSA cipher object and print the provider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Cipher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cipher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Cipher.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getInstance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"RSA"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encrypt the plain text using the public key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cipher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.init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Cipher.</a:t>
            </a:r>
            <a:r>
              <a:rPr lang="en-US" b="1" i="1" dirty="0" err="1">
                <a:solidFill>
                  <a:srgbClr val="0000C0"/>
                </a:solidFill>
                <a:latin typeface="Consolas"/>
              </a:rPr>
              <a:t>ENCRYPT_MODE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i="1" dirty="0">
                <a:solidFill>
                  <a:srgbClr val="6A3E3E"/>
                </a:solidFill>
                <a:latin typeface="Consolas"/>
              </a:rPr>
              <a:t>key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cipherText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cipher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.doFinal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text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.getBytes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cipherText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90725"/>
            <a:ext cx="8084765" cy="401955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String decrypt(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byte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b="1" dirty="0">
                <a:solidFill>
                  <a:srgbClr val="6A3E3E"/>
                </a:solidFill>
                <a:latin typeface="Consolas"/>
              </a:rPr>
              <a:t>text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PrivateKey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/>
              </a:rPr>
              <a:t>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NoSuchAlgorithmException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NoSuchPaddingException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InvalidKeyException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IllegalBlockSizeException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BadPaddingException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byte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decryptedText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get an RSA cipher object and print the provider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Cipher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cipher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Cipher.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getInstance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"RSA</a:t>
            </a:r>
            <a:r>
              <a:rPr lang="en-US" b="1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 decrypt the text using the private key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cipher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.init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Cipher.</a:t>
            </a:r>
            <a:r>
              <a:rPr lang="en-US" b="1" i="1" dirty="0" err="1">
                <a:solidFill>
                  <a:srgbClr val="0000C0"/>
                </a:solidFill>
                <a:latin typeface="Consolas"/>
              </a:rPr>
              <a:t>DECRYPT_MODE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i="1" dirty="0">
                <a:solidFill>
                  <a:srgbClr val="6A3E3E"/>
                </a:solidFill>
                <a:latin typeface="Consolas"/>
              </a:rPr>
              <a:t>key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decryptedText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cipher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.doFinal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6A3E3E"/>
                </a:solidFill>
                <a:latin typeface="Consolas"/>
              </a:rPr>
              <a:t>text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String(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decryptedText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Keys in Human-readable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90725"/>
            <a:ext cx="9721080" cy="401955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printKeys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PrivateKey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privateKey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PublicKey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publicKey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InvalidKeySpecException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NoSuchAlgorithmException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endParaRPr lang="en-US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nsolas"/>
              </a:rPr>
              <a:t>{</a:t>
            </a:r>
            <a:endParaRPr lang="en-US" b="1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KeyFactory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/>
              </a:rPr>
              <a:t>fact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KeyFactory.</a:t>
            </a:r>
            <a:r>
              <a:rPr lang="en-US" i="1" dirty="0" err="1">
                <a:solidFill>
                  <a:srgbClr val="000000"/>
                </a:solidFill>
                <a:latin typeface="Consolas"/>
              </a:rPr>
              <a:t>getInstance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"RSA"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RSAPublicKeySpec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/>
              </a:rPr>
              <a:t>pub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fact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.getKeySpec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publicKey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RSAPublicKeySpec.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RSAPrivateKeySpec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priv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fact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.getKeySpec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/>
              </a:rPr>
              <a:t>privateKey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RSAPrivateKeySpec.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"Printing keys..."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  Public exponent: "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b="1" i="1" dirty="0" err="1">
                <a:solidFill>
                  <a:srgbClr val="6A3E3E"/>
                </a:solidFill>
                <a:latin typeface="Consolas"/>
              </a:rPr>
              <a:t>pub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.getPublicExponent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toString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  Public modulus: "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b="1" i="1" dirty="0" err="1">
                <a:solidFill>
                  <a:srgbClr val="6A3E3E"/>
                </a:solidFill>
                <a:latin typeface="Consolas"/>
              </a:rPr>
              <a:t>pub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.getModulus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toString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  Private exponent: "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b="1" i="1" dirty="0" err="1">
                <a:solidFill>
                  <a:srgbClr val="6A3E3E"/>
                </a:solidFill>
                <a:latin typeface="Consolas"/>
              </a:rPr>
              <a:t>priv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.getPrivateExponent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toString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/>
              </a:rPr>
              <a:t>"  Private modulus: "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b="1" i="1" dirty="0" err="1">
                <a:solidFill>
                  <a:srgbClr val="6A3E3E"/>
                </a:solidFill>
                <a:latin typeface="Consolas"/>
              </a:rPr>
              <a:t>priv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.getModulus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toString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4" y="2793826"/>
            <a:ext cx="7315201" cy="4019550"/>
          </a:xfrm>
        </p:spPr>
        <p:txBody>
          <a:bodyPr/>
          <a:lstStyle/>
          <a:p>
            <a:r>
              <a:rPr lang="en-US" dirty="0" smtClean="0"/>
              <a:t>code also on the course webpage..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www.javamex.com/tutorials/cryptography/rsa_encryption_2.shtml</a:t>
            </a: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://javadigest.wordpress.com/2012/08/26/rsa-encryption-example/</a:t>
            </a:r>
          </a:p>
          <a:p>
            <a:r>
              <a:rPr lang="en-US" sz="2400" dirty="0" smtClean="0">
                <a:hlinkClick r:id="rId3"/>
              </a:rPr>
              <a:t>(http</a:t>
            </a:r>
            <a:r>
              <a:rPr lang="en-US" sz="2400" dirty="0">
                <a:hlinkClick r:id="rId3"/>
              </a:rPr>
              <a:t>://www.java2s.com/Tutorial/Java/0490__</a:t>
            </a:r>
            <a:r>
              <a:rPr lang="en-US" sz="2400" dirty="0" smtClean="0">
                <a:hlinkClick r:id="rId3"/>
              </a:rPr>
              <a:t>Security/BasicRSAexample.htm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Factorize 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Factorization: No efficient algorithm known to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Largest factorized difficult number so far: 768 bits (RSA768), required utilizing </a:t>
            </a:r>
            <a:r>
              <a:rPr lang="en-US" sz="3000" dirty="0"/>
              <a:t>hundreds of machines over a span of two years</a:t>
            </a:r>
            <a:r>
              <a:rPr lang="en-US" sz="3000" dirty="0" smtClean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300 bit numbers can be factorized on standard laptops in hours!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However, no proof for the nonexistence of efficient algorithms known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Does the NSA already have such an algorithm?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Quantum computers allow polynomial factorization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….???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Strong random number generators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5327726"/>
            <a:ext cx="7790214" cy="1053602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(Decryption with known key, not code breaking!)</a:t>
            </a:r>
          </a:p>
          <a:p>
            <a:r>
              <a:rPr lang="en-US" sz="2400" dirty="0" smtClean="0"/>
              <a:t>Recommended key length: 2048 bits</a:t>
            </a:r>
            <a:endParaRPr lang="en-US" sz="2400" dirty="0"/>
          </a:p>
        </p:txBody>
      </p:sp>
      <p:pic>
        <p:nvPicPr>
          <p:cNvPr id="1026" name="Picture 2" descr="http://www.javamex.com/tutorials/cryptography/RSADecryption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48882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www.youtube.com/watch?v=DU-HruI7Q30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6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Allow verification of messages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What does that mean?</a:t>
            </a:r>
          </a:p>
          <a:p>
            <a:pPr lvl="1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Receiver can verify claimed identity of sender.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Sender cannot later repudiate contents of message.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Receiver cannot have </a:t>
            </a:r>
            <a:r>
              <a:rPr lang="en-US" sz="2600" dirty="0" smtClean="0"/>
              <a:t>modified </a:t>
            </a:r>
            <a:r>
              <a:rPr lang="en-US" sz="2600" dirty="0"/>
              <a:t>message himself.</a:t>
            </a:r>
          </a:p>
          <a:p>
            <a:pPr lvl="1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63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5" y="2390775"/>
            <a:ext cx="5232466" cy="401955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Security concerns a variety of threats and defenses across all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Encryption is an important building block of secure networking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Best security is avoidance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6762750" y="2285904"/>
            <a:ext cx="1447800" cy="1895475"/>
          </a:xfrm>
          <a:prstGeom prst="rect">
            <a:avLst/>
          </a:prstGeom>
          <a:solidFill>
            <a:srgbClr val="FF388C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Signatures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Assumes encryption and decryption are inverses that can be applied in either order</a:t>
            </a:r>
          </a:p>
          <a:p>
            <a:pPr lvl="1"/>
            <a:r>
              <a:rPr lang="en-US" sz="2000" dirty="0" smtClean="0"/>
              <a:t>Relies on private key kept and secret</a:t>
            </a:r>
          </a:p>
          <a:p>
            <a:pPr lvl="1"/>
            <a:r>
              <a:rPr lang="en-US" sz="2000" dirty="0" smtClean="0"/>
              <a:t>RSA &amp; DSS (</a:t>
            </a:r>
            <a:r>
              <a:rPr lang="en-US" sz="1800" dirty="0" smtClean="0"/>
              <a:t>Digital Signature Standard</a:t>
            </a:r>
            <a:r>
              <a:rPr lang="en-US" sz="2000" dirty="0" smtClean="0"/>
              <a:t>) widely used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4" y="3430847"/>
            <a:ext cx="89630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Signatures -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37112"/>
            <a:ext cx="7790214" cy="1773682"/>
          </a:xfrm>
        </p:spPr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Receiver can verify claimed identity of </a:t>
            </a:r>
            <a:r>
              <a:rPr lang="en-US" sz="2600" dirty="0" smtClean="0"/>
              <a:t>sender?</a:t>
            </a:r>
            <a:endParaRPr lang="en-US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Sender cannot later repudiate contents of </a:t>
            </a:r>
            <a:r>
              <a:rPr lang="en-US" sz="2600" dirty="0" smtClean="0"/>
              <a:t>message?</a:t>
            </a:r>
            <a:endParaRPr lang="en-US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Receiver cannot have modified message </a:t>
            </a:r>
            <a:r>
              <a:rPr lang="en-US" sz="2600" dirty="0" smtClean="0"/>
              <a:t>himself</a:t>
            </a:r>
            <a:r>
              <a:rPr lang="en-US" sz="2600" dirty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4" y="1484784"/>
            <a:ext cx="89630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7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approach: Message Digests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90835"/>
            <a:ext cx="7790214" cy="46000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Message Digest (MD) converts arbitrary-size message (P) into a fixed-size identifier MD(P) with properties:</a:t>
            </a:r>
          </a:p>
          <a:p>
            <a:pPr lvl="1"/>
            <a:r>
              <a:rPr lang="en-US" dirty="0" smtClean="0"/>
              <a:t>Given P, easy to compute MD(P).</a:t>
            </a:r>
          </a:p>
          <a:p>
            <a:pPr lvl="1"/>
            <a:r>
              <a:rPr lang="en-US" dirty="0" smtClean="0"/>
              <a:t>Given MD(P), effectively impossible to find P.</a:t>
            </a:r>
          </a:p>
          <a:p>
            <a:pPr lvl="1"/>
            <a:r>
              <a:rPr lang="en-US" dirty="0" smtClean="0"/>
              <a:t>Given P no one can find P′ so that MD(P′) = MD(P).</a:t>
            </a:r>
          </a:p>
          <a:p>
            <a:pPr lvl="1"/>
            <a:r>
              <a:rPr lang="en-US" dirty="0" smtClean="0"/>
              <a:t>Changing 1 bit of P produces very different MD.</a:t>
            </a:r>
          </a:p>
          <a:p>
            <a:pPr lvl="1"/>
            <a:endParaRPr lang="en-US" dirty="0" smtClean="0"/>
          </a:p>
          <a:p>
            <a:pPr marL="57150" indent="0"/>
            <a:r>
              <a:rPr lang="en-US" dirty="0" smtClean="0"/>
              <a:t>Advantage: Faster</a:t>
            </a:r>
          </a:p>
          <a:p>
            <a:pPr marL="57150" indent="0"/>
            <a:endParaRPr lang="en-US" dirty="0" smtClean="0"/>
          </a:p>
          <a:p>
            <a:r>
              <a:rPr lang="en-US" dirty="0" smtClean="0"/>
              <a:t>Message digests (also called cryptographic hash) can “stand for” messages in protocols, e.g., authentication</a:t>
            </a:r>
          </a:p>
          <a:p>
            <a:pPr lvl="1"/>
            <a:r>
              <a:rPr lang="en-US" dirty="0" smtClean="0"/>
              <a:t>Example: SHA-1 160-bit hash, widely used</a:t>
            </a:r>
          </a:p>
          <a:p>
            <a:pPr lvl="1"/>
            <a:r>
              <a:rPr lang="en-US" dirty="0" smtClean="0"/>
              <a:t>Example: MD5 128-bit hash – now known broken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60840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…remember MD5 password hashes?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Digests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Public-key signature for message authenticity but not confidentiality with a message digest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156" y="3155121"/>
            <a:ext cx="5541687" cy="22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 bwMode="auto">
          <a:xfrm rot="16200000" flipV="1">
            <a:off x="4821304" y="4650687"/>
            <a:ext cx="778568" cy="5218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02424" y="5300872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Alice signs </a:t>
            </a:r>
          </a:p>
          <a:p>
            <a:pPr algn="ctr"/>
            <a:r>
              <a:rPr lang="en-US" dirty="0" smtClean="0"/>
              <a:t>message digest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0"/>
          </p:cNvCxnSpPr>
          <p:nvPr/>
        </p:nvCxnSpPr>
        <p:spPr bwMode="auto">
          <a:xfrm rot="5400000" flipH="1" flipV="1">
            <a:off x="3200399" y="4668079"/>
            <a:ext cx="752062" cy="5400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38399" y="5314123"/>
            <a:ext cx="173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 sent in the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Digests (3)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more detail: example of using SHA-1 message digest and RSA public key for signing </a:t>
            </a:r>
            <a:r>
              <a:rPr lang="en-US" sz="2800" dirty="0" err="1" smtClean="0"/>
              <a:t>nonsecret</a:t>
            </a:r>
            <a:r>
              <a:rPr lang="en-US" sz="2800" dirty="0" smtClean="0"/>
              <a:t> messages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02" y="2999754"/>
            <a:ext cx="7877796" cy="233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6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of Public Keys (1)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12" y="3051318"/>
            <a:ext cx="7859575" cy="16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86653" y="4829694"/>
            <a:ext cx="3524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Trudy replaces E</a:t>
            </a:r>
            <a:r>
              <a:rPr lang="en-US" sz="2400" baseline="-25000" dirty="0" smtClean="0">
                <a:solidFill>
                  <a:srgbClr val="FF2BD8"/>
                </a:solidFill>
              </a:rPr>
              <a:t>B</a:t>
            </a:r>
            <a:r>
              <a:rPr lang="en-US" dirty="0" smtClean="0">
                <a:solidFill>
                  <a:srgbClr val="FF2BD8"/>
                </a:solidFill>
              </a:rPr>
              <a:t> with E</a:t>
            </a:r>
            <a:r>
              <a:rPr lang="en-US" sz="2400" baseline="-25000" dirty="0" smtClean="0">
                <a:solidFill>
                  <a:srgbClr val="FF2BD8"/>
                </a:solidFill>
              </a:rPr>
              <a:t>T</a:t>
            </a:r>
            <a:r>
              <a:rPr lang="en-US" dirty="0" smtClean="0">
                <a:solidFill>
                  <a:srgbClr val="FF2BD8"/>
                </a:solidFill>
              </a:rPr>
              <a:t> and acts as a “(wo)man in the middle”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63588" y="1484785"/>
            <a:ext cx="7790214" cy="12961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RSA safe?</a:t>
            </a:r>
          </a:p>
          <a:p>
            <a:r>
              <a:rPr lang="en-US" sz="2800" dirty="0" smtClean="0"/>
              <a:t>What if public keys are forged?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5541039"/>
            <a:ext cx="63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Alice thinks she is encrypting messages with Bob’s public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it is Trudy’s public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Trudy then encrypts the messages with Bob’s public key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Bob does not notice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Public Keys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We need a trusted way to distribute public keys</a:t>
            </a:r>
          </a:p>
          <a:p>
            <a:pPr lvl="3"/>
            <a:endParaRPr lang="en-US" dirty="0" smtClean="0"/>
          </a:p>
          <a:p>
            <a:pPr lvl="1"/>
            <a:r>
              <a:rPr lang="en-US" sz="2400" dirty="0" smtClean="0"/>
              <a:t>Certificates</a:t>
            </a:r>
          </a:p>
          <a:p>
            <a:pPr lvl="1"/>
            <a:r>
              <a:rPr lang="en-US" sz="2400" dirty="0" smtClean="0"/>
              <a:t>Public Key infrastructures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8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 (</a:t>
            </a:r>
            <a:r>
              <a:rPr lang="en-US" sz="1800" dirty="0" smtClean="0"/>
              <a:t>Certification Authority</a:t>
            </a:r>
            <a:r>
              <a:rPr lang="en-US" sz="2400" dirty="0" smtClean="0"/>
              <a:t>) issues signed statements about public keys; users trust CA and it can be offline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need to trust public key of CA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01" y="2986732"/>
            <a:ext cx="8387798" cy="27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09655" y="5795972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 possible certificate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Infrastructures (PKIs)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42360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PKI is a system for managing public keys using CAs</a:t>
            </a:r>
          </a:p>
          <a:p>
            <a:pPr lvl="1"/>
            <a:r>
              <a:rPr lang="en-US" sz="2000" dirty="0" smtClean="0"/>
              <a:t>Scales with hierarchy, may have multiple roots</a:t>
            </a:r>
          </a:p>
          <a:p>
            <a:pPr lvl="1"/>
            <a:r>
              <a:rPr lang="en-US" sz="2000" dirty="0" smtClean="0"/>
              <a:t>Also need CRLs (</a:t>
            </a:r>
            <a:r>
              <a:rPr lang="en-US" sz="1800" dirty="0" smtClean="0"/>
              <a:t>Certificate Revocation Lists</a:t>
            </a:r>
            <a:r>
              <a:rPr lang="en-US" sz="2000" dirty="0" smtClean="0"/>
              <a:t>)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b="9503"/>
          <a:stretch>
            <a:fillRect/>
          </a:stretch>
        </p:blipFill>
        <p:spPr bwMode="auto">
          <a:xfrm>
            <a:off x="1018450" y="2800343"/>
            <a:ext cx="7107099" cy="322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75373" y="6042263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Hierarchical PKI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3671" y="5876614"/>
            <a:ext cx="23156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Chain of certificates for CA 5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6020" y="3051022"/>
            <a:ext cx="1825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 anchor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872409" y="3230214"/>
            <a:ext cx="367748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6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Certificate Agencies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31233"/>
              </p:ext>
            </p:extLst>
          </p:nvPr>
        </p:nvGraphicFramePr>
        <p:xfrm>
          <a:off x="1568152" y="2765901"/>
          <a:ext cx="6172200" cy="21945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Issuer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share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Comodo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33.6%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Symantec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33.2%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Go Daddy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13.2%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GlobalSign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11.3%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DigiCert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General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50454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encryption model</a:t>
            </a:r>
          </a:p>
          <a:p>
            <a:pPr lvl="1"/>
            <a:r>
              <a:rPr lang="en-US" sz="2000" dirty="0" err="1" smtClean="0"/>
              <a:t>Kerckhoff’s</a:t>
            </a:r>
            <a:r>
              <a:rPr lang="en-US" sz="2000" dirty="0" smtClean="0"/>
              <a:t> principle: Algorithms (E, D) are public; only the keys </a:t>
            </a:r>
            <a:br>
              <a:rPr lang="en-US" sz="2000" dirty="0" smtClean="0"/>
            </a:br>
            <a:r>
              <a:rPr lang="en-US" sz="2000" dirty="0" smtClean="0"/>
              <a:t>(K, K’) are secret</a:t>
            </a:r>
          </a:p>
          <a:p>
            <a:pPr lvl="1"/>
            <a:r>
              <a:rPr lang="en-US" sz="2000" dirty="0" smtClean="0"/>
              <a:t>Symmetric methods: K=K’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799" y="3060813"/>
            <a:ext cx="7111451" cy="321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526384" y="4693317"/>
            <a:ext cx="1319752" cy="57503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90009" y="4685461"/>
            <a:ext cx="1319752" cy="57503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939" y="44129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Alice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573" y="448585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Bob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092" y="3077814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Trudy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588805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‘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87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 Firefox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5091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also https://wiki.mozilla.org/CA:IncludedCAs</a:t>
            </a:r>
          </a:p>
        </p:txBody>
      </p:sp>
    </p:spTree>
    <p:extLst>
      <p:ext uri="{BB962C8B-B14F-4D97-AF65-F5344CB8AC3E}">
        <p14:creationId xmlns:p14="http://schemas.microsoft.com/office/powerpoint/2010/main" val="16317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Public-Key Cryptography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12543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Mutual authentication using public-key cryptography</a:t>
            </a:r>
          </a:p>
          <a:p>
            <a:pPr lvl="1"/>
            <a:r>
              <a:rPr lang="en-US" sz="2000" dirty="0" smtClean="0"/>
              <a:t>Alice and Bob get each other’s public keys (E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from a trusted directory; shared K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is the result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724344"/>
            <a:ext cx="52387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www.youtube.com/watch?v=kp5d8Yv3-0c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Default for windows domains</a:t>
            </a:r>
          </a:p>
        </p:txBody>
      </p:sp>
    </p:spTree>
    <p:extLst>
      <p:ext uri="{BB962C8B-B14F-4D97-AF65-F5344CB8AC3E}">
        <p14:creationId xmlns:p14="http://schemas.microsoft.com/office/powerpoint/2010/main" val="34918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Security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security for authenticated, confidential email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PGP—Pretty Good Privacy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2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PGP—Pretty Good Privacy (1)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81541"/>
            <a:ext cx="7790214" cy="4729864"/>
          </a:xfrm>
        </p:spPr>
        <p:txBody>
          <a:bodyPr>
            <a:noAutofit/>
          </a:bodyPr>
          <a:lstStyle/>
          <a:p>
            <a:r>
              <a:rPr lang="en-US" sz="2400" dirty="0" smtClean="0"/>
              <a:t>PGP uses public- and symmetric-key cryptography for email secrecy and signatures; it also manages keys</a:t>
            </a:r>
          </a:p>
          <a:p>
            <a:endParaRPr lang="en-US" sz="2400" dirty="0" smtClean="0"/>
          </a:p>
          <a:p>
            <a:r>
              <a:rPr lang="en-US" sz="2400" dirty="0" smtClean="0"/>
              <a:t>Levels of public-key strengths:</a:t>
            </a:r>
          </a:p>
          <a:p>
            <a:pPr lvl="1"/>
            <a:r>
              <a:rPr lang="en-US" sz="2000" dirty="0" smtClean="0"/>
              <a:t>Casual (384 bits): </a:t>
            </a:r>
          </a:p>
          <a:p>
            <a:pPr lvl="2"/>
            <a:r>
              <a:rPr lang="en-US" sz="1800" dirty="0" smtClean="0"/>
              <a:t>Can be broken easily today.</a:t>
            </a:r>
          </a:p>
          <a:p>
            <a:pPr lvl="1"/>
            <a:r>
              <a:rPr lang="en-US" sz="2000" dirty="0" smtClean="0"/>
              <a:t>Commercial (512 bits): </a:t>
            </a:r>
          </a:p>
          <a:p>
            <a:pPr lvl="2"/>
            <a:r>
              <a:rPr lang="en-US" sz="1800" dirty="0" smtClean="0"/>
              <a:t>Breakable by three-letter organizations.</a:t>
            </a:r>
          </a:p>
          <a:p>
            <a:pPr lvl="1"/>
            <a:r>
              <a:rPr lang="en-US" sz="2000" dirty="0" smtClean="0"/>
              <a:t>Military (1024 bits): </a:t>
            </a:r>
          </a:p>
          <a:p>
            <a:pPr lvl="2"/>
            <a:r>
              <a:rPr lang="en-US" sz="1800" dirty="0" smtClean="0"/>
              <a:t>Not breakable by anyone on earth.</a:t>
            </a:r>
          </a:p>
          <a:p>
            <a:pPr lvl="1"/>
            <a:r>
              <a:rPr lang="en-US" sz="2000" dirty="0" smtClean="0"/>
              <a:t>Alien (2048 bits): </a:t>
            </a:r>
          </a:p>
          <a:p>
            <a:pPr lvl="2"/>
            <a:r>
              <a:rPr lang="en-US" sz="1800" dirty="0" smtClean="0"/>
              <a:t>Unbreakable by anyone on other planets</a:t>
            </a:r>
          </a:p>
        </p:txBody>
      </p:sp>
    </p:spTree>
    <p:extLst>
      <p:ext uri="{BB962C8B-B14F-4D97-AF65-F5344CB8AC3E}">
        <p14:creationId xmlns:p14="http://schemas.microsoft.com/office/powerpoint/2010/main" val="34993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</a:t>
            </a:r>
            <a:endParaRPr lang="en-US" dirty="0"/>
          </a:p>
        </p:txBody>
      </p:sp>
      <p:pic>
        <p:nvPicPr>
          <p:cNvPr id="1026" name="Picture 2" descr="http://upload.wikimedia.org/wikipedia/commons/thumb/4/4d/PGP_diagram.svg/640px-PGP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575951" cy="47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Applications of security to the Internet</a:t>
            </a:r>
          </a:p>
          <a:p>
            <a:pPr lvl="3"/>
            <a:endParaRPr lang="en-US" sz="1800" dirty="0" smtClean="0"/>
          </a:p>
          <a:p>
            <a:pPr lvl="1"/>
            <a:r>
              <a:rPr lang="en-US" sz="2400" dirty="0" smtClean="0"/>
              <a:t>Secure naming</a:t>
            </a:r>
          </a:p>
          <a:p>
            <a:pPr lvl="1"/>
            <a:r>
              <a:rPr lang="en-US" sz="2400" dirty="0" smtClean="0"/>
              <a:t>SSL—Secure Sockets Layer</a:t>
            </a:r>
          </a:p>
          <a:p>
            <a:pPr lvl="1"/>
            <a:r>
              <a:rPr lang="en-US" sz="2400" dirty="0" err="1" smtClean="0"/>
              <a:t>IPSec</a:t>
            </a:r>
            <a:endParaRPr lang="en-US" sz="2400" dirty="0" smtClean="0"/>
          </a:p>
          <a:p>
            <a:pPr lvl="4"/>
            <a:endParaRPr lang="en-US" sz="1800" dirty="0" smtClean="0"/>
          </a:p>
          <a:p>
            <a:r>
              <a:rPr lang="en-US" sz="2800" dirty="0" smtClean="0"/>
              <a:t>Many other issues with downloaded code</a:t>
            </a:r>
          </a:p>
        </p:txBody>
      </p:sp>
    </p:spTree>
    <p:extLst>
      <p:ext uri="{BB962C8B-B14F-4D97-AF65-F5344CB8AC3E}">
        <p14:creationId xmlns:p14="http://schemas.microsoft.com/office/powerpoint/2010/main" val="40124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Naming (1)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21872"/>
            <a:ext cx="7790214" cy="46000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DNS names are included as part of URLs – so spoofing DNS resolution causes Alice contact Trudy not Bob (reason: DNS over UDP!)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4463" y="2362676"/>
            <a:ext cx="7334113" cy="3898969"/>
            <a:chOff x="903100" y="1169988"/>
            <a:chExt cx="7752917" cy="4211637"/>
          </a:xfrm>
        </p:grpSpPr>
        <p:pic>
          <p:nvPicPr>
            <p:cNvPr id="7270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3100" y="1193316"/>
              <a:ext cx="3499451" cy="413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7955" y="1169988"/>
              <a:ext cx="3548062" cy="421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363279" y="2891998"/>
            <a:ext cx="16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Trudy sends spoofed reply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893905" y="3468756"/>
            <a:ext cx="407504" cy="2584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602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Naming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07513"/>
            <a:ext cx="7790214" cy="4600081"/>
          </a:xfrm>
        </p:spPr>
        <p:txBody>
          <a:bodyPr/>
          <a:lstStyle/>
          <a:p>
            <a:r>
              <a:rPr lang="en-US" sz="2400" dirty="0" smtClean="0"/>
              <a:t>How Trudy spoofs the DNS for </a:t>
            </a:r>
            <a:r>
              <a:rPr lang="en-US" sz="2400" i="1" dirty="0" smtClean="0"/>
              <a:t>bob.com</a:t>
            </a:r>
            <a:r>
              <a:rPr lang="en-US" sz="2400" dirty="0" smtClean="0"/>
              <a:t> in more detail</a:t>
            </a:r>
          </a:p>
          <a:p>
            <a:pPr lvl="1"/>
            <a:r>
              <a:rPr lang="en-US" sz="2000" dirty="0" smtClean="0"/>
              <a:t>To counter, DNS servers randomize seq. numbers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492896"/>
            <a:ext cx="8632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38443" y="3353683"/>
            <a:ext cx="938917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DNS cache at Alice’s ISP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94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Naming (3)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72177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DNSsec</a:t>
            </a:r>
            <a:r>
              <a:rPr lang="en-US" sz="2400" dirty="0" smtClean="0"/>
              <a:t> (DNS security) adds strong authenticity to DNS</a:t>
            </a:r>
          </a:p>
          <a:p>
            <a:pPr lvl="1"/>
            <a:r>
              <a:rPr lang="en-US" sz="2000" dirty="0" smtClean="0"/>
              <a:t>Responses are signed with private keys</a:t>
            </a:r>
          </a:p>
          <a:p>
            <a:pPr lvl="1"/>
            <a:r>
              <a:rPr lang="en-US" sz="2000" dirty="0" smtClean="0"/>
              <a:t>Public keys are included; client starts with top-level</a:t>
            </a:r>
          </a:p>
          <a:p>
            <a:pPr lvl="1"/>
            <a:r>
              <a:rPr lang="en-US" sz="2000" dirty="0" smtClean="0"/>
              <a:t>Deployment slow</a:t>
            </a:r>
          </a:p>
          <a:p>
            <a:pPr lvl="2"/>
            <a:r>
              <a:rPr lang="en-US" sz="1600" dirty="0" smtClean="0"/>
              <a:t>For current status, </a:t>
            </a:r>
            <a:r>
              <a:rPr lang="en-US" sz="1600" dirty="0"/>
              <a:t>see e.g. http://en.wikipedia.org/wiki/List_of_Internet_top-level_domains</a:t>
            </a:r>
            <a:endParaRPr lang="en-US" sz="1600" dirty="0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16" y="3778043"/>
            <a:ext cx="8115300" cy="15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55040" y="5296673"/>
            <a:ext cx="723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Resource Record set for </a:t>
            </a:r>
            <a:r>
              <a:rPr lang="en-US" i="1" dirty="0" smtClean="0">
                <a:solidFill>
                  <a:srgbClr val="FF2BD8"/>
                </a:solidFill>
              </a:rPr>
              <a:t>bob.com</a:t>
            </a:r>
            <a:r>
              <a:rPr lang="en-US" dirty="0" smtClean="0">
                <a:solidFill>
                  <a:srgbClr val="FF2BD8"/>
                </a:solidFill>
              </a:rPr>
              <a:t>. </a:t>
            </a:r>
          </a:p>
          <a:p>
            <a:pPr algn="ctr"/>
            <a:r>
              <a:rPr lang="en-US" dirty="0" smtClean="0">
                <a:solidFill>
                  <a:srgbClr val="FF2BD8"/>
                </a:solidFill>
              </a:rPr>
              <a:t>Has Bob’s public key (KEY), and is signed by .com server (SIG) 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61560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Allows to verify whether answers to DNS lookups at bob.com are really from 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Plain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Cipher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Cipher: Algorithm for encryption and decryption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Encryption: Plain text </a:t>
            </a:r>
            <a:r>
              <a:rPr lang="en-US" dirty="0" smtClean="0">
                <a:sym typeface="Wingdings" panose="05000000000000000000" pitchFamily="2" charset="2"/>
              </a:rPr>
              <a:t> Cipher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Decryption: Cipher text Plain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Key: Parameter for cipher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Symmetric key ciphers: Same key used for encryption and decryption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Asymmetric key ciphers: Keys used for encryption and decryption are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SSL—Secure Sockets Layer (1)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SSL provides an authenticated, secret connection between two sockets; uses public keys with X.509</a:t>
            </a:r>
          </a:p>
          <a:p>
            <a:pPr lvl="1"/>
            <a:r>
              <a:rPr lang="en-US" sz="2000" dirty="0" smtClean="0"/>
              <a:t>TLS (</a:t>
            </a:r>
            <a:r>
              <a:rPr lang="en-US" sz="1800" dirty="0" smtClean="0"/>
              <a:t>Transport Layer Security</a:t>
            </a:r>
            <a:r>
              <a:rPr lang="en-US" sz="2000" dirty="0" smtClean="0"/>
              <a:t>) is the IETF version of Netscape’s SSL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891" y="3105221"/>
            <a:ext cx="4332218" cy="25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574235" y="3627785"/>
            <a:ext cx="3995530" cy="367748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972" y="5536098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SSL in the protocol stack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619461" y="3250098"/>
            <a:ext cx="188843" cy="76531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8487" y="3329610"/>
            <a:ext cx="1796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HTTPS means</a:t>
            </a:r>
          </a:p>
          <a:p>
            <a:pPr algn="ctr"/>
            <a:r>
              <a:rPr lang="en-US" dirty="0" smtClean="0"/>
              <a:t>HTTP over SSL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818861" y="3806689"/>
            <a:ext cx="616226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7377" y="3190464"/>
            <a:ext cx="1699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SSL runs on top of TCP and below </a:t>
            </a:r>
          </a:p>
          <a:p>
            <a:pPr algn="ctr"/>
            <a:r>
              <a:rPr lang="en-US" dirty="0" smtClean="0"/>
              <a:t>the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SSL—Secure Sockets Layer (2)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017240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Phases in SSL V3 connection establishment (simplified)</a:t>
            </a:r>
          </a:p>
          <a:p>
            <a:pPr lvl="1"/>
            <a:r>
              <a:rPr lang="en-US" sz="2000" dirty="0" smtClean="0"/>
              <a:t>Only the client (Alice) authenticates the server (Bob)</a:t>
            </a:r>
          </a:p>
          <a:p>
            <a:pPr lvl="1"/>
            <a:r>
              <a:rPr lang="en-US" sz="2000" dirty="0" smtClean="0"/>
              <a:t>Session key computed on both sides (E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, R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R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301" y="2489196"/>
            <a:ext cx="6532522" cy="384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9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SSL—Secure Sockets Layer (3)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72787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transmission using SSL. Authentication and encryption for a connection use the session key.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224" y="2165897"/>
            <a:ext cx="7069552" cy="41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14688" y="4149080"/>
            <a:ext cx="92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(hash)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77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IPsec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24339" y="1262849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IPsec</a:t>
            </a:r>
            <a:r>
              <a:rPr lang="en-US" sz="2800" dirty="0" smtClean="0"/>
              <a:t> adds confidentiality and authentication to IP</a:t>
            </a:r>
          </a:p>
          <a:p>
            <a:pPr lvl="1"/>
            <a:r>
              <a:rPr lang="en-US" sz="2400" dirty="0" smtClean="0"/>
              <a:t>Secret keys are set up for packets between endpoints called security associations</a:t>
            </a:r>
          </a:p>
          <a:p>
            <a:pPr lvl="1"/>
            <a:r>
              <a:rPr lang="en-US" sz="2400" dirty="0" smtClean="0"/>
              <a:t>Adds AH header; inserted after IP in transport mode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54" y="3190869"/>
            <a:ext cx="7909891" cy="268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345635" y="3449486"/>
            <a:ext cx="1272208" cy="506694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514" y="5863361"/>
            <a:ext cx="6460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AH (Authentication Header) provides integrity and anti-replay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906" y="4531954"/>
            <a:ext cx="22725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Identifies security association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5168349" y="4721086"/>
            <a:ext cx="457199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5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IPsec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1567"/>
            <a:ext cx="7790214" cy="460008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ESP (</a:t>
            </a:r>
            <a:r>
              <a:rPr lang="fr-FR" sz="2000" dirty="0" err="1" smtClean="0"/>
              <a:t>Encapsulating</a:t>
            </a:r>
            <a:r>
              <a:rPr lang="fr-FR" sz="2000" dirty="0" smtClean="0"/>
              <a:t> Security </a:t>
            </a:r>
            <a:r>
              <a:rPr lang="fr-FR" sz="2000" dirty="0" err="1" smtClean="0"/>
              <a:t>Payload</a:t>
            </a:r>
            <a:r>
              <a:rPr lang="fr-FR" sz="2800" dirty="0" smtClean="0"/>
              <a:t>) </a:t>
            </a:r>
            <a:r>
              <a:rPr lang="fr-FR" sz="2800" dirty="0" err="1" smtClean="0"/>
              <a:t>provides</a:t>
            </a:r>
            <a:r>
              <a:rPr lang="fr-FR" sz="2800" dirty="0" smtClean="0"/>
              <a:t> </a:t>
            </a:r>
            <a:r>
              <a:rPr lang="fr-FR" sz="2800" dirty="0" err="1" smtClean="0"/>
              <a:t>secrecy</a:t>
            </a:r>
            <a:r>
              <a:rPr lang="fr-FR" sz="2800" dirty="0" smtClean="0"/>
              <a:t> and </a:t>
            </a:r>
            <a:r>
              <a:rPr lang="fr-FR" sz="2800" dirty="0" err="1" smtClean="0"/>
              <a:t>integrity</a:t>
            </a:r>
            <a:r>
              <a:rPr lang="fr-FR" sz="2800" dirty="0" smtClean="0"/>
              <a:t>; </a:t>
            </a:r>
            <a:r>
              <a:rPr lang="fr-FR" sz="2800" dirty="0" err="1" smtClean="0"/>
              <a:t>expands</a:t>
            </a:r>
            <a:r>
              <a:rPr lang="fr-FR" sz="2800" dirty="0" smtClean="0"/>
              <a:t> on AH</a:t>
            </a:r>
          </a:p>
          <a:p>
            <a:pPr lvl="1"/>
            <a:r>
              <a:rPr lang="fr-FR" sz="2400" dirty="0" err="1" smtClean="0"/>
              <a:t>Adds</a:t>
            </a:r>
            <a:r>
              <a:rPr lang="fr-FR" sz="2400" dirty="0" smtClean="0"/>
              <a:t> ESP header and </a:t>
            </a:r>
            <a:r>
              <a:rPr lang="fr-FR" sz="2400" dirty="0" err="1" smtClean="0"/>
              <a:t>trailer</a:t>
            </a:r>
            <a:r>
              <a:rPr lang="fr-FR" sz="2400" dirty="0" smtClean="0"/>
              <a:t>; </a:t>
            </a:r>
            <a:r>
              <a:rPr lang="fr-FR" sz="2400" dirty="0" err="1" smtClean="0"/>
              <a:t>inserted</a:t>
            </a:r>
            <a:r>
              <a:rPr lang="fr-FR" sz="2400" dirty="0" smtClean="0"/>
              <a:t> </a:t>
            </a:r>
            <a:r>
              <a:rPr lang="fr-FR" sz="2400" dirty="0" err="1" smtClean="0"/>
              <a:t>after</a:t>
            </a:r>
            <a:r>
              <a:rPr lang="fr-FR" sz="2400" dirty="0" smtClean="0"/>
              <a:t> IP header in transport or </a:t>
            </a:r>
            <a:r>
              <a:rPr lang="fr-FR" sz="2400" dirty="0" err="1" smtClean="0"/>
              <a:t>before</a:t>
            </a:r>
            <a:r>
              <a:rPr lang="fr-FR" sz="2400" dirty="0" smtClean="0"/>
              <a:t> in tunnel mode</a:t>
            </a:r>
            <a:endParaRPr lang="en-US" sz="2400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 l="4795"/>
          <a:stretch>
            <a:fillRect/>
          </a:stretch>
        </p:blipFill>
        <p:spPr bwMode="auto">
          <a:xfrm>
            <a:off x="1490867" y="3208679"/>
            <a:ext cx="7498314" cy="25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475" y="3468028"/>
            <a:ext cx="136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Transport mode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92" y="4763428"/>
            <a:ext cx="136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Tunnel mode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4954656" y="3985587"/>
            <a:ext cx="253448" cy="349360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2329" y="5800410"/>
            <a:ext cx="312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Whole IP packet is wrapped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05880" y="3548268"/>
            <a:ext cx="904459" cy="51683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18523" y="4843668"/>
            <a:ext cx="901147" cy="51683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64627" y="4846373"/>
            <a:ext cx="1901686" cy="51683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22505" y="3548265"/>
            <a:ext cx="1901686" cy="51683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Quite secure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attacks require physical tapping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Virtual private networks (VPNs) allow private networks over public networks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Ease of use of the network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Only VPN needs to be secured, instead of each internal </a:t>
            </a:r>
            <a:r>
              <a:rPr lang="en-US" smtClean="0"/>
              <a:t>application individually</a:t>
            </a:r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8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Private Networks (1)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41140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VPNs (</a:t>
            </a:r>
            <a:r>
              <a:rPr lang="en-US" sz="2000" dirty="0" smtClean="0"/>
              <a:t>Virtual Private Networks</a:t>
            </a:r>
            <a:r>
              <a:rPr lang="en-US" sz="2800" dirty="0" smtClean="0"/>
              <a:t>) join disconnected islands of a logical network into a single virtual network</a:t>
            </a:r>
          </a:p>
          <a:p>
            <a:pPr lvl="1"/>
            <a:r>
              <a:rPr lang="en-US" sz="2400" dirty="0" smtClean="0"/>
              <a:t>Islands are joined by tunnels over the Internet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943017"/>
            <a:ext cx="5448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28183" y="5883243"/>
            <a:ext cx="5277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VPN joining London, Paris, Home, and Travel 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370" y="4661165"/>
            <a:ext cx="1298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Tunnel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5973417" y="4581942"/>
            <a:ext cx="636106" cy="2003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68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Private Networks (2)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41140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VPN traffic travels over the Internet but VPN hosts are separated from the Internet</a:t>
            </a:r>
          </a:p>
          <a:p>
            <a:pPr lvl="1"/>
            <a:r>
              <a:rPr lang="en-US" sz="2400" dirty="0" smtClean="0"/>
              <a:t>Need a gateway to send traffic in/out of VPN</a:t>
            </a:r>
          </a:p>
          <a:p>
            <a:endParaRPr lang="en-US" sz="2800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327" y="2935425"/>
            <a:ext cx="3853346" cy="30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38122" y="5982633"/>
            <a:ext cx="5277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Topology as seen from inside the VPN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happen at different layers/using different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IPSec</a:t>
            </a: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Network Layer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setting done (in principle) in network adapter settings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VPN Clients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Link Layer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commonly setup using virtual network adapters that use SSL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Common solution for individuals (e.g. Cisco </a:t>
            </a:r>
            <a:r>
              <a:rPr lang="en-US" dirty="0" err="1" smtClean="0"/>
              <a:t>AnyConnect</a:t>
            </a:r>
            <a:r>
              <a:rPr lang="en-US" dirty="0" smtClean="0"/>
              <a:t>, </a:t>
            </a:r>
            <a:r>
              <a:rPr lang="en-US" dirty="0" err="1" smtClean="0"/>
              <a:t>OpenVPN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Router-to-router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Tunneling becomes transparent to connected devices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Common solution for connecting offices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a glimpse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relevant topics</a:t>
            </a:r>
          </a:p>
          <a:p>
            <a:pPr lvl="1"/>
            <a:r>
              <a:rPr lang="en-US" dirty="0" smtClean="0"/>
              <a:t>Denial of service attacks</a:t>
            </a:r>
          </a:p>
          <a:p>
            <a:pPr lvl="1"/>
            <a:r>
              <a:rPr lang="en-US" dirty="0" smtClean="0"/>
              <a:t>Traffic analysis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issues</a:t>
            </a:r>
          </a:p>
          <a:p>
            <a:pPr lvl="2"/>
            <a:r>
              <a:rPr lang="en-US" dirty="0"/>
              <a:t>Privacy</a:t>
            </a:r>
          </a:p>
          <a:p>
            <a:pPr lvl="2"/>
            <a:r>
              <a:rPr lang="en-US" dirty="0"/>
              <a:t>Freedom of </a:t>
            </a:r>
            <a:r>
              <a:rPr lang="en-US" dirty="0" smtClean="0"/>
              <a:t>speech</a:t>
            </a:r>
          </a:p>
          <a:p>
            <a:pPr lvl="2"/>
            <a:r>
              <a:rPr lang="en-US" dirty="0" smtClean="0"/>
              <a:t>TOR network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Fundamental Cryptographic Principles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Messages must contain some redundancy</a:t>
            </a:r>
          </a:p>
          <a:p>
            <a:pPr lvl="1" indent="-230188"/>
            <a:r>
              <a:rPr lang="en-US" dirty="0" smtClean="0"/>
              <a:t>All encrypted messages decrypt to something</a:t>
            </a:r>
          </a:p>
          <a:p>
            <a:pPr lvl="1" indent="-230188"/>
            <a:r>
              <a:rPr lang="en-US" dirty="0" smtClean="0"/>
              <a:t>Redundancy lets receiver recognize a valid message</a:t>
            </a:r>
          </a:p>
          <a:p>
            <a:pPr lvl="1" indent="-230188"/>
            <a:r>
              <a:rPr lang="en-US" dirty="0" smtClean="0"/>
              <a:t>But redundancy helps attackers break the design</a:t>
            </a:r>
          </a:p>
          <a:p>
            <a:pPr lvl="4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Some method is needed to foil replay attacks</a:t>
            </a:r>
          </a:p>
          <a:p>
            <a:pPr lvl="1" indent="-230188"/>
            <a:r>
              <a:rPr lang="en-US" dirty="0" smtClean="0"/>
              <a:t>Without a way to check if messages are fresh then old messages can be copied and resent</a:t>
            </a:r>
          </a:p>
          <a:p>
            <a:pPr lvl="1" indent="-230188"/>
            <a:r>
              <a:rPr lang="en-US" dirty="0" smtClean="0"/>
              <a:t>For example, add a date stamp to messages</a:t>
            </a:r>
          </a:p>
        </p:txBody>
      </p:sp>
    </p:spTree>
    <p:extLst>
      <p:ext uri="{BB962C8B-B14F-4D97-AF65-F5344CB8AC3E}">
        <p14:creationId xmlns:p14="http://schemas.microsoft.com/office/powerpoint/2010/main" val="30794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Symmetric vs. asymmetric encryption</a:t>
            </a:r>
          </a:p>
          <a:p>
            <a:pPr lvl="1"/>
            <a:r>
              <a:rPr lang="en-US" dirty="0" smtClean="0"/>
              <a:t>former is faster</a:t>
            </a:r>
          </a:p>
          <a:p>
            <a:pPr lvl="1"/>
            <a:r>
              <a:rPr lang="en-US" dirty="0" smtClean="0"/>
              <a:t>latter solves the problem of key exchange</a:t>
            </a:r>
          </a:p>
          <a:p>
            <a:pPr lvl="1"/>
            <a:r>
              <a:rPr lang="en-US" dirty="0" smtClean="0"/>
              <a:t>Remaining problem: Where to get public keys from</a:t>
            </a:r>
          </a:p>
          <a:p>
            <a:pPr lvl="2"/>
            <a:r>
              <a:rPr lang="en-US" dirty="0" smtClean="0"/>
              <a:t>Solution: Certificates</a:t>
            </a:r>
            <a:endParaRPr lang="en-US" dirty="0"/>
          </a:p>
          <a:p>
            <a:r>
              <a:rPr lang="en-US" dirty="0" smtClean="0"/>
              <a:t>How RSA works</a:t>
            </a:r>
          </a:p>
          <a:p>
            <a:r>
              <a:rPr lang="en-US" dirty="0" smtClean="0"/>
              <a:t>RSA in Java</a:t>
            </a:r>
          </a:p>
          <a:p>
            <a:r>
              <a:rPr lang="en-US" dirty="0" smtClean="0"/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37370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Symmetric-Key Algorithms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990725"/>
            <a:ext cx="7511356" cy="40195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Encryption and decryption key are the same</a:t>
            </a:r>
          </a:p>
        </p:txBody>
      </p:sp>
    </p:spTree>
    <p:extLst>
      <p:ext uri="{BB962C8B-B14F-4D97-AF65-F5344CB8AC3E}">
        <p14:creationId xmlns:p14="http://schemas.microsoft.com/office/powerpoint/2010/main" val="25662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Substitution Ciphers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Substitution ciphers replace each group of letters in the message with another group of letters to disguise it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424688"/>
            <a:ext cx="80502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5809" y="445887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Simple single-letter substitution cipher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Transposition Ciphers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399" y="1554151"/>
            <a:ext cx="7790214" cy="4600081"/>
          </a:xfrm>
        </p:spPr>
        <p:txBody>
          <a:bodyPr/>
          <a:lstStyle/>
          <a:p>
            <a:r>
              <a:rPr lang="en-US" dirty="0" smtClean="0"/>
              <a:t>Transposition ciphers reorder letters to disguise them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86" y="2165043"/>
            <a:ext cx="8193498" cy="36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0524" y="5901174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Simple column transposition cipher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271101" y="2460396"/>
            <a:ext cx="40535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01034" y="226242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gives column order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 bwMode="auto">
          <a:xfrm rot="5400000" flipV="1">
            <a:off x="4553143" y="4741687"/>
            <a:ext cx="133555" cy="1019667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 flipV="1">
            <a:off x="5689073" y="4663130"/>
            <a:ext cx="161834" cy="1167353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 rot="5400000" flipV="1">
            <a:off x="6892568" y="4680417"/>
            <a:ext cx="153971" cy="1146929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 rot="5400000" flipV="1">
            <a:off x="7958577" y="4769184"/>
            <a:ext cx="185402" cy="959960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9306" y="525072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10506" y="52617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18708" y="52727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04361" y="5293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Microsoft Office PowerPoint</Application>
  <PresentationFormat>On-screen Show (4:3)</PresentationFormat>
  <Paragraphs>447</Paragraphs>
  <Slides>60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Tema di Office</vt:lpstr>
      <vt:lpstr>Distributed Systems  13. Security</vt:lpstr>
      <vt:lpstr>Outline</vt:lpstr>
      <vt:lpstr>Network Security</vt:lpstr>
      <vt:lpstr>Encryption: General model</vt:lpstr>
      <vt:lpstr>Terminology</vt:lpstr>
      <vt:lpstr>Fundamental Cryptographic Principles</vt:lpstr>
      <vt:lpstr>Symmetric-Key Algorithms</vt:lpstr>
      <vt:lpstr>Substitution Ciphers</vt:lpstr>
      <vt:lpstr>Transposition Ciphers</vt:lpstr>
      <vt:lpstr>One-Time Pads</vt:lpstr>
      <vt:lpstr>Building blocks of state-of-the art ciphers</vt:lpstr>
      <vt:lpstr>Data Encryption Standard (1)</vt:lpstr>
      <vt:lpstr>Advanced Encryption Standard (1)</vt:lpstr>
      <vt:lpstr>Advanced Encryption Standard (2)</vt:lpstr>
      <vt:lpstr>Other Ciphers</vt:lpstr>
      <vt:lpstr>Asymmetric Techniques</vt:lpstr>
      <vt:lpstr>Asymmetric Techniques (2)</vt:lpstr>
      <vt:lpstr>RSA</vt:lpstr>
      <vt:lpstr>RSA in Java</vt:lpstr>
      <vt:lpstr>Create Keys</vt:lpstr>
      <vt:lpstr>Encrypt</vt:lpstr>
      <vt:lpstr>Decrypt</vt:lpstr>
      <vt:lpstr>Print Keys in Human-readable Form</vt:lpstr>
      <vt:lpstr>PowerPoint Presentation</vt:lpstr>
      <vt:lpstr>Further References</vt:lpstr>
      <vt:lpstr>Safety?</vt:lpstr>
      <vt:lpstr>PowerPoint Presentation</vt:lpstr>
      <vt:lpstr>Acoustic Attack</vt:lpstr>
      <vt:lpstr>Digital Signatures</vt:lpstr>
      <vt:lpstr>Public-Key Signatures</vt:lpstr>
      <vt:lpstr>Public Key Signatures - Requirements?</vt:lpstr>
      <vt:lpstr>Common approach: Message Digests</vt:lpstr>
      <vt:lpstr>Message Digests (2)</vt:lpstr>
      <vt:lpstr>Message Digests (3)</vt:lpstr>
      <vt:lpstr>Management of Public Keys (1)</vt:lpstr>
      <vt:lpstr>Management of Public Keys</vt:lpstr>
      <vt:lpstr>Certificates</vt:lpstr>
      <vt:lpstr>Public Key Infrastructures (PKIs)</vt:lpstr>
      <vt:lpstr>Root Certificate Agencies</vt:lpstr>
      <vt:lpstr>PowerPoint Presentation</vt:lpstr>
      <vt:lpstr>Public-Key Cryptography</vt:lpstr>
      <vt:lpstr>Kerberos</vt:lpstr>
      <vt:lpstr>Email Security</vt:lpstr>
      <vt:lpstr>PGP—Pretty Good Privacy (1)</vt:lpstr>
      <vt:lpstr>PGP</vt:lpstr>
      <vt:lpstr>Web Security</vt:lpstr>
      <vt:lpstr>Secure Naming (1)</vt:lpstr>
      <vt:lpstr>Secure Naming (2)</vt:lpstr>
      <vt:lpstr>Secure Naming (3)</vt:lpstr>
      <vt:lpstr>SSL—Secure Sockets Layer (1)</vt:lpstr>
      <vt:lpstr>SSL—Secure Sockets Layer (2)</vt:lpstr>
      <vt:lpstr>SSL—Secure Sockets Layer (3)</vt:lpstr>
      <vt:lpstr>IPsec (1)</vt:lpstr>
      <vt:lpstr>IPsec (2)</vt:lpstr>
      <vt:lpstr>Private Networks</vt:lpstr>
      <vt:lpstr>Virtual Private Networks (1)</vt:lpstr>
      <vt:lpstr>Virtual Private Networks (2)</vt:lpstr>
      <vt:lpstr>Tunneling</vt:lpstr>
      <vt:lpstr>Only a glimpse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2015-04-27T16:05:43Z</dcterms:created>
  <dcterms:modified xsi:type="dcterms:W3CDTF">2015-04-29T11:47:30Z</dcterms:modified>
</cp:coreProperties>
</file>