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824" r:id="rId2"/>
    <p:sldId id="395" r:id="rId3"/>
    <p:sldId id="797" r:id="rId4"/>
    <p:sldId id="799" r:id="rId5"/>
    <p:sldId id="825" r:id="rId6"/>
    <p:sldId id="794" r:id="rId7"/>
    <p:sldId id="795" r:id="rId8"/>
    <p:sldId id="796" r:id="rId9"/>
    <p:sldId id="700" r:id="rId10"/>
    <p:sldId id="701" r:id="rId11"/>
    <p:sldId id="702" r:id="rId12"/>
    <p:sldId id="826" r:id="rId13"/>
    <p:sldId id="703" r:id="rId14"/>
    <p:sldId id="704" r:id="rId15"/>
    <p:sldId id="827" r:id="rId16"/>
    <p:sldId id="705" r:id="rId17"/>
    <p:sldId id="832" r:id="rId18"/>
    <p:sldId id="828" r:id="rId19"/>
    <p:sldId id="710" r:id="rId20"/>
    <p:sldId id="714" r:id="rId21"/>
    <p:sldId id="707" r:id="rId22"/>
    <p:sldId id="788" r:id="rId23"/>
    <p:sldId id="719" r:id="rId24"/>
    <p:sldId id="837" r:id="rId25"/>
    <p:sldId id="803" r:id="rId26"/>
    <p:sldId id="725" r:id="rId27"/>
    <p:sldId id="727" r:id="rId28"/>
    <p:sldId id="728" r:id="rId29"/>
    <p:sldId id="839" r:id="rId30"/>
    <p:sldId id="790" r:id="rId31"/>
    <p:sldId id="746" r:id="rId32"/>
    <p:sldId id="791" r:id="rId33"/>
    <p:sldId id="749" r:id="rId34"/>
    <p:sldId id="814" r:id="rId35"/>
    <p:sldId id="815" r:id="rId36"/>
    <p:sldId id="816" r:id="rId37"/>
    <p:sldId id="838" r:id="rId38"/>
    <p:sldId id="836" r:id="rId39"/>
    <p:sldId id="823" r:id="rId4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" id="{9B206393-1A70-4852-BC1B-8055183CDEF0}">
          <p14:sldIdLst>
            <p14:sldId id="824"/>
            <p14:sldId id="395"/>
            <p14:sldId id="797"/>
            <p14:sldId id="799"/>
          </p14:sldIdLst>
        </p14:section>
        <p14:section name="DNS" id="{DD419601-03C7-47FA-AAD0-BF142677EF19}">
          <p14:sldIdLst>
            <p14:sldId id="825"/>
            <p14:sldId id="794"/>
            <p14:sldId id="795"/>
            <p14:sldId id="796"/>
            <p14:sldId id="700"/>
            <p14:sldId id="701"/>
            <p14:sldId id="702"/>
            <p14:sldId id="826"/>
            <p14:sldId id="703"/>
            <p14:sldId id="704"/>
            <p14:sldId id="827"/>
            <p14:sldId id="705"/>
            <p14:sldId id="832"/>
          </p14:sldIdLst>
        </p14:section>
        <p14:section name="Email" id="{59A83A05-6CE4-4D33-9897-7FF3802A6550}">
          <p14:sldIdLst>
            <p14:sldId id="828"/>
            <p14:sldId id="710"/>
            <p14:sldId id="714"/>
            <p14:sldId id="707"/>
            <p14:sldId id="788"/>
            <p14:sldId id="719"/>
          </p14:sldIdLst>
        </p14:section>
        <p14:section name="WorldWideWeb" id="{5884315A-DE64-45B6-A338-04217B60C6B1}">
          <p14:sldIdLst>
            <p14:sldId id="837"/>
            <p14:sldId id="803"/>
            <p14:sldId id="725"/>
            <p14:sldId id="727"/>
            <p14:sldId id="728"/>
            <p14:sldId id="839"/>
            <p14:sldId id="790"/>
            <p14:sldId id="746"/>
            <p14:sldId id="791"/>
            <p14:sldId id="749"/>
            <p14:sldId id="814"/>
            <p14:sldId id="815"/>
            <p14:sldId id="816"/>
            <p14:sldId id="838"/>
            <p14:sldId id="836"/>
            <p14:sldId id="8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000000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84929" autoAdjust="0"/>
  </p:normalViewPr>
  <p:slideViewPr>
    <p:cSldViewPr snapToGrid="0" showGuides="1">
      <p:cViewPr varScale="1">
        <p:scale>
          <a:sx n="64" d="100"/>
          <a:sy n="64" d="100"/>
        </p:scale>
        <p:origin x="121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82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0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5DC9-DC37-4B23-B999-2ACC50099B80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09718"/>
            <a:ext cx="2944579" cy="494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DE33-5481-48A4-AF9A-6AECE9928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07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1"/>
            <a:ext cx="2944283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4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1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3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2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95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1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5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12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9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62E-607D-4C70-8AA8-4E7424A8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ECDE6-6230-414D-958E-08A16EDE8FE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8" r:id="rId4"/>
    <p:sldLayoutId id="2147483679" r:id="rId5"/>
    <p:sldLayoutId id="2147483682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n.wikipedia.org/wiki/List_of_Internet_top-level_domains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OxNiHUsZ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medev.stackexchange.com/questions/431/is-the-tcp-protocol-good-enough-for-real-time-multiplayer-gam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14. Application 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 smtClean="0"/>
          </a:p>
          <a:p>
            <a:r>
              <a:rPr lang="en-US" dirty="0" smtClean="0"/>
              <a:t>A.Y. </a:t>
            </a:r>
            <a:r>
              <a:rPr lang="en-US" smtClean="0"/>
              <a:t>2016/2017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DNS Name Space (2)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3161"/>
            <a:ext cx="3505200" cy="4437114"/>
          </a:xfrm>
        </p:spPr>
        <p:txBody>
          <a:bodyPr/>
          <a:lstStyle/>
          <a:p>
            <a:r>
              <a:rPr lang="en-US" dirty="0" smtClean="0"/>
              <a:t>Generic top-level domains are controlled by ICANN who appoints registrars to run them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926" y="1260116"/>
            <a:ext cx="44005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Records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96089"/>
            <a:ext cx="7790214" cy="4600081"/>
          </a:xfrm>
        </p:spPr>
        <p:txBody>
          <a:bodyPr/>
          <a:lstStyle/>
          <a:p>
            <a:r>
              <a:rPr lang="en-US" dirty="0" smtClean="0"/>
              <a:t>The key resource records in the namespace are IP addresses (A/AAAA) and name servers (NS), but there are others too (e.g., MX)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552" y="2713017"/>
            <a:ext cx="7121322" cy="355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43000"/>
            <a:ext cx="7854287" cy="4867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nslookup</a:t>
            </a:r>
            <a:r>
              <a:rPr lang="en-US" dirty="0"/>
              <a:t> </a:t>
            </a:r>
            <a:r>
              <a:rPr lang="en-US" dirty="0" smtClean="0"/>
              <a:t>unibz.it</a:t>
            </a:r>
          </a:p>
          <a:p>
            <a:r>
              <a:rPr lang="en-US" dirty="0" err="1"/>
              <a:t>nslookup</a:t>
            </a:r>
            <a:r>
              <a:rPr lang="en-US" dirty="0"/>
              <a:t> -type=mx </a:t>
            </a:r>
            <a:r>
              <a:rPr lang="en-US" dirty="0" smtClean="0"/>
              <a:t>unibz.it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Records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71519"/>
            <a:ext cx="8229600" cy="877836"/>
          </a:xfrm>
        </p:spPr>
        <p:txBody>
          <a:bodyPr/>
          <a:lstStyle/>
          <a:p>
            <a:pPr algn="ctr"/>
            <a:r>
              <a:rPr lang="en-US" dirty="0" smtClean="0"/>
              <a:t>A portion of a possible DNS database for cs.vu.nl.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993363"/>
            <a:ext cx="641826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85581" y="2290915"/>
            <a:ext cx="155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IP addresses of computers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5997678" y="2593567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570837" y="1627259"/>
            <a:ext cx="155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Name server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5982934" y="1861087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541339" y="4517917"/>
            <a:ext cx="16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Mail gateways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5973100" y="4722249"/>
            <a:ext cx="515081" cy="2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Servers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94409"/>
            <a:ext cx="7790214" cy="4600081"/>
          </a:xfrm>
        </p:spPr>
        <p:txBody>
          <a:bodyPr/>
          <a:lstStyle/>
          <a:p>
            <a:r>
              <a:rPr lang="en-US" dirty="0" smtClean="0"/>
              <a:t>Name servers contain data for portions of the name space called zones (circled).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432251"/>
            <a:ext cx="84201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769807" y="4886632"/>
            <a:ext cx="452284" cy="973393"/>
          </a:xfrm>
          <a:prstGeom prst="roundRect">
            <a:avLst>
              <a:gd name="adj" fmla="val 50000"/>
            </a:avLst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409" y="5687956"/>
            <a:ext cx="16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One zone</a:t>
            </a:r>
            <a:endParaRPr lang="en-US" i="1" dirty="0" smtClean="0">
              <a:solidFill>
                <a:srgbClr val="FF2BD8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2330248" y="5624052"/>
            <a:ext cx="461005" cy="2682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resolution algorithm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3085672"/>
            <a:ext cx="8443912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0038" y="1252727"/>
            <a:ext cx="6542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DNS protocol: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Runs on UDP port 53, retransmits lost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Caches name server answers for better </a:t>
            </a:r>
            <a:r>
              <a:rPr lang="en-US" dirty="0" smtClean="0"/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Lookup algorithm: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064302"/>
            <a:ext cx="7790214" cy="49576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DNS names are included as part of URLs – so spoofing DNS resolution causes Alice contact Trudy not Bob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04463" y="1695621"/>
            <a:ext cx="7334113" cy="3898969"/>
            <a:chOff x="903100" y="498020"/>
            <a:chExt cx="7752917" cy="4211637"/>
          </a:xfrm>
        </p:grpSpPr>
        <p:pic>
          <p:nvPicPr>
            <p:cNvPr id="7270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3100" y="521348"/>
              <a:ext cx="3499451" cy="413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7955" y="498020"/>
              <a:ext cx="3548062" cy="421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363279" y="2891998"/>
            <a:ext cx="161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Trudy sends spoofed reply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893905" y="3468756"/>
            <a:ext cx="407504" cy="2584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5360" y="5594590"/>
            <a:ext cx="9945975" cy="156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None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err="1" smtClean="0"/>
              <a:t>DNSsec</a:t>
            </a:r>
            <a:r>
              <a:rPr lang="en-US" sz="1800" kern="0" dirty="0" smtClean="0"/>
              <a:t> (DNS security) adds security using public-private-cryptography</a:t>
            </a:r>
          </a:p>
          <a:p>
            <a:pPr lvl="1"/>
            <a:r>
              <a:rPr lang="en-US" sz="1600" kern="0" dirty="0" smtClean="0"/>
              <a:t>Deployment slow</a:t>
            </a:r>
          </a:p>
          <a:p>
            <a:pPr lvl="1"/>
            <a:r>
              <a:rPr lang="en-US" sz="1600" kern="0" dirty="0" smtClean="0"/>
              <a:t>For current status, see e.g. </a:t>
            </a:r>
            <a:r>
              <a:rPr lang="en-US" sz="1600" kern="0" dirty="0" smtClean="0">
                <a:hlinkClick r:id="rId5"/>
              </a:rPr>
              <a:t>http://en.wikipedia.org/wiki/List_of_Internet_top-level_domains</a:t>
            </a:r>
            <a:endParaRPr lang="en-US" sz="1600" kern="0" dirty="0" smtClean="0"/>
          </a:p>
          <a:p>
            <a:pPr marL="0" lvl="1" indent="0">
              <a:buNone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3834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Web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Net </a:t>
            </a:r>
            <a:r>
              <a:rPr lang="en-US" dirty="0" smtClean="0"/>
              <a:t>neutrality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Format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11639"/>
            <a:ext cx="7790214" cy="4840163"/>
          </a:xfrm>
        </p:spPr>
        <p:txBody>
          <a:bodyPr/>
          <a:lstStyle/>
          <a:p>
            <a:r>
              <a:rPr lang="en-US" dirty="0" smtClean="0"/>
              <a:t>RFC 5322: Header fields related to message transport; are readable ASCII text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917" y="2405393"/>
            <a:ext cx="5550421" cy="23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4887" r="8501"/>
          <a:stretch/>
        </p:blipFill>
        <p:spPr bwMode="auto">
          <a:xfrm>
            <a:off x="1573799" y="4696421"/>
            <a:ext cx="5921283" cy="20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5" y="2390775"/>
            <a:ext cx="5076826" cy="4019550"/>
          </a:xfrm>
        </p:spPr>
        <p:txBody>
          <a:bodyPr/>
          <a:lstStyle/>
          <a:p>
            <a:r>
              <a:rPr lang="en-US" dirty="0" smtClean="0"/>
              <a:t>Which services from the transport layer does it use?</a:t>
            </a:r>
          </a:p>
          <a:p>
            <a:endParaRPr lang="en-US" dirty="0"/>
          </a:p>
          <a:p>
            <a:r>
              <a:rPr lang="en-US" dirty="0" smtClean="0"/>
              <a:t>Which services does it provide?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67257"/>
            <a:ext cx="1466850" cy="1920568"/>
            <a:chOff x="6753225" y="2648257"/>
            <a:chExt cx="1466850" cy="192056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2649404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3424371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48257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Format: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6017"/>
            <a:ext cx="3200400" cy="4466610"/>
          </a:xfrm>
        </p:spPr>
        <p:txBody>
          <a:bodyPr/>
          <a:lstStyle/>
          <a:p>
            <a:r>
              <a:rPr lang="en-US" dirty="0" smtClean="0"/>
              <a:t>A multipart message containing HTML and audio alternatives.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18268" y="1052049"/>
            <a:ext cx="5319249" cy="5191433"/>
            <a:chOff x="1057798" y="1110277"/>
            <a:chExt cx="6361945" cy="5893841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887" t="3144" r="6239"/>
            <a:stretch>
              <a:fillRect/>
            </a:stretch>
          </p:blipFill>
          <p:spPr bwMode="auto">
            <a:xfrm>
              <a:off x="1057798" y="1110277"/>
              <a:ext cx="6361945" cy="368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55" r="8071" b="2970"/>
            <a:stretch>
              <a:fillRect/>
            </a:stretch>
          </p:blipFill>
          <p:spPr bwMode="auto">
            <a:xfrm>
              <a:off x="1132270" y="4711086"/>
              <a:ext cx="3361830" cy="229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ight Brace 11"/>
          <p:cNvSpPr/>
          <p:nvPr/>
        </p:nvSpPr>
        <p:spPr bwMode="auto">
          <a:xfrm flipH="1">
            <a:off x="3362632" y="3047999"/>
            <a:ext cx="206476" cy="1238865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3372464" y="4557251"/>
            <a:ext cx="231055" cy="1519084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29" y="3451138"/>
            <a:ext cx="139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part (HTML)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7032" y="4989890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Another</a:t>
            </a:r>
          </a:p>
          <a:p>
            <a:r>
              <a:rPr lang="en-US" sz="2000" dirty="0" smtClean="0"/>
              <a:t>(audio)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architecture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640"/>
            <a:ext cx="8229600" cy="4867275"/>
          </a:xfrm>
        </p:spPr>
        <p:txBody>
          <a:bodyPr/>
          <a:lstStyle/>
          <a:p>
            <a:r>
              <a:rPr lang="en-US" dirty="0" smtClean="0"/>
              <a:t>The key components and steps to send email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141679"/>
            <a:ext cx="89519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34185" y="6014272"/>
            <a:ext cx="456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Architecture of the email system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313898" y="5116654"/>
            <a:ext cx="1351128" cy="880281"/>
          </a:xfrm>
          <a:prstGeom prst="wedgeRoundRectCallout">
            <a:avLst>
              <a:gd name="adj1" fmla="val -40025"/>
              <a:gd name="adj2" fmla="val -1235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e.g. Outlook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158621" y="5076729"/>
            <a:ext cx="1351128" cy="937543"/>
          </a:xfrm>
          <a:prstGeom prst="wedgeRoundRectCallout">
            <a:avLst>
              <a:gd name="adj1" fmla="val -24873"/>
              <a:gd name="adj2" fmla="val -14990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e.g. Outlook server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6" y="2557356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Outgoing:</a:t>
            </a:r>
          </a:p>
          <a:p>
            <a:r>
              <a:rPr lang="en-US" sz="1400" dirty="0" smtClean="0"/>
              <a:t>  SMTP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24496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Incoming:</a:t>
            </a:r>
          </a:p>
          <a:p>
            <a:r>
              <a:rPr lang="en-US" sz="1400" dirty="0"/>
              <a:t>  POP3 (older)</a:t>
            </a:r>
          </a:p>
          <a:p>
            <a:r>
              <a:rPr lang="en-US" sz="1400" dirty="0"/>
              <a:t>  IMAP (newer)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Transfer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 are transferred with </a:t>
            </a:r>
            <a:r>
              <a:rPr lang="en-US" dirty="0"/>
              <a:t>SMTP (Simple Mail Transfer </a:t>
            </a:r>
            <a:r>
              <a:rPr lang="en-US" dirty="0" smtClean="0"/>
              <a:t>Protocol)</a:t>
            </a:r>
            <a:endParaRPr lang="en-US" dirty="0"/>
          </a:p>
          <a:p>
            <a:pPr marL="800100" lvl="1" indent="-342900"/>
            <a:r>
              <a:rPr lang="en-US" sz="2000" dirty="0" smtClean="0"/>
              <a:t>Originally plaintext; encryption later added (STARTLS)</a:t>
            </a:r>
          </a:p>
          <a:p>
            <a:pPr marL="800100" lvl="1" indent="-342900"/>
            <a:r>
              <a:rPr lang="en-US" sz="2000" dirty="0" smtClean="0"/>
              <a:t>Submission from user agent to mail transfer agent (MTA) on port 587</a:t>
            </a:r>
          </a:p>
          <a:p>
            <a:pPr marL="800100" lvl="1" indent="-342900"/>
            <a:r>
              <a:rPr lang="en-US" sz="2000" dirty="0" smtClean="0"/>
              <a:t>One MTA to the next MTA on port 25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Protocols for final delivery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POP3 (older)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IMAP (newer)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Deal with downloading, replication,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Delivery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8632"/>
            <a:ext cx="4114800" cy="4867275"/>
          </a:xfrm>
        </p:spPr>
        <p:txBody>
          <a:bodyPr/>
          <a:lstStyle/>
          <a:p>
            <a:r>
              <a:rPr lang="en-US" dirty="0" smtClean="0"/>
              <a:t>User agent uses POP3 or IMAP for final delivery</a:t>
            </a:r>
          </a:p>
          <a:p>
            <a:pPr lvl="1"/>
            <a:r>
              <a:rPr lang="en-US" dirty="0" smtClean="0"/>
              <a:t>Outlook, Thunderbird, …</a:t>
            </a:r>
          </a:p>
          <a:p>
            <a:pPr lvl="1"/>
            <a:r>
              <a:rPr lang="en-US" dirty="0" smtClean="0"/>
              <a:t>Has commands to manipulate folders / messages [right]</a:t>
            </a:r>
          </a:p>
          <a:p>
            <a:r>
              <a:rPr lang="en-US" dirty="0" smtClean="0"/>
              <a:t>Alternatively, a Web interface might be used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Gmail, Hotmail,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Proprietary protocol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79242" y="910341"/>
            <a:ext cx="4606650" cy="5608445"/>
            <a:chOff x="2222090" y="884902"/>
            <a:chExt cx="5523271" cy="7284848"/>
          </a:xfrm>
        </p:grpSpPr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2090" y="884902"/>
              <a:ext cx="5511838" cy="350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1588" y="4083483"/>
              <a:ext cx="5493773" cy="408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The Web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Net </a:t>
            </a:r>
            <a:r>
              <a:rPr lang="en-US" dirty="0" smtClean="0"/>
              <a:t>neutrality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From the Client’s Viewpoint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0790" cy="483929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Client = browser</a:t>
            </a:r>
          </a:p>
          <a:p>
            <a:r>
              <a:rPr lang="en-US" dirty="0" smtClean="0"/>
              <a:t>The user specifies an </a:t>
            </a:r>
            <a:r>
              <a:rPr lang="en-US" b="1" dirty="0" smtClean="0"/>
              <a:t>URL</a:t>
            </a:r>
            <a:r>
              <a:rPr lang="en-US" dirty="0" smtClean="0"/>
              <a:t> and gets access to a (web) </a:t>
            </a:r>
            <a:r>
              <a:rPr lang="en-US" b="1" dirty="0" smtClean="0"/>
              <a:t>page</a:t>
            </a:r>
            <a:r>
              <a:rPr lang="en-US" dirty="0" smtClean="0"/>
              <a:t> that contains text, images, videos, …</a:t>
            </a:r>
          </a:p>
          <a:p>
            <a:pPr lvl="1"/>
            <a:r>
              <a:rPr lang="en-US" dirty="0" smtClean="0"/>
              <a:t>Plugins/helper processes for interpreting various content</a:t>
            </a:r>
          </a:p>
          <a:p>
            <a:r>
              <a:rPr lang="en-US" dirty="0" smtClean="0"/>
              <a:t>Pages are constituted of </a:t>
            </a:r>
            <a:r>
              <a:rPr lang="en-US" b="1" dirty="0" smtClean="0"/>
              <a:t>hypertext</a:t>
            </a:r>
          </a:p>
          <a:p>
            <a:pPr lvl="1"/>
            <a:r>
              <a:rPr lang="en-US" dirty="0" smtClean="0"/>
              <a:t>Contain hyperlinks that point to other pages, possibly hosted to other domains/hosts</a:t>
            </a:r>
          </a:p>
          <a:p>
            <a:r>
              <a:rPr lang="en-US" dirty="0" smtClean="0"/>
              <a:t>By following </a:t>
            </a:r>
            <a:r>
              <a:rPr lang="en-US" b="1" dirty="0" smtClean="0"/>
              <a:t>hyperlinks</a:t>
            </a:r>
            <a:r>
              <a:rPr lang="en-US" dirty="0" smtClean="0"/>
              <a:t>, the user transparently navigates among pages hosted in distant places in the world</a:t>
            </a:r>
          </a:p>
        </p:txBody>
      </p:sp>
    </p:spTree>
    <p:extLst>
      <p:ext uri="{BB962C8B-B14F-4D97-AF65-F5344CB8AC3E}">
        <p14:creationId xmlns:p14="http://schemas.microsoft.com/office/powerpoint/2010/main" val="18287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are named with URLs (Uniform Resource Locators)</a:t>
            </a:r>
          </a:p>
          <a:p>
            <a:pPr lvl="1"/>
            <a:r>
              <a:rPr lang="en-US" dirty="0" smtClean="0"/>
              <a:t>Example:   </a:t>
            </a:r>
            <a:r>
              <a:rPr lang="en-US" u="sng" dirty="0" smtClean="0">
                <a:solidFill>
                  <a:srgbClr val="0000FF"/>
                </a:solidFill>
              </a:rPr>
              <a:t>http://www.phdcomics.com/comics.php</a:t>
            </a:r>
          </a:p>
          <a:p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423987" y="2939010"/>
            <a:ext cx="6734175" cy="2981325"/>
            <a:chOff x="1495425" y="2276475"/>
            <a:chExt cx="7372349" cy="3478782"/>
          </a:xfrm>
        </p:grpSpPr>
        <p:pic>
          <p:nvPicPr>
            <p:cNvPr id="348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5425" y="2276475"/>
              <a:ext cx="7372349" cy="347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1543050" y="2686050"/>
              <a:ext cx="866775" cy="37147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4337" y="333716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</a:t>
            </a:r>
          </a:p>
          <a:p>
            <a:pPr algn="ctr"/>
            <a:r>
              <a:rPr lang="en-US" dirty="0" smtClean="0"/>
              <a:t>focus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033462" y="3466552"/>
            <a:ext cx="400050" cy="1333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ight Brace 14"/>
          <p:cNvSpPr/>
          <p:nvPr/>
        </p:nvSpPr>
        <p:spPr bwMode="auto">
          <a:xfrm rot="16200000" flipH="1">
            <a:off x="2706091" y="1904757"/>
            <a:ext cx="228978" cy="643740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200000" flipH="1">
            <a:off x="4637643" y="872023"/>
            <a:ext cx="226834" cy="2707060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16200000" flipH="1">
            <a:off x="6962557" y="1481902"/>
            <a:ext cx="224687" cy="1485155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0903" y="2353214"/>
            <a:ext cx="129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Protocol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1554" y="2363947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Page on 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8441" y="2352141"/>
            <a:ext cx="129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2861" y="5915160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Common URL protocols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6518" y="6408295"/>
            <a:ext cx="363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</a:t>
            </a:r>
            <a:r>
              <a:rPr lang="en-GB" i="1" dirty="0" smtClean="0"/>
              <a:t>www</a:t>
            </a:r>
            <a:r>
              <a:rPr lang="en-GB" dirty="0" smtClean="0"/>
              <a:t> for?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7300"/>
            <a:ext cx="7790214" cy="508684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Steps a client (browser) takes to follow a hyperlink:</a:t>
            </a:r>
          </a:p>
          <a:p>
            <a:pPr lvl="2"/>
            <a:r>
              <a:rPr lang="en-US" dirty="0" smtClean="0"/>
              <a:t>Determine the protocol (HTTP)</a:t>
            </a:r>
          </a:p>
          <a:p>
            <a:pPr lvl="2"/>
            <a:r>
              <a:rPr lang="en-US" dirty="0" smtClean="0"/>
              <a:t>Ask DNS for the IP address of server</a:t>
            </a:r>
          </a:p>
          <a:p>
            <a:pPr lvl="2"/>
            <a:r>
              <a:rPr lang="en-US" dirty="0" smtClean="0"/>
              <a:t>Make a TCP connection to server</a:t>
            </a:r>
          </a:p>
          <a:p>
            <a:pPr lvl="2"/>
            <a:r>
              <a:rPr lang="en-US" dirty="0" smtClean="0"/>
              <a:t>Send an HTTP request for the page; server sends it back</a:t>
            </a:r>
          </a:p>
          <a:p>
            <a:pPr lvl="2"/>
            <a:r>
              <a:rPr lang="en-US" dirty="0" smtClean="0"/>
              <a:t>Fetch other URLs as needed to display the page</a:t>
            </a:r>
          </a:p>
          <a:p>
            <a:pPr lvl="2"/>
            <a:r>
              <a:rPr lang="en-US" dirty="0" smtClean="0"/>
              <a:t>Close idle TCP connections</a:t>
            </a:r>
          </a:p>
          <a:p>
            <a:r>
              <a:rPr lang="en-US" dirty="0" smtClean="0"/>
              <a:t>Steps a server takes to serve pages: </a:t>
            </a:r>
          </a:p>
          <a:p>
            <a:pPr lvl="2"/>
            <a:r>
              <a:rPr lang="en-US" dirty="0" smtClean="0"/>
              <a:t>Accept a TCP connection from a client</a:t>
            </a:r>
          </a:p>
          <a:p>
            <a:pPr lvl="2"/>
            <a:r>
              <a:rPr lang="en-US" dirty="0" smtClean="0"/>
              <a:t>Get page request and map it to a resource (e.g., file name)</a:t>
            </a:r>
          </a:p>
          <a:p>
            <a:pPr lvl="2"/>
            <a:r>
              <a:rPr lang="en-US" dirty="0" smtClean="0"/>
              <a:t>Get the resource (e.g., file from disk)</a:t>
            </a:r>
          </a:p>
          <a:p>
            <a:pPr lvl="2"/>
            <a:r>
              <a:rPr lang="en-US" dirty="0" smtClean="0"/>
              <a:t>Send contents of the resource to the client.</a:t>
            </a:r>
          </a:p>
          <a:p>
            <a:pPr lvl="2"/>
            <a:r>
              <a:rPr lang="en-US" dirty="0" smtClean="0"/>
              <a:t>Release idle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Overview (3)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scale performance, Web servers frequently use:</a:t>
            </a:r>
          </a:p>
          <a:p>
            <a:pPr lvl="1"/>
            <a:r>
              <a:rPr lang="en-US" dirty="0" smtClean="0"/>
              <a:t>Load-balancing, caching, multithreading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747963"/>
            <a:ext cx="8140700" cy="302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pic>
        <p:nvPicPr>
          <p:cNvPr id="1026" name="Picture 2" descr="http://ecx.images-amazon.com/images/I/31exbqf0yFL._SX34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83" y="1277379"/>
            <a:ext cx="32575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izismile.com/img/img2/20090910/html_jokes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4" y="2926577"/>
            <a:ext cx="1943047" cy="27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aughness.com/media/images/e/eol.7b774ce97f10b7929cbd872f1a9f8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0" y="4127998"/>
            <a:ext cx="3412430" cy="23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transport protocol?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Choose one: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Reliable transmission: </a:t>
            </a:r>
            <a:r>
              <a:rPr lang="en-US" dirty="0" smtClean="0"/>
              <a:t>All packages will eventually arrive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Timing</a:t>
            </a:r>
            <a:r>
              <a:rPr lang="en-US" dirty="0" smtClean="0"/>
              <a:t>: Packages arrive as fast as possible</a:t>
            </a:r>
          </a:p>
        </p:txBody>
      </p:sp>
    </p:spTree>
    <p:extLst>
      <p:ext uri="{BB962C8B-B14F-4D97-AF65-F5344CB8AC3E}">
        <p14:creationId xmlns:p14="http://schemas.microsoft.com/office/powerpoint/2010/main" val="3151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(</a:t>
            </a:r>
            <a:r>
              <a:rPr lang="en-US" dirty="0" err="1" smtClean="0"/>
              <a:t>HyperText</a:t>
            </a:r>
            <a:r>
              <a:rPr lang="en-US" dirty="0" smtClean="0"/>
              <a:t> Transfer Protocol) is a request-response protocol that runs on top of TCP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Fetches content from server to client</a:t>
            </a:r>
          </a:p>
          <a:p>
            <a:pPr lvl="1"/>
            <a:r>
              <a:rPr lang="en-US" dirty="0" smtClean="0"/>
              <a:t>Server usually runs on port 80</a:t>
            </a:r>
          </a:p>
          <a:p>
            <a:pPr lvl="1"/>
            <a:r>
              <a:rPr lang="en-US" dirty="0" smtClean="0"/>
              <a:t>Headers are given in readable ASCII</a:t>
            </a:r>
          </a:p>
          <a:p>
            <a:pPr lvl="1"/>
            <a:r>
              <a:rPr lang="en-US" dirty="0" smtClean="0"/>
              <a:t>Content is described with MIME types</a:t>
            </a:r>
          </a:p>
          <a:p>
            <a:pPr lvl="1"/>
            <a:r>
              <a:rPr lang="en-US" dirty="0" smtClean="0"/>
              <a:t>Protocol has support for pipelining requests</a:t>
            </a:r>
          </a:p>
          <a:p>
            <a:pPr lvl="1"/>
            <a:r>
              <a:rPr lang="en-US" dirty="0" smtClean="0"/>
              <a:t>Protocol has support for caching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codes tell the client how the request fared: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7" y="2497097"/>
            <a:ext cx="7905805" cy="22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(3)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399" y="1484593"/>
            <a:ext cx="7790214" cy="4600081"/>
          </a:xfrm>
        </p:spPr>
        <p:txBody>
          <a:bodyPr/>
          <a:lstStyle/>
          <a:p>
            <a:r>
              <a:rPr lang="en-US" dirty="0" smtClean="0"/>
              <a:t>Many headers carry key information: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893379" y="2276163"/>
          <a:ext cx="7662041" cy="337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297"/>
                <a:gridCol w="5328744"/>
              </a:tblGrid>
              <a:tr h="41853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Example Headers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Browser capabilities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(client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User-Agent,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Accept, Accept-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Charset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Accept-Encoding, Accept-Language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Caching related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(mixed directions)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If-Modified-Since,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If-None-Match, Date, Last-Modified, Expires, Cache-Control, </a:t>
                      </a:r>
                      <a:r>
                        <a:rPr lang="en-US" sz="18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ETag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Browser context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(client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server)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Cookie, </a:t>
                      </a:r>
                      <a:r>
                        <a:rPr lang="en-US" sz="18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Referer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Authorization, Host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6254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Content delivery</a:t>
                      </a:r>
                    </a:p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(server </a:t>
                      </a:r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 client)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Content-Encoding,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Content-Length, Content-Type, Content-Language, Content-Range, Set-Cookie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Caching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32043"/>
            <a:ext cx="7790214" cy="4600081"/>
          </a:xfrm>
        </p:spPr>
        <p:txBody>
          <a:bodyPr/>
          <a:lstStyle/>
          <a:p>
            <a:r>
              <a:rPr lang="en-US" dirty="0" smtClean="0"/>
              <a:t>Uses conditional GET for cached content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1916976"/>
            <a:ext cx="8918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46943" y="4762731"/>
            <a:ext cx="8192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You can take a look at HTTP messages by using telnet</a:t>
            </a:r>
          </a:p>
          <a:p>
            <a:pPr marL="0" indent="0">
              <a:buNone/>
            </a:pPr>
            <a:r>
              <a:rPr lang="en-US" sz="2400" b="1" dirty="0">
                <a:latin typeface="Courier New"/>
                <a:cs typeface="Courier New"/>
              </a:rPr>
              <a:t>telnet www.unibz.it 80 &lt;ENTER&gt;</a:t>
            </a:r>
          </a:p>
          <a:p>
            <a:pPr marL="0" indent="0">
              <a:buNone/>
            </a:pPr>
            <a:r>
              <a:rPr lang="en-US" sz="2400" b="1" dirty="0">
                <a:latin typeface="Courier New"/>
                <a:cs typeface="Courier New"/>
              </a:rPr>
              <a:t>…</a:t>
            </a:r>
          </a:p>
          <a:p>
            <a:pPr marL="0" indent="0">
              <a:buNone/>
            </a:pPr>
            <a:r>
              <a:rPr lang="en-US" sz="2400" b="1" dirty="0">
                <a:latin typeface="Courier New"/>
                <a:cs typeface="Courier New"/>
              </a:rPr>
              <a:t>GET /</a:t>
            </a:r>
            <a:r>
              <a:rPr lang="en-US" sz="2400" b="1" dirty="0" err="1">
                <a:latin typeface="Courier New"/>
                <a:cs typeface="Courier New"/>
              </a:rPr>
              <a:t>inf</a:t>
            </a:r>
            <a:r>
              <a:rPr lang="en-US" sz="2400" b="1" dirty="0">
                <a:latin typeface="Courier New"/>
                <a:cs typeface="Courier New"/>
              </a:rPr>
              <a:t>/ HTTP/1.0 &lt;ENTER&gt; &lt;ENTER&gt;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Stateful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3229"/>
          </a:xfrm>
        </p:spPr>
        <p:txBody>
          <a:bodyPr>
            <a:normAutofit/>
          </a:bodyPr>
          <a:lstStyle/>
          <a:p>
            <a:r>
              <a:rPr lang="en-US" dirty="0" smtClean="0"/>
              <a:t>HTTP is </a:t>
            </a:r>
            <a:r>
              <a:rPr lang="en-US" b="1" dirty="0" smtClean="0"/>
              <a:t>stateless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Good for performance and for the original intention of the web (accessing documents)</a:t>
            </a:r>
          </a:p>
          <a:p>
            <a:r>
              <a:rPr lang="en-US" dirty="0" smtClean="0">
                <a:sym typeface="Wingdings"/>
              </a:rPr>
              <a:t>Now the web is used for many other needs</a:t>
            </a:r>
          </a:p>
          <a:p>
            <a:pPr lvl="1"/>
            <a:r>
              <a:rPr lang="en-US" dirty="0" smtClean="0"/>
              <a:t>E-commerce, e-mail access, financial transactions, …</a:t>
            </a:r>
          </a:p>
          <a:p>
            <a:r>
              <a:rPr lang="en-US" dirty="0" smtClean="0"/>
              <a:t>These uses typically require to keep a “state” of the interaction</a:t>
            </a:r>
          </a:p>
          <a:p>
            <a:pPr lvl="1"/>
            <a:r>
              <a:rPr lang="en-US" dirty="0" smtClean="0"/>
              <a:t>User authentication, user cart, …</a:t>
            </a:r>
          </a:p>
          <a:p>
            <a:r>
              <a:rPr lang="en-US" dirty="0" smtClean="0"/>
              <a:t>State using IP address </a:t>
            </a:r>
            <a:r>
              <a:rPr lang="en-US" dirty="0" smtClean="0">
                <a:sym typeface="Wingdings"/>
              </a:rPr>
              <a:t> ???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92" y="1309920"/>
            <a:ext cx="8027233" cy="56217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HTTP messages may contain a small amount (&lt;4K) of information (cookies)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Cookies are locally stored by the client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Examples: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1106"/>
          <a:stretch/>
        </p:blipFill>
        <p:spPr bwMode="auto">
          <a:xfrm>
            <a:off x="967490" y="4233916"/>
            <a:ext cx="7209020" cy="17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9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42223" cy="4867275"/>
          </a:xfrm>
        </p:spPr>
        <p:txBody>
          <a:bodyPr>
            <a:normAutofit fontScale="92500" lnSpcReduction="2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When the client requests a certain URL, it checks if there are cookies that correspond to it</a:t>
            </a:r>
          </a:p>
          <a:p>
            <a:r>
              <a:rPr lang="en-US" sz="2000" dirty="0" smtClean="0"/>
              <a:t>In this case, they are attached as part of the HTTP request header</a:t>
            </a:r>
          </a:p>
          <a:p>
            <a:r>
              <a:rPr lang="en-US" sz="2000" dirty="0" smtClean="0"/>
              <a:t>The server can interprets the received cookies to change its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E.g., show the content of the user’s cart if there is a cart cookie with an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Cookies are a frequent object of privacy discussions (see e.g. recent EU </a:t>
            </a:r>
            <a:r>
              <a:rPr lang="en-US" sz="2000" dirty="0" smtClean="0"/>
              <a:t>guidelines)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be disabled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But: Modern tracking techniques do not rely on </a:t>
            </a:r>
            <a:r>
              <a:rPr lang="en-US" sz="2000" dirty="0" smtClean="0"/>
              <a:t>cookies!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1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Web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Net </a:t>
            </a:r>
            <a:r>
              <a:rPr lang="en-US" b="1" dirty="0" smtClean="0"/>
              <a:t>neutrality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23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 Neutrality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43000"/>
            <a:ext cx="8124669" cy="4867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www.youtube.com/watch?v=xjOxNiHUsZw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Tasks</a:t>
            </a:r>
          </a:p>
          <a:p>
            <a:pPr marL="914400" lvl="1">
              <a:buFont typeface="+mj-lt"/>
              <a:buAutoNum type="arabicPeriod"/>
            </a:pPr>
            <a:r>
              <a:rPr lang="en-GB" dirty="0" smtClean="0"/>
              <a:t>Describe what net neutrality refers to</a:t>
            </a:r>
          </a:p>
          <a:p>
            <a:pPr marL="914400" lvl="1">
              <a:buFont typeface="+mj-lt"/>
              <a:buAutoNum type="arabicPeriod"/>
            </a:pPr>
            <a:r>
              <a:rPr lang="en-GB" dirty="0" smtClean="0"/>
              <a:t>Identify an argument in favour of net neutrality</a:t>
            </a:r>
          </a:p>
          <a:p>
            <a:pPr marL="914400" lvl="1">
              <a:buFont typeface="+mj-lt"/>
              <a:buAutoNum type="arabicPeriod"/>
            </a:pPr>
            <a:r>
              <a:rPr lang="en-GB" dirty="0" smtClean="0"/>
              <a:t>Identify an argument against net neutrality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Learned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25217"/>
            <a:ext cx="7790214" cy="48855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DNS</a:t>
            </a:r>
          </a:p>
          <a:p>
            <a:pPr marL="800100" lvl="1" indent="-342900"/>
            <a:r>
              <a:rPr lang="en-US" sz="2000" dirty="0" smtClean="0"/>
              <a:t>Distributed architecture</a:t>
            </a:r>
          </a:p>
          <a:p>
            <a:pPr marL="800100" lvl="1" indent="-342900"/>
            <a:r>
              <a:rPr lang="en-US" sz="2000" dirty="0" smtClean="0"/>
              <a:t>Name resolution algorithm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Email</a:t>
            </a:r>
          </a:p>
          <a:p>
            <a:pPr marL="800100" lvl="1" indent="-342900"/>
            <a:r>
              <a:rPr lang="en-US" sz="2000" dirty="0" smtClean="0"/>
              <a:t>SMTP for message transfer</a:t>
            </a:r>
          </a:p>
          <a:p>
            <a:pPr marL="800100" lvl="1" indent="-342900"/>
            <a:r>
              <a:rPr lang="en-US" sz="2000" dirty="0" smtClean="0"/>
              <a:t>POP3/IMAP for final delivery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HTTP</a:t>
            </a:r>
          </a:p>
          <a:p>
            <a:pPr marL="800100" lvl="1" indent="-342900"/>
            <a:r>
              <a:rPr lang="en-US" sz="2000" dirty="0" smtClean="0"/>
              <a:t>Architecture overview</a:t>
            </a:r>
          </a:p>
          <a:p>
            <a:pPr marL="800100" lvl="1" indent="-342900"/>
            <a:r>
              <a:rPr lang="en-US" sz="2000" dirty="0" smtClean="0"/>
              <a:t>Cookies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Net neutrality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Lab today: Simulating DNS resolution and observing HTTP</a:t>
            </a:r>
          </a:p>
        </p:txBody>
      </p:sp>
    </p:spTree>
    <p:extLst>
      <p:ext uri="{BB962C8B-B14F-4D97-AF65-F5344CB8AC3E}">
        <p14:creationId xmlns:p14="http://schemas.microsoft.com/office/powerpoint/2010/main" val="17141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transport protocol (2)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92613"/>
              </p:ext>
            </p:extLst>
          </p:nvPr>
        </p:nvGraphicFramePr>
        <p:xfrm>
          <a:off x="266376" y="1337021"/>
          <a:ext cx="8424265" cy="524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698"/>
                <a:gridCol w="1514665"/>
                <a:gridCol w="1718889"/>
                <a:gridCol w="2740013"/>
              </a:tblGrid>
              <a:tr h="52483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A-Protocol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T-Protocol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Why?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File transfer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Require reliable data</a:t>
                      </a:r>
                      <a:r>
                        <a:rPr lang="en-US" baseline="0" dirty="0" smtClean="0"/>
                        <a:t> transfer services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E-mail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terminal access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SSH/Telnet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Streaming multimedia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or TCP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Speed more important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telephony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games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Proprietary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 more</a:t>
                      </a:r>
                      <a:r>
                        <a:rPr lang="en-US" baseline="0" dirty="0" smtClean="0"/>
                        <a:t> important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management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SNMP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Minimally intrusive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4830">
                <a:tc>
                  <a:txBody>
                    <a:bodyPr/>
                    <a:lstStyle/>
                    <a:p>
                      <a:r>
                        <a:rPr lang="en-US" dirty="0" smtClean="0"/>
                        <a:t>Name services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 more</a:t>
                      </a:r>
                      <a:r>
                        <a:rPr lang="en-US" baseline="0" dirty="0" smtClean="0"/>
                        <a:t> important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784945" y="1993150"/>
            <a:ext cx="5905696" cy="45921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7399" y="663099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>
                <a:hlinkClick r:id="rId3"/>
              </a:rPr>
              <a:t>http://gamedev.stackexchange.com/questions/431/is-the-tcp-protocol-good-enough-for-real-time-multiplayer-games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995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Application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DNS – Domain Name System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Email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The Web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Net neutrality</a:t>
            </a:r>
          </a:p>
        </p:txBody>
      </p:sp>
    </p:spTree>
    <p:extLst>
      <p:ext uri="{BB962C8B-B14F-4D97-AF65-F5344CB8AC3E}">
        <p14:creationId xmlns:p14="http://schemas.microsoft.com/office/powerpoint/2010/main" val="30557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B71951-CC03-4838-9F9D-DCA39791E4DA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Domain Name System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DNS resolves high-level human readable names for computers to low-level IP addresses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GB" altLang="en-US" dirty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dirty="0" smtClean="0"/>
              <a:t>Design dates back to 1983 </a:t>
            </a:r>
            <a:br>
              <a:rPr lang="en-GB" altLang="en-US" dirty="0" smtClean="0"/>
            </a:br>
            <a:r>
              <a:rPr lang="en-GB" altLang="en-US" dirty="0" smtClean="0"/>
              <a:t>(RFC 882/883 Paul Mockapetris, USC)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GB" altLang="en-US" dirty="0" smtClean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dirty="0" smtClean="0"/>
              <a:t>Before all host names and addresses were in one large master file stored on one central host downloaded by computers that needed to resolve names</a:t>
            </a:r>
          </a:p>
          <a:p>
            <a:pPr algn="r">
              <a:spcBef>
                <a:spcPts val="1200"/>
              </a:spcBef>
              <a:buFont typeface="Wingdings" pitchFamily="2" charset="2"/>
              <a:buNone/>
            </a:pPr>
            <a:r>
              <a:rPr lang="en-GB" altLang="en-US" i="1" dirty="0" smtClean="0"/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16893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D183BA-1E66-4230-9A81-3BDBC8DA3E98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Domain Name System (2)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solidFill>
                <a:schemeClr val="accent2"/>
              </a:solidFill>
            </a:endParaRPr>
          </a:p>
          <a:p>
            <a:r>
              <a:rPr lang="en-GB" altLang="en-US" dirty="0" smtClean="0"/>
              <a:t>Can also be seen as a distributed database</a:t>
            </a:r>
          </a:p>
          <a:p>
            <a:r>
              <a:rPr lang="en-GB" altLang="en-US" dirty="0" smtClean="0"/>
              <a:t>Rapidly resolves domain names to IP addresses</a:t>
            </a:r>
          </a:p>
          <a:p>
            <a:pPr lvl="1"/>
            <a:r>
              <a:rPr lang="en-GB" altLang="en-US" sz="2000" dirty="0" smtClean="0"/>
              <a:t>exploits caching heavily</a:t>
            </a:r>
          </a:p>
          <a:p>
            <a:pPr lvl="1"/>
            <a:r>
              <a:rPr lang="en-GB" altLang="en-US" sz="2000" dirty="0" smtClean="0"/>
              <a:t>typical query time ~100 milliseconds</a:t>
            </a:r>
          </a:p>
          <a:p>
            <a:r>
              <a:rPr lang="en-GB" altLang="en-US" dirty="0" smtClean="0"/>
              <a:t>Scales to millions of computers</a:t>
            </a:r>
          </a:p>
          <a:p>
            <a:pPr lvl="1"/>
            <a:r>
              <a:rPr lang="en-GB" altLang="en-US" sz="2000" dirty="0" smtClean="0"/>
              <a:t>partitioned database</a:t>
            </a:r>
          </a:p>
          <a:p>
            <a:pPr lvl="1"/>
            <a:r>
              <a:rPr lang="en-GB" altLang="en-US" sz="2000" dirty="0" smtClean="0"/>
              <a:t>caching</a:t>
            </a:r>
          </a:p>
          <a:p>
            <a:r>
              <a:rPr lang="en-GB" altLang="en-US" dirty="0" smtClean="0"/>
              <a:t>Resilient to failure of a server</a:t>
            </a:r>
          </a:p>
          <a:p>
            <a:pPr lvl="1"/>
            <a:r>
              <a:rPr lang="en-GB" altLang="en-US" sz="2000" dirty="0" smtClean="0"/>
              <a:t>replication (e.g., 13 root servers, 6 servers for .it, etc.)</a:t>
            </a:r>
          </a:p>
          <a:p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234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8059128-ABA6-4DBB-96A5-8A8FCAAF6BB6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Access to DNS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2000" b="1" dirty="0" smtClean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Host/dig (</a:t>
            </a:r>
            <a:r>
              <a:rPr lang="en-GB" alt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GB" altLang="en-US" sz="2000" b="1" dirty="0" smtClean="0"/>
          </a:p>
          <a:p>
            <a:pPr lvl="1"/>
            <a:r>
              <a:rPr lang="en-GB" altLang="en-US" sz="1800" dirty="0" smtClean="0"/>
              <a:t>command for name resolution and reverse resolution</a:t>
            </a:r>
          </a:p>
          <a:p>
            <a:r>
              <a:rPr lang="en-GB" altLang="en-US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GB" altLang="en-US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(windows)</a:t>
            </a:r>
          </a:p>
          <a:p>
            <a:pPr lvl="1"/>
            <a:r>
              <a:rPr lang="en-GB" altLang="en-US" sz="1800" dirty="0" smtClean="0"/>
              <a:t>command/tool to query DNS servers for arbitrary info</a:t>
            </a:r>
          </a:p>
          <a:p>
            <a:endParaRPr lang="en-GB" altLang="en-US" sz="100" dirty="0" smtClean="0">
              <a:solidFill>
                <a:schemeClr val="accent2"/>
              </a:solidFill>
            </a:endParaRPr>
          </a:p>
          <a:p>
            <a:r>
              <a:rPr lang="en-GB" altLang="en-US" sz="1800" dirty="0" smtClean="0">
                <a:solidFill>
                  <a:schemeClr val="accent2"/>
                </a:solidFill>
              </a:rPr>
              <a:t>/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etc</a:t>
            </a:r>
            <a:r>
              <a:rPr lang="en-GB" altLang="en-US" sz="1800" dirty="0" smtClean="0">
                <a:solidFill>
                  <a:schemeClr val="accent2"/>
                </a:solidFill>
              </a:rPr>
              <a:t>/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resolv.conf</a:t>
            </a:r>
            <a:r>
              <a:rPr lang="en-GB" altLang="en-US" sz="1800" dirty="0" smtClean="0">
                <a:solidFill>
                  <a:schemeClr val="accent2"/>
                </a:solidFill>
              </a:rPr>
              <a:t> (</a:t>
            </a:r>
            <a:r>
              <a:rPr lang="en-GB" altLang="en-US" sz="1800" dirty="0" err="1" smtClean="0">
                <a:solidFill>
                  <a:schemeClr val="accent2"/>
                </a:solidFill>
              </a:rPr>
              <a:t>linux</a:t>
            </a:r>
            <a:r>
              <a:rPr lang="en-GB" altLang="en-US" sz="1800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GB" altLang="en-US" sz="1800" dirty="0" smtClean="0"/>
              <a:t>file containing IP address of default name server</a:t>
            </a:r>
          </a:p>
          <a:p>
            <a:pPr lvl="1"/>
            <a:endParaRPr lang="en-GB" altLang="en-US" sz="700" dirty="0" smtClean="0"/>
          </a:p>
          <a:p>
            <a:r>
              <a:rPr lang="en-GB" altLang="en-US" sz="2000" dirty="0" smtClean="0">
                <a:solidFill>
                  <a:schemeClr val="accent2"/>
                </a:solidFill>
              </a:rPr>
              <a:t>Java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 err="1" smtClean="0"/>
              <a:t>InetAddress.getByName</a:t>
            </a:r>
            <a:r>
              <a:rPr lang="en-GB" altLang="en-US" sz="1800" dirty="0" smtClean="0"/>
              <a:t>(..)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 smtClean="0"/>
              <a:t>Java Naming and Directory Interface (JNDI) for further queries</a:t>
            </a:r>
          </a:p>
          <a:p>
            <a:pPr marL="0" lvl="1" indent="0">
              <a:buNone/>
            </a:pPr>
            <a:endParaRPr lang="en-GB" alt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6800045" y="2459865"/>
            <a:ext cx="188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https://blog.thesysadmins.co.uk/nslookup-common-usage-examples.html</a:t>
            </a:r>
          </a:p>
        </p:txBody>
      </p:sp>
    </p:spTree>
    <p:extLst>
      <p:ext uri="{BB962C8B-B14F-4D97-AF65-F5344CB8AC3E}">
        <p14:creationId xmlns:p14="http://schemas.microsoft.com/office/powerpoint/2010/main" val="6407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DNS Name Space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35417"/>
            <a:ext cx="7790214" cy="4600081"/>
          </a:xfrm>
        </p:spPr>
        <p:txBody>
          <a:bodyPr/>
          <a:lstStyle/>
          <a:p>
            <a:r>
              <a:rPr lang="en-US" dirty="0" smtClean="0"/>
              <a:t>DNS namespace is hierarchical from the root down</a:t>
            </a:r>
          </a:p>
          <a:p>
            <a:pPr lvl="1"/>
            <a:r>
              <a:rPr lang="en-US" dirty="0" smtClean="0"/>
              <a:t>Different parts delegated to different organizations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416975"/>
            <a:ext cx="87137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5531" y="6017337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The computer </a:t>
            </a:r>
            <a:r>
              <a:rPr lang="en-US" i="1" dirty="0" smtClean="0">
                <a:solidFill>
                  <a:srgbClr val="FF2BD8"/>
                </a:solidFill>
              </a:rPr>
              <a:t>robot.cs.washington.edu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rot="10800000">
            <a:off x="2153267" y="5928853"/>
            <a:ext cx="332265" cy="2731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1379</Words>
  <Application>Microsoft Office PowerPoint</Application>
  <PresentationFormat>On-screen Show (4:3)</PresentationFormat>
  <Paragraphs>322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Wingdings</vt:lpstr>
      <vt:lpstr>Tannenbaum</vt:lpstr>
      <vt:lpstr>Distributed Systems 14. Application Layer</vt:lpstr>
      <vt:lpstr>The Application Layer</vt:lpstr>
      <vt:lpstr>Which transport protocol?</vt:lpstr>
      <vt:lpstr>Which transport protocol (2)</vt:lpstr>
      <vt:lpstr>Application Layer </vt:lpstr>
      <vt:lpstr>Domain Name System</vt:lpstr>
      <vt:lpstr>Domain Name System (2)</vt:lpstr>
      <vt:lpstr>Access to DNS</vt:lpstr>
      <vt:lpstr>The DNS Name Space (1)</vt:lpstr>
      <vt:lpstr>The DNS Name Space (2)</vt:lpstr>
      <vt:lpstr>DNS Records</vt:lpstr>
      <vt:lpstr>PowerPoint Presentation</vt:lpstr>
      <vt:lpstr>DNS Records (2)</vt:lpstr>
      <vt:lpstr>Name Servers</vt:lpstr>
      <vt:lpstr>Wireshark</vt:lpstr>
      <vt:lpstr>Name resolution algorithm</vt:lpstr>
      <vt:lpstr>Phishing</vt:lpstr>
      <vt:lpstr>Application Layer </vt:lpstr>
      <vt:lpstr>Email Format</vt:lpstr>
      <vt:lpstr>Email Format: Example</vt:lpstr>
      <vt:lpstr>Email architecture</vt:lpstr>
      <vt:lpstr>Message Transfer</vt:lpstr>
      <vt:lpstr>Final Delivery</vt:lpstr>
      <vt:lpstr>Application Layer </vt:lpstr>
      <vt:lpstr>The Web From the Client’s Viewpoint</vt:lpstr>
      <vt:lpstr>Architectural Overview (1)</vt:lpstr>
      <vt:lpstr>Architectural Overview (2)</vt:lpstr>
      <vt:lpstr>Architectural Overview (3)</vt:lpstr>
      <vt:lpstr>HTML</vt:lpstr>
      <vt:lpstr>HTTP (1)</vt:lpstr>
      <vt:lpstr>HTTP (2)</vt:lpstr>
      <vt:lpstr>HTTP (3)</vt:lpstr>
      <vt:lpstr>HTTP Caching</vt:lpstr>
      <vt:lpstr>Stateless vs Stateful</vt:lpstr>
      <vt:lpstr>Cookies</vt:lpstr>
      <vt:lpstr>Cookies (2)</vt:lpstr>
      <vt:lpstr>Application Layer </vt:lpstr>
      <vt:lpstr>Net Neutrality</vt:lpstr>
      <vt:lpstr>Learned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Steve_2</dc:creator>
  <cp:lastModifiedBy>simon razniewski</cp:lastModifiedBy>
  <cp:revision>949</cp:revision>
  <cp:lastPrinted>2015-03-25T14:12:40Z</cp:lastPrinted>
  <dcterms:created xsi:type="dcterms:W3CDTF">2010-05-03T15:18:06Z</dcterms:created>
  <dcterms:modified xsi:type="dcterms:W3CDTF">2017-04-06T10:31:12Z</dcterms:modified>
</cp:coreProperties>
</file>