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0" r:id="rId2"/>
    <p:sldId id="314" r:id="rId3"/>
    <p:sldId id="312" r:id="rId4"/>
    <p:sldId id="257" r:id="rId5"/>
    <p:sldId id="315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84" r:id="rId26"/>
    <p:sldId id="287" r:id="rId27"/>
    <p:sldId id="289" r:id="rId28"/>
    <p:sldId id="294" r:id="rId29"/>
    <p:sldId id="295" r:id="rId30"/>
    <p:sldId id="296" r:id="rId31"/>
    <p:sldId id="297" r:id="rId32"/>
    <p:sldId id="307" r:id="rId33"/>
    <p:sldId id="308" r:id="rId34"/>
    <p:sldId id="309" r:id="rId35"/>
    <p:sldId id="311" r:id="rId36"/>
    <p:sldId id="313" r:id="rId37"/>
    <p:sldId id="302" r:id="rId38"/>
    <p:sldId id="303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A434DC-34CB-4E7E-97EF-859DFF76FE16}">
          <p14:sldIdLst>
            <p14:sldId id="310"/>
            <p14:sldId id="314"/>
            <p14:sldId id="312"/>
            <p14:sldId id="257"/>
            <p14:sldId id="315"/>
            <p14:sldId id="258"/>
          </p14:sldIdLst>
        </p14:section>
        <p14:section name="Insect Examples" id="{24CCB362-A3F2-4C34-BC34-DC2458EDCF47}">
          <p14:sldIdLst>
            <p14:sldId id="259"/>
            <p14:sldId id="260"/>
            <p14:sldId id="261"/>
            <p14:sldId id="262"/>
            <p14:sldId id="263"/>
            <p14:sldId id="266"/>
            <p14:sldId id="267"/>
            <p14:sldId id="268"/>
            <p14:sldId id="269"/>
          </p14:sldIdLst>
        </p14:section>
        <p14:section name="Theory" id="{A2EC302D-1A83-41C8-BB93-7948F6C7FB9D}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80"/>
            <p14:sldId id="284"/>
            <p14:sldId id="287"/>
          </p14:sldIdLst>
        </p14:section>
        <p14:section name="Algorithms" id="{73089891-F903-439F-8211-8050C9F0FDFB}">
          <p14:sldIdLst>
            <p14:sldId id="289"/>
            <p14:sldId id="294"/>
            <p14:sldId id="295"/>
          </p14:sldIdLst>
        </p14:section>
        <p14:section name="Applications" id="{993BF305-EF96-44B2-B6C2-F0D6E7368754}">
          <p14:sldIdLst>
            <p14:sldId id="296"/>
            <p14:sldId id="297"/>
            <p14:sldId id="307"/>
            <p14:sldId id="308"/>
            <p14:sldId id="309"/>
            <p14:sldId id="311"/>
            <p14:sldId id="313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49C1-9045-438D-BB10-8138AE59EF3A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C52A-8626-41F3-910C-55D881E2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929918-E79F-4159-BAF3-FE807838DFDE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E6315-E32C-41BD-B613-3D38D1363DAA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All of the social organizations involved with ants, bees, wasps and termites are quite impressive</a:t>
            </a:r>
          </a:p>
          <a:p>
            <a:endParaRPr lang="en-US" altLang="en-US" smtClean="0"/>
          </a:p>
          <a:p>
            <a:r>
              <a:rPr lang="en-US" altLang="en-US" smtClean="0"/>
              <a:t>Page 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2B8094-1123-4CE6-80DD-12F584CDD725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F311B4-C685-4F0C-8455-CF83A723FF82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We want to talk in depth about how the algorithm works here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64AEDE-5721-49FD-B726-7CDEC99D5D9E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7065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A3FADB-D957-4D98-8159-C763E5B9F4D8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EB1CC8-5D54-4E2A-8511-78DA54CE18E4}" type="slidenum">
              <a:rPr lang="en-US" altLang="en-US" sz="1200" b="0"/>
              <a:pPr/>
              <a:t>20</a:t>
            </a:fld>
            <a:endParaRPr lang="en-US" altLang="en-US" sz="1200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237952-C5BA-4882-8719-078C925CAB0B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This is achieved because ants choose to follow a path </a:t>
            </a:r>
            <a:r>
              <a:rPr lang="en-US" altLang="en-US" dirty="0" err="1" smtClean="0"/>
              <a:t>withcertain</a:t>
            </a:r>
            <a:r>
              <a:rPr lang="en-US" altLang="en-US" dirty="0" smtClean="0"/>
              <a:t> probability, therefore ants are always re-testing paths that were previously found to </a:t>
            </a:r>
            <a:r>
              <a:rPr lang="en-US" altLang="en-US" dirty="0" err="1" smtClean="0"/>
              <a:t>ineffiecient</a:t>
            </a:r>
            <a:r>
              <a:rPr lang="en-US" altLang="en-US" dirty="0" smtClean="0"/>
              <a:t>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8DFC81-8B4A-45EE-A21F-4954B997FB3E}" type="slidenum">
              <a:rPr lang="en-US" altLang="en-US" sz="1200" b="0"/>
              <a:pPr/>
              <a:t>22</a:t>
            </a:fld>
            <a:endParaRPr lang="en-US" altLang="en-US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Fully optimal solution found again.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5C0F6E-D70D-40A1-AD8B-BD7C8FCBC0DE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read in book....</a:t>
            </a:r>
          </a:p>
          <a:p>
            <a:endParaRPr lang="en-US" altLang="en-US" smtClean="0"/>
          </a:p>
          <a:p>
            <a:r>
              <a:rPr lang="en-US" altLang="en-US" smtClean="0"/>
              <a:t>defining the problem and discovering the solution....</a:t>
            </a:r>
          </a:p>
          <a:p>
            <a:endParaRPr lang="en-US" altLang="en-US" smtClean="0"/>
          </a:p>
          <a:p>
            <a:r>
              <a:rPr lang="en-US" altLang="en-US" smtClean="0"/>
              <a:t>look in book for more information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88BF97-09D1-4D12-A074-AAE91461AE04}" type="slidenum">
              <a:rPr lang="en-US" altLang="en-US" sz="1200" b="0"/>
              <a:pPr/>
              <a:t>24</a:t>
            </a:fld>
            <a:endParaRPr lang="en-US" altLang="en-US" sz="1200" b="0"/>
          </a:p>
        </p:txBody>
      </p:sp>
      <p:sp>
        <p:nvSpPr>
          <p:cNvPr id="77827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07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94AEA7-35F7-46A9-B080-C3261B945D4D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960D12-6DF8-4A36-9ABD-A382C055B1F9}" type="slidenum">
              <a:rPr lang="en-US" altLang="en-US" sz="1200" b="0"/>
              <a:pPr/>
              <a:t>25</a:t>
            </a:fld>
            <a:endParaRPr lang="en-US" altLang="en-US" sz="1200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844D18-5E60-4D5E-964F-377150DAB9EE}" type="slidenum">
              <a:rPr lang="en-US" altLang="en-US" sz="1200" b="0"/>
              <a:pPr/>
              <a:t>27</a:t>
            </a:fld>
            <a:endParaRPr lang="en-US" altLang="en-US" sz="1200" b="0"/>
          </a:p>
        </p:txBody>
      </p:sp>
      <p:sp>
        <p:nvSpPr>
          <p:cNvPr id="84995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07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C4B2A7-FDB9-4F9D-9390-749D4B3553C6}" type="slidenum">
              <a:rPr lang="en-US" altLang="en-US" sz="1200" b="0"/>
              <a:pPr/>
              <a:t>28</a:t>
            </a:fld>
            <a:endParaRPr lang="en-US" altLang="en-US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85DC4E-4598-4EC4-8778-D0C2FD1A9FD6}" type="slidenum">
              <a:rPr lang="en-US" altLang="en-US" sz="1200" b="0"/>
              <a:pPr/>
              <a:t>30</a:t>
            </a:fld>
            <a:endParaRPr lang="en-US" alt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C27048-2481-4EFA-B726-9DD65819040E}" type="slidenum">
              <a:rPr lang="en-US" altLang="en-US" sz="1200" b="0"/>
              <a:pPr/>
              <a:t>31</a:t>
            </a:fld>
            <a:endParaRPr lang="en-US" altLang="en-US" sz="1200" b="0"/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0CCC7D-B8C7-4539-BC81-CB26C64413B4}" type="slidenum">
              <a:rPr lang="en-US" altLang="en-US" sz="1200" b="0"/>
              <a:pPr/>
              <a:t>37</a:t>
            </a:fld>
            <a:endParaRPr lang="en-US" altLang="en-US" sz="1200" b="0"/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E0D3C-E1EF-43FE-81AA-FD4854B37776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1EB6DD-833B-4735-BC7D-2C0F9FFFE815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Efficiency : Iindustrial Revolution</a:t>
            </a:r>
          </a:p>
          <a:p>
            <a:endParaRPr lang="en-US" altLang="en-US" smtClean="0"/>
          </a:p>
          <a:p>
            <a:r>
              <a:rPr lang="en-US" altLang="en-US" smtClean="0"/>
              <a:t>build a series of parallel wax combs, organized in concentric rings of brood, pollen collection &amp; honey production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F1458D-60F9-4CF9-8453-A8AD564BE22F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D961B-9177-487C-A8F9-5372548507DE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Division of labour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9E64E-149E-43E8-9668-F426BE214FED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Focus of presentation.  </a:t>
            </a:r>
          </a:p>
          <a:p>
            <a:r>
              <a:rPr lang="en-US" altLang="en-US" dirty="0" smtClean="0"/>
              <a:t>Why?</a:t>
            </a:r>
          </a:p>
          <a:p>
            <a:r>
              <a:rPr lang="en-US" altLang="en-US" dirty="0" smtClean="0"/>
              <a:t>Easy to study</a:t>
            </a:r>
          </a:p>
          <a:p>
            <a:r>
              <a:rPr lang="en-US" altLang="en-US" dirty="0" smtClean="0"/>
              <a:t>Predictable..</a:t>
            </a:r>
          </a:p>
          <a:p>
            <a:r>
              <a:rPr lang="en-US" altLang="en-US" dirty="0" smtClean="0"/>
              <a:t>Ants in Pants was my favorite game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52E481-4DB1-44A3-92FB-4E7C9743DD4B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40A4F4-F369-4C20-A4B4-A636DE0010DE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19</a:t>
            </a:r>
          </a:p>
          <a:p>
            <a:r>
              <a:rPr lang="en-US" altLang="en-US" smtClean="0"/>
              <a:t>flex: take away major or minor and they compensate</a:t>
            </a:r>
          </a:p>
          <a:p>
            <a:r>
              <a:rPr lang="en-US" altLang="en-US" smtClean="0"/>
              <a:t>robust: recover from changes in the environment shown in just a couple of slides</a:t>
            </a:r>
          </a:p>
          <a:p>
            <a:r>
              <a:rPr lang="en-US" altLang="en-US" smtClean="0"/>
              <a:t>decentralized: In the case of ants Individual ants have their own agenda yet the cooperation and integration of these actions needs no supervisor.</a:t>
            </a:r>
          </a:p>
          <a:p>
            <a:r>
              <a:rPr lang="en-US" altLang="en-US" smtClean="0"/>
              <a:t>self-organized: complex issue that will be discussed shortly.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E1YQCghLk" TargetMode="External"/><Relationship Id="rId2" Type="http://schemas.openxmlformats.org/officeDocument/2006/relationships/hyperlink" Target="https://www.youtube.com/watch?v=dhooVgC_0e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/>
              <a:t>15. </a:t>
            </a:r>
            <a:r>
              <a:rPr lang="en-US" sz="4000" dirty="0" err="1"/>
              <a:t>Multiagent</a:t>
            </a:r>
            <a:r>
              <a:rPr lang="en-US" sz="4000" dirty="0"/>
              <a:t> systems and swarms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2014/2015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Wasps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060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Wasps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b="1" smtClean="0"/>
              <a:t>Pulp foragers, water foragers &amp; builders</a:t>
            </a:r>
          </a:p>
          <a:p>
            <a:pPr>
              <a:lnSpc>
                <a:spcPct val="120000"/>
              </a:lnSpc>
            </a:pPr>
            <a:r>
              <a:rPr lang="en-US" altLang="en-US" b="1" smtClean="0"/>
              <a:t>Complex nests</a:t>
            </a:r>
          </a:p>
          <a:p>
            <a:pPr lvl="1">
              <a:lnSpc>
                <a:spcPct val="120000"/>
              </a:lnSpc>
            </a:pPr>
            <a:r>
              <a:rPr lang="en-US" altLang="en-US" b="1" smtClean="0"/>
              <a:t>Horizontal columns</a:t>
            </a:r>
          </a:p>
          <a:p>
            <a:pPr lvl="1">
              <a:lnSpc>
                <a:spcPct val="120000"/>
              </a:lnSpc>
            </a:pPr>
            <a:r>
              <a:rPr lang="en-US" altLang="en-US" b="1" smtClean="0"/>
              <a:t>Protective covering</a:t>
            </a:r>
          </a:p>
          <a:p>
            <a:pPr lvl="1">
              <a:lnSpc>
                <a:spcPct val="120000"/>
              </a:lnSpc>
            </a:pPr>
            <a:r>
              <a:rPr lang="en-US" altLang="en-US" b="1" smtClean="0"/>
              <a:t>Central entrance hole</a:t>
            </a:r>
          </a:p>
        </p:txBody>
      </p:sp>
    </p:spTree>
    <p:extLst>
      <p:ext uri="{BB962C8B-B14F-4D97-AF65-F5344CB8AC3E}">
        <p14:creationId xmlns:p14="http://schemas.microsoft.com/office/powerpoint/2010/main" val="211415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Ants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9244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9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400" b="1" dirty="0" smtClean="0"/>
          </a:p>
          <a:p>
            <a:r>
              <a:rPr lang="en-US" altLang="en-US" sz="2400" b="1" dirty="0" smtClean="0"/>
              <a:t>Organizing highways to and from their foraging sites by leaving pheromone trails</a:t>
            </a:r>
          </a:p>
          <a:p>
            <a:endParaRPr lang="en-US" altLang="en-US" sz="2400" b="1" dirty="0" smtClean="0"/>
          </a:p>
          <a:p>
            <a:r>
              <a:rPr lang="en-US" altLang="en-US" sz="2400" b="1" dirty="0" smtClean="0"/>
              <a:t>Form chains from their own bodies to create a bridge to pull and hold leafs together with silk</a:t>
            </a:r>
          </a:p>
          <a:p>
            <a:endParaRPr lang="en-US" altLang="en-US" sz="2400" b="1" dirty="0" smtClean="0"/>
          </a:p>
          <a:p>
            <a:r>
              <a:rPr lang="en-US" altLang="en-US" sz="2400" b="1" dirty="0" smtClean="0"/>
              <a:t>Division of </a:t>
            </a:r>
            <a:r>
              <a:rPr lang="en-US" altLang="en-US" sz="2400" b="1" dirty="0" err="1" smtClean="0"/>
              <a:t>labour</a:t>
            </a:r>
            <a:r>
              <a:rPr lang="en-US" altLang="en-US" sz="2400" b="1" dirty="0" smtClean="0"/>
              <a:t> between major and minor ants</a:t>
            </a:r>
          </a:p>
          <a:p>
            <a:endParaRPr lang="en-US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88808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Social Insects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altLang="en-US" b="1" dirty="0" smtClean="0"/>
          </a:p>
          <a:p>
            <a:pPr>
              <a:lnSpc>
                <a:spcPct val="120000"/>
              </a:lnSpc>
            </a:pPr>
            <a:r>
              <a:rPr lang="en-US" altLang="en-US" b="1" dirty="0" smtClean="0"/>
              <a:t>Problem solving benefits include: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Flexible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Robust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Decentralized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Self-Organized</a:t>
            </a:r>
          </a:p>
          <a:p>
            <a:pPr lvl="1">
              <a:lnSpc>
                <a:spcPct val="120000"/>
              </a:lnSpc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2805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Summary of Insects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 smtClean="0"/>
              <a:t>The complexity and sophistication of 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Self-Organization is carried out with no clear leader</a:t>
            </a:r>
          </a:p>
          <a:p>
            <a:endParaRPr lang="en-US" altLang="en-US" sz="2400" dirty="0" smtClean="0"/>
          </a:p>
          <a:p>
            <a:r>
              <a:rPr lang="en-US" altLang="en-US" sz="2400" b="1" dirty="0" smtClean="0"/>
              <a:t>What we learn about social insects can be applied to the field of Intelligent System Design</a:t>
            </a:r>
          </a:p>
          <a:p>
            <a:endParaRPr lang="en-US" altLang="en-US" sz="2400" b="1" dirty="0" smtClean="0"/>
          </a:p>
          <a:p>
            <a:r>
              <a:rPr lang="en-US" altLang="en-US" sz="2400" b="1" dirty="0" smtClean="0"/>
              <a:t>The modeling of social insects by means of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Self-Organization can help design artificial distributed problem solving devices.  This is also known as Swarm Intelligent Systems or </a:t>
            </a:r>
            <a:r>
              <a:rPr lang="en-US" altLang="en-US" sz="2400" b="1" dirty="0" err="1"/>
              <a:t>M</a:t>
            </a:r>
            <a:r>
              <a:rPr lang="en-US" altLang="en-US" sz="2400" b="1" dirty="0" err="1" smtClean="0"/>
              <a:t>ultiagent</a:t>
            </a:r>
            <a:r>
              <a:rPr lang="en-US" altLang="en-US" sz="2400" b="1" dirty="0" smtClean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67261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8800" b="1" dirty="0" smtClean="0"/>
              <a:t>2. Swarm Intelligence in Theory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8860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An In-depth Look at Real Ant Behaviour</a:t>
            </a:r>
          </a:p>
        </p:txBody>
      </p:sp>
      <p:pic>
        <p:nvPicPr>
          <p:cNvPr id="17411" name="Picture 8" descr="C:\My Documents\swar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28825"/>
            <a:ext cx="7791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4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Interrupt The Flow</a:t>
            </a:r>
          </a:p>
        </p:txBody>
      </p:sp>
      <p:pic>
        <p:nvPicPr>
          <p:cNvPr id="18435" name="Picture 1031" descr="C:\My Documents\swar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6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Path Thickens!</a:t>
            </a:r>
          </a:p>
        </p:txBody>
      </p:sp>
      <p:pic>
        <p:nvPicPr>
          <p:cNvPr id="19459" name="Picture 6" descr="C:\My Documents\swar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7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distributed </a:t>
            </a:r>
            <a:r>
              <a:rPr lang="en-US" dirty="0"/>
              <a:t>s</a:t>
            </a:r>
            <a:r>
              <a:rPr lang="en-US" dirty="0" smtClean="0"/>
              <a:t>ystems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1 server can serve 1000 clients</a:t>
            </a:r>
          </a:p>
          <a:p>
            <a:pPr lvl="1"/>
            <a:r>
              <a:rPr lang="en-US" dirty="0" smtClean="0"/>
              <a:t>2 servers can serve ……..?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Dependability</a:t>
            </a:r>
          </a:p>
          <a:p>
            <a:pPr lvl="1"/>
            <a:r>
              <a:rPr lang="en-US" dirty="0" smtClean="0"/>
              <a:t>1 server has 99% availability</a:t>
            </a:r>
          </a:p>
          <a:p>
            <a:pPr lvl="1"/>
            <a:r>
              <a:rPr lang="en-US" dirty="0" smtClean="0"/>
              <a:t>2 servers have ………..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0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New Shortest Path</a:t>
            </a:r>
          </a:p>
        </p:txBody>
      </p:sp>
      <p:pic>
        <p:nvPicPr>
          <p:cNvPr id="20483" name="Picture 4" descr="C:\My Documents\swar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15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Adapting to Environment Changes</a:t>
            </a:r>
            <a:endParaRPr lang="en-US" altLang="en-US" smtClean="0"/>
          </a:p>
        </p:txBody>
      </p:sp>
      <p:pic>
        <p:nvPicPr>
          <p:cNvPr id="21507" name="Picture 2051" descr="C:\My Documents\swar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496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1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Adapting to Environment Changes</a:t>
            </a:r>
            <a:endParaRPr lang="en-US" altLang="en-US" smtClean="0"/>
          </a:p>
        </p:txBody>
      </p:sp>
      <p:pic>
        <p:nvPicPr>
          <p:cNvPr id="22531" name="Picture 3" descr="C:\My Documents\sw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496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53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Problems Regarding Swarm Intelligent Systems</a:t>
            </a:r>
            <a:br>
              <a:rPr lang="en-US" altLang="en-US" b="1" dirty="0" smtClean="0"/>
            </a:br>
            <a:r>
              <a:rPr lang="en-US" altLang="en-US" b="1" dirty="0" smtClean="0"/>
              <a:t>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altLang="en-US" b="1" dirty="0" smtClean="0"/>
          </a:p>
          <a:p>
            <a:pPr>
              <a:lnSpc>
                <a:spcPct val="120000"/>
              </a:lnSpc>
            </a:pPr>
            <a:r>
              <a:rPr lang="en-US" altLang="en-US" b="1" dirty="0" smtClean="0"/>
              <a:t>Swarm Intelligent Systems are hard to ‘program’ since the problems are usually difficult to define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Solutions are emergent in the systems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Solutions result from behaviors and interactions among and between individual agents</a:t>
            </a:r>
          </a:p>
        </p:txBody>
      </p:sp>
    </p:spTree>
    <p:extLst>
      <p:ext uri="{BB962C8B-B14F-4D97-AF65-F5344CB8AC3E}">
        <p14:creationId xmlns:p14="http://schemas.microsoft.com/office/powerpoint/2010/main" val="166150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Four Ingredients of </a:t>
            </a:r>
            <a:br>
              <a:rPr lang="en-US" altLang="en-US" b="1" smtClean="0"/>
            </a:br>
            <a:r>
              <a:rPr lang="en-US" altLang="en-US" b="1" smtClean="0"/>
              <a:t>Self Organization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smtClean="0"/>
          </a:p>
          <a:p>
            <a:r>
              <a:rPr lang="en-US" altLang="en-US" b="1" smtClean="0"/>
              <a:t>Positive Feedback </a:t>
            </a:r>
          </a:p>
          <a:p>
            <a:r>
              <a:rPr lang="en-US" altLang="en-US" b="1" smtClean="0"/>
              <a:t>Negative Feedback</a:t>
            </a:r>
          </a:p>
          <a:p>
            <a:r>
              <a:rPr lang="en-US" altLang="en-US" b="1" smtClean="0"/>
              <a:t>Amplification of Fluctuations - randomness</a:t>
            </a:r>
          </a:p>
          <a:p>
            <a:r>
              <a:rPr lang="en-US" altLang="en-US" b="1" smtClean="0"/>
              <a:t>Reliance on multiple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247183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Types of Interactions </a:t>
            </a:r>
            <a:br>
              <a:rPr lang="en-US" altLang="en-US" b="1" smtClean="0"/>
            </a:br>
            <a:r>
              <a:rPr lang="en-US" altLang="en-US" b="1" smtClean="0"/>
              <a:t>For Social Insects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altLang="en-US" b="1" dirty="0" smtClean="0"/>
          </a:p>
          <a:p>
            <a:r>
              <a:rPr lang="en-US" altLang="en-US" b="1" dirty="0" smtClean="0"/>
              <a:t>Direct Interactions</a:t>
            </a:r>
          </a:p>
          <a:p>
            <a:pPr lvl="1"/>
            <a:r>
              <a:rPr lang="en-US" altLang="en-US" b="1" dirty="0" smtClean="0"/>
              <a:t>Acoustic, visual contact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r>
              <a:rPr lang="en-US" altLang="en-US" b="1" dirty="0" smtClean="0"/>
              <a:t>Indirect Interactions (</a:t>
            </a:r>
            <a:r>
              <a:rPr lang="en-US" altLang="en-US" b="1" dirty="0" err="1" smtClean="0"/>
              <a:t>Stigmergy</a:t>
            </a:r>
            <a:r>
              <a:rPr lang="en-US" altLang="en-US" b="1" dirty="0" smtClean="0"/>
              <a:t>)</a:t>
            </a:r>
          </a:p>
          <a:p>
            <a:pPr lvl="1"/>
            <a:r>
              <a:rPr lang="en-US" altLang="en-US" b="1" dirty="0" smtClean="0"/>
              <a:t>Individual behavior modifies the environment, which in turn modifies the behavior of other individuals</a:t>
            </a:r>
          </a:p>
          <a:p>
            <a:pPr lvl="1"/>
            <a:r>
              <a:rPr lang="en-US" altLang="en-US" b="1" dirty="0" smtClean="0"/>
              <a:t>chemical (pheromones)</a:t>
            </a:r>
          </a:p>
          <a:p>
            <a:pPr lvl="1"/>
            <a:r>
              <a:rPr lang="en-US" altLang="en-US" b="1" dirty="0" smtClean="0"/>
              <a:t>spatial</a:t>
            </a:r>
          </a:p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6052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4495800" cy="2895600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Stigmergy </a:t>
            </a:r>
            <a:br>
              <a:rPr lang="en-US" altLang="en-US" b="1" smtClean="0"/>
            </a:b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in</a:t>
            </a:r>
            <a:br>
              <a:rPr lang="en-US" altLang="en-US" b="1" smtClean="0"/>
            </a:b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 Action</a:t>
            </a:r>
          </a:p>
        </p:txBody>
      </p:sp>
      <p:pic>
        <p:nvPicPr>
          <p:cNvPr id="33795" name="Picture 4" descr="C:\WINDOWS\DESKTOP\533\Sci - American\imag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1785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6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en-US" sz="8000" b="1" dirty="0" smtClean="0"/>
              <a:t>3. From Insects to Real </a:t>
            </a:r>
            <a:br>
              <a:rPr lang="en-US" altLang="en-US" sz="8000" b="1" dirty="0" smtClean="0"/>
            </a:br>
            <a:r>
              <a:rPr lang="en-US" altLang="en-US" sz="8000" b="1" dirty="0" smtClean="0"/>
              <a:t>Algorithms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21554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Travelling Salesperson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Initialize</a:t>
            </a:r>
          </a:p>
          <a:p>
            <a:pPr>
              <a:buFontTx/>
              <a:buNone/>
            </a:pPr>
            <a:r>
              <a:rPr lang="en-US" altLang="en-US" sz="2000" b="1" smtClean="0"/>
              <a:t>	Loop /* at this level each loop is called an iteration */</a:t>
            </a:r>
          </a:p>
          <a:p>
            <a:pPr>
              <a:buFontTx/>
              <a:buNone/>
            </a:pPr>
            <a:r>
              <a:rPr lang="en-US" altLang="en-US" sz="2000" smtClean="0"/>
              <a:t>	Each ant is positioned on a starting node</a:t>
            </a:r>
          </a:p>
          <a:p>
            <a:pPr>
              <a:buFontTx/>
              <a:buNone/>
            </a:pPr>
            <a:r>
              <a:rPr lang="en-US" altLang="en-US" sz="2000" b="1" smtClean="0"/>
              <a:t>		Loop /* at this level each loop is called a step */</a:t>
            </a:r>
          </a:p>
          <a:p>
            <a:pPr>
              <a:buFontTx/>
              <a:buNone/>
            </a:pPr>
            <a:r>
              <a:rPr lang="en-US" altLang="en-US" sz="2000" smtClean="0"/>
              <a:t>		Each ant applies a state transition rule to incrementally </a:t>
            </a:r>
          </a:p>
          <a:p>
            <a:pPr>
              <a:buFontTx/>
              <a:buNone/>
            </a:pPr>
            <a:r>
              <a:rPr lang="en-US" altLang="en-US" sz="2000" smtClean="0"/>
              <a:t>		build a solution and a local pheromone updating rule</a:t>
            </a:r>
          </a:p>
          <a:p>
            <a:pPr>
              <a:buFontTx/>
              <a:buNone/>
            </a:pPr>
            <a:r>
              <a:rPr lang="en-US" altLang="en-US" sz="2000" b="1" smtClean="0"/>
              <a:t>	Until </a:t>
            </a:r>
            <a:r>
              <a:rPr lang="en-US" altLang="en-US" sz="2000" smtClean="0"/>
              <a:t>all ants have built a complete solution</a:t>
            </a:r>
          </a:p>
          <a:p>
            <a:pPr>
              <a:buFontTx/>
              <a:buNone/>
            </a:pPr>
            <a:r>
              <a:rPr lang="en-US" altLang="en-US" sz="2000" smtClean="0"/>
              <a:t>A global pheromone updating rule is applied</a:t>
            </a:r>
          </a:p>
          <a:p>
            <a:pPr>
              <a:buFontTx/>
              <a:buNone/>
            </a:pPr>
            <a:r>
              <a:rPr lang="en-US" altLang="en-US" sz="2000" b="1" smtClean="0"/>
              <a:t>Until </a:t>
            </a:r>
            <a:r>
              <a:rPr lang="en-US" altLang="en-US" sz="2000" smtClean="0"/>
              <a:t>End_condition</a:t>
            </a:r>
            <a:endParaRPr lang="en-US" altLang="en-US" smtClean="0"/>
          </a:p>
          <a:p>
            <a:pPr>
              <a:buFontTx/>
              <a:buNone/>
            </a:pPr>
            <a:endParaRPr lang="en-US" altLang="en-US" sz="1400" b="1" smtClean="0"/>
          </a:p>
          <a:p>
            <a:pPr>
              <a:buFontTx/>
              <a:buNone/>
            </a:pPr>
            <a:r>
              <a:rPr lang="en-US" altLang="en-US" sz="1400" b="1" smtClean="0">
                <a:latin typeface="Times New Roman" pitchFamily="18" charset="0"/>
              </a:rPr>
              <a:t>M. Dorigo, L. M. Gambardella : </a:t>
            </a:r>
            <a:r>
              <a:rPr lang="en-US" altLang="en-US" sz="1400" smtClean="0"/>
              <a:t>ftp://iridia.ulb.ac.be/pub/mdorigo/journals/IJ.16-TEC97.US.pdf</a:t>
            </a:r>
          </a:p>
          <a:p>
            <a:pPr>
              <a:buFontTx/>
              <a:buNone/>
            </a:pPr>
            <a:r>
              <a:rPr lang="en-US" altLang="en-US" sz="1400" b="1" smtClean="0">
                <a:latin typeface="Times New Roman" pitchFamily="18" charset="0"/>
              </a:rPr>
              <a:t>Ant Colony System: A Cooperative Learning Approach to the Traveling Salesman Problem</a:t>
            </a:r>
          </a:p>
        </p:txBody>
      </p:sp>
    </p:spTree>
    <p:extLst>
      <p:ext uri="{BB962C8B-B14F-4D97-AF65-F5344CB8AC3E}">
        <p14:creationId xmlns:p14="http://schemas.microsoft.com/office/powerpoint/2010/main" val="253471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smtClean="0"/>
              <a:t>Traveling Sales Ants</a:t>
            </a:r>
            <a:endParaRPr lang="en-CA" altLang="en-US" b="1" smtClean="0"/>
          </a:p>
        </p:txBody>
      </p:sp>
      <p:pic>
        <p:nvPicPr>
          <p:cNvPr id="41987" name="Picture 3" descr="C:\WINDOWS\Desktop\p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143000"/>
            <a:ext cx="52276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1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844824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4000 workers 20 years</a:t>
            </a:r>
            <a:r>
              <a:rPr lang="en-US" sz="1400" baseline="30000" dirty="0" smtClean="0"/>
              <a:t>[http</a:t>
            </a:r>
            <a:r>
              <a:rPr lang="en-US" sz="1400" baseline="30000" dirty="0"/>
              <a:t>://</a:t>
            </a:r>
            <a:r>
              <a:rPr lang="en-US" sz="1400" baseline="30000" dirty="0" smtClean="0"/>
              <a:t>www.livescience.com/18589-cost-build-great-pyramid-today.html]</a:t>
            </a:r>
            <a:endParaRPr lang="en-US" baseline="30000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1 worker 80000 years?</a:t>
            </a:r>
            <a:endParaRPr lang="en-US" dirty="0"/>
          </a:p>
        </p:txBody>
      </p:sp>
      <p:sp>
        <p:nvSpPr>
          <p:cNvPr id="4" name="AutoShape 2" descr="Image result for pyram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yram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Great Pyramid of Giza, also known as the Pyramid of Khufu or Pyramid of Cheops. Credit: Nina |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09" y="1388824"/>
            <a:ext cx="5024438" cy="30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30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8000" b="1" smtClean="0"/>
              <a:t>Welcome to the Real World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2951336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3886200" cy="1143000"/>
          </a:xfrm>
        </p:spPr>
        <p:txBody>
          <a:bodyPr/>
          <a:lstStyle/>
          <a:p>
            <a:r>
              <a:rPr lang="en-US" altLang="en-US" b="1" smtClean="0"/>
              <a:t>Robots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667000"/>
          </a:xfrm>
        </p:spPr>
        <p:txBody>
          <a:bodyPr/>
          <a:lstStyle/>
          <a:p>
            <a:r>
              <a:rPr lang="en-US" altLang="en-US" b="1" smtClean="0"/>
              <a:t>Collective task completion</a:t>
            </a:r>
          </a:p>
          <a:p>
            <a:r>
              <a:rPr lang="en-US" altLang="en-US" b="1" smtClean="0"/>
              <a:t>No need for overly complex algorithms</a:t>
            </a:r>
          </a:p>
          <a:p>
            <a:r>
              <a:rPr lang="en-US" altLang="en-US" b="1" smtClean="0"/>
              <a:t>Adaptable to changing environment</a:t>
            </a:r>
          </a:p>
          <a:p>
            <a:endParaRPr lang="en-US" altLang="en-US" b="1" smtClean="0"/>
          </a:p>
        </p:txBody>
      </p:sp>
      <p:pic>
        <p:nvPicPr>
          <p:cNvPr id="44036" name="Picture 13" descr="C:\WINDOWS\DESKTOP\533\fingrant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8100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5" descr="C:\WINDOWS\DESKTOP\533\comafter-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810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7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</a:t>
            </a:r>
            <a:r>
              <a:rPr lang="en-US" dirty="0" smtClean="0"/>
              <a:t> 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Humanoids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www.youtube.com/watch?v=dhooVgC_0eY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Small size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www.youtube.com/watch?v=hZE1YQCghLk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9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be simulated with three rules [Reynolds 1986]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t="19444" r="35119" b="22500"/>
          <a:stretch/>
        </p:blipFill>
        <p:spPr bwMode="auto">
          <a:xfrm>
            <a:off x="2555776" y="2204864"/>
            <a:ext cx="3746249" cy="424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32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2884" r="38452" b="6250"/>
          <a:stretch/>
        </p:blipFill>
        <p:spPr bwMode="auto">
          <a:xfrm>
            <a:off x="683568" y="404664"/>
            <a:ext cx="6284686" cy="59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1391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fastcoexist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04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r="13809" b="6250"/>
          <a:stretch/>
        </p:blipFill>
        <p:spPr bwMode="auto">
          <a:xfrm>
            <a:off x="264824" y="548680"/>
            <a:ext cx="8885854" cy="5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84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 rot="-1958916">
            <a:off x="323850" y="2481263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Satellite Maintenance</a:t>
            </a:r>
            <a:endParaRPr lang="en-CA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6000" b="1" dirty="0" smtClean="0"/>
              <a:t>Hopes</a:t>
            </a:r>
            <a:endParaRPr lang="en-CA" altLang="en-US" sz="6000" b="1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 rot="1975591">
            <a:off x="6645275" y="1985963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Medical</a:t>
            </a:r>
            <a:endParaRPr lang="en-CA" altLang="en-US" sz="240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 rot="2169367">
            <a:off x="381000" y="48006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Interacting Chips in Mundane Objects</a:t>
            </a:r>
            <a:endParaRPr lang="en-CA" altLang="en-US" sz="240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 rot="-686299">
            <a:off x="3810000" y="18288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Cleaning Ship Hulls</a:t>
            </a:r>
            <a:endParaRPr lang="en-CA" altLang="en-US" sz="240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 rot="2295788">
            <a:off x="1752600" y="2286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Pipe Inspection</a:t>
            </a:r>
            <a:endParaRPr lang="en-CA" altLang="en-US" sz="240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 rot="-1132636">
            <a:off x="2514600" y="4038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Pest Eradication</a:t>
            </a:r>
            <a:endParaRPr lang="en-CA" altLang="en-US" sz="240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 rot="-2320423">
            <a:off x="457200" y="9144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Miniaturization</a:t>
            </a:r>
            <a:endParaRPr lang="en-CA" alt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 rot="1419178">
            <a:off x="4495800" y="32004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Engine Maintenance</a:t>
            </a:r>
            <a:endParaRPr lang="en-CA" altLang="en-US" sz="2400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 rot="1593179">
            <a:off x="5200650" y="914400"/>
            <a:ext cx="394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Telecommunications</a:t>
            </a:r>
            <a:endParaRPr lang="en-CA" altLang="en-US" sz="240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 rot="2938706">
            <a:off x="5673726" y="3048000"/>
            <a:ext cx="346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Self-Assembling Robots</a:t>
            </a:r>
            <a:endParaRPr lang="en-CA" altLang="en-US" sz="2400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 rot="316772">
            <a:off x="1371600" y="3581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Job Scheduling</a:t>
            </a:r>
            <a:endParaRPr lang="en-CA" altLang="en-US" sz="240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 rot="-2375127">
            <a:off x="2971800" y="5029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2400"/>
              <a:t>Vehicle Routing 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 rot="2213672">
            <a:off x="4953000" y="4724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Data Clustering</a:t>
            </a:r>
            <a:r>
              <a:rPr lang="en-CA" altLang="en-US" sz="2400"/>
              <a:t> 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 rot="-2797339">
            <a:off x="6964363" y="5303837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Distributed Mail Systems</a:t>
            </a:r>
            <a:endParaRPr lang="en-CA" altLang="en-US" sz="2400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 rot="2805125">
            <a:off x="4708525" y="55784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Optimal Resource Allocation</a:t>
            </a:r>
            <a:endParaRPr lang="en-CA" altLang="en-US" sz="2400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 rot="-1176702">
            <a:off x="6858000" y="39624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Combinatorial Optimization</a:t>
            </a:r>
            <a:endParaRPr lang="en-CA" altLang="en-US" sz="2400"/>
          </a:p>
        </p:txBody>
      </p:sp>
    </p:spTree>
    <p:extLst>
      <p:ext uri="{BB962C8B-B14F-4D97-AF65-F5344CB8AC3E}">
        <p14:creationId xmlns:p14="http://schemas.microsoft.com/office/powerpoint/2010/main" val="2701186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Closing Remarks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800" b="1" smtClean="0"/>
          </a:p>
          <a:p>
            <a:pPr>
              <a:lnSpc>
                <a:spcPct val="90000"/>
              </a:lnSpc>
            </a:pPr>
            <a:endParaRPr lang="en-US" altLang="en-US" sz="2800" b="1" dirty="0" smtClean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Big expectations, mediocre achievements so far</a:t>
            </a:r>
          </a:p>
          <a:p>
            <a:pPr>
              <a:lnSpc>
                <a:spcPct val="90000"/>
              </a:lnSpc>
            </a:pPr>
            <a:endParaRPr lang="en-US" altLang="en-US" sz="2800" b="1" dirty="0" smtClean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No clear boundaries</a:t>
            </a:r>
            <a:br>
              <a:rPr lang="en-US" altLang="en-US" sz="2800" b="1" dirty="0" smtClean="0"/>
            </a:br>
            <a:endParaRPr lang="en-US" altLang="en-US" sz="2800" b="1" dirty="0" smtClean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The future…???</a:t>
            </a:r>
          </a:p>
          <a:p>
            <a:pPr>
              <a:lnSpc>
                <a:spcPct val="90000"/>
              </a:lnSpc>
            </a:pPr>
            <a:endParaRPr lang="en-US" altLang="en-US" sz="2800" b="1" dirty="0" smtClean="0"/>
          </a:p>
          <a:p>
            <a:pPr>
              <a:lnSpc>
                <a:spcPct val="90000"/>
              </a:lnSpc>
            </a:pP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4232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5500" b="1" i="1" smtClean="0"/>
              <a:t/>
            </a:r>
            <a:br>
              <a:rPr lang="en-US" altLang="en-US" sz="5500" b="1" i="1" smtClean="0"/>
            </a:br>
            <a:r>
              <a:rPr lang="en-US" altLang="en-US" sz="5000" b="1" i="1" smtClean="0"/>
              <a:t>Dumb parts, properly connected into a swarm, yield smart results.</a:t>
            </a:r>
            <a:br>
              <a:rPr lang="en-US" altLang="en-US" sz="5000" b="1" i="1" smtClean="0"/>
            </a:br>
            <a:r>
              <a:rPr lang="en-US" altLang="en-US" sz="5000" b="1" i="1" smtClean="0"/>
              <a:t/>
            </a:r>
            <a:br>
              <a:rPr lang="en-US" altLang="en-US" sz="5000" b="1" i="1" smtClean="0"/>
            </a:br>
            <a:r>
              <a:rPr lang="en-US" altLang="en-US" sz="5000" b="1" i="1" smtClean="0"/>
              <a:t>				</a:t>
            </a:r>
            <a:r>
              <a:rPr lang="en-US" altLang="en-US" sz="5000" b="1" smtClean="0"/>
              <a:t>Kevin Kelly</a:t>
            </a:r>
            <a:endParaRPr lang="en-CA" altLang="en-US" sz="5000" b="1" smtClean="0"/>
          </a:p>
        </p:txBody>
      </p:sp>
    </p:spTree>
    <p:extLst>
      <p:ext uri="{BB962C8B-B14F-4D97-AF65-F5344CB8AC3E}">
        <p14:creationId xmlns:p14="http://schemas.microsoft.com/office/powerpoint/2010/main" val="294111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Collaboration of (relatively) simple agent makes larger goals achievable</a:t>
            </a:r>
          </a:p>
          <a:p>
            <a:r>
              <a:rPr lang="en-US" b="1" dirty="0"/>
              <a:t>E</a:t>
            </a:r>
            <a:r>
              <a:rPr lang="en-US" b="1" dirty="0" smtClean="0"/>
              <a:t>mergence</a:t>
            </a:r>
            <a:r>
              <a:rPr lang="en-US" dirty="0" smtClean="0"/>
              <a:t> </a:t>
            </a:r>
            <a:r>
              <a:rPr lang="en-US" dirty="0"/>
              <a:t>is a process whereby larger entities, patterns, and regularities arise through interactions among smaller or simpler entities that themselves do not exhibit such properties.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7/73/Termite_Cathedral_DSC03570.jpg/240px-Termite_Cathedral_DSC03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684636" cy="35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9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central coordination by “intelligent” agents</a:t>
            </a:r>
          </a:p>
          <a:p>
            <a:r>
              <a:rPr lang="en-US" dirty="0" smtClean="0"/>
              <a:t>Loosely similar to “thin clients” vs “fat clients”</a:t>
            </a:r>
          </a:p>
          <a:p>
            <a:r>
              <a:rPr lang="en-US" dirty="0" smtClean="0"/>
              <a:t>Reason</a:t>
            </a:r>
          </a:p>
          <a:p>
            <a:pPr lvl="1"/>
            <a:r>
              <a:rPr lang="en-US" dirty="0" smtClean="0"/>
              <a:t>Increased reliability</a:t>
            </a:r>
          </a:p>
          <a:p>
            <a:pPr lvl="1"/>
            <a:r>
              <a:rPr lang="en-US" dirty="0" smtClean="0"/>
              <a:t>Easier handling of complex/nonlinear environments</a:t>
            </a:r>
          </a:p>
          <a:p>
            <a:pPr lvl="1"/>
            <a:r>
              <a:rPr lang="en-US" dirty="0" smtClean="0"/>
              <a:t>Hope for emergence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5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An Overview</a:t>
            </a:r>
            <a:endParaRPr lang="en-US" altLang="en-US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en-US" b="1" dirty="0" smtClean="0"/>
              <a:t>Real world insect examples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en-US" b="1" dirty="0" smtClean="0"/>
              <a:t>Theory of swarm </a:t>
            </a:r>
            <a:r>
              <a:rPr lang="en-US" altLang="en-US" b="1" dirty="0"/>
              <a:t>i</a:t>
            </a:r>
            <a:r>
              <a:rPr lang="en-US" altLang="en-US" b="1" dirty="0" smtClean="0"/>
              <a:t>ntelligence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en-US" b="1" dirty="0" smtClean="0"/>
              <a:t>From insects to </a:t>
            </a:r>
            <a:r>
              <a:rPr lang="en-US" altLang="en-US" b="1" dirty="0" smtClean="0"/>
              <a:t>real algorithms</a:t>
            </a:r>
            <a:endParaRPr lang="en-US" altLang="en-US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en-US" b="1" dirty="0" smtClean="0"/>
              <a:t>Example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3279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8000" b="1" dirty="0" smtClean="0"/>
              <a:t>1. Real World Insect Examples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5741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b="1" smtClean="0"/>
              <a:t>Bees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4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b="1" smtClean="0"/>
              <a:t>Bees</a:t>
            </a:r>
            <a:endParaRPr lang="en-US" altLang="en-US" sz="24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altLang="en-US" sz="2400" b="1" smtClean="0"/>
              <a:t>Colony cooperation </a:t>
            </a:r>
            <a:br>
              <a:rPr lang="en-US" altLang="en-US" sz="2400" b="1" smtClean="0"/>
            </a:br>
            <a:endParaRPr lang="en-US" altLang="en-US" sz="2400" b="1" smtClean="0"/>
          </a:p>
          <a:p>
            <a:r>
              <a:rPr lang="en-US" altLang="en-US" sz="2400" b="1" smtClean="0"/>
              <a:t>Regulate hive temperature</a:t>
            </a:r>
            <a:br>
              <a:rPr lang="en-US" altLang="en-US" sz="2400" b="1" smtClean="0"/>
            </a:br>
            <a:endParaRPr lang="en-US" altLang="en-US" sz="2400" b="1" smtClean="0"/>
          </a:p>
          <a:p>
            <a:r>
              <a:rPr lang="en-US" altLang="en-US" sz="2400" b="1" smtClean="0"/>
              <a:t>Efficiency via Specialization: division of labour in the colony</a:t>
            </a:r>
            <a:br>
              <a:rPr lang="en-US" altLang="en-US" sz="2400" b="1" smtClean="0"/>
            </a:br>
            <a:endParaRPr lang="en-US" altLang="en-US" sz="2400" b="1" smtClean="0"/>
          </a:p>
          <a:p>
            <a:r>
              <a:rPr lang="en-US" altLang="en-US" sz="2400" b="1" smtClean="0"/>
              <a:t>Communication : Food sources are exploited according to quality and distance from the hive</a:t>
            </a:r>
          </a:p>
        </p:txBody>
      </p:sp>
    </p:spTree>
    <p:extLst>
      <p:ext uri="{BB962C8B-B14F-4D97-AF65-F5344CB8AC3E}">
        <p14:creationId xmlns:p14="http://schemas.microsoft.com/office/powerpoint/2010/main" val="3496738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On-screen Show (4:3)</PresentationFormat>
  <Paragraphs>206</Paragraphs>
  <Slides>38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Tema di Office</vt:lpstr>
      <vt:lpstr>Distributed Systems 15. Multiagent systems and swarms</vt:lpstr>
      <vt:lpstr>Reasons for distributed systems so far</vt:lpstr>
      <vt:lpstr>Emergence?</vt:lpstr>
      <vt:lpstr>Emergence!</vt:lpstr>
      <vt:lpstr>Swarm systems</vt:lpstr>
      <vt:lpstr>An Overview</vt:lpstr>
      <vt:lpstr>1. Real World Insect Examples</vt:lpstr>
      <vt:lpstr>Bees</vt:lpstr>
      <vt:lpstr>Bees</vt:lpstr>
      <vt:lpstr>Wasps</vt:lpstr>
      <vt:lpstr>Wasps</vt:lpstr>
      <vt:lpstr>Ants</vt:lpstr>
      <vt:lpstr>Ants</vt:lpstr>
      <vt:lpstr>Social Insects</vt:lpstr>
      <vt:lpstr>Summary of Insects</vt:lpstr>
      <vt:lpstr>2. Swarm Intelligence in Theory</vt:lpstr>
      <vt:lpstr>An In-depth Look at Real Ant Behaviour</vt:lpstr>
      <vt:lpstr>Interrupt The Flow</vt:lpstr>
      <vt:lpstr>The Path Thickens!</vt:lpstr>
      <vt:lpstr>The New Shortest Path</vt:lpstr>
      <vt:lpstr>Adapting to Environment Changes</vt:lpstr>
      <vt:lpstr>Adapting to Environment Changes</vt:lpstr>
      <vt:lpstr>Problems Regarding Swarm Intelligent Systems  </vt:lpstr>
      <vt:lpstr>Four Ingredients of  Self Organization</vt:lpstr>
      <vt:lpstr>Types of Interactions  For Social Insects</vt:lpstr>
      <vt:lpstr>Stigmergy   in   Action</vt:lpstr>
      <vt:lpstr>3. From Insects to Real  Algorithms</vt:lpstr>
      <vt:lpstr>Travelling Salesperson Problem</vt:lpstr>
      <vt:lpstr>Traveling Sales Ants</vt:lpstr>
      <vt:lpstr>Welcome to the Real World</vt:lpstr>
      <vt:lpstr>Robots</vt:lpstr>
      <vt:lpstr>Robo soccer</vt:lpstr>
      <vt:lpstr>Bird swarms</vt:lpstr>
      <vt:lpstr>PowerPoint Presentation</vt:lpstr>
      <vt:lpstr>PowerPoint Presentation</vt:lpstr>
      <vt:lpstr>Hopes</vt:lpstr>
      <vt:lpstr>Closing Remarks</vt:lpstr>
      <vt:lpstr> Dumb parts, properly connected into a swarm, yield smart results.      Kevin Kelly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Multiagent systems and swarms</dc:title>
  <dc:creator>simon</dc:creator>
  <cp:lastModifiedBy>simon</cp:lastModifiedBy>
  <cp:revision>29</cp:revision>
  <dcterms:created xsi:type="dcterms:W3CDTF">2015-05-05T09:02:53Z</dcterms:created>
  <dcterms:modified xsi:type="dcterms:W3CDTF">2015-05-11T08:30:40Z</dcterms:modified>
</cp:coreProperties>
</file>