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3"/>
  </p:notesMasterIdLst>
  <p:handoutMasterIdLst>
    <p:handoutMasterId r:id="rId34"/>
  </p:handoutMasterIdLst>
  <p:sldIdLst>
    <p:sldId id="385" r:id="rId2"/>
    <p:sldId id="383" r:id="rId3"/>
    <p:sldId id="349" r:id="rId4"/>
    <p:sldId id="350" r:id="rId5"/>
    <p:sldId id="294" r:id="rId6"/>
    <p:sldId id="295" r:id="rId7"/>
    <p:sldId id="296" r:id="rId8"/>
    <p:sldId id="297" r:id="rId9"/>
    <p:sldId id="298" r:id="rId10"/>
    <p:sldId id="379" r:id="rId11"/>
    <p:sldId id="380" r:id="rId12"/>
    <p:sldId id="300" r:id="rId13"/>
    <p:sldId id="308" r:id="rId14"/>
    <p:sldId id="312" r:id="rId15"/>
    <p:sldId id="384" r:id="rId16"/>
    <p:sldId id="353" r:id="rId17"/>
    <p:sldId id="357" r:id="rId18"/>
    <p:sldId id="359" r:id="rId19"/>
    <p:sldId id="364" r:id="rId20"/>
    <p:sldId id="366" r:id="rId21"/>
    <p:sldId id="368" r:id="rId22"/>
    <p:sldId id="272" r:id="rId23"/>
    <p:sldId id="381" r:id="rId24"/>
    <p:sldId id="273" r:id="rId25"/>
    <p:sldId id="373" r:id="rId26"/>
    <p:sldId id="374" r:id="rId27"/>
    <p:sldId id="375" r:id="rId28"/>
    <p:sldId id="376" r:id="rId29"/>
    <p:sldId id="377" r:id="rId30"/>
    <p:sldId id="386" r:id="rId31"/>
    <p:sldId id="352" r:id="rId32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72E5E9-D3EB-4E47-B792-25DB8B9EAD65}">
          <p14:sldIdLst>
            <p14:sldId id="385"/>
            <p14:sldId id="383"/>
            <p14:sldId id="349"/>
            <p14:sldId id="350"/>
            <p14:sldId id="294"/>
            <p14:sldId id="295"/>
            <p14:sldId id="296"/>
            <p14:sldId id="297"/>
            <p14:sldId id="298"/>
            <p14:sldId id="379"/>
            <p14:sldId id="380"/>
            <p14:sldId id="300"/>
            <p14:sldId id="308"/>
            <p14:sldId id="312"/>
            <p14:sldId id="384"/>
            <p14:sldId id="353"/>
            <p14:sldId id="357"/>
            <p14:sldId id="359"/>
            <p14:sldId id="364"/>
            <p14:sldId id="366"/>
            <p14:sldId id="368"/>
            <p14:sldId id="272"/>
            <p14:sldId id="381"/>
            <p14:sldId id="273"/>
            <p14:sldId id="373"/>
            <p14:sldId id="374"/>
            <p14:sldId id="375"/>
            <p14:sldId id="376"/>
            <p14:sldId id="377"/>
            <p14:sldId id="386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8" autoAdjust="0"/>
    <p:restoredTop sz="81720" autoAdjust="0"/>
  </p:normalViewPr>
  <p:slideViewPr>
    <p:cSldViewPr>
      <p:cViewPr varScale="1">
        <p:scale>
          <a:sx n="73" d="100"/>
          <a:sy n="73" d="100"/>
        </p:scale>
        <p:origin x="840" y="4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0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12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3ABAD-4072-454E-A347-001E30B49497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128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3B9F7-B216-4C29-8751-C31DE9B75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61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03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1A392-F222-4CCC-A2AB-3EA4ED051378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1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038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DD37-2FA7-485C-8000-A50145EF3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DAD002-B801-CD4C-867F-ECAC8F4AC200}" type="slidenum">
              <a:rPr lang="en-US"/>
              <a:pPr/>
              <a:t>5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71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3E02ACD2-1C2E-FF4F-8CF1-AF67906DF2B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15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4710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624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4D33646-DDE6-664F-9E79-01BE47F1F692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16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427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10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C8E5DD0-7DC9-204E-944B-06A502CB86E3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17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837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49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9241B6B7-3CAD-5444-8A55-AE17A1F1D83E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18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042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745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D19EF17C-8F9F-E342-95DE-F00BEA411D7B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19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553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55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64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BCCEDECE-9F59-1F42-A4F5-92F9B20051DF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20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758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119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773B0762-5F19-B84B-9463-EDB71A9C931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21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963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18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4DD37-2FA7-485C-8000-A50145EF3A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1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4E4438-F81A-C344-848B-6C7FF3C95EBC}" type="slidenum">
              <a:rPr lang="en-US"/>
              <a:pPr/>
              <a:t>6</a:t>
            </a:fld>
            <a:endParaRPr lang="en-US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96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9C9B2-034F-5640-B2CF-3D4122BAA331}" type="slidenum">
              <a:rPr lang="en-US"/>
              <a:pPr/>
              <a:t>7</a:t>
            </a:fld>
            <a:endParaRPr lang="en-US"/>
          </a:p>
        </p:txBody>
      </p:sp>
      <p:sp>
        <p:nvSpPr>
          <p:cNvPr id="527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86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6D7940-0CC2-6747-844D-DF4EF71837BD}" type="slidenum">
              <a:rPr lang="en-US"/>
              <a:pPr/>
              <a:t>8</a:t>
            </a:fld>
            <a:endParaRPr lang="en-US"/>
          </a:p>
        </p:txBody>
      </p:sp>
      <p:sp>
        <p:nvSpPr>
          <p:cNvPr id="53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86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262078-2AF8-B740-BE21-4B606BBE3155}" type="slidenum">
              <a:rPr lang="en-US"/>
              <a:pPr/>
              <a:t>9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13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8611A-3398-434B-85C9-C4C3A7208A54}" type="slidenum">
              <a:rPr lang="en-US"/>
              <a:pPr/>
              <a:t>10</a:t>
            </a:fld>
            <a:endParaRPr lang="en-US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07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C178C-DE20-1D44-B8C8-D1A94001260F}" type="slidenum">
              <a:rPr lang="en-US"/>
              <a:pPr/>
              <a:t>12</a:t>
            </a:fld>
            <a:endParaRPr lang="en-US"/>
          </a:p>
        </p:txBody>
      </p:sp>
      <p:sp>
        <p:nvSpPr>
          <p:cNvPr id="543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35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4FD35-5607-0A42-B885-10E517877B98}" type="slidenum">
              <a:rPr lang="en-US"/>
              <a:pPr/>
              <a:t>13</a:t>
            </a:fld>
            <a:endParaRPr lang="en-US"/>
          </a:p>
        </p:txBody>
      </p:sp>
      <p:sp>
        <p:nvSpPr>
          <p:cNvPr id="55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83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B41AC0-A587-954E-B93F-3B75297FACC3}" type="slidenum">
              <a:rPr lang="en-US"/>
              <a:pPr/>
              <a:t>14</a:t>
            </a:fld>
            <a:endParaRPr lang="en-US"/>
          </a:p>
        </p:txBody>
      </p:sp>
      <p:sp>
        <p:nvSpPr>
          <p:cNvPr id="523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3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9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637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990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9243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05200" y="6172200"/>
            <a:ext cx="1752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Remote Procedure Call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5800" y="6172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CS-4513, D-Term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00" y="6172200"/>
            <a:ext cx="7620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CFA7DED-9975-6D4C-B0E5-232F9F4150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1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808-4C0D-DB4D-BF1A-30F2C8CEC9CB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103D-130F-0041-820B-E3BFB9C6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6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12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54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81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11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3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3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70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2F63C-2BAE-4B76-ABA6-32876D8A5EFE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0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DNS and HTTP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Q: Why we could not access websites by IP address, as received by DNS?</a:t>
            </a:r>
          </a:p>
          <a:p>
            <a:endParaRPr lang="en-GB" dirty="0"/>
          </a:p>
          <a:p>
            <a:r>
              <a:rPr lang="en-GB" dirty="0" smtClean="0"/>
              <a:t>A: “It's </a:t>
            </a:r>
            <a:r>
              <a:rPr lang="en-GB" dirty="0"/>
              <a:t>not uncommon for tens, if not hundreds of websites to be located on a single web server. When that happens, an IP address just isn't enough</a:t>
            </a:r>
            <a:r>
              <a:rPr lang="en-GB" dirty="0" smtClean="0"/>
              <a:t>.”</a:t>
            </a:r>
            <a:endParaRPr lang="en-GB" dirty="0"/>
          </a:p>
          <a:p>
            <a:pPr marL="3429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HTTP header carries resource field that allows to identify the exact resource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Source: http</a:t>
            </a:r>
            <a:r>
              <a:rPr lang="en-GB" sz="1600" dirty="0"/>
              <a:t>://serverfault.com/questions/149440/why-i-cannot-access-my-website-with-its-ipaddress-but-only-with-sitename-is-th</a:t>
            </a:r>
          </a:p>
        </p:txBody>
      </p:sp>
    </p:spTree>
    <p:extLst>
      <p:ext uri="{BB962C8B-B14F-4D97-AF65-F5344CB8AC3E}">
        <p14:creationId xmlns:p14="http://schemas.microsoft.com/office/powerpoint/2010/main" val="208794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Solution: RPC </a:t>
            </a:r>
            <a:r>
              <a:rPr lang="en-US" sz="3600" b="1" dirty="0"/>
              <a:t>Stubs</a:t>
            </a:r>
          </a:p>
        </p:txBody>
      </p:sp>
      <p:sp>
        <p:nvSpPr>
          <p:cNvPr id="518147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448675" cy="5146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client-side stub</a:t>
            </a:r>
            <a:r>
              <a:rPr lang="en-US" sz="2400" dirty="0"/>
              <a:t> is a function that looks to the client as if it were a callable server function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same API as the </a:t>
            </a:r>
            <a:r>
              <a:rPr lang="en-US" sz="2000" dirty="0" smtClean="0"/>
              <a:t>server</a:t>
            </a:r>
            <a:r>
              <a:rPr lang="en-GB" altLang="ja-JP" sz="2000" dirty="0" smtClean="0">
                <a:latin typeface="Arial"/>
              </a:rPr>
              <a:t>’</a:t>
            </a:r>
            <a:r>
              <a:rPr lang="en-US" sz="2000" dirty="0" smtClean="0"/>
              <a:t>s </a:t>
            </a:r>
            <a:r>
              <a:rPr lang="en-US" sz="2000" dirty="0"/>
              <a:t>implementation of the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server-side stub</a:t>
            </a:r>
            <a:r>
              <a:rPr lang="en-US" sz="2400" dirty="0"/>
              <a:t> looks like a caller to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like a </a:t>
            </a:r>
            <a:r>
              <a:rPr lang="en-US" sz="2000" dirty="0" smtClean="0"/>
              <a:t>piece of </a:t>
            </a:r>
            <a:r>
              <a:rPr lang="en-US" sz="2000" dirty="0"/>
              <a:t>code invoking the server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client program thinks </a:t>
            </a:r>
            <a:r>
              <a:rPr lang="en-US" sz="2400" dirty="0" smtClean="0"/>
              <a:t>it is </a:t>
            </a:r>
            <a:r>
              <a:rPr lang="en-US" sz="2400" dirty="0"/>
              <a:t>invoking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</a:t>
            </a:r>
            <a:r>
              <a:rPr lang="en-US" sz="2000" dirty="0" smtClean="0"/>
              <a:t>is </a:t>
            </a:r>
            <a:r>
              <a:rPr lang="en-US" sz="2000" dirty="0"/>
              <a:t>calling into the client-side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server program thinks </a:t>
            </a:r>
            <a:r>
              <a:rPr lang="en-US" sz="2400" dirty="0" smtClean="0"/>
              <a:t>it is </a:t>
            </a:r>
            <a:r>
              <a:rPr lang="en-US" sz="2400" dirty="0"/>
              <a:t>called by the client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</a:t>
            </a:r>
            <a:r>
              <a:rPr lang="en-US" sz="2000" dirty="0" smtClean="0"/>
              <a:t>is </a:t>
            </a:r>
            <a:r>
              <a:rPr lang="en-US" sz="2000" dirty="0"/>
              <a:t>really called by the server-side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stubs send messages to each other to make the RPC happen transparently </a:t>
            </a:r>
            <a:r>
              <a:rPr lang="en-US" sz="2000" dirty="0"/>
              <a:t>(almost</a:t>
            </a:r>
            <a:r>
              <a:rPr lang="en-US" sz="2000" dirty="0" smtClean="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385222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 smtClean="0"/>
              <a:t>Illustration</a:t>
            </a:r>
            <a:endParaRPr lang="en-US" altLang="en-US" sz="3600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Figure 4-7. The steps involved in a doing a </a:t>
            </a:r>
            <a:br>
              <a:rPr lang="en-US" altLang="en-US"/>
            </a:br>
            <a:r>
              <a:rPr lang="en-US" altLang="en-US"/>
              <a:t>remote computation through RPC.</a:t>
            </a:r>
          </a:p>
        </p:txBody>
      </p:sp>
      <p:pic>
        <p:nvPicPr>
          <p:cNvPr id="84996" name="Picture 4" descr="04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466850"/>
            <a:ext cx="790733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Remote Procedure Call message exchange</a:t>
            </a:r>
            <a:endParaRPr lang="en-US" sz="3600" b="1" dirty="0"/>
          </a:p>
        </p:txBody>
      </p:sp>
      <p:sp>
        <p:nvSpPr>
          <p:cNvPr id="540675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353425" cy="4525963"/>
          </a:xfrm>
        </p:spPr>
        <p:txBody>
          <a:bodyPr/>
          <a:lstStyle/>
          <a:p>
            <a:r>
              <a:rPr lang="en-US" dirty="0"/>
              <a:t>The hard work of building messages, formatting, uniform representation, etc., is </a:t>
            </a:r>
            <a:r>
              <a:rPr lang="en-US" u="sng" dirty="0"/>
              <a:t>buried in the </a:t>
            </a:r>
            <a:r>
              <a:rPr lang="en-US" u="sng" dirty="0" smtClean="0"/>
              <a:t>stubs</a:t>
            </a:r>
          </a:p>
          <a:p>
            <a:pPr lvl="1"/>
            <a:r>
              <a:rPr lang="en-US" dirty="0" smtClean="0"/>
              <a:t>have to take care encode parameters and send them over the network</a:t>
            </a:r>
            <a:endParaRPr lang="en-US" dirty="0"/>
          </a:p>
          <a:p>
            <a:pPr lvl="1"/>
            <a:r>
              <a:rPr lang="en-US" dirty="0" smtClean="0"/>
              <a:t>Stubs usually created automatically by frameworks</a:t>
            </a:r>
          </a:p>
          <a:p>
            <a:pPr marL="3429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Application developers need not think about technicalities of communication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RPC issues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are semantics of parameter passing?</a:t>
            </a:r>
          </a:p>
          <a:p>
            <a:pPr lvl="2"/>
            <a:r>
              <a:rPr lang="en-US" dirty="0"/>
              <a:t>E.g., pass by reference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/>
              <a:t>How to bind (locate &amp; connect) to servers?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4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Pointers </a:t>
            </a:r>
            <a:r>
              <a:rPr lang="en-US" b="1" dirty="0"/>
              <a:t>and References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543925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dirty="0" smtClean="0">
                <a:latin typeface="Courier New" charset="0"/>
              </a:rPr>
              <a:t>delete(</a:t>
            </a:r>
            <a:r>
              <a:rPr lang="en-US" sz="2800" b="1" dirty="0" err="1" smtClean="0">
                <a:latin typeface="Courier New" charset="0"/>
              </a:rPr>
              <a:t>int</a:t>
            </a:r>
            <a:r>
              <a:rPr lang="en-US" sz="2800" b="1" dirty="0" smtClean="0">
                <a:latin typeface="Courier New" charset="0"/>
              </a:rPr>
              <a:t> element, List </a:t>
            </a:r>
            <a:r>
              <a:rPr lang="en-US" sz="2800" b="1" dirty="0">
                <a:latin typeface="Courier New" charset="0"/>
              </a:rPr>
              <a:t>l</a:t>
            </a:r>
            <a:r>
              <a:rPr lang="en-US" sz="2800" b="1" dirty="0" smtClean="0">
                <a:latin typeface="Courier New" charset="0"/>
              </a:rPr>
              <a:t>)</a:t>
            </a:r>
            <a:endParaRPr lang="en-US" sz="2800" b="1" dirty="0">
              <a:latin typeface="Courier New" charset="0"/>
            </a:endParaRPr>
          </a:p>
          <a:p>
            <a:pPr>
              <a:lnSpc>
                <a:spcPct val="90000"/>
              </a:lnSpc>
            </a:pPr>
            <a:r>
              <a:rPr lang="en-US" dirty="0"/>
              <a:t>Pointers are only valid within one address space</a:t>
            </a:r>
          </a:p>
          <a:p>
            <a:pPr>
              <a:lnSpc>
                <a:spcPct val="90000"/>
              </a:lnSpc>
            </a:pPr>
            <a:r>
              <a:rPr lang="en-US" dirty="0"/>
              <a:t>Cannot be interpreted by another process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Even on same </a:t>
            </a:r>
            <a:r>
              <a:rPr lang="en-US" dirty="0" smtClean="0"/>
              <a:t>machine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Pointers and references are ubiquitous in C, C</a:t>
            </a:r>
            <a:r>
              <a:rPr lang="en-US" dirty="0" smtClean="0"/>
              <a:t>++, Java, …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Solution: Copy and overwrite on return</a:t>
            </a:r>
          </a:p>
        </p:txBody>
      </p:sp>
    </p:spTree>
    <p:extLst>
      <p:ext uri="{BB962C8B-B14F-4D97-AF65-F5344CB8AC3E}">
        <p14:creationId xmlns:p14="http://schemas.microsoft.com/office/powerpoint/2010/main" val="316106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 locate RPC services?</a:t>
            </a:r>
            <a:endParaRPr lang="en-US" b="1" i="1" dirty="0"/>
          </a:p>
        </p:txBody>
      </p:sp>
      <p:sp>
        <p:nvSpPr>
          <p:cNvPr id="522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Binding is the process of connecting </a:t>
            </a:r>
            <a:r>
              <a:rPr lang="en-US" sz="2800" dirty="0" smtClean="0"/>
              <a:t>a client </a:t>
            </a:r>
            <a:r>
              <a:rPr lang="en-US" sz="2800" dirty="0"/>
              <a:t>to </a:t>
            </a:r>
            <a:r>
              <a:rPr lang="en-US" sz="2800" dirty="0" smtClean="0"/>
              <a:t>a server</a:t>
            </a:r>
            <a:endParaRPr lang="en-US" sz="2800" dirty="0"/>
          </a:p>
          <a:p>
            <a:pPr lvl="1"/>
            <a:r>
              <a:rPr lang="en-US" sz="2400" dirty="0"/>
              <a:t>the server, when it starts up, exports its interface</a:t>
            </a:r>
          </a:p>
          <a:p>
            <a:pPr lvl="2"/>
            <a:r>
              <a:rPr lang="en-US" sz="2000" dirty="0"/>
              <a:t>identifies itself to a </a:t>
            </a:r>
            <a:r>
              <a:rPr lang="en-US" sz="2000" i="1" dirty="0"/>
              <a:t>network name server</a:t>
            </a:r>
          </a:p>
          <a:p>
            <a:pPr lvl="2"/>
            <a:r>
              <a:rPr lang="en-US" sz="2000" dirty="0"/>
              <a:t>tells </a:t>
            </a:r>
            <a:r>
              <a:rPr lang="en-US" sz="2000" i="1" dirty="0"/>
              <a:t>RPC runtime</a:t>
            </a:r>
            <a:r>
              <a:rPr lang="en-US" sz="2000" dirty="0"/>
              <a:t> that it is alive and ready to accept calls</a:t>
            </a:r>
          </a:p>
          <a:p>
            <a:pPr lvl="1"/>
            <a:r>
              <a:rPr lang="en-US" sz="2400" dirty="0"/>
              <a:t>the client, before issuing any calls, imports the server</a:t>
            </a:r>
          </a:p>
          <a:p>
            <a:pPr lvl="2"/>
            <a:r>
              <a:rPr lang="en-US" sz="2000" dirty="0"/>
              <a:t>RPC runtime uses the name server to find the location of the server and establish a connection</a:t>
            </a:r>
          </a:p>
          <a:p>
            <a:r>
              <a:rPr lang="en-US" sz="2800" dirty="0"/>
              <a:t>The import and export operations are explicit in the server and client programs</a:t>
            </a:r>
          </a:p>
        </p:txBody>
      </p:sp>
    </p:spTree>
    <p:extLst>
      <p:ext uri="{BB962C8B-B14F-4D97-AF65-F5344CB8AC3E}">
        <p14:creationId xmlns:p14="http://schemas.microsoft.com/office/powerpoint/2010/main" val="3779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60338" y="349250"/>
            <a:ext cx="8839200" cy="550863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000" dirty="0">
                <a:latin typeface="Arial" charset="0"/>
                <a:cs typeface="MS PGothic" charset="0"/>
              </a:rPr>
              <a:t>Architecture of a </a:t>
            </a:r>
            <a:r>
              <a:rPr lang="it-IT" sz="3000" dirty="0" smtClean="0">
                <a:latin typeface="Arial" charset="0"/>
                <a:cs typeface="MS PGothic" charset="0"/>
              </a:rPr>
              <a:t>RPC System</a:t>
            </a:r>
            <a:endParaRPr lang="it-IT" sz="3000" dirty="0">
              <a:latin typeface="Arial" charset="0"/>
              <a:cs typeface="MS PGothic" charset="0"/>
            </a:endParaRPr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5475288" y="3967163"/>
            <a:ext cx="3059112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Server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5475288" y="4391025"/>
            <a:ext cx="3059112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5475288" y="4816475"/>
            <a:ext cx="3059112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3" name="Text Box 5"/>
          <p:cNvSpPr txBox="1">
            <a:spLocks noChangeArrowheads="1"/>
          </p:cNvSpPr>
          <p:nvPr/>
        </p:nvSpPr>
        <p:spPr bwMode="auto">
          <a:xfrm>
            <a:off x="5475288" y="35433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Server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685800" y="3962400"/>
            <a:ext cx="3059113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Client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5" name="Text Box 7"/>
          <p:cNvSpPr txBox="1">
            <a:spLocks noChangeArrowheads="1"/>
          </p:cNvSpPr>
          <p:nvPr/>
        </p:nvSpPr>
        <p:spPr bwMode="auto">
          <a:xfrm>
            <a:off x="685800" y="4386263"/>
            <a:ext cx="3059113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6" name="Text Box 8"/>
          <p:cNvSpPr txBox="1">
            <a:spLocks noChangeArrowheads="1"/>
          </p:cNvSpPr>
          <p:nvPr/>
        </p:nvSpPr>
        <p:spPr bwMode="auto">
          <a:xfrm>
            <a:off x="685800" y="4811713"/>
            <a:ext cx="3059113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7" name="Text Box 9"/>
          <p:cNvSpPr txBox="1">
            <a:spLocks noChangeArrowheads="1"/>
          </p:cNvSpPr>
          <p:nvPr/>
        </p:nvSpPr>
        <p:spPr bwMode="auto">
          <a:xfrm>
            <a:off x="685800" y="3552825"/>
            <a:ext cx="3059113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Client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3071813" y="16764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Registry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cxnSp>
        <p:nvCxnSpPr>
          <p:cNvPr id="9229" name="AutoShape 11"/>
          <p:cNvCxnSpPr>
            <a:cxnSpLocks noChangeShapeType="1"/>
            <a:endCxn id="9228" idx="2"/>
          </p:cNvCxnSpPr>
          <p:nvPr/>
        </p:nvCxnSpPr>
        <p:spPr bwMode="auto">
          <a:xfrm flipV="1">
            <a:off x="2209800" y="2071688"/>
            <a:ext cx="2393950" cy="147637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04" name="AutoShape 12"/>
          <p:cNvCxnSpPr>
            <a:cxnSpLocks noChangeShapeType="1"/>
            <a:stCxn id="9227" idx="3"/>
            <a:endCxn id="9223" idx="1"/>
          </p:cNvCxnSpPr>
          <p:nvPr/>
        </p:nvCxnSpPr>
        <p:spPr bwMode="auto">
          <a:xfrm flipV="1">
            <a:off x="3756025" y="3762375"/>
            <a:ext cx="1708150" cy="952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353060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573405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3530600" y="50720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6"/>
          <p:cNvSpPr>
            <a:spLocks noChangeShapeType="1"/>
          </p:cNvSpPr>
          <p:nvPr/>
        </p:nvSpPr>
        <p:spPr bwMode="auto">
          <a:xfrm>
            <a:off x="2800350" y="57197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235" name="AutoShape 17"/>
          <p:cNvCxnSpPr>
            <a:cxnSpLocks noChangeShapeType="1"/>
          </p:cNvCxnSpPr>
          <p:nvPr/>
        </p:nvCxnSpPr>
        <p:spPr bwMode="auto">
          <a:xfrm>
            <a:off x="2797175" y="6238875"/>
            <a:ext cx="2201863" cy="317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6" name="Text Box 18"/>
          <p:cNvSpPr txBox="1">
            <a:spLocks noChangeArrowheads="1"/>
          </p:cNvSpPr>
          <p:nvPr/>
        </p:nvSpPr>
        <p:spPr bwMode="auto">
          <a:xfrm>
            <a:off x="4953000" y="6018213"/>
            <a:ext cx="30591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339933"/>
              </a:buClr>
              <a:buFont typeface="AvantGarde Bk BT" charset="0"/>
              <a:buNone/>
            </a:pP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Logical </a:t>
            </a:r>
            <a:r>
              <a:rPr lang="en-US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information</a:t>
            </a: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 flow</a:t>
            </a:r>
          </a:p>
        </p:txBody>
      </p:sp>
      <p:sp>
        <p:nvSpPr>
          <p:cNvPr id="9237" name="Text Box 19"/>
          <p:cNvSpPr txBox="1">
            <a:spLocks noChangeArrowheads="1"/>
          </p:cNvSpPr>
          <p:nvPr/>
        </p:nvSpPr>
        <p:spPr bwMode="auto">
          <a:xfrm>
            <a:off x="5018088" y="5500688"/>
            <a:ext cx="3059112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FF5050"/>
              </a:buClr>
              <a:buFont typeface="AvantGarde Bk BT" charset="0"/>
              <a:buNone/>
            </a:pPr>
            <a:r>
              <a:rPr lang="en-US" sz="1800" b="1">
                <a:solidFill>
                  <a:srgbClr val="FF5050"/>
                </a:solidFill>
                <a:latin typeface="AvantGarde Bk BT" charset="0"/>
                <a:cs typeface="MS PGothic" charset="0"/>
              </a:rPr>
              <a:t>Physical information flow</a:t>
            </a:r>
          </a:p>
        </p:txBody>
      </p:sp>
      <p:cxnSp>
        <p:nvCxnSpPr>
          <p:cNvPr id="9238" name="AutoShape 20"/>
          <p:cNvCxnSpPr>
            <a:cxnSpLocks noChangeShapeType="1"/>
          </p:cNvCxnSpPr>
          <p:nvPr/>
        </p:nvCxnSpPr>
        <p:spPr bwMode="auto">
          <a:xfrm>
            <a:off x="4572000" y="2057400"/>
            <a:ext cx="2403475" cy="14620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239" name="Text Box 21"/>
          <p:cNvSpPr txBox="1">
            <a:spLocks noChangeArrowheads="1"/>
          </p:cNvSpPr>
          <p:nvPr/>
        </p:nvSpPr>
        <p:spPr bwMode="auto">
          <a:xfrm rot="-1860000">
            <a:off x="2266950" y="2522538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lookup</a:t>
            </a:r>
          </a:p>
        </p:txBody>
      </p:sp>
      <p:sp>
        <p:nvSpPr>
          <p:cNvPr id="9240" name="Text Box 22"/>
          <p:cNvSpPr txBox="1">
            <a:spLocks noChangeArrowheads="1"/>
          </p:cNvSpPr>
          <p:nvPr/>
        </p:nvSpPr>
        <p:spPr bwMode="auto">
          <a:xfrm rot="1740000">
            <a:off x="4953000" y="2466975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register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3419475" y="3154363"/>
            <a:ext cx="2339975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it-IT" sz="1800" b="1">
                <a:solidFill>
                  <a:srgbClr val="000000"/>
                </a:solidFill>
                <a:cs typeface="MS PGothic" charset="0"/>
              </a:rPr>
              <a:t>Method invocation</a:t>
            </a:r>
          </a:p>
        </p:txBody>
      </p:sp>
    </p:spTree>
    <p:extLst>
      <p:ext uri="{BB962C8B-B14F-4D97-AF65-F5344CB8AC3E}">
        <p14:creationId xmlns:p14="http://schemas.microsoft.com/office/powerpoint/2010/main" val="3968856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 animBg="1"/>
      <p:bldP spid="8206" grpId="0" animBg="1"/>
      <p:bldP spid="82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36513"/>
            <a:ext cx="8820150" cy="1341437"/>
          </a:xfrm>
        </p:spPr>
        <p:txBody>
          <a:bodyPr lIns="0" tIns="0" rIns="0" bIns="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latin typeface="Arial" charset="0"/>
                <a:cs typeface="MS PGothic" charset="0"/>
              </a:rPr>
              <a:t>Java Remote Method Invocation (RMI)‏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7848600" cy="4648200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 smtClean="0">
              <a:cs typeface="Arial" panose="020B0604020202020204" pitchFamily="34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cs typeface="Arial" panose="020B0604020202020204" pitchFamily="34" charset="0"/>
              </a:rPr>
              <a:t>Distributed objects extend RPC to object-oriented programming</a:t>
            </a: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cs typeface="Arial" panose="020B0604020202020204" pitchFamily="34" charset="0"/>
              </a:rPr>
              <a:t>Java RMI is a sample implementation</a:t>
            </a: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900" dirty="0" smtClean="0">
                <a:cs typeface="Arial" panose="020B0604020202020204" pitchFamily="34" charset="0"/>
              </a:rPr>
              <a:t>Java RMI enables different virtual machines to share objects, like in a shared address space</a:t>
            </a:r>
            <a:endParaRPr lang="it-IT" sz="29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02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latin typeface="Arial" charset="0"/>
                <a:cs typeface="MS PGothic" charset="0"/>
              </a:rPr>
              <a:t>Java RMI </a:t>
            </a:r>
            <a:r>
              <a:rPr lang="it-IT" dirty="0">
                <a:latin typeface="Arial" charset="0"/>
                <a:cs typeface="MS PGothic" charset="0"/>
              </a:rPr>
              <a:t>Registry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1263650"/>
            <a:ext cx="8077200" cy="50355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 dirty="0" smtClean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dirty="0" smtClean="0">
                <a:latin typeface="Arial" charset="0"/>
                <a:cs typeface="Lucida Sans Unicode" charset="0"/>
              </a:rPr>
              <a:t>RMI </a:t>
            </a:r>
            <a:r>
              <a:rPr lang="en-GB" sz="2800" dirty="0">
                <a:latin typeface="Arial" charset="0"/>
                <a:cs typeface="Lucida Sans Unicode" charset="0"/>
              </a:rPr>
              <a:t>Registry is a naming service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Arial" charset="0"/>
                <a:cs typeface="Lucida Sans Unicode" charset="0"/>
              </a:rPr>
              <a:t>Separately </a:t>
            </a:r>
            <a:r>
              <a:rPr lang="en-GB" sz="2400" dirty="0">
                <a:latin typeface="Arial" charset="0"/>
                <a:cs typeface="Lucida Sans Unicode" charset="0"/>
              </a:rPr>
              <a:t>Running service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Arial" charset="0"/>
                <a:cs typeface="Lucida Sans Unicode" charset="0"/>
              </a:rPr>
              <a:t>Can be initiated within a program or using </a:t>
            </a:r>
            <a:r>
              <a:rPr lang="en-GB" sz="2000" dirty="0">
                <a:latin typeface="Arial" charset="0"/>
                <a:cs typeface="Lucida Sans Unicode" charset="0"/>
              </a:rPr>
              <a:t>Java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’</a:t>
            </a:r>
            <a:r>
              <a:rPr lang="en-GB" sz="2000" dirty="0">
                <a:latin typeface="Arial" charset="0"/>
                <a:cs typeface="Lucida Sans Unicode" charset="0"/>
              </a:rPr>
              <a:t>s 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“</a:t>
            </a:r>
            <a:r>
              <a:rPr lang="en-GB" sz="20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rmiregistry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”</a:t>
            </a:r>
            <a:r>
              <a:rPr lang="en-GB" sz="2000" dirty="0">
                <a:latin typeface="Arial" charset="0"/>
                <a:cs typeface="Lucida Sans Unicode" charset="0"/>
              </a:rPr>
              <a:t> tool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Server programs register remote objects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Arial" charset="0"/>
                <a:cs typeface="Lucida Sans Unicode" charset="0"/>
              </a:rPr>
              <a:t>Given the object a </a:t>
            </a:r>
            <a:r>
              <a:rPr lang="en-GB" sz="2000" dirty="0" smtClean="0">
                <a:latin typeface="Arial" charset="0"/>
                <a:cs typeface="Lucida Sans Unicode" charset="0"/>
              </a:rPr>
              <a:t>name under which </a:t>
            </a:r>
            <a:r>
              <a:rPr lang="en-GB" sz="2000" dirty="0">
                <a:latin typeface="Arial" charset="0"/>
                <a:cs typeface="Lucida Sans Unicode" charset="0"/>
              </a:rPr>
              <a:t>it can be found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Client programs lookup object references that match this service name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Registry names have a URL format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://&lt;hostname&gt;:&lt;port&gt;/&lt;</a:t>
            </a: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ServiceName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&gt;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://localhost:1099/</a:t>
            </a:r>
            <a:r>
              <a:rPr lang="en-GB" dirty="0" err="1">
                <a:latin typeface="Arial" charset="0"/>
                <a:cs typeface="Lucida Sans Unicode" charset="0"/>
              </a:rPr>
              <a:t>CalculatorService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://194.80.36.30:1099/</a:t>
            </a:r>
            <a:r>
              <a:rPr lang="en-GB" dirty="0" err="1">
                <a:latin typeface="Arial" charset="0"/>
                <a:cs typeface="Lucida Sans Unicode" charset="0"/>
              </a:rPr>
              <a:t>ChatService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9210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latin typeface="Arial" charset="0"/>
                <a:cs typeface="MS PGothic" charset="0"/>
              </a:rPr>
              <a:t>Java.rmi.Naming</a:t>
            </a:r>
            <a:endParaRPr lang="it-IT" dirty="0">
              <a:latin typeface="Arial" charset="0"/>
              <a:cs typeface="MS PGothic" charset="0"/>
            </a:endParaRPr>
          </a:p>
        </p:txBody>
      </p:sp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3505200" y="4724400"/>
            <a:ext cx="2122488" cy="1471613"/>
          </a:xfrm>
          <a:prstGeom prst="pentagon">
            <a:avLst/>
          </a:prstGeom>
          <a:solidFill>
            <a:srgbClr val="CCFFCC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>
                <a:solidFill>
                  <a:srgbClr val="000000"/>
                </a:solidFill>
                <a:cs typeface="MS PGothic" charset="0"/>
              </a:rPr>
              <a:t>RMIRegistry</a:t>
            </a: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6477000" y="4495800"/>
            <a:ext cx="1524000" cy="5334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dirty="0" smtClean="0">
                <a:solidFill>
                  <a:srgbClr val="000000"/>
                </a:solidFill>
                <a:cs typeface="MS PGothic" charset="0"/>
              </a:rPr>
              <a:t>Client</a:t>
            </a:r>
            <a:endParaRPr lang="it-IT" sz="1600" dirty="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5176838" y="4800600"/>
            <a:ext cx="1304925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-42862" y="3466980"/>
            <a:ext cx="5715000" cy="26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 smtClean="0">
                <a:solidFill>
                  <a:srgbClr val="CC3300"/>
                </a:solidFill>
                <a:cs typeface="MS PGothic" charset="0"/>
              </a:rPr>
              <a:t>Naming.bind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</a:t>
            </a:r>
            <a:r>
              <a:rPr lang="en-GB" sz="1200" b="1" dirty="0" smtClean="0">
                <a:solidFill>
                  <a:srgbClr val="000000"/>
                </a:solidFill>
                <a:cs typeface="MS PGothic" charset="0"/>
              </a:rPr>
              <a:t>localhost/TestService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, </a:t>
            </a:r>
            <a:r>
              <a:rPr lang="en-GB" sz="1200" b="1" dirty="0" err="1" smtClean="0">
                <a:solidFill>
                  <a:srgbClr val="000000"/>
                </a:solidFill>
                <a:cs typeface="MS PGothic" charset="0"/>
              </a:rPr>
              <a:t>Obj</a:t>
            </a:r>
            <a:r>
              <a:rPr lang="en-GB" sz="1200" b="1" dirty="0" smtClean="0">
                <a:solidFill>
                  <a:srgbClr val="000000"/>
                </a:solidFill>
                <a:cs typeface="MS PGothic" charset="0"/>
              </a:rPr>
              <a:t>)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‏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447800" y="4648200"/>
            <a:ext cx="1371600" cy="51117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dirty="0" smtClean="0">
                <a:solidFill>
                  <a:srgbClr val="000000"/>
                </a:solidFill>
                <a:cs typeface="MS PGothic" charset="0"/>
              </a:rPr>
              <a:t>Server</a:t>
            </a:r>
            <a:endParaRPr lang="it-IT" sz="1600" dirty="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2819400" y="4876800"/>
            <a:ext cx="1295400" cy="381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5257798" y="4876800"/>
            <a:ext cx="1219201" cy="51971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4343400" y="3470878"/>
            <a:ext cx="3886200" cy="26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>
                <a:solidFill>
                  <a:srgbClr val="CC3300"/>
                </a:solidFill>
                <a:cs typeface="MS PGothic" charset="0"/>
              </a:rPr>
              <a:t>N</a:t>
            </a:r>
            <a:r>
              <a:rPr lang="en-GB" sz="1200" b="1" dirty="0" err="1" smtClean="0">
                <a:solidFill>
                  <a:srgbClr val="CC3300"/>
                </a:solidFill>
                <a:cs typeface="MS PGothic" charset="0"/>
              </a:rPr>
              <a:t>aming.lookup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</a:t>
            </a:r>
            <a:r>
              <a:rPr lang="en-GB" sz="1200" b="1" dirty="0" smtClean="0">
                <a:solidFill>
                  <a:srgbClr val="000000"/>
                </a:solidFill>
                <a:cs typeface="MS PGothic" charset="0"/>
              </a:rPr>
              <a:t>localhost:1099/TestService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)‏</a:t>
            </a:r>
          </a:p>
        </p:txBody>
      </p:sp>
      <p:sp>
        <p:nvSpPr>
          <p:cNvPr id="22539" name="AutoShape 10"/>
          <p:cNvSpPr>
            <a:spLocks noChangeArrowheads="1"/>
          </p:cNvSpPr>
          <p:nvPr/>
        </p:nvSpPr>
        <p:spPr bwMode="auto">
          <a:xfrm>
            <a:off x="4724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0" name="AutoShape 11"/>
          <p:cNvSpPr>
            <a:spLocks noChangeArrowheads="1"/>
          </p:cNvSpPr>
          <p:nvPr/>
        </p:nvSpPr>
        <p:spPr bwMode="auto">
          <a:xfrm>
            <a:off x="1295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1679575" y="1504950"/>
            <a:ext cx="2122488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Interface</a:t>
            </a:r>
          </a:p>
        </p:txBody>
      </p:sp>
      <p:sp>
        <p:nvSpPr>
          <p:cNvPr id="22542" name="Rectangle 13"/>
          <p:cNvSpPr>
            <a:spLocks noChangeArrowheads="1"/>
          </p:cNvSpPr>
          <p:nvPr/>
        </p:nvSpPr>
        <p:spPr bwMode="auto">
          <a:xfrm>
            <a:off x="5005388" y="1504950"/>
            <a:ext cx="2122487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Remote Object</a:t>
            </a:r>
          </a:p>
        </p:txBody>
      </p:sp>
      <p:sp>
        <p:nvSpPr>
          <p:cNvPr id="22543" name="Text Box 14"/>
          <p:cNvSpPr txBox="1">
            <a:spLocks noChangeArrowheads="1"/>
          </p:cNvSpPr>
          <p:nvPr/>
        </p:nvSpPr>
        <p:spPr bwMode="auto">
          <a:xfrm>
            <a:off x="1516063" y="2170113"/>
            <a:ext cx="1797050" cy="3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 dirty="0" smtClean="0">
                <a:solidFill>
                  <a:srgbClr val="000000"/>
                </a:solidFill>
                <a:cs typeface="MS PGothic" charset="0"/>
              </a:rPr>
              <a:t>Server Program</a:t>
            </a:r>
            <a:endParaRPr lang="it-IT" sz="1600" dirty="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22544" name="Text Box 15"/>
          <p:cNvSpPr txBox="1">
            <a:spLocks noChangeArrowheads="1"/>
          </p:cNvSpPr>
          <p:nvPr/>
        </p:nvSpPr>
        <p:spPr bwMode="auto">
          <a:xfrm>
            <a:off x="5761038" y="2170113"/>
            <a:ext cx="1797050" cy="3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 dirty="0" smtClean="0">
                <a:solidFill>
                  <a:srgbClr val="000000"/>
                </a:solidFill>
                <a:cs typeface="MS PGothic" charset="0"/>
              </a:rPr>
              <a:t>Client Program</a:t>
            </a:r>
            <a:endParaRPr lang="it-IT" sz="1600" dirty="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22545" name="AutoShape 16"/>
          <p:cNvSpPr>
            <a:spLocks/>
          </p:cNvSpPr>
          <p:nvPr/>
        </p:nvSpPr>
        <p:spPr bwMode="auto">
          <a:xfrm rot="5400000">
            <a:off x="4348163" y="-147637"/>
            <a:ext cx="228600" cy="6324600"/>
          </a:xfrm>
          <a:prstGeom prst="rightBrace">
            <a:avLst>
              <a:gd name="adj1" fmla="val 23055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1143000" y="4114800"/>
            <a:ext cx="6934200" cy="236220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57150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1525" name="AutoShape 21"/>
          <p:cNvSpPr>
            <a:spLocks noChangeArrowheads="1"/>
          </p:cNvSpPr>
          <p:nvPr/>
        </p:nvSpPr>
        <p:spPr bwMode="auto">
          <a:xfrm>
            <a:off x="16764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0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5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5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11" grpId="0" animBg="1"/>
      <p:bldP spid="21512" grpId="0" animBg="1"/>
      <p:bldP spid="21521" grpId="0" animBg="1"/>
      <p:bldP spid="21521" grpId="1" animBg="1"/>
      <p:bldP spid="21524" grpId="0" animBg="1"/>
      <p:bldP spid="21524" grpId="1" animBg="1"/>
      <p:bldP spid="215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9750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Parameter Passing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idx="1"/>
          </p:nvPr>
        </p:nvSpPr>
        <p:spPr>
          <a:xfrm>
            <a:off x="595313" y="1752600"/>
            <a:ext cx="8224837" cy="4187825"/>
          </a:xfrm>
        </p:spPr>
        <p:txBody>
          <a:bodyPr lIns="0" tIns="0" rIns="0" bIns="0">
            <a:normAutofit/>
          </a:bodyPr>
          <a:lstStyle/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Parameter Passing in Java RMI is different from standard </a:t>
            </a:r>
            <a:r>
              <a:rPr lang="it-IT" sz="2800" dirty="0" smtClean="0">
                <a:latin typeface="Arial" charset="0"/>
                <a:cs typeface="Lucida Sans Unicode" charset="0"/>
              </a:rPr>
              <a:t>Java</a:t>
            </a:r>
            <a:br>
              <a:rPr lang="it-IT" sz="2800" dirty="0" smtClean="0">
                <a:latin typeface="Arial" charset="0"/>
                <a:cs typeface="Lucida Sans Unicode" charset="0"/>
              </a:rPr>
            </a:br>
            <a:endParaRPr lang="it-IT" sz="2500" dirty="0">
              <a:latin typeface="Arial" charset="0"/>
              <a:cs typeface="Lucida Sans Unicode" charset="0"/>
            </a:endParaRPr>
          </a:p>
          <a:p>
            <a:pPr marL="427038" indent="-322263"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In </a:t>
            </a:r>
            <a:r>
              <a:rPr lang="it-IT" sz="2800" dirty="0">
                <a:latin typeface="Arial" charset="0"/>
                <a:cs typeface="Lucida Sans Unicode" charset="0"/>
              </a:rPr>
              <a:t>Java RMI</a:t>
            </a:r>
            <a:r>
              <a:rPr lang="it-IT" dirty="0">
                <a:latin typeface="Arial" charset="0"/>
                <a:cs typeface="Lucida Sans Unicode" charset="0"/>
              </a:rPr>
              <a:t> 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Primitives and objects are passed by value</a:t>
            </a:r>
          </a:p>
          <a:p>
            <a:pPr marL="1201738" lvl="2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100" dirty="0" smtClean="0">
                <a:latin typeface="Arial" charset="0"/>
                <a:cs typeface="Lucida Sans Unicode" charset="0"/>
              </a:rPr>
              <a:t>Are </a:t>
            </a:r>
            <a:r>
              <a:rPr lang="it-IT" sz="2100" dirty="0">
                <a:latin typeface="Arial" charset="0"/>
                <a:cs typeface="Lucida Sans Unicode" charset="0"/>
              </a:rPr>
              <a:t>serialized and a copy is passed</a:t>
            </a:r>
          </a:p>
          <a:p>
            <a:pPr marL="1201738" lvl="2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100" dirty="0">
                <a:latin typeface="Arial" charset="0"/>
                <a:cs typeface="Lucida Sans Unicode" charset="0"/>
              </a:rPr>
              <a:t>Any changes to the copy </a:t>
            </a:r>
            <a:r>
              <a:rPr lang="it-IT" sz="2100" b="1" dirty="0">
                <a:latin typeface="Arial" charset="0"/>
                <a:cs typeface="Lucida Sans Unicode" charset="0"/>
              </a:rPr>
              <a:t>do not</a:t>
            </a:r>
            <a:r>
              <a:rPr lang="it-IT" sz="2100" dirty="0">
                <a:latin typeface="Arial" charset="0"/>
                <a:cs typeface="Lucida Sans Unicode" charset="0"/>
              </a:rPr>
              <a:t> affect the </a:t>
            </a:r>
            <a:r>
              <a:rPr lang="it-IT" sz="2100" dirty="0" smtClean="0">
                <a:latin typeface="Arial" charset="0"/>
                <a:cs typeface="Lucida Sans Unicode" charset="0"/>
              </a:rPr>
              <a:t>original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smtClean="0">
                <a:latin typeface="Arial" charset="0"/>
                <a:cs typeface="Lucida Sans Unicode" charset="0"/>
              </a:rPr>
              <a:t>Remote objects are passed by reference</a:t>
            </a:r>
          </a:p>
          <a:p>
            <a:pPr marL="1201738" lvl="2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100" dirty="0" smtClean="0">
                <a:latin typeface="Arial" charset="0"/>
                <a:cs typeface="Lucida Sans Unicode" charset="0"/>
              </a:rPr>
              <a:t>Reference (stub) </a:t>
            </a:r>
            <a:r>
              <a:rPr lang="it-IT" sz="2100" dirty="0">
                <a:latin typeface="Arial" charset="0"/>
                <a:cs typeface="Lucida Sans Unicode" charset="0"/>
              </a:rPr>
              <a:t>is sent</a:t>
            </a:r>
          </a:p>
          <a:p>
            <a:pPr marL="1201738" lvl="2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100" dirty="0">
                <a:latin typeface="Arial" charset="0"/>
                <a:cs typeface="Lucida Sans Unicode" charset="0"/>
              </a:rPr>
              <a:t>Further calls to the reference are RMI calls which modify the original </a:t>
            </a:r>
            <a:r>
              <a:rPr lang="it-IT" sz="2100" dirty="0" smtClean="0">
                <a:latin typeface="Arial" charset="0"/>
                <a:cs typeface="Lucida Sans Unicode" charset="0"/>
              </a:rPr>
              <a:t>object</a:t>
            </a:r>
            <a:endParaRPr lang="it-IT" sz="2100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60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Network Layers done</a:t>
            </a:r>
          </a:p>
          <a:p>
            <a:endParaRPr lang="en-GB" dirty="0"/>
          </a:p>
          <a:p>
            <a:r>
              <a:rPr lang="en-GB" dirty="0" smtClean="0"/>
              <a:t>Next: Distributed Systems Engineering</a:t>
            </a:r>
          </a:p>
          <a:p>
            <a:pPr lvl="1"/>
            <a:r>
              <a:rPr lang="en-GB" dirty="0" smtClean="0"/>
              <a:t>Remote procedure call and method invocation</a:t>
            </a:r>
          </a:p>
          <a:p>
            <a:pPr lvl="1"/>
            <a:r>
              <a:rPr lang="en-GB" dirty="0" smtClean="0"/>
              <a:t>P2P</a:t>
            </a:r>
          </a:p>
          <a:p>
            <a:pPr lvl="1"/>
            <a:r>
              <a:rPr lang="en-GB" dirty="0" smtClean="0"/>
              <a:t>Cryptography</a:t>
            </a:r>
          </a:p>
          <a:p>
            <a:pPr lvl="1"/>
            <a:r>
              <a:rPr lang="en-GB" dirty="0" err="1" smtClean="0"/>
              <a:t>Multiagents</a:t>
            </a:r>
            <a:endParaRPr lang="en-GB" dirty="0" smtClean="0"/>
          </a:p>
          <a:p>
            <a:pPr lvl="1"/>
            <a:r>
              <a:rPr lang="en-GB" dirty="0" smtClean="0"/>
              <a:t>Coordination</a:t>
            </a:r>
          </a:p>
          <a:p>
            <a:pPr lvl="1"/>
            <a:r>
              <a:rPr lang="en-GB" dirty="0" smtClean="0"/>
              <a:t>RPI Labs on Distributed Algorithms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Guest lectures</a:t>
            </a:r>
          </a:p>
          <a:p>
            <a:pPr lvl="1"/>
            <a:r>
              <a:rPr lang="en-GB" dirty="0" smtClean="0"/>
              <a:t>Raspberry Pi Cluster “Bobo”, Julian Sanin (4.5.)</a:t>
            </a:r>
          </a:p>
          <a:p>
            <a:pPr lvl="1"/>
            <a:r>
              <a:rPr lang="en-GB" dirty="0" smtClean="0"/>
              <a:t>Networking at </a:t>
            </a:r>
            <a:r>
              <a:rPr lang="en-GB" dirty="0" err="1" smtClean="0"/>
              <a:t>Brennercom</a:t>
            </a:r>
            <a:r>
              <a:rPr lang="en-GB" dirty="0" smtClean="0"/>
              <a:t>, Georg </a:t>
            </a:r>
            <a:r>
              <a:rPr lang="en-GB" dirty="0" err="1" smtClean="0"/>
              <a:t>Herbst</a:t>
            </a:r>
            <a:r>
              <a:rPr lang="en-GB" dirty="0" smtClean="0"/>
              <a:t> (19.5.)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8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 lIns="91440" tIns="45720" rIns="91440" bIns="4572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latin typeface="Arial" charset="0"/>
                <a:cs typeface="Times New Roman" charset="0"/>
              </a:rPr>
              <a:t>Note on server-side objects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520825"/>
            <a:ext cx="8748712" cy="4895850"/>
          </a:xfrm>
        </p:spPr>
        <p:txBody>
          <a:bodyPr/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Times New Roman" charset="0"/>
              </a:rPr>
              <a:t>When a remote object is </a:t>
            </a:r>
            <a:r>
              <a:rPr lang="en-US" sz="2800" dirty="0" smtClean="0">
                <a:latin typeface="Arial" charset="0"/>
                <a:cs typeface="Times New Roman" charset="0"/>
              </a:rPr>
              <a:t>made available on </a:t>
            </a:r>
            <a:r>
              <a:rPr lang="en-US" sz="2800" dirty="0">
                <a:latin typeface="Arial" charset="0"/>
                <a:cs typeface="Times New Roman" charset="0"/>
              </a:rPr>
              <a:t>a server, the latter starts accepting incoming connections (from clients) on a specific port </a:t>
            </a: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Lucida Sans Unicode" charset="0"/>
              </a:rPr>
              <a:t>Since a remote object can be accessed by several clients:</a:t>
            </a:r>
          </a:p>
          <a:p>
            <a:pPr lvl="1">
              <a:spcBef>
                <a:spcPts val="625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500" dirty="0">
                <a:latin typeface="Arial" charset="0"/>
                <a:cs typeface="Lucida Sans Unicode" charset="0"/>
              </a:rPr>
              <a:t>safe access to this object must be guaranteed (i.e., use </a:t>
            </a:r>
            <a:r>
              <a:rPr lang="en-US" sz="2500" b="1" dirty="0">
                <a:solidFill>
                  <a:srgbClr val="CC3300"/>
                </a:solidFill>
                <a:latin typeface="Arial" charset="0"/>
                <a:cs typeface="Lucida Sans Unicode" charset="0"/>
              </a:rPr>
              <a:t>concurrent programming techniques</a:t>
            </a:r>
            <a:r>
              <a:rPr lang="en-US" sz="2500" dirty="0">
                <a:latin typeface="Arial" charset="0"/>
                <a:cs typeface="Lucida Sans Unicode" charset="0"/>
              </a:rPr>
              <a:t> where needed)‏</a:t>
            </a:r>
          </a:p>
        </p:txBody>
      </p:sp>
    </p:spTree>
    <p:extLst>
      <p:ext uri="{BB962C8B-B14F-4D97-AF65-F5344CB8AC3E}">
        <p14:creationId xmlns:p14="http://schemas.microsoft.com/office/powerpoint/2010/main" val="3194365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Building a Java RMI system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idx="1"/>
          </p:nvPr>
        </p:nvSpPr>
        <p:spPr>
          <a:xfrm>
            <a:off x="534988" y="1905000"/>
            <a:ext cx="8305800" cy="6242050"/>
          </a:xfrm>
        </p:spPr>
        <p:txBody>
          <a:bodyPr lIns="0" tIns="0" rIns="0" bIns="0"/>
          <a:lstStyle/>
          <a:p>
            <a:pPr marL="427038" indent="-322263">
              <a:spcBef>
                <a:spcPts val="24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An RMI </a:t>
            </a:r>
            <a:r>
              <a:rPr lang="it-IT" sz="2800" dirty="0" err="1">
                <a:latin typeface="Arial" charset="0"/>
                <a:cs typeface="Lucida Sans Unicode" charset="0"/>
              </a:rPr>
              <a:t>system</a:t>
            </a:r>
            <a:r>
              <a:rPr lang="it-IT" sz="2800" dirty="0">
                <a:latin typeface="Arial" charset="0"/>
                <a:cs typeface="Lucida Sans Unicode" charset="0"/>
              </a:rPr>
              <a:t> must be </a:t>
            </a:r>
            <a:r>
              <a:rPr lang="it-IT" sz="2800" dirty="0" err="1">
                <a:latin typeface="Arial" charset="0"/>
                <a:cs typeface="Lucida Sans Unicode" charset="0"/>
              </a:rPr>
              <a:t>composed</a:t>
            </a:r>
            <a:r>
              <a:rPr lang="it-IT" sz="2800" dirty="0">
                <a:latin typeface="Arial" charset="0"/>
                <a:cs typeface="Lucida Sans Unicode" charset="0"/>
              </a:rPr>
              <a:t> of the </a:t>
            </a:r>
            <a:r>
              <a:rPr lang="it-IT" sz="2800" dirty="0" err="1">
                <a:latin typeface="Arial" charset="0"/>
                <a:cs typeface="Lucida Sans Unicode" charset="0"/>
              </a:rPr>
              <a:t>following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parts</a:t>
            </a:r>
            <a:r>
              <a:rPr lang="it-IT" sz="2800" dirty="0">
                <a:latin typeface="Arial" charset="0"/>
                <a:cs typeface="Lucida Sans Unicode" charset="0"/>
              </a:rPr>
              <a:t>: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dirty="0">
                <a:latin typeface="Arial" charset="0"/>
                <a:cs typeface="Lucida Sans Unicode" charset="0"/>
              </a:rPr>
              <a:t> </a:t>
            </a:r>
            <a:r>
              <a:rPr lang="it-IT" dirty="0" smtClean="0">
                <a:latin typeface="Arial" charset="0"/>
                <a:cs typeface="Lucida Sans Unicode" charset="0"/>
              </a:rPr>
              <a:t> </a:t>
            </a:r>
            <a:r>
              <a:rPr lang="it-IT" sz="2000" dirty="0" smtClean="0">
                <a:latin typeface="Arial" charset="0"/>
                <a:cs typeface="Lucida Sans Unicode" charset="0"/>
              </a:rPr>
              <a:t>1</a:t>
            </a:r>
            <a:r>
              <a:rPr lang="it-IT" sz="2000" dirty="0">
                <a:latin typeface="Arial" charset="0"/>
                <a:cs typeface="Lucida Sans Unicode" charset="0"/>
              </a:rPr>
              <a:t>. An </a:t>
            </a:r>
            <a:r>
              <a:rPr lang="it-IT" sz="2000" dirty="0" err="1">
                <a:latin typeface="Arial" charset="0"/>
                <a:cs typeface="Lucida Sans Unicode" charset="0"/>
              </a:rPr>
              <a:t>interface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definition</a:t>
            </a:r>
            <a:r>
              <a:rPr lang="it-IT" sz="2000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</a:t>
            </a:r>
            <a:r>
              <a:rPr lang="it-IT" sz="2000" dirty="0" smtClean="0">
                <a:latin typeface="Arial" charset="0"/>
                <a:cs typeface="Lucida Sans Unicode" charset="0"/>
              </a:rPr>
              <a:t>2</a:t>
            </a:r>
            <a:r>
              <a:rPr lang="it-IT" sz="2000" dirty="0">
                <a:latin typeface="Arial" charset="0"/>
                <a:cs typeface="Lucida Sans Unicode" charset="0"/>
              </a:rPr>
              <a:t>. The </a:t>
            </a:r>
            <a:r>
              <a:rPr lang="it-IT" sz="2000" dirty="0" err="1">
                <a:latin typeface="Arial" charset="0"/>
                <a:cs typeface="Lucida Sans Unicode" charset="0"/>
              </a:rPr>
              <a:t>implementations</a:t>
            </a:r>
            <a:r>
              <a:rPr lang="it-IT" sz="2000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 smtClean="0">
                <a:latin typeface="Arial" charset="0"/>
                <a:cs typeface="Lucida Sans Unicode" charset="0"/>
              </a:rPr>
              <a:t>  3. </a:t>
            </a:r>
            <a:r>
              <a:rPr lang="it-IT" sz="2000" dirty="0">
                <a:latin typeface="Arial" charset="0"/>
                <a:cs typeface="Lucida Sans Unicode" charset="0"/>
              </a:rPr>
              <a:t>A </a:t>
            </a:r>
            <a:r>
              <a:rPr lang="it-IT" sz="2000" dirty="0" smtClean="0">
                <a:latin typeface="Arial" charset="0"/>
                <a:cs typeface="Lucida Sans Unicode" charset="0"/>
              </a:rPr>
              <a:t>server to </a:t>
            </a:r>
            <a:r>
              <a:rPr lang="it-IT" sz="2000" dirty="0">
                <a:latin typeface="Arial" charset="0"/>
                <a:cs typeface="Lucida Sans Unicode" charset="0"/>
              </a:rPr>
              <a:t>host the remote services;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</a:t>
            </a:r>
            <a:r>
              <a:rPr lang="it-IT" sz="2000" dirty="0" smtClean="0">
                <a:latin typeface="Arial" charset="0"/>
                <a:cs typeface="Lucida Sans Unicode" charset="0"/>
              </a:rPr>
              <a:t>4. </a:t>
            </a:r>
            <a:r>
              <a:rPr lang="it-IT" sz="2000" dirty="0">
                <a:latin typeface="Arial" charset="0"/>
                <a:cs typeface="Lucida Sans Unicode" charset="0"/>
              </a:rPr>
              <a:t>An RMI </a:t>
            </a:r>
            <a:r>
              <a:rPr lang="it-IT" sz="2000" dirty="0" err="1">
                <a:latin typeface="Arial" charset="0"/>
                <a:cs typeface="Lucida Sans Unicode" charset="0"/>
              </a:rPr>
              <a:t>Naming</a:t>
            </a:r>
            <a:r>
              <a:rPr lang="it-IT" sz="2000" dirty="0">
                <a:latin typeface="Arial" charset="0"/>
                <a:cs typeface="Lucida Sans Unicode" charset="0"/>
              </a:rPr>
              <a:t> service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</a:t>
            </a:r>
            <a:r>
              <a:rPr lang="it-IT" sz="2000" dirty="0" smtClean="0">
                <a:latin typeface="Arial" charset="0"/>
                <a:cs typeface="Lucida Sans Unicode" charset="0"/>
              </a:rPr>
              <a:t>5. </a:t>
            </a:r>
            <a:r>
              <a:rPr lang="it-IT" sz="2000" dirty="0">
                <a:latin typeface="Arial" charset="0"/>
                <a:cs typeface="Lucida Sans Unicode" charset="0"/>
              </a:rPr>
              <a:t>A client </a:t>
            </a:r>
            <a:r>
              <a:rPr lang="it-IT" sz="2000" dirty="0" err="1">
                <a:latin typeface="Arial" charset="0"/>
                <a:cs typeface="Lucida Sans Unicode" charset="0"/>
              </a:rPr>
              <a:t>program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that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uses</a:t>
            </a:r>
            <a:r>
              <a:rPr lang="it-IT" sz="2000" dirty="0">
                <a:latin typeface="Arial" charset="0"/>
                <a:cs typeface="Lucida Sans Unicode" charset="0"/>
              </a:rPr>
              <a:t>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.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sz="2000" b="1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634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53598" y="603694"/>
            <a:ext cx="7511248" cy="256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0"/>
              </a:lnSpc>
              <a:spcBef>
                <a:spcPts val="215"/>
              </a:spcBef>
            </a:pPr>
            <a:r>
              <a:rPr sz="6000" spc="-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he</a:t>
            </a:r>
            <a:r>
              <a:rPr sz="6000" spc="-40" baseline="4778" dirty="0" smtClean="0">
                <a:latin typeface="Calibri"/>
                <a:cs typeface="Calibri"/>
              </a:rPr>
              <a:t> </a:t>
            </a:r>
            <a:r>
              <a:rPr sz="6000" spc="4" baseline="5149" dirty="0" smtClean="0">
                <a:latin typeface="Courier New"/>
                <a:cs typeface="Courier New"/>
              </a:rPr>
              <a:t>java.rm</a:t>
            </a:r>
            <a:r>
              <a:rPr sz="6000" spc="0" baseline="5149" dirty="0" smtClean="0">
                <a:latin typeface="Courier New"/>
                <a:cs typeface="Courier New"/>
              </a:rPr>
              <a:t>i</a:t>
            </a:r>
            <a:r>
              <a:rPr sz="6000" spc="4" baseline="5149" dirty="0" smtClean="0">
                <a:latin typeface="Courier New"/>
                <a:cs typeface="Courier New"/>
              </a:rPr>
              <a:t>.Remot</a:t>
            </a:r>
            <a:r>
              <a:rPr sz="6000" spc="0" baseline="5149" dirty="0" smtClean="0">
                <a:latin typeface="Courier New"/>
                <a:cs typeface="Courier New"/>
              </a:rPr>
              <a:t>e</a:t>
            </a:r>
            <a:r>
              <a:rPr sz="6000" spc="-1519" baseline="5149" dirty="0" smtClean="0">
                <a:latin typeface="Courier New"/>
                <a:cs typeface="Courier New"/>
              </a:rPr>
              <a:t> </a:t>
            </a:r>
            <a:r>
              <a:rPr sz="6000" spc="0" baseline="4778" dirty="0" smtClean="0">
                <a:latin typeface="Calibri"/>
                <a:cs typeface="Calibri"/>
              </a:rPr>
              <a:t>I</a:t>
            </a:r>
            <a:r>
              <a:rPr sz="6000" spc="-34" baseline="4778" dirty="0" smtClean="0">
                <a:latin typeface="Calibri"/>
                <a:cs typeface="Calibri"/>
              </a:rPr>
              <a:t>n</a:t>
            </a:r>
            <a:r>
              <a:rPr sz="6000" spc="-4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er</a:t>
            </a:r>
            <a:r>
              <a:rPr sz="6000" spc="-64" baseline="4778" dirty="0" smtClean="0">
                <a:latin typeface="Calibri"/>
                <a:cs typeface="Calibri"/>
              </a:rPr>
              <a:t>f</a:t>
            </a:r>
            <a:r>
              <a:rPr sz="6000" spc="4" baseline="4778" dirty="0" smtClean="0">
                <a:latin typeface="Calibri"/>
                <a:cs typeface="Calibri"/>
              </a:rPr>
              <a:t>a</a:t>
            </a:r>
            <a:r>
              <a:rPr sz="6000" spc="0" baseline="4778" dirty="0" smtClean="0">
                <a:latin typeface="Calibri"/>
                <a:cs typeface="Calibri"/>
              </a:rPr>
              <a:t>ce</a:t>
            </a:r>
            <a:endParaRPr sz="4000" dirty="0">
              <a:latin typeface="Calibri"/>
              <a:cs typeface="Calibri"/>
            </a:endParaRPr>
          </a:p>
          <a:p>
            <a:pPr marL="37941" marR="12417" indent="0">
              <a:lnSpc>
                <a:spcPts val="3032"/>
              </a:lnSpc>
              <a:spcBef>
                <a:spcPts val="3650"/>
              </a:spcBef>
            </a:pPr>
            <a:r>
              <a:rPr sz="2200" spc="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ass</a:t>
            </a:r>
            <a:r>
              <a:rPr sz="2200" spc="0" dirty="0" smtClean="0">
                <a:latin typeface="Calibri"/>
                <a:cs typeface="Calibri"/>
              </a:rPr>
              <a:t>es</a:t>
            </a:r>
            <a:r>
              <a:rPr sz="2200" spc="-63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f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38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ct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3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mu</a:t>
            </a:r>
            <a:r>
              <a:rPr sz="2200" spc="-1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pl</a:t>
            </a:r>
            <a:r>
              <a:rPr sz="2200" spc="-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ourier New"/>
                <a:cs typeface="Courier New"/>
              </a:rPr>
              <a:t>Remote</a:t>
            </a:r>
            <a:r>
              <a:rPr sz="2200" spc="-784" dirty="0" smtClean="0">
                <a:latin typeface="Courier New"/>
                <a:cs typeface="Courier New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 </a:t>
            </a:r>
            <a:endParaRPr sz="2200" dirty="0">
              <a:latin typeface="Calibri"/>
              <a:cs typeface="Calibri"/>
            </a:endParaRPr>
          </a:p>
          <a:p>
            <a:pPr marL="37941" marR="12417">
              <a:lnSpc>
                <a:spcPts val="2685"/>
              </a:lnSpc>
            </a:pPr>
            <a:r>
              <a:rPr sz="2200" spc="4" dirty="0" smtClean="0">
                <a:latin typeface="Calibri"/>
                <a:cs typeface="Calibri"/>
              </a:rPr>
              <a:t>j</a:t>
            </a:r>
            <a:r>
              <a:rPr sz="2200" spc="-29" dirty="0" smtClean="0">
                <a:latin typeface="Calibri"/>
                <a:cs typeface="Calibri"/>
              </a:rPr>
              <a:t>av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.rmi</a:t>
            </a:r>
            <a:endParaRPr sz="2200" dirty="0">
              <a:latin typeface="Calibri"/>
              <a:cs typeface="Calibri"/>
            </a:endParaRPr>
          </a:p>
          <a:p>
            <a:pPr marL="37941" marR="50876">
              <a:lnSpc>
                <a:spcPct val="101725"/>
              </a:lnSpc>
            </a:pP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3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is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endParaRPr sz="2200" dirty="0">
              <a:latin typeface="Calibri"/>
              <a:cs typeface="Calibri"/>
            </a:endParaRPr>
          </a:p>
          <a:p>
            <a:pPr marL="42513" marR="50876">
              <a:lnSpc>
                <a:spcPct val="94401"/>
              </a:lnSpc>
              <a:spcBef>
                <a:spcPts val="155"/>
              </a:spcBef>
            </a:pPr>
            <a:r>
              <a:rPr sz="20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interface Remote { }</a:t>
            </a:r>
            <a:endParaRPr sz="2000" dirty="0">
              <a:latin typeface="Courier New"/>
              <a:cs typeface="Courier New"/>
            </a:endParaRPr>
          </a:p>
          <a:p>
            <a:pPr marL="37941" marR="50876">
              <a:lnSpc>
                <a:spcPts val="2620"/>
              </a:lnSpc>
              <a:spcBef>
                <a:spcPts val="131"/>
              </a:spcBef>
            </a:pPr>
            <a:r>
              <a:rPr sz="3300" spc="0" baseline="1241" dirty="0" smtClean="0">
                <a:latin typeface="Calibri"/>
                <a:cs typeface="Calibri"/>
              </a:rPr>
              <a:t>???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06873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54010" y="1676400"/>
            <a:ext cx="27776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 smtClean="0">
                <a:latin typeface="Calibri"/>
                <a:cs typeface="Calibri"/>
              </a:rPr>
              <a:t>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21190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85198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1740" y="3403927"/>
            <a:ext cx="7318450" cy="20824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indent="-342900">
              <a:lnSpc>
                <a:spcPts val="2205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sz="2000" spc="4" dirty="0">
                <a:solidFill>
                  <a:srgbClr val="006FB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Remote</a:t>
            </a:r>
            <a:r>
              <a:rPr sz="2000" spc="4" dirty="0">
                <a:solidFill>
                  <a:srgbClr val="006FBF"/>
                </a:solidFill>
                <a:latin typeface="Calibri"/>
                <a:cs typeface="Calibri"/>
              </a:rPr>
              <a:t> is an example of a “marker interface” (like Serializable)</a:t>
            </a:r>
          </a:p>
          <a:p>
            <a:pPr marL="355600" marR="805718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sz="2000" spc="4" dirty="0">
                <a:solidFill>
                  <a:srgbClr val="006FBF"/>
                </a:solidFill>
                <a:latin typeface="Calibri"/>
                <a:cs typeface="Calibri"/>
              </a:rPr>
              <a:t>Marker interfaces indicate that classes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im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em a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nd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20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pu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lang="en-GB" sz="2000" spc="0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355600" marR="805718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FBF"/>
                </a:solidFill>
                <a:latin typeface="Calibri"/>
                <a:cs typeface="Calibri"/>
              </a:rPr>
              <a:t>Alternative: Implement </a:t>
            </a:r>
            <a:r>
              <a:rPr lang="en-GB" sz="2000" dirty="0" err="1" smtClean="0">
                <a:solidFill>
                  <a:srgbClr val="006FBF"/>
                </a:solidFill>
                <a:latin typeface="Calibri"/>
                <a:cs typeface="Calibri"/>
              </a:rPr>
              <a:t>UnicastRemoteObject</a:t>
            </a:r>
            <a:endParaRPr lang="en-GB" sz="2000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812800" marR="805718" lvl="1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6FBF"/>
                </a:solidFill>
                <a:latin typeface="Calibri"/>
                <a:cs typeface="Calibri"/>
              </a:rPr>
              <a:t>Like threads: Implement runnable or extend Threads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878840" y="601408"/>
            <a:ext cx="6709025" cy="13037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72318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C</a:t>
            </a:r>
            <a:r>
              <a:rPr sz="6600" spc="-5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</a:t>
            </a:r>
            <a:r>
              <a:rPr sz="6600" spc="-29" baseline="3103" dirty="0" smtClean="0">
                <a:latin typeface="Calibri"/>
                <a:cs typeface="Calibri"/>
              </a:rPr>
              <a:t>a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0" baseline="3103" dirty="0" smtClean="0">
                <a:latin typeface="Calibri"/>
                <a:cs typeface="Calibri"/>
              </a:rPr>
              <a:t>O</a:t>
            </a:r>
            <a:r>
              <a:rPr sz="6600" spc="4" baseline="3103" dirty="0" smtClean="0">
                <a:latin typeface="Calibri"/>
                <a:cs typeface="Calibri"/>
              </a:rPr>
              <a:t>bje</a:t>
            </a:r>
            <a:r>
              <a:rPr sz="6600" spc="-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-75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eg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-39" baseline="3103" dirty="0" smtClean="0">
                <a:latin typeface="Calibri"/>
                <a:cs typeface="Calibri"/>
              </a:rPr>
              <a:t>s</a:t>
            </a:r>
            <a:r>
              <a:rPr sz="6600" spc="0" baseline="3103" dirty="0" smtClean="0">
                <a:latin typeface="Calibri"/>
                <a:cs typeface="Calibri"/>
              </a:rPr>
              <a:t>tr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es</a:t>
            </a:r>
            <a:endParaRPr sz="4400" dirty="0">
              <a:latin typeface="Calibri"/>
              <a:cs typeface="Calibri"/>
            </a:endParaRPr>
          </a:p>
          <a:p>
            <a:pPr marL="12700" marR="83896">
              <a:lnSpc>
                <a:spcPct val="101725"/>
              </a:lnSpc>
              <a:spcBef>
                <a:spcPts val="2946"/>
              </a:spcBef>
            </a:pPr>
            <a:r>
              <a:rPr sz="2000" spc="4" dirty="0" smtClean="0">
                <a:latin typeface="Calibri"/>
                <a:cs typeface="Calibri"/>
              </a:rPr>
              <a:t>App</a:t>
            </a:r>
            <a:r>
              <a:rPr sz="2000" spc="-3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oa</a:t>
            </a:r>
            <a:r>
              <a:rPr sz="2000" spc="4" dirty="0" smtClean="0">
                <a:latin typeface="Calibri"/>
                <a:cs typeface="Calibri"/>
              </a:rPr>
              <a:t>c</a:t>
            </a:r>
            <a:r>
              <a:rPr sz="2000" spc="0" dirty="0" smtClean="0">
                <a:latin typeface="Calibri"/>
                <a:cs typeface="Calibri"/>
              </a:rPr>
              <a:t>h</a:t>
            </a:r>
            <a:r>
              <a:rPr sz="2000" spc="-1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1</a:t>
            </a:r>
            <a:r>
              <a:rPr sz="2000" spc="0" dirty="0" smtClean="0">
                <a:latin typeface="Calibri"/>
                <a:cs typeface="Calibri"/>
              </a:rPr>
              <a:t>:</a:t>
            </a:r>
            <a:r>
              <a:rPr sz="2000" spc="451" dirty="0" smtClean="0">
                <a:latin typeface="Calibri"/>
                <a:cs typeface="Calibri"/>
              </a:rPr>
              <a:t> </a:t>
            </a:r>
            <a:r>
              <a:rPr sz="2000" spc="-4" dirty="0" smtClean="0">
                <a:latin typeface="Calibri"/>
                <a:cs typeface="Calibri"/>
              </a:rPr>
              <a:t>rmi</a:t>
            </a:r>
            <a:r>
              <a:rPr sz="2000" spc="-25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g</a:t>
            </a:r>
            <a:r>
              <a:rPr sz="2000" spc="-4" dirty="0" smtClean="0">
                <a:latin typeface="Calibri"/>
                <a:cs typeface="Calibri"/>
              </a:rPr>
              <a:t>i</a:t>
            </a:r>
            <a:r>
              <a:rPr sz="2000" spc="-29" dirty="0" smtClean="0">
                <a:latin typeface="Calibri"/>
                <a:cs typeface="Calibri"/>
              </a:rPr>
              <a:t>s</a:t>
            </a:r>
            <a:r>
              <a:rPr sz="2000" spc="0" dirty="0" smtClean="0">
                <a:latin typeface="Calibri"/>
                <a:cs typeface="Calibri"/>
              </a:rPr>
              <a:t>t</a:t>
            </a:r>
            <a:r>
              <a:rPr sz="2000" spc="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y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940" y="1609868"/>
            <a:ext cx="15265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412" y="1911278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40" y="1925064"/>
            <a:ext cx="7233092" cy="45519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5249">
              <a:lnSpc>
                <a:spcPts val="2197"/>
              </a:lnSpc>
              <a:spcBef>
                <a:spcPts val="100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 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tri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bu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wit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av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endParaRPr sz="1800" dirty="0">
              <a:latin typeface="Calibri"/>
              <a:cs typeface="Calibri"/>
            </a:endParaRPr>
          </a:p>
          <a:p>
            <a:pPr marL="12700" marR="85249">
              <a:lnSpc>
                <a:spcPts val="2197"/>
              </a:lnSpc>
            </a:pP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a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2145"/>
              </a:lnSpc>
            </a:pPr>
            <a:r>
              <a:rPr sz="1800" spc="-14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5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lang="en-GB"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um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: 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po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or 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au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lang="en-GB" sz="1800" spc="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1099)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2105"/>
              </a:lnSpc>
              <a:spcBef>
                <a:spcPts val="16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ev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JVM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1780"/>
              </a:lnSpc>
            </a:pPr>
            <a:r>
              <a:rPr lang="en-GB" sz="2700" spc="-25" baseline="4551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-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700" spc="-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700" spc="-9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700" spc="-25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lang="en-GB" sz="2700" spc="0" baseline="4551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756000" marR="22181" lvl="1" indent="-285750">
              <a:lnSpc>
                <a:spcPts val="163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cs typeface="Calibri"/>
              </a:rPr>
              <a:t>Such a registry can be used by several servers</a:t>
            </a:r>
          </a:p>
          <a:p>
            <a:pPr marL="641350" lvl="1" indent="-171450">
              <a:lnSpc>
                <a:spcPts val="1831"/>
              </a:lnSpc>
              <a:spcBef>
                <a:spcPts val="193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cs typeface="Calibri"/>
              </a:rPr>
              <a:t>If a server terminates,</a:t>
            </a:r>
            <a:r>
              <a:rPr lang="en-GB" sz="1600" spc="-1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</a:t>
            </a:r>
            <a:r>
              <a:rPr lang="en-GB" sz="1600" spc="-1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y</a:t>
            </a:r>
            <a:r>
              <a:rPr lang="en-GB" sz="1600" spc="-19" dirty="0">
                <a:cs typeface="Calibri"/>
              </a:rPr>
              <a:t> r</a:t>
            </a:r>
            <a:r>
              <a:rPr lang="en-GB" sz="1600" spc="-14" dirty="0">
                <a:cs typeface="Calibri"/>
              </a:rPr>
              <a:t>e</a:t>
            </a:r>
            <a:r>
              <a:rPr lang="en-GB" sz="1600" spc="-39" dirty="0">
                <a:cs typeface="Calibri"/>
              </a:rPr>
              <a:t>f</a:t>
            </a:r>
            <a:r>
              <a:rPr lang="en-GB" sz="1600" dirty="0">
                <a:cs typeface="Calibri"/>
              </a:rPr>
              <a:t>e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</a:t>
            </a:r>
            <a:r>
              <a:rPr lang="en-GB" sz="1600" spc="4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ces</a:t>
            </a:r>
            <a:r>
              <a:rPr lang="en-GB" sz="1600" spc="1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emo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o</a:t>
            </a:r>
            <a:r>
              <a:rPr lang="en-GB" sz="1600" spc="4" dirty="0">
                <a:cs typeface="Calibri"/>
              </a:rPr>
              <a:t>b</a:t>
            </a:r>
            <a:r>
              <a:rPr lang="en-GB" sz="1600" dirty="0">
                <a:cs typeface="Calibri"/>
              </a:rPr>
              <a:t>j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cts on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h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s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spc="14" dirty="0">
                <a:cs typeface="Calibri"/>
              </a:rPr>
              <a:t>r</a:t>
            </a:r>
            <a:r>
              <a:rPr lang="en-GB" sz="1600" spc="-14" dirty="0">
                <a:cs typeface="Calibri"/>
              </a:rPr>
              <a:t>v</a:t>
            </a:r>
            <a:r>
              <a:rPr lang="en-GB" sz="1600" dirty="0">
                <a:cs typeface="Calibri"/>
              </a:rPr>
              <a:t>er</a:t>
            </a:r>
            <a:r>
              <a:rPr lang="en-GB" sz="1600" spc="14" dirty="0">
                <a:cs typeface="Calibri"/>
              </a:rPr>
              <a:t> 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n s</a:t>
            </a:r>
            <a:r>
              <a:rPr lang="en-GB" sz="1600" spc="4" dirty="0">
                <a:cs typeface="Calibri"/>
              </a:rPr>
              <a:t>u</a:t>
            </a:r>
            <a:r>
              <a:rPr lang="en-GB" sz="1600" dirty="0">
                <a:cs typeface="Calibri"/>
              </a:rPr>
              <a:t>ch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eg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spc="-9" dirty="0">
                <a:cs typeface="Calibri"/>
              </a:rPr>
              <a:t>s</a:t>
            </a:r>
            <a:r>
              <a:rPr lang="en-GB" sz="1600" dirty="0">
                <a:cs typeface="Calibri"/>
              </a:rPr>
              <a:t>t</a:t>
            </a:r>
            <a:r>
              <a:rPr lang="en-GB" sz="1600" spc="14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y </a:t>
            </a:r>
          </a:p>
          <a:p>
            <a:pPr marL="641350" lvl="1" indent="-171450">
              <a:lnSpc>
                <a:spcPts val="1831"/>
              </a:lnSpc>
              <a:buFont typeface="Arial" panose="020B0604020202020204" pitchFamily="34" charset="0"/>
              <a:buChar char="•"/>
            </a:pPr>
            <a:r>
              <a:rPr lang="en-GB" sz="1600" spc="-4" dirty="0">
                <a:cs typeface="Calibri"/>
              </a:rPr>
              <a:t>w</a:t>
            </a:r>
            <a:r>
              <a:rPr lang="en-GB" sz="1600" spc="4" dirty="0">
                <a:cs typeface="Calibri"/>
              </a:rPr>
              <a:t>il</a:t>
            </a:r>
            <a:r>
              <a:rPr lang="en-GB" sz="1600" dirty="0">
                <a:cs typeface="Calibri"/>
              </a:rPr>
              <a:t>l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c</a:t>
            </a:r>
            <a:r>
              <a:rPr lang="en-GB" sz="1600" dirty="0">
                <a:cs typeface="Calibri"/>
              </a:rPr>
              <a:t>o</a:t>
            </a:r>
            <a:r>
              <a:rPr lang="en-GB" sz="1600" spc="-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inu</a:t>
            </a:r>
            <a:r>
              <a:rPr lang="en-GB" sz="1600" dirty="0">
                <a:cs typeface="Calibri"/>
              </a:rPr>
              <a:t>e</a:t>
            </a:r>
            <a:r>
              <a:rPr lang="en-GB" sz="1600" spc="-1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-25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x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spc="-9" dirty="0">
                <a:cs typeface="Calibri"/>
              </a:rPr>
              <a:t>s</a:t>
            </a:r>
            <a:r>
              <a:rPr lang="en-GB" sz="1600" dirty="0">
                <a:cs typeface="Calibri"/>
              </a:rPr>
              <a:t>t</a:t>
            </a:r>
          </a:p>
          <a:p>
            <a:pPr marL="641350" marR="22181" lvl="1" indent="-171450">
              <a:lnSpc>
                <a:spcPct val="101725"/>
              </a:lnSpc>
              <a:buFont typeface="Arial" panose="020B0604020202020204" pitchFamily="34" charset="0"/>
              <a:buChar char="•"/>
            </a:pP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f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c</a:t>
            </a:r>
            <a:r>
              <a:rPr lang="en-GB" sz="1600" spc="4" dirty="0">
                <a:cs typeface="Calibri"/>
              </a:rPr>
              <a:t>li</a:t>
            </a:r>
            <a:r>
              <a:rPr lang="en-GB" sz="1600" dirty="0">
                <a:cs typeface="Calibri"/>
              </a:rPr>
              <a:t>e</a:t>
            </a:r>
            <a:r>
              <a:rPr lang="en-GB" sz="1600" spc="-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t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ri</a:t>
            </a:r>
            <a:r>
              <a:rPr lang="en-GB" sz="1600" dirty="0">
                <a:cs typeface="Calibri"/>
              </a:rPr>
              <a:t>es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access a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4" dirty="0" err="1">
                <a:cs typeface="Calibri"/>
              </a:rPr>
              <a:t>n</a:t>
            </a:r>
            <a:r>
              <a:rPr lang="en-GB" sz="1600" dirty="0" err="1">
                <a:cs typeface="Calibri"/>
              </a:rPr>
              <a:t>o</a:t>
            </a:r>
            <a:r>
              <a:rPr lang="en-GB" sz="1600" spc="4" dirty="0" err="1">
                <a:cs typeface="Calibri"/>
              </a:rPr>
              <a:t>n</a:t>
            </a:r>
            <a:r>
              <a:rPr lang="en-GB" sz="1600" spc="-25" dirty="0" err="1">
                <a:cs typeface="Calibri"/>
              </a:rPr>
              <a:t>e</a:t>
            </a:r>
            <a:r>
              <a:rPr lang="en-GB" sz="1600" dirty="0" err="1">
                <a:cs typeface="Calibri"/>
              </a:rPr>
              <a:t>x</a:t>
            </a:r>
            <a:r>
              <a:rPr lang="en-GB" sz="1600" spc="4" dirty="0" err="1">
                <a:cs typeface="Calibri"/>
              </a:rPr>
              <a:t>i</a:t>
            </a:r>
            <a:r>
              <a:rPr lang="en-GB" sz="1600" spc="-9" dirty="0" err="1">
                <a:cs typeface="Calibri"/>
              </a:rPr>
              <a:t>st</a:t>
            </a:r>
            <a:r>
              <a:rPr lang="en-GB" sz="1600" dirty="0" err="1">
                <a:cs typeface="Calibri"/>
              </a:rPr>
              <a:t>e</a:t>
            </a:r>
            <a:r>
              <a:rPr lang="en-GB" sz="1600" spc="-9" dirty="0" err="1">
                <a:cs typeface="Calibri"/>
              </a:rPr>
              <a:t>n</a:t>
            </a:r>
            <a:r>
              <a:rPr lang="en-GB" sz="1600" dirty="0" err="1">
                <a:cs typeface="Calibri"/>
              </a:rPr>
              <a:t>t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emo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o</a:t>
            </a:r>
            <a:r>
              <a:rPr lang="en-GB" sz="1600" spc="4" dirty="0">
                <a:cs typeface="Calibri"/>
              </a:rPr>
              <a:t>b</a:t>
            </a:r>
            <a:r>
              <a:rPr lang="en-GB" sz="1600" dirty="0">
                <a:cs typeface="Calibri"/>
              </a:rPr>
              <a:t>j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ct,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an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spc="-25" dirty="0">
                <a:cs typeface="Calibri"/>
              </a:rPr>
              <a:t>e</a:t>
            </a:r>
            <a:r>
              <a:rPr lang="en-GB" sz="1600" spc="-39" dirty="0">
                <a:cs typeface="Calibri"/>
              </a:rPr>
              <a:t>x</a:t>
            </a:r>
            <a:r>
              <a:rPr lang="en-GB" sz="1600" dirty="0">
                <a:cs typeface="Calibri"/>
              </a:rPr>
              <a:t>ce</a:t>
            </a:r>
            <a:r>
              <a:rPr lang="en-GB" sz="1600" spc="-9" dirty="0">
                <a:cs typeface="Calibri"/>
              </a:rPr>
              <a:t>p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on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s </a:t>
            </a:r>
            <a:r>
              <a:rPr lang="en-GB" sz="1600" dirty="0" smtClean="0">
                <a:cs typeface="Calibri"/>
              </a:rPr>
              <a:t>t</a:t>
            </a:r>
            <a:r>
              <a:rPr lang="en-GB" sz="1600" spc="4" dirty="0" smtClean="0">
                <a:cs typeface="Calibri"/>
              </a:rPr>
              <a:t>h</a:t>
            </a:r>
            <a:r>
              <a:rPr lang="en-GB" sz="1600" spc="-19" dirty="0" smtClean="0">
                <a:cs typeface="Calibri"/>
              </a:rPr>
              <a:t>r</a:t>
            </a:r>
            <a:r>
              <a:rPr lang="en-GB" sz="1600" dirty="0" smtClean="0">
                <a:cs typeface="Calibri"/>
              </a:rPr>
              <a:t>o</a:t>
            </a:r>
            <a:r>
              <a:rPr lang="en-GB" sz="1600" spc="-4" dirty="0" smtClean="0">
                <a:cs typeface="Calibri"/>
              </a:rPr>
              <a:t>w</a:t>
            </a:r>
            <a:r>
              <a:rPr lang="en-GB" sz="1600" dirty="0" smtClean="0">
                <a:cs typeface="Calibri"/>
              </a:rPr>
              <a:t>n</a:t>
            </a:r>
          </a:p>
          <a:p>
            <a:pPr marL="641350" marR="22181" lvl="1" indent="-171450">
              <a:lnSpc>
                <a:spcPct val="101725"/>
              </a:lnSpc>
              <a:buFont typeface="Arial" panose="020B0604020202020204" pitchFamily="34" charset="0"/>
              <a:buChar char="•"/>
            </a:pPr>
            <a:endParaRPr lang="en-GB" sz="1600" dirty="0" smtClean="0">
              <a:cs typeface="Calibri"/>
            </a:endParaRPr>
          </a:p>
          <a:p>
            <a:pPr marL="12700" lvl="0">
              <a:lnSpc>
                <a:spcPts val="2205"/>
              </a:lnSpc>
              <a:spcBef>
                <a:spcPts val="110"/>
              </a:spcBef>
            </a:pP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App</a:t>
            </a:r>
            <a:r>
              <a:rPr lang="en-GB" sz="3000" spc="-39" baseline="4096" dirty="0">
                <a:solidFill>
                  <a:prstClr val="black"/>
                </a:solidFill>
                <a:cs typeface="Calibri"/>
              </a:rPr>
              <a:t>r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oa</a:t>
            </a: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c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h</a:t>
            </a:r>
            <a:r>
              <a:rPr lang="en-GB" sz="3000" spc="-14" baseline="4096" dirty="0">
                <a:solidFill>
                  <a:prstClr val="black"/>
                </a:solidFill>
                <a:cs typeface="Calibri"/>
              </a:rPr>
              <a:t> </a:t>
            </a: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2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:</a:t>
            </a:r>
            <a:r>
              <a:rPr lang="en-GB" sz="3000" spc="451" baseline="4096" dirty="0">
                <a:solidFill>
                  <a:prstClr val="black"/>
                </a:solidFill>
                <a:cs typeface="Calibri"/>
              </a:rPr>
              <a:t> </a:t>
            </a:r>
            <a:r>
              <a:rPr lang="en-GB" sz="3000" baseline="4413" dirty="0" err="1">
                <a:solidFill>
                  <a:prstClr val="black"/>
                </a:solidFill>
                <a:latin typeface="Courier New"/>
                <a:cs typeface="Courier New"/>
              </a:rPr>
              <a:t>LocateRegistry.createRegistry</a:t>
            </a:r>
            <a:r>
              <a:rPr lang="en-GB" sz="3000" baseline="4413" dirty="0" smtClean="0">
                <a:solidFill>
                  <a:prstClr val="black"/>
                </a:solidFill>
                <a:latin typeface="Courier New"/>
                <a:cs typeface="Courier New"/>
              </a:rPr>
              <a:t>()</a:t>
            </a: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r>
              <a:rPr lang="en-GB" sz="240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LocateRe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lang="en-GB" sz="2800" spc="-684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i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spc="-19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a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cl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a</a:t>
            </a:r>
            <a:r>
              <a:rPr lang="en-GB" sz="2800" spc="4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spc="4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i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n</a:t>
            </a:r>
            <a:r>
              <a:rPr lang="en-GB" sz="2800" spc="14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java.rm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.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eg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ry</a:t>
            </a:r>
            <a:endParaRPr lang="en-GB" sz="2800" baseline="4904" dirty="0" smtClean="0">
              <a:solidFill>
                <a:srgbClr val="006FBF"/>
              </a:solidFill>
              <a:latin typeface="Courier New"/>
              <a:cs typeface="Courier New"/>
            </a:endParaRP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r>
              <a:rPr lang="en-GB" sz="240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lang="en-GB" sz="20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lang="en-GB" sz="20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c 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gi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y</a:t>
            </a:r>
            <a:r>
              <a:rPr lang="en-GB" sz="2000" spc="-14" dirty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cr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te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Re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spc="-14" dirty="0">
                <a:solidFill>
                  <a:srgbClr val="006FBF"/>
                </a:solidFill>
                <a:latin typeface="Courier New"/>
                <a:cs typeface="Courier New"/>
              </a:rPr>
              <a:t>(</a:t>
            </a:r>
            <a:r>
              <a:rPr lang="en-GB" sz="2000" spc="-14" dirty="0" err="1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nt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 p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rt)</a:t>
            </a:r>
            <a:endParaRPr lang="en-GB" sz="2000" dirty="0">
              <a:latin typeface="Courier New"/>
              <a:cs typeface="Courier New"/>
            </a:endParaRP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endParaRPr lang="en-GB" sz="2400" dirty="0">
              <a:latin typeface="Courier New"/>
              <a:cs typeface="Courier New"/>
            </a:endParaRPr>
          </a:p>
          <a:p>
            <a:pPr marL="355600" lvl="0" indent="-342900">
              <a:lnSpc>
                <a:spcPts val="2205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prstClr val="black"/>
              </a:solidFill>
              <a:latin typeface="Courier New"/>
              <a:cs typeface="Courier New"/>
            </a:endParaRPr>
          </a:p>
          <a:p>
            <a:pPr marL="469900" marR="22181" lvl="1">
              <a:lnSpc>
                <a:spcPct val="101725"/>
              </a:lnSpc>
            </a:pPr>
            <a:endParaRPr lang="en-GB" sz="1600" dirty="0" smtClean="0">
              <a:cs typeface="Calibri"/>
            </a:endParaRPr>
          </a:p>
          <a:p>
            <a:pPr marL="298450" marR="34290" indent="-285750">
              <a:lnSpc>
                <a:spcPts val="1780"/>
              </a:lnSpc>
              <a:buFont typeface="Arial" panose="020B0604020202020204" pitchFamily="34" charset="0"/>
              <a:buChar char="•"/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3412" y="2405054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3412" y="2898830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53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1269619" y="601408"/>
            <a:ext cx="2179763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E</a:t>
            </a:r>
            <a:r>
              <a:rPr sz="6600" spc="-84" baseline="3103" dirty="0" smtClean="0">
                <a:latin typeface="Calibri"/>
                <a:cs typeface="Calibri"/>
              </a:rPr>
              <a:t>x</a:t>
            </a:r>
            <a:r>
              <a:rPr sz="6600" spc="0" baseline="3103" dirty="0" smtClean="0">
                <a:latin typeface="Calibri"/>
                <a:cs typeface="Calibri"/>
              </a:rPr>
              <a:t>am</a:t>
            </a:r>
            <a:r>
              <a:rPr sz="6600" spc="4" baseline="3103" dirty="0" smtClean="0">
                <a:latin typeface="Calibri"/>
                <a:cs typeface="Calibri"/>
              </a:rPr>
              <a:t>p</a:t>
            </a:r>
            <a:r>
              <a:rPr sz="6600" spc="-4" baseline="3103" dirty="0" smtClean="0">
                <a:latin typeface="Calibri"/>
                <a:cs typeface="Calibri"/>
              </a:rPr>
              <a:t>l</a:t>
            </a:r>
            <a:r>
              <a:rPr sz="6600" spc="4" baseline="3103" dirty="0" smtClean="0">
                <a:latin typeface="Calibri"/>
                <a:cs typeface="Calibri"/>
              </a:rPr>
              <a:t>e: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92201" y="601408"/>
            <a:ext cx="3784826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lang="en-US" sz="6600" spc="-394" baseline="3103" dirty="0" smtClean="0">
                <a:latin typeface="Calibri"/>
                <a:cs typeface="Calibri"/>
              </a:rPr>
              <a:t>Addition Server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35386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840" y="1658365"/>
            <a:ext cx="465428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ppli</a:t>
            </a:r>
            <a:r>
              <a:rPr sz="4500" spc="-25" baseline="2730" dirty="0" smtClean="0">
                <a:latin typeface="Calibri"/>
                <a:cs typeface="Calibri"/>
              </a:rPr>
              <a:t>c</a:t>
            </a:r>
            <a:r>
              <a:rPr sz="4500" spc="-19" baseline="2730" dirty="0" smtClean="0">
                <a:latin typeface="Calibri"/>
                <a:cs typeface="Calibri"/>
              </a:rPr>
              <a:t>a</a:t>
            </a:r>
            <a:r>
              <a:rPr sz="4500" spc="4" baseline="2730" dirty="0" smtClean="0">
                <a:latin typeface="Calibri"/>
                <a:cs typeface="Calibri"/>
              </a:rPr>
              <a:t>t</a:t>
            </a:r>
            <a:r>
              <a:rPr sz="4500" spc="-4" baseline="2730" dirty="0" smtClean="0">
                <a:latin typeface="Calibri"/>
                <a:cs typeface="Calibri"/>
              </a:rPr>
              <a:t>i</a:t>
            </a:r>
            <a:r>
              <a:rPr sz="4500" spc="0" baseline="2730" dirty="0" smtClean="0">
                <a:latin typeface="Calibri"/>
                <a:cs typeface="Calibri"/>
              </a:rPr>
              <a:t>on</a:t>
            </a:r>
            <a:r>
              <a:rPr sz="4500" spc="-9" baseline="2730" dirty="0" smtClean="0">
                <a:latin typeface="Calibri"/>
                <a:cs typeface="Calibri"/>
              </a:rPr>
              <a:t> </a:t>
            </a:r>
            <a:r>
              <a:rPr sz="4500" spc="-19" baseline="2730" dirty="0" smtClean="0">
                <a:latin typeface="Calibri"/>
                <a:cs typeface="Calibri"/>
              </a:rPr>
              <a:t>c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29" baseline="2730" dirty="0" smtClean="0">
                <a:latin typeface="Calibri"/>
                <a:cs typeface="Calibri"/>
              </a:rPr>
              <a:t>n</a:t>
            </a:r>
            <a:r>
              <a:rPr sz="4500" spc="-34" baseline="2730" dirty="0" smtClean="0">
                <a:latin typeface="Calibri"/>
                <a:cs typeface="Calibri"/>
              </a:rPr>
              <a:t>t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in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r>
              <a:rPr sz="4500" spc="-19" baseline="2730" dirty="0" smtClean="0">
                <a:latin typeface="Calibri"/>
                <a:cs typeface="Calibri"/>
              </a:rPr>
              <a:t> </a:t>
            </a:r>
            <a:r>
              <a:rPr sz="4500" spc="-64" baseline="2730" dirty="0" smtClean="0">
                <a:latin typeface="Calibri"/>
                <a:cs typeface="Calibri"/>
              </a:rPr>
              <a:t>f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4" baseline="2730" dirty="0" smtClean="0">
                <a:latin typeface="Calibri"/>
                <a:cs typeface="Calibri"/>
              </a:rPr>
              <a:t>u</a:t>
            </a:r>
            <a:r>
              <a:rPr sz="4500" spc="0" baseline="2730" dirty="0" smtClean="0">
                <a:latin typeface="Calibri"/>
                <a:cs typeface="Calibri"/>
              </a:rPr>
              <a:t>r </a:t>
            </a:r>
            <a:r>
              <a:rPr sz="4500" spc="-4" baseline="2730" dirty="0" smtClean="0">
                <a:latin typeface="Calibri"/>
                <a:cs typeface="Calibri"/>
              </a:rPr>
              <a:t>fil</a:t>
            </a:r>
            <a:r>
              <a:rPr sz="4500" spc="-9" baseline="2730" dirty="0" smtClean="0">
                <a:latin typeface="Calibri"/>
                <a:cs typeface="Calibri"/>
              </a:rPr>
              <a:t>e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412" y="2125718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1740" y="2145665"/>
            <a:ext cx="6155287" cy="31396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750"/>
              </a:lnSpc>
              <a:spcBef>
                <a:spcPts val="137"/>
              </a:spcBef>
            </a:pPr>
            <a:r>
              <a:rPr lang="en-US" sz="3900" spc="-225" baseline="3150" dirty="0" smtClean="0">
                <a:solidFill>
                  <a:srgbClr val="006FBF"/>
                </a:solidFill>
                <a:latin typeface="Calibri"/>
                <a:cs typeface="Calibri"/>
              </a:rPr>
              <a:t>AdderInterface.java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82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43" dirty="0" smtClean="0">
                <a:latin typeface="Calibri"/>
                <a:cs typeface="Calibri"/>
              </a:rPr>
              <a:t> 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r</a:t>
            </a:r>
            <a:r>
              <a:rPr sz="2200" spc="-15" dirty="0" smtClean="0">
                <a:latin typeface="Calibri"/>
                <a:cs typeface="Calibri"/>
              </a:rPr>
              <a:t> </a:t>
            </a:r>
            <a:r>
              <a:rPr lang="en-US" sz="2200" spc="-29" dirty="0" smtClean="0">
                <a:latin typeface="Calibri"/>
                <a:cs typeface="Calibri"/>
              </a:rPr>
              <a:t>adding two integers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54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Adder.java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2685"/>
              </a:lnSpc>
              <a:spcBef>
                <a:spcPts val="260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</a:t>
            </a:r>
            <a:r>
              <a:rPr sz="2200" spc="0" dirty="0" smtClean="0">
                <a:latin typeface="Calibri"/>
                <a:cs typeface="Calibri"/>
              </a:rPr>
              <a:t>s </a:t>
            </a:r>
            <a:endParaRPr sz="26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20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AdditionServer.java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392"/>
              </a:spcBef>
            </a:pPr>
            <a:r>
              <a:rPr lang="en-US" sz="3300" spc="4" baseline="1241" dirty="0" smtClean="0">
                <a:latin typeface="Calibri"/>
                <a:cs typeface="Calibri"/>
              </a:rPr>
              <a:t>Server hosting an Adder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122"/>
              </a:spcBef>
            </a:pPr>
            <a:r>
              <a:rPr lang="en-US" sz="2600" spc="-225" dirty="0">
                <a:solidFill>
                  <a:srgbClr val="006FBF"/>
                </a:solidFill>
                <a:latin typeface="Calibri"/>
                <a:cs typeface="Calibri"/>
              </a:rPr>
              <a:t>AdditionClient.java</a:t>
            </a:r>
            <a:endParaRPr sz="2600" spc="-225" dirty="0">
              <a:solidFill>
                <a:srgbClr val="006FBF"/>
              </a:solidFill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19"/>
              </a:spcBef>
            </a:pPr>
            <a:r>
              <a:rPr lang="en-US" sz="2200" spc="4" dirty="0" smtClean="0">
                <a:latin typeface="Calibri"/>
                <a:cs typeface="Calibri"/>
              </a:rPr>
              <a:t>Client accessing the adding function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2930390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412" y="3735062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4539734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Interface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000" dirty="0" smtClean="0">
              <a:latin typeface="Courier New"/>
            </a:endParaRPr>
          </a:p>
          <a:p>
            <a:pPr marL="0" indent="0">
              <a:buNone/>
            </a:pPr>
            <a:endParaRPr lang="en-US" sz="2000" dirty="0">
              <a:latin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</a:rPr>
              <a:t>public </a:t>
            </a:r>
            <a:r>
              <a:rPr lang="en-US" sz="2000" dirty="0">
                <a:latin typeface="Courier New"/>
              </a:rPr>
              <a:t>interface </a:t>
            </a:r>
            <a:r>
              <a:rPr lang="en-US" sz="2000" dirty="0" err="1">
                <a:latin typeface="Courier New"/>
              </a:rPr>
              <a:t>AdderInterface</a:t>
            </a:r>
            <a:r>
              <a:rPr lang="en-US" sz="2000" dirty="0">
                <a:latin typeface="Courier New"/>
              </a:rPr>
              <a:t> extends Remote {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	public 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add(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</a:t>
            </a:r>
            <a:r>
              <a:rPr lang="en-US" sz="2000" dirty="0" err="1">
                <a:latin typeface="Courier New"/>
              </a:rPr>
              <a:t>a,int</a:t>
            </a:r>
            <a:r>
              <a:rPr lang="en-US" sz="2000" dirty="0">
                <a:latin typeface="Courier New"/>
              </a:rPr>
              <a:t> b) throws Exception;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0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 implementing the remote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600" dirty="0" smtClean="0">
              <a:latin typeface="Courier New"/>
            </a:endParaRPr>
          </a:p>
          <a:p>
            <a:pPr marL="0" indent="0">
              <a:buNone/>
            </a:pPr>
            <a:endParaRPr lang="en-US" sz="1600" dirty="0">
              <a:latin typeface="Courier New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/>
              </a:rPr>
              <a:t>public </a:t>
            </a:r>
            <a:r>
              <a:rPr lang="en-US" sz="1600" dirty="0">
                <a:latin typeface="Courier New"/>
              </a:rPr>
              <a:t>class Adder extends </a:t>
            </a:r>
            <a:r>
              <a:rPr lang="en-US" sz="1600" dirty="0" err="1">
                <a:latin typeface="Courier New"/>
              </a:rPr>
              <a:t>UnicastRemoteObject</a:t>
            </a:r>
            <a:r>
              <a:rPr lang="en-US" sz="1600" dirty="0">
                <a:latin typeface="Courier New"/>
              </a:rPr>
              <a:t> implements </a:t>
            </a:r>
            <a:r>
              <a:rPr lang="en-US" sz="1600" dirty="0" err="1">
                <a:latin typeface="Courier New"/>
              </a:rPr>
              <a:t>AdderInterface</a:t>
            </a:r>
            <a:r>
              <a:rPr lang="en-US" sz="16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Adder () throws </a:t>
            </a:r>
            <a:r>
              <a:rPr lang="en-US" sz="1600" dirty="0" err="1">
                <a:latin typeface="Courier New"/>
              </a:rPr>
              <a:t>RemoteException</a:t>
            </a:r>
            <a:r>
              <a:rPr lang="en-US" sz="1600" dirty="0">
                <a:latin typeface="Courier New"/>
              </a:rPr>
              <a:t> {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add(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a,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b) throws Exception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	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</a:t>
            </a:r>
            <a:r>
              <a:rPr lang="en-US" sz="1600" dirty="0" smtClean="0">
                <a:latin typeface="Courier New"/>
              </a:rPr>
              <a:t>result = </a:t>
            </a:r>
            <a:r>
              <a:rPr lang="en-US" sz="1600" dirty="0" err="1" smtClean="0">
                <a:latin typeface="Courier New"/>
              </a:rPr>
              <a:t>a+b</a:t>
            </a:r>
            <a:r>
              <a:rPr lang="en-US" sz="1600" dirty="0">
                <a:latin typeface="Courier New"/>
              </a:rPr>
              <a:t>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	return result;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00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Server hosting the service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400" dirty="0">
                <a:latin typeface="Courier New"/>
              </a:rPr>
              <a:t>public class </a:t>
            </a:r>
            <a:r>
              <a:rPr lang="en-US" sz="1400" dirty="0" err="1">
                <a:latin typeface="Courier New"/>
              </a:rPr>
              <a:t>AdditionServer</a:t>
            </a:r>
            <a:r>
              <a:rPr lang="en-US" sz="14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public static void main (String[] </a:t>
            </a:r>
            <a:r>
              <a:rPr lang="en-US" sz="1400" dirty="0" err="1">
                <a:latin typeface="Courier New"/>
              </a:rPr>
              <a:t>args</a:t>
            </a:r>
            <a:r>
              <a:rPr lang="en-US" sz="14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try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System.setSecurityManager</a:t>
            </a:r>
            <a:r>
              <a:rPr lang="en-US" sz="1400" dirty="0">
                <a:latin typeface="Courier New"/>
              </a:rPr>
              <a:t>(new </a:t>
            </a:r>
            <a:r>
              <a:rPr lang="en-US" sz="1400" dirty="0" err="1">
                <a:latin typeface="Courier New"/>
              </a:rPr>
              <a:t>SecurityManager</a:t>
            </a:r>
            <a:r>
              <a:rPr lang="en-US" sz="14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LocateRegistry.createRegistry</a:t>
            </a:r>
            <a:r>
              <a:rPr lang="en-US" sz="1400" dirty="0">
                <a:latin typeface="Courier New"/>
              </a:rPr>
              <a:t>(1099);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Adder a = new Adder();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Naming.rebind</a:t>
            </a:r>
            <a:r>
              <a:rPr lang="en-US" sz="1400" dirty="0">
                <a:latin typeface="Courier New"/>
              </a:rPr>
              <a:t>("</a:t>
            </a:r>
            <a:r>
              <a:rPr lang="en-US" sz="1400" dirty="0" err="1">
                <a:latin typeface="Courier New"/>
              </a:rPr>
              <a:t>rmi</a:t>
            </a:r>
            <a:r>
              <a:rPr lang="en-US" sz="1400" dirty="0">
                <a:latin typeface="Courier New"/>
              </a:rPr>
              <a:t>://localhost/ABC", a);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is ready.");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}catch (Exception e)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failed: " + e);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43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calling the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" dirty="0">
                <a:latin typeface="Courier New"/>
              </a:rPr>
              <a:t>public class </a:t>
            </a:r>
            <a:r>
              <a:rPr lang="en-US" sz="1300" dirty="0" err="1">
                <a:latin typeface="Courier New"/>
              </a:rPr>
              <a:t>AdditionClient</a:t>
            </a:r>
            <a:r>
              <a:rPr lang="en-US" sz="13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public static void main (String[] </a:t>
            </a:r>
            <a:r>
              <a:rPr lang="en-US" sz="1300" dirty="0" err="1">
                <a:latin typeface="Courier New"/>
              </a:rPr>
              <a:t>args</a:t>
            </a:r>
            <a:r>
              <a:rPr lang="en-US" sz="13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</a:t>
            </a:r>
            <a:r>
              <a:rPr lang="en-US" sz="1300" dirty="0" err="1">
                <a:latin typeface="Courier New"/>
              </a:rPr>
              <a:t>AdderInterface</a:t>
            </a:r>
            <a:r>
              <a:rPr lang="en-US" sz="1300" dirty="0">
                <a:latin typeface="Courier New"/>
              </a:rPr>
              <a:t> a;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try {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	</a:t>
            </a:r>
            <a:r>
              <a:rPr lang="en-US" sz="1300" dirty="0" err="1">
                <a:latin typeface="Courier New"/>
              </a:rPr>
              <a:t>System.setSecurityManager</a:t>
            </a:r>
            <a:r>
              <a:rPr lang="en-US" sz="1300" dirty="0">
                <a:latin typeface="Courier New"/>
              </a:rPr>
              <a:t>(new </a:t>
            </a:r>
            <a:r>
              <a:rPr lang="en-US" sz="1300" dirty="0" err="1">
                <a:latin typeface="Courier New"/>
              </a:rPr>
              <a:t>SecurityManager</a:t>
            </a:r>
            <a:r>
              <a:rPr lang="en-US" sz="13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	a = (</a:t>
            </a:r>
            <a:r>
              <a:rPr lang="en-US" sz="1300" dirty="0" err="1">
                <a:latin typeface="Courier New"/>
              </a:rPr>
              <a:t>AdderInterface</a:t>
            </a:r>
            <a:r>
              <a:rPr lang="en-US" sz="1300" dirty="0">
                <a:latin typeface="Courier New"/>
              </a:rPr>
              <a:t>)</a:t>
            </a:r>
            <a:r>
              <a:rPr lang="en-US" sz="1300" dirty="0" err="1">
                <a:latin typeface="Courier New"/>
              </a:rPr>
              <a:t>Naming.lookup</a:t>
            </a:r>
            <a:r>
              <a:rPr lang="en-US" sz="1300" dirty="0">
                <a:latin typeface="Courier New"/>
              </a:rPr>
              <a:t>("</a:t>
            </a:r>
            <a:r>
              <a:rPr lang="en-US" sz="1300" dirty="0" err="1">
                <a:latin typeface="Courier New"/>
              </a:rPr>
              <a:t>rmi</a:t>
            </a:r>
            <a:r>
              <a:rPr lang="en-US" sz="1300" dirty="0">
                <a:latin typeface="Courier New"/>
              </a:rPr>
              <a:t>://localhost/ABC");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	</a:t>
            </a:r>
            <a:r>
              <a:rPr lang="en-US" sz="1300" dirty="0" err="1">
                <a:latin typeface="Courier New"/>
              </a:rPr>
              <a:t>int</a:t>
            </a:r>
            <a:r>
              <a:rPr lang="en-US" sz="1300" dirty="0">
                <a:latin typeface="Courier New"/>
              </a:rPr>
              <a:t> result = </a:t>
            </a:r>
            <a:r>
              <a:rPr lang="en-US" sz="1300" dirty="0" err="1">
                <a:latin typeface="Courier New"/>
              </a:rPr>
              <a:t>a.add</a:t>
            </a:r>
            <a:r>
              <a:rPr lang="en-US" sz="1300" dirty="0">
                <a:latin typeface="Courier New"/>
              </a:rPr>
              <a:t>(9,10);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	</a:t>
            </a:r>
            <a:r>
              <a:rPr lang="en-US" sz="1300" dirty="0" err="1">
                <a:latin typeface="Courier New"/>
              </a:rPr>
              <a:t>System.out.println</a:t>
            </a:r>
            <a:r>
              <a:rPr lang="en-US" sz="1300" dirty="0">
                <a:latin typeface="Courier New"/>
              </a:rPr>
              <a:t>("Result is: " + result); 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}catch (Exception e) {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	</a:t>
            </a:r>
            <a:r>
              <a:rPr lang="en-US" sz="1300" dirty="0" err="1">
                <a:latin typeface="Courier New"/>
              </a:rPr>
              <a:t>System.out.println</a:t>
            </a:r>
            <a:r>
              <a:rPr lang="en-US" sz="1300" dirty="0" smtClean="0">
                <a:latin typeface="Courier New"/>
              </a:rPr>
              <a:t>(“Exception</a:t>
            </a:r>
            <a:r>
              <a:rPr lang="en-US" sz="1300" dirty="0">
                <a:latin typeface="Courier New"/>
              </a:rPr>
              <a:t>: " + e);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	}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	}</a:t>
            </a:r>
          </a:p>
          <a:p>
            <a:pPr marL="0" indent="0">
              <a:buNone/>
            </a:pPr>
            <a:r>
              <a:rPr lang="en-US" sz="13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1096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latin typeface="Consolas"/>
              </a:rPr>
              <a:t>grant {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   permission </a:t>
            </a:r>
            <a:r>
              <a:rPr lang="en-US" sz="2000" dirty="0" err="1">
                <a:latin typeface="Consolas"/>
              </a:rPr>
              <a:t>java.security.AllPermission</a:t>
            </a:r>
            <a:r>
              <a:rPr lang="en-US" sz="2000" dirty="0"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2000" dirty="0">
              <a:latin typeface="Consolas"/>
            </a:endParaRPr>
          </a:p>
          <a:p>
            <a:pPr marL="0" indent="0">
              <a:buNone/>
            </a:pPr>
            <a:endParaRPr lang="en-US" sz="2000" dirty="0" smtClean="0"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As VM argument (e.g. in Eclipse):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Relative path:</a:t>
            </a:r>
          </a:p>
          <a:p>
            <a:pPr marL="0" indent="0">
              <a:buNone/>
            </a:pPr>
            <a:r>
              <a:rPr lang="en-US" sz="1800" dirty="0" smtClean="0"/>
              <a:t>	-</a:t>
            </a:r>
            <a:r>
              <a:rPr lang="en-US" sz="1800" dirty="0" err="1"/>
              <a:t>Djava.security.policy</a:t>
            </a:r>
            <a:r>
              <a:rPr lang="en-US" sz="1800" dirty="0"/>
              <a:t>=file:${</a:t>
            </a:r>
            <a:r>
              <a:rPr lang="en-US" sz="1800" dirty="0" err="1"/>
              <a:t>workspace_loc</a:t>
            </a:r>
            <a:r>
              <a:rPr lang="en-US" sz="1800" dirty="0" smtClean="0"/>
              <a:t>}/PROJECTNAME/</a:t>
            </a:r>
            <a:r>
              <a:rPr lang="en-US" sz="1800" dirty="0" err="1" smtClean="0"/>
              <a:t>security.policy</a:t>
            </a:r>
            <a:endParaRPr lang="en-US" sz="1800" dirty="0" smtClean="0"/>
          </a:p>
          <a:p>
            <a:pPr marL="0" indent="0">
              <a:buNone/>
            </a:pPr>
            <a:r>
              <a:rPr lang="en-US" sz="2000" dirty="0">
                <a:latin typeface="Consolas"/>
              </a:rPr>
              <a:t>Absolute path:</a:t>
            </a:r>
          </a:p>
          <a:p>
            <a:pPr marL="0" indent="0">
              <a:buNone/>
            </a:pPr>
            <a:r>
              <a:rPr lang="en-US" sz="1800" dirty="0" smtClean="0"/>
              <a:t>	-</a:t>
            </a:r>
            <a:r>
              <a:rPr lang="en-US" sz="1800" dirty="0" err="1"/>
              <a:t>Djava.security.policy</a:t>
            </a:r>
            <a:r>
              <a:rPr lang="en-US" sz="1800" dirty="0"/>
              <a:t>=file:"C:\</a:t>
            </a:r>
            <a:r>
              <a:rPr lang="en-US" sz="1800" dirty="0" smtClean="0"/>
              <a:t>Users\simon\Workspace\RMIServerSide\security.policy“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Or as command-line argument:</a:t>
            </a:r>
          </a:p>
          <a:p>
            <a:pPr marL="0" indent="0">
              <a:buNone/>
            </a:pPr>
            <a:r>
              <a:rPr lang="en-GB" sz="1800" dirty="0" smtClean="0"/>
              <a:t>	java </a:t>
            </a:r>
            <a:r>
              <a:rPr lang="en-GB" sz="1800" dirty="0"/>
              <a:t>-</a:t>
            </a:r>
            <a:r>
              <a:rPr lang="en-GB" sz="1800" dirty="0" err="1"/>
              <a:t>Djava.security.policy</a:t>
            </a:r>
            <a:r>
              <a:rPr lang="en-GB" sz="1800" dirty="0" smtClean="0"/>
              <a:t>=“PATH\</a:t>
            </a:r>
            <a:r>
              <a:rPr lang="en-GB" sz="1800" dirty="0" err="1" smtClean="0"/>
              <a:t>security.policy</a:t>
            </a:r>
            <a:r>
              <a:rPr lang="en-GB" sz="1800" dirty="0"/>
              <a:t>" </a:t>
            </a:r>
            <a:r>
              <a:rPr lang="en-GB" sz="1800" dirty="0" err="1" smtClean="0"/>
              <a:t>AdditionServer</a:t>
            </a: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(Replace PROJECTNAME with your project’s name, or PATH with the path to the security policy file)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321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z="4000" smtClean="0"/>
              <a:t>17. </a:t>
            </a:r>
            <a:r>
              <a:rPr lang="en-US" sz="4000" dirty="0" smtClean="0"/>
              <a:t>RPC and Java RMI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6004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2016/2017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Troubleshooting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Ensure same package structure for interface on client and server side</a:t>
            </a:r>
            <a:endParaRPr lang="en-GB" dirty="0"/>
          </a:p>
          <a:p>
            <a:r>
              <a:rPr lang="en-GB" dirty="0" smtClean="0"/>
              <a:t>Server and client need to be on the same network</a:t>
            </a:r>
            <a:endParaRPr lang="en-GB" dirty="0"/>
          </a:p>
          <a:p>
            <a:r>
              <a:rPr lang="en-GB" dirty="0" smtClean="0"/>
              <a:t>Make sure </a:t>
            </a:r>
            <a:r>
              <a:rPr lang="en-GB" dirty="0"/>
              <a:t>that “-</a:t>
            </a:r>
            <a:r>
              <a:rPr lang="en-GB" dirty="0" err="1" smtClean="0"/>
              <a:t>Djava.security.policy</a:t>
            </a:r>
            <a:r>
              <a:rPr lang="en-GB" dirty="0" smtClean="0"/>
              <a:t>…” is given as VM argument, not as program argument</a:t>
            </a:r>
            <a:endParaRPr lang="en-GB" dirty="0"/>
          </a:p>
          <a:p>
            <a:r>
              <a:rPr lang="en-GB" dirty="0" err="1" smtClean="0"/>
              <a:t>MacOS</a:t>
            </a:r>
            <a:r>
              <a:rPr lang="en-GB" dirty="0" smtClean="0"/>
              <a:t>: Approach that worked was to set security file within the code using</a:t>
            </a:r>
            <a:br>
              <a:rPr lang="en-GB" dirty="0" smtClean="0"/>
            </a:br>
            <a:r>
              <a:rPr lang="en-GB" i="1" dirty="0" err="1" smtClean="0"/>
              <a:t>System.setProperty</a:t>
            </a:r>
            <a:r>
              <a:rPr lang="en-GB" i="1" dirty="0"/>
              <a:t>("</a:t>
            </a:r>
            <a:r>
              <a:rPr lang="en-GB" i="1" dirty="0" err="1"/>
              <a:t>java.security.policy","file</a:t>
            </a:r>
            <a:r>
              <a:rPr lang="en-GB" i="1" dirty="0"/>
              <a:t>:/</a:t>
            </a:r>
            <a:r>
              <a:rPr lang="en-GB" i="1" dirty="0" smtClean="0"/>
              <a:t>Users/JohnSmith/Documents/workspace/RMIChat/src/security.policy");</a:t>
            </a:r>
          </a:p>
          <a:p>
            <a:r>
              <a:rPr lang="en-GB" dirty="0" smtClean="0"/>
              <a:t>RPIs:</a:t>
            </a:r>
          </a:p>
          <a:p>
            <a:pPr lvl="1"/>
            <a:r>
              <a:rPr lang="en-GB" dirty="0" smtClean="0"/>
              <a:t>Run </a:t>
            </a:r>
            <a:r>
              <a:rPr lang="en-GB" dirty="0" err="1" smtClean="0"/>
              <a:t>rmiregistry</a:t>
            </a:r>
            <a:r>
              <a:rPr lang="en-GB" dirty="0" smtClean="0"/>
              <a:t> from the same directory as the code</a:t>
            </a:r>
          </a:p>
          <a:p>
            <a:pPr lvl="1"/>
            <a:r>
              <a:rPr lang="en-GB" dirty="0" smtClean="0"/>
              <a:t>Create a </a:t>
            </a:r>
            <a:r>
              <a:rPr lang="en-GB" dirty="0"/>
              <a:t>static mapping </a:t>
            </a:r>
            <a:r>
              <a:rPr lang="en-GB" dirty="0" smtClean="0"/>
              <a:t>for </a:t>
            </a:r>
            <a:r>
              <a:rPr lang="en-GB" i="1" dirty="0" err="1" smtClean="0"/>
              <a:t>raspberrypi</a:t>
            </a:r>
            <a:r>
              <a:rPr lang="en-GB" dirty="0" smtClean="0"/>
              <a:t> to the own IP in </a:t>
            </a:r>
            <a:r>
              <a:rPr lang="en-GB" i="1" dirty="0"/>
              <a:t>/</a:t>
            </a:r>
            <a:r>
              <a:rPr lang="en-GB" i="1" dirty="0" err="1" smtClean="0"/>
              <a:t>etc</a:t>
            </a:r>
            <a:r>
              <a:rPr lang="en-GB" i="1" dirty="0" smtClean="0"/>
              <a:t>/hosts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88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cs typeface="Arial" charset="0"/>
              </a:rPr>
              <a:t>Learned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RPC is a common paradigm for distributed applications</a:t>
            </a:r>
          </a:p>
          <a:p>
            <a:pPr lvl="1"/>
            <a:r>
              <a:rPr lang="en-US" dirty="0" smtClean="0"/>
              <a:t>Hides networking complexity</a:t>
            </a:r>
          </a:p>
          <a:p>
            <a:r>
              <a:rPr lang="en-US" dirty="0" smtClean="0"/>
              <a:t>Distributed objects paradigm extends this to object oriented programming</a:t>
            </a:r>
          </a:p>
          <a:p>
            <a:pPr lvl="1"/>
            <a:r>
              <a:rPr lang="en-US" dirty="0" smtClean="0"/>
              <a:t>Idea of client-side/server-side stubs that make calls appear as if local</a:t>
            </a:r>
          </a:p>
          <a:p>
            <a:r>
              <a:rPr lang="en-US" dirty="0" smtClean="0"/>
              <a:t>Java RMI is a distributed object framework</a:t>
            </a:r>
          </a:p>
          <a:p>
            <a:pPr lvl="1"/>
            <a:r>
              <a:rPr lang="en-US" dirty="0" smtClean="0"/>
              <a:t>RMI registry for resource lookup</a:t>
            </a:r>
          </a:p>
          <a:p>
            <a:pPr lvl="1"/>
            <a:r>
              <a:rPr lang="en-US" dirty="0" smtClean="0"/>
              <a:t>Semantics of parameter passing</a:t>
            </a:r>
          </a:p>
          <a:p>
            <a:pPr lvl="1"/>
            <a:r>
              <a:rPr lang="en-US" dirty="0" err="1" smtClean="0"/>
              <a:t>Security.policy</a:t>
            </a:r>
            <a:r>
              <a:rPr lang="en-US" dirty="0" smtClean="0"/>
              <a:t> file</a:t>
            </a:r>
          </a:p>
          <a:p>
            <a:r>
              <a:rPr lang="en-US" dirty="0" smtClean="0"/>
              <a:t>Next assignment: Port your chat application </a:t>
            </a:r>
            <a:r>
              <a:rPr lang="en-US" smtClean="0"/>
              <a:t>to RMI (due 1.5.)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Remote Procedure Call (RPC)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Distributed Objects Paradigm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the Java Remote Method Invocation (RMI)</a:t>
            </a:r>
          </a:p>
        </p:txBody>
      </p:sp>
    </p:spTree>
    <p:extLst>
      <p:ext uri="{BB962C8B-B14F-4D97-AF65-F5344CB8AC3E}">
        <p14:creationId xmlns:p14="http://schemas.microsoft.com/office/powerpoint/2010/main" val="2454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Communication Paradigms</a:t>
            </a:r>
            <a:endParaRPr lang="en-US" sz="3600" b="1" dirty="0"/>
          </a:p>
        </p:txBody>
      </p:sp>
      <p:sp>
        <p:nvSpPr>
          <p:cNvPr id="532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Message-oriented communication</a:t>
            </a:r>
          </a:p>
          <a:p>
            <a:pPr lvl="1"/>
            <a:r>
              <a:rPr lang="en-US" dirty="0" smtClean="0"/>
              <a:t>Based on two main primitives: </a:t>
            </a:r>
            <a:r>
              <a:rPr lang="en-US" b="1" dirty="0" smtClean="0"/>
              <a:t>send </a:t>
            </a:r>
            <a:r>
              <a:rPr lang="en-US" dirty="0" smtClean="0"/>
              <a:t>and</a:t>
            </a:r>
            <a:r>
              <a:rPr lang="en-US" b="1" dirty="0" smtClean="0"/>
              <a:t> receive</a:t>
            </a:r>
          </a:p>
          <a:p>
            <a:pPr lvl="1"/>
            <a:r>
              <a:rPr lang="en-US" dirty="0" smtClean="0"/>
              <a:t>Communication is explicit</a:t>
            </a:r>
          </a:p>
          <a:p>
            <a:pPr lvl="2"/>
            <a:r>
              <a:rPr lang="en-US" dirty="0" err="1" smtClean="0"/>
              <a:t>Socket.send</a:t>
            </a:r>
            <a:r>
              <a:rPr lang="en-US" dirty="0" smtClean="0"/>
              <a:t>(…)</a:t>
            </a:r>
          </a:p>
          <a:p>
            <a:pPr lvl="2"/>
            <a:r>
              <a:rPr lang="en-US" dirty="0" err="1" smtClean="0"/>
              <a:t>Socket.receive</a:t>
            </a:r>
            <a:r>
              <a:rPr lang="en-US" dirty="0" smtClean="0"/>
              <a:t>(…)</a:t>
            </a:r>
          </a:p>
          <a:p>
            <a:pPr>
              <a:lnSpc>
                <a:spcPct val="90000"/>
              </a:lnSpc>
            </a:pP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i="1" dirty="0" err="1" smtClean="0"/>
              <a:t>Birrel</a:t>
            </a:r>
            <a:r>
              <a:rPr lang="en-US" i="1" dirty="0" smtClean="0"/>
              <a:t> </a:t>
            </a:r>
            <a:r>
              <a:rPr lang="en-US" dirty="0" smtClean="0"/>
              <a:t>and</a:t>
            </a:r>
            <a:r>
              <a:rPr lang="en-US" i="1" dirty="0" smtClean="0"/>
              <a:t> Nelson </a:t>
            </a:r>
            <a:r>
              <a:rPr lang="en-US" dirty="0" smtClean="0"/>
              <a:t>proposed an alternative way (early 80’s)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Allow programs to invoke procedures located at </a:t>
            </a:r>
            <a:r>
              <a:rPr lang="en-US" b="1" dirty="0" smtClean="0"/>
              <a:t>remote</a:t>
            </a:r>
            <a:r>
              <a:rPr lang="en-US" dirty="0" smtClean="0"/>
              <a:t> machines!</a:t>
            </a:r>
          </a:p>
          <a:p>
            <a:pPr marL="342900" lvl="1" indent="0">
              <a:lnSpc>
                <a:spcPct val="90000"/>
              </a:lnSpc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Remote Procedure Call (RPC)</a:t>
            </a:r>
          </a:p>
        </p:txBody>
      </p:sp>
    </p:spTree>
    <p:extLst>
      <p:ext uri="{BB962C8B-B14F-4D97-AF65-F5344CB8AC3E}">
        <p14:creationId xmlns:p14="http://schemas.microsoft.com/office/powerpoint/2010/main" val="826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 (RPC)</a:t>
            </a:r>
          </a:p>
        </p:txBody>
      </p:sp>
      <p:sp>
        <p:nvSpPr>
          <p:cNvPr id="5120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077200" cy="4648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Abstraction over message passing</a:t>
            </a:r>
          </a:p>
          <a:p>
            <a:endParaRPr lang="en-US" i="1" dirty="0" smtClean="0"/>
          </a:p>
          <a:p>
            <a:r>
              <a:rPr lang="en-US" i="1" dirty="0" smtClean="0"/>
              <a:t>The</a:t>
            </a:r>
            <a:r>
              <a:rPr lang="en-US" dirty="0" smtClean="0"/>
              <a:t> </a:t>
            </a:r>
            <a:r>
              <a:rPr lang="en-US" dirty="0"/>
              <a:t>most common framework for </a:t>
            </a:r>
            <a:r>
              <a:rPr lang="en-US" dirty="0" smtClean="0"/>
              <a:t>distributed applications and distributed application middleware.</a:t>
            </a:r>
          </a:p>
          <a:p>
            <a:endParaRPr lang="en-US" dirty="0"/>
          </a:p>
          <a:p>
            <a:r>
              <a:rPr lang="en-US" dirty="0"/>
              <a:t>Used both by operating systems and by </a:t>
            </a:r>
            <a:r>
              <a:rPr lang="en-US" dirty="0" smtClean="0"/>
              <a:t>applications.</a:t>
            </a:r>
            <a:endParaRPr lang="en-US" dirty="0"/>
          </a:p>
          <a:p>
            <a:pPr lvl="1"/>
            <a:r>
              <a:rPr lang="en-US" dirty="0"/>
              <a:t>Between processes on different machines</a:t>
            </a:r>
          </a:p>
          <a:p>
            <a:pPr lvl="2"/>
            <a:r>
              <a:rPr lang="en-US" dirty="0"/>
              <a:t>E.g., client-server </a:t>
            </a:r>
            <a:r>
              <a:rPr lang="en-US" dirty="0" smtClean="0"/>
              <a:t>model</a:t>
            </a:r>
          </a:p>
          <a:p>
            <a:pPr lvl="2"/>
            <a:r>
              <a:rPr lang="en-US" dirty="0" smtClean="0"/>
              <a:t>NFS (network file system)</a:t>
            </a:r>
          </a:p>
          <a:p>
            <a:pPr lvl="2"/>
            <a:r>
              <a:rPr lang="en-US" dirty="0"/>
              <a:t>DCOM, CORBA, Java RMI</a:t>
            </a:r>
            <a:r>
              <a:rPr lang="en-US" dirty="0" smtClean="0"/>
              <a:t>, …</a:t>
            </a:r>
            <a:endParaRPr lang="en-US" dirty="0"/>
          </a:p>
          <a:p>
            <a:pPr lvl="1"/>
            <a:r>
              <a:rPr lang="en-US" dirty="0"/>
              <a:t>Between processes on the same machine</a:t>
            </a:r>
          </a:p>
          <a:p>
            <a:pPr lvl="2"/>
            <a:r>
              <a:rPr lang="en-US" dirty="0"/>
              <a:t>More structured than simple message </a:t>
            </a:r>
            <a:r>
              <a:rPr lang="en-US" dirty="0" smtClean="0"/>
              <a:t>passing</a:t>
            </a:r>
            <a:endParaRPr lang="en-US" dirty="0"/>
          </a:p>
          <a:p>
            <a:pPr lvl="1"/>
            <a:r>
              <a:rPr lang="en-US" dirty="0"/>
              <a:t>Between subsystems of an operating system</a:t>
            </a:r>
          </a:p>
          <a:p>
            <a:pPr lvl="2"/>
            <a:r>
              <a:rPr lang="en-US" dirty="0"/>
              <a:t>Windows XP (called </a:t>
            </a:r>
            <a:r>
              <a:rPr lang="en-US" i="1" dirty="0"/>
              <a:t>Local Procedure Call</a:t>
            </a:r>
            <a:r>
              <a:rPr lang="en-US" dirty="0"/>
              <a:t>)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A0A7E-B779-2341-B354-F2E9F46F0220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5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 (RPC)</a:t>
            </a:r>
          </a:p>
        </p:txBody>
      </p:sp>
      <p:sp>
        <p:nvSpPr>
          <p:cNvPr id="526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077200" cy="4648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Fundamental </a:t>
            </a:r>
            <a:r>
              <a:rPr lang="en-US" dirty="0"/>
              <a:t>idea: </a:t>
            </a:r>
          </a:p>
          <a:p>
            <a:pPr lvl="1"/>
            <a:r>
              <a:rPr lang="en-US" dirty="0" smtClean="0"/>
              <a:t>A server </a:t>
            </a:r>
            <a:r>
              <a:rPr lang="en-US" dirty="0"/>
              <a:t>process exports an </a:t>
            </a:r>
            <a:r>
              <a:rPr lang="en-US" i="1" u="sng" dirty="0"/>
              <a:t>interface</a:t>
            </a:r>
            <a:r>
              <a:rPr lang="en-US" dirty="0"/>
              <a:t> of procedures or functions that can be called by client programs</a:t>
            </a:r>
          </a:p>
          <a:p>
            <a:pPr lvl="2"/>
            <a:r>
              <a:rPr lang="en-US" dirty="0"/>
              <a:t>similar to library API, class definitions, etc</a:t>
            </a:r>
            <a:r>
              <a:rPr lang="en-US" dirty="0" smtClean="0"/>
              <a:t>.</a:t>
            </a:r>
          </a:p>
          <a:p>
            <a:pPr lvl="2"/>
            <a:endParaRPr lang="en-US" dirty="0"/>
          </a:p>
          <a:p>
            <a:r>
              <a:rPr lang="en-US" dirty="0"/>
              <a:t>Clients make local procedure/function calls </a:t>
            </a:r>
          </a:p>
          <a:p>
            <a:pPr lvl="1"/>
            <a:r>
              <a:rPr lang="en-US" i="1" dirty="0"/>
              <a:t>As if</a:t>
            </a:r>
            <a:r>
              <a:rPr lang="en-US" dirty="0"/>
              <a:t> directly linked with the server process</a:t>
            </a:r>
          </a:p>
          <a:p>
            <a:pPr lvl="1"/>
            <a:r>
              <a:rPr lang="en-US" dirty="0"/>
              <a:t>Under the </a:t>
            </a:r>
            <a:r>
              <a:rPr lang="en-US" dirty="0" smtClean="0"/>
              <a:t>cover:</a:t>
            </a:r>
            <a:endParaRPr lang="en-US" dirty="0"/>
          </a:p>
          <a:p>
            <a:pPr lvl="2"/>
            <a:r>
              <a:rPr lang="en-US" dirty="0" smtClean="0"/>
              <a:t>procedure</a:t>
            </a:r>
            <a:r>
              <a:rPr lang="en-US" dirty="0"/>
              <a:t>/function call is converted into a message exchange with remote server </a:t>
            </a:r>
            <a:r>
              <a:rPr lang="en-US" dirty="0" smtClean="0"/>
              <a:t>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9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Classical procedure</a:t>
            </a:r>
            <a:r>
              <a:rPr lang="en-US" sz="3600" b="1" dirty="0"/>
              <a:t>/function call</a:t>
            </a:r>
          </a:p>
        </p:txBody>
      </p:sp>
      <p:sp>
        <p:nvSpPr>
          <p:cNvPr id="528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72400" cy="990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latin typeface="Courier New" charset="0"/>
              </a:rPr>
              <a:t>count = read(</a:t>
            </a:r>
            <a:r>
              <a:rPr lang="en-US" sz="2800" b="1" dirty="0" err="1">
                <a:latin typeface="Courier New" charset="0"/>
              </a:rPr>
              <a:t>fd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err="1">
                <a:latin typeface="Courier New" charset="0"/>
              </a:rPr>
              <a:t>buf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smtClean="0">
                <a:latin typeface="Courier New" charset="0"/>
              </a:rPr>
              <a:t>bytes</a:t>
            </a:r>
            <a:r>
              <a:rPr lang="en-US" sz="2800" b="1" dirty="0">
                <a:latin typeface="Courier New" charset="0"/>
              </a:rPr>
              <a:t>)</a:t>
            </a:r>
          </a:p>
        </p:txBody>
      </p:sp>
      <p:pic>
        <p:nvPicPr>
          <p:cNvPr id="528394" name="Picture 10" descr="02-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2338" y="2143087"/>
            <a:ext cx="4757737" cy="3421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9537" y="2838193"/>
            <a:ext cx="2208213" cy="892395"/>
            <a:chOff x="109537" y="3441481"/>
            <a:chExt cx="2208213" cy="892395"/>
          </a:xfrm>
        </p:grpSpPr>
        <p:sp>
          <p:nvSpPr>
            <p:cNvPr id="2" name="TextBox 1"/>
            <p:cNvSpPr txBox="1"/>
            <p:nvPr/>
          </p:nvSpPr>
          <p:spPr>
            <a:xfrm>
              <a:off x="109537" y="3441481"/>
              <a:ext cx="1866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Stack before the call is issued</a:t>
              </a:r>
              <a:endParaRPr lang="en-US" dirty="0"/>
            </a:p>
          </p:txBody>
        </p:sp>
        <p:sp>
          <p:nvSpPr>
            <p:cNvPr id="3" name="Right Arrow 2"/>
            <p:cNvSpPr/>
            <p:nvPr/>
          </p:nvSpPr>
          <p:spPr>
            <a:xfrm>
              <a:off x="1436688" y="3968751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540251" y="2536568"/>
            <a:ext cx="239395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421437" y="2500129"/>
            <a:ext cx="1866900" cy="1527436"/>
            <a:chOff x="109537" y="2869945"/>
            <a:chExt cx="1866900" cy="1527436"/>
          </a:xfrm>
        </p:grpSpPr>
        <p:sp>
          <p:nvSpPr>
            <p:cNvPr id="13" name="TextBox 12"/>
            <p:cNvSpPr txBox="1"/>
            <p:nvPr/>
          </p:nvSpPr>
          <p:spPr>
            <a:xfrm>
              <a:off x="109537" y="2869945"/>
              <a:ext cx="186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Parameters are inserted in the stack by the </a:t>
              </a:r>
              <a:r>
                <a:rPr lang="en-US" i="1" dirty="0" smtClean="0"/>
                <a:t>push</a:t>
              </a:r>
              <a:r>
                <a:rPr lang="en-US" dirty="0" smtClean="0"/>
                <a:t> primitive</a:t>
              </a:r>
              <a:endParaRPr lang="en-US" i="1" dirty="0"/>
            </a:p>
          </p:txBody>
        </p:sp>
        <p:sp>
          <p:nvSpPr>
            <p:cNvPr id="14" name="Right Arrow 13"/>
            <p:cNvSpPr/>
            <p:nvPr/>
          </p:nvSpPr>
          <p:spPr>
            <a:xfrm rot="10800000">
              <a:off x="285744" y="4032256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8"/>
          <p:cNvSpPr txBox="1">
            <a:spLocks noChangeArrowheads="1"/>
          </p:cNvSpPr>
          <p:nvPr/>
        </p:nvSpPr>
        <p:spPr>
          <a:xfrm>
            <a:off x="330200" y="539115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When </a:t>
            </a:r>
            <a:r>
              <a:rPr lang="en-US" sz="1800" b="1" dirty="0" smtClean="0">
                <a:latin typeface="Courier New" charset="0"/>
              </a:rPr>
              <a:t>read </a:t>
            </a:r>
            <a:r>
              <a:rPr lang="en-US" sz="1800" dirty="0" smtClean="0"/>
              <a:t>terminates, it puts the value in a registry, </a:t>
            </a:r>
            <a:r>
              <a:rPr lang="en-US" sz="1800" dirty="0"/>
              <a:t>removes the return </a:t>
            </a:r>
            <a:r>
              <a:rPr lang="en-US" sz="1800" dirty="0" smtClean="0"/>
              <a:t>address and returns the control to the caller</a:t>
            </a:r>
            <a:endParaRPr lang="en-US" sz="1800" dirty="0"/>
          </a:p>
        </p:txBody>
      </p:sp>
      <p:sp>
        <p:nvSpPr>
          <p:cNvPr id="16" name="Rectangle 8"/>
          <p:cNvSpPr txBox="1">
            <a:spLocks noChangeArrowheads="1"/>
          </p:cNvSpPr>
          <p:nvPr/>
        </p:nvSpPr>
        <p:spPr>
          <a:xfrm>
            <a:off x="3519490" y="1429527"/>
            <a:ext cx="742948" cy="283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f</a:t>
            </a:r>
            <a:r>
              <a:rPr lang="en-US" sz="1800" dirty="0" smtClean="0"/>
              <a:t>ile</a:t>
            </a:r>
            <a:endParaRPr lang="en-US" sz="1800" dirty="0"/>
          </a:p>
        </p:txBody>
      </p:sp>
      <p:sp>
        <p:nvSpPr>
          <p:cNvPr id="17" name="Rectangle 8"/>
          <p:cNvSpPr txBox="1">
            <a:spLocks noChangeArrowheads="1"/>
          </p:cNvSpPr>
          <p:nvPr/>
        </p:nvSpPr>
        <p:spPr>
          <a:xfrm>
            <a:off x="4468808" y="1429527"/>
            <a:ext cx="623888" cy="268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buffer</a:t>
            </a:r>
            <a:endParaRPr lang="en-US" sz="1800" dirty="0"/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>
          <a:xfrm>
            <a:off x="5410200" y="1444631"/>
            <a:ext cx="1139826" cy="3556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b</a:t>
            </a:r>
            <a:r>
              <a:rPr lang="en-US" sz="1800" dirty="0" smtClean="0"/>
              <a:t>ytes to read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646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</a:t>
            </a:r>
          </a:p>
        </p:txBody>
      </p:sp>
      <p:sp>
        <p:nvSpPr>
          <p:cNvPr id="533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49251" y="1524000"/>
            <a:ext cx="8397874" cy="1295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Would like to do the same if </a:t>
            </a:r>
            <a:r>
              <a:rPr lang="en-US" sz="2800" dirty="0" smtClean="0"/>
              <a:t>the called </a:t>
            </a:r>
            <a:r>
              <a:rPr lang="en-US" sz="2800" dirty="0"/>
              <a:t>procedure or function is on a remote </a:t>
            </a:r>
            <a:r>
              <a:rPr lang="en-US" sz="2800" dirty="0" smtClean="0"/>
              <a:t>server</a:t>
            </a:r>
          </a:p>
          <a:p>
            <a:r>
              <a:rPr lang="en-US" sz="2800" dirty="0" smtClean="0"/>
              <a:t>Make location transparent to caller</a:t>
            </a:r>
            <a:endParaRPr lang="en-US" sz="2800" dirty="0"/>
          </a:p>
        </p:txBody>
      </p:sp>
      <p:pic>
        <p:nvPicPr>
          <p:cNvPr id="533510" name="Picture 6" descr="02-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6544" y="3124200"/>
            <a:ext cx="5983287" cy="3308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6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1512</Words>
  <Application>Microsoft Office PowerPoint</Application>
  <PresentationFormat>On-screen Show (4:3)</PresentationFormat>
  <Paragraphs>344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MS PGothic</vt:lpstr>
      <vt:lpstr>MS PGothic</vt:lpstr>
      <vt:lpstr>Arial</vt:lpstr>
      <vt:lpstr>AvantGarde Bk BT</vt:lpstr>
      <vt:lpstr>Calibri</vt:lpstr>
      <vt:lpstr>Calibri Light</vt:lpstr>
      <vt:lpstr>Consolas</vt:lpstr>
      <vt:lpstr>Courier New</vt:lpstr>
      <vt:lpstr>Lucida Sans Unicode</vt:lpstr>
      <vt:lpstr>Symbol</vt:lpstr>
      <vt:lpstr>Times New Roman</vt:lpstr>
      <vt:lpstr>Wingdings</vt:lpstr>
      <vt:lpstr>Office Theme</vt:lpstr>
      <vt:lpstr>DNS and HTTP</vt:lpstr>
      <vt:lpstr>Overview</vt:lpstr>
      <vt:lpstr>Distributed Systems 17. RPC and Java RMI </vt:lpstr>
      <vt:lpstr>Outline</vt:lpstr>
      <vt:lpstr>Communication Paradigms</vt:lpstr>
      <vt:lpstr>Remote Procedure Call (RPC)</vt:lpstr>
      <vt:lpstr>Remote Procedure Call (RPC)</vt:lpstr>
      <vt:lpstr>Classical procedure/function call</vt:lpstr>
      <vt:lpstr>Remote Procedure Call</vt:lpstr>
      <vt:lpstr>Solution: RPC Stubs</vt:lpstr>
      <vt:lpstr>Illustration</vt:lpstr>
      <vt:lpstr>Remote Procedure Call message exchange</vt:lpstr>
      <vt:lpstr>Pointers and References</vt:lpstr>
      <vt:lpstr>How to locate RPC services?</vt:lpstr>
      <vt:lpstr>Architecture of a RPC System</vt:lpstr>
      <vt:lpstr>Java Remote Method Invocation (RMI)‏</vt:lpstr>
      <vt:lpstr>Java RMI Registry</vt:lpstr>
      <vt:lpstr>Java.rmi.Naming</vt:lpstr>
      <vt:lpstr>Parameter Passing</vt:lpstr>
      <vt:lpstr>Note on server-side objects</vt:lpstr>
      <vt:lpstr>Building a Java RMI system</vt:lpstr>
      <vt:lpstr>PowerPoint Presentation</vt:lpstr>
      <vt:lpstr>PowerPoint Presentation</vt:lpstr>
      <vt:lpstr>PowerPoint Presentation</vt:lpstr>
      <vt:lpstr>Interface</vt:lpstr>
      <vt:lpstr>Object implementing the remote interface</vt:lpstr>
      <vt:lpstr>Server hosting the service</vt:lpstr>
      <vt:lpstr>Client calling the service</vt:lpstr>
      <vt:lpstr>Security Policy</vt:lpstr>
      <vt:lpstr>Troubleshooting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</dc:creator>
  <cp:lastModifiedBy>simon razniewski</cp:lastModifiedBy>
  <cp:revision>147</cp:revision>
  <cp:lastPrinted>2015-04-10T15:30:04Z</cp:lastPrinted>
  <dcterms:modified xsi:type="dcterms:W3CDTF">2017-05-03T21:50:57Z</dcterms:modified>
</cp:coreProperties>
</file>