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33"/>
  </p:notesMasterIdLst>
  <p:handoutMasterIdLst>
    <p:handoutMasterId r:id="rId34"/>
  </p:handoutMasterIdLst>
  <p:sldIdLst>
    <p:sldId id="385" r:id="rId2"/>
    <p:sldId id="383" r:id="rId3"/>
    <p:sldId id="349" r:id="rId4"/>
    <p:sldId id="350" r:id="rId5"/>
    <p:sldId id="294" r:id="rId6"/>
    <p:sldId id="295" r:id="rId7"/>
    <p:sldId id="296" r:id="rId8"/>
    <p:sldId id="297" r:id="rId9"/>
    <p:sldId id="298" r:id="rId10"/>
    <p:sldId id="379" r:id="rId11"/>
    <p:sldId id="380" r:id="rId12"/>
    <p:sldId id="300" r:id="rId13"/>
    <p:sldId id="308" r:id="rId14"/>
    <p:sldId id="312" r:id="rId15"/>
    <p:sldId id="384" r:id="rId16"/>
    <p:sldId id="353" r:id="rId17"/>
    <p:sldId id="357" r:id="rId18"/>
    <p:sldId id="359" r:id="rId19"/>
    <p:sldId id="364" r:id="rId20"/>
    <p:sldId id="366" r:id="rId21"/>
    <p:sldId id="368" r:id="rId22"/>
    <p:sldId id="272" r:id="rId23"/>
    <p:sldId id="381" r:id="rId24"/>
    <p:sldId id="273" r:id="rId25"/>
    <p:sldId id="373" r:id="rId26"/>
    <p:sldId id="374" r:id="rId27"/>
    <p:sldId id="375" r:id="rId28"/>
    <p:sldId id="376" r:id="rId29"/>
    <p:sldId id="377" r:id="rId30"/>
    <p:sldId id="386" r:id="rId31"/>
    <p:sldId id="352" r:id="rId32"/>
  </p:sldIdLst>
  <p:sldSz cx="9144000" cy="6858000" type="screen4x3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772E5E9-D3EB-4E47-B792-25DB8B9EAD65}">
          <p14:sldIdLst>
            <p14:sldId id="385"/>
            <p14:sldId id="383"/>
            <p14:sldId id="349"/>
            <p14:sldId id="350"/>
            <p14:sldId id="294"/>
            <p14:sldId id="295"/>
            <p14:sldId id="296"/>
            <p14:sldId id="297"/>
            <p14:sldId id="298"/>
            <p14:sldId id="379"/>
            <p14:sldId id="380"/>
            <p14:sldId id="300"/>
            <p14:sldId id="308"/>
            <p14:sldId id="312"/>
            <p14:sldId id="384"/>
            <p14:sldId id="353"/>
            <p14:sldId id="357"/>
            <p14:sldId id="359"/>
            <p14:sldId id="364"/>
            <p14:sldId id="366"/>
            <p14:sldId id="368"/>
            <p14:sldId id="272"/>
            <p14:sldId id="381"/>
            <p14:sldId id="273"/>
            <p14:sldId id="373"/>
            <p14:sldId id="374"/>
            <p14:sldId id="375"/>
            <p14:sldId id="376"/>
            <p14:sldId id="377"/>
            <p14:sldId id="386"/>
            <p14:sldId id="35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78" autoAdjust="0"/>
    <p:restoredTop sz="81720" autoAdjust="0"/>
  </p:normalViewPr>
  <p:slideViewPr>
    <p:cSldViewPr>
      <p:cViewPr varScale="1">
        <p:scale>
          <a:sx n="73" d="100"/>
          <a:sy n="73" d="100"/>
        </p:scale>
        <p:origin x="840" y="45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190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128" y="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3ABAD-4072-454E-A347-001E30B49497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387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128" y="9408387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43B9F7-B216-4C29-8751-C31DE9B75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6619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038" y="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51A392-F222-4CCC-A2AB-3EA4ED051378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1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409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038" y="9408409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4DD37-2FA7-485C-8000-A50145EF3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9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DAD002-B801-CD4C-867F-ECAC8F4AC200}" type="slidenum">
              <a:rPr lang="en-US"/>
              <a:pPr/>
              <a:t>5</a:t>
            </a:fld>
            <a:endParaRPr lang="en-US"/>
          </a:p>
        </p:txBody>
      </p:sp>
      <p:sp>
        <p:nvSpPr>
          <p:cNvPr id="537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37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718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02756" indent="-270291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081164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513629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1946095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378560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811026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243491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675957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fld id="{3E02ACD2-1C2E-FF4F-8CF1-AF67906DF2B1}" type="slidenum">
              <a:rPr lang="en-GB" sz="1200">
                <a:solidFill>
                  <a:srgbClr val="000000"/>
                </a:solidFill>
                <a:cs typeface="MS PGothic" charset="0"/>
              </a:rPr>
              <a:pPr/>
              <a:t>15</a:t>
            </a:fld>
            <a:endParaRPr lang="en-GB" sz="120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1167805" y="743605"/>
            <a:ext cx="4458892" cy="371475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6493" tIns="43247" rIns="86493" bIns="43247" anchor="ctr"/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endParaRPr lang="it-IT"/>
          </a:p>
        </p:txBody>
      </p:sp>
      <p:sp>
        <p:nvSpPr>
          <p:cNvPr id="47108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05345" y="4705680"/>
            <a:ext cx="4979390" cy="44534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it-IT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6247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02756" indent="-270291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081164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513629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1946095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378560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811026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243491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675957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fld id="{C4D33646-DDE6-664F-9E79-01BE47F1F692}" type="slidenum">
              <a:rPr lang="en-GB" sz="1200">
                <a:solidFill>
                  <a:srgbClr val="000000"/>
                </a:solidFill>
                <a:cs typeface="MS PGothic" charset="0"/>
              </a:rPr>
              <a:pPr/>
              <a:t>16</a:t>
            </a:fld>
            <a:endParaRPr lang="en-GB" sz="120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54275" name="Text Box 1"/>
          <p:cNvSpPr txBox="1">
            <a:spLocks noChangeArrowheads="1"/>
          </p:cNvSpPr>
          <p:nvPr/>
        </p:nvSpPr>
        <p:spPr bwMode="auto">
          <a:xfrm>
            <a:off x="1340323" y="951620"/>
            <a:ext cx="4115332" cy="342811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6493" tIns="43247" rIns="86493" bIns="43247" anchor="ctr"/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endParaRPr lang="it-IT"/>
          </a:p>
        </p:txBody>
      </p:sp>
      <p:sp>
        <p:nvSpPr>
          <p:cNvPr id="54276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05345" y="4705680"/>
            <a:ext cx="4979390" cy="44534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it-IT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9101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02756" indent="-270291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081164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513629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1946095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378560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811026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243491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675957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fld id="{CC8E5DD0-7DC9-204E-944B-06A502CB86E3}" type="slidenum">
              <a:rPr lang="en-GB" sz="1200">
                <a:solidFill>
                  <a:srgbClr val="000000"/>
                </a:solidFill>
                <a:cs typeface="MS PGothic" charset="0"/>
              </a:rPr>
              <a:pPr/>
              <a:t>17</a:t>
            </a:fld>
            <a:endParaRPr lang="en-GB" sz="120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58371" name="Text Box 1"/>
          <p:cNvSpPr txBox="1">
            <a:spLocks noChangeArrowheads="1"/>
          </p:cNvSpPr>
          <p:nvPr/>
        </p:nvSpPr>
        <p:spPr bwMode="auto">
          <a:xfrm>
            <a:off x="1167806" y="743608"/>
            <a:ext cx="4457417" cy="37131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6493" tIns="43247" rIns="86493" bIns="43247" anchor="ctr"/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endParaRPr lang="it-IT"/>
          </a:p>
        </p:txBody>
      </p:sp>
      <p:sp>
        <p:nvSpPr>
          <p:cNvPr id="58372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05345" y="4705680"/>
            <a:ext cx="4979390" cy="44534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it-IT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3491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02756" indent="-270291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081164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513629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1946095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378560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811026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243491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675957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fld id="{9241B6B7-3CAD-5444-8A55-AE17A1F1D83E}" type="slidenum">
              <a:rPr lang="en-GB" sz="1200">
                <a:solidFill>
                  <a:srgbClr val="000000"/>
                </a:solidFill>
                <a:cs typeface="MS PGothic" charset="0"/>
              </a:rPr>
              <a:pPr/>
              <a:t>18</a:t>
            </a:fld>
            <a:endParaRPr lang="en-GB" sz="120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60419" name="Text Box 1"/>
          <p:cNvSpPr txBox="1">
            <a:spLocks noChangeArrowheads="1"/>
          </p:cNvSpPr>
          <p:nvPr/>
        </p:nvSpPr>
        <p:spPr bwMode="auto">
          <a:xfrm>
            <a:off x="1340323" y="951620"/>
            <a:ext cx="4115332" cy="342811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6493" tIns="43247" rIns="86493" bIns="43247" anchor="ctr"/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endParaRPr lang="it-IT"/>
          </a:p>
        </p:txBody>
      </p:sp>
      <p:sp>
        <p:nvSpPr>
          <p:cNvPr id="6042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05345" y="4705680"/>
            <a:ext cx="4979390" cy="44534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it-IT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7455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02756" indent="-270291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081164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513629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1946095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378560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811026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243491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675957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fld id="{D19EF17C-8F9F-E342-95DE-F00BEA411D7B}" type="slidenum">
              <a:rPr lang="en-GB" sz="1200">
                <a:solidFill>
                  <a:srgbClr val="000000"/>
                </a:solidFill>
                <a:cs typeface="MS PGothic" charset="0"/>
              </a:rPr>
              <a:pPr/>
              <a:t>19</a:t>
            </a:fld>
            <a:endParaRPr lang="en-GB" sz="120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65539" name="Text Box 1"/>
          <p:cNvSpPr txBox="1">
            <a:spLocks noChangeArrowheads="1"/>
          </p:cNvSpPr>
          <p:nvPr/>
        </p:nvSpPr>
        <p:spPr bwMode="auto">
          <a:xfrm>
            <a:off x="1340323" y="951620"/>
            <a:ext cx="4115332" cy="342811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6493" tIns="43247" rIns="86493" bIns="43247" anchor="ctr"/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endParaRPr lang="it-IT"/>
          </a:p>
        </p:txBody>
      </p:sp>
      <p:sp>
        <p:nvSpPr>
          <p:cNvPr id="6554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05345" y="4705680"/>
            <a:ext cx="4979390" cy="44534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it-IT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4644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02756" indent="-270291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081164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513629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1946095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378560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811026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243491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675957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fld id="{BCCEDECE-9F59-1F42-A4F5-92F9B20051DF}" type="slidenum">
              <a:rPr lang="en-GB" sz="1200">
                <a:solidFill>
                  <a:srgbClr val="000000"/>
                </a:solidFill>
                <a:cs typeface="MS PGothic" charset="0"/>
              </a:rPr>
              <a:pPr/>
              <a:t>20</a:t>
            </a:fld>
            <a:endParaRPr lang="en-GB" sz="120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1167805" y="743605"/>
            <a:ext cx="4458892" cy="371475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6493" tIns="43247" rIns="86493" bIns="43247" anchor="ctr"/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endParaRPr lang="it-IT"/>
          </a:p>
        </p:txBody>
      </p:sp>
      <p:sp>
        <p:nvSpPr>
          <p:cNvPr id="67588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05345" y="4705680"/>
            <a:ext cx="4979390" cy="44534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it-IT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1197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02756" indent="-270291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081164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513629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1946095" indent="-216233"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378560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811026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243491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675957" indent="-216233" defTabSz="42495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23456" algn="l"/>
                <a:tab pos="848414" algn="l"/>
                <a:tab pos="1273371" algn="l"/>
                <a:tab pos="1698328" algn="l"/>
                <a:tab pos="2123285" algn="l"/>
                <a:tab pos="2548243" algn="l"/>
                <a:tab pos="2973200" algn="l"/>
                <a:tab pos="3398158" algn="l"/>
                <a:tab pos="3823115" algn="l"/>
                <a:tab pos="4248073" algn="l"/>
                <a:tab pos="4673030" algn="l"/>
                <a:tab pos="5097988" algn="l"/>
                <a:tab pos="5522945" algn="l"/>
                <a:tab pos="5947902" algn="l"/>
                <a:tab pos="6372859" algn="l"/>
                <a:tab pos="6797817" algn="l"/>
                <a:tab pos="7222774" algn="l"/>
                <a:tab pos="7647732" algn="l"/>
                <a:tab pos="8072689" algn="l"/>
                <a:tab pos="8497647" algn="l"/>
              </a:tabLst>
              <a:defRPr sz="23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fld id="{773B0762-5F19-B84B-9463-EDB71A9C9311}" type="slidenum">
              <a:rPr lang="en-GB" sz="1200">
                <a:solidFill>
                  <a:srgbClr val="000000"/>
                </a:solidFill>
                <a:cs typeface="MS PGothic" charset="0"/>
              </a:rPr>
              <a:pPr/>
              <a:t>21</a:t>
            </a:fld>
            <a:endParaRPr lang="en-GB" sz="120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69635" name="Text Box 1"/>
          <p:cNvSpPr txBox="1">
            <a:spLocks noChangeArrowheads="1"/>
          </p:cNvSpPr>
          <p:nvPr/>
        </p:nvSpPr>
        <p:spPr bwMode="auto">
          <a:xfrm>
            <a:off x="1340323" y="951620"/>
            <a:ext cx="4115332" cy="342811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6493" tIns="43247" rIns="86493" bIns="43247" anchor="ctr"/>
          <a:lstStyle>
            <a:lvl1pPr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endParaRPr lang="it-IT"/>
          </a:p>
        </p:txBody>
      </p:sp>
      <p:sp>
        <p:nvSpPr>
          <p:cNvPr id="69636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05345" y="4705680"/>
            <a:ext cx="4979390" cy="44534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it-IT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1188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4DD37-2FA7-485C-8000-A50145EF3A6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19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4E4438-F81A-C344-848B-6C7FF3C95EBC}" type="slidenum">
              <a:rPr lang="en-US"/>
              <a:pPr/>
              <a:t>6</a:t>
            </a:fld>
            <a:endParaRPr lang="en-US"/>
          </a:p>
        </p:txBody>
      </p:sp>
      <p:sp>
        <p:nvSpPr>
          <p:cNvPr id="513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3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096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79C9B2-034F-5640-B2CF-3D4122BAA331}" type="slidenum">
              <a:rPr lang="en-US"/>
              <a:pPr/>
              <a:t>7</a:t>
            </a:fld>
            <a:endParaRPr lang="en-US"/>
          </a:p>
        </p:txBody>
      </p:sp>
      <p:sp>
        <p:nvSpPr>
          <p:cNvPr id="527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986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6D7940-0CC2-6747-844D-DF4EF71837BD}" type="slidenum">
              <a:rPr lang="en-US"/>
              <a:pPr/>
              <a:t>8</a:t>
            </a:fld>
            <a:endParaRPr lang="en-US"/>
          </a:p>
        </p:txBody>
      </p:sp>
      <p:sp>
        <p:nvSpPr>
          <p:cNvPr id="53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5862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262078-2AF8-B740-BE21-4B606BBE3155}" type="slidenum">
              <a:rPr lang="en-US"/>
              <a:pPr/>
              <a:t>9</a:t>
            </a:fld>
            <a:endParaRPr lang="en-US"/>
          </a:p>
        </p:txBody>
      </p:sp>
      <p:sp>
        <p:nvSpPr>
          <p:cNvPr id="538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3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213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A8611A-3398-434B-85C9-C4C3A7208A54}" type="slidenum">
              <a:rPr lang="en-US"/>
              <a:pPr/>
              <a:t>10</a:t>
            </a:fld>
            <a:endParaRPr lang="en-US"/>
          </a:p>
        </p:txBody>
      </p:sp>
      <p:sp>
        <p:nvSpPr>
          <p:cNvPr id="519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07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9C178C-DE20-1D44-B8C8-D1A94001260F}" type="slidenum">
              <a:rPr lang="en-US"/>
              <a:pPr/>
              <a:t>12</a:t>
            </a:fld>
            <a:endParaRPr lang="en-US"/>
          </a:p>
        </p:txBody>
      </p:sp>
      <p:sp>
        <p:nvSpPr>
          <p:cNvPr id="543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9354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24FD35-5607-0A42-B885-10E517877B98}" type="slidenum">
              <a:rPr lang="en-US"/>
              <a:pPr/>
              <a:t>13</a:t>
            </a:fld>
            <a:endParaRPr lang="en-US"/>
          </a:p>
        </p:txBody>
      </p:sp>
      <p:sp>
        <p:nvSpPr>
          <p:cNvPr id="550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1837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B41AC0-A587-954E-B93F-3B75297FACC3}" type="slidenum">
              <a:rPr lang="en-US"/>
              <a:pPr/>
              <a:t>14</a:t>
            </a:fld>
            <a:endParaRPr lang="en-US"/>
          </a:p>
        </p:txBody>
      </p:sp>
      <p:sp>
        <p:nvSpPr>
          <p:cNvPr id="523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34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4579-A819-4948-95D1-5F45F8C32012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F8C22-432F-A14C-8C5C-3E230756B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9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F63C-2BAE-4B76-ABA6-32876D8A5EFE}" type="datetimeFigureOut">
              <a:rPr lang="en-GB" smtClean="0"/>
              <a:t>03/05/2017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D0DE-7909-4A38-9556-6BB6D549F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00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F63C-2BAE-4B76-ABA6-32876D8A5EFE}" type="datetimeFigureOut">
              <a:rPr lang="en-GB" smtClean="0"/>
              <a:t>03/05/2017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D0DE-7909-4A38-9556-6BB6D549F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637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990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7772400" cy="22479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924300"/>
            <a:ext cx="7772400" cy="22479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505200" y="6172200"/>
            <a:ext cx="1752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Remote Procedure Call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>
          <a:xfrm>
            <a:off x="685800" y="61722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CS-4513, D-Term 2007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96000" y="6172200"/>
            <a:ext cx="762000" cy="384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CFA7DED-9975-6D4C-B0E5-232F9F4150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214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33808-4C0D-DB4D-BF1A-30F2C8CEC9CB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103D-130F-0041-820B-E3BFB9C6D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467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F63C-2BAE-4B76-ABA6-32876D8A5EFE}" type="datetimeFigureOut">
              <a:rPr lang="en-GB" smtClean="0"/>
              <a:t>03/05/2017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D0DE-7909-4A38-9556-6BB6D549F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121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F63C-2BAE-4B76-ABA6-32876D8A5EFE}" type="datetimeFigureOut">
              <a:rPr lang="en-GB" smtClean="0"/>
              <a:t>03/05/2017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D0DE-7909-4A38-9556-6BB6D549F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543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F63C-2BAE-4B76-ABA6-32876D8A5EFE}" type="datetimeFigureOut">
              <a:rPr lang="en-GB" smtClean="0"/>
              <a:t>03/05/2017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D0DE-7909-4A38-9556-6BB6D549F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812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F63C-2BAE-4B76-ABA6-32876D8A5EFE}" type="datetimeFigureOut">
              <a:rPr lang="en-GB" smtClean="0"/>
              <a:t>03/05/2017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D0DE-7909-4A38-9556-6BB6D549F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117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F63C-2BAE-4B76-ABA6-32876D8A5EFE}" type="datetimeFigureOut">
              <a:rPr lang="en-GB" smtClean="0"/>
              <a:t>03/05/2017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D0DE-7909-4A38-9556-6BB6D549F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33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F63C-2BAE-4B76-ABA6-32876D8A5EFE}" type="datetimeFigureOut">
              <a:rPr lang="en-GB" smtClean="0"/>
              <a:t>03/05/2017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D0DE-7909-4A38-9556-6BB6D549F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635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F63C-2BAE-4B76-ABA6-32876D8A5EFE}" type="datetimeFigureOut">
              <a:rPr lang="en-GB" smtClean="0"/>
              <a:t>03/05/2017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D0DE-7909-4A38-9556-6BB6D549F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700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2F63C-2BAE-4B76-ABA6-32876D8A5EFE}" type="datetimeFigureOut">
              <a:rPr lang="en-GB" smtClean="0"/>
              <a:t>03/05/2017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9D0DE-7909-4A38-9556-6BB6D549F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804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DNS and HTTP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Q: Why we could not access websites by IP address, as received by DNS?</a:t>
            </a:r>
          </a:p>
          <a:p>
            <a:endParaRPr lang="en-GB" dirty="0"/>
          </a:p>
          <a:p>
            <a:r>
              <a:rPr lang="en-GB" dirty="0" smtClean="0"/>
              <a:t>A: “It's </a:t>
            </a:r>
            <a:r>
              <a:rPr lang="en-GB" dirty="0"/>
              <a:t>not uncommon for tens, if not hundreds of websites to be located on a single web server. When that happens, an IP address just isn't enough</a:t>
            </a:r>
            <a:r>
              <a:rPr lang="en-GB" dirty="0" smtClean="0"/>
              <a:t>.”</a:t>
            </a:r>
            <a:endParaRPr lang="en-GB" dirty="0"/>
          </a:p>
          <a:p>
            <a:pPr marL="342900" lvl="1" indent="0">
              <a:buNone/>
            </a:pPr>
            <a:r>
              <a:rPr lang="en-GB" dirty="0" smtClean="0">
                <a:sym typeface="Wingdings" panose="05000000000000000000" pitchFamily="2" charset="2"/>
              </a:rPr>
              <a:t> HTTP header carries resource field that allows to identify the exact resource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r>
              <a:rPr lang="en-GB" sz="1600" dirty="0" smtClean="0"/>
              <a:t>Source: http</a:t>
            </a:r>
            <a:r>
              <a:rPr lang="en-GB" sz="1600" dirty="0"/>
              <a:t>://serverfault.com/questions/149440/why-i-cannot-access-my-website-with-its-ipaddress-but-only-with-sitename-is-th</a:t>
            </a:r>
          </a:p>
        </p:txBody>
      </p:sp>
    </p:spTree>
    <p:extLst>
      <p:ext uri="{BB962C8B-B14F-4D97-AF65-F5344CB8AC3E}">
        <p14:creationId xmlns:p14="http://schemas.microsoft.com/office/powerpoint/2010/main" val="2087948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Solution: RPC </a:t>
            </a:r>
            <a:r>
              <a:rPr lang="en-US" sz="3600" b="1" dirty="0"/>
              <a:t>Stubs</a:t>
            </a:r>
          </a:p>
        </p:txBody>
      </p:sp>
      <p:sp>
        <p:nvSpPr>
          <p:cNvPr id="518147" name="Rectangle 3"/>
          <p:cNvSpPr>
            <a:spLocks noGrp="1" noChangeArrowheads="1"/>
          </p:cNvSpPr>
          <p:nvPr>
            <p:ph idx="1"/>
          </p:nvPr>
        </p:nvSpPr>
        <p:spPr>
          <a:xfrm>
            <a:off x="457199" y="1600200"/>
            <a:ext cx="8448675" cy="51466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A </a:t>
            </a:r>
            <a:r>
              <a:rPr lang="en-US" sz="2400" i="1" dirty="0"/>
              <a:t>client-side stub</a:t>
            </a:r>
            <a:r>
              <a:rPr lang="en-US" sz="2400" dirty="0"/>
              <a:t> is a function that looks to the client as if it were a callable server function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I.e., same API as the </a:t>
            </a:r>
            <a:r>
              <a:rPr lang="en-US" sz="2000" dirty="0" smtClean="0"/>
              <a:t>server</a:t>
            </a:r>
            <a:r>
              <a:rPr lang="en-GB" altLang="ja-JP" sz="2000" dirty="0" smtClean="0">
                <a:latin typeface="Arial"/>
              </a:rPr>
              <a:t>’</a:t>
            </a:r>
            <a:r>
              <a:rPr lang="en-US" sz="2000" dirty="0" smtClean="0"/>
              <a:t>s </a:t>
            </a:r>
            <a:r>
              <a:rPr lang="en-US" sz="2000" dirty="0"/>
              <a:t>implementation of the function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 </a:t>
            </a:r>
            <a:r>
              <a:rPr lang="en-US" sz="2400" i="1" dirty="0"/>
              <a:t>server-side stub</a:t>
            </a:r>
            <a:r>
              <a:rPr lang="en-US" sz="2400" dirty="0"/>
              <a:t> looks like a caller to the server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I.e., like a </a:t>
            </a:r>
            <a:r>
              <a:rPr lang="en-US" sz="2000" dirty="0" smtClean="0"/>
              <a:t>piece of </a:t>
            </a:r>
            <a:r>
              <a:rPr lang="en-US" sz="2000" dirty="0"/>
              <a:t>code invoking the server function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The client program thinks </a:t>
            </a:r>
            <a:r>
              <a:rPr lang="en-US" sz="2400" dirty="0" smtClean="0"/>
              <a:t>it is </a:t>
            </a:r>
            <a:r>
              <a:rPr lang="en-US" sz="2400" dirty="0"/>
              <a:t>invoking the server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</a:t>
            </a:r>
            <a:r>
              <a:rPr lang="en-US" sz="2000" dirty="0" smtClean="0"/>
              <a:t>is </a:t>
            </a:r>
            <a:r>
              <a:rPr lang="en-US" sz="2000" dirty="0"/>
              <a:t>calling into the client-side stub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The server program thinks </a:t>
            </a:r>
            <a:r>
              <a:rPr lang="en-US" sz="2400" dirty="0" smtClean="0"/>
              <a:t>it is </a:t>
            </a:r>
            <a:r>
              <a:rPr lang="en-US" sz="2400" dirty="0"/>
              <a:t>called by the client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</a:t>
            </a:r>
            <a:r>
              <a:rPr lang="en-US" sz="2000" dirty="0" smtClean="0"/>
              <a:t>is </a:t>
            </a:r>
            <a:r>
              <a:rPr lang="en-US" sz="2000" dirty="0"/>
              <a:t>really called by the server-side stub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The stubs send messages to each other to make the RPC happen transparently </a:t>
            </a:r>
            <a:r>
              <a:rPr lang="en-US" sz="2000" dirty="0"/>
              <a:t>(almost</a:t>
            </a:r>
            <a:r>
              <a:rPr lang="en-US" sz="2000" dirty="0" smtClean="0"/>
              <a:t>!)</a:t>
            </a:r>
          </a:p>
        </p:txBody>
      </p:sp>
    </p:spTree>
    <p:extLst>
      <p:ext uri="{BB962C8B-B14F-4D97-AF65-F5344CB8AC3E}">
        <p14:creationId xmlns:p14="http://schemas.microsoft.com/office/powerpoint/2010/main" val="385222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 smtClean="0"/>
              <a:t>Illustration</a:t>
            </a:r>
            <a:endParaRPr lang="en-US" altLang="en-US" sz="3600" dirty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Figure 4-7. The steps involved in a doing a </a:t>
            </a:r>
            <a:br>
              <a:rPr lang="en-US" altLang="en-US"/>
            </a:br>
            <a:r>
              <a:rPr lang="en-US" altLang="en-US"/>
              <a:t>remote computation through RPC.</a:t>
            </a:r>
          </a:p>
        </p:txBody>
      </p:sp>
      <p:pic>
        <p:nvPicPr>
          <p:cNvPr id="84996" name="Picture 4" descr="04-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1466850"/>
            <a:ext cx="7907338" cy="377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20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Remote Procedure Call message exchange</a:t>
            </a:r>
            <a:endParaRPr lang="en-US" sz="3600" b="1" dirty="0"/>
          </a:p>
        </p:txBody>
      </p:sp>
      <p:sp>
        <p:nvSpPr>
          <p:cNvPr id="540675" name="Rectangle 3"/>
          <p:cNvSpPr>
            <a:spLocks noGrp="1" noChangeArrowheads="1"/>
          </p:cNvSpPr>
          <p:nvPr>
            <p:ph idx="1"/>
          </p:nvPr>
        </p:nvSpPr>
        <p:spPr>
          <a:xfrm>
            <a:off x="457199" y="1600200"/>
            <a:ext cx="8353425" cy="4525963"/>
          </a:xfrm>
        </p:spPr>
        <p:txBody>
          <a:bodyPr/>
          <a:lstStyle/>
          <a:p>
            <a:r>
              <a:rPr lang="en-US" dirty="0"/>
              <a:t>The hard work of building messages, formatting, uniform representation, etc., is </a:t>
            </a:r>
            <a:r>
              <a:rPr lang="en-US" u="sng" dirty="0"/>
              <a:t>buried in the </a:t>
            </a:r>
            <a:r>
              <a:rPr lang="en-US" u="sng" dirty="0" smtClean="0"/>
              <a:t>stubs</a:t>
            </a:r>
          </a:p>
          <a:p>
            <a:pPr lvl="1"/>
            <a:r>
              <a:rPr lang="en-US" dirty="0" smtClean="0"/>
              <a:t>have to take care encode parameters and send them over the network</a:t>
            </a:r>
            <a:endParaRPr lang="en-US" dirty="0"/>
          </a:p>
          <a:p>
            <a:pPr lvl="1"/>
            <a:r>
              <a:rPr lang="en-US" dirty="0" smtClean="0"/>
              <a:t>Stubs usually created automatically by frameworks</a:t>
            </a:r>
          </a:p>
          <a:p>
            <a:pPr marL="342900" lvl="1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 Application developers need not think about technicalities of communication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RPC issues</a:t>
            </a:r>
          </a:p>
          <a:p>
            <a:pPr lvl="1"/>
            <a:r>
              <a:rPr lang="en-US" dirty="0" smtClean="0"/>
              <a:t>What </a:t>
            </a:r>
            <a:r>
              <a:rPr lang="en-US" dirty="0"/>
              <a:t>are semantics of parameter passing?</a:t>
            </a:r>
          </a:p>
          <a:p>
            <a:pPr lvl="2"/>
            <a:r>
              <a:rPr lang="en-US" dirty="0"/>
              <a:t>E.g., pass by reference</a:t>
            </a:r>
            <a:r>
              <a:rPr lang="en-US" dirty="0" smtClean="0"/>
              <a:t>?</a:t>
            </a:r>
            <a:endParaRPr lang="en-US" dirty="0"/>
          </a:p>
          <a:p>
            <a:pPr lvl="1"/>
            <a:r>
              <a:rPr lang="en-US" dirty="0"/>
              <a:t>How to bind (locate &amp; connect) to servers?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84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Pointers </a:t>
            </a:r>
            <a:r>
              <a:rPr lang="en-US" b="1" dirty="0"/>
              <a:t>and References</a:t>
            </a:r>
          </a:p>
        </p:txBody>
      </p:sp>
      <p:sp>
        <p:nvSpPr>
          <p:cNvPr id="549891" name="Rectangle 3"/>
          <p:cNvSpPr>
            <a:spLocks noGrp="1" noChangeArrowheads="1"/>
          </p:cNvSpPr>
          <p:nvPr>
            <p:ph idx="1"/>
          </p:nvPr>
        </p:nvSpPr>
        <p:spPr>
          <a:xfrm>
            <a:off x="457199" y="1600200"/>
            <a:ext cx="8543925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>
                <a:latin typeface="Courier New" charset="0"/>
              </a:rPr>
              <a:t>delete(</a:t>
            </a:r>
            <a:r>
              <a:rPr lang="en-US" sz="2800" b="1" dirty="0" err="1" smtClean="0">
                <a:latin typeface="Courier New" charset="0"/>
              </a:rPr>
              <a:t>int</a:t>
            </a:r>
            <a:r>
              <a:rPr lang="en-US" sz="2800" b="1" dirty="0" smtClean="0">
                <a:latin typeface="Courier New" charset="0"/>
              </a:rPr>
              <a:t> element, List </a:t>
            </a:r>
            <a:r>
              <a:rPr lang="en-US" sz="2800" b="1" dirty="0">
                <a:latin typeface="Courier New" charset="0"/>
              </a:rPr>
              <a:t>l</a:t>
            </a:r>
            <a:r>
              <a:rPr lang="en-US" sz="2800" b="1" dirty="0" smtClean="0">
                <a:latin typeface="Courier New" charset="0"/>
              </a:rPr>
              <a:t>)</a:t>
            </a:r>
            <a:endParaRPr lang="en-US" sz="2800" b="1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dirty="0"/>
              <a:t>Pointers are only valid within one address space</a:t>
            </a:r>
          </a:p>
          <a:p>
            <a:pPr>
              <a:lnSpc>
                <a:spcPct val="90000"/>
              </a:lnSpc>
            </a:pPr>
            <a:r>
              <a:rPr lang="en-US" dirty="0"/>
              <a:t>Cannot be interpreted by another process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Even on same </a:t>
            </a:r>
            <a:r>
              <a:rPr lang="en-US" dirty="0" smtClean="0"/>
              <a:t>machine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Pointers and references are ubiquitous in C, C</a:t>
            </a:r>
            <a:r>
              <a:rPr lang="en-US" dirty="0" smtClean="0"/>
              <a:t>++, Java, …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Solution: Copy and overwrite on return</a:t>
            </a:r>
          </a:p>
        </p:txBody>
      </p:sp>
    </p:spTree>
    <p:extLst>
      <p:ext uri="{BB962C8B-B14F-4D97-AF65-F5344CB8AC3E}">
        <p14:creationId xmlns:p14="http://schemas.microsoft.com/office/powerpoint/2010/main" val="316106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to locate RPC services?</a:t>
            </a:r>
            <a:endParaRPr lang="en-US" b="1" i="1" dirty="0"/>
          </a:p>
        </p:txBody>
      </p:sp>
      <p:sp>
        <p:nvSpPr>
          <p:cNvPr id="522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Binding is the process of connecting </a:t>
            </a:r>
            <a:r>
              <a:rPr lang="en-US" sz="2800" dirty="0" smtClean="0"/>
              <a:t>a client </a:t>
            </a:r>
            <a:r>
              <a:rPr lang="en-US" sz="2800" dirty="0"/>
              <a:t>to </a:t>
            </a:r>
            <a:r>
              <a:rPr lang="en-US" sz="2800" dirty="0" smtClean="0"/>
              <a:t>a server</a:t>
            </a:r>
            <a:endParaRPr lang="en-US" sz="2800" dirty="0"/>
          </a:p>
          <a:p>
            <a:pPr lvl="1"/>
            <a:r>
              <a:rPr lang="en-US" sz="2400" dirty="0"/>
              <a:t>the server, when it starts up, exports its interface</a:t>
            </a:r>
          </a:p>
          <a:p>
            <a:pPr lvl="2"/>
            <a:r>
              <a:rPr lang="en-US" sz="2000" dirty="0"/>
              <a:t>identifies itself to a </a:t>
            </a:r>
            <a:r>
              <a:rPr lang="en-US" sz="2000" i="1" dirty="0"/>
              <a:t>network name server</a:t>
            </a:r>
          </a:p>
          <a:p>
            <a:pPr lvl="2"/>
            <a:r>
              <a:rPr lang="en-US" sz="2000" dirty="0"/>
              <a:t>tells </a:t>
            </a:r>
            <a:r>
              <a:rPr lang="en-US" sz="2000" i="1" dirty="0"/>
              <a:t>RPC runtime</a:t>
            </a:r>
            <a:r>
              <a:rPr lang="en-US" sz="2000" dirty="0"/>
              <a:t> that it is alive and ready to accept calls</a:t>
            </a:r>
          </a:p>
          <a:p>
            <a:pPr lvl="1"/>
            <a:r>
              <a:rPr lang="en-US" sz="2400" dirty="0"/>
              <a:t>the client, before issuing any calls, imports the server</a:t>
            </a:r>
          </a:p>
          <a:p>
            <a:pPr lvl="2"/>
            <a:r>
              <a:rPr lang="en-US" sz="2000" dirty="0"/>
              <a:t>RPC runtime uses the name server to find the location of the server and establish a connection</a:t>
            </a:r>
          </a:p>
          <a:p>
            <a:r>
              <a:rPr lang="en-US" sz="2800" dirty="0"/>
              <a:t>The import and export operations are explicit in the server and client programs</a:t>
            </a:r>
          </a:p>
        </p:txBody>
      </p:sp>
    </p:spTree>
    <p:extLst>
      <p:ext uri="{BB962C8B-B14F-4D97-AF65-F5344CB8AC3E}">
        <p14:creationId xmlns:p14="http://schemas.microsoft.com/office/powerpoint/2010/main" val="377998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1"/>
          <p:cNvSpPr>
            <a:spLocks noGrp="1" noChangeArrowheads="1"/>
          </p:cNvSpPr>
          <p:nvPr>
            <p:ph type="title"/>
          </p:nvPr>
        </p:nvSpPr>
        <p:spPr>
          <a:xfrm>
            <a:off x="160338" y="349250"/>
            <a:ext cx="8839200" cy="550863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3000" dirty="0">
                <a:latin typeface="Arial" charset="0"/>
                <a:cs typeface="MS PGothic" charset="0"/>
              </a:rPr>
              <a:t>Architecture of a </a:t>
            </a:r>
            <a:r>
              <a:rPr lang="it-IT" sz="3000" dirty="0" smtClean="0">
                <a:latin typeface="Arial" charset="0"/>
                <a:cs typeface="MS PGothic" charset="0"/>
              </a:rPr>
              <a:t>RPC System</a:t>
            </a:r>
            <a:endParaRPr lang="it-IT" sz="3000" dirty="0">
              <a:latin typeface="Arial" charset="0"/>
              <a:cs typeface="MS PGothic" charset="0"/>
            </a:endParaRPr>
          </a:p>
        </p:txBody>
      </p:sp>
      <p:sp>
        <p:nvSpPr>
          <p:cNvPr id="9220" name="Text Box 2"/>
          <p:cNvSpPr txBox="1">
            <a:spLocks noChangeArrowheads="1"/>
          </p:cNvSpPr>
          <p:nvPr/>
        </p:nvSpPr>
        <p:spPr bwMode="auto">
          <a:xfrm>
            <a:off x="5475288" y="3967163"/>
            <a:ext cx="3059112" cy="368300"/>
          </a:xfrm>
          <a:prstGeom prst="rect">
            <a:avLst/>
          </a:prstGeom>
          <a:solidFill>
            <a:srgbClr val="339933"/>
          </a:solidFill>
          <a:ln w="19080">
            <a:solidFill>
              <a:srgbClr val="80808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Font typeface="AvantGarde Bk BT" charset="0"/>
              <a:buNone/>
            </a:pPr>
            <a:r>
              <a:rPr lang="it-IT" sz="1800" b="1" dirty="0">
                <a:solidFill>
                  <a:srgbClr val="000000"/>
                </a:solidFill>
                <a:latin typeface="AvantGarde Bk BT" charset="0"/>
                <a:cs typeface="MS PGothic" charset="0"/>
              </a:rPr>
              <a:t>Server </a:t>
            </a:r>
            <a:r>
              <a:rPr lang="it-IT" sz="1800" b="1" dirty="0" err="1" smtClean="0">
                <a:solidFill>
                  <a:srgbClr val="000000"/>
                </a:solidFill>
                <a:latin typeface="AvantGarde Bk BT" charset="0"/>
                <a:cs typeface="MS PGothic" charset="0"/>
              </a:rPr>
              <a:t>Stub</a:t>
            </a:r>
            <a:endParaRPr lang="it-IT" sz="1800" b="1" dirty="0">
              <a:solidFill>
                <a:srgbClr val="000000"/>
              </a:solidFill>
              <a:latin typeface="AvantGarde Bk BT" charset="0"/>
              <a:cs typeface="MS PGothic" charset="0"/>
            </a:endParaRPr>
          </a:p>
        </p:txBody>
      </p:sp>
      <p:sp>
        <p:nvSpPr>
          <p:cNvPr id="9221" name="Text Box 3"/>
          <p:cNvSpPr txBox="1">
            <a:spLocks noChangeArrowheads="1"/>
          </p:cNvSpPr>
          <p:nvPr/>
        </p:nvSpPr>
        <p:spPr bwMode="auto">
          <a:xfrm>
            <a:off x="5475288" y="4391025"/>
            <a:ext cx="3059112" cy="368300"/>
          </a:xfrm>
          <a:prstGeom prst="rect">
            <a:avLst/>
          </a:prstGeom>
          <a:solidFill>
            <a:srgbClr val="009999"/>
          </a:solidFill>
          <a:ln w="19080">
            <a:solidFill>
              <a:srgbClr val="80808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Font typeface="AvantGarde Bk BT" charset="0"/>
              <a:buNone/>
            </a:pPr>
            <a:r>
              <a:rPr lang="it-IT" sz="1800" b="1">
                <a:solidFill>
                  <a:srgbClr val="000000"/>
                </a:solidFill>
                <a:latin typeface="AvantGarde Bk BT" charset="0"/>
                <a:cs typeface="MS PGothic" charset="0"/>
              </a:rPr>
              <a:t>Runtime Support</a:t>
            </a:r>
          </a:p>
        </p:txBody>
      </p:sp>
      <p:sp>
        <p:nvSpPr>
          <p:cNvPr id="9222" name="Text Box 4"/>
          <p:cNvSpPr txBox="1">
            <a:spLocks noChangeArrowheads="1"/>
          </p:cNvSpPr>
          <p:nvPr/>
        </p:nvSpPr>
        <p:spPr bwMode="auto">
          <a:xfrm>
            <a:off x="5475288" y="4816475"/>
            <a:ext cx="3059112" cy="368300"/>
          </a:xfrm>
          <a:prstGeom prst="rect">
            <a:avLst/>
          </a:prstGeom>
          <a:solidFill>
            <a:srgbClr val="6699FF"/>
          </a:solidFill>
          <a:ln w="19080">
            <a:solidFill>
              <a:srgbClr val="80808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Font typeface="AvantGarde Bk BT" charset="0"/>
              <a:buNone/>
            </a:pPr>
            <a:r>
              <a:rPr lang="it-IT" sz="1800" b="1">
                <a:solidFill>
                  <a:srgbClr val="000000"/>
                </a:solidFill>
                <a:latin typeface="AvantGarde Bk BT" charset="0"/>
                <a:cs typeface="MS PGothic" charset="0"/>
              </a:rPr>
              <a:t>Network Support</a:t>
            </a:r>
          </a:p>
        </p:txBody>
      </p:sp>
      <p:sp>
        <p:nvSpPr>
          <p:cNvPr id="9223" name="Text Box 5"/>
          <p:cNvSpPr txBox="1">
            <a:spLocks noChangeArrowheads="1"/>
          </p:cNvSpPr>
          <p:nvPr/>
        </p:nvSpPr>
        <p:spPr bwMode="auto">
          <a:xfrm>
            <a:off x="5475288" y="3543300"/>
            <a:ext cx="3059112" cy="368300"/>
          </a:xfrm>
          <a:prstGeom prst="rect">
            <a:avLst/>
          </a:prstGeom>
          <a:solidFill>
            <a:srgbClr val="0066FF"/>
          </a:solidFill>
          <a:ln w="19080">
            <a:solidFill>
              <a:srgbClr val="80808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Font typeface="AvantGarde Bk BT" charset="0"/>
              <a:buNone/>
            </a:pPr>
            <a:r>
              <a:rPr lang="it-IT" sz="1800" b="1" dirty="0" smtClean="0">
                <a:solidFill>
                  <a:srgbClr val="000000"/>
                </a:solidFill>
                <a:latin typeface="AvantGarde Bk BT" charset="0"/>
                <a:cs typeface="MS PGothic" charset="0"/>
              </a:rPr>
              <a:t>Server</a:t>
            </a:r>
            <a:endParaRPr lang="it-IT" sz="1800" b="1" dirty="0">
              <a:solidFill>
                <a:srgbClr val="000000"/>
              </a:solidFill>
              <a:latin typeface="AvantGarde Bk BT" charset="0"/>
              <a:cs typeface="MS PGothic" charset="0"/>
            </a:endParaRPr>
          </a:p>
        </p:txBody>
      </p:sp>
      <p:sp>
        <p:nvSpPr>
          <p:cNvPr id="9224" name="Text Box 6"/>
          <p:cNvSpPr txBox="1">
            <a:spLocks noChangeArrowheads="1"/>
          </p:cNvSpPr>
          <p:nvPr/>
        </p:nvSpPr>
        <p:spPr bwMode="auto">
          <a:xfrm>
            <a:off x="685800" y="3962400"/>
            <a:ext cx="3059113" cy="368300"/>
          </a:xfrm>
          <a:prstGeom prst="rect">
            <a:avLst/>
          </a:prstGeom>
          <a:solidFill>
            <a:srgbClr val="339933"/>
          </a:solidFill>
          <a:ln w="19080">
            <a:solidFill>
              <a:srgbClr val="80808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Font typeface="AvantGarde Bk BT" charset="0"/>
              <a:buNone/>
            </a:pPr>
            <a:r>
              <a:rPr lang="it-IT" sz="1800" b="1" dirty="0">
                <a:solidFill>
                  <a:srgbClr val="000000"/>
                </a:solidFill>
                <a:latin typeface="AvantGarde Bk BT" charset="0"/>
                <a:cs typeface="MS PGothic" charset="0"/>
              </a:rPr>
              <a:t>Client </a:t>
            </a:r>
            <a:r>
              <a:rPr lang="it-IT" sz="1800" b="1" dirty="0" err="1" smtClean="0">
                <a:solidFill>
                  <a:srgbClr val="000000"/>
                </a:solidFill>
                <a:latin typeface="AvantGarde Bk BT" charset="0"/>
                <a:cs typeface="MS PGothic" charset="0"/>
              </a:rPr>
              <a:t>Stub</a:t>
            </a:r>
            <a:endParaRPr lang="it-IT" sz="1800" b="1" dirty="0">
              <a:solidFill>
                <a:srgbClr val="000000"/>
              </a:solidFill>
              <a:latin typeface="AvantGarde Bk BT" charset="0"/>
              <a:cs typeface="MS PGothic" charset="0"/>
            </a:endParaRPr>
          </a:p>
        </p:txBody>
      </p:sp>
      <p:sp>
        <p:nvSpPr>
          <p:cNvPr id="9225" name="Text Box 7"/>
          <p:cNvSpPr txBox="1">
            <a:spLocks noChangeArrowheads="1"/>
          </p:cNvSpPr>
          <p:nvPr/>
        </p:nvSpPr>
        <p:spPr bwMode="auto">
          <a:xfrm>
            <a:off x="685800" y="4386263"/>
            <a:ext cx="3059113" cy="368300"/>
          </a:xfrm>
          <a:prstGeom prst="rect">
            <a:avLst/>
          </a:prstGeom>
          <a:solidFill>
            <a:srgbClr val="009999"/>
          </a:solidFill>
          <a:ln w="19080">
            <a:solidFill>
              <a:srgbClr val="80808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Font typeface="AvantGarde Bk BT" charset="0"/>
              <a:buNone/>
            </a:pPr>
            <a:r>
              <a:rPr lang="it-IT" sz="1800" b="1" dirty="0">
                <a:solidFill>
                  <a:srgbClr val="000000"/>
                </a:solidFill>
                <a:latin typeface="AvantGarde Bk BT" charset="0"/>
                <a:cs typeface="MS PGothic" charset="0"/>
              </a:rPr>
              <a:t>Runtime Support</a:t>
            </a:r>
          </a:p>
        </p:txBody>
      </p:sp>
      <p:sp>
        <p:nvSpPr>
          <p:cNvPr id="9226" name="Text Box 8"/>
          <p:cNvSpPr txBox="1">
            <a:spLocks noChangeArrowheads="1"/>
          </p:cNvSpPr>
          <p:nvPr/>
        </p:nvSpPr>
        <p:spPr bwMode="auto">
          <a:xfrm>
            <a:off x="685800" y="4811713"/>
            <a:ext cx="3059113" cy="368300"/>
          </a:xfrm>
          <a:prstGeom prst="rect">
            <a:avLst/>
          </a:prstGeom>
          <a:solidFill>
            <a:srgbClr val="6699FF"/>
          </a:solidFill>
          <a:ln w="19080">
            <a:solidFill>
              <a:srgbClr val="80808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Font typeface="AvantGarde Bk BT" charset="0"/>
              <a:buNone/>
            </a:pPr>
            <a:r>
              <a:rPr lang="it-IT" sz="1800" b="1">
                <a:solidFill>
                  <a:srgbClr val="000000"/>
                </a:solidFill>
                <a:latin typeface="AvantGarde Bk BT" charset="0"/>
                <a:cs typeface="MS PGothic" charset="0"/>
              </a:rPr>
              <a:t>Network Support</a:t>
            </a:r>
          </a:p>
        </p:txBody>
      </p:sp>
      <p:sp>
        <p:nvSpPr>
          <p:cNvPr id="9227" name="Text Box 9"/>
          <p:cNvSpPr txBox="1">
            <a:spLocks noChangeArrowheads="1"/>
          </p:cNvSpPr>
          <p:nvPr/>
        </p:nvSpPr>
        <p:spPr bwMode="auto">
          <a:xfrm>
            <a:off x="685800" y="3552825"/>
            <a:ext cx="3059113" cy="368300"/>
          </a:xfrm>
          <a:prstGeom prst="rect">
            <a:avLst/>
          </a:prstGeom>
          <a:solidFill>
            <a:srgbClr val="0066FF"/>
          </a:solidFill>
          <a:ln w="19080">
            <a:solidFill>
              <a:srgbClr val="80808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Font typeface="AvantGarde Bk BT" charset="0"/>
              <a:buNone/>
            </a:pPr>
            <a:r>
              <a:rPr lang="it-IT" sz="1800" b="1" dirty="0" smtClean="0">
                <a:solidFill>
                  <a:srgbClr val="000000"/>
                </a:solidFill>
                <a:latin typeface="AvantGarde Bk BT" charset="0"/>
                <a:cs typeface="MS PGothic" charset="0"/>
              </a:rPr>
              <a:t>Client</a:t>
            </a:r>
            <a:endParaRPr lang="it-IT" sz="1800" b="1" dirty="0">
              <a:solidFill>
                <a:srgbClr val="000000"/>
              </a:solidFill>
              <a:latin typeface="AvantGarde Bk BT" charset="0"/>
              <a:cs typeface="MS PGothic" charset="0"/>
            </a:endParaRPr>
          </a:p>
        </p:txBody>
      </p:sp>
      <p:sp>
        <p:nvSpPr>
          <p:cNvPr id="9228" name="Text Box 10"/>
          <p:cNvSpPr txBox="1">
            <a:spLocks noChangeArrowheads="1"/>
          </p:cNvSpPr>
          <p:nvPr/>
        </p:nvSpPr>
        <p:spPr bwMode="auto">
          <a:xfrm>
            <a:off x="3071813" y="1676400"/>
            <a:ext cx="3059112" cy="368300"/>
          </a:xfrm>
          <a:prstGeom prst="rect">
            <a:avLst/>
          </a:prstGeom>
          <a:solidFill>
            <a:srgbClr val="0066FF"/>
          </a:solidFill>
          <a:ln w="19080">
            <a:solidFill>
              <a:srgbClr val="80808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Font typeface="AvantGarde Bk BT" charset="0"/>
              <a:buNone/>
            </a:pPr>
            <a:r>
              <a:rPr lang="it-IT" sz="1800" b="1" dirty="0" smtClean="0">
                <a:solidFill>
                  <a:srgbClr val="000000"/>
                </a:solidFill>
                <a:latin typeface="AvantGarde Bk BT" charset="0"/>
                <a:cs typeface="MS PGothic" charset="0"/>
              </a:rPr>
              <a:t>Registry</a:t>
            </a:r>
            <a:endParaRPr lang="it-IT" sz="1800" b="1" dirty="0">
              <a:solidFill>
                <a:srgbClr val="000000"/>
              </a:solidFill>
              <a:latin typeface="AvantGarde Bk BT" charset="0"/>
              <a:cs typeface="MS PGothic" charset="0"/>
            </a:endParaRPr>
          </a:p>
        </p:txBody>
      </p:sp>
      <p:cxnSp>
        <p:nvCxnSpPr>
          <p:cNvPr id="9229" name="AutoShape 11"/>
          <p:cNvCxnSpPr>
            <a:cxnSpLocks noChangeShapeType="1"/>
            <a:endCxn id="9228" idx="2"/>
          </p:cNvCxnSpPr>
          <p:nvPr/>
        </p:nvCxnSpPr>
        <p:spPr bwMode="auto">
          <a:xfrm flipV="1">
            <a:off x="2209800" y="2071688"/>
            <a:ext cx="2393950" cy="147637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  <a:ex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204" name="AutoShape 12"/>
          <p:cNvCxnSpPr>
            <a:cxnSpLocks noChangeShapeType="1"/>
            <a:stCxn id="9227" idx="3"/>
            <a:endCxn id="9223" idx="1"/>
          </p:cNvCxnSpPr>
          <p:nvPr/>
        </p:nvCxnSpPr>
        <p:spPr bwMode="auto">
          <a:xfrm flipV="1">
            <a:off x="3756025" y="3762375"/>
            <a:ext cx="1708150" cy="9525"/>
          </a:xfrm>
          <a:prstGeom prst="straightConnector1">
            <a:avLst/>
          </a:prstGeom>
          <a:noFill/>
          <a:ln w="28440">
            <a:solidFill>
              <a:srgbClr val="3399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3530600" y="3768725"/>
            <a:ext cx="1588" cy="1303338"/>
          </a:xfrm>
          <a:prstGeom prst="line">
            <a:avLst/>
          </a:prstGeom>
          <a:noFill/>
          <a:ln w="28440">
            <a:solidFill>
              <a:srgbClr val="FF505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5734050" y="3768725"/>
            <a:ext cx="1588" cy="1303338"/>
          </a:xfrm>
          <a:prstGeom prst="line">
            <a:avLst/>
          </a:prstGeom>
          <a:noFill/>
          <a:ln w="28440">
            <a:solidFill>
              <a:srgbClr val="FF505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3530600" y="5072063"/>
            <a:ext cx="2203450" cy="1587"/>
          </a:xfrm>
          <a:prstGeom prst="line">
            <a:avLst/>
          </a:prstGeom>
          <a:noFill/>
          <a:ln w="28440">
            <a:solidFill>
              <a:srgbClr val="FF505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4" name="Line 16"/>
          <p:cNvSpPr>
            <a:spLocks noChangeShapeType="1"/>
          </p:cNvSpPr>
          <p:nvPr/>
        </p:nvSpPr>
        <p:spPr bwMode="auto">
          <a:xfrm>
            <a:off x="2800350" y="5719763"/>
            <a:ext cx="2203450" cy="1587"/>
          </a:xfrm>
          <a:prstGeom prst="line">
            <a:avLst/>
          </a:prstGeom>
          <a:noFill/>
          <a:ln w="28440">
            <a:solidFill>
              <a:srgbClr val="FF505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9235" name="AutoShape 17"/>
          <p:cNvCxnSpPr>
            <a:cxnSpLocks noChangeShapeType="1"/>
          </p:cNvCxnSpPr>
          <p:nvPr/>
        </p:nvCxnSpPr>
        <p:spPr bwMode="auto">
          <a:xfrm>
            <a:off x="2797175" y="6238875"/>
            <a:ext cx="2201863" cy="3175"/>
          </a:xfrm>
          <a:prstGeom prst="straightConnector1">
            <a:avLst/>
          </a:prstGeom>
          <a:noFill/>
          <a:ln w="28440">
            <a:solidFill>
              <a:srgbClr val="339933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36" name="Text Box 18"/>
          <p:cNvSpPr txBox="1">
            <a:spLocks noChangeArrowheads="1"/>
          </p:cNvSpPr>
          <p:nvPr/>
        </p:nvSpPr>
        <p:spPr bwMode="auto">
          <a:xfrm>
            <a:off x="4953000" y="6018213"/>
            <a:ext cx="3059113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Clr>
                <a:srgbClr val="339933"/>
              </a:buClr>
              <a:buFont typeface="AvantGarde Bk BT" charset="0"/>
              <a:buNone/>
            </a:pPr>
            <a:r>
              <a:rPr lang="it-IT" sz="1800" b="1">
                <a:solidFill>
                  <a:srgbClr val="339933"/>
                </a:solidFill>
                <a:latin typeface="AvantGarde Bk BT" charset="0"/>
                <a:cs typeface="MS PGothic" charset="0"/>
              </a:rPr>
              <a:t>Logical </a:t>
            </a:r>
            <a:r>
              <a:rPr lang="en-US" sz="1800" b="1">
                <a:solidFill>
                  <a:srgbClr val="339933"/>
                </a:solidFill>
                <a:latin typeface="AvantGarde Bk BT" charset="0"/>
                <a:cs typeface="MS PGothic" charset="0"/>
              </a:rPr>
              <a:t>information</a:t>
            </a:r>
            <a:r>
              <a:rPr lang="it-IT" sz="1800" b="1">
                <a:solidFill>
                  <a:srgbClr val="339933"/>
                </a:solidFill>
                <a:latin typeface="AvantGarde Bk BT" charset="0"/>
                <a:cs typeface="MS PGothic" charset="0"/>
              </a:rPr>
              <a:t> flow</a:t>
            </a:r>
          </a:p>
        </p:txBody>
      </p:sp>
      <p:sp>
        <p:nvSpPr>
          <p:cNvPr id="9237" name="Text Box 19"/>
          <p:cNvSpPr txBox="1">
            <a:spLocks noChangeArrowheads="1"/>
          </p:cNvSpPr>
          <p:nvPr/>
        </p:nvSpPr>
        <p:spPr bwMode="auto">
          <a:xfrm>
            <a:off x="5018088" y="5500688"/>
            <a:ext cx="3059112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buClr>
                <a:srgbClr val="FF5050"/>
              </a:buClr>
              <a:buFont typeface="AvantGarde Bk BT" charset="0"/>
              <a:buNone/>
            </a:pPr>
            <a:r>
              <a:rPr lang="en-US" sz="1800" b="1">
                <a:solidFill>
                  <a:srgbClr val="FF5050"/>
                </a:solidFill>
                <a:latin typeface="AvantGarde Bk BT" charset="0"/>
                <a:cs typeface="MS PGothic" charset="0"/>
              </a:rPr>
              <a:t>Physical information flow</a:t>
            </a:r>
          </a:p>
        </p:txBody>
      </p:sp>
      <p:cxnSp>
        <p:nvCxnSpPr>
          <p:cNvPr id="9238" name="AutoShape 20"/>
          <p:cNvCxnSpPr>
            <a:cxnSpLocks noChangeShapeType="1"/>
          </p:cNvCxnSpPr>
          <p:nvPr/>
        </p:nvCxnSpPr>
        <p:spPr bwMode="auto">
          <a:xfrm>
            <a:off x="4572000" y="2057400"/>
            <a:ext cx="2403475" cy="146208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  <a:ex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239" name="Text Box 21"/>
          <p:cNvSpPr txBox="1">
            <a:spLocks noChangeArrowheads="1"/>
          </p:cNvSpPr>
          <p:nvPr/>
        </p:nvSpPr>
        <p:spPr bwMode="auto">
          <a:xfrm rot="-1860000">
            <a:off x="2266950" y="2522538"/>
            <a:ext cx="1828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spcBef>
                <a:spcPts val="1125"/>
              </a:spcBef>
              <a:buClr>
                <a:srgbClr val="CC3300"/>
              </a:buClr>
            </a:pPr>
            <a:r>
              <a:rPr lang="it-IT" sz="1800">
                <a:solidFill>
                  <a:srgbClr val="CC3300"/>
                </a:solidFill>
                <a:cs typeface="MS PGothic" charset="0"/>
              </a:rPr>
              <a:t>lookup</a:t>
            </a:r>
          </a:p>
        </p:txBody>
      </p:sp>
      <p:sp>
        <p:nvSpPr>
          <p:cNvPr id="9240" name="Text Box 22"/>
          <p:cNvSpPr txBox="1">
            <a:spLocks noChangeArrowheads="1"/>
          </p:cNvSpPr>
          <p:nvPr/>
        </p:nvSpPr>
        <p:spPr bwMode="auto">
          <a:xfrm rot="1740000">
            <a:off x="4953000" y="2466975"/>
            <a:ext cx="1828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>
              <a:lnSpc>
                <a:spcPct val="100000"/>
              </a:lnSpc>
              <a:spcBef>
                <a:spcPts val="1125"/>
              </a:spcBef>
              <a:buClr>
                <a:srgbClr val="CC3300"/>
              </a:buClr>
            </a:pPr>
            <a:r>
              <a:rPr lang="it-IT" sz="1800">
                <a:solidFill>
                  <a:srgbClr val="CC3300"/>
                </a:solidFill>
                <a:cs typeface="MS PGothic" charset="0"/>
              </a:rPr>
              <a:t>register</a:t>
            </a: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3419475" y="3154363"/>
            <a:ext cx="2339975" cy="34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algn="ctr"/>
            <a:r>
              <a:rPr lang="it-IT" sz="1800" b="1">
                <a:solidFill>
                  <a:srgbClr val="000000"/>
                </a:solidFill>
                <a:cs typeface="MS PGothic" charset="0"/>
              </a:rPr>
              <a:t>Method invocation</a:t>
            </a:r>
          </a:p>
        </p:txBody>
      </p:sp>
    </p:spTree>
    <p:extLst>
      <p:ext uri="{BB962C8B-B14F-4D97-AF65-F5344CB8AC3E}">
        <p14:creationId xmlns:p14="http://schemas.microsoft.com/office/powerpoint/2010/main" val="39688567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"/>
                            </p:stCondLst>
                            <p:childTnLst>
                              <p:par>
                                <p:cTn id="16" presetID="1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"/>
                            </p:stCondLst>
                            <p:childTnLst>
                              <p:par>
                                <p:cTn id="19" presetID="1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5" grpId="0" animBg="1"/>
      <p:bldP spid="8206" grpId="0" animBg="1"/>
      <p:bldP spid="820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36513"/>
            <a:ext cx="8820150" cy="1341437"/>
          </a:xfrm>
        </p:spPr>
        <p:txBody>
          <a:bodyPr lIns="0" tIns="0" rIns="0" bIns="0" anchor="ctr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dirty="0">
                <a:latin typeface="Arial" charset="0"/>
                <a:cs typeface="MS PGothic" charset="0"/>
              </a:rPr>
              <a:t>Java Remote Method Invocation (RMI)‏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752600"/>
            <a:ext cx="7848600" cy="4648200"/>
          </a:xfrm>
        </p:spPr>
        <p:txBody>
          <a:bodyPr lIns="0" tIns="0" rIns="0" bIns="0">
            <a:normAutofit/>
          </a:bodyPr>
          <a:lstStyle/>
          <a:p>
            <a:pPr>
              <a:spcBef>
                <a:spcPts val="245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it-IT" sz="2800" dirty="0" smtClean="0">
              <a:cs typeface="Arial" panose="020B0604020202020204" pitchFamily="34" charset="0"/>
            </a:endParaRPr>
          </a:p>
          <a:p>
            <a:pPr>
              <a:spcBef>
                <a:spcPts val="245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it-IT" sz="2800" dirty="0" smtClean="0">
                <a:cs typeface="Arial" panose="020B0604020202020204" pitchFamily="34" charset="0"/>
              </a:rPr>
              <a:t>Distributed objects extend RPC to object-oriented programming</a:t>
            </a:r>
          </a:p>
          <a:p>
            <a:pPr>
              <a:spcBef>
                <a:spcPts val="245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it-IT" sz="2800" dirty="0" smtClean="0">
                <a:cs typeface="Arial" panose="020B0604020202020204" pitchFamily="34" charset="0"/>
              </a:rPr>
              <a:t>Java RMI is a sample implementation</a:t>
            </a:r>
          </a:p>
          <a:p>
            <a:pPr>
              <a:spcBef>
                <a:spcPts val="245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it-IT" sz="2900" dirty="0" smtClean="0">
                <a:cs typeface="Arial" panose="020B0604020202020204" pitchFamily="34" charset="0"/>
              </a:rPr>
              <a:t>Java RMI enables different virtual machines to share objects, like in a shared address space</a:t>
            </a:r>
            <a:endParaRPr lang="it-IT" sz="29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30265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333375"/>
            <a:ext cx="84582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dirty="0" smtClean="0">
                <a:latin typeface="Arial" charset="0"/>
                <a:cs typeface="MS PGothic" charset="0"/>
              </a:rPr>
              <a:t>Java RMI </a:t>
            </a:r>
            <a:r>
              <a:rPr lang="it-IT" dirty="0">
                <a:latin typeface="Arial" charset="0"/>
                <a:cs typeface="MS PGothic" charset="0"/>
              </a:rPr>
              <a:t>Registry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idx="1"/>
          </p:nvPr>
        </p:nvSpPr>
        <p:spPr>
          <a:xfrm>
            <a:off x="539750" y="1263650"/>
            <a:ext cx="8077200" cy="503555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spcBef>
                <a:spcPts val="245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sz="2800" dirty="0" smtClean="0">
              <a:latin typeface="Arial" charset="0"/>
              <a:cs typeface="Lucida Sans Unicode" charset="0"/>
            </a:endParaRPr>
          </a:p>
          <a:p>
            <a:pPr>
              <a:lnSpc>
                <a:spcPct val="80000"/>
              </a:lnSpc>
              <a:spcBef>
                <a:spcPts val="245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dirty="0" smtClean="0">
                <a:latin typeface="Arial" charset="0"/>
                <a:cs typeface="Lucida Sans Unicode" charset="0"/>
              </a:rPr>
              <a:t>RMI </a:t>
            </a:r>
            <a:r>
              <a:rPr lang="en-GB" sz="2800" dirty="0">
                <a:latin typeface="Arial" charset="0"/>
                <a:cs typeface="Lucida Sans Unicode" charset="0"/>
              </a:rPr>
              <a:t>Registry is a naming service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 smtClean="0">
                <a:latin typeface="Arial" charset="0"/>
                <a:cs typeface="Lucida Sans Unicode" charset="0"/>
              </a:rPr>
              <a:t>Separately </a:t>
            </a:r>
            <a:r>
              <a:rPr lang="en-GB" sz="2400" dirty="0">
                <a:latin typeface="Arial" charset="0"/>
                <a:cs typeface="Lucida Sans Unicode" charset="0"/>
              </a:rPr>
              <a:t>Running service</a:t>
            </a:r>
          </a:p>
          <a:p>
            <a:pPr lvl="2">
              <a:lnSpc>
                <a:spcPct val="80000"/>
              </a:lnSpc>
              <a:spcBef>
                <a:spcPts val="5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 dirty="0" smtClean="0">
                <a:latin typeface="Arial" charset="0"/>
                <a:cs typeface="Lucida Sans Unicode" charset="0"/>
              </a:rPr>
              <a:t>Can be initiated within a program or using </a:t>
            </a:r>
            <a:r>
              <a:rPr lang="en-GB" sz="2000" dirty="0">
                <a:latin typeface="Arial" charset="0"/>
                <a:cs typeface="Lucida Sans Unicode" charset="0"/>
              </a:rPr>
              <a:t>Java</a:t>
            </a:r>
            <a:r>
              <a:rPr lang="ja-JP" altLang="en-GB" sz="2000" dirty="0">
                <a:latin typeface="Arial" charset="0"/>
                <a:cs typeface="Lucida Sans Unicode" charset="0"/>
              </a:rPr>
              <a:t>’</a:t>
            </a:r>
            <a:r>
              <a:rPr lang="en-GB" sz="2000" dirty="0">
                <a:latin typeface="Arial" charset="0"/>
                <a:cs typeface="Lucida Sans Unicode" charset="0"/>
              </a:rPr>
              <a:t>s </a:t>
            </a:r>
            <a:r>
              <a:rPr lang="ja-JP" altLang="en-GB" sz="2000" dirty="0">
                <a:latin typeface="Arial" charset="0"/>
                <a:cs typeface="Lucida Sans Unicode" charset="0"/>
              </a:rPr>
              <a:t>“</a:t>
            </a:r>
            <a:r>
              <a:rPr lang="en-GB" sz="2000" dirty="0" err="1">
                <a:solidFill>
                  <a:srgbClr val="339933"/>
                </a:solidFill>
                <a:latin typeface="Arial" charset="0"/>
                <a:cs typeface="Lucida Sans Unicode" charset="0"/>
              </a:rPr>
              <a:t>rmiregistry</a:t>
            </a:r>
            <a:r>
              <a:rPr lang="ja-JP" altLang="en-GB" sz="2000" dirty="0">
                <a:latin typeface="Arial" charset="0"/>
                <a:cs typeface="Lucida Sans Unicode" charset="0"/>
              </a:rPr>
              <a:t>”</a:t>
            </a:r>
            <a:r>
              <a:rPr lang="en-GB" sz="2000" dirty="0">
                <a:latin typeface="Arial" charset="0"/>
                <a:cs typeface="Lucida Sans Unicode" charset="0"/>
              </a:rPr>
              <a:t> tool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Arial" charset="0"/>
                <a:cs typeface="Lucida Sans Unicode" charset="0"/>
              </a:rPr>
              <a:t>Server programs register remote objects</a:t>
            </a:r>
          </a:p>
          <a:p>
            <a:pPr lvl="2">
              <a:lnSpc>
                <a:spcPct val="80000"/>
              </a:lnSpc>
              <a:spcBef>
                <a:spcPts val="5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 dirty="0">
                <a:latin typeface="Arial" charset="0"/>
                <a:cs typeface="Lucida Sans Unicode" charset="0"/>
              </a:rPr>
              <a:t>Given the object a </a:t>
            </a:r>
            <a:r>
              <a:rPr lang="en-GB" sz="2000" dirty="0" smtClean="0">
                <a:latin typeface="Arial" charset="0"/>
                <a:cs typeface="Lucida Sans Unicode" charset="0"/>
              </a:rPr>
              <a:t>name under which </a:t>
            </a:r>
            <a:r>
              <a:rPr lang="en-GB" sz="2000" dirty="0">
                <a:latin typeface="Arial" charset="0"/>
                <a:cs typeface="Lucida Sans Unicode" charset="0"/>
              </a:rPr>
              <a:t>it can be found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Arial" charset="0"/>
                <a:cs typeface="Lucida Sans Unicode" charset="0"/>
              </a:rPr>
              <a:t>Client programs lookup object references that match this service name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buFont typeface="Wingdings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sz="2400" dirty="0">
              <a:latin typeface="Arial" charset="0"/>
              <a:cs typeface="Lucida Sans Unicode" charset="0"/>
            </a:endParaRPr>
          </a:p>
          <a:p>
            <a:pPr>
              <a:lnSpc>
                <a:spcPct val="8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>
                <a:latin typeface="Arial" charset="0"/>
                <a:cs typeface="Lucida Sans Unicode" charset="0"/>
              </a:rPr>
              <a:t>Registry names have a URL format</a:t>
            </a:r>
          </a:p>
          <a:p>
            <a:pPr lvl="1">
              <a:lnSpc>
                <a:spcPct val="9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 err="1">
                <a:solidFill>
                  <a:srgbClr val="339933"/>
                </a:solidFill>
                <a:latin typeface="Arial" charset="0"/>
                <a:cs typeface="Lucida Sans Unicode" charset="0"/>
              </a:rPr>
              <a:t>rmi</a:t>
            </a:r>
            <a:r>
              <a:rPr lang="en-GB" dirty="0">
                <a:solidFill>
                  <a:srgbClr val="339933"/>
                </a:solidFill>
                <a:latin typeface="Arial" charset="0"/>
                <a:cs typeface="Lucida Sans Unicode" charset="0"/>
              </a:rPr>
              <a:t>://&lt;hostname&gt;:&lt;port&gt;/&lt;</a:t>
            </a:r>
            <a:r>
              <a:rPr lang="en-GB" dirty="0" err="1">
                <a:solidFill>
                  <a:srgbClr val="339933"/>
                </a:solidFill>
                <a:latin typeface="Arial" charset="0"/>
                <a:cs typeface="Lucida Sans Unicode" charset="0"/>
              </a:rPr>
              <a:t>ServiceName</a:t>
            </a:r>
            <a:r>
              <a:rPr lang="en-GB" dirty="0">
                <a:solidFill>
                  <a:srgbClr val="339933"/>
                </a:solidFill>
                <a:latin typeface="Arial" charset="0"/>
                <a:cs typeface="Lucida Sans Unicode" charset="0"/>
              </a:rPr>
              <a:t>&gt;</a:t>
            </a:r>
          </a:p>
          <a:p>
            <a:pPr lvl="1">
              <a:lnSpc>
                <a:spcPct val="9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>
                <a:latin typeface="Arial" charset="0"/>
                <a:cs typeface="Lucida Sans Unicode" charset="0"/>
              </a:rPr>
              <a:t>E.g. </a:t>
            </a:r>
            <a:r>
              <a:rPr lang="en-GB" dirty="0" err="1">
                <a:latin typeface="Arial" charset="0"/>
                <a:cs typeface="Lucida Sans Unicode" charset="0"/>
              </a:rPr>
              <a:t>rmi</a:t>
            </a:r>
            <a:r>
              <a:rPr lang="en-GB" dirty="0">
                <a:latin typeface="Arial" charset="0"/>
                <a:cs typeface="Lucida Sans Unicode" charset="0"/>
              </a:rPr>
              <a:t>://localhost:1099/</a:t>
            </a:r>
            <a:r>
              <a:rPr lang="en-GB" dirty="0" err="1">
                <a:latin typeface="Arial" charset="0"/>
                <a:cs typeface="Lucida Sans Unicode" charset="0"/>
              </a:rPr>
              <a:t>CalculatorService</a:t>
            </a:r>
            <a:endParaRPr lang="en-GB" dirty="0">
              <a:latin typeface="Arial" charset="0"/>
              <a:cs typeface="Lucida Sans Unicode" charset="0"/>
            </a:endParaRPr>
          </a:p>
          <a:p>
            <a:pPr lvl="1">
              <a:lnSpc>
                <a:spcPct val="9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>
                <a:latin typeface="Arial" charset="0"/>
                <a:cs typeface="Lucida Sans Unicode" charset="0"/>
              </a:rPr>
              <a:t>E.g. </a:t>
            </a:r>
            <a:r>
              <a:rPr lang="en-GB" dirty="0" err="1">
                <a:latin typeface="Arial" charset="0"/>
                <a:cs typeface="Lucida Sans Unicode" charset="0"/>
              </a:rPr>
              <a:t>rmi</a:t>
            </a:r>
            <a:r>
              <a:rPr lang="en-GB" dirty="0">
                <a:latin typeface="Arial" charset="0"/>
                <a:cs typeface="Lucida Sans Unicode" charset="0"/>
              </a:rPr>
              <a:t>://194.80.36.30:1099/</a:t>
            </a:r>
            <a:r>
              <a:rPr lang="en-GB" dirty="0" err="1">
                <a:latin typeface="Arial" charset="0"/>
                <a:cs typeface="Lucida Sans Unicode" charset="0"/>
              </a:rPr>
              <a:t>ChatService</a:t>
            </a:r>
            <a:endParaRPr lang="en-GB" dirty="0">
              <a:latin typeface="Arial" charset="0"/>
              <a:cs typeface="Lucida Sans Unicode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dirty="0">
              <a:latin typeface="Arial" charset="0"/>
              <a:cs typeface="Lucida Sans Unico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9210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459788" cy="669925"/>
          </a:xfrm>
        </p:spPr>
        <p:txBody>
          <a:bodyPr lIns="0" tIns="0" rIns="0" bIns="0" anchor="ctr">
            <a:normAutofit/>
          </a:bodyPr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dirty="0" smtClean="0">
                <a:latin typeface="Arial" charset="0"/>
                <a:cs typeface="MS PGothic" charset="0"/>
              </a:rPr>
              <a:t>Java.rmi.Naming</a:t>
            </a:r>
            <a:endParaRPr lang="it-IT" dirty="0">
              <a:latin typeface="Arial" charset="0"/>
              <a:cs typeface="MS PGothic" charset="0"/>
            </a:endParaRPr>
          </a:p>
        </p:txBody>
      </p:sp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3505200" y="4724400"/>
            <a:ext cx="2122488" cy="1471613"/>
          </a:xfrm>
          <a:prstGeom prst="pentagon">
            <a:avLst/>
          </a:prstGeom>
          <a:solidFill>
            <a:srgbClr val="CCFFCC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lIns="81720" tIns="40680" rIns="81720" bIns="40680" anchor="ctr"/>
          <a:lstStyle/>
          <a:p>
            <a:pPr algn="ctr" eaLnBrk="1">
              <a:buFont typeface="Wingdings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b="1">
                <a:solidFill>
                  <a:srgbClr val="000000"/>
                </a:solidFill>
                <a:cs typeface="MS PGothic" charset="0"/>
              </a:rPr>
              <a:t>RMIRegistry</a:t>
            </a:r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6477000" y="4495800"/>
            <a:ext cx="1524000" cy="53340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1720" tIns="40680" rIns="81720" bIns="40680" anchor="ctr"/>
          <a:lstStyle/>
          <a:p>
            <a:pPr algn="ctr" eaLnBrk="1">
              <a:buFont typeface="Wingdings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1600" dirty="0" smtClean="0">
                <a:solidFill>
                  <a:srgbClr val="000000"/>
                </a:solidFill>
                <a:cs typeface="MS PGothic" charset="0"/>
              </a:rPr>
              <a:t>Client</a:t>
            </a:r>
            <a:endParaRPr lang="it-IT" sz="1600" dirty="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H="1">
            <a:off x="5176838" y="4800600"/>
            <a:ext cx="1304925" cy="5445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-42862" y="3466980"/>
            <a:ext cx="5715000" cy="266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720" tIns="40680" rIns="81720" bIns="4068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>
              <a:buFont typeface="Wingdings" charset="0"/>
              <a:buNone/>
            </a:pPr>
            <a:r>
              <a:rPr lang="en-GB" sz="1200" b="1" dirty="0" err="1" smtClean="0">
                <a:solidFill>
                  <a:srgbClr val="CC3300"/>
                </a:solidFill>
                <a:cs typeface="MS PGothic" charset="0"/>
              </a:rPr>
              <a:t>Naming.bind</a:t>
            </a:r>
            <a:r>
              <a:rPr lang="en-GB" sz="1200" b="1" dirty="0">
                <a:solidFill>
                  <a:srgbClr val="000000"/>
                </a:solidFill>
                <a:cs typeface="MS PGothic" charset="0"/>
              </a:rPr>
              <a:t>(</a:t>
            </a:r>
            <a:r>
              <a:rPr lang="ja-JP" altLang="en-GB" sz="1200" b="1" dirty="0">
                <a:solidFill>
                  <a:srgbClr val="000000"/>
                </a:solidFill>
                <a:cs typeface="MS PGothic" charset="0"/>
              </a:rPr>
              <a:t>“</a:t>
            </a:r>
            <a:r>
              <a:rPr lang="en-GB" sz="1200" b="1" dirty="0">
                <a:solidFill>
                  <a:srgbClr val="000000"/>
                </a:solidFill>
                <a:cs typeface="MS PGothic" charset="0"/>
              </a:rPr>
              <a:t>rmi://</a:t>
            </a:r>
            <a:r>
              <a:rPr lang="en-GB" sz="1200" b="1" dirty="0" smtClean="0">
                <a:solidFill>
                  <a:srgbClr val="000000"/>
                </a:solidFill>
                <a:cs typeface="MS PGothic" charset="0"/>
              </a:rPr>
              <a:t>localhost/TestService</a:t>
            </a:r>
            <a:r>
              <a:rPr lang="ja-JP" altLang="en-GB" sz="1200" b="1" dirty="0">
                <a:solidFill>
                  <a:srgbClr val="000000"/>
                </a:solidFill>
                <a:cs typeface="MS PGothic" charset="0"/>
              </a:rPr>
              <a:t>”</a:t>
            </a:r>
            <a:r>
              <a:rPr lang="en-GB" sz="1200" b="1" dirty="0">
                <a:solidFill>
                  <a:srgbClr val="000000"/>
                </a:solidFill>
                <a:cs typeface="MS PGothic" charset="0"/>
              </a:rPr>
              <a:t>, </a:t>
            </a:r>
            <a:r>
              <a:rPr lang="en-GB" sz="1200" b="1" dirty="0" err="1" smtClean="0">
                <a:solidFill>
                  <a:srgbClr val="000000"/>
                </a:solidFill>
                <a:cs typeface="MS PGothic" charset="0"/>
              </a:rPr>
              <a:t>Obj</a:t>
            </a:r>
            <a:r>
              <a:rPr lang="en-GB" sz="1200" b="1" dirty="0" smtClean="0">
                <a:solidFill>
                  <a:srgbClr val="000000"/>
                </a:solidFill>
                <a:cs typeface="MS PGothic" charset="0"/>
              </a:rPr>
              <a:t>)</a:t>
            </a:r>
            <a:r>
              <a:rPr lang="en-GB" sz="1200" b="1" dirty="0">
                <a:solidFill>
                  <a:srgbClr val="000000"/>
                </a:solidFill>
                <a:cs typeface="MS PGothic" charset="0"/>
              </a:rPr>
              <a:t>‏</a:t>
            </a:r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1447800" y="4648200"/>
            <a:ext cx="1371600" cy="511175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1720" tIns="40680" rIns="81720" bIns="40680" anchor="ctr"/>
          <a:lstStyle/>
          <a:p>
            <a:pPr algn="ctr" eaLnBrk="1">
              <a:buFont typeface="Wingdings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1600" dirty="0" smtClean="0">
                <a:solidFill>
                  <a:srgbClr val="000000"/>
                </a:solidFill>
                <a:cs typeface="MS PGothic" charset="0"/>
              </a:rPr>
              <a:t>Server</a:t>
            </a:r>
            <a:endParaRPr lang="it-IT" sz="1600" dirty="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2819400" y="4876800"/>
            <a:ext cx="1295400" cy="381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 flipV="1">
            <a:off x="5257798" y="4876800"/>
            <a:ext cx="1219201" cy="51971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4343400" y="3470878"/>
            <a:ext cx="3886200" cy="266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1720" tIns="40680" rIns="81720" bIns="4068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>
              <a:buFont typeface="Wingdings" charset="0"/>
              <a:buNone/>
            </a:pPr>
            <a:r>
              <a:rPr lang="en-GB" sz="1200" b="1" dirty="0" err="1">
                <a:solidFill>
                  <a:srgbClr val="CC3300"/>
                </a:solidFill>
                <a:cs typeface="MS PGothic" charset="0"/>
              </a:rPr>
              <a:t>N</a:t>
            </a:r>
            <a:r>
              <a:rPr lang="en-GB" sz="1200" b="1" dirty="0" err="1" smtClean="0">
                <a:solidFill>
                  <a:srgbClr val="CC3300"/>
                </a:solidFill>
                <a:cs typeface="MS PGothic" charset="0"/>
              </a:rPr>
              <a:t>aming.lookup</a:t>
            </a:r>
            <a:r>
              <a:rPr lang="en-GB" sz="1200" b="1" dirty="0">
                <a:solidFill>
                  <a:srgbClr val="000000"/>
                </a:solidFill>
                <a:cs typeface="MS PGothic" charset="0"/>
              </a:rPr>
              <a:t>(</a:t>
            </a:r>
            <a:r>
              <a:rPr lang="ja-JP" altLang="en-GB" sz="1200" b="1" dirty="0">
                <a:solidFill>
                  <a:srgbClr val="000000"/>
                </a:solidFill>
                <a:cs typeface="MS PGothic" charset="0"/>
              </a:rPr>
              <a:t>“</a:t>
            </a:r>
            <a:r>
              <a:rPr lang="en-GB" sz="1200" b="1" dirty="0">
                <a:solidFill>
                  <a:srgbClr val="000000"/>
                </a:solidFill>
                <a:cs typeface="MS PGothic" charset="0"/>
              </a:rPr>
              <a:t>rmi://</a:t>
            </a:r>
            <a:r>
              <a:rPr lang="en-GB" sz="1200" b="1" dirty="0" smtClean="0">
                <a:solidFill>
                  <a:srgbClr val="000000"/>
                </a:solidFill>
                <a:cs typeface="MS PGothic" charset="0"/>
              </a:rPr>
              <a:t>localhost:1099/TestService</a:t>
            </a:r>
            <a:r>
              <a:rPr lang="ja-JP" altLang="en-GB" sz="1200" b="1" dirty="0">
                <a:solidFill>
                  <a:srgbClr val="000000"/>
                </a:solidFill>
                <a:cs typeface="MS PGothic" charset="0"/>
              </a:rPr>
              <a:t>”</a:t>
            </a:r>
            <a:r>
              <a:rPr lang="en-GB" sz="1200" b="1" dirty="0">
                <a:solidFill>
                  <a:srgbClr val="000000"/>
                </a:solidFill>
                <a:cs typeface="MS PGothic" charset="0"/>
              </a:rPr>
              <a:t>)‏</a:t>
            </a:r>
          </a:p>
        </p:txBody>
      </p:sp>
      <p:sp>
        <p:nvSpPr>
          <p:cNvPr id="22539" name="AutoShape 10"/>
          <p:cNvSpPr>
            <a:spLocks noChangeArrowheads="1"/>
          </p:cNvSpPr>
          <p:nvPr/>
        </p:nvSpPr>
        <p:spPr bwMode="auto">
          <a:xfrm>
            <a:off x="4724400" y="1295400"/>
            <a:ext cx="2724150" cy="130651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2540" name="AutoShape 11"/>
          <p:cNvSpPr>
            <a:spLocks noChangeArrowheads="1"/>
          </p:cNvSpPr>
          <p:nvPr/>
        </p:nvSpPr>
        <p:spPr bwMode="auto">
          <a:xfrm>
            <a:off x="1295400" y="1295400"/>
            <a:ext cx="2724150" cy="130651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2541" name="Rectangle 12"/>
          <p:cNvSpPr>
            <a:spLocks noChangeArrowheads="1"/>
          </p:cNvSpPr>
          <p:nvPr/>
        </p:nvSpPr>
        <p:spPr bwMode="auto">
          <a:xfrm>
            <a:off x="1679575" y="1504950"/>
            <a:ext cx="2122488" cy="490538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1600">
                <a:solidFill>
                  <a:srgbClr val="000000"/>
                </a:solidFill>
                <a:cs typeface="MS PGothic" charset="0"/>
              </a:rPr>
              <a:t>Interface</a:t>
            </a:r>
          </a:p>
        </p:txBody>
      </p:sp>
      <p:sp>
        <p:nvSpPr>
          <p:cNvPr id="22542" name="Rectangle 13"/>
          <p:cNvSpPr>
            <a:spLocks noChangeArrowheads="1"/>
          </p:cNvSpPr>
          <p:nvPr/>
        </p:nvSpPr>
        <p:spPr bwMode="auto">
          <a:xfrm>
            <a:off x="5005388" y="1504950"/>
            <a:ext cx="2122487" cy="490538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1600">
                <a:solidFill>
                  <a:srgbClr val="000000"/>
                </a:solidFill>
                <a:cs typeface="MS PGothic" charset="0"/>
              </a:rPr>
              <a:t>Remote Object</a:t>
            </a:r>
          </a:p>
        </p:txBody>
      </p:sp>
      <p:sp>
        <p:nvSpPr>
          <p:cNvPr id="22543" name="Text Box 14"/>
          <p:cNvSpPr txBox="1">
            <a:spLocks noChangeArrowheads="1"/>
          </p:cNvSpPr>
          <p:nvPr/>
        </p:nvSpPr>
        <p:spPr bwMode="auto">
          <a:xfrm>
            <a:off x="1516063" y="2170113"/>
            <a:ext cx="1797050" cy="33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r>
              <a:rPr lang="it-IT" sz="1600" dirty="0" smtClean="0">
                <a:solidFill>
                  <a:srgbClr val="000000"/>
                </a:solidFill>
                <a:cs typeface="MS PGothic" charset="0"/>
              </a:rPr>
              <a:t>Server Program</a:t>
            </a:r>
            <a:endParaRPr lang="it-IT" sz="1600" dirty="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22544" name="Text Box 15"/>
          <p:cNvSpPr txBox="1">
            <a:spLocks noChangeArrowheads="1"/>
          </p:cNvSpPr>
          <p:nvPr/>
        </p:nvSpPr>
        <p:spPr bwMode="auto">
          <a:xfrm>
            <a:off x="5761038" y="2170113"/>
            <a:ext cx="1797050" cy="33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Lucida Sans Unicode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r>
              <a:rPr lang="it-IT" sz="1600" dirty="0" smtClean="0">
                <a:solidFill>
                  <a:srgbClr val="000000"/>
                </a:solidFill>
                <a:cs typeface="MS PGothic" charset="0"/>
              </a:rPr>
              <a:t>Client Program</a:t>
            </a:r>
            <a:endParaRPr lang="it-IT" sz="1600" dirty="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22545" name="AutoShape 16"/>
          <p:cNvSpPr>
            <a:spLocks/>
          </p:cNvSpPr>
          <p:nvPr/>
        </p:nvSpPr>
        <p:spPr bwMode="auto">
          <a:xfrm rot="5400000">
            <a:off x="4348163" y="-147637"/>
            <a:ext cx="228600" cy="6324600"/>
          </a:xfrm>
          <a:prstGeom prst="rightBrace">
            <a:avLst>
              <a:gd name="adj1" fmla="val 230556"/>
              <a:gd name="adj2" fmla="val 50000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1143000" y="4114800"/>
            <a:ext cx="6934200" cy="2362200"/>
          </a:xfrm>
          <a:prstGeom prst="rect">
            <a:avLst/>
          </a:prstGeom>
          <a:noFill/>
          <a:ln w="2556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1524" name="AutoShape 20"/>
          <p:cNvSpPr>
            <a:spLocks noChangeArrowheads="1"/>
          </p:cNvSpPr>
          <p:nvPr/>
        </p:nvSpPr>
        <p:spPr bwMode="auto">
          <a:xfrm>
            <a:off x="5715000" y="2667000"/>
            <a:ext cx="762000" cy="762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66CC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1525" name="AutoShape 21"/>
          <p:cNvSpPr>
            <a:spLocks noChangeArrowheads="1"/>
          </p:cNvSpPr>
          <p:nvPr/>
        </p:nvSpPr>
        <p:spPr bwMode="auto">
          <a:xfrm>
            <a:off x="1676400" y="2667000"/>
            <a:ext cx="762000" cy="762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66CC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208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11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 additive="repl">
                                        <p:cTn id="15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 additive="repl">
                                        <p:cTn id="19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25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29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34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3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40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43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46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49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52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7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/>
      <p:bldP spid="21511" grpId="0" animBg="1"/>
      <p:bldP spid="21512" grpId="0" animBg="1"/>
      <p:bldP spid="21521" grpId="0" animBg="1"/>
      <p:bldP spid="21521" grpId="1" animBg="1"/>
      <p:bldP spid="21524" grpId="0" animBg="1"/>
      <p:bldP spid="21524" grpId="1" animBg="1"/>
      <p:bldP spid="215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539750"/>
            <a:ext cx="8459788" cy="669925"/>
          </a:xfrm>
        </p:spPr>
        <p:txBody>
          <a:bodyPr lIns="0" tIns="0" rIns="0" bIns="0" anchor="ctr">
            <a:normAutofit/>
          </a:bodyPr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>
                <a:latin typeface="Arial" charset="0"/>
                <a:cs typeface="MS PGothic" charset="0"/>
              </a:rPr>
              <a:t>Parameter Passing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idx="1"/>
          </p:nvPr>
        </p:nvSpPr>
        <p:spPr>
          <a:xfrm>
            <a:off x="595313" y="1752600"/>
            <a:ext cx="8224837" cy="4187825"/>
          </a:xfrm>
        </p:spPr>
        <p:txBody>
          <a:bodyPr lIns="0" tIns="0" rIns="0" bIns="0">
            <a:normAutofit/>
          </a:bodyPr>
          <a:lstStyle/>
          <a:p>
            <a:pPr marL="427038" indent="-322263">
              <a:spcBef>
                <a:spcPts val="2450"/>
              </a:spcBef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800" dirty="0">
                <a:latin typeface="Arial" charset="0"/>
                <a:cs typeface="Lucida Sans Unicode" charset="0"/>
              </a:rPr>
              <a:t>Parameter Passing in Java RMI is different from standard </a:t>
            </a:r>
            <a:r>
              <a:rPr lang="it-IT" sz="2800" dirty="0" smtClean="0">
                <a:latin typeface="Arial" charset="0"/>
                <a:cs typeface="Lucida Sans Unicode" charset="0"/>
              </a:rPr>
              <a:t>Java</a:t>
            </a:r>
            <a:br>
              <a:rPr lang="it-IT" sz="2800" dirty="0" smtClean="0">
                <a:latin typeface="Arial" charset="0"/>
                <a:cs typeface="Lucida Sans Unicode" charset="0"/>
              </a:rPr>
            </a:br>
            <a:endParaRPr lang="it-IT" sz="2500" dirty="0">
              <a:latin typeface="Arial" charset="0"/>
              <a:cs typeface="Lucida Sans Unicode" charset="0"/>
            </a:endParaRPr>
          </a:p>
          <a:p>
            <a:pPr marL="427038" indent="-322263"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800" dirty="0" smtClean="0">
                <a:latin typeface="Arial" charset="0"/>
                <a:cs typeface="Lucida Sans Unicode" charset="0"/>
              </a:rPr>
              <a:t>In </a:t>
            </a:r>
            <a:r>
              <a:rPr lang="it-IT" sz="2800" dirty="0">
                <a:latin typeface="Arial" charset="0"/>
                <a:cs typeface="Lucida Sans Unicode" charset="0"/>
              </a:rPr>
              <a:t>Java RMI</a:t>
            </a:r>
            <a:r>
              <a:rPr lang="it-IT" dirty="0">
                <a:latin typeface="Arial" charset="0"/>
                <a:cs typeface="Lucida Sans Unicode" charset="0"/>
              </a:rPr>
              <a:t> </a:t>
            </a:r>
          </a:p>
          <a:p>
            <a:pPr marL="858838" lvl="1" indent="-285750">
              <a:spcBef>
                <a:spcPts val="600"/>
              </a:spcBef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400" dirty="0" smtClean="0">
                <a:solidFill>
                  <a:srgbClr val="002060"/>
                </a:solidFill>
                <a:latin typeface="Arial" charset="0"/>
                <a:cs typeface="Lucida Sans Unicode" charset="0"/>
              </a:rPr>
              <a:t>Primitives and objects are passed by value</a:t>
            </a:r>
          </a:p>
          <a:p>
            <a:pPr marL="1201738" lvl="2" indent="-285750">
              <a:spcBef>
                <a:spcPts val="600"/>
              </a:spcBef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100" dirty="0" smtClean="0">
                <a:latin typeface="Arial" charset="0"/>
                <a:cs typeface="Lucida Sans Unicode" charset="0"/>
              </a:rPr>
              <a:t>Are </a:t>
            </a:r>
            <a:r>
              <a:rPr lang="it-IT" sz="2100" dirty="0">
                <a:latin typeface="Arial" charset="0"/>
                <a:cs typeface="Lucida Sans Unicode" charset="0"/>
              </a:rPr>
              <a:t>serialized and a copy is passed</a:t>
            </a:r>
          </a:p>
          <a:p>
            <a:pPr marL="1201738" lvl="2" indent="-285750">
              <a:spcBef>
                <a:spcPts val="600"/>
              </a:spcBef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100" dirty="0">
                <a:latin typeface="Arial" charset="0"/>
                <a:cs typeface="Lucida Sans Unicode" charset="0"/>
              </a:rPr>
              <a:t>Any changes to the copy </a:t>
            </a:r>
            <a:r>
              <a:rPr lang="it-IT" sz="2100" b="1" dirty="0">
                <a:latin typeface="Arial" charset="0"/>
                <a:cs typeface="Lucida Sans Unicode" charset="0"/>
              </a:rPr>
              <a:t>do not</a:t>
            </a:r>
            <a:r>
              <a:rPr lang="it-IT" sz="2100" dirty="0">
                <a:latin typeface="Arial" charset="0"/>
                <a:cs typeface="Lucida Sans Unicode" charset="0"/>
              </a:rPr>
              <a:t> affect the </a:t>
            </a:r>
            <a:r>
              <a:rPr lang="it-IT" sz="2100" dirty="0" smtClean="0">
                <a:latin typeface="Arial" charset="0"/>
                <a:cs typeface="Lucida Sans Unicode" charset="0"/>
              </a:rPr>
              <a:t>original</a:t>
            </a:r>
          </a:p>
          <a:p>
            <a:pPr marL="858838" lvl="1" indent="-285750">
              <a:spcBef>
                <a:spcPts val="600"/>
              </a:spcBef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400" dirty="0" smtClean="0">
                <a:latin typeface="Arial" charset="0"/>
                <a:cs typeface="Lucida Sans Unicode" charset="0"/>
              </a:rPr>
              <a:t>Remote objects are passed by reference</a:t>
            </a:r>
          </a:p>
          <a:p>
            <a:pPr marL="1201738" lvl="2" indent="-285750">
              <a:spcBef>
                <a:spcPts val="600"/>
              </a:spcBef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100" dirty="0" smtClean="0">
                <a:latin typeface="Arial" charset="0"/>
                <a:cs typeface="Lucida Sans Unicode" charset="0"/>
              </a:rPr>
              <a:t>Reference (stub) </a:t>
            </a:r>
            <a:r>
              <a:rPr lang="it-IT" sz="2100" dirty="0">
                <a:latin typeface="Arial" charset="0"/>
                <a:cs typeface="Lucida Sans Unicode" charset="0"/>
              </a:rPr>
              <a:t>is sent</a:t>
            </a:r>
          </a:p>
          <a:p>
            <a:pPr marL="1201738" lvl="2" indent="-285750">
              <a:spcBef>
                <a:spcPts val="600"/>
              </a:spcBef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100" dirty="0">
                <a:latin typeface="Arial" charset="0"/>
                <a:cs typeface="Lucida Sans Unicode" charset="0"/>
              </a:rPr>
              <a:t>Further calls to the reference are RMI calls which modify the original </a:t>
            </a:r>
            <a:r>
              <a:rPr lang="it-IT" sz="2100" dirty="0" smtClean="0">
                <a:latin typeface="Arial" charset="0"/>
                <a:cs typeface="Lucida Sans Unicode" charset="0"/>
              </a:rPr>
              <a:t>object</a:t>
            </a:r>
            <a:endParaRPr lang="it-IT" sz="2100" dirty="0">
              <a:latin typeface="Arial" charset="0"/>
              <a:cs typeface="Lucida Sans Unico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7605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Network Layers done</a:t>
            </a:r>
          </a:p>
          <a:p>
            <a:endParaRPr lang="en-GB" dirty="0"/>
          </a:p>
          <a:p>
            <a:r>
              <a:rPr lang="en-GB" dirty="0" smtClean="0"/>
              <a:t>Next: Distributed Systems Engineering</a:t>
            </a:r>
          </a:p>
          <a:p>
            <a:pPr lvl="1"/>
            <a:r>
              <a:rPr lang="en-GB" dirty="0" smtClean="0"/>
              <a:t>Remote procedure call and method invocation</a:t>
            </a:r>
          </a:p>
          <a:p>
            <a:pPr lvl="1"/>
            <a:r>
              <a:rPr lang="en-GB" dirty="0" smtClean="0"/>
              <a:t>P2P</a:t>
            </a:r>
          </a:p>
          <a:p>
            <a:pPr lvl="1"/>
            <a:r>
              <a:rPr lang="en-GB" dirty="0" smtClean="0"/>
              <a:t>Cryptography</a:t>
            </a:r>
          </a:p>
          <a:p>
            <a:pPr lvl="1"/>
            <a:r>
              <a:rPr lang="en-GB" dirty="0" err="1" smtClean="0"/>
              <a:t>Multiagents</a:t>
            </a:r>
            <a:endParaRPr lang="en-GB" dirty="0" smtClean="0"/>
          </a:p>
          <a:p>
            <a:pPr lvl="1"/>
            <a:r>
              <a:rPr lang="en-GB" dirty="0" smtClean="0"/>
              <a:t>Coordination</a:t>
            </a:r>
          </a:p>
          <a:p>
            <a:pPr lvl="1"/>
            <a:r>
              <a:rPr lang="en-GB" dirty="0" smtClean="0"/>
              <a:t>RPI Labs on Distributed Algorithms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Guest lectures</a:t>
            </a:r>
          </a:p>
          <a:p>
            <a:pPr lvl="1"/>
            <a:r>
              <a:rPr lang="en-GB" dirty="0" smtClean="0"/>
              <a:t>Raspberry Pi Cluster “Bobo”, Julian Sanin (4.5.)</a:t>
            </a:r>
          </a:p>
          <a:p>
            <a:pPr lvl="1"/>
            <a:r>
              <a:rPr lang="en-GB" dirty="0" smtClean="0"/>
              <a:t>Networking at </a:t>
            </a:r>
            <a:r>
              <a:rPr lang="en-GB" dirty="0" err="1" smtClean="0"/>
              <a:t>Brennercom</a:t>
            </a:r>
            <a:r>
              <a:rPr lang="en-GB" dirty="0" smtClean="0"/>
              <a:t>, Georg </a:t>
            </a:r>
            <a:r>
              <a:rPr lang="en-GB" dirty="0" err="1" smtClean="0"/>
              <a:t>Herbst</a:t>
            </a:r>
            <a:r>
              <a:rPr lang="en-GB" dirty="0" smtClean="0"/>
              <a:t> (19.5.)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282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15888"/>
            <a:ext cx="7772400" cy="1143000"/>
          </a:xfrm>
        </p:spPr>
        <p:txBody>
          <a:bodyPr lIns="91440" tIns="45720" rIns="91440" bIns="45720" anchor="ctr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>
                <a:latin typeface="Arial" charset="0"/>
                <a:cs typeface="Times New Roman" charset="0"/>
              </a:rPr>
              <a:t>Note on server-side objects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idx="1"/>
          </p:nvPr>
        </p:nvSpPr>
        <p:spPr>
          <a:xfrm>
            <a:off x="179388" y="1520825"/>
            <a:ext cx="8748712" cy="4895850"/>
          </a:xfrm>
        </p:spPr>
        <p:txBody>
          <a:bodyPr/>
          <a:lstStyle/>
          <a:p>
            <a:pPr>
              <a:spcBef>
                <a:spcPts val="245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z="2800" dirty="0">
                <a:latin typeface="Arial" charset="0"/>
                <a:cs typeface="Times New Roman" charset="0"/>
              </a:rPr>
              <a:t>When a remote object is </a:t>
            </a:r>
            <a:r>
              <a:rPr lang="en-US" sz="2800" dirty="0" smtClean="0">
                <a:latin typeface="Arial" charset="0"/>
                <a:cs typeface="Times New Roman" charset="0"/>
              </a:rPr>
              <a:t>made available on </a:t>
            </a:r>
            <a:r>
              <a:rPr lang="en-US" sz="2800" dirty="0">
                <a:latin typeface="Arial" charset="0"/>
                <a:cs typeface="Times New Roman" charset="0"/>
              </a:rPr>
              <a:t>a server, the latter starts accepting incoming connections (from clients) on a specific port </a:t>
            </a:r>
          </a:p>
          <a:p>
            <a:pPr>
              <a:spcBef>
                <a:spcPts val="245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z="2800" dirty="0">
                <a:latin typeface="Arial" charset="0"/>
                <a:cs typeface="Lucida Sans Unicode" charset="0"/>
              </a:rPr>
              <a:t>Since a remote object can be accessed by several clients:</a:t>
            </a:r>
          </a:p>
          <a:p>
            <a:pPr lvl="1">
              <a:spcBef>
                <a:spcPts val="625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z="2500" dirty="0">
                <a:latin typeface="Arial" charset="0"/>
                <a:cs typeface="Lucida Sans Unicode" charset="0"/>
              </a:rPr>
              <a:t>safe access to this object must be guaranteed (i.e., use </a:t>
            </a:r>
            <a:r>
              <a:rPr lang="en-US" sz="2500" b="1" dirty="0">
                <a:solidFill>
                  <a:srgbClr val="CC3300"/>
                </a:solidFill>
                <a:latin typeface="Arial" charset="0"/>
                <a:cs typeface="Lucida Sans Unicode" charset="0"/>
              </a:rPr>
              <a:t>concurrent programming techniques</a:t>
            </a:r>
            <a:r>
              <a:rPr lang="en-US" sz="2500" dirty="0">
                <a:latin typeface="Arial" charset="0"/>
                <a:cs typeface="Lucida Sans Unicode" charset="0"/>
              </a:rPr>
              <a:t> where needed)‏</a:t>
            </a:r>
          </a:p>
        </p:txBody>
      </p:sp>
    </p:spTree>
    <p:extLst>
      <p:ext uri="{BB962C8B-B14F-4D97-AF65-F5344CB8AC3E}">
        <p14:creationId xmlns:p14="http://schemas.microsoft.com/office/powerpoint/2010/main" val="3194365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459788" cy="669925"/>
          </a:xfrm>
        </p:spPr>
        <p:txBody>
          <a:bodyPr lIns="0" tIns="0" rIns="0" bIns="0" anchor="ctr">
            <a:normAutofit/>
          </a:bodyPr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>
                <a:latin typeface="Arial" charset="0"/>
                <a:cs typeface="MS PGothic" charset="0"/>
              </a:rPr>
              <a:t>Building a Java RMI system</a:t>
            </a:r>
          </a:p>
        </p:txBody>
      </p:sp>
      <p:sp>
        <p:nvSpPr>
          <p:cNvPr id="29699" name="Rectangle 2"/>
          <p:cNvSpPr>
            <a:spLocks noGrp="1" noChangeArrowheads="1"/>
          </p:cNvSpPr>
          <p:nvPr>
            <p:ph idx="1"/>
          </p:nvPr>
        </p:nvSpPr>
        <p:spPr>
          <a:xfrm>
            <a:off x="534988" y="1905000"/>
            <a:ext cx="8305800" cy="6242050"/>
          </a:xfrm>
        </p:spPr>
        <p:txBody>
          <a:bodyPr lIns="0" tIns="0" rIns="0" bIns="0"/>
          <a:lstStyle/>
          <a:p>
            <a:pPr marL="427038" indent="-322263">
              <a:spcBef>
                <a:spcPts val="2450"/>
              </a:spcBef>
              <a:buSzTx/>
              <a:buFont typeface="Symbol" charset="0"/>
              <a:buNone/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800" dirty="0">
                <a:latin typeface="Arial" charset="0"/>
                <a:cs typeface="Lucida Sans Unicode" charset="0"/>
              </a:rPr>
              <a:t>An RMI </a:t>
            </a:r>
            <a:r>
              <a:rPr lang="it-IT" sz="2800" dirty="0" err="1">
                <a:latin typeface="Arial" charset="0"/>
                <a:cs typeface="Lucida Sans Unicode" charset="0"/>
              </a:rPr>
              <a:t>system</a:t>
            </a:r>
            <a:r>
              <a:rPr lang="it-IT" sz="2800" dirty="0">
                <a:latin typeface="Arial" charset="0"/>
                <a:cs typeface="Lucida Sans Unicode" charset="0"/>
              </a:rPr>
              <a:t> must be </a:t>
            </a:r>
            <a:r>
              <a:rPr lang="it-IT" sz="2800" dirty="0" err="1">
                <a:latin typeface="Arial" charset="0"/>
                <a:cs typeface="Lucida Sans Unicode" charset="0"/>
              </a:rPr>
              <a:t>composed</a:t>
            </a:r>
            <a:r>
              <a:rPr lang="it-IT" sz="2800" dirty="0">
                <a:latin typeface="Arial" charset="0"/>
                <a:cs typeface="Lucida Sans Unicode" charset="0"/>
              </a:rPr>
              <a:t> of the </a:t>
            </a:r>
            <a:r>
              <a:rPr lang="it-IT" sz="2800" dirty="0" err="1">
                <a:latin typeface="Arial" charset="0"/>
                <a:cs typeface="Lucida Sans Unicode" charset="0"/>
              </a:rPr>
              <a:t>following</a:t>
            </a:r>
            <a:r>
              <a:rPr lang="it-IT" sz="2800" dirty="0">
                <a:latin typeface="Arial" charset="0"/>
                <a:cs typeface="Lucida Sans Unicode" charset="0"/>
              </a:rPr>
              <a:t> </a:t>
            </a:r>
            <a:r>
              <a:rPr lang="it-IT" sz="2800" dirty="0" err="1">
                <a:latin typeface="Arial" charset="0"/>
                <a:cs typeface="Lucida Sans Unicode" charset="0"/>
              </a:rPr>
              <a:t>parts</a:t>
            </a:r>
            <a:r>
              <a:rPr lang="it-IT" sz="2800" dirty="0">
                <a:latin typeface="Arial" charset="0"/>
                <a:cs typeface="Lucida Sans Unicode" charset="0"/>
              </a:rPr>
              <a:t>:</a:t>
            </a:r>
          </a:p>
          <a:p>
            <a:pPr marL="427038" indent="-322263">
              <a:spcBef>
                <a:spcPts val="1750"/>
              </a:spcBef>
              <a:buSzTx/>
              <a:buFont typeface="Symbol" charset="0"/>
              <a:buNone/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dirty="0">
                <a:latin typeface="Arial" charset="0"/>
                <a:cs typeface="Lucida Sans Unicode" charset="0"/>
              </a:rPr>
              <a:t> </a:t>
            </a:r>
            <a:r>
              <a:rPr lang="it-IT" dirty="0" smtClean="0">
                <a:latin typeface="Arial" charset="0"/>
                <a:cs typeface="Lucida Sans Unicode" charset="0"/>
              </a:rPr>
              <a:t> </a:t>
            </a:r>
            <a:r>
              <a:rPr lang="it-IT" sz="2000" dirty="0" smtClean="0">
                <a:latin typeface="Arial" charset="0"/>
                <a:cs typeface="Lucida Sans Unicode" charset="0"/>
              </a:rPr>
              <a:t>1</a:t>
            </a:r>
            <a:r>
              <a:rPr lang="it-IT" sz="2000" dirty="0">
                <a:latin typeface="Arial" charset="0"/>
                <a:cs typeface="Lucida Sans Unicode" charset="0"/>
              </a:rPr>
              <a:t>. An </a:t>
            </a:r>
            <a:r>
              <a:rPr lang="it-IT" sz="2000" dirty="0" err="1">
                <a:latin typeface="Arial" charset="0"/>
                <a:cs typeface="Lucida Sans Unicode" charset="0"/>
              </a:rPr>
              <a:t>interface</a:t>
            </a:r>
            <a:r>
              <a:rPr lang="it-IT" sz="2000" dirty="0">
                <a:latin typeface="Arial" charset="0"/>
                <a:cs typeface="Lucida Sans Unicode" charset="0"/>
              </a:rPr>
              <a:t> </a:t>
            </a:r>
            <a:r>
              <a:rPr lang="it-IT" sz="2000" dirty="0" err="1">
                <a:latin typeface="Arial" charset="0"/>
                <a:cs typeface="Lucida Sans Unicode" charset="0"/>
              </a:rPr>
              <a:t>definition</a:t>
            </a:r>
            <a:r>
              <a:rPr lang="it-IT" sz="2000" dirty="0">
                <a:latin typeface="Arial" charset="0"/>
                <a:cs typeface="Lucida Sans Unicode" charset="0"/>
              </a:rPr>
              <a:t> of the remote </a:t>
            </a:r>
            <a:r>
              <a:rPr lang="it-IT" sz="2000" dirty="0" err="1">
                <a:latin typeface="Arial" charset="0"/>
                <a:cs typeface="Lucida Sans Unicode" charset="0"/>
              </a:rPr>
              <a:t>services</a:t>
            </a:r>
            <a:r>
              <a:rPr lang="it-IT" sz="2000" dirty="0">
                <a:latin typeface="Arial" charset="0"/>
                <a:cs typeface="Lucida Sans Unicode" charset="0"/>
              </a:rPr>
              <a:t>;</a:t>
            </a:r>
          </a:p>
          <a:p>
            <a:pPr marL="427038" indent="-322263">
              <a:spcBef>
                <a:spcPts val="1750"/>
              </a:spcBef>
              <a:buSzTx/>
              <a:buFont typeface="Symbol" charset="0"/>
              <a:buNone/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000" dirty="0">
                <a:latin typeface="Arial" charset="0"/>
                <a:cs typeface="Lucida Sans Unicode" charset="0"/>
              </a:rPr>
              <a:t>  </a:t>
            </a:r>
            <a:r>
              <a:rPr lang="it-IT" sz="2000" dirty="0" smtClean="0">
                <a:latin typeface="Arial" charset="0"/>
                <a:cs typeface="Lucida Sans Unicode" charset="0"/>
              </a:rPr>
              <a:t>2</a:t>
            </a:r>
            <a:r>
              <a:rPr lang="it-IT" sz="2000" dirty="0">
                <a:latin typeface="Arial" charset="0"/>
                <a:cs typeface="Lucida Sans Unicode" charset="0"/>
              </a:rPr>
              <a:t>. The </a:t>
            </a:r>
            <a:r>
              <a:rPr lang="it-IT" sz="2000" dirty="0" err="1">
                <a:latin typeface="Arial" charset="0"/>
                <a:cs typeface="Lucida Sans Unicode" charset="0"/>
              </a:rPr>
              <a:t>implementations</a:t>
            </a:r>
            <a:r>
              <a:rPr lang="it-IT" sz="2000" dirty="0">
                <a:latin typeface="Arial" charset="0"/>
                <a:cs typeface="Lucida Sans Unicode" charset="0"/>
              </a:rPr>
              <a:t> of the remote </a:t>
            </a:r>
            <a:r>
              <a:rPr lang="it-IT" sz="2000" dirty="0" err="1">
                <a:latin typeface="Arial" charset="0"/>
                <a:cs typeface="Lucida Sans Unicode" charset="0"/>
              </a:rPr>
              <a:t>services</a:t>
            </a:r>
            <a:r>
              <a:rPr lang="it-IT" sz="2000" dirty="0">
                <a:latin typeface="Arial" charset="0"/>
                <a:cs typeface="Lucida Sans Unicode" charset="0"/>
              </a:rPr>
              <a:t>;</a:t>
            </a:r>
          </a:p>
          <a:p>
            <a:pPr marL="427038" indent="-322263">
              <a:spcBef>
                <a:spcPts val="1750"/>
              </a:spcBef>
              <a:buSzTx/>
              <a:buFont typeface="Symbol" charset="0"/>
              <a:buNone/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000" dirty="0" smtClean="0">
                <a:latin typeface="Arial" charset="0"/>
                <a:cs typeface="Lucida Sans Unicode" charset="0"/>
              </a:rPr>
              <a:t>  3. </a:t>
            </a:r>
            <a:r>
              <a:rPr lang="it-IT" sz="2000" dirty="0">
                <a:latin typeface="Arial" charset="0"/>
                <a:cs typeface="Lucida Sans Unicode" charset="0"/>
              </a:rPr>
              <a:t>A </a:t>
            </a:r>
            <a:r>
              <a:rPr lang="it-IT" sz="2000" dirty="0" smtClean="0">
                <a:latin typeface="Arial" charset="0"/>
                <a:cs typeface="Lucida Sans Unicode" charset="0"/>
              </a:rPr>
              <a:t>server to </a:t>
            </a:r>
            <a:r>
              <a:rPr lang="it-IT" sz="2000" dirty="0">
                <a:latin typeface="Arial" charset="0"/>
                <a:cs typeface="Lucida Sans Unicode" charset="0"/>
              </a:rPr>
              <a:t>host the remote services;</a:t>
            </a:r>
          </a:p>
          <a:p>
            <a:pPr marL="427038" indent="-322263">
              <a:spcBef>
                <a:spcPts val="1750"/>
              </a:spcBef>
              <a:buSzTx/>
              <a:buFont typeface="Symbol" charset="0"/>
              <a:buNone/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000" dirty="0">
                <a:latin typeface="Arial" charset="0"/>
                <a:cs typeface="Lucida Sans Unicode" charset="0"/>
              </a:rPr>
              <a:t>  </a:t>
            </a:r>
            <a:r>
              <a:rPr lang="it-IT" sz="2000" dirty="0" smtClean="0">
                <a:latin typeface="Arial" charset="0"/>
                <a:cs typeface="Lucida Sans Unicode" charset="0"/>
              </a:rPr>
              <a:t>4. </a:t>
            </a:r>
            <a:r>
              <a:rPr lang="it-IT" sz="2000" dirty="0">
                <a:latin typeface="Arial" charset="0"/>
                <a:cs typeface="Lucida Sans Unicode" charset="0"/>
              </a:rPr>
              <a:t>An RMI </a:t>
            </a:r>
            <a:r>
              <a:rPr lang="it-IT" sz="2000" dirty="0" err="1">
                <a:latin typeface="Arial" charset="0"/>
                <a:cs typeface="Lucida Sans Unicode" charset="0"/>
              </a:rPr>
              <a:t>Naming</a:t>
            </a:r>
            <a:r>
              <a:rPr lang="it-IT" sz="2000" dirty="0">
                <a:latin typeface="Arial" charset="0"/>
                <a:cs typeface="Lucida Sans Unicode" charset="0"/>
              </a:rPr>
              <a:t> service</a:t>
            </a:r>
          </a:p>
          <a:p>
            <a:pPr marL="427038" indent="-322263">
              <a:spcBef>
                <a:spcPts val="1750"/>
              </a:spcBef>
              <a:buSzTx/>
              <a:buFont typeface="Symbol" charset="0"/>
              <a:buNone/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it-IT" sz="2000" dirty="0">
                <a:latin typeface="Arial" charset="0"/>
                <a:cs typeface="Lucida Sans Unicode" charset="0"/>
              </a:rPr>
              <a:t>  </a:t>
            </a:r>
            <a:r>
              <a:rPr lang="it-IT" sz="2000" dirty="0" smtClean="0">
                <a:latin typeface="Arial" charset="0"/>
                <a:cs typeface="Lucida Sans Unicode" charset="0"/>
              </a:rPr>
              <a:t>5. </a:t>
            </a:r>
            <a:r>
              <a:rPr lang="it-IT" sz="2000" dirty="0">
                <a:latin typeface="Arial" charset="0"/>
                <a:cs typeface="Lucida Sans Unicode" charset="0"/>
              </a:rPr>
              <a:t>A client </a:t>
            </a:r>
            <a:r>
              <a:rPr lang="it-IT" sz="2000" dirty="0" err="1">
                <a:latin typeface="Arial" charset="0"/>
                <a:cs typeface="Lucida Sans Unicode" charset="0"/>
              </a:rPr>
              <a:t>program</a:t>
            </a:r>
            <a:r>
              <a:rPr lang="it-IT" sz="2000" dirty="0">
                <a:latin typeface="Arial" charset="0"/>
                <a:cs typeface="Lucida Sans Unicode" charset="0"/>
              </a:rPr>
              <a:t> </a:t>
            </a:r>
            <a:r>
              <a:rPr lang="it-IT" sz="2000" dirty="0" err="1">
                <a:latin typeface="Arial" charset="0"/>
                <a:cs typeface="Lucida Sans Unicode" charset="0"/>
              </a:rPr>
              <a:t>that</a:t>
            </a:r>
            <a:r>
              <a:rPr lang="it-IT" sz="2000" dirty="0">
                <a:latin typeface="Arial" charset="0"/>
                <a:cs typeface="Lucida Sans Unicode" charset="0"/>
              </a:rPr>
              <a:t> </a:t>
            </a:r>
            <a:r>
              <a:rPr lang="it-IT" sz="2000" dirty="0" err="1">
                <a:latin typeface="Arial" charset="0"/>
                <a:cs typeface="Lucida Sans Unicode" charset="0"/>
              </a:rPr>
              <a:t>uses</a:t>
            </a:r>
            <a:r>
              <a:rPr lang="it-IT" sz="2000" dirty="0">
                <a:latin typeface="Arial" charset="0"/>
                <a:cs typeface="Lucida Sans Unicode" charset="0"/>
              </a:rPr>
              <a:t> the remote </a:t>
            </a:r>
            <a:r>
              <a:rPr lang="it-IT" sz="2000" dirty="0" err="1">
                <a:latin typeface="Arial" charset="0"/>
                <a:cs typeface="Lucida Sans Unicode" charset="0"/>
              </a:rPr>
              <a:t>services</a:t>
            </a:r>
            <a:r>
              <a:rPr lang="it-IT" sz="2000" dirty="0">
                <a:latin typeface="Arial" charset="0"/>
                <a:cs typeface="Lucida Sans Unicode" charset="0"/>
              </a:rPr>
              <a:t>.</a:t>
            </a:r>
          </a:p>
          <a:p>
            <a:pPr marL="427038" indent="-322263">
              <a:spcBef>
                <a:spcPts val="1750"/>
              </a:spcBef>
              <a:buSzTx/>
              <a:buFont typeface="Symbol" charset="0"/>
              <a:buNone/>
              <a:tabLst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it-IT" sz="2000" b="1" dirty="0">
              <a:latin typeface="Arial" charset="0"/>
              <a:cs typeface="Lucida Sans Unico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0634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/>
          <p:nvPr/>
        </p:nvSpPr>
        <p:spPr>
          <a:xfrm>
            <a:off x="853598" y="603694"/>
            <a:ext cx="7511248" cy="256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0"/>
              </a:lnSpc>
              <a:spcBef>
                <a:spcPts val="215"/>
              </a:spcBef>
            </a:pPr>
            <a:r>
              <a:rPr sz="6000" spc="-4" baseline="4778" dirty="0" smtClean="0">
                <a:latin typeface="Calibri"/>
                <a:cs typeface="Calibri"/>
              </a:rPr>
              <a:t>T</a:t>
            </a:r>
            <a:r>
              <a:rPr sz="6000" spc="0" baseline="4778" dirty="0" smtClean="0">
                <a:latin typeface="Calibri"/>
                <a:cs typeface="Calibri"/>
              </a:rPr>
              <a:t>he</a:t>
            </a:r>
            <a:r>
              <a:rPr sz="6000" spc="-40" baseline="4778" dirty="0" smtClean="0">
                <a:latin typeface="Calibri"/>
                <a:cs typeface="Calibri"/>
              </a:rPr>
              <a:t> </a:t>
            </a:r>
            <a:r>
              <a:rPr sz="6000" spc="4" baseline="5149" dirty="0" smtClean="0">
                <a:latin typeface="Courier New"/>
                <a:cs typeface="Courier New"/>
              </a:rPr>
              <a:t>java.rm</a:t>
            </a:r>
            <a:r>
              <a:rPr sz="6000" spc="0" baseline="5149" dirty="0" smtClean="0">
                <a:latin typeface="Courier New"/>
                <a:cs typeface="Courier New"/>
              </a:rPr>
              <a:t>i</a:t>
            </a:r>
            <a:r>
              <a:rPr sz="6000" spc="4" baseline="5149" dirty="0" smtClean="0">
                <a:latin typeface="Courier New"/>
                <a:cs typeface="Courier New"/>
              </a:rPr>
              <a:t>.Remot</a:t>
            </a:r>
            <a:r>
              <a:rPr sz="6000" spc="0" baseline="5149" dirty="0" smtClean="0">
                <a:latin typeface="Courier New"/>
                <a:cs typeface="Courier New"/>
              </a:rPr>
              <a:t>e</a:t>
            </a:r>
            <a:r>
              <a:rPr sz="6000" spc="-1519" baseline="5149" dirty="0" smtClean="0">
                <a:latin typeface="Courier New"/>
                <a:cs typeface="Courier New"/>
              </a:rPr>
              <a:t> </a:t>
            </a:r>
            <a:r>
              <a:rPr sz="6000" spc="0" baseline="4778" dirty="0" smtClean="0">
                <a:latin typeface="Calibri"/>
                <a:cs typeface="Calibri"/>
              </a:rPr>
              <a:t>I</a:t>
            </a:r>
            <a:r>
              <a:rPr sz="6000" spc="-34" baseline="4778" dirty="0" smtClean="0">
                <a:latin typeface="Calibri"/>
                <a:cs typeface="Calibri"/>
              </a:rPr>
              <a:t>n</a:t>
            </a:r>
            <a:r>
              <a:rPr sz="6000" spc="-44" baseline="4778" dirty="0" smtClean="0">
                <a:latin typeface="Calibri"/>
                <a:cs typeface="Calibri"/>
              </a:rPr>
              <a:t>t</a:t>
            </a:r>
            <a:r>
              <a:rPr sz="6000" spc="0" baseline="4778" dirty="0" smtClean="0">
                <a:latin typeface="Calibri"/>
                <a:cs typeface="Calibri"/>
              </a:rPr>
              <a:t>er</a:t>
            </a:r>
            <a:r>
              <a:rPr sz="6000" spc="-64" baseline="4778" dirty="0" smtClean="0">
                <a:latin typeface="Calibri"/>
                <a:cs typeface="Calibri"/>
              </a:rPr>
              <a:t>f</a:t>
            </a:r>
            <a:r>
              <a:rPr sz="6000" spc="4" baseline="4778" dirty="0" smtClean="0">
                <a:latin typeface="Calibri"/>
                <a:cs typeface="Calibri"/>
              </a:rPr>
              <a:t>a</a:t>
            </a:r>
            <a:r>
              <a:rPr sz="6000" spc="0" baseline="4778" dirty="0" smtClean="0">
                <a:latin typeface="Calibri"/>
                <a:cs typeface="Calibri"/>
              </a:rPr>
              <a:t>ce</a:t>
            </a:r>
            <a:endParaRPr sz="4000" dirty="0">
              <a:latin typeface="Calibri"/>
              <a:cs typeface="Calibri"/>
            </a:endParaRPr>
          </a:p>
          <a:p>
            <a:pPr marL="37941" marR="12417" indent="0">
              <a:lnSpc>
                <a:spcPts val="3032"/>
              </a:lnSpc>
              <a:spcBef>
                <a:spcPts val="3650"/>
              </a:spcBef>
            </a:pPr>
            <a:r>
              <a:rPr sz="2200" spc="4" dirty="0" smtClean="0">
                <a:latin typeface="Calibri"/>
                <a:cs typeface="Calibri"/>
              </a:rPr>
              <a:t>C</a:t>
            </a:r>
            <a:r>
              <a:rPr sz="2200" spc="0" dirty="0" smtClean="0">
                <a:latin typeface="Calibri"/>
                <a:cs typeface="Calibri"/>
              </a:rPr>
              <a:t>l</a:t>
            </a:r>
            <a:r>
              <a:rPr sz="2200" spc="4" dirty="0" smtClean="0">
                <a:latin typeface="Calibri"/>
                <a:cs typeface="Calibri"/>
              </a:rPr>
              <a:t>ass</a:t>
            </a:r>
            <a:r>
              <a:rPr sz="2200" spc="0" dirty="0" smtClean="0">
                <a:latin typeface="Calibri"/>
                <a:cs typeface="Calibri"/>
              </a:rPr>
              <a:t>es</a:t>
            </a:r>
            <a:r>
              <a:rPr sz="2200" spc="-63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o</a:t>
            </a:r>
            <a:r>
              <a:rPr sz="2200" spc="0" dirty="0" smtClean="0">
                <a:latin typeface="Calibri"/>
                <a:cs typeface="Calibri"/>
              </a:rPr>
              <a:t>f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-1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em</a:t>
            </a:r>
            <a:r>
              <a:rPr sz="2200" spc="4" dirty="0" smtClean="0">
                <a:latin typeface="Calibri"/>
                <a:cs typeface="Calibri"/>
              </a:rPr>
              <a:t>o</a:t>
            </a:r>
            <a:r>
              <a:rPr sz="2200" spc="-2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-38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o</a:t>
            </a:r>
            <a:r>
              <a:rPr sz="2200" spc="0" dirty="0" smtClean="0">
                <a:latin typeface="Calibri"/>
                <a:cs typeface="Calibri"/>
              </a:rPr>
              <a:t>bje</a:t>
            </a:r>
            <a:r>
              <a:rPr sz="2200" spc="-4" dirty="0" smtClean="0">
                <a:latin typeface="Calibri"/>
                <a:cs typeface="Calibri"/>
              </a:rPr>
              <a:t>ct</a:t>
            </a:r>
            <a:r>
              <a:rPr sz="2200" spc="0" dirty="0" smtClean="0">
                <a:latin typeface="Calibri"/>
                <a:cs typeface="Calibri"/>
              </a:rPr>
              <a:t>s</a:t>
            </a:r>
            <a:r>
              <a:rPr sz="2200" spc="-3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mu</a:t>
            </a:r>
            <a:r>
              <a:rPr sz="2200" spc="-19" dirty="0" smtClean="0">
                <a:latin typeface="Calibri"/>
                <a:cs typeface="Calibri"/>
              </a:rPr>
              <a:t>s</a:t>
            </a:r>
            <a:r>
              <a:rPr sz="2200" spc="0" dirty="0" smtClean="0">
                <a:latin typeface="Calibri"/>
                <a:cs typeface="Calibri"/>
              </a:rPr>
              <a:t>t</a:t>
            </a:r>
            <a:r>
              <a:rPr sz="2200" spc="-2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4" dirty="0" smtClean="0">
                <a:latin typeface="Calibri"/>
                <a:cs typeface="Calibri"/>
              </a:rPr>
              <a:t>m</a:t>
            </a:r>
            <a:r>
              <a:rPr sz="2200" spc="0" dirty="0" smtClean="0">
                <a:latin typeface="Calibri"/>
                <a:cs typeface="Calibri"/>
              </a:rPr>
              <a:t>pl</a:t>
            </a:r>
            <a:r>
              <a:rPr sz="2200" spc="-4" dirty="0" smtClean="0">
                <a:latin typeface="Calibri"/>
                <a:cs typeface="Calibri"/>
              </a:rPr>
              <a:t>e</a:t>
            </a:r>
            <a:r>
              <a:rPr sz="2200" spc="0" dirty="0" smtClean="0">
                <a:latin typeface="Calibri"/>
                <a:cs typeface="Calibri"/>
              </a:rPr>
              <a:t>me</a:t>
            </a:r>
            <a:r>
              <a:rPr sz="2200" spc="-25" dirty="0" smtClean="0">
                <a:latin typeface="Calibri"/>
                <a:cs typeface="Calibri"/>
              </a:rPr>
              <a:t>n</a:t>
            </a:r>
            <a:r>
              <a:rPr sz="2200" spc="0" dirty="0" smtClean="0">
                <a:latin typeface="Calibri"/>
                <a:cs typeface="Calibri"/>
              </a:rPr>
              <a:t>t</a:t>
            </a:r>
            <a:r>
              <a:rPr sz="2200" spc="-50" dirty="0" smtClean="0">
                <a:latin typeface="Calibri"/>
                <a:cs typeface="Calibri"/>
              </a:rPr>
              <a:t> </a:t>
            </a:r>
            <a:r>
              <a:rPr sz="2200" spc="-4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he</a:t>
            </a:r>
            <a:r>
              <a:rPr sz="2200" spc="-2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ourier New"/>
                <a:cs typeface="Courier New"/>
              </a:rPr>
              <a:t>Remote</a:t>
            </a:r>
            <a:r>
              <a:rPr sz="2200" spc="-784" dirty="0" smtClean="0">
                <a:latin typeface="Courier New"/>
                <a:cs typeface="Courier New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25" dirty="0" smtClean="0">
                <a:latin typeface="Calibri"/>
                <a:cs typeface="Calibri"/>
              </a:rPr>
              <a:t>n</a:t>
            </a:r>
            <a:r>
              <a:rPr sz="2200" spc="-2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4" dirty="0" smtClean="0">
                <a:latin typeface="Calibri"/>
                <a:cs typeface="Calibri"/>
              </a:rPr>
              <a:t>r</a:t>
            </a:r>
            <a:r>
              <a:rPr sz="2200" spc="-44" dirty="0" smtClean="0">
                <a:latin typeface="Calibri"/>
                <a:cs typeface="Calibri"/>
              </a:rPr>
              <a:t>f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-4" dirty="0" smtClean="0">
                <a:latin typeface="Calibri"/>
                <a:cs typeface="Calibri"/>
              </a:rPr>
              <a:t>c</a:t>
            </a:r>
            <a:r>
              <a:rPr sz="2200" spc="0" dirty="0" smtClean="0">
                <a:latin typeface="Calibri"/>
                <a:cs typeface="Calibri"/>
              </a:rPr>
              <a:t>e </a:t>
            </a:r>
            <a:endParaRPr sz="2200" dirty="0">
              <a:latin typeface="Calibri"/>
              <a:cs typeface="Calibri"/>
            </a:endParaRPr>
          </a:p>
          <a:p>
            <a:pPr marL="37941" marR="12417">
              <a:lnSpc>
                <a:spcPts val="2685"/>
              </a:lnSpc>
            </a:pPr>
            <a:r>
              <a:rPr sz="2200" spc="4" dirty="0" smtClean="0">
                <a:latin typeface="Calibri"/>
                <a:cs typeface="Calibri"/>
              </a:rPr>
              <a:t>j</a:t>
            </a:r>
            <a:r>
              <a:rPr sz="2200" spc="-29" dirty="0" smtClean="0">
                <a:latin typeface="Calibri"/>
                <a:cs typeface="Calibri"/>
              </a:rPr>
              <a:t>av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0" dirty="0" smtClean="0">
                <a:latin typeface="Calibri"/>
                <a:cs typeface="Calibri"/>
              </a:rPr>
              <a:t>.rmi</a:t>
            </a:r>
            <a:endParaRPr sz="2200" dirty="0">
              <a:latin typeface="Calibri"/>
              <a:cs typeface="Calibri"/>
            </a:endParaRPr>
          </a:p>
          <a:p>
            <a:pPr marL="37941" marR="50876">
              <a:lnSpc>
                <a:spcPct val="101725"/>
              </a:lnSpc>
            </a:pPr>
            <a:r>
              <a:rPr sz="2200" spc="0" dirty="0" smtClean="0">
                <a:latin typeface="Calibri"/>
                <a:cs typeface="Calibri"/>
              </a:rPr>
              <a:t>He</a:t>
            </a:r>
            <a:r>
              <a:rPr sz="2200" spc="-1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-23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is</a:t>
            </a:r>
            <a:r>
              <a:rPr sz="2200" spc="-13" dirty="0" smtClean="0">
                <a:latin typeface="Calibri"/>
                <a:cs typeface="Calibri"/>
              </a:rPr>
              <a:t> </a:t>
            </a:r>
            <a:r>
              <a:rPr sz="2200" spc="-4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he</a:t>
            </a:r>
            <a:r>
              <a:rPr sz="2200" spc="-7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25" dirty="0" smtClean="0">
                <a:latin typeface="Calibri"/>
                <a:cs typeface="Calibri"/>
              </a:rPr>
              <a:t>n</a:t>
            </a:r>
            <a:r>
              <a:rPr sz="2200" spc="-2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4" dirty="0" smtClean="0">
                <a:latin typeface="Calibri"/>
                <a:cs typeface="Calibri"/>
              </a:rPr>
              <a:t>r</a:t>
            </a:r>
            <a:r>
              <a:rPr sz="2200" spc="-44" dirty="0" smtClean="0">
                <a:latin typeface="Calibri"/>
                <a:cs typeface="Calibri"/>
              </a:rPr>
              <a:t>f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-4" dirty="0" smtClean="0">
                <a:latin typeface="Calibri"/>
                <a:cs typeface="Calibri"/>
              </a:rPr>
              <a:t>c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endParaRPr sz="2200" dirty="0">
              <a:latin typeface="Calibri"/>
              <a:cs typeface="Calibri"/>
            </a:endParaRPr>
          </a:p>
          <a:p>
            <a:pPr marL="42513" marR="50876">
              <a:lnSpc>
                <a:spcPct val="94401"/>
              </a:lnSpc>
              <a:spcBef>
                <a:spcPts val="155"/>
              </a:spcBef>
            </a:pPr>
            <a:r>
              <a:rPr sz="2000" spc="0" dirty="0" smtClean="0">
                <a:solidFill>
                  <a:srgbClr val="006FBF"/>
                </a:solidFill>
                <a:latin typeface="Courier New"/>
                <a:cs typeface="Courier New"/>
              </a:rPr>
              <a:t>interface Remote { }</a:t>
            </a:r>
            <a:endParaRPr sz="2000" dirty="0">
              <a:latin typeface="Courier New"/>
              <a:cs typeface="Courier New"/>
            </a:endParaRPr>
          </a:p>
          <a:p>
            <a:pPr marL="37941" marR="50876">
              <a:lnSpc>
                <a:spcPts val="2620"/>
              </a:lnSpc>
              <a:spcBef>
                <a:spcPts val="131"/>
              </a:spcBef>
            </a:pPr>
            <a:r>
              <a:rPr sz="3300" spc="0" baseline="1241" dirty="0" smtClean="0">
                <a:latin typeface="Calibri"/>
                <a:cs typeface="Calibri"/>
              </a:rPr>
              <a:t>???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5940" y="1606873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354010" y="1676400"/>
            <a:ext cx="277764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 smtClean="0">
                <a:latin typeface="Calibri"/>
                <a:cs typeface="Calibri"/>
              </a:rPr>
              <a:t>in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5940" y="2211901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5940" y="2851981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•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21740" y="3403927"/>
            <a:ext cx="7318450" cy="20824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55600" indent="-342900">
              <a:lnSpc>
                <a:spcPts val="2205"/>
              </a:lnSpc>
              <a:spcBef>
                <a:spcPts val="110"/>
              </a:spcBef>
              <a:buFont typeface="Arial" panose="020B0604020202020204" pitchFamily="34" charset="0"/>
              <a:buChar char="•"/>
            </a:pPr>
            <a:r>
              <a:rPr sz="2000" spc="4" dirty="0">
                <a:solidFill>
                  <a:srgbClr val="006FB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Remote</a:t>
            </a:r>
            <a:r>
              <a:rPr sz="2000" spc="4" dirty="0">
                <a:solidFill>
                  <a:srgbClr val="006FBF"/>
                </a:solidFill>
                <a:latin typeface="Calibri"/>
                <a:cs typeface="Calibri"/>
              </a:rPr>
              <a:t> is an example of a “marker interface” (like Serializable)</a:t>
            </a:r>
          </a:p>
          <a:p>
            <a:pPr marL="355600" marR="805718" indent="-342900">
              <a:lnSpc>
                <a:spcPts val="2441"/>
              </a:lnSpc>
              <a:spcBef>
                <a:spcPts val="204"/>
              </a:spcBef>
              <a:buFont typeface="Arial" panose="020B0604020202020204" pitchFamily="34" charset="0"/>
              <a:buChar char="•"/>
            </a:pPr>
            <a:r>
              <a:rPr sz="2000" spc="4" dirty="0">
                <a:solidFill>
                  <a:srgbClr val="006FBF"/>
                </a:solidFill>
                <a:latin typeface="Calibri"/>
                <a:cs typeface="Calibri"/>
              </a:rPr>
              <a:t>Marker interfaces indicate that classes </a:t>
            </a:r>
            <a:r>
              <a:rPr sz="2000" spc="-4" dirty="0" smtClean="0">
                <a:solidFill>
                  <a:srgbClr val="006FBF"/>
                </a:solidFill>
                <a:latin typeface="Calibri"/>
                <a:cs typeface="Calibri"/>
              </a:rPr>
              <a:t>im</a:t>
            </a:r>
            <a:r>
              <a:rPr sz="2000" spc="4" dirty="0" smtClean="0">
                <a:solidFill>
                  <a:srgbClr val="006FBF"/>
                </a:solidFill>
                <a:latin typeface="Calibri"/>
                <a:cs typeface="Calibri"/>
              </a:rPr>
              <a:t>p</a:t>
            </a:r>
            <a:r>
              <a:rPr sz="2000" spc="-4" dirty="0" smtClean="0">
                <a:solidFill>
                  <a:srgbClr val="006FBF"/>
                </a:solidFill>
                <a:latin typeface="Calibri"/>
                <a:cs typeface="Calibri"/>
              </a:rPr>
              <a:t>l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000" spc="-4" dirty="0" smtClean="0">
                <a:solidFill>
                  <a:srgbClr val="006FBF"/>
                </a:solidFill>
                <a:latin typeface="Calibri"/>
                <a:cs typeface="Calibri"/>
              </a:rPr>
              <a:t>m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000" spc="-19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20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2000" spc="4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g</a:t>
            </a:r>
            <a:r>
              <a:rPr sz="2000" spc="1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2000" spc="4" dirty="0" smtClean="0">
                <a:solidFill>
                  <a:srgbClr val="006FBF"/>
                </a:solidFill>
                <a:latin typeface="Calibri"/>
                <a:cs typeface="Calibri"/>
              </a:rPr>
              <a:t>h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em a</a:t>
            </a:r>
            <a:r>
              <a:rPr sz="2000" spc="-25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e </a:t>
            </a:r>
            <a:r>
              <a:rPr sz="20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2000" spc="-19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2000" spc="-25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000" spc="4" dirty="0" smtClean="0">
                <a:solidFill>
                  <a:srgbClr val="006FBF"/>
                </a:solidFill>
                <a:latin typeface="Calibri"/>
                <a:cs typeface="Calibri"/>
              </a:rPr>
              <a:t>nd</a:t>
            </a:r>
            <a:r>
              <a:rPr sz="2000" spc="-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d</a:t>
            </a:r>
            <a:r>
              <a:rPr sz="20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000" spc="-34" dirty="0" smtClean="0">
                <a:solidFill>
                  <a:srgbClr val="006FBF"/>
                </a:solidFill>
                <a:latin typeface="Calibri"/>
                <a:cs typeface="Calibri"/>
              </a:rPr>
              <a:t>f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or</a:t>
            </a:r>
            <a:r>
              <a:rPr sz="2000" spc="-1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000" spc="-4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2000" spc="4" dirty="0" smtClean="0">
                <a:solidFill>
                  <a:srgbClr val="006FBF"/>
                </a:solidFill>
                <a:latin typeface="Calibri"/>
                <a:cs typeface="Calibri"/>
              </a:rPr>
              <a:t>p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000" spc="4" dirty="0" smtClean="0">
                <a:solidFill>
                  <a:srgbClr val="006FBF"/>
                </a:solidFill>
                <a:latin typeface="Calibri"/>
                <a:cs typeface="Calibri"/>
              </a:rPr>
              <a:t>c</a:t>
            </a:r>
            <a:r>
              <a:rPr sz="20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al</a:t>
            </a:r>
            <a:r>
              <a:rPr sz="2000" spc="25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000" spc="4" dirty="0" smtClean="0">
                <a:solidFill>
                  <a:srgbClr val="006FBF"/>
                </a:solidFill>
                <a:latin typeface="Calibri"/>
                <a:cs typeface="Calibri"/>
              </a:rPr>
              <a:t>pu</a:t>
            </a:r>
            <a:r>
              <a:rPr sz="2000" spc="-4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2000" spc="4" dirty="0" smtClean="0">
                <a:solidFill>
                  <a:srgbClr val="006FBF"/>
                </a:solidFill>
                <a:latin typeface="Calibri"/>
                <a:cs typeface="Calibri"/>
              </a:rPr>
              <a:t>p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o</a:t>
            </a:r>
            <a:r>
              <a:rPr sz="2000" spc="-4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2000" spc="0" dirty="0" smtClean="0">
                <a:solidFill>
                  <a:srgbClr val="006FBF"/>
                </a:solidFill>
                <a:latin typeface="Calibri"/>
                <a:cs typeface="Calibri"/>
              </a:rPr>
              <a:t>es</a:t>
            </a:r>
            <a:endParaRPr lang="en-GB" sz="2000" spc="0" dirty="0" smtClean="0">
              <a:solidFill>
                <a:srgbClr val="006FBF"/>
              </a:solidFill>
              <a:latin typeface="Calibri"/>
              <a:cs typeface="Calibri"/>
            </a:endParaRPr>
          </a:p>
          <a:p>
            <a:pPr marL="355600" marR="805718" indent="-342900">
              <a:lnSpc>
                <a:spcPts val="2441"/>
              </a:lnSpc>
              <a:spcBef>
                <a:spcPts val="204"/>
              </a:spcBef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006FBF"/>
                </a:solidFill>
                <a:latin typeface="Calibri"/>
                <a:cs typeface="Calibri"/>
              </a:rPr>
              <a:t>Alternative: Implement </a:t>
            </a:r>
            <a:r>
              <a:rPr lang="en-GB" sz="2000" dirty="0" err="1" smtClean="0">
                <a:solidFill>
                  <a:srgbClr val="006FBF"/>
                </a:solidFill>
                <a:latin typeface="Calibri"/>
                <a:cs typeface="Calibri"/>
              </a:rPr>
              <a:t>UnicastRemoteObject</a:t>
            </a:r>
            <a:endParaRPr lang="en-GB" sz="2000" dirty="0" smtClean="0">
              <a:solidFill>
                <a:srgbClr val="006FBF"/>
              </a:solidFill>
              <a:latin typeface="Calibri"/>
              <a:cs typeface="Calibri"/>
            </a:endParaRPr>
          </a:p>
          <a:p>
            <a:pPr marL="812800" marR="805718" lvl="1" indent="-342900">
              <a:lnSpc>
                <a:spcPts val="2441"/>
              </a:lnSpc>
              <a:spcBef>
                <a:spcPts val="204"/>
              </a:spcBef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6FBF"/>
                </a:solidFill>
                <a:latin typeface="Calibri"/>
                <a:cs typeface="Calibri"/>
              </a:rPr>
              <a:t>Like threads: Implement runnable or extend Threads</a:t>
            </a:r>
            <a:endParaRPr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 txBox="1"/>
          <p:nvPr/>
        </p:nvSpPr>
        <p:spPr>
          <a:xfrm>
            <a:off x="878840" y="601408"/>
            <a:ext cx="6709025" cy="13037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72318">
              <a:lnSpc>
                <a:spcPts val="4585"/>
              </a:lnSpc>
              <a:spcBef>
                <a:spcPts val="229"/>
              </a:spcBef>
            </a:pPr>
            <a:r>
              <a:rPr sz="6600" spc="4" baseline="3103" dirty="0" smtClean="0">
                <a:latin typeface="Calibri"/>
                <a:cs typeface="Calibri"/>
              </a:rPr>
              <a:t>C</a:t>
            </a:r>
            <a:r>
              <a:rPr sz="6600" spc="-59" baseline="3103" dirty="0" smtClean="0">
                <a:latin typeface="Calibri"/>
                <a:cs typeface="Calibri"/>
              </a:rPr>
              <a:t>r</a:t>
            </a:r>
            <a:r>
              <a:rPr sz="6600" spc="4" baseline="3103" dirty="0" smtClean="0">
                <a:latin typeface="Calibri"/>
                <a:cs typeface="Calibri"/>
              </a:rPr>
              <a:t>e</a:t>
            </a:r>
            <a:r>
              <a:rPr sz="6600" spc="-29" baseline="3103" dirty="0" smtClean="0">
                <a:latin typeface="Calibri"/>
                <a:cs typeface="Calibri"/>
              </a:rPr>
              <a:t>a</a:t>
            </a:r>
            <a:r>
              <a:rPr sz="6600" spc="0" baseline="3103" dirty="0" smtClean="0">
                <a:latin typeface="Calibri"/>
                <a:cs typeface="Calibri"/>
              </a:rPr>
              <a:t>t</a:t>
            </a:r>
            <a:r>
              <a:rPr sz="6600" spc="-4" baseline="3103" dirty="0" smtClean="0">
                <a:latin typeface="Calibri"/>
                <a:cs typeface="Calibri"/>
              </a:rPr>
              <a:t>i</a:t>
            </a:r>
            <a:r>
              <a:rPr sz="6600" spc="4" baseline="3103" dirty="0" smtClean="0">
                <a:latin typeface="Calibri"/>
                <a:cs typeface="Calibri"/>
              </a:rPr>
              <a:t>n</a:t>
            </a:r>
            <a:r>
              <a:rPr sz="6600" spc="0" baseline="3103" dirty="0" smtClean="0">
                <a:latin typeface="Calibri"/>
                <a:cs typeface="Calibri"/>
              </a:rPr>
              <a:t>g</a:t>
            </a:r>
            <a:r>
              <a:rPr sz="6600" spc="-9" baseline="3103" dirty="0" smtClean="0">
                <a:latin typeface="Calibri"/>
                <a:cs typeface="Calibri"/>
              </a:rPr>
              <a:t> </a:t>
            </a:r>
            <a:r>
              <a:rPr sz="6600" spc="0" baseline="3103" dirty="0" smtClean="0">
                <a:latin typeface="Calibri"/>
                <a:cs typeface="Calibri"/>
              </a:rPr>
              <a:t>O</a:t>
            </a:r>
            <a:r>
              <a:rPr sz="6600" spc="4" baseline="3103" dirty="0" smtClean="0">
                <a:latin typeface="Calibri"/>
                <a:cs typeface="Calibri"/>
              </a:rPr>
              <a:t>bje</a:t>
            </a:r>
            <a:r>
              <a:rPr sz="6600" spc="-4" baseline="3103" dirty="0" smtClean="0">
                <a:latin typeface="Calibri"/>
                <a:cs typeface="Calibri"/>
              </a:rPr>
              <a:t>c</a:t>
            </a:r>
            <a:r>
              <a:rPr sz="6600" spc="0" baseline="3103" dirty="0" smtClean="0">
                <a:latin typeface="Calibri"/>
                <a:cs typeface="Calibri"/>
              </a:rPr>
              <a:t>t</a:t>
            </a:r>
            <a:r>
              <a:rPr sz="6600" spc="-9" baseline="3103" dirty="0" smtClean="0">
                <a:latin typeface="Calibri"/>
                <a:cs typeface="Calibri"/>
              </a:rPr>
              <a:t> </a:t>
            </a:r>
            <a:r>
              <a:rPr sz="6600" spc="-75" baseline="3103" dirty="0" smtClean="0">
                <a:latin typeface="Calibri"/>
                <a:cs typeface="Calibri"/>
              </a:rPr>
              <a:t>R</a:t>
            </a:r>
            <a:r>
              <a:rPr sz="6600" spc="4" baseline="3103" dirty="0" smtClean="0">
                <a:latin typeface="Calibri"/>
                <a:cs typeface="Calibri"/>
              </a:rPr>
              <a:t>eg</a:t>
            </a:r>
            <a:r>
              <a:rPr sz="6600" spc="-4" baseline="3103" dirty="0" smtClean="0">
                <a:latin typeface="Calibri"/>
                <a:cs typeface="Calibri"/>
              </a:rPr>
              <a:t>i</a:t>
            </a:r>
            <a:r>
              <a:rPr sz="6600" spc="-39" baseline="3103" dirty="0" smtClean="0">
                <a:latin typeface="Calibri"/>
                <a:cs typeface="Calibri"/>
              </a:rPr>
              <a:t>s</a:t>
            </a:r>
            <a:r>
              <a:rPr sz="6600" spc="0" baseline="3103" dirty="0" smtClean="0">
                <a:latin typeface="Calibri"/>
                <a:cs typeface="Calibri"/>
              </a:rPr>
              <a:t>tr</a:t>
            </a:r>
            <a:r>
              <a:rPr sz="6600" spc="-4" baseline="3103" dirty="0" smtClean="0">
                <a:latin typeface="Calibri"/>
                <a:cs typeface="Calibri"/>
              </a:rPr>
              <a:t>i</a:t>
            </a:r>
            <a:r>
              <a:rPr sz="6600" spc="4" baseline="3103" dirty="0" smtClean="0">
                <a:latin typeface="Calibri"/>
                <a:cs typeface="Calibri"/>
              </a:rPr>
              <a:t>es</a:t>
            </a:r>
            <a:endParaRPr sz="4400" dirty="0">
              <a:latin typeface="Calibri"/>
              <a:cs typeface="Calibri"/>
            </a:endParaRPr>
          </a:p>
          <a:p>
            <a:pPr marL="12700" marR="83896">
              <a:lnSpc>
                <a:spcPct val="101725"/>
              </a:lnSpc>
              <a:spcBef>
                <a:spcPts val="2946"/>
              </a:spcBef>
            </a:pPr>
            <a:r>
              <a:rPr sz="2000" spc="4" dirty="0" smtClean="0">
                <a:latin typeface="Calibri"/>
                <a:cs typeface="Calibri"/>
              </a:rPr>
              <a:t>App</a:t>
            </a:r>
            <a:r>
              <a:rPr sz="2000" spc="-39" dirty="0" smtClean="0">
                <a:latin typeface="Calibri"/>
                <a:cs typeface="Calibri"/>
              </a:rPr>
              <a:t>r</a:t>
            </a:r>
            <a:r>
              <a:rPr sz="2000" spc="0" dirty="0" smtClean="0">
                <a:latin typeface="Calibri"/>
                <a:cs typeface="Calibri"/>
              </a:rPr>
              <a:t>oa</a:t>
            </a:r>
            <a:r>
              <a:rPr sz="2000" spc="4" dirty="0" smtClean="0">
                <a:latin typeface="Calibri"/>
                <a:cs typeface="Calibri"/>
              </a:rPr>
              <a:t>c</a:t>
            </a:r>
            <a:r>
              <a:rPr sz="2000" spc="0" dirty="0" smtClean="0">
                <a:latin typeface="Calibri"/>
                <a:cs typeface="Calibri"/>
              </a:rPr>
              <a:t>h</a:t>
            </a:r>
            <a:r>
              <a:rPr sz="2000" spc="-14" dirty="0" smtClean="0">
                <a:latin typeface="Calibri"/>
                <a:cs typeface="Calibri"/>
              </a:rPr>
              <a:t> </a:t>
            </a:r>
            <a:r>
              <a:rPr sz="2000" spc="4" dirty="0" smtClean="0">
                <a:latin typeface="Calibri"/>
                <a:cs typeface="Calibri"/>
              </a:rPr>
              <a:t>1</a:t>
            </a:r>
            <a:r>
              <a:rPr sz="2000" spc="0" dirty="0" smtClean="0">
                <a:latin typeface="Calibri"/>
                <a:cs typeface="Calibri"/>
              </a:rPr>
              <a:t>:</a:t>
            </a:r>
            <a:r>
              <a:rPr sz="2000" spc="451" dirty="0" smtClean="0">
                <a:latin typeface="Calibri"/>
                <a:cs typeface="Calibri"/>
              </a:rPr>
              <a:t> </a:t>
            </a:r>
            <a:r>
              <a:rPr sz="2000" spc="-4" dirty="0" smtClean="0">
                <a:latin typeface="Calibri"/>
                <a:cs typeface="Calibri"/>
              </a:rPr>
              <a:t>rmi</a:t>
            </a:r>
            <a:r>
              <a:rPr sz="2000" spc="-25" dirty="0" smtClean="0">
                <a:latin typeface="Calibri"/>
                <a:cs typeface="Calibri"/>
              </a:rPr>
              <a:t>r</a:t>
            </a:r>
            <a:r>
              <a:rPr sz="2000" spc="0" dirty="0" smtClean="0">
                <a:latin typeface="Calibri"/>
                <a:cs typeface="Calibri"/>
              </a:rPr>
              <a:t>e</a:t>
            </a:r>
            <a:r>
              <a:rPr sz="2000" spc="4" dirty="0" smtClean="0">
                <a:latin typeface="Calibri"/>
                <a:cs typeface="Calibri"/>
              </a:rPr>
              <a:t>g</a:t>
            </a:r>
            <a:r>
              <a:rPr sz="2000" spc="-4" dirty="0" smtClean="0">
                <a:latin typeface="Calibri"/>
                <a:cs typeface="Calibri"/>
              </a:rPr>
              <a:t>i</a:t>
            </a:r>
            <a:r>
              <a:rPr sz="2000" spc="-29" dirty="0" smtClean="0">
                <a:latin typeface="Calibri"/>
                <a:cs typeface="Calibri"/>
              </a:rPr>
              <a:t>s</a:t>
            </a:r>
            <a:r>
              <a:rPr sz="2000" spc="0" dirty="0" smtClean="0">
                <a:latin typeface="Calibri"/>
                <a:cs typeface="Calibri"/>
              </a:rPr>
              <a:t>t</a:t>
            </a:r>
            <a:r>
              <a:rPr sz="2000" spc="9" dirty="0" smtClean="0">
                <a:latin typeface="Calibri"/>
                <a:cs typeface="Calibri"/>
              </a:rPr>
              <a:t>r</a:t>
            </a:r>
            <a:r>
              <a:rPr sz="2000" spc="0" dirty="0" smtClean="0">
                <a:latin typeface="Calibri"/>
                <a:cs typeface="Calibri"/>
              </a:rPr>
              <a:t>y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35940" y="1609868"/>
            <a:ext cx="152654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2000" spc="0" dirty="0" smtClean="0">
                <a:latin typeface="Arial"/>
                <a:cs typeface="Arial"/>
              </a:rPr>
              <a:t>•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83412" y="1911278"/>
            <a:ext cx="186791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solidFill>
                  <a:srgbClr val="006FBF"/>
                </a:solidFill>
                <a:latin typeface="Arial"/>
                <a:cs typeface="Arial"/>
              </a:rPr>
              <a:t>–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21740" y="1925064"/>
            <a:ext cx="7233092" cy="45519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85249">
              <a:lnSpc>
                <a:spcPts val="2197"/>
              </a:lnSpc>
              <a:spcBef>
                <a:spcPts val="100"/>
              </a:spcBef>
            </a:pP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14" dirty="0" smtClean="0">
                <a:solidFill>
                  <a:srgbClr val="006FBF"/>
                </a:solidFill>
                <a:latin typeface="Calibri"/>
                <a:cs typeface="Calibri"/>
              </a:rPr>
              <a:t>c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omma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d d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1800" spc="-19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tri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bu</a:t>
            </a:r>
            <a:r>
              <a:rPr sz="1800" spc="-25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d</a:t>
            </a:r>
            <a:r>
              <a:rPr sz="1800" spc="25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wit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h</a:t>
            </a:r>
            <a:r>
              <a:rPr sz="1800" spc="2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J</a:t>
            </a:r>
            <a:r>
              <a:rPr sz="1800" spc="-19" dirty="0" smtClean="0">
                <a:solidFill>
                  <a:srgbClr val="006FBF"/>
                </a:solidFill>
                <a:latin typeface="Calibri"/>
                <a:cs typeface="Calibri"/>
              </a:rPr>
              <a:t>av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800" spc="-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h</a:t>
            </a:r>
            <a:r>
              <a:rPr sz="1800" spc="-9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t </a:t>
            </a:r>
            <a:r>
              <a:rPr sz="1800" spc="-14" dirty="0" smtClean="0">
                <a:solidFill>
                  <a:srgbClr val="006FBF"/>
                </a:solidFill>
                <a:latin typeface="Calibri"/>
                <a:cs typeface="Calibri"/>
              </a:rPr>
              <a:t>c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an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be</a:t>
            </a:r>
            <a:r>
              <a:rPr sz="1800" spc="1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un</a:t>
            </a:r>
            <a:r>
              <a:rPr sz="1800" spc="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9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t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he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O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S </a:t>
            </a:r>
            <a:r>
              <a:rPr sz="1800" spc="-14" dirty="0" smtClean="0">
                <a:solidFill>
                  <a:srgbClr val="006FBF"/>
                </a:solidFill>
                <a:latin typeface="Calibri"/>
                <a:cs typeface="Calibri"/>
              </a:rPr>
              <a:t>c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omma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d</a:t>
            </a:r>
            <a:r>
              <a:rPr sz="1800" spc="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li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ne</a:t>
            </a:r>
            <a:r>
              <a:rPr sz="1800" spc="1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1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 </a:t>
            </a:r>
            <a:endParaRPr sz="1800" dirty="0">
              <a:latin typeface="Calibri"/>
              <a:cs typeface="Calibri"/>
            </a:endParaRPr>
          </a:p>
          <a:p>
            <a:pPr marL="12700" marR="85249">
              <a:lnSpc>
                <a:spcPts val="2197"/>
              </a:lnSpc>
            </a:pPr>
            <a:r>
              <a:rPr sz="1800" spc="-19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-25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t a </a:t>
            </a:r>
            <a:r>
              <a:rPr sz="1800" spc="-29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eg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1800" spc="-19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9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y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2145"/>
              </a:lnSpc>
            </a:pPr>
            <a:r>
              <a:rPr sz="1800" spc="-14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800" spc="-59" dirty="0" smtClean="0">
                <a:solidFill>
                  <a:srgbClr val="006FBF"/>
                </a:solidFill>
                <a:latin typeface="Calibri"/>
                <a:cs typeface="Calibri"/>
              </a:rPr>
              <a:t>k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an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</a:t>
            </a:r>
            <a:r>
              <a:rPr sz="1800" spc="-9" dirty="0" smtClean="0">
                <a:solidFill>
                  <a:srgbClr val="006FBF"/>
                </a:solidFill>
                <a:latin typeface="Calibri"/>
                <a:cs typeface="Calibri"/>
              </a:rPr>
              <a:t>p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ti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on</a:t>
            </a:r>
            <a:r>
              <a:rPr lang="en-GB" sz="1800" spc="0" dirty="0" smtClean="0">
                <a:solidFill>
                  <a:srgbClr val="006FBF"/>
                </a:solidFill>
                <a:latin typeface="Calibri"/>
                <a:cs typeface="Calibri"/>
              </a:rPr>
              <a:t>al</a:t>
            </a:r>
            <a:r>
              <a:rPr sz="1800" spc="2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800" spc="-29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g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um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-9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: </a:t>
            </a:r>
            <a:r>
              <a:rPr sz="1800" spc="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he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po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on</a:t>
            </a:r>
            <a:r>
              <a:rPr sz="1800" spc="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w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h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ic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h</a:t>
            </a:r>
            <a:r>
              <a:rPr sz="1800" spc="2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1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li</a:t>
            </a:r>
            <a:r>
              <a:rPr sz="1800" spc="-19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-25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1800" spc="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34" dirty="0" smtClean="0">
                <a:solidFill>
                  <a:srgbClr val="006FBF"/>
                </a:solidFill>
                <a:latin typeface="Calibri"/>
                <a:cs typeface="Calibri"/>
              </a:rPr>
              <a:t>f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or </a:t>
            </a:r>
            <a:r>
              <a:rPr sz="1800" spc="-25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qu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-19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(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d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-34" dirty="0" smtClean="0">
                <a:solidFill>
                  <a:srgbClr val="006FBF"/>
                </a:solidFill>
                <a:latin typeface="Calibri"/>
                <a:cs typeface="Calibri"/>
              </a:rPr>
              <a:t>f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au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l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1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lang="en-GB" sz="1800" spc="0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2700" spc="0" baseline="4551" dirty="0" smtClean="0">
                <a:solidFill>
                  <a:srgbClr val="006FBF"/>
                </a:solidFill>
                <a:latin typeface="Calibri"/>
                <a:cs typeface="Calibri"/>
              </a:rPr>
              <a:t>1099)</a:t>
            </a:r>
            <a:endParaRPr sz="1800" dirty="0">
              <a:latin typeface="Calibri"/>
              <a:cs typeface="Calibri"/>
            </a:endParaRPr>
          </a:p>
          <a:p>
            <a:pPr marL="12700" marR="34290">
              <a:lnSpc>
                <a:spcPts val="2105"/>
              </a:lnSpc>
              <a:spcBef>
                <a:spcPts val="16"/>
              </a:spcBef>
            </a:pP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The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29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eg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1800" spc="-19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9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y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c</a:t>
            </a:r>
            <a:r>
              <a:rPr sz="1800" spc="-29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-9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800" spc="-25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d</a:t>
            </a:r>
            <a:r>
              <a:rPr sz="1800" spc="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1800" spc="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h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34" dirty="0" smtClean="0">
                <a:solidFill>
                  <a:srgbClr val="006FBF"/>
                </a:solidFill>
                <a:latin typeface="Calibri"/>
                <a:cs typeface="Calibri"/>
              </a:rPr>
              <a:t>f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h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on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14" dirty="0" smtClean="0">
                <a:solidFill>
                  <a:srgbClr val="006FBF"/>
                </a:solidFill>
                <a:latin typeface="Calibri"/>
                <a:cs typeface="Calibri"/>
              </a:rPr>
              <a:t>c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</a:t>
            </a:r>
            <a:r>
              <a:rPr sz="1800" spc="-9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ti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nu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r>
              <a:rPr sz="1800" spc="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1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o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un</a:t>
            </a:r>
            <a:r>
              <a:rPr sz="1800" spc="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9" dirty="0" smtClean="0">
                <a:solidFill>
                  <a:srgbClr val="006FBF"/>
                </a:solidFill>
                <a:latin typeface="Calibri"/>
                <a:cs typeface="Calibri"/>
              </a:rPr>
              <a:t>ev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f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-4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he</a:t>
            </a:r>
            <a:r>
              <a:rPr sz="1800" spc="19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se</a:t>
            </a:r>
            <a:r>
              <a:rPr sz="1800" spc="9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-9" dirty="0" smtClean="0">
                <a:solidFill>
                  <a:srgbClr val="006FBF"/>
                </a:solidFill>
                <a:latin typeface="Calibri"/>
                <a:cs typeface="Calibri"/>
              </a:rPr>
              <a:t>v</a:t>
            </a:r>
            <a:r>
              <a:rPr sz="1800" spc="4" dirty="0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1800" spc="-14" dirty="0" smtClean="0">
                <a:solidFill>
                  <a:srgbClr val="006FBF"/>
                </a:solidFill>
                <a:latin typeface="Calibri"/>
                <a:cs typeface="Calibri"/>
              </a:rPr>
              <a:t> </a:t>
            </a:r>
            <a:r>
              <a:rPr sz="1800" spc="0" dirty="0" smtClean="0">
                <a:solidFill>
                  <a:srgbClr val="006FBF"/>
                </a:solidFill>
                <a:latin typeface="Calibri"/>
                <a:cs typeface="Calibri"/>
              </a:rPr>
              <a:t>JVM</a:t>
            </a:r>
            <a:endParaRPr sz="1800" dirty="0">
              <a:latin typeface="Calibri"/>
              <a:cs typeface="Calibri"/>
            </a:endParaRPr>
          </a:p>
          <a:p>
            <a:pPr marL="12700" marR="34290">
              <a:lnSpc>
                <a:spcPts val="1780"/>
              </a:lnSpc>
            </a:pPr>
            <a:r>
              <a:rPr lang="en-GB" sz="2700" spc="-25" baseline="4551" dirty="0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2700" spc="4" baseline="4551" dirty="0" err="1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700" spc="-4" baseline="4551" dirty="0" err="1" smtClean="0">
                <a:solidFill>
                  <a:srgbClr val="006FBF"/>
                </a:solidFill>
                <a:latin typeface="Calibri"/>
                <a:cs typeface="Calibri"/>
              </a:rPr>
              <a:t>r</a:t>
            </a:r>
            <a:r>
              <a:rPr sz="2700" spc="0" baseline="4551" dirty="0" err="1" smtClean="0">
                <a:solidFill>
                  <a:srgbClr val="006FBF"/>
                </a:solidFill>
                <a:latin typeface="Calibri"/>
                <a:cs typeface="Calibri"/>
              </a:rPr>
              <a:t>m</a:t>
            </a:r>
            <a:r>
              <a:rPr sz="2700" spc="-4" baseline="4551" dirty="0" err="1" smtClean="0">
                <a:solidFill>
                  <a:srgbClr val="006FBF"/>
                </a:solidFill>
                <a:latin typeface="Calibri"/>
                <a:cs typeface="Calibri"/>
              </a:rPr>
              <a:t>i</a:t>
            </a:r>
            <a:r>
              <a:rPr sz="2700" spc="0" baseline="4551" dirty="0" err="1" smtClean="0">
                <a:solidFill>
                  <a:srgbClr val="006FBF"/>
                </a:solidFill>
                <a:latin typeface="Calibri"/>
                <a:cs typeface="Calibri"/>
              </a:rPr>
              <a:t>n</a:t>
            </a:r>
            <a:r>
              <a:rPr sz="2700" spc="-9" baseline="4551" dirty="0" err="1" smtClean="0">
                <a:solidFill>
                  <a:srgbClr val="006FBF"/>
                </a:solidFill>
                <a:latin typeface="Calibri"/>
                <a:cs typeface="Calibri"/>
              </a:rPr>
              <a:t>a</a:t>
            </a:r>
            <a:r>
              <a:rPr sz="2700" spc="-25" baseline="4551" dirty="0" err="1" smtClean="0">
                <a:solidFill>
                  <a:srgbClr val="006FBF"/>
                </a:solidFill>
                <a:latin typeface="Calibri"/>
                <a:cs typeface="Calibri"/>
              </a:rPr>
              <a:t>t</a:t>
            </a:r>
            <a:r>
              <a:rPr sz="2700" spc="4" baseline="4551" dirty="0" err="1" smtClean="0">
                <a:solidFill>
                  <a:srgbClr val="006FBF"/>
                </a:solidFill>
                <a:latin typeface="Calibri"/>
                <a:cs typeface="Calibri"/>
              </a:rPr>
              <a:t>e</a:t>
            </a:r>
            <a:r>
              <a:rPr sz="2700" spc="0" baseline="4551" dirty="0" err="1" smtClean="0">
                <a:solidFill>
                  <a:srgbClr val="006FBF"/>
                </a:solidFill>
                <a:latin typeface="Calibri"/>
                <a:cs typeface="Calibri"/>
              </a:rPr>
              <a:t>s</a:t>
            </a:r>
            <a:endParaRPr lang="en-GB" sz="2700" spc="0" baseline="4551" dirty="0" smtClean="0">
              <a:solidFill>
                <a:srgbClr val="006FBF"/>
              </a:solidFill>
              <a:latin typeface="Calibri"/>
              <a:cs typeface="Calibri"/>
            </a:endParaRPr>
          </a:p>
          <a:p>
            <a:pPr marL="756000" marR="22181" lvl="1" indent="-285750">
              <a:lnSpc>
                <a:spcPts val="1630"/>
              </a:lnSpc>
              <a:buFont typeface="Arial" panose="020B0604020202020204" pitchFamily="34" charset="0"/>
              <a:buChar char="•"/>
            </a:pPr>
            <a:r>
              <a:rPr lang="en-GB" sz="1600" dirty="0">
                <a:cs typeface="Calibri"/>
              </a:rPr>
              <a:t>Such a registry can be used by several servers</a:t>
            </a:r>
          </a:p>
          <a:p>
            <a:pPr marL="641350" lvl="1" indent="-171450">
              <a:lnSpc>
                <a:spcPts val="1831"/>
              </a:lnSpc>
              <a:spcBef>
                <a:spcPts val="193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cs typeface="Calibri"/>
              </a:rPr>
              <a:t>If a server terminates,</a:t>
            </a:r>
            <a:r>
              <a:rPr lang="en-GB" sz="1600" spc="-19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a</a:t>
            </a:r>
            <a:r>
              <a:rPr lang="en-GB" sz="1600" spc="-19" dirty="0">
                <a:cs typeface="Calibri"/>
              </a:rPr>
              <a:t>n</a:t>
            </a:r>
            <a:r>
              <a:rPr lang="en-GB" sz="1600" dirty="0">
                <a:cs typeface="Calibri"/>
              </a:rPr>
              <a:t>y</a:t>
            </a:r>
            <a:r>
              <a:rPr lang="en-GB" sz="1600" spc="-19" dirty="0">
                <a:cs typeface="Calibri"/>
              </a:rPr>
              <a:t> r</a:t>
            </a:r>
            <a:r>
              <a:rPr lang="en-GB" sz="1600" spc="-14" dirty="0">
                <a:cs typeface="Calibri"/>
              </a:rPr>
              <a:t>e</a:t>
            </a:r>
            <a:r>
              <a:rPr lang="en-GB" sz="1600" spc="-39" dirty="0">
                <a:cs typeface="Calibri"/>
              </a:rPr>
              <a:t>f</a:t>
            </a:r>
            <a:r>
              <a:rPr lang="en-GB" sz="1600" dirty="0">
                <a:cs typeface="Calibri"/>
              </a:rPr>
              <a:t>e</a:t>
            </a:r>
            <a:r>
              <a:rPr lang="en-GB" sz="1600" spc="-19" dirty="0">
                <a:cs typeface="Calibri"/>
              </a:rPr>
              <a:t>r</a:t>
            </a:r>
            <a:r>
              <a:rPr lang="en-GB" sz="1600" dirty="0">
                <a:cs typeface="Calibri"/>
              </a:rPr>
              <a:t>e</a:t>
            </a:r>
            <a:r>
              <a:rPr lang="en-GB" sz="1600" spc="4" dirty="0">
                <a:cs typeface="Calibri"/>
              </a:rPr>
              <a:t>n</a:t>
            </a:r>
            <a:r>
              <a:rPr lang="en-GB" sz="1600" dirty="0">
                <a:cs typeface="Calibri"/>
              </a:rPr>
              <a:t>ces</a:t>
            </a:r>
            <a:r>
              <a:rPr lang="en-GB" sz="1600" spc="19" dirty="0">
                <a:cs typeface="Calibri"/>
              </a:rPr>
              <a:t> </a:t>
            </a:r>
            <a:r>
              <a:rPr lang="en-GB" sz="1600" spc="-9" dirty="0">
                <a:cs typeface="Calibri"/>
              </a:rPr>
              <a:t>t</a:t>
            </a:r>
            <a:r>
              <a:rPr lang="en-GB" sz="1600" dirty="0">
                <a:cs typeface="Calibri"/>
              </a:rPr>
              <a:t>o </a:t>
            </a:r>
            <a:r>
              <a:rPr lang="en-GB" sz="1600" spc="-19" dirty="0">
                <a:cs typeface="Calibri"/>
              </a:rPr>
              <a:t>r</a:t>
            </a:r>
            <a:r>
              <a:rPr lang="en-GB" sz="1600" dirty="0">
                <a:cs typeface="Calibri"/>
              </a:rPr>
              <a:t>emo</a:t>
            </a:r>
            <a:r>
              <a:rPr lang="en-GB" sz="1600" spc="-9" dirty="0">
                <a:cs typeface="Calibri"/>
              </a:rPr>
              <a:t>t</a:t>
            </a:r>
            <a:r>
              <a:rPr lang="en-GB" sz="1600" dirty="0">
                <a:cs typeface="Calibri"/>
              </a:rPr>
              <a:t>e</a:t>
            </a:r>
            <a:r>
              <a:rPr lang="en-GB" sz="1600" spc="-4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o</a:t>
            </a:r>
            <a:r>
              <a:rPr lang="en-GB" sz="1600" spc="4" dirty="0">
                <a:cs typeface="Calibri"/>
              </a:rPr>
              <a:t>b</a:t>
            </a:r>
            <a:r>
              <a:rPr lang="en-GB" sz="1600" dirty="0">
                <a:cs typeface="Calibri"/>
              </a:rPr>
              <a:t>j</a:t>
            </a:r>
            <a:r>
              <a:rPr lang="en-GB" sz="1600" spc="-4" dirty="0">
                <a:cs typeface="Calibri"/>
              </a:rPr>
              <a:t>e</a:t>
            </a:r>
            <a:r>
              <a:rPr lang="en-GB" sz="1600" dirty="0">
                <a:cs typeface="Calibri"/>
              </a:rPr>
              <a:t>cts on</a:t>
            </a:r>
            <a:r>
              <a:rPr lang="en-GB" sz="1600" spc="-9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t</a:t>
            </a:r>
            <a:r>
              <a:rPr lang="en-GB" sz="1600" spc="4" dirty="0">
                <a:cs typeface="Calibri"/>
              </a:rPr>
              <a:t>h</a:t>
            </a:r>
            <a:r>
              <a:rPr lang="en-GB" sz="1600" dirty="0">
                <a:cs typeface="Calibri"/>
              </a:rPr>
              <a:t>e</a:t>
            </a:r>
            <a:r>
              <a:rPr lang="en-GB" sz="1600" spc="-4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s</a:t>
            </a:r>
            <a:r>
              <a:rPr lang="en-GB" sz="1600" spc="-4" dirty="0">
                <a:cs typeface="Calibri"/>
              </a:rPr>
              <a:t>e</a:t>
            </a:r>
            <a:r>
              <a:rPr lang="en-GB" sz="1600" spc="14" dirty="0">
                <a:cs typeface="Calibri"/>
              </a:rPr>
              <a:t>r</a:t>
            </a:r>
            <a:r>
              <a:rPr lang="en-GB" sz="1600" spc="-14" dirty="0">
                <a:cs typeface="Calibri"/>
              </a:rPr>
              <a:t>v</a:t>
            </a:r>
            <a:r>
              <a:rPr lang="en-GB" sz="1600" dirty="0">
                <a:cs typeface="Calibri"/>
              </a:rPr>
              <a:t>er</a:t>
            </a:r>
            <a:r>
              <a:rPr lang="en-GB" sz="1600" spc="14" dirty="0">
                <a:cs typeface="Calibri"/>
              </a:rPr>
              <a:t> </a:t>
            </a:r>
            <a:r>
              <a:rPr lang="en-GB" sz="1600" spc="4" dirty="0">
                <a:cs typeface="Calibri"/>
              </a:rPr>
              <a:t>i</a:t>
            </a:r>
            <a:r>
              <a:rPr lang="en-GB" sz="1600" dirty="0">
                <a:cs typeface="Calibri"/>
              </a:rPr>
              <a:t>n s</a:t>
            </a:r>
            <a:r>
              <a:rPr lang="en-GB" sz="1600" spc="4" dirty="0">
                <a:cs typeface="Calibri"/>
              </a:rPr>
              <a:t>u</a:t>
            </a:r>
            <a:r>
              <a:rPr lang="en-GB" sz="1600" dirty="0">
                <a:cs typeface="Calibri"/>
              </a:rPr>
              <a:t>ch</a:t>
            </a:r>
            <a:r>
              <a:rPr lang="en-GB" sz="1600" spc="-9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a </a:t>
            </a:r>
            <a:r>
              <a:rPr lang="en-GB" sz="1600" spc="-19" dirty="0">
                <a:cs typeface="Calibri"/>
              </a:rPr>
              <a:t>r</a:t>
            </a:r>
            <a:r>
              <a:rPr lang="en-GB" sz="1600" dirty="0">
                <a:cs typeface="Calibri"/>
              </a:rPr>
              <a:t>eg</a:t>
            </a:r>
            <a:r>
              <a:rPr lang="en-GB" sz="1600" spc="4" dirty="0">
                <a:cs typeface="Calibri"/>
              </a:rPr>
              <a:t>i</a:t>
            </a:r>
            <a:r>
              <a:rPr lang="en-GB" sz="1600" spc="-9" dirty="0">
                <a:cs typeface="Calibri"/>
              </a:rPr>
              <a:t>s</a:t>
            </a:r>
            <a:r>
              <a:rPr lang="en-GB" sz="1600" dirty="0">
                <a:cs typeface="Calibri"/>
              </a:rPr>
              <a:t>t</a:t>
            </a:r>
            <a:r>
              <a:rPr lang="en-GB" sz="1600" spc="14" dirty="0">
                <a:cs typeface="Calibri"/>
              </a:rPr>
              <a:t>r</a:t>
            </a:r>
            <a:r>
              <a:rPr lang="en-GB" sz="1600" dirty="0">
                <a:cs typeface="Calibri"/>
              </a:rPr>
              <a:t>y </a:t>
            </a:r>
          </a:p>
          <a:p>
            <a:pPr marL="641350" lvl="1" indent="-171450">
              <a:lnSpc>
                <a:spcPts val="1831"/>
              </a:lnSpc>
              <a:buFont typeface="Arial" panose="020B0604020202020204" pitchFamily="34" charset="0"/>
              <a:buChar char="•"/>
            </a:pPr>
            <a:r>
              <a:rPr lang="en-GB" sz="1600" spc="-4" dirty="0">
                <a:cs typeface="Calibri"/>
              </a:rPr>
              <a:t>w</a:t>
            </a:r>
            <a:r>
              <a:rPr lang="en-GB" sz="1600" spc="4" dirty="0">
                <a:cs typeface="Calibri"/>
              </a:rPr>
              <a:t>il</a:t>
            </a:r>
            <a:r>
              <a:rPr lang="en-GB" sz="1600" dirty="0">
                <a:cs typeface="Calibri"/>
              </a:rPr>
              <a:t>l</a:t>
            </a:r>
            <a:r>
              <a:rPr lang="en-GB" sz="1600" spc="9" dirty="0">
                <a:cs typeface="Calibri"/>
              </a:rPr>
              <a:t> </a:t>
            </a:r>
            <a:r>
              <a:rPr lang="en-GB" sz="1600" spc="-9" dirty="0">
                <a:cs typeface="Calibri"/>
              </a:rPr>
              <a:t>c</a:t>
            </a:r>
            <a:r>
              <a:rPr lang="en-GB" sz="1600" dirty="0">
                <a:cs typeface="Calibri"/>
              </a:rPr>
              <a:t>o</a:t>
            </a:r>
            <a:r>
              <a:rPr lang="en-GB" sz="1600" spc="-9" dirty="0">
                <a:cs typeface="Calibri"/>
              </a:rPr>
              <a:t>n</a:t>
            </a:r>
            <a:r>
              <a:rPr lang="en-GB" sz="1600" dirty="0">
                <a:cs typeface="Calibri"/>
              </a:rPr>
              <a:t>t</a:t>
            </a:r>
            <a:r>
              <a:rPr lang="en-GB" sz="1600" spc="4" dirty="0">
                <a:cs typeface="Calibri"/>
              </a:rPr>
              <a:t>inu</a:t>
            </a:r>
            <a:r>
              <a:rPr lang="en-GB" sz="1600" dirty="0">
                <a:cs typeface="Calibri"/>
              </a:rPr>
              <a:t>e</a:t>
            </a:r>
            <a:r>
              <a:rPr lang="en-GB" sz="1600" spc="-19" dirty="0">
                <a:cs typeface="Calibri"/>
              </a:rPr>
              <a:t> </a:t>
            </a:r>
            <a:r>
              <a:rPr lang="en-GB" sz="1600" spc="-9" dirty="0">
                <a:cs typeface="Calibri"/>
              </a:rPr>
              <a:t>t</a:t>
            </a:r>
            <a:r>
              <a:rPr lang="en-GB" sz="1600" dirty="0">
                <a:cs typeface="Calibri"/>
              </a:rPr>
              <a:t>o</a:t>
            </a:r>
            <a:r>
              <a:rPr lang="en-GB" sz="1600" spc="-14" dirty="0">
                <a:cs typeface="Calibri"/>
              </a:rPr>
              <a:t> </a:t>
            </a:r>
            <a:r>
              <a:rPr lang="en-GB" sz="1600" spc="-25" dirty="0">
                <a:cs typeface="Calibri"/>
              </a:rPr>
              <a:t>e</a:t>
            </a:r>
            <a:r>
              <a:rPr lang="en-GB" sz="1600" dirty="0">
                <a:cs typeface="Calibri"/>
              </a:rPr>
              <a:t>x</a:t>
            </a:r>
            <a:r>
              <a:rPr lang="en-GB" sz="1600" spc="4" dirty="0">
                <a:cs typeface="Calibri"/>
              </a:rPr>
              <a:t>i</a:t>
            </a:r>
            <a:r>
              <a:rPr lang="en-GB" sz="1600" spc="-9" dirty="0">
                <a:cs typeface="Calibri"/>
              </a:rPr>
              <a:t>s</a:t>
            </a:r>
            <a:r>
              <a:rPr lang="en-GB" sz="1600" dirty="0">
                <a:cs typeface="Calibri"/>
              </a:rPr>
              <a:t>t</a:t>
            </a:r>
          </a:p>
          <a:p>
            <a:pPr marL="641350" marR="22181" lvl="1" indent="-171450">
              <a:lnSpc>
                <a:spcPct val="101725"/>
              </a:lnSpc>
              <a:buFont typeface="Arial" panose="020B0604020202020204" pitchFamily="34" charset="0"/>
              <a:buChar char="•"/>
            </a:pPr>
            <a:r>
              <a:rPr lang="en-GB" sz="1600" spc="4" dirty="0">
                <a:cs typeface="Calibri"/>
              </a:rPr>
              <a:t>I</a:t>
            </a:r>
            <a:r>
              <a:rPr lang="en-GB" sz="1600" dirty="0">
                <a:cs typeface="Calibri"/>
              </a:rPr>
              <a:t>f</a:t>
            </a:r>
            <a:r>
              <a:rPr lang="en-GB" sz="1600" spc="-4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a</a:t>
            </a:r>
            <a:r>
              <a:rPr lang="en-GB" sz="1600" spc="-14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c</a:t>
            </a:r>
            <a:r>
              <a:rPr lang="en-GB" sz="1600" spc="4" dirty="0">
                <a:cs typeface="Calibri"/>
              </a:rPr>
              <a:t>li</a:t>
            </a:r>
            <a:r>
              <a:rPr lang="en-GB" sz="1600" dirty="0">
                <a:cs typeface="Calibri"/>
              </a:rPr>
              <a:t>e</a:t>
            </a:r>
            <a:r>
              <a:rPr lang="en-GB" sz="1600" spc="-9" dirty="0">
                <a:cs typeface="Calibri"/>
              </a:rPr>
              <a:t>n</a:t>
            </a:r>
            <a:r>
              <a:rPr lang="en-GB" sz="1600" dirty="0">
                <a:cs typeface="Calibri"/>
              </a:rPr>
              <a:t>t</a:t>
            </a:r>
            <a:r>
              <a:rPr lang="en-GB" sz="1600" spc="9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t</a:t>
            </a:r>
            <a:r>
              <a:rPr lang="en-GB" sz="1600" spc="4" dirty="0">
                <a:cs typeface="Calibri"/>
              </a:rPr>
              <a:t>ri</a:t>
            </a:r>
            <a:r>
              <a:rPr lang="en-GB" sz="1600" dirty="0">
                <a:cs typeface="Calibri"/>
              </a:rPr>
              <a:t>es </a:t>
            </a:r>
            <a:r>
              <a:rPr lang="en-GB" sz="1600" spc="-9" dirty="0">
                <a:cs typeface="Calibri"/>
              </a:rPr>
              <a:t>t</a:t>
            </a:r>
            <a:r>
              <a:rPr lang="en-GB" sz="1600" dirty="0">
                <a:cs typeface="Calibri"/>
              </a:rPr>
              <a:t>o</a:t>
            </a:r>
            <a:r>
              <a:rPr lang="en-GB" sz="1600" spc="-14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access a</a:t>
            </a:r>
            <a:r>
              <a:rPr lang="en-GB" sz="1600" spc="-14" dirty="0">
                <a:cs typeface="Calibri"/>
              </a:rPr>
              <a:t> </a:t>
            </a:r>
            <a:r>
              <a:rPr lang="en-GB" sz="1600" spc="4" dirty="0" err="1">
                <a:cs typeface="Calibri"/>
              </a:rPr>
              <a:t>n</a:t>
            </a:r>
            <a:r>
              <a:rPr lang="en-GB" sz="1600" dirty="0" err="1">
                <a:cs typeface="Calibri"/>
              </a:rPr>
              <a:t>o</a:t>
            </a:r>
            <a:r>
              <a:rPr lang="en-GB" sz="1600" spc="4" dirty="0" err="1">
                <a:cs typeface="Calibri"/>
              </a:rPr>
              <a:t>n</a:t>
            </a:r>
            <a:r>
              <a:rPr lang="en-GB" sz="1600" spc="-25" dirty="0" err="1">
                <a:cs typeface="Calibri"/>
              </a:rPr>
              <a:t>e</a:t>
            </a:r>
            <a:r>
              <a:rPr lang="en-GB" sz="1600" dirty="0" err="1">
                <a:cs typeface="Calibri"/>
              </a:rPr>
              <a:t>x</a:t>
            </a:r>
            <a:r>
              <a:rPr lang="en-GB" sz="1600" spc="4" dirty="0" err="1">
                <a:cs typeface="Calibri"/>
              </a:rPr>
              <a:t>i</a:t>
            </a:r>
            <a:r>
              <a:rPr lang="en-GB" sz="1600" spc="-9" dirty="0" err="1">
                <a:cs typeface="Calibri"/>
              </a:rPr>
              <a:t>st</a:t>
            </a:r>
            <a:r>
              <a:rPr lang="en-GB" sz="1600" dirty="0" err="1">
                <a:cs typeface="Calibri"/>
              </a:rPr>
              <a:t>e</a:t>
            </a:r>
            <a:r>
              <a:rPr lang="en-GB" sz="1600" spc="-9" dirty="0" err="1">
                <a:cs typeface="Calibri"/>
              </a:rPr>
              <a:t>n</a:t>
            </a:r>
            <a:r>
              <a:rPr lang="en-GB" sz="1600" dirty="0" err="1">
                <a:cs typeface="Calibri"/>
              </a:rPr>
              <a:t>t</a:t>
            </a:r>
            <a:r>
              <a:rPr lang="en-GB" sz="1600" spc="-14" dirty="0">
                <a:cs typeface="Calibri"/>
              </a:rPr>
              <a:t> </a:t>
            </a:r>
            <a:r>
              <a:rPr lang="en-GB" sz="1600" spc="-19" dirty="0">
                <a:cs typeface="Calibri"/>
              </a:rPr>
              <a:t>r</a:t>
            </a:r>
            <a:r>
              <a:rPr lang="en-GB" sz="1600" dirty="0">
                <a:cs typeface="Calibri"/>
              </a:rPr>
              <a:t>emo</a:t>
            </a:r>
            <a:r>
              <a:rPr lang="en-GB" sz="1600" spc="-9" dirty="0">
                <a:cs typeface="Calibri"/>
              </a:rPr>
              <a:t>t</a:t>
            </a:r>
            <a:r>
              <a:rPr lang="en-GB" sz="1600" dirty="0">
                <a:cs typeface="Calibri"/>
              </a:rPr>
              <a:t>e</a:t>
            </a:r>
            <a:r>
              <a:rPr lang="en-GB" sz="1600" spc="-4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o</a:t>
            </a:r>
            <a:r>
              <a:rPr lang="en-GB" sz="1600" spc="4" dirty="0">
                <a:cs typeface="Calibri"/>
              </a:rPr>
              <a:t>b</a:t>
            </a:r>
            <a:r>
              <a:rPr lang="en-GB" sz="1600" dirty="0">
                <a:cs typeface="Calibri"/>
              </a:rPr>
              <a:t>j</a:t>
            </a:r>
            <a:r>
              <a:rPr lang="en-GB" sz="1600" spc="-4" dirty="0">
                <a:cs typeface="Calibri"/>
              </a:rPr>
              <a:t>e</a:t>
            </a:r>
            <a:r>
              <a:rPr lang="en-GB" sz="1600" dirty="0">
                <a:cs typeface="Calibri"/>
              </a:rPr>
              <a:t>ct,</a:t>
            </a:r>
            <a:r>
              <a:rPr lang="en-GB" sz="1600" spc="-4" dirty="0">
                <a:cs typeface="Calibri"/>
              </a:rPr>
              <a:t> </a:t>
            </a:r>
            <a:r>
              <a:rPr lang="en-GB" sz="1600" dirty="0">
                <a:cs typeface="Calibri"/>
              </a:rPr>
              <a:t>an</a:t>
            </a:r>
            <a:r>
              <a:rPr lang="en-GB" sz="1600" spc="-9" dirty="0">
                <a:cs typeface="Calibri"/>
              </a:rPr>
              <a:t> </a:t>
            </a:r>
            <a:r>
              <a:rPr lang="en-GB" sz="1600" spc="-25" dirty="0">
                <a:cs typeface="Calibri"/>
              </a:rPr>
              <a:t>e</a:t>
            </a:r>
            <a:r>
              <a:rPr lang="en-GB" sz="1600" spc="-39" dirty="0">
                <a:cs typeface="Calibri"/>
              </a:rPr>
              <a:t>x</a:t>
            </a:r>
            <a:r>
              <a:rPr lang="en-GB" sz="1600" dirty="0">
                <a:cs typeface="Calibri"/>
              </a:rPr>
              <a:t>ce</a:t>
            </a:r>
            <a:r>
              <a:rPr lang="en-GB" sz="1600" spc="-9" dirty="0">
                <a:cs typeface="Calibri"/>
              </a:rPr>
              <a:t>p</a:t>
            </a:r>
            <a:r>
              <a:rPr lang="en-GB" sz="1600" dirty="0">
                <a:cs typeface="Calibri"/>
              </a:rPr>
              <a:t>t</a:t>
            </a:r>
            <a:r>
              <a:rPr lang="en-GB" sz="1600" spc="4" dirty="0">
                <a:cs typeface="Calibri"/>
              </a:rPr>
              <a:t>i</a:t>
            </a:r>
            <a:r>
              <a:rPr lang="en-GB" sz="1600" dirty="0">
                <a:cs typeface="Calibri"/>
              </a:rPr>
              <a:t>on</a:t>
            </a:r>
            <a:r>
              <a:rPr lang="en-GB" sz="1600" spc="9" dirty="0">
                <a:cs typeface="Calibri"/>
              </a:rPr>
              <a:t> </a:t>
            </a:r>
            <a:r>
              <a:rPr lang="en-GB" sz="1600" spc="4" dirty="0">
                <a:cs typeface="Calibri"/>
              </a:rPr>
              <a:t>i</a:t>
            </a:r>
            <a:r>
              <a:rPr lang="en-GB" sz="1600" dirty="0">
                <a:cs typeface="Calibri"/>
              </a:rPr>
              <a:t>s </a:t>
            </a:r>
            <a:r>
              <a:rPr lang="en-GB" sz="1600" dirty="0" smtClean="0">
                <a:cs typeface="Calibri"/>
              </a:rPr>
              <a:t>t</a:t>
            </a:r>
            <a:r>
              <a:rPr lang="en-GB" sz="1600" spc="4" dirty="0" smtClean="0">
                <a:cs typeface="Calibri"/>
              </a:rPr>
              <a:t>h</a:t>
            </a:r>
            <a:r>
              <a:rPr lang="en-GB" sz="1600" spc="-19" dirty="0" smtClean="0">
                <a:cs typeface="Calibri"/>
              </a:rPr>
              <a:t>r</a:t>
            </a:r>
            <a:r>
              <a:rPr lang="en-GB" sz="1600" dirty="0" smtClean="0">
                <a:cs typeface="Calibri"/>
              </a:rPr>
              <a:t>o</a:t>
            </a:r>
            <a:r>
              <a:rPr lang="en-GB" sz="1600" spc="-4" dirty="0" smtClean="0">
                <a:cs typeface="Calibri"/>
              </a:rPr>
              <a:t>w</a:t>
            </a:r>
            <a:r>
              <a:rPr lang="en-GB" sz="1600" dirty="0" smtClean="0">
                <a:cs typeface="Calibri"/>
              </a:rPr>
              <a:t>n</a:t>
            </a:r>
          </a:p>
          <a:p>
            <a:pPr marL="641350" marR="22181" lvl="1" indent="-171450">
              <a:lnSpc>
                <a:spcPct val="101725"/>
              </a:lnSpc>
              <a:buFont typeface="Arial" panose="020B0604020202020204" pitchFamily="34" charset="0"/>
              <a:buChar char="•"/>
            </a:pPr>
            <a:endParaRPr lang="en-GB" sz="1600" dirty="0" smtClean="0">
              <a:cs typeface="Calibri"/>
            </a:endParaRPr>
          </a:p>
          <a:p>
            <a:pPr marL="12700" lvl="0">
              <a:lnSpc>
                <a:spcPts val="2205"/>
              </a:lnSpc>
              <a:spcBef>
                <a:spcPts val="110"/>
              </a:spcBef>
            </a:pPr>
            <a:r>
              <a:rPr lang="en-GB" sz="3000" spc="4" baseline="4096" dirty="0">
                <a:solidFill>
                  <a:prstClr val="black"/>
                </a:solidFill>
                <a:cs typeface="Calibri"/>
              </a:rPr>
              <a:t>App</a:t>
            </a:r>
            <a:r>
              <a:rPr lang="en-GB" sz="3000" spc="-39" baseline="4096" dirty="0">
                <a:solidFill>
                  <a:prstClr val="black"/>
                </a:solidFill>
                <a:cs typeface="Calibri"/>
              </a:rPr>
              <a:t>r</a:t>
            </a:r>
            <a:r>
              <a:rPr lang="en-GB" sz="3000" baseline="4096" dirty="0">
                <a:solidFill>
                  <a:prstClr val="black"/>
                </a:solidFill>
                <a:cs typeface="Calibri"/>
              </a:rPr>
              <a:t>oa</a:t>
            </a:r>
            <a:r>
              <a:rPr lang="en-GB" sz="3000" spc="4" baseline="4096" dirty="0">
                <a:solidFill>
                  <a:prstClr val="black"/>
                </a:solidFill>
                <a:cs typeface="Calibri"/>
              </a:rPr>
              <a:t>c</a:t>
            </a:r>
            <a:r>
              <a:rPr lang="en-GB" sz="3000" baseline="4096" dirty="0">
                <a:solidFill>
                  <a:prstClr val="black"/>
                </a:solidFill>
                <a:cs typeface="Calibri"/>
              </a:rPr>
              <a:t>h</a:t>
            </a:r>
            <a:r>
              <a:rPr lang="en-GB" sz="3000" spc="-14" baseline="4096" dirty="0">
                <a:solidFill>
                  <a:prstClr val="black"/>
                </a:solidFill>
                <a:cs typeface="Calibri"/>
              </a:rPr>
              <a:t> </a:t>
            </a:r>
            <a:r>
              <a:rPr lang="en-GB" sz="3000" spc="4" baseline="4096" dirty="0">
                <a:solidFill>
                  <a:prstClr val="black"/>
                </a:solidFill>
                <a:cs typeface="Calibri"/>
              </a:rPr>
              <a:t>2</a:t>
            </a:r>
            <a:r>
              <a:rPr lang="en-GB" sz="3000" baseline="4096" dirty="0">
                <a:solidFill>
                  <a:prstClr val="black"/>
                </a:solidFill>
                <a:cs typeface="Calibri"/>
              </a:rPr>
              <a:t>:</a:t>
            </a:r>
            <a:r>
              <a:rPr lang="en-GB" sz="3000" spc="451" baseline="4096" dirty="0">
                <a:solidFill>
                  <a:prstClr val="black"/>
                </a:solidFill>
                <a:cs typeface="Calibri"/>
              </a:rPr>
              <a:t> </a:t>
            </a:r>
            <a:r>
              <a:rPr lang="en-GB" sz="3000" baseline="4413" dirty="0" err="1">
                <a:solidFill>
                  <a:prstClr val="black"/>
                </a:solidFill>
                <a:latin typeface="Courier New"/>
                <a:cs typeface="Courier New"/>
              </a:rPr>
              <a:t>LocateRegistry.createRegistry</a:t>
            </a:r>
            <a:r>
              <a:rPr lang="en-GB" sz="3000" baseline="4413" dirty="0" smtClean="0">
                <a:solidFill>
                  <a:prstClr val="black"/>
                </a:solidFill>
                <a:latin typeface="Courier New"/>
                <a:cs typeface="Courier New"/>
              </a:rPr>
              <a:t>()</a:t>
            </a:r>
          </a:p>
          <a:p>
            <a:pPr marL="355600" marR="34290" indent="-342900">
              <a:lnSpc>
                <a:spcPts val="1989"/>
              </a:lnSpc>
              <a:spcBef>
                <a:spcPts val="99"/>
              </a:spcBef>
              <a:buFont typeface="Arial" panose="020B0604020202020204" pitchFamily="34" charset="0"/>
              <a:buChar char="•"/>
            </a:pPr>
            <a:r>
              <a:rPr lang="en-GB" sz="2400" baseline="4904" dirty="0" smtClean="0">
                <a:solidFill>
                  <a:srgbClr val="006FBF"/>
                </a:solidFill>
                <a:latin typeface="Courier New"/>
                <a:cs typeface="Courier New"/>
              </a:rPr>
              <a:t> </a:t>
            </a:r>
            <a:r>
              <a:rPr lang="en-GB" sz="2800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LocateRe</a:t>
            </a:r>
            <a:r>
              <a:rPr lang="en-GB" sz="2800" spc="-9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g</a:t>
            </a:r>
            <a:r>
              <a:rPr lang="en-GB" sz="2800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i</a:t>
            </a:r>
            <a:r>
              <a:rPr lang="en-GB" sz="2800" spc="-9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s</a:t>
            </a:r>
            <a:r>
              <a:rPr lang="en-GB" sz="2800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try</a:t>
            </a:r>
            <a:r>
              <a:rPr lang="en-GB" sz="2800" spc="-684" baseline="4904" dirty="0" smtClean="0">
                <a:solidFill>
                  <a:srgbClr val="006FBF"/>
                </a:solidFill>
                <a:latin typeface="Courier New"/>
                <a:cs typeface="Courier New"/>
              </a:rPr>
              <a:t> </a:t>
            </a:r>
            <a:r>
              <a:rPr lang="en-GB" sz="2800" spc="-4" baseline="4551" dirty="0">
                <a:solidFill>
                  <a:srgbClr val="006FBF"/>
                </a:solidFill>
                <a:cs typeface="Calibri"/>
              </a:rPr>
              <a:t>i</a:t>
            </a:r>
            <a:r>
              <a:rPr lang="en-GB" sz="2800" baseline="4551" dirty="0">
                <a:solidFill>
                  <a:srgbClr val="006FBF"/>
                </a:solidFill>
                <a:cs typeface="Calibri"/>
              </a:rPr>
              <a:t>s</a:t>
            </a:r>
            <a:r>
              <a:rPr lang="en-GB" sz="2800" spc="-19" baseline="4551" dirty="0">
                <a:solidFill>
                  <a:srgbClr val="006FBF"/>
                </a:solidFill>
                <a:cs typeface="Calibri"/>
              </a:rPr>
              <a:t> </a:t>
            </a:r>
            <a:r>
              <a:rPr lang="en-GB" sz="2800" baseline="4551" dirty="0">
                <a:solidFill>
                  <a:srgbClr val="006FBF"/>
                </a:solidFill>
                <a:cs typeface="Calibri"/>
              </a:rPr>
              <a:t>a </a:t>
            </a:r>
            <a:r>
              <a:rPr lang="en-GB" sz="2800" spc="-4" baseline="4551" dirty="0">
                <a:solidFill>
                  <a:srgbClr val="006FBF"/>
                </a:solidFill>
                <a:cs typeface="Calibri"/>
              </a:rPr>
              <a:t>cl</a:t>
            </a:r>
            <a:r>
              <a:rPr lang="en-GB" sz="2800" baseline="4551" dirty="0">
                <a:solidFill>
                  <a:srgbClr val="006FBF"/>
                </a:solidFill>
                <a:cs typeface="Calibri"/>
              </a:rPr>
              <a:t>a</a:t>
            </a:r>
            <a:r>
              <a:rPr lang="en-GB" sz="2800" spc="4" baseline="4551" dirty="0">
                <a:solidFill>
                  <a:srgbClr val="006FBF"/>
                </a:solidFill>
                <a:cs typeface="Calibri"/>
              </a:rPr>
              <a:t>s</a:t>
            </a:r>
            <a:r>
              <a:rPr lang="en-GB" sz="2800" baseline="4551" dirty="0">
                <a:solidFill>
                  <a:srgbClr val="006FBF"/>
                </a:solidFill>
                <a:cs typeface="Calibri"/>
              </a:rPr>
              <a:t>s</a:t>
            </a:r>
            <a:r>
              <a:rPr lang="en-GB" sz="2800" spc="4" baseline="4551" dirty="0">
                <a:solidFill>
                  <a:srgbClr val="006FBF"/>
                </a:solidFill>
                <a:cs typeface="Calibri"/>
              </a:rPr>
              <a:t> </a:t>
            </a:r>
            <a:r>
              <a:rPr lang="en-GB" sz="2800" spc="-4" baseline="4551" dirty="0">
                <a:solidFill>
                  <a:srgbClr val="006FBF"/>
                </a:solidFill>
                <a:cs typeface="Calibri"/>
              </a:rPr>
              <a:t>i</a:t>
            </a:r>
            <a:r>
              <a:rPr lang="en-GB" sz="2800" baseline="4551" dirty="0">
                <a:solidFill>
                  <a:srgbClr val="006FBF"/>
                </a:solidFill>
                <a:cs typeface="Calibri"/>
              </a:rPr>
              <a:t>n</a:t>
            </a:r>
            <a:r>
              <a:rPr lang="en-GB" sz="2800" spc="14" baseline="4551" dirty="0">
                <a:solidFill>
                  <a:srgbClr val="006FBF"/>
                </a:solidFill>
                <a:cs typeface="Calibri"/>
              </a:rPr>
              <a:t> </a:t>
            </a:r>
            <a:r>
              <a:rPr lang="en-GB" sz="2800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java.rm</a:t>
            </a:r>
            <a:r>
              <a:rPr lang="en-GB" sz="2800" spc="-9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i</a:t>
            </a:r>
            <a:r>
              <a:rPr lang="en-GB" sz="2800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.</a:t>
            </a:r>
            <a:r>
              <a:rPr lang="en-GB" sz="2800" spc="-9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r</a:t>
            </a:r>
            <a:r>
              <a:rPr lang="en-GB" sz="2800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eg</a:t>
            </a:r>
            <a:r>
              <a:rPr lang="en-GB" sz="2800" spc="-9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i</a:t>
            </a:r>
            <a:r>
              <a:rPr lang="en-GB" sz="2800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s</a:t>
            </a:r>
            <a:r>
              <a:rPr lang="en-GB" sz="2800" spc="-9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t</a:t>
            </a:r>
            <a:r>
              <a:rPr lang="en-GB" sz="2800" baseline="4904" dirty="0" err="1" smtClean="0">
                <a:solidFill>
                  <a:srgbClr val="006FBF"/>
                </a:solidFill>
                <a:latin typeface="Courier New"/>
                <a:cs typeface="Courier New"/>
              </a:rPr>
              <a:t>ry</a:t>
            </a:r>
            <a:endParaRPr lang="en-GB" sz="2800" baseline="4904" dirty="0" smtClean="0">
              <a:solidFill>
                <a:srgbClr val="006FBF"/>
              </a:solidFill>
              <a:latin typeface="Courier New"/>
              <a:cs typeface="Courier New"/>
            </a:endParaRPr>
          </a:p>
          <a:p>
            <a:pPr marL="355600" marR="34290" indent="-342900">
              <a:lnSpc>
                <a:spcPts val="1989"/>
              </a:lnSpc>
              <a:spcBef>
                <a:spcPts val="99"/>
              </a:spcBef>
              <a:buFont typeface="Arial" panose="020B0604020202020204" pitchFamily="34" charset="0"/>
              <a:buChar char="•"/>
            </a:pPr>
            <a:r>
              <a:rPr lang="en-GB" sz="2400" baseline="4904" dirty="0" smtClean="0">
                <a:solidFill>
                  <a:srgbClr val="006FBF"/>
                </a:solidFill>
                <a:latin typeface="Courier New"/>
                <a:cs typeface="Courier New"/>
              </a:rPr>
              <a:t> </a:t>
            </a:r>
            <a:r>
              <a:rPr lang="en-GB" sz="2000" dirty="0" smtClean="0">
                <a:solidFill>
                  <a:srgbClr val="006FBF"/>
                </a:solidFill>
                <a:latin typeface="Courier New"/>
                <a:cs typeface="Courier New"/>
              </a:rPr>
              <a:t>st</a:t>
            </a:r>
            <a:r>
              <a:rPr lang="en-GB" sz="2000" spc="-9" dirty="0" smtClean="0">
                <a:solidFill>
                  <a:srgbClr val="006FBF"/>
                </a:solidFill>
                <a:latin typeface="Courier New"/>
                <a:cs typeface="Courier New"/>
              </a:rPr>
              <a:t>a</a:t>
            </a:r>
            <a:r>
              <a:rPr lang="en-GB" sz="2000" dirty="0" smtClean="0">
                <a:solidFill>
                  <a:srgbClr val="006FBF"/>
                </a:solidFill>
                <a:latin typeface="Courier New"/>
                <a:cs typeface="Courier New"/>
              </a:rPr>
              <a:t>t</a:t>
            </a:r>
            <a:r>
              <a:rPr lang="en-GB" sz="2000" spc="-9" dirty="0" smtClean="0">
                <a:solidFill>
                  <a:srgbClr val="006FBF"/>
                </a:solidFill>
                <a:latin typeface="Courier New"/>
                <a:cs typeface="Courier New"/>
              </a:rPr>
              <a:t>i</a:t>
            </a:r>
            <a:r>
              <a:rPr lang="en-GB" sz="2000" dirty="0" smtClean="0">
                <a:solidFill>
                  <a:srgbClr val="006FBF"/>
                </a:solidFill>
                <a:latin typeface="Courier New"/>
                <a:cs typeface="Courier New"/>
              </a:rPr>
              <a:t>c </a:t>
            </a:r>
            <a:r>
              <a:rPr lang="en-GB" sz="2000" spc="-9" dirty="0">
                <a:solidFill>
                  <a:srgbClr val="006FBF"/>
                </a:solidFill>
                <a:latin typeface="Courier New"/>
                <a:cs typeface="Courier New"/>
              </a:rPr>
              <a:t>R</a:t>
            </a:r>
            <a:r>
              <a:rPr lang="en-GB" sz="2000" dirty="0">
                <a:solidFill>
                  <a:srgbClr val="006FBF"/>
                </a:solidFill>
                <a:latin typeface="Courier New"/>
                <a:cs typeface="Courier New"/>
              </a:rPr>
              <a:t>e</a:t>
            </a:r>
            <a:r>
              <a:rPr lang="en-GB" sz="2000" spc="-9" dirty="0">
                <a:solidFill>
                  <a:srgbClr val="006FBF"/>
                </a:solidFill>
                <a:latin typeface="Courier New"/>
                <a:cs typeface="Courier New"/>
              </a:rPr>
              <a:t>gi</a:t>
            </a:r>
            <a:r>
              <a:rPr lang="en-GB" sz="2000" dirty="0">
                <a:solidFill>
                  <a:srgbClr val="006FBF"/>
                </a:solidFill>
                <a:latin typeface="Courier New"/>
                <a:cs typeface="Courier New"/>
              </a:rPr>
              <a:t>st</a:t>
            </a:r>
            <a:r>
              <a:rPr lang="en-GB" sz="2000" spc="-9" dirty="0">
                <a:solidFill>
                  <a:srgbClr val="006FBF"/>
                </a:solidFill>
                <a:latin typeface="Courier New"/>
                <a:cs typeface="Courier New"/>
              </a:rPr>
              <a:t>r</a:t>
            </a:r>
            <a:r>
              <a:rPr lang="en-GB" sz="2000" dirty="0">
                <a:solidFill>
                  <a:srgbClr val="006FBF"/>
                </a:solidFill>
                <a:latin typeface="Courier New"/>
                <a:cs typeface="Courier New"/>
              </a:rPr>
              <a:t>y</a:t>
            </a:r>
            <a:r>
              <a:rPr lang="en-GB" sz="2000" spc="-14" dirty="0">
                <a:solidFill>
                  <a:srgbClr val="006FBF"/>
                </a:solidFill>
                <a:latin typeface="Courier New"/>
                <a:cs typeface="Courier New"/>
              </a:rPr>
              <a:t> </a:t>
            </a:r>
            <a:r>
              <a:rPr lang="en-GB" sz="2000" dirty="0" err="1">
                <a:solidFill>
                  <a:srgbClr val="006FBF"/>
                </a:solidFill>
                <a:latin typeface="Courier New"/>
                <a:cs typeface="Courier New"/>
              </a:rPr>
              <a:t>cr</a:t>
            </a:r>
            <a:r>
              <a:rPr lang="en-GB" sz="2000" spc="-9" dirty="0" err="1">
                <a:solidFill>
                  <a:srgbClr val="006FBF"/>
                </a:solidFill>
                <a:latin typeface="Courier New"/>
                <a:cs typeface="Courier New"/>
              </a:rPr>
              <a:t>e</a:t>
            </a:r>
            <a:r>
              <a:rPr lang="en-GB" sz="2000" dirty="0" err="1">
                <a:solidFill>
                  <a:srgbClr val="006FBF"/>
                </a:solidFill>
                <a:latin typeface="Courier New"/>
                <a:cs typeface="Courier New"/>
              </a:rPr>
              <a:t>a</a:t>
            </a:r>
            <a:r>
              <a:rPr lang="en-GB" sz="2000" spc="-9" dirty="0" err="1">
                <a:solidFill>
                  <a:srgbClr val="006FBF"/>
                </a:solidFill>
                <a:latin typeface="Courier New"/>
                <a:cs typeface="Courier New"/>
              </a:rPr>
              <a:t>te</a:t>
            </a:r>
            <a:r>
              <a:rPr lang="en-GB" sz="2000" dirty="0" err="1">
                <a:solidFill>
                  <a:srgbClr val="006FBF"/>
                </a:solidFill>
                <a:latin typeface="Courier New"/>
                <a:cs typeface="Courier New"/>
              </a:rPr>
              <a:t>Re</a:t>
            </a:r>
            <a:r>
              <a:rPr lang="en-GB" sz="2000" spc="-9" dirty="0" err="1">
                <a:solidFill>
                  <a:srgbClr val="006FBF"/>
                </a:solidFill>
                <a:latin typeface="Courier New"/>
                <a:cs typeface="Courier New"/>
              </a:rPr>
              <a:t>g</a:t>
            </a:r>
            <a:r>
              <a:rPr lang="en-GB" sz="2000" dirty="0" err="1">
                <a:solidFill>
                  <a:srgbClr val="006FBF"/>
                </a:solidFill>
                <a:latin typeface="Courier New"/>
                <a:cs typeface="Courier New"/>
              </a:rPr>
              <a:t>i</a:t>
            </a:r>
            <a:r>
              <a:rPr lang="en-GB" sz="2000" spc="-9" dirty="0" err="1">
                <a:solidFill>
                  <a:srgbClr val="006FBF"/>
                </a:solidFill>
                <a:latin typeface="Courier New"/>
                <a:cs typeface="Courier New"/>
              </a:rPr>
              <a:t>s</a:t>
            </a:r>
            <a:r>
              <a:rPr lang="en-GB" sz="2000" dirty="0" err="1">
                <a:solidFill>
                  <a:srgbClr val="006FBF"/>
                </a:solidFill>
                <a:latin typeface="Courier New"/>
                <a:cs typeface="Courier New"/>
              </a:rPr>
              <a:t>try</a:t>
            </a:r>
            <a:r>
              <a:rPr lang="en-GB" sz="2000" spc="-9" dirty="0">
                <a:solidFill>
                  <a:srgbClr val="006FBF"/>
                </a:solidFill>
                <a:latin typeface="Courier New"/>
                <a:cs typeface="Courier New"/>
              </a:rPr>
              <a:t> </a:t>
            </a:r>
            <a:r>
              <a:rPr lang="en-GB" sz="2000" spc="-14" dirty="0">
                <a:solidFill>
                  <a:srgbClr val="006FBF"/>
                </a:solidFill>
                <a:latin typeface="Courier New"/>
                <a:cs typeface="Courier New"/>
              </a:rPr>
              <a:t>(</a:t>
            </a:r>
            <a:r>
              <a:rPr lang="en-GB" sz="2000" spc="-14" dirty="0" err="1">
                <a:solidFill>
                  <a:srgbClr val="006FBF"/>
                </a:solidFill>
                <a:latin typeface="Courier New"/>
                <a:cs typeface="Courier New"/>
              </a:rPr>
              <a:t>i</a:t>
            </a:r>
            <a:r>
              <a:rPr lang="en-GB" sz="2000" dirty="0" err="1">
                <a:solidFill>
                  <a:srgbClr val="006FBF"/>
                </a:solidFill>
                <a:latin typeface="Courier New"/>
                <a:cs typeface="Courier New"/>
              </a:rPr>
              <a:t>nt</a:t>
            </a:r>
            <a:r>
              <a:rPr lang="en-GB" sz="2000" dirty="0">
                <a:solidFill>
                  <a:srgbClr val="006FBF"/>
                </a:solidFill>
                <a:latin typeface="Courier New"/>
                <a:cs typeface="Courier New"/>
              </a:rPr>
              <a:t> p</a:t>
            </a:r>
            <a:r>
              <a:rPr lang="en-GB" sz="2000" spc="-9" dirty="0">
                <a:solidFill>
                  <a:srgbClr val="006FBF"/>
                </a:solidFill>
                <a:latin typeface="Courier New"/>
                <a:cs typeface="Courier New"/>
              </a:rPr>
              <a:t>o</a:t>
            </a:r>
            <a:r>
              <a:rPr lang="en-GB" sz="2000" dirty="0">
                <a:solidFill>
                  <a:srgbClr val="006FBF"/>
                </a:solidFill>
                <a:latin typeface="Courier New"/>
                <a:cs typeface="Courier New"/>
              </a:rPr>
              <a:t>rt)</a:t>
            </a:r>
            <a:endParaRPr lang="en-GB" sz="2000" dirty="0">
              <a:latin typeface="Courier New"/>
              <a:cs typeface="Courier New"/>
            </a:endParaRPr>
          </a:p>
          <a:p>
            <a:pPr marL="355600" marR="34290" indent="-342900">
              <a:lnSpc>
                <a:spcPts val="1989"/>
              </a:lnSpc>
              <a:spcBef>
                <a:spcPts val="99"/>
              </a:spcBef>
              <a:buFont typeface="Arial" panose="020B0604020202020204" pitchFamily="34" charset="0"/>
              <a:buChar char="•"/>
            </a:pPr>
            <a:endParaRPr lang="en-GB" sz="2400" dirty="0">
              <a:latin typeface="Courier New"/>
              <a:cs typeface="Courier New"/>
            </a:endParaRPr>
          </a:p>
          <a:p>
            <a:pPr marL="355600" lvl="0" indent="-342900">
              <a:lnSpc>
                <a:spcPts val="2205"/>
              </a:lnSpc>
              <a:spcBef>
                <a:spcPts val="110"/>
              </a:spcBef>
              <a:buFont typeface="Arial" panose="020B0604020202020204" pitchFamily="34" charset="0"/>
              <a:buChar char="•"/>
            </a:pPr>
            <a:endParaRPr lang="en-GB" sz="2000" dirty="0" smtClean="0">
              <a:solidFill>
                <a:prstClr val="black"/>
              </a:solidFill>
              <a:latin typeface="Courier New"/>
              <a:cs typeface="Courier New"/>
            </a:endParaRPr>
          </a:p>
          <a:p>
            <a:pPr marL="469900" marR="22181" lvl="1">
              <a:lnSpc>
                <a:spcPct val="101725"/>
              </a:lnSpc>
            </a:pPr>
            <a:endParaRPr lang="en-GB" sz="1600" dirty="0" smtClean="0">
              <a:cs typeface="Calibri"/>
            </a:endParaRPr>
          </a:p>
          <a:p>
            <a:pPr marL="298450" marR="34290" indent="-285750">
              <a:lnSpc>
                <a:spcPts val="1780"/>
              </a:lnSpc>
              <a:buFont typeface="Arial" panose="020B0604020202020204" pitchFamily="34" charset="0"/>
              <a:buChar char="•"/>
            </a:pPr>
            <a:endParaRPr sz="18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83412" y="2405054"/>
            <a:ext cx="186791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solidFill>
                  <a:srgbClr val="006FBF"/>
                </a:solidFill>
                <a:latin typeface="Arial"/>
                <a:cs typeface="Arial"/>
              </a:rPr>
              <a:t>–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83412" y="2898830"/>
            <a:ext cx="186791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solidFill>
                  <a:srgbClr val="006FBF"/>
                </a:solidFill>
                <a:latin typeface="Arial"/>
                <a:cs typeface="Arial"/>
              </a:rPr>
              <a:t>–</a:t>
            </a:r>
            <a:endParaRPr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2539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/>
          <p:nvPr/>
        </p:nvSpPr>
        <p:spPr>
          <a:xfrm>
            <a:off x="1269619" y="601408"/>
            <a:ext cx="2179763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85"/>
              </a:lnSpc>
              <a:spcBef>
                <a:spcPts val="229"/>
              </a:spcBef>
            </a:pPr>
            <a:r>
              <a:rPr sz="6600" spc="-4" baseline="3103" dirty="0" smtClean="0">
                <a:latin typeface="Calibri"/>
                <a:cs typeface="Calibri"/>
              </a:rPr>
              <a:t>E</a:t>
            </a:r>
            <a:r>
              <a:rPr sz="6600" spc="-84" baseline="3103" dirty="0" smtClean="0">
                <a:latin typeface="Calibri"/>
                <a:cs typeface="Calibri"/>
              </a:rPr>
              <a:t>x</a:t>
            </a:r>
            <a:r>
              <a:rPr sz="6600" spc="0" baseline="3103" dirty="0" smtClean="0">
                <a:latin typeface="Calibri"/>
                <a:cs typeface="Calibri"/>
              </a:rPr>
              <a:t>am</a:t>
            </a:r>
            <a:r>
              <a:rPr sz="6600" spc="4" baseline="3103" dirty="0" smtClean="0">
                <a:latin typeface="Calibri"/>
                <a:cs typeface="Calibri"/>
              </a:rPr>
              <a:t>p</a:t>
            </a:r>
            <a:r>
              <a:rPr sz="6600" spc="-4" baseline="3103" dirty="0" smtClean="0">
                <a:latin typeface="Calibri"/>
                <a:cs typeface="Calibri"/>
              </a:rPr>
              <a:t>l</a:t>
            </a:r>
            <a:r>
              <a:rPr sz="6600" spc="4" baseline="3103" dirty="0" smtClean="0">
                <a:latin typeface="Calibri"/>
                <a:cs typeface="Calibri"/>
              </a:rPr>
              <a:t>e: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92201" y="601408"/>
            <a:ext cx="3784826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85"/>
              </a:lnSpc>
              <a:spcBef>
                <a:spcPts val="229"/>
              </a:spcBef>
            </a:pPr>
            <a:r>
              <a:rPr lang="en-US" sz="6600" spc="-394" baseline="3103" dirty="0" smtClean="0">
                <a:latin typeface="Calibri"/>
                <a:cs typeface="Calibri"/>
              </a:rPr>
              <a:t>Addition Server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5940" y="1635386"/>
            <a:ext cx="215900" cy="406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65"/>
              </a:lnSpc>
              <a:spcBef>
                <a:spcPts val="158"/>
              </a:spcBef>
            </a:pPr>
            <a:r>
              <a:rPr sz="3000" spc="0" dirty="0" smtClean="0">
                <a:latin typeface="Arial"/>
                <a:cs typeface="Arial"/>
              </a:rPr>
              <a:t>•</a:t>
            </a:r>
            <a:endParaRPr sz="3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78840" y="1658365"/>
            <a:ext cx="4654288" cy="406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55"/>
              </a:lnSpc>
              <a:spcBef>
                <a:spcPts val="157"/>
              </a:spcBef>
            </a:pPr>
            <a:r>
              <a:rPr sz="4500" spc="4" baseline="2730" dirty="0" smtClean="0">
                <a:latin typeface="Calibri"/>
                <a:cs typeface="Calibri"/>
              </a:rPr>
              <a:t>A</a:t>
            </a:r>
            <a:r>
              <a:rPr sz="4500" spc="-4" baseline="2730" dirty="0" smtClean="0">
                <a:latin typeface="Calibri"/>
                <a:cs typeface="Calibri"/>
              </a:rPr>
              <a:t>ppli</a:t>
            </a:r>
            <a:r>
              <a:rPr sz="4500" spc="-25" baseline="2730" dirty="0" smtClean="0">
                <a:latin typeface="Calibri"/>
                <a:cs typeface="Calibri"/>
              </a:rPr>
              <a:t>c</a:t>
            </a:r>
            <a:r>
              <a:rPr sz="4500" spc="-19" baseline="2730" dirty="0" smtClean="0">
                <a:latin typeface="Calibri"/>
                <a:cs typeface="Calibri"/>
              </a:rPr>
              <a:t>a</a:t>
            </a:r>
            <a:r>
              <a:rPr sz="4500" spc="4" baseline="2730" dirty="0" smtClean="0">
                <a:latin typeface="Calibri"/>
                <a:cs typeface="Calibri"/>
              </a:rPr>
              <a:t>t</a:t>
            </a:r>
            <a:r>
              <a:rPr sz="4500" spc="-4" baseline="2730" dirty="0" smtClean="0">
                <a:latin typeface="Calibri"/>
                <a:cs typeface="Calibri"/>
              </a:rPr>
              <a:t>i</a:t>
            </a:r>
            <a:r>
              <a:rPr sz="4500" spc="0" baseline="2730" dirty="0" smtClean="0">
                <a:latin typeface="Calibri"/>
                <a:cs typeface="Calibri"/>
              </a:rPr>
              <a:t>on</a:t>
            </a:r>
            <a:r>
              <a:rPr sz="4500" spc="-9" baseline="2730" dirty="0" smtClean="0">
                <a:latin typeface="Calibri"/>
                <a:cs typeface="Calibri"/>
              </a:rPr>
              <a:t> </a:t>
            </a:r>
            <a:r>
              <a:rPr sz="4500" spc="-19" baseline="2730" dirty="0" smtClean="0">
                <a:latin typeface="Calibri"/>
                <a:cs typeface="Calibri"/>
              </a:rPr>
              <a:t>c</a:t>
            </a:r>
            <a:r>
              <a:rPr sz="4500" spc="0" baseline="2730" dirty="0" smtClean="0">
                <a:latin typeface="Calibri"/>
                <a:cs typeface="Calibri"/>
              </a:rPr>
              <a:t>o</a:t>
            </a:r>
            <a:r>
              <a:rPr sz="4500" spc="-29" baseline="2730" dirty="0" smtClean="0">
                <a:latin typeface="Calibri"/>
                <a:cs typeface="Calibri"/>
              </a:rPr>
              <a:t>n</a:t>
            </a:r>
            <a:r>
              <a:rPr sz="4500" spc="-34" baseline="2730" dirty="0" smtClean="0">
                <a:latin typeface="Calibri"/>
                <a:cs typeface="Calibri"/>
              </a:rPr>
              <a:t>t</a:t>
            </a:r>
            <a:r>
              <a:rPr sz="4500" spc="4" baseline="2730" dirty="0" smtClean="0">
                <a:latin typeface="Calibri"/>
                <a:cs typeface="Calibri"/>
              </a:rPr>
              <a:t>a</a:t>
            </a:r>
            <a:r>
              <a:rPr sz="4500" spc="-4" baseline="2730" dirty="0" smtClean="0">
                <a:latin typeface="Calibri"/>
                <a:cs typeface="Calibri"/>
              </a:rPr>
              <a:t>in</a:t>
            </a:r>
            <a:r>
              <a:rPr sz="4500" spc="0" baseline="2730" dirty="0" smtClean="0">
                <a:latin typeface="Calibri"/>
                <a:cs typeface="Calibri"/>
              </a:rPr>
              <a:t>s</a:t>
            </a:r>
            <a:r>
              <a:rPr sz="4500" spc="-19" baseline="2730" dirty="0" smtClean="0">
                <a:latin typeface="Calibri"/>
                <a:cs typeface="Calibri"/>
              </a:rPr>
              <a:t> </a:t>
            </a:r>
            <a:r>
              <a:rPr sz="4500" spc="-64" baseline="2730" dirty="0" smtClean="0">
                <a:latin typeface="Calibri"/>
                <a:cs typeface="Calibri"/>
              </a:rPr>
              <a:t>f</a:t>
            </a:r>
            <a:r>
              <a:rPr sz="4500" spc="0" baseline="2730" dirty="0" smtClean="0">
                <a:latin typeface="Calibri"/>
                <a:cs typeface="Calibri"/>
              </a:rPr>
              <a:t>o</a:t>
            </a:r>
            <a:r>
              <a:rPr sz="4500" spc="-4" baseline="2730" dirty="0" smtClean="0">
                <a:latin typeface="Calibri"/>
                <a:cs typeface="Calibri"/>
              </a:rPr>
              <a:t>u</a:t>
            </a:r>
            <a:r>
              <a:rPr sz="4500" spc="0" baseline="2730" dirty="0" smtClean="0">
                <a:latin typeface="Calibri"/>
                <a:cs typeface="Calibri"/>
              </a:rPr>
              <a:t>r </a:t>
            </a:r>
            <a:r>
              <a:rPr sz="4500" spc="-4" baseline="2730" dirty="0" smtClean="0">
                <a:latin typeface="Calibri"/>
                <a:cs typeface="Calibri"/>
              </a:rPr>
              <a:t>fil</a:t>
            </a:r>
            <a:r>
              <a:rPr sz="4500" spc="-9" baseline="2730" dirty="0" smtClean="0">
                <a:latin typeface="Calibri"/>
                <a:cs typeface="Calibri"/>
              </a:rPr>
              <a:t>e</a:t>
            </a:r>
            <a:r>
              <a:rPr sz="4500" spc="0" baseline="2730" dirty="0" smtClean="0">
                <a:latin typeface="Calibri"/>
                <a:cs typeface="Calibri"/>
              </a:rPr>
              <a:t>s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83412" y="2125718"/>
            <a:ext cx="258879" cy="3561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0"/>
              </a:lnSpc>
              <a:spcBef>
                <a:spcPts val="138"/>
              </a:spcBef>
            </a:pPr>
            <a:r>
              <a:rPr sz="2600" spc="0" dirty="0" smtClean="0">
                <a:solidFill>
                  <a:srgbClr val="006FBF"/>
                </a:solidFill>
                <a:latin typeface="Arial"/>
                <a:cs typeface="Arial"/>
              </a:rPr>
              <a:t>–</a:t>
            </a:r>
            <a:endParaRPr sz="2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21740" y="2145665"/>
            <a:ext cx="6155287" cy="31396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750"/>
              </a:lnSpc>
              <a:spcBef>
                <a:spcPts val="137"/>
              </a:spcBef>
            </a:pPr>
            <a:r>
              <a:rPr lang="en-US" sz="3900" spc="-225" baseline="3150" dirty="0" smtClean="0">
                <a:solidFill>
                  <a:srgbClr val="006FBF"/>
                </a:solidFill>
                <a:latin typeface="Calibri"/>
                <a:cs typeface="Calibri"/>
              </a:rPr>
              <a:t>AdderInterface.java</a:t>
            </a:r>
            <a:endParaRPr sz="2600" dirty="0">
              <a:latin typeface="Calibri"/>
              <a:cs typeface="Calibri"/>
            </a:endParaRPr>
          </a:p>
          <a:p>
            <a:pPr marL="12700" marR="41833">
              <a:lnSpc>
                <a:spcPct val="101725"/>
              </a:lnSpc>
              <a:spcBef>
                <a:spcPts val="82"/>
              </a:spcBef>
            </a:pPr>
            <a:r>
              <a:rPr sz="2200" spc="-3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em</a:t>
            </a:r>
            <a:r>
              <a:rPr sz="2200" spc="4" dirty="0" smtClean="0">
                <a:latin typeface="Calibri"/>
                <a:cs typeface="Calibri"/>
              </a:rPr>
              <a:t>o</a:t>
            </a:r>
            <a:r>
              <a:rPr sz="2200" spc="-2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-22" dirty="0" smtClean="0">
                <a:latin typeface="Calibri"/>
                <a:cs typeface="Calibri"/>
              </a:rPr>
              <a:t> </a:t>
            </a:r>
            <a:r>
              <a:rPr sz="2200" spc="0" dirty="0" smtClean="0">
                <a:latin typeface="Calibri"/>
                <a:cs typeface="Calibri"/>
              </a:rPr>
              <a:t>i</a:t>
            </a:r>
            <a:r>
              <a:rPr sz="2200" spc="-25" dirty="0" smtClean="0">
                <a:latin typeface="Calibri"/>
                <a:cs typeface="Calibri"/>
              </a:rPr>
              <a:t>n</a:t>
            </a:r>
            <a:r>
              <a:rPr sz="2200" spc="-2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4" dirty="0" smtClean="0">
                <a:latin typeface="Calibri"/>
                <a:cs typeface="Calibri"/>
              </a:rPr>
              <a:t>r</a:t>
            </a:r>
            <a:r>
              <a:rPr sz="2200" spc="-44" dirty="0" smtClean="0">
                <a:latin typeface="Calibri"/>
                <a:cs typeface="Calibri"/>
              </a:rPr>
              <a:t>f</a:t>
            </a:r>
            <a:r>
              <a:rPr sz="2200" spc="4" dirty="0" smtClean="0">
                <a:latin typeface="Calibri"/>
                <a:cs typeface="Calibri"/>
              </a:rPr>
              <a:t>a</a:t>
            </a:r>
            <a:r>
              <a:rPr sz="2200" spc="-4" dirty="0" smtClean="0">
                <a:latin typeface="Calibri"/>
                <a:cs typeface="Calibri"/>
              </a:rPr>
              <a:t>c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-43" dirty="0" smtClean="0">
                <a:latin typeface="Calibri"/>
                <a:cs typeface="Calibri"/>
              </a:rPr>
              <a:t> </a:t>
            </a:r>
            <a:r>
              <a:rPr sz="2200" spc="-44" dirty="0" smtClean="0">
                <a:latin typeface="Calibri"/>
                <a:cs typeface="Calibri"/>
              </a:rPr>
              <a:t>f</a:t>
            </a:r>
            <a:r>
              <a:rPr sz="2200" spc="4" dirty="0" smtClean="0">
                <a:latin typeface="Calibri"/>
                <a:cs typeface="Calibri"/>
              </a:rPr>
              <a:t>o</a:t>
            </a:r>
            <a:r>
              <a:rPr sz="2200" spc="0" dirty="0" smtClean="0">
                <a:latin typeface="Calibri"/>
                <a:cs typeface="Calibri"/>
              </a:rPr>
              <a:t>r</a:t>
            </a:r>
            <a:r>
              <a:rPr sz="2200" spc="-15" dirty="0" smtClean="0">
                <a:latin typeface="Calibri"/>
                <a:cs typeface="Calibri"/>
              </a:rPr>
              <a:t> </a:t>
            </a:r>
            <a:r>
              <a:rPr lang="en-US" sz="2200" spc="-29" dirty="0" smtClean="0">
                <a:latin typeface="Calibri"/>
                <a:cs typeface="Calibri"/>
              </a:rPr>
              <a:t>adding two integers</a:t>
            </a:r>
            <a:endParaRPr sz="2200" dirty="0">
              <a:latin typeface="Calibri"/>
              <a:cs typeface="Calibri"/>
            </a:endParaRPr>
          </a:p>
          <a:p>
            <a:pPr marL="12700" marR="3318200">
              <a:lnSpc>
                <a:spcPts val="3173"/>
              </a:lnSpc>
              <a:spcBef>
                <a:spcPts val="254"/>
              </a:spcBef>
            </a:pPr>
            <a:r>
              <a:rPr lang="en-US" sz="2600" spc="-225" dirty="0" smtClean="0">
                <a:solidFill>
                  <a:srgbClr val="006FBF"/>
                </a:solidFill>
                <a:latin typeface="Calibri"/>
                <a:cs typeface="Calibri"/>
              </a:rPr>
              <a:t>Adder.java</a:t>
            </a:r>
            <a:endParaRPr sz="2200" dirty="0">
              <a:latin typeface="Calibri"/>
              <a:cs typeface="Calibri"/>
            </a:endParaRPr>
          </a:p>
          <a:p>
            <a:pPr marL="12700" marR="3318200">
              <a:lnSpc>
                <a:spcPts val="2685"/>
              </a:lnSpc>
              <a:spcBef>
                <a:spcPts val="260"/>
              </a:spcBef>
            </a:pPr>
            <a:r>
              <a:rPr sz="2200" spc="-39" dirty="0" smtClean="0">
                <a:latin typeface="Calibri"/>
                <a:cs typeface="Calibri"/>
              </a:rPr>
              <a:t>R</a:t>
            </a:r>
            <a:r>
              <a:rPr sz="2200" spc="0" dirty="0" smtClean="0">
                <a:latin typeface="Calibri"/>
                <a:cs typeface="Calibri"/>
              </a:rPr>
              <a:t>em</a:t>
            </a:r>
            <a:r>
              <a:rPr sz="2200" spc="4" dirty="0" smtClean="0">
                <a:latin typeface="Calibri"/>
                <a:cs typeface="Calibri"/>
              </a:rPr>
              <a:t>o</a:t>
            </a:r>
            <a:r>
              <a:rPr sz="2200" spc="-29" dirty="0" smtClean="0">
                <a:latin typeface="Calibri"/>
                <a:cs typeface="Calibri"/>
              </a:rPr>
              <a:t>t</a:t>
            </a:r>
            <a:r>
              <a:rPr sz="2200" spc="0" dirty="0" smtClean="0">
                <a:latin typeface="Calibri"/>
                <a:cs typeface="Calibri"/>
              </a:rPr>
              <a:t>e</a:t>
            </a:r>
            <a:r>
              <a:rPr sz="2200" spc="-22" dirty="0" smtClean="0">
                <a:latin typeface="Calibri"/>
                <a:cs typeface="Calibri"/>
              </a:rPr>
              <a:t> </a:t>
            </a:r>
            <a:r>
              <a:rPr sz="2200" spc="4" dirty="0" smtClean="0">
                <a:latin typeface="Calibri"/>
                <a:cs typeface="Calibri"/>
              </a:rPr>
              <a:t>o</a:t>
            </a:r>
            <a:r>
              <a:rPr sz="2200" spc="0" dirty="0" smtClean="0">
                <a:latin typeface="Calibri"/>
                <a:cs typeface="Calibri"/>
              </a:rPr>
              <a:t>bje</a:t>
            </a:r>
            <a:r>
              <a:rPr sz="2200" spc="-4" dirty="0" smtClean="0">
                <a:latin typeface="Calibri"/>
                <a:cs typeface="Calibri"/>
              </a:rPr>
              <a:t>c</a:t>
            </a:r>
            <a:r>
              <a:rPr sz="2200" spc="0" dirty="0" smtClean="0">
                <a:latin typeface="Calibri"/>
                <a:cs typeface="Calibri"/>
              </a:rPr>
              <a:t>t</a:t>
            </a:r>
            <a:r>
              <a:rPr sz="2200" spc="-39" dirty="0" smtClean="0">
                <a:latin typeface="Calibri"/>
                <a:cs typeface="Calibri"/>
              </a:rPr>
              <a:t> </a:t>
            </a:r>
            <a:r>
              <a:rPr sz="2200" spc="-4" dirty="0" smtClean="0">
                <a:latin typeface="Calibri"/>
                <a:cs typeface="Calibri"/>
              </a:rPr>
              <a:t>c</a:t>
            </a:r>
            <a:r>
              <a:rPr sz="2200" spc="0" dirty="0" smtClean="0">
                <a:latin typeface="Calibri"/>
                <a:cs typeface="Calibri"/>
              </a:rPr>
              <a:t>l</a:t>
            </a:r>
            <a:r>
              <a:rPr sz="2200" spc="4" dirty="0" smtClean="0">
                <a:latin typeface="Calibri"/>
                <a:cs typeface="Calibri"/>
              </a:rPr>
              <a:t>as</a:t>
            </a:r>
            <a:r>
              <a:rPr sz="2200" spc="0" dirty="0" smtClean="0">
                <a:latin typeface="Calibri"/>
                <a:cs typeface="Calibri"/>
              </a:rPr>
              <a:t>s </a:t>
            </a:r>
            <a:endParaRPr sz="2600" dirty="0">
              <a:latin typeface="Calibri"/>
              <a:cs typeface="Calibri"/>
            </a:endParaRPr>
          </a:p>
          <a:p>
            <a:pPr marL="12700" marR="3318200">
              <a:lnSpc>
                <a:spcPts val="3173"/>
              </a:lnSpc>
              <a:spcBef>
                <a:spcPts val="220"/>
              </a:spcBef>
            </a:pPr>
            <a:r>
              <a:rPr lang="en-US" sz="2600" spc="-225" dirty="0" smtClean="0">
                <a:solidFill>
                  <a:srgbClr val="006FBF"/>
                </a:solidFill>
                <a:latin typeface="Calibri"/>
                <a:cs typeface="Calibri"/>
              </a:rPr>
              <a:t>AdditionServer.java</a:t>
            </a:r>
            <a:endParaRPr sz="2600" dirty="0">
              <a:latin typeface="Calibri"/>
              <a:cs typeface="Calibri"/>
            </a:endParaRPr>
          </a:p>
          <a:p>
            <a:pPr marL="12700" marR="41833">
              <a:lnSpc>
                <a:spcPts val="2645"/>
              </a:lnSpc>
              <a:spcBef>
                <a:spcPts val="392"/>
              </a:spcBef>
            </a:pPr>
            <a:r>
              <a:rPr lang="en-US" sz="3300" spc="4" baseline="1241" dirty="0" smtClean="0">
                <a:latin typeface="Calibri"/>
                <a:cs typeface="Calibri"/>
              </a:rPr>
              <a:t>Server hosting an Adder</a:t>
            </a:r>
            <a:endParaRPr sz="2200" dirty="0">
              <a:latin typeface="Calibri"/>
              <a:cs typeface="Calibri"/>
            </a:endParaRPr>
          </a:p>
          <a:p>
            <a:pPr marL="12700" marR="41833">
              <a:lnSpc>
                <a:spcPct val="101725"/>
              </a:lnSpc>
              <a:spcBef>
                <a:spcPts val="122"/>
              </a:spcBef>
            </a:pPr>
            <a:r>
              <a:rPr lang="en-US" sz="2600" spc="-225" dirty="0">
                <a:solidFill>
                  <a:srgbClr val="006FBF"/>
                </a:solidFill>
                <a:latin typeface="Calibri"/>
                <a:cs typeface="Calibri"/>
              </a:rPr>
              <a:t>AdditionClient.java</a:t>
            </a:r>
            <a:endParaRPr sz="2600" spc="-225" dirty="0">
              <a:solidFill>
                <a:srgbClr val="006FBF"/>
              </a:solidFill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219"/>
              </a:spcBef>
            </a:pPr>
            <a:r>
              <a:rPr lang="en-US" sz="2200" spc="4" dirty="0" smtClean="0">
                <a:latin typeface="Calibri"/>
                <a:cs typeface="Calibri"/>
              </a:rPr>
              <a:t>Client accessing the adding function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83412" y="2930390"/>
            <a:ext cx="258879" cy="3561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0"/>
              </a:lnSpc>
              <a:spcBef>
                <a:spcPts val="138"/>
              </a:spcBef>
            </a:pPr>
            <a:r>
              <a:rPr sz="2600" spc="0" dirty="0" smtClean="0">
                <a:solidFill>
                  <a:srgbClr val="006FBF"/>
                </a:solidFill>
                <a:latin typeface="Arial"/>
                <a:cs typeface="Arial"/>
              </a:rPr>
              <a:t>–</a:t>
            </a:r>
            <a:endParaRPr sz="2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83412" y="3735062"/>
            <a:ext cx="258879" cy="3561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0"/>
              </a:lnSpc>
              <a:spcBef>
                <a:spcPts val="138"/>
              </a:spcBef>
            </a:pPr>
            <a:r>
              <a:rPr sz="2600" spc="0" dirty="0" smtClean="0">
                <a:solidFill>
                  <a:srgbClr val="006FBF"/>
                </a:solidFill>
                <a:latin typeface="Arial"/>
                <a:cs typeface="Arial"/>
              </a:rPr>
              <a:t>–</a:t>
            </a:r>
            <a:endParaRPr sz="2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3412" y="4539734"/>
            <a:ext cx="258879" cy="3561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0"/>
              </a:lnSpc>
              <a:spcBef>
                <a:spcPts val="138"/>
              </a:spcBef>
            </a:pPr>
            <a:r>
              <a:rPr sz="2600" spc="0" dirty="0" smtClean="0">
                <a:solidFill>
                  <a:srgbClr val="006FBF"/>
                </a:solidFill>
                <a:latin typeface="Arial"/>
                <a:cs typeface="Arial"/>
              </a:rPr>
              <a:t>–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Interface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 smtClean="0">
              <a:latin typeface="Courier New"/>
            </a:endParaRPr>
          </a:p>
          <a:p>
            <a:pPr marL="0" indent="0">
              <a:buNone/>
            </a:pPr>
            <a:endParaRPr lang="en-US" sz="2000" dirty="0">
              <a:latin typeface="Courier New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/>
              </a:rPr>
              <a:t>public </a:t>
            </a:r>
            <a:r>
              <a:rPr lang="en-US" sz="2000" dirty="0">
                <a:latin typeface="Courier New"/>
              </a:rPr>
              <a:t>interface </a:t>
            </a:r>
            <a:r>
              <a:rPr lang="en-US" sz="2000" dirty="0" err="1">
                <a:latin typeface="Courier New"/>
              </a:rPr>
              <a:t>AdderInterface</a:t>
            </a:r>
            <a:r>
              <a:rPr lang="en-US" sz="2000" dirty="0">
                <a:latin typeface="Courier New"/>
              </a:rPr>
              <a:t> extends Remote {</a:t>
            </a:r>
          </a:p>
          <a:p>
            <a:pPr marL="0" indent="0">
              <a:buNone/>
            </a:pPr>
            <a:r>
              <a:rPr lang="en-US" sz="2000" dirty="0">
                <a:latin typeface="Courier New"/>
              </a:rPr>
              <a:t>	public </a:t>
            </a:r>
            <a:r>
              <a:rPr lang="en-US" sz="2000" dirty="0" err="1">
                <a:latin typeface="Courier New"/>
              </a:rPr>
              <a:t>int</a:t>
            </a:r>
            <a:r>
              <a:rPr lang="en-US" sz="2000" dirty="0">
                <a:latin typeface="Courier New"/>
              </a:rPr>
              <a:t> add(</a:t>
            </a:r>
            <a:r>
              <a:rPr lang="en-US" sz="2000" dirty="0" err="1">
                <a:latin typeface="Courier New"/>
              </a:rPr>
              <a:t>int</a:t>
            </a:r>
            <a:r>
              <a:rPr lang="en-US" sz="2000" dirty="0">
                <a:latin typeface="Courier New"/>
              </a:rPr>
              <a:t> </a:t>
            </a:r>
            <a:r>
              <a:rPr lang="en-US" sz="2000" dirty="0" err="1">
                <a:latin typeface="Courier New"/>
              </a:rPr>
              <a:t>a,int</a:t>
            </a:r>
            <a:r>
              <a:rPr lang="en-US" sz="2000" dirty="0">
                <a:latin typeface="Courier New"/>
              </a:rPr>
              <a:t> b) throws Exception;</a:t>
            </a:r>
          </a:p>
          <a:p>
            <a:pPr marL="0" indent="0">
              <a:buNone/>
            </a:pPr>
            <a:r>
              <a:rPr lang="en-US" sz="2000" dirty="0">
                <a:latin typeface="Courier New"/>
              </a:rPr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0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implementing the remote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600" dirty="0" smtClean="0">
              <a:latin typeface="Courier New"/>
            </a:endParaRPr>
          </a:p>
          <a:p>
            <a:pPr marL="0" indent="0">
              <a:buNone/>
            </a:pPr>
            <a:endParaRPr lang="en-US" sz="1600" dirty="0">
              <a:latin typeface="Courier New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/>
              </a:rPr>
              <a:t>public </a:t>
            </a:r>
            <a:r>
              <a:rPr lang="en-US" sz="1600" dirty="0">
                <a:latin typeface="Courier New"/>
              </a:rPr>
              <a:t>class Adder extends </a:t>
            </a:r>
            <a:r>
              <a:rPr lang="en-US" sz="1600" dirty="0" err="1">
                <a:latin typeface="Courier New"/>
              </a:rPr>
              <a:t>UnicastRemoteObject</a:t>
            </a:r>
            <a:r>
              <a:rPr lang="en-US" sz="1600" dirty="0">
                <a:latin typeface="Courier New"/>
              </a:rPr>
              <a:t> implements </a:t>
            </a:r>
            <a:r>
              <a:rPr lang="en-US" sz="1600" dirty="0" err="1">
                <a:latin typeface="Courier New"/>
              </a:rPr>
              <a:t>AdderInterface</a:t>
            </a:r>
            <a:r>
              <a:rPr lang="en-US" sz="1600" dirty="0">
                <a:latin typeface="Courier New"/>
              </a:rPr>
              <a:t> {</a:t>
            </a:r>
          </a:p>
          <a:p>
            <a:pPr marL="0" indent="0">
              <a:buNone/>
            </a:pPr>
            <a:r>
              <a:rPr lang="en-US" sz="1600" dirty="0">
                <a:latin typeface="Courier New"/>
              </a:rPr>
              <a:t>     </a:t>
            </a:r>
          </a:p>
          <a:p>
            <a:pPr marL="0" indent="0">
              <a:buNone/>
            </a:pPr>
            <a:r>
              <a:rPr lang="en-US" sz="1600" dirty="0">
                <a:latin typeface="Courier New"/>
              </a:rPr>
              <a:t>    public Adder () throws </a:t>
            </a:r>
            <a:r>
              <a:rPr lang="en-US" sz="1600" dirty="0" err="1">
                <a:latin typeface="Courier New"/>
              </a:rPr>
              <a:t>RemoteException</a:t>
            </a:r>
            <a:r>
              <a:rPr lang="en-US" sz="1600" dirty="0">
                <a:latin typeface="Courier New"/>
              </a:rPr>
              <a:t> { }</a:t>
            </a:r>
          </a:p>
          <a:p>
            <a:pPr marL="0" indent="0">
              <a:buNone/>
            </a:pPr>
            <a:r>
              <a:rPr lang="en-US" sz="1600" dirty="0">
                <a:latin typeface="Courier New"/>
              </a:rPr>
              <a:t>     </a:t>
            </a:r>
          </a:p>
          <a:p>
            <a:pPr marL="0" indent="0">
              <a:buNone/>
            </a:pPr>
            <a:r>
              <a:rPr lang="en-US" sz="1600" dirty="0">
                <a:latin typeface="Courier New"/>
              </a:rPr>
              <a:t>    public </a:t>
            </a:r>
            <a:r>
              <a:rPr lang="en-US" sz="1600" dirty="0" err="1">
                <a:latin typeface="Courier New"/>
              </a:rPr>
              <a:t>int</a:t>
            </a:r>
            <a:r>
              <a:rPr lang="en-US" sz="1600" dirty="0">
                <a:latin typeface="Courier New"/>
              </a:rPr>
              <a:t> add(</a:t>
            </a:r>
            <a:r>
              <a:rPr lang="en-US" sz="1600" dirty="0" err="1">
                <a:latin typeface="Courier New"/>
              </a:rPr>
              <a:t>int</a:t>
            </a:r>
            <a:r>
              <a:rPr lang="en-US" sz="1600" dirty="0">
                <a:latin typeface="Courier New"/>
              </a:rPr>
              <a:t> a, </a:t>
            </a:r>
            <a:r>
              <a:rPr lang="en-US" sz="1600" dirty="0" err="1">
                <a:latin typeface="Courier New"/>
              </a:rPr>
              <a:t>int</a:t>
            </a:r>
            <a:r>
              <a:rPr lang="en-US" sz="1600" dirty="0">
                <a:latin typeface="Courier New"/>
              </a:rPr>
              <a:t> b) throws Exception {</a:t>
            </a:r>
          </a:p>
          <a:p>
            <a:pPr marL="0" indent="0">
              <a:buNone/>
            </a:pPr>
            <a:r>
              <a:rPr lang="en-US" sz="1600" dirty="0">
                <a:latin typeface="Courier New"/>
              </a:rPr>
              <a:t>    	</a:t>
            </a:r>
            <a:r>
              <a:rPr lang="en-US" sz="1600" dirty="0" err="1">
                <a:latin typeface="Courier New"/>
              </a:rPr>
              <a:t>int</a:t>
            </a:r>
            <a:r>
              <a:rPr lang="en-US" sz="1600" dirty="0">
                <a:latin typeface="Courier New"/>
              </a:rPr>
              <a:t> </a:t>
            </a:r>
            <a:r>
              <a:rPr lang="en-US" sz="1600" dirty="0" smtClean="0">
                <a:latin typeface="Courier New"/>
              </a:rPr>
              <a:t>result = </a:t>
            </a:r>
            <a:r>
              <a:rPr lang="en-US" sz="1600" dirty="0" err="1" smtClean="0">
                <a:latin typeface="Courier New"/>
              </a:rPr>
              <a:t>a+b</a:t>
            </a:r>
            <a:r>
              <a:rPr lang="en-US" sz="1600" dirty="0">
                <a:latin typeface="Courier New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latin typeface="Courier New"/>
              </a:rPr>
              <a:t>	return result;</a:t>
            </a:r>
          </a:p>
          <a:p>
            <a:pPr marL="0" indent="0">
              <a:buNone/>
            </a:pPr>
            <a:r>
              <a:rPr lang="en-US" sz="1600" dirty="0">
                <a:latin typeface="Courier New"/>
              </a:rPr>
              <a:t>    }</a:t>
            </a:r>
          </a:p>
          <a:p>
            <a:pPr marL="0" indent="0">
              <a:buNone/>
            </a:pPr>
            <a:r>
              <a:rPr lang="en-US" sz="1600" dirty="0">
                <a:latin typeface="Courier New"/>
              </a:rPr>
              <a:t>}</a:t>
            </a: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0001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Server hosting the service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dirty="0">
                <a:latin typeface="Courier New"/>
              </a:rPr>
              <a:t>public class </a:t>
            </a:r>
            <a:r>
              <a:rPr lang="en-US" sz="1400" dirty="0" err="1">
                <a:latin typeface="Courier New"/>
              </a:rPr>
              <a:t>AdditionServer</a:t>
            </a:r>
            <a:r>
              <a:rPr lang="en-US" sz="1400" dirty="0">
                <a:latin typeface="Courier New"/>
              </a:rPr>
              <a:t> {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public static void main (String[] </a:t>
            </a:r>
            <a:r>
              <a:rPr lang="en-US" sz="1400" dirty="0" err="1">
                <a:latin typeface="Courier New"/>
              </a:rPr>
              <a:t>args</a:t>
            </a:r>
            <a:r>
              <a:rPr lang="en-US" sz="1400" dirty="0">
                <a:latin typeface="Courier New"/>
              </a:rPr>
              <a:t>) {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	try {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		</a:t>
            </a:r>
            <a:r>
              <a:rPr lang="en-US" sz="1400" dirty="0" err="1">
                <a:latin typeface="Courier New"/>
              </a:rPr>
              <a:t>System.setSecurityManager</a:t>
            </a:r>
            <a:r>
              <a:rPr lang="en-US" sz="1400" dirty="0">
                <a:latin typeface="Courier New"/>
              </a:rPr>
              <a:t>(new </a:t>
            </a:r>
            <a:r>
              <a:rPr lang="en-US" sz="1400" dirty="0" err="1">
                <a:latin typeface="Courier New"/>
              </a:rPr>
              <a:t>SecurityManager</a:t>
            </a:r>
            <a:r>
              <a:rPr lang="en-US" sz="1400" dirty="0">
                <a:latin typeface="Courier New"/>
              </a:rPr>
              <a:t>());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		</a:t>
            </a:r>
            <a:r>
              <a:rPr lang="en-US" sz="1400" dirty="0" err="1">
                <a:latin typeface="Courier New"/>
              </a:rPr>
              <a:t>LocateRegistry.createRegistry</a:t>
            </a:r>
            <a:r>
              <a:rPr lang="en-US" sz="1400" dirty="0">
                <a:latin typeface="Courier New"/>
              </a:rPr>
              <a:t>(1099);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		Adder a = new Adder();	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		</a:t>
            </a:r>
            <a:r>
              <a:rPr lang="en-US" sz="1400" dirty="0" err="1">
                <a:latin typeface="Courier New"/>
              </a:rPr>
              <a:t>Naming.rebind</a:t>
            </a:r>
            <a:r>
              <a:rPr lang="en-US" sz="1400" dirty="0">
                <a:latin typeface="Courier New"/>
              </a:rPr>
              <a:t>("</a:t>
            </a:r>
            <a:r>
              <a:rPr lang="en-US" sz="1400" dirty="0" err="1">
                <a:latin typeface="Courier New"/>
              </a:rPr>
              <a:t>rmi</a:t>
            </a:r>
            <a:r>
              <a:rPr lang="en-US" sz="1400" dirty="0">
                <a:latin typeface="Courier New"/>
              </a:rPr>
              <a:t>://localhost/ABC", a);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		</a:t>
            </a:r>
            <a:r>
              <a:rPr lang="en-US" sz="1400" dirty="0" err="1">
                <a:latin typeface="Courier New"/>
              </a:rPr>
              <a:t>System.out.println</a:t>
            </a:r>
            <a:r>
              <a:rPr lang="en-US" sz="1400" dirty="0">
                <a:latin typeface="Courier New"/>
              </a:rPr>
              <a:t>("Addition Server is ready.");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	}catch (Exception e) {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		</a:t>
            </a:r>
            <a:r>
              <a:rPr lang="en-US" sz="1400" dirty="0" err="1">
                <a:latin typeface="Courier New"/>
              </a:rPr>
              <a:t>System.out.println</a:t>
            </a:r>
            <a:r>
              <a:rPr lang="en-US" sz="1400" dirty="0">
                <a:latin typeface="Courier New"/>
              </a:rPr>
              <a:t>("Addition Server failed: " + e);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	}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    }</a:t>
            </a:r>
          </a:p>
          <a:p>
            <a:pPr marL="0" indent="0">
              <a:buNone/>
            </a:pPr>
            <a:r>
              <a:rPr lang="en-US" sz="1400" dirty="0">
                <a:latin typeface="Courier New"/>
              </a:rPr>
              <a:t>}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6431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calling the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300" dirty="0">
                <a:latin typeface="Courier New"/>
              </a:rPr>
              <a:t>public class </a:t>
            </a:r>
            <a:r>
              <a:rPr lang="en-US" sz="1300" dirty="0" err="1">
                <a:latin typeface="Courier New"/>
              </a:rPr>
              <a:t>AdditionClient</a:t>
            </a:r>
            <a:r>
              <a:rPr lang="en-US" sz="1300" dirty="0">
                <a:latin typeface="Courier New"/>
              </a:rPr>
              <a:t> {</a:t>
            </a:r>
          </a:p>
          <a:p>
            <a:pPr marL="0" indent="0">
              <a:buNone/>
            </a:pPr>
            <a:r>
              <a:rPr lang="en-US" sz="1300" dirty="0">
                <a:latin typeface="Courier New"/>
              </a:rPr>
              <a:t>	</a:t>
            </a:r>
          </a:p>
          <a:p>
            <a:pPr marL="0" indent="0">
              <a:buNone/>
            </a:pPr>
            <a:r>
              <a:rPr lang="en-US" sz="1300" dirty="0">
                <a:latin typeface="Courier New"/>
              </a:rPr>
              <a:t>	public static void main (String[] </a:t>
            </a:r>
            <a:r>
              <a:rPr lang="en-US" sz="1300" dirty="0" err="1">
                <a:latin typeface="Courier New"/>
              </a:rPr>
              <a:t>args</a:t>
            </a:r>
            <a:r>
              <a:rPr lang="en-US" sz="1300" dirty="0">
                <a:latin typeface="Courier New"/>
              </a:rPr>
              <a:t>) {</a:t>
            </a:r>
          </a:p>
          <a:p>
            <a:pPr marL="0" indent="0">
              <a:buNone/>
            </a:pPr>
            <a:r>
              <a:rPr lang="en-US" sz="1300" dirty="0">
                <a:latin typeface="Courier New"/>
              </a:rPr>
              <a:t>		</a:t>
            </a:r>
            <a:r>
              <a:rPr lang="en-US" sz="1300" dirty="0" err="1">
                <a:latin typeface="Courier New"/>
              </a:rPr>
              <a:t>AdderInterface</a:t>
            </a:r>
            <a:r>
              <a:rPr lang="en-US" sz="1300" dirty="0">
                <a:latin typeface="Courier New"/>
              </a:rPr>
              <a:t> a;</a:t>
            </a:r>
          </a:p>
          <a:p>
            <a:pPr marL="0" indent="0">
              <a:buNone/>
            </a:pPr>
            <a:r>
              <a:rPr lang="en-US" sz="1300" dirty="0">
                <a:latin typeface="Courier New"/>
              </a:rPr>
              <a:t>		try {</a:t>
            </a:r>
          </a:p>
          <a:p>
            <a:pPr marL="0" indent="0">
              <a:buNone/>
            </a:pPr>
            <a:r>
              <a:rPr lang="en-US" sz="1300" dirty="0">
                <a:latin typeface="Courier New"/>
              </a:rPr>
              <a:t>			</a:t>
            </a:r>
            <a:r>
              <a:rPr lang="en-US" sz="1300" dirty="0" err="1">
                <a:latin typeface="Courier New"/>
              </a:rPr>
              <a:t>System.setSecurityManager</a:t>
            </a:r>
            <a:r>
              <a:rPr lang="en-US" sz="1300" dirty="0">
                <a:latin typeface="Courier New"/>
              </a:rPr>
              <a:t>(new </a:t>
            </a:r>
            <a:r>
              <a:rPr lang="en-US" sz="1300" dirty="0" err="1">
                <a:latin typeface="Courier New"/>
              </a:rPr>
              <a:t>SecurityManager</a:t>
            </a:r>
            <a:r>
              <a:rPr lang="en-US" sz="1300" dirty="0">
                <a:latin typeface="Courier New"/>
              </a:rPr>
              <a:t>());</a:t>
            </a:r>
          </a:p>
          <a:p>
            <a:pPr marL="0" indent="0">
              <a:buNone/>
            </a:pPr>
            <a:r>
              <a:rPr lang="en-US" sz="1300" dirty="0">
                <a:latin typeface="Courier New"/>
              </a:rPr>
              <a:t>			a = (</a:t>
            </a:r>
            <a:r>
              <a:rPr lang="en-US" sz="1300" dirty="0" err="1">
                <a:latin typeface="Courier New"/>
              </a:rPr>
              <a:t>AdderInterface</a:t>
            </a:r>
            <a:r>
              <a:rPr lang="en-US" sz="1300" dirty="0">
                <a:latin typeface="Courier New"/>
              </a:rPr>
              <a:t>)</a:t>
            </a:r>
            <a:r>
              <a:rPr lang="en-US" sz="1300" dirty="0" err="1">
                <a:latin typeface="Courier New"/>
              </a:rPr>
              <a:t>Naming.lookup</a:t>
            </a:r>
            <a:r>
              <a:rPr lang="en-US" sz="1300" dirty="0">
                <a:latin typeface="Courier New"/>
              </a:rPr>
              <a:t>("</a:t>
            </a:r>
            <a:r>
              <a:rPr lang="en-US" sz="1300" dirty="0" err="1">
                <a:latin typeface="Courier New"/>
              </a:rPr>
              <a:t>rmi</a:t>
            </a:r>
            <a:r>
              <a:rPr lang="en-US" sz="1300" dirty="0">
                <a:latin typeface="Courier New"/>
              </a:rPr>
              <a:t>://localhost/ABC");</a:t>
            </a:r>
          </a:p>
          <a:p>
            <a:pPr marL="0" indent="0">
              <a:buNone/>
            </a:pPr>
            <a:r>
              <a:rPr lang="en-US" sz="1300" dirty="0">
                <a:latin typeface="Courier New"/>
              </a:rPr>
              <a:t>			</a:t>
            </a:r>
            <a:r>
              <a:rPr lang="en-US" sz="1300" dirty="0" err="1">
                <a:latin typeface="Courier New"/>
              </a:rPr>
              <a:t>int</a:t>
            </a:r>
            <a:r>
              <a:rPr lang="en-US" sz="1300" dirty="0">
                <a:latin typeface="Courier New"/>
              </a:rPr>
              <a:t> result = </a:t>
            </a:r>
            <a:r>
              <a:rPr lang="en-US" sz="1300" dirty="0" err="1">
                <a:latin typeface="Courier New"/>
              </a:rPr>
              <a:t>a.add</a:t>
            </a:r>
            <a:r>
              <a:rPr lang="en-US" sz="1300" dirty="0">
                <a:latin typeface="Courier New"/>
              </a:rPr>
              <a:t>(9,10);</a:t>
            </a:r>
          </a:p>
          <a:p>
            <a:pPr marL="0" indent="0">
              <a:buNone/>
            </a:pPr>
            <a:r>
              <a:rPr lang="en-US" sz="1300" dirty="0">
                <a:latin typeface="Courier New"/>
              </a:rPr>
              <a:t>			</a:t>
            </a:r>
            <a:r>
              <a:rPr lang="en-US" sz="1300" dirty="0" err="1">
                <a:latin typeface="Courier New"/>
              </a:rPr>
              <a:t>System.out.println</a:t>
            </a:r>
            <a:r>
              <a:rPr lang="en-US" sz="1300" dirty="0">
                <a:latin typeface="Courier New"/>
              </a:rPr>
              <a:t>("Result is: " + result); </a:t>
            </a:r>
          </a:p>
          <a:p>
            <a:pPr marL="0" indent="0">
              <a:buNone/>
            </a:pPr>
            <a:r>
              <a:rPr lang="en-US" sz="1300" dirty="0">
                <a:latin typeface="Courier New"/>
              </a:rPr>
              <a:t>		}catch (Exception e) {</a:t>
            </a:r>
          </a:p>
          <a:p>
            <a:pPr marL="0" indent="0">
              <a:buNone/>
            </a:pPr>
            <a:r>
              <a:rPr lang="en-US" sz="1300" dirty="0">
                <a:latin typeface="Courier New"/>
              </a:rPr>
              <a:t>			</a:t>
            </a:r>
            <a:r>
              <a:rPr lang="en-US" sz="1300" dirty="0" err="1">
                <a:latin typeface="Courier New"/>
              </a:rPr>
              <a:t>System.out.println</a:t>
            </a:r>
            <a:r>
              <a:rPr lang="en-US" sz="1300" dirty="0" smtClean="0">
                <a:latin typeface="Courier New"/>
              </a:rPr>
              <a:t>(“Exception</a:t>
            </a:r>
            <a:r>
              <a:rPr lang="en-US" sz="1300" dirty="0">
                <a:latin typeface="Courier New"/>
              </a:rPr>
              <a:t>: " + e);</a:t>
            </a:r>
          </a:p>
          <a:p>
            <a:pPr marL="0" indent="0">
              <a:buNone/>
            </a:pPr>
            <a:r>
              <a:rPr lang="en-US" sz="1300" dirty="0">
                <a:latin typeface="Courier New"/>
              </a:rPr>
              <a:t>		}</a:t>
            </a:r>
          </a:p>
          <a:p>
            <a:pPr marL="0" indent="0">
              <a:buNone/>
            </a:pPr>
            <a:r>
              <a:rPr lang="en-US" sz="1300" dirty="0">
                <a:latin typeface="Courier New"/>
              </a:rPr>
              <a:t>	}</a:t>
            </a:r>
          </a:p>
          <a:p>
            <a:pPr marL="0" indent="0">
              <a:buNone/>
            </a:pPr>
            <a:r>
              <a:rPr lang="en-US" sz="1300" dirty="0">
                <a:latin typeface="Courier New"/>
              </a:rPr>
              <a:t>}</a:t>
            </a:r>
          </a:p>
          <a:p>
            <a:pPr marL="0" indent="0">
              <a:buNone/>
            </a:pP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10963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000" dirty="0">
                <a:latin typeface="Consolas"/>
              </a:rPr>
              <a:t>grant {</a:t>
            </a:r>
          </a:p>
          <a:p>
            <a:pPr marL="0" indent="0">
              <a:buNone/>
            </a:pPr>
            <a:r>
              <a:rPr lang="en-US" sz="2000" dirty="0" smtClean="0">
                <a:latin typeface="Consolas"/>
              </a:rPr>
              <a:t>   permission </a:t>
            </a:r>
            <a:r>
              <a:rPr lang="en-US" sz="2000" dirty="0" err="1">
                <a:latin typeface="Consolas"/>
              </a:rPr>
              <a:t>java.security.AllPermission</a:t>
            </a:r>
            <a:r>
              <a:rPr lang="en-US" sz="2000" dirty="0">
                <a:latin typeface="Consolas"/>
              </a:rPr>
              <a:t>;</a:t>
            </a:r>
          </a:p>
          <a:p>
            <a:pPr marL="0" indent="0">
              <a:buNone/>
            </a:pPr>
            <a:r>
              <a:rPr lang="en-US" sz="2000" dirty="0" smtClean="0">
                <a:latin typeface="Consolas"/>
              </a:rPr>
              <a:t>};</a:t>
            </a:r>
          </a:p>
          <a:p>
            <a:pPr marL="0" indent="0">
              <a:buNone/>
            </a:pPr>
            <a:endParaRPr lang="en-US" sz="2000" dirty="0">
              <a:latin typeface="Consolas"/>
            </a:endParaRPr>
          </a:p>
          <a:p>
            <a:pPr marL="0" indent="0">
              <a:buNone/>
            </a:pPr>
            <a:endParaRPr lang="en-US" sz="2000" dirty="0" smtClean="0">
              <a:latin typeface="Consolas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/>
              </a:rPr>
              <a:t>As VM argument (e.g. in Eclipse):</a:t>
            </a:r>
          </a:p>
          <a:p>
            <a:pPr marL="0" indent="0">
              <a:buNone/>
            </a:pPr>
            <a:r>
              <a:rPr lang="en-US" sz="2000" dirty="0" smtClean="0">
                <a:latin typeface="Consolas"/>
              </a:rPr>
              <a:t>Relative path:</a:t>
            </a:r>
          </a:p>
          <a:p>
            <a:pPr marL="0" indent="0">
              <a:buNone/>
            </a:pPr>
            <a:r>
              <a:rPr lang="en-US" sz="1800" dirty="0" smtClean="0"/>
              <a:t>	-</a:t>
            </a:r>
            <a:r>
              <a:rPr lang="en-US" sz="1800" dirty="0" err="1"/>
              <a:t>Djava.security.policy</a:t>
            </a:r>
            <a:r>
              <a:rPr lang="en-US" sz="1800" dirty="0"/>
              <a:t>=file:${</a:t>
            </a:r>
            <a:r>
              <a:rPr lang="en-US" sz="1800" dirty="0" err="1"/>
              <a:t>workspace_loc</a:t>
            </a:r>
            <a:r>
              <a:rPr lang="en-US" sz="1800" dirty="0" smtClean="0"/>
              <a:t>}/PROJECTNAME/</a:t>
            </a:r>
            <a:r>
              <a:rPr lang="en-US" sz="1800" dirty="0" err="1" smtClean="0"/>
              <a:t>security.policy</a:t>
            </a:r>
            <a:endParaRPr lang="en-US" sz="1800" dirty="0" smtClean="0"/>
          </a:p>
          <a:p>
            <a:pPr marL="0" indent="0">
              <a:buNone/>
            </a:pPr>
            <a:r>
              <a:rPr lang="en-US" sz="2000" dirty="0">
                <a:latin typeface="Consolas"/>
              </a:rPr>
              <a:t>Absolute path:</a:t>
            </a:r>
          </a:p>
          <a:p>
            <a:pPr marL="0" indent="0">
              <a:buNone/>
            </a:pPr>
            <a:r>
              <a:rPr lang="en-US" sz="1800" dirty="0" smtClean="0"/>
              <a:t>	-</a:t>
            </a:r>
            <a:r>
              <a:rPr lang="en-US" sz="1800" dirty="0" err="1"/>
              <a:t>Djava.security.policy</a:t>
            </a:r>
            <a:r>
              <a:rPr lang="en-US" sz="1800" dirty="0"/>
              <a:t>=file:"C:\</a:t>
            </a:r>
            <a:r>
              <a:rPr lang="en-US" sz="1800" dirty="0" smtClean="0"/>
              <a:t>Users\simon\Workspace\RMIServerSide\security.policy“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Or as command-line argument:</a:t>
            </a:r>
          </a:p>
          <a:p>
            <a:pPr marL="0" indent="0">
              <a:buNone/>
            </a:pPr>
            <a:r>
              <a:rPr lang="en-GB" sz="1800" dirty="0" smtClean="0"/>
              <a:t>	java </a:t>
            </a:r>
            <a:r>
              <a:rPr lang="en-GB" sz="1800" dirty="0"/>
              <a:t>-</a:t>
            </a:r>
            <a:r>
              <a:rPr lang="en-GB" sz="1800" dirty="0" err="1"/>
              <a:t>Djava.security.policy</a:t>
            </a:r>
            <a:r>
              <a:rPr lang="en-GB" sz="1800" dirty="0" smtClean="0"/>
              <a:t>=“PATH\</a:t>
            </a:r>
            <a:r>
              <a:rPr lang="en-GB" sz="1800" dirty="0" err="1" smtClean="0"/>
              <a:t>security.policy</a:t>
            </a:r>
            <a:r>
              <a:rPr lang="en-GB" sz="1800" dirty="0"/>
              <a:t>" </a:t>
            </a:r>
            <a:r>
              <a:rPr lang="en-GB" sz="1800" dirty="0" err="1" smtClean="0"/>
              <a:t>AdditionServer</a:t>
            </a:r>
            <a:endParaRPr lang="en-GB" sz="1800" dirty="0" smtClean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 smtClean="0"/>
              <a:t>(Replace PROJECTNAME with your project’s name, or PATH with the path to the security policy file)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73217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" y="1546705"/>
            <a:ext cx="8636000" cy="2053745"/>
          </a:xfrm>
        </p:spPr>
        <p:txBody>
          <a:bodyPr>
            <a:noAutofit/>
          </a:bodyPr>
          <a:lstStyle/>
          <a:p>
            <a:r>
              <a:rPr lang="en-US" sz="6000" dirty="0" smtClean="0"/>
              <a:t>Distributed Systems</a:t>
            </a:r>
            <a:r>
              <a:rPr lang="en-US" sz="6000" smtClean="0"/>
              <a:t/>
            </a:r>
            <a:br>
              <a:rPr lang="en-US" sz="6000" smtClean="0"/>
            </a:br>
            <a:r>
              <a:rPr lang="en-US" sz="4000" smtClean="0"/>
              <a:t>17. </a:t>
            </a:r>
            <a:r>
              <a:rPr lang="en-US" sz="4000" dirty="0" smtClean="0"/>
              <a:t>RPC and Java RMI</a:t>
            </a:r>
            <a:r>
              <a:rPr lang="en-US" sz="6000" dirty="0" smtClean="0"/>
              <a:t> </a:t>
            </a:r>
            <a:endParaRPr lang="en-US" sz="6000" dirty="0"/>
          </a:p>
        </p:txBody>
      </p:sp>
      <p:sp>
        <p:nvSpPr>
          <p:cNvPr id="5" name="Subtitle 2"/>
          <p:cNvSpPr>
            <a:spLocks noGrp="1"/>
          </p:cNvSpPr>
          <p:nvPr/>
        </p:nvSpPr>
        <p:spPr>
          <a:xfrm>
            <a:off x="1371600" y="3600450"/>
            <a:ext cx="6400800" cy="2681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Simon Razniewski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Faculty of Computer Science</a:t>
            </a:r>
          </a:p>
          <a:p>
            <a:r>
              <a:rPr lang="en-US" dirty="0" smtClean="0"/>
              <a:t>Free University of </a:t>
            </a:r>
            <a:r>
              <a:rPr lang="en-US" dirty="0" err="1" smtClean="0"/>
              <a:t>Bozen</a:t>
            </a:r>
            <a:r>
              <a:rPr lang="en-US" dirty="0" smtClean="0"/>
              <a:t>-Bolzano</a:t>
            </a:r>
          </a:p>
          <a:p>
            <a:endParaRPr lang="en-US" dirty="0"/>
          </a:p>
          <a:p>
            <a:r>
              <a:rPr lang="en-US" dirty="0" smtClean="0"/>
              <a:t>A.Y. 2016/2017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71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Troubleshooting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Ensure same package structure for interface on client and server side</a:t>
            </a:r>
            <a:endParaRPr lang="en-GB" dirty="0"/>
          </a:p>
          <a:p>
            <a:r>
              <a:rPr lang="en-GB" dirty="0" smtClean="0"/>
              <a:t>Server and client need to be on the same network</a:t>
            </a:r>
            <a:endParaRPr lang="en-GB" dirty="0"/>
          </a:p>
          <a:p>
            <a:r>
              <a:rPr lang="en-GB" dirty="0" smtClean="0"/>
              <a:t>Make sure </a:t>
            </a:r>
            <a:r>
              <a:rPr lang="en-GB" dirty="0"/>
              <a:t>that “-</a:t>
            </a:r>
            <a:r>
              <a:rPr lang="en-GB" dirty="0" err="1" smtClean="0"/>
              <a:t>Djava.security.policy</a:t>
            </a:r>
            <a:r>
              <a:rPr lang="en-GB" dirty="0" smtClean="0"/>
              <a:t>…” is given as VM argument, not as program argument</a:t>
            </a:r>
            <a:endParaRPr lang="en-GB" dirty="0"/>
          </a:p>
          <a:p>
            <a:r>
              <a:rPr lang="en-GB" dirty="0" err="1" smtClean="0"/>
              <a:t>MacOS</a:t>
            </a:r>
            <a:r>
              <a:rPr lang="en-GB" dirty="0" smtClean="0"/>
              <a:t>: Approach that worked was to set security file within the code using</a:t>
            </a:r>
            <a:br>
              <a:rPr lang="en-GB" dirty="0" smtClean="0"/>
            </a:br>
            <a:r>
              <a:rPr lang="en-GB" i="1" dirty="0" err="1" smtClean="0"/>
              <a:t>System.setProperty</a:t>
            </a:r>
            <a:r>
              <a:rPr lang="en-GB" i="1" dirty="0"/>
              <a:t>("</a:t>
            </a:r>
            <a:r>
              <a:rPr lang="en-GB" i="1" dirty="0" err="1"/>
              <a:t>java.security.policy","file</a:t>
            </a:r>
            <a:r>
              <a:rPr lang="en-GB" i="1" dirty="0"/>
              <a:t>:/</a:t>
            </a:r>
            <a:r>
              <a:rPr lang="en-GB" i="1" dirty="0" smtClean="0"/>
              <a:t>Users/JohnSmith/Documents/workspace/RMIChat/src/security.policy");</a:t>
            </a:r>
          </a:p>
          <a:p>
            <a:r>
              <a:rPr lang="en-GB" dirty="0" smtClean="0"/>
              <a:t>RPIs:</a:t>
            </a:r>
          </a:p>
          <a:p>
            <a:pPr lvl="1"/>
            <a:r>
              <a:rPr lang="en-GB" dirty="0" smtClean="0"/>
              <a:t>Run </a:t>
            </a:r>
            <a:r>
              <a:rPr lang="en-GB" dirty="0" err="1" smtClean="0"/>
              <a:t>rmiregistry</a:t>
            </a:r>
            <a:r>
              <a:rPr lang="en-GB" dirty="0" smtClean="0"/>
              <a:t> from the same directory as the code</a:t>
            </a:r>
          </a:p>
          <a:p>
            <a:pPr lvl="1"/>
            <a:r>
              <a:rPr lang="en-GB" dirty="0" smtClean="0"/>
              <a:t>Create a </a:t>
            </a:r>
            <a:r>
              <a:rPr lang="en-GB" dirty="0"/>
              <a:t>static mapping </a:t>
            </a:r>
            <a:r>
              <a:rPr lang="en-GB" dirty="0" smtClean="0"/>
              <a:t>for </a:t>
            </a:r>
            <a:r>
              <a:rPr lang="en-GB" i="1" dirty="0" err="1" smtClean="0"/>
              <a:t>raspberrypi</a:t>
            </a:r>
            <a:r>
              <a:rPr lang="en-GB" dirty="0" smtClean="0"/>
              <a:t> to the own IP in </a:t>
            </a:r>
            <a:r>
              <a:rPr lang="en-GB" i="1" dirty="0"/>
              <a:t>/</a:t>
            </a:r>
            <a:r>
              <a:rPr lang="en-GB" i="1" dirty="0" err="1" smtClean="0"/>
              <a:t>etc</a:t>
            </a:r>
            <a:r>
              <a:rPr lang="en-GB" i="1" dirty="0" smtClean="0"/>
              <a:t>/hosts</a:t>
            </a:r>
            <a:endParaRPr lang="en-GB" i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7887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cs typeface="Arial" charset="0"/>
              </a:rPr>
              <a:t>Learned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RPC is a common paradigm for distributed applications</a:t>
            </a:r>
          </a:p>
          <a:p>
            <a:pPr lvl="1"/>
            <a:r>
              <a:rPr lang="en-US" dirty="0" smtClean="0"/>
              <a:t>Hides networking complexity</a:t>
            </a:r>
          </a:p>
          <a:p>
            <a:r>
              <a:rPr lang="en-US" dirty="0" smtClean="0"/>
              <a:t>Distributed objects paradigm extends this to object oriented programming</a:t>
            </a:r>
          </a:p>
          <a:p>
            <a:pPr lvl="1"/>
            <a:r>
              <a:rPr lang="en-US" dirty="0" smtClean="0"/>
              <a:t>Idea of client-side/server-side stubs that make calls appear as if local</a:t>
            </a:r>
          </a:p>
          <a:p>
            <a:r>
              <a:rPr lang="en-US" dirty="0" smtClean="0"/>
              <a:t>Java RMI is a distributed object framework</a:t>
            </a:r>
          </a:p>
          <a:p>
            <a:pPr lvl="1"/>
            <a:r>
              <a:rPr lang="en-US" dirty="0" smtClean="0"/>
              <a:t>RMI registry for resource lookup</a:t>
            </a:r>
          </a:p>
          <a:p>
            <a:pPr lvl="1"/>
            <a:r>
              <a:rPr lang="en-US" dirty="0" smtClean="0"/>
              <a:t>Semantics of parameter passing</a:t>
            </a:r>
          </a:p>
          <a:p>
            <a:pPr lvl="1"/>
            <a:r>
              <a:rPr lang="en-US" dirty="0" err="1" smtClean="0"/>
              <a:t>Security.policy</a:t>
            </a:r>
            <a:r>
              <a:rPr lang="en-US" dirty="0" smtClean="0"/>
              <a:t> file</a:t>
            </a:r>
          </a:p>
          <a:p>
            <a:r>
              <a:rPr lang="en-US" dirty="0" smtClean="0"/>
              <a:t>Next assignment: Port your chat application </a:t>
            </a:r>
            <a:r>
              <a:rPr lang="en-US" smtClean="0"/>
              <a:t>to RMI (due 1.5.)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38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Outline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Remote Procedure Call (RPC)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Distributed Objects Paradigm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Using the Java Remote Method Invocation (RMI)</a:t>
            </a:r>
          </a:p>
        </p:txBody>
      </p:sp>
    </p:spTree>
    <p:extLst>
      <p:ext uri="{BB962C8B-B14F-4D97-AF65-F5344CB8AC3E}">
        <p14:creationId xmlns:p14="http://schemas.microsoft.com/office/powerpoint/2010/main" val="24542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Communication Paradigms</a:t>
            </a:r>
            <a:endParaRPr lang="en-US" sz="3600" b="1" dirty="0"/>
          </a:p>
        </p:txBody>
      </p:sp>
      <p:sp>
        <p:nvSpPr>
          <p:cNvPr id="532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0061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Message-oriented communication</a:t>
            </a:r>
          </a:p>
          <a:p>
            <a:pPr lvl="1"/>
            <a:r>
              <a:rPr lang="en-US" dirty="0" smtClean="0"/>
              <a:t>Based on two main primitives: </a:t>
            </a:r>
            <a:r>
              <a:rPr lang="en-US" b="1" dirty="0" smtClean="0"/>
              <a:t>send </a:t>
            </a:r>
            <a:r>
              <a:rPr lang="en-US" dirty="0" smtClean="0"/>
              <a:t>and</a:t>
            </a:r>
            <a:r>
              <a:rPr lang="en-US" b="1" dirty="0" smtClean="0"/>
              <a:t> receive</a:t>
            </a:r>
          </a:p>
          <a:p>
            <a:pPr lvl="1"/>
            <a:r>
              <a:rPr lang="en-US" dirty="0" smtClean="0"/>
              <a:t>Communication is explicit</a:t>
            </a:r>
          </a:p>
          <a:p>
            <a:pPr lvl="2"/>
            <a:r>
              <a:rPr lang="en-US" dirty="0" err="1" smtClean="0"/>
              <a:t>Socket.send</a:t>
            </a:r>
            <a:r>
              <a:rPr lang="en-US" dirty="0" smtClean="0"/>
              <a:t>(…)</a:t>
            </a:r>
          </a:p>
          <a:p>
            <a:pPr lvl="2"/>
            <a:r>
              <a:rPr lang="en-US" dirty="0" err="1" smtClean="0"/>
              <a:t>Socket.receive</a:t>
            </a:r>
            <a:r>
              <a:rPr lang="en-US" dirty="0" smtClean="0"/>
              <a:t>(…)</a:t>
            </a:r>
          </a:p>
          <a:p>
            <a:pPr>
              <a:lnSpc>
                <a:spcPct val="90000"/>
              </a:lnSpc>
            </a:pPr>
            <a:endParaRPr lang="en-US" i="1" dirty="0" smtClean="0"/>
          </a:p>
          <a:p>
            <a:pPr>
              <a:lnSpc>
                <a:spcPct val="90000"/>
              </a:lnSpc>
            </a:pPr>
            <a:r>
              <a:rPr lang="en-US" i="1" dirty="0" err="1" smtClean="0"/>
              <a:t>Birrel</a:t>
            </a:r>
            <a:r>
              <a:rPr lang="en-US" i="1" dirty="0" smtClean="0"/>
              <a:t> </a:t>
            </a:r>
            <a:r>
              <a:rPr lang="en-US" dirty="0" smtClean="0"/>
              <a:t>and</a:t>
            </a:r>
            <a:r>
              <a:rPr lang="en-US" i="1" dirty="0" smtClean="0"/>
              <a:t> Nelson </a:t>
            </a:r>
            <a:r>
              <a:rPr lang="en-US" dirty="0" smtClean="0"/>
              <a:t>proposed an alternative way (early 80’s)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Allow programs to invoke procedures located at </a:t>
            </a:r>
            <a:r>
              <a:rPr lang="en-US" b="1" dirty="0" smtClean="0"/>
              <a:t>remote</a:t>
            </a:r>
            <a:r>
              <a:rPr lang="en-US" dirty="0" smtClean="0"/>
              <a:t> machines!</a:t>
            </a:r>
          </a:p>
          <a:p>
            <a:pPr marL="342900" lvl="1" indent="0">
              <a:lnSpc>
                <a:spcPct val="90000"/>
              </a:lnSpc>
              <a:buNone/>
            </a:pP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/>
              <a:t>Remote Procedure Call (RPC)</a:t>
            </a:r>
          </a:p>
        </p:txBody>
      </p:sp>
    </p:spTree>
    <p:extLst>
      <p:ext uri="{BB962C8B-B14F-4D97-AF65-F5344CB8AC3E}">
        <p14:creationId xmlns:p14="http://schemas.microsoft.com/office/powerpoint/2010/main" val="826405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Remote Procedure Call (RPC)</a:t>
            </a:r>
          </a:p>
        </p:txBody>
      </p:sp>
      <p:sp>
        <p:nvSpPr>
          <p:cNvPr id="51200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8077200" cy="46482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Abstraction over message passing</a:t>
            </a:r>
          </a:p>
          <a:p>
            <a:endParaRPr lang="en-US" i="1" dirty="0" smtClean="0"/>
          </a:p>
          <a:p>
            <a:r>
              <a:rPr lang="en-US" i="1" dirty="0" smtClean="0"/>
              <a:t>The</a:t>
            </a:r>
            <a:r>
              <a:rPr lang="en-US" dirty="0" smtClean="0"/>
              <a:t> </a:t>
            </a:r>
            <a:r>
              <a:rPr lang="en-US" dirty="0"/>
              <a:t>most common framework for </a:t>
            </a:r>
            <a:r>
              <a:rPr lang="en-US" dirty="0" smtClean="0"/>
              <a:t>distributed applications and distributed application middleware.</a:t>
            </a:r>
          </a:p>
          <a:p>
            <a:endParaRPr lang="en-US" dirty="0"/>
          </a:p>
          <a:p>
            <a:r>
              <a:rPr lang="en-US" dirty="0"/>
              <a:t>Used both by operating systems and by </a:t>
            </a:r>
            <a:r>
              <a:rPr lang="en-US" dirty="0" smtClean="0"/>
              <a:t>applications.</a:t>
            </a:r>
            <a:endParaRPr lang="en-US" dirty="0"/>
          </a:p>
          <a:p>
            <a:pPr lvl="1"/>
            <a:r>
              <a:rPr lang="en-US" dirty="0"/>
              <a:t>Between processes on different machines</a:t>
            </a:r>
          </a:p>
          <a:p>
            <a:pPr lvl="2"/>
            <a:r>
              <a:rPr lang="en-US" dirty="0"/>
              <a:t>E.g., client-server </a:t>
            </a:r>
            <a:r>
              <a:rPr lang="en-US" dirty="0" smtClean="0"/>
              <a:t>model</a:t>
            </a:r>
          </a:p>
          <a:p>
            <a:pPr lvl="2"/>
            <a:r>
              <a:rPr lang="en-US" dirty="0" smtClean="0"/>
              <a:t>NFS (network file system)</a:t>
            </a:r>
          </a:p>
          <a:p>
            <a:pPr lvl="2"/>
            <a:r>
              <a:rPr lang="en-US" dirty="0"/>
              <a:t>DCOM, CORBA, Java RMI</a:t>
            </a:r>
            <a:r>
              <a:rPr lang="en-US" dirty="0" smtClean="0"/>
              <a:t>, …</a:t>
            </a:r>
            <a:endParaRPr lang="en-US" dirty="0"/>
          </a:p>
          <a:p>
            <a:pPr lvl="1"/>
            <a:r>
              <a:rPr lang="en-US" dirty="0"/>
              <a:t>Between processes on the same machine</a:t>
            </a:r>
          </a:p>
          <a:p>
            <a:pPr lvl="2"/>
            <a:r>
              <a:rPr lang="en-US" dirty="0"/>
              <a:t>More structured than simple message </a:t>
            </a:r>
            <a:r>
              <a:rPr lang="en-US" dirty="0" smtClean="0"/>
              <a:t>passing</a:t>
            </a:r>
            <a:endParaRPr lang="en-US" dirty="0"/>
          </a:p>
          <a:p>
            <a:pPr lvl="1"/>
            <a:r>
              <a:rPr lang="en-US" dirty="0"/>
              <a:t>Between subsystems of an operating system</a:t>
            </a:r>
          </a:p>
          <a:p>
            <a:pPr lvl="2"/>
            <a:r>
              <a:rPr lang="en-US" dirty="0"/>
              <a:t>Windows XP (called </a:t>
            </a:r>
            <a:r>
              <a:rPr lang="en-US" i="1" dirty="0"/>
              <a:t>Local Procedure Call</a:t>
            </a:r>
            <a:r>
              <a:rPr lang="en-US" dirty="0"/>
              <a:t>)</a:t>
            </a:r>
          </a:p>
          <a:p>
            <a:pPr lvl="1"/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A0A7E-B779-2341-B354-F2E9F46F0220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356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Remote Procedure Call (RPC)</a:t>
            </a:r>
          </a:p>
        </p:txBody>
      </p:sp>
      <p:sp>
        <p:nvSpPr>
          <p:cNvPr id="5263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8077200" cy="46482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Fundamental </a:t>
            </a:r>
            <a:r>
              <a:rPr lang="en-US" dirty="0"/>
              <a:t>idea: </a:t>
            </a:r>
          </a:p>
          <a:p>
            <a:pPr lvl="1"/>
            <a:r>
              <a:rPr lang="en-US" dirty="0" smtClean="0"/>
              <a:t>A server </a:t>
            </a:r>
            <a:r>
              <a:rPr lang="en-US" dirty="0"/>
              <a:t>process exports an </a:t>
            </a:r>
            <a:r>
              <a:rPr lang="en-US" i="1" u="sng" dirty="0"/>
              <a:t>interface</a:t>
            </a:r>
            <a:r>
              <a:rPr lang="en-US" dirty="0"/>
              <a:t> of procedures or functions that can be called by client programs</a:t>
            </a:r>
          </a:p>
          <a:p>
            <a:pPr lvl="2"/>
            <a:r>
              <a:rPr lang="en-US" dirty="0"/>
              <a:t>similar to library API, class definitions, etc</a:t>
            </a:r>
            <a:r>
              <a:rPr lang="en-US" dirty="0" smtClean="0"/>
              <a:t>.</a:t>
            </a:r>
          </a:p>
          <a:p>
            <a:pPr lvl="2"/>
            <a:endParaRPr lang="en-US" dirty="0"/>
          </a:p>
          <a:p>
            <a:r>
              <a:rPr lang="en-US" dirty="0"/>
              <a:t>Clients make local procedure/function calls </a:t>
            </a:r>
          </a:p>
          <a:p>
            <a:pPr lvl="1"/>
            <a:r>
              <a:rPr lang="en-US" i="1" dirty="0"/>
              <a:t>As if</a:t>
            </a:r>
            <a:r>
              <a:rPr lang="en-US" dirty="0"/>
              <a:t> directly linked with the server process</a:t>
            </a:r>
          </a:p>
          <a:p>
            <a:pPr lvl="1"/>
            <a:r>
              <a:rPr lang="en-US" dirty="0"/>
              <a:t>Under the </a:t>
            </a:r>
            <a:r>
              <a:rPr lang="en-US" dirty="0" smtClean="0"/>
              <a:t>cover:</a:t>
            </a:r>
            <a:endParaRPr lang="en-US" dirty="0"/>
          </a:p>
          <a:p>
            <a:pPr lvl="2"/>
            <a:r>
              <a:rPr lang="en-US" dirty="0" smtClean="0"/>
              <a:t>procedure</a:t>
            </a:r>
            <a:r>
              <a:rPr lang="en-US" dirty="0"/>
              <a:t>/function call is converted into a message exchange with remote server </a:t>
            </a:r>
            <a:r>
              <a:rPr lang="en-US" dirty="0" smtClean="0"/>
              <a:t>process.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59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91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Classical procedure</a:t>
            </a:r>
            <a:r>
              <a:rPr lang="en-US" sz="3600" b="1" dirty="0"/>
              <a:t>/function call</a:t>
            </a:r>
          </a:p>
        </p:txBody>
      </p:sp>
      <p:sp>
        <p:nvSpPr>
          <p:cNvPr id="528392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524000"/>
            <a:ext cx="7772400" cy="9906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b="1" dirty="0">
                <a:latin typeface="Courier New" charset="0"/>
              </a:rPr>
              <a:t>count = read(</a:t>
            </a:r>
            <a:r>
              <a:rPr lang="en-US" sz="2800" b="1" dirty="0" err="1">
                <a:latin typeface="Courier New" charset="0"/>
              </a:rPr>
              <a:t>fd</a:t>
            </a:r>
            <a:r>
              <a:rPr lang="en-US" sz="2800" b="1" dirty="0">
                <a:latin typeface="Courier New" charset="0"/>
              </a:rPr>
              <a:t>, </a:t>
            </a:r>
            <a:r>
              <a:rPr lang="en-US" sz="2800" b="1" dirty="0" err="1">
                <a:latin typeface="Courier New" charset="0"/>
              </a:rPr>
              <a:t>buf</a:t>
            </a:r>
            <a:r>
              <a:rPr lang="en-US" sz="2800" b="1" dirty="0">
                <a:latin typeface="Courier New" charset="0"/>
              </a:rPr>
              <a:t>, </a:t>
            </a:r>
            <a:r>
              <a:rPr lang="en-US" sz="2800" b="1" dirty="0" smtClean="0">
                <a:latin typeface="Courier New" charset="0"/>
              </a:rPr>
              <a:t>bytes</a:t>
            </a:r>
            <a:r>
              <a:rPr lang="en-US" sz="2800" b="1" dirty="0">
                <a:latin typeface="Courier New" charset="0"/>
              </a:rPr>
              <a:t>)</a:t>
            </a:r>
          </a:p>
        </p:txBody>
      </p:sp>
      <p:pic>
        <p:nvPicPr>
          <p:cNvPr id="528394" name="Picture 10" descr="02-0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2338" y="2143087"/>
            <a:ext cx="4757737" cy="34210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109537" y="2838193"/>
            <a:ext cx="2208213" cy="892395"/>
            <a:chOff x="109537" y="3441481"/>
            <a:chExt cx="2208213" cy="892395"/>
          </a:xfrm>
        </p:grpSpPr>
        <p:sp>
          <p:nvSpPr>
            <p:cNvPr id="2" name="TextBox 1"/>
            <p:cNvSpPr txBox="1"/>
            <p:nvPr/>
          </p:nvSpPr>
          <p:spPr>
            <a:xfrm>
              <a:off x="109537" y="3441481"/>
              <a:ext cx="18669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Stack before the call is issued</a:t>
              </a:r>
              <a:endParaRPr lang="en-US" dirty="0"/>
            </a:p>
          </p:txBody>
        </p:sp>
        <p:sp>
          <p:nvSpPr>
            <p:cNvPr id="3" name="Right Arrow 2"/>
            <p:cNvSpPr/>
            <p:nvPr/>
          </p:nvSpPr>
          <p:spPr>
            <a:xfrm>
              <a:off x="1436688" y="3968751"/>
              <a:ext cx="881062" cy="365125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540251" y="2536568"/>
            <a:ext cx="2393950" cy="31393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6421437" y="2500129"/>
            <a:ext cx="1866900" cy="1527436"/>
            <a:chOff x="109537" y="2869945"/>
            <a:chExt cx="1866900" cy="1527436"/>
          </a:xfrm>
        </p:grpSpPr>
        <p:sp>
          <p:nvSpPr>
            <p:cNvPr id="13" name="TextBox 12"/>
            <p:cNvSpPr txBox="1"/>
            <p:nvPr/>
          </p:nvSpPr>
          <p:spPr>
            <a:xfrm>
              <a:off x="109537" y="2869945"/>
              <a:ext cx="18669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Parameters are inserted in the stack by the </a:t>
              </a:r>
              <a:r>
                <a:rPr lang="en-US" i="1" dirty="0" smtClean="0"/>
                <a:t>push</a:t>
              </a:r>
              <a:r>
                <a:rPr lang="en-US" dirty="0" smtClean="0"/>
                <a:t> primitive</a:t>
              </a:r>
              <a:endParaRPr lang="en-US" i="1" dirty="0"/>
            </a:p>
          </p:txBody>
        </p:sp>
        <p:sp>
          <p:nvSpPr>
            <p:cNvPr id="14" name="Right Arrow 13"/>
            <p:cNvSpPr/>
            <p:nvPr/>
          </p:nvSpPr>
          <p:spPr>
            <a:xfrm rot="10800000">
              <a:off x="285744" y="4032256"/>
              <a:ext cx="881062" cy="365125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8"/>
          <p:cNvSpPr txBox="1">
            <a:spLocks noChangeArrowheads="1"/>
          </p:cNvSpPr>
          <p:nvPr/>
        </p:nvSpPr>
        <p:spPr>
          <a:xfrm>
            <a:off x="330200" y="5391150"/>
            <a:ext cx="77724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1800" dirty="0" smtClean="0"/>
              <a:t>When </a:t>
            </a:r>
            <a:r>
              <a:rPr lang="en-US" sz="1800" b="1" dirty="0" smtClean="0">
                <a:latin typeface="Courier New" charset="0"/>
              </a:rPr>
              <a:t>read </a:t>
            </a:r>
            <a:r>
              <a:rPr lang="en-US" sz="1800" dirty="0" smtClean="0"/>
              <a:t>terminates, it puts the value in a registry, </a:t>
            </a:r>
            <a:r>
              <a:rPr lang="en-US" sz="1800" dirty="0"/>
              <a:t>removes the return </a:t>
            </a:r>
            <a:r>
              <a:rPr lang="en-US" sz="1800" dirty="0" smtClean="0"/>
              <a:t>address and returns the control to the caller</a:t>
            </a:r>
            <a:endParaRPr lang="en-US" sz="1800" dirty="0"/>
          </a:p>
        </p:txBody>
      </p:sp>
      <p:sp>
        <p:nvSpPr>
          <p:cNvPr id="16" name="Rectangle 8"/>
          <p:cNvSpPr txBox="1">
            <a:spLocks noChangeArrowheads="1"/>
          </p:cNvSpPr>
          <p:nvPr/>
        </p:nvSpPr>
        <p:spPr>
          <a:xfrm>
            <a:off x="3519490" y="1429527"/>
            <a:ext cx="742948" cy="28342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1800" dirty="0"/>
              <a:t>f</a:t>
            </a:r>
            <a:r>
              <a:rPr lang="en-US" sz="1800" dirty="0" smtClean="0"/>
              <a:t>ile</a:t>
            </a:r>
            <a:endParaRPr lang="en-US" sz="1800" dirty="0"/>
          </a:p>
        </p:txBody>
      </p:sp>
      <p:sp>
        <p:nvSpPr>
          <p:cNvPr id="17" name="Rectangle 8"/>
          <p:cNvSpPr txBox="1">
            <a:spLocks noChangeArrowheads="1"/>
          </p:cNvSpPr>
          <p:nvPr/>
        </p:nvSpPr>
        <p:spPr>
          <a:xfrm>
            <a:off x="4468808" y="1429527"/>
            <a:ext cx="623888" cy="26832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1800" dirty="0" smtClean="0"/>
              <a:t>buffer</a:t>
            </a:r>
            <a:endParaRPr lang="en-US" sz="1800" dirty="0"/>
          </a:p>
        </p:txBody>
      </p:sp>
      <p:sp>
        <p:nvSpPr>
          <p:cNvPr id="18" name="Rectangle 8"/>
          <p:cNvSpPr txBox="1">
            <a:spLocks noChangeArrowheads="1"/>
          </p:cNvSpPr>
          <p:nvPr/>
        </p:nvSpPr>
        <p:spPr>
          <a:xfrm>
            <a:off x="5410200" y="1444631"/>
            <a:ext cx="1139826" cy="35563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1800" dirty="0"/>
              <a:t>b</a:t>
            </a:r>
            <a:r>
              <a:rPr lang="en-US" sz="1800" dirty="0" smtClean="0"/>
              <a:t>ytes to read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26465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Remote Procedure Call</a:t>
            </a:r>
          </a:p>
        </p:txBody>
      </p:sp>
      <p:sp>
        <p:nvSpPr>
          <p:cNvPr id="53350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49251" y="1524000"/>
            <a:ext cx="8397874" cy="129540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Would like to do the same if </a:t>
            </a:r>
            <a:r>
              <a:rPr lang="en-US" sz="2800" dirty="0" smtClean="0"/>
              <a:t>the called </a:t>
            </a:r>
            <a:r>
              <a:rPr lang="en-US" sz="2800" dirty="0"/>
              <a:t>procedure or function is on a remote </a:t>
            </a:r>
            <a:r>
              <a:rPr lang="en-US" sz="2800" dirty="0" smtClean="0"/>
              <a:t>server</a:t>
            </a:r>
          </a:p>
          <a:p>
            <a:r>
              <a:rPr lang="en-US" sz="2800" dirty="0" smtClean="0"/>
              <a:t>Make location transparent to caller</a:t>
            </a:r>
            <a:endParaRPr lang="en-US" sz="2800" dirty="0"/>
          </a:p>
        </p:txBody>
      </p:sp>
      <p:pic>
        <p:nvPicPr>
          <p:cNvPr id="533510" name="Picture 6" descr="02-0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6544" y="3124200"/>
            <a:ext cx="5983287" cy="33083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066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</TotalTime>
  <Words>1512</Words>
  <Application>Microsoft Office PowerPoint</Application>
  <PresentationFormat>On-screen Show (4:3)</PresentationFormat>
  <Paragraphs>344</Paragraphs>
  <Slides>31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4" baseType="lpstr">
      <vt:lpstr>MS PGothic</vt:lpstr>
      <vt:lpstr>MS PGothic</vt:lpstr>
      <vt:lpstr>Arial</vt:lpstr>
      <vt:lpstr>AvantGarde Bk BT</vt:lpstr>
      <vt:lpstr>Calibri</vt:lpstr>
      <vt:lpstr>Calibri Light</vt:lpstr>
      <vt:lpstr>Consolas</vt:lpstr>
      <vt:lpstr>Courier New</vt:lpstr>
      <vt:lpstr>Lucida Sans Unicode</vt:lpstr>
      <vt:lpstr>Symbol</vt:lpstr>
      <vt:lpstr>Times New Roman</vt:lpstr>
      <vt:lpstr>Wingdings</vt:lpstr>
      <vt:lpstr>Office Theme</vt:lpstr>
      <vt:lpstr>DNS and HTTP</vt:lpstr>
      <vt:lpstr>Overview</vt:lpstr>
      <vt:lpstr>Distributed Systems 17. RPC and Java RMI </vt:lpstr>
      <vt:lpstr>Outline</vt:lpstr>
      <vt:lpstr>Communication Paradigms</vt:lpstr>
      <vt:lpstr>Remote Procedure Call (RPC)</vt:lpstr>
      <vt:lpstr>Remote Procedure Call (RPC)</vt:lpstr>
      <vt:lpstr>Classical procedure/function call</vt:lpstr>
      <vt:lpstr>Remote Procedure Call</vt:lpstr>
      <vt:lpstr>Solution: RPC Stubs</vt:lpstr>
      <vt:lpstr>Illustration</vt:lpstr>
      <vt:lpstr>Remote Procedure Call message exchange</vt:lpstr>
      <vt:lpstr>Pointers and References</vt:lpstr>
      <vt:lpstr>How to locate RPC services?</vt:lpstr>
      <vt:lpstr>Architecture of a RPC System</vt:lpstr>
      <vt:lpstr>Java Remote Method Invocation (RMI)‏</vt:lpstr>
      <vt:lpstr>Java RMI Registry</vt:lpstr>
      <vt:lpstr>Java.rmi.Naming</vt:lpstr>
      <vt:lpstr>Parameter Passing</vt:lpstr>
      <vt:lpstr>Note on server-side objects</vt:lpstr>
      <vt:lpstr>Building a Java RMI system</vt:lpstr>
      <vt:lpstr>PowerPoint Presentation</vt:lpstr>
      <vt:lpstr>PowerPoint Presentation</vt:lpstr>
      <vt:lpstr>PowerPoint Presentation</vt:lpstr>
      <vt:lpstr>Interface</vt:lpstr>
      <vt:lpstr>Object implementing the remote interface</vt:lpstr>
      <vt:lpstr>Server hosting the service</vt:lpstr>
      <vt:lpstr>Client calling the service</vt:lpstr>
      <vt:lpstr>Security Policy</vt:lpstr>
      <vt:lpstr>Troubleshooting</vt:lpstr>
      <vt:lpstr>Learned today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</dc:creator>
  <cp:lastModifiedBy>simon razniewski</cp:lastModifiedBy>
  <cp:revision>147</cp:revision>
  <cp:lastPrinted>2015-04-10T15:30:04Z</cp:lastPrinted>
  <dcterms:modified xsi:type="dcterms:W3CDTF">2017-05-03T21:50:57Z</dcterms:modified>
</cp:coreProperties>
</file>