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72" r:id="rId6"/>
    <p:sldId id="273" r:id="rId7"/>
    <p:sldId id="264" r:id="rId8"/>
    <p:sldId id="265" r:id="rId9"/>
    <p:sldId id="269" r:id="rId10"/>
    <p:sldId id="268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657" autoAdjust="0"/>
  </p:normalViewPr>
  <p:slideViewPr>
    <p:cSldViewPr snapToGrid="0" snapToObjects="1">
      <p:cViewPr varScale="1">
        <p:scale>
          <a:sx n="63" d="100"/>
          <a:sy n="63" d="100"/>
        </p:scale>
        <p:origin x="-13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E9701-20BF-49E3-8680-2906043F7595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197F8-6ED9-4440-A5C2-5CF00C26C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05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printers, storage, compute power, web pages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197F8-6ED9-4440-A5C2-5CF00C26C9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91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Email, chat</a:t>
            </a:r>
            <a:r>
              <a:rPr lang="en-US" smtClean="0"/>
              <a:t>, skype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197F8-6ED9-4440-A5C2-5CF00C26C9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59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3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0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78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3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4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7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3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8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7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1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ECDE6-6230-414D-958E-08A16EDE8FE4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0136B-1D34-3343-AB92-6DDDC9DEB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3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ontali@inf.unibz.it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/>
              <a:t>0</a:t>
            </a:r>
            <a:r>
              <a:rPr lang="en-US" sz="4000" dirty="0" smtClean="0"/>
              <a:t>. Overview</a:t>
            </a:r>
            <a:endParaRPr lang="en-US" sz="60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7337" y="38321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 smtClean="0"/>
          </a:p>
          <a:p>
            <a:r>
              <a:rPr lang="en-US" dirty="0" smtClean="0"/>
              <a:t>A.Y. 2014/2015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6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Exam: 70%</a:t>
            </a:r>
          </a:p>
          <a:p>
            <a:r>
              <a:rPr lang="en-US" dirty="0" smtClean="0"/>
              <a:t>Six assignments: Up to 30%</a:t>
            </a:r>
          </a:p>
          <a:p>
            <a:pPr lvl="1"/>
            <a:r>
              <a:rPr lang="en-US" dirty="0" smtClean="0"/>
              <a:t>Every two weeks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ublication Monday, due Friday the week after</a:t>
            </a:r>
          </a:p>
          <a:p>
            <a:pPr lvl="1"/>
            <a:r>
              <a:rPr lang="en-US" smtClean="0"/>
              <a:t>First one due 6.3.</a:t>
            </a:r>
            <a:endParaRPr lang="en-US" dirty="0" smtClean="0"/>
          </a:p>
          <a:p>
            <a:r>
              <a:rPr lang="en-US" dirty="0" smtClean="0"/>
              <a:t>Only the assignments with a grade higher than the exam mark count</a:t>
            </a:r>
          </a:p>
          <a:p>
            <a:pPr lvl="1"/>
            <a:r>
              <a:rPr lang="en-US" dirty="0" smtClean="0"/>
              <a:t>Assignments can only improve the overall grade</a:t>
            </a:r>
          </a:p>
          <a:p>
            <a:r>
              <a:rPr lang="en-US" dirty="0" smtClean="0"/>
              <a:t>To pass the course, the exam grade has to be at least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Course slides from previous versions of this course by Nutt, </a:t>
            </a:r>
            <a:r>
              <a:rPr lang="en-US" sz="2800" dirty="0" err="1" smtClean="0"/>
              <a:t>Montali</a:t>
            </a:r>
            <a:r>
              <a:rPr lang="en-US" sz="2800" dirty="0" smtClean="0"/>
              <a:t> and </a:t>
            </a:r>
            <a:r>
              <a:rPr lang="en-US" sz="2800" dirty="0" err="1" smtClean="0"/>
              <a:t>Pirro</a:t>
            </a:r>
            <a:endParaRPr lang="en-US" sz="2800" dirty="0" smtClean="0"/>
          </a:p>
          <a:p>
            <a:r>
              <a:rPr lang="en-US" sz="2800" dirty="0" smtClean="0"/>
              <a:t>Slides by </a:t>
            </a:r>
            <a:r>
              <a:rPr lang="en-US" sz="2800" dirty="0" err="1" smtClean="0"/>
              <a:t>Tanenbaum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00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108989" y="2162137"/>
            <a:ext cx="4040188" cy="639762"/>
          </a:xfrm>
        </p:spPr>
        <p:txBody>
          <a:bodyPr/>
          <a:lstStyle/>
          <a:p>
            <a:r>
              <a:rPr lang="en-US" dirty="0" smtClean="0"/>
              <a:t>Simon Razniewski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108989" y="2801899"/>
            <a:ext cx="4040188" cy="27799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KRDB Research Centre</a:t>
            </a:r>
          </a:p>
          <a:p>
            <a:pPr marL="0" indent="0">
              <a:buNone/>
            </a:pPr>
            <a:r>
              <a:rPr lang="en-US" dirty="0" smtClean="0"/>
              <a:t>Faculty of Computer Science</a:t>
            </a:r>
          </a:p>
          <a:p>
            <a:pPr marL="0" indent="0">
              <a:buNone/>
            </a:pPr>
            <a:r>
              <a:rPr lang="en-US" dirty="0" smtClean="0"/>
              <a:t>FUB – </a:t>
            </a:r>
            <a:r>
              <a:rPr lang="en-US" smtClean="0"/>
              <a:t>POS </a:t>
            </a:r>
            <a:r>
              <a:rPr lang="en-US" smtClean="0"/>
              <a:t>2.08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Piazza </a:t>
            </a:r>
            <a:r>
              <a:rPr lang="en-US" dirty="0" err="1" smtClean="0"/>
              <a:t>Domenicani</a:t>
            </a:r>
            <a:r>
              <a:rPr lang="en-US" dirty="0" smtClean="0"/>
              <a:t>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razniewski@inf.unibz.it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Office hours: by previous arrangement via e-mail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6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510426" cy="4954002"/>
          </a:xfrm>
        </p:spPr>
        <p:txBody>
          <a:bodyPr/>
          <a:lstStyle/>
          <a:p>
            <a:r>
              <a:rPr lang="en-US" dirty="0" smtClean="0"/>
              <a:t>Understand principles and concepts underlying </a:t>
            </a:r>
            <a:r>
              <a:rPr lang="en-US" b="1" dirty="0" smtClean="0"/>
              <a:t>computer networks </a:t>
            </a:r>
            <a:r>
              <a:rPr lang="en-US" dirty="0" smtClean="0"/>
              <a:t>and </a:t>
            </a:r>
            <a:r>
              <a:rPr lang="en-US" b="1" dirty="0" smtClean="0"/>
              <a:t>distributed systems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ommunication, concurrency, coordination</a:t>
            </a:r>
          </a:p>
          <a:p>
            <a:r>
              <a:rPr lang="en-US" dirty="0" smtClean="0"/>
              <a:t>Learn how to </a:t>
            </a:r>
            <a:r>
              <a:rPr lang="en-US" b="1" dirty="0" smtClean="0"/>
              <a:t>design</a:t>
            </a:r>
            <a:r>
              <a:rPr lang="en-US" dirty="0" smtClean="0"/>
              <a:t> reliable, cooperative (basic) </a:t>
            </a:r>
            <a:r>
              <a:rPr lang="en-US" b="1" dirty="0" smtClean="0"/>
              <a:t>distributed applications</a:t>
            </a:r>
          </a:p>
          <a:p>
            <a:r>
              <a:rPr lang="en-US" dirty="0" smtClean="0"/>
              <a:t>Gain </a:t>
            </a:r>
            <a:r>
              <a:rPr lang="en-US" b="1" dirty="0" smtClean="0"/>
              <a:t>practical</a:t>
            </a:r>
            <a:r>
              <a:rPr lang="en-US" dirty="0" smtClean="0"/>
              <a:t> skills on the </a:t>
            </a:r>
            <a:r>
              <a:rPr lang="en-US" b="1" dirty="0" smtClean="0"/>
              <a:t>development</a:t>
            </a:r>
            <a:r>
              <a:rPr lang="en-US" dirty="0" smtClean="0"/>
              <a:t> of simple distributed systems (in </a:t>
            </a:r>
            <a:r>
              <a:rPr lang="en-US" b="1" dirty="0" smtClean="0"/>
              <a:t>Java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Improve your software engineering expertise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64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Make resources accessible</a:t>
            </a:r>
            <a:endParaRPr lang="en-US" dirty="0"/>
          </a:p>
        </p:txBody>
      </p:sp>
      <p:sp>
        <p:nvSpPr>
          <p:cNvPr id="7" name="AutoShape 2" descr="data:image/jpeg;base64,/9j/4AAQSkZJRgABAQAAAQABAAD/2wCEAAkGBxQTEhIUEhIVFBQVFRUVFBUXFRQUFRUUFBUXFhUUFxUYHCggGBolHBQUITEhJSkrLi4uFx8zODMsNygtLisBCgoKDgwMFAwNFCwZFBksKywsKyssLCssLDc3LCs3KysrNywsLCwsKzc3LiwrKysrLCwsLCsrNyssLCwsLCwsK//AABEIAMIBAwMBIgACEQEDEQH/xAAcAAABBAMBAAAAAAAAAAAAAAAABAUGBwECAwj/xABQEAABAwIBBwkDBgsGAwkAAAABAAIDBBEhBQYSMUFRcQcTIjJhgZGhsRRCwSNScpLR4RYkM0NiY4KissLwFSU0U3OTRGSDF0Vlo6Szw9Lx/8QAFgEBAQEAAAAAAAAAAAAAAAAAAAEC/8QAGBEBAQEBAQAAAAAAAAAAAAAAABEBIRL/2gAMAwEAAhEDEQA/ALxQhCAQhCAQhCAQhCAQhCAQhCAQhCAQhCAQhCAQhCAQhCAQhCAQhCAQhCAQhCAQhCAQhCDBK5uqWDW9o/aCqnl5mkj9ikY5zRpSNwJtpWaW32XsHeah+Q88ibMn17Hj4hB6DNbGNcjPrN+1JZ84KVnXqoG8ZYx8VVlSWysLSTouGtri07wQ5pURyxSPgdpOu+HD5UC7o/8AUaBi39IeSgvZ2eVANddTf7zPtXJ2fOTx/wAZCeDr+gVCOlIIvaxF2uBu1w3tNsVsJO31RV6uz/yfh+NNN9VmSG/CzcUnfylZOGPPuIva4hmIvuvorz1XMkbfR0XMJvqGB3kfEJOJpjfEXIsTbWNx3qj0Q/lPoBfpym2v5GQW7TcCy4u5U6K9gJySLi0YxG8Xdj3Lz26skHvC7cB07W3gbloa6T57ba+u7+roPQLuVekw0YpyDqNowCd19PX2a1xfytQbKafXY35sWO49LDvVBzVrgD8oCeJx81w9qefeb5oL9k5XGDVRyYa7vAt24NOHaEmk5YN1IO+bZvFmY9yomSZwHXb4LTn8euNesN2WP3eKC8n8sD9lNEOMpOH1R4a1wfyvzbIaccXPPxFjxVJic4HTPb0RvWPaLk9JyC5n8rlUdTaYfsyHx6evxXB/KvWH3oBwif8A/Y/FVBzu9z/rfYVqZW7ye8oLZk5Uq0/nmt4Qtw+sMeKRy8qdXqNWRwigw/cx8lV0jgdQPmswu2eCCy3cqFRheqmJOGAhAx4MC2GfcrnEGsnDr2sXlvhbBVxZcXk3N/8A9QWwzOKqGIqJ+95PqltNn5XR+/zo3O0QfHEeSqSiys+LBruj80nDu3J/o8uMkwuA75pI8t6guDJfKmDYTRgHjoeZu0nwUyyZnPTzENbJovOpj+i49jdju4ledny6Wy62p5po8I2uczbG5pc0jsFsO5B6gQqZzUzzqmdFrJHAa4ZmyEW/VzWuOGIG4KzchZxxVIPRfFI3rRytLSO1ruq8drSe2xwVQ8oWnOt+cPELPODePFBshY0hvWUAhCEDJntTh+T6xrgD+LykXF7FrHEHiCF5XaV6zzhZpUtSN8Eo8Y3BeSmHAcAgkmbucTorRve7m9huehfbw3/1eZ868jrXBG12Dge43CqsKY5l5dItTvdYH8kcMCfzZO47O3DaEHHLGS+YDnsGlTk3kjGuI/5sfZvH9Bne8twvcEXa4anN3qz5Gl2Bx7Dj5KBZxZENObtB9ne7omxtBKfdvsY7Z/V4GznllsoScHYdY1rKKb8pxNe/SYdY6WzEbf63JL7L/V/uTlU098Rr2jf96xHSuOJAaDtcWsH7xCqGprRqxPZ34rYluq2Orvtb7U9x5PiuC+qhZY36IfKduHRAHmnCFuTmEF8k8rgLHRa2Jp7sT5pFRdsIJII1du8n7kppsnF5tHG953NDnHyClMWcmT4zeKiufnPHOHD/AFCbeCVP5RSBZkeiNwsAO5uCqI9+BlW4DQpnDHW8tZhbbpuCWRcn9Za7nU8e/Sl7P0WntXSoz5kd2cAkUuXXvF3k27Tr7gnAskzNayxlr6dttYY2SQ+QC0/sajH/ABFRL/p04aD+1JIEgp6pzzcDRaPeNrn6I1DjitqnLYaLNGk7yUC7+z6IDGKrd9KWnj9A5J2PouloUEsgbi4mqeQOJawALjBQvlIdMTb5l9Ed5GJ4DxTwyNrQBhZuoAANHBo29pue1Ah/tWmb/wB2xj6csrvUrP4QQDq5PpRxj0j5lJ5MlacjnOkwJuBbesyUMEbenIdp1NuSccBa6Du/PGQD5OmpGW/Ut9E5RZdygerzLRv5uNrRxJ1KNw1cTHaYYT83SOP1Rq17VpLlaaZwZGCTsAGob7ahxQSr8I6to+Uq7G/uNjsd1rsuUupMo1T8TWOYN8jo2Dw0b+ShUGTJwb828u+cS2/dc4J3pchVEmqLxkaPQFBYP4U07GtD6lr3AAOLQ51ztOAskcmf1OHBtpbE9ctaGjtON7dyi8eZ9UdbIx/1HH0YlUWZE+1zG9oa55HjYJRN6XLsQe3nx8g63ysTucLDj0pG6PU1dJt7bQBip/R5Gp3Na9vyjXAFrtO4IOogtwIVWZNyA6KNsbdIht8XaySSSfEpzyPUVNAXPiaZIetLTX1/OfD8x+3R6ruw4oLPioIm9WNo7glACS5JylHUwxzwu045GhzHdh3jYRqI2EJWgEIQgi/KNnAaKifKIxIXOEVibAc4CNI7+C8xMFgBuXoflwb/AHVId00B8ZAPivPCDN1ux1loshBbmZ+XDVRWc487HYPxPSaerIONiD2jtCeaqjEjHMkGmxws5rrkEKps0crezVMUvutdZ/bE8gSA9gFncWBejRTN3BBTmUcwnHGB99zZAbgbucaDccR3plkzMrgf8PpfRkjI/eLT5K/xTjcsiEKCg4syK92ApiOMsI/mWmUuT2uDS98cTQ3Ekygm37LSr8qqNr2OY64BFrtJa4docMQVD8rZltc1wMxLT84OcfN6opCgyBLM1zmaFmusekTcbHCwxCUHNSX5zfAlWRk/N0U+kA8vvh1QNt967PpQrCqwbmu4HpOuOwWx44puyrkl0QDhci9j2dqtWemCYMsxDRI3pBXDX21DHtXV+GLrknZ9vYnI5NxvZZdQE7FA0SVD3WHcAPsSijdzZ0tDSdsN8Bw7e1OkGSCMbYpS3I7tyBtGV5CT0R4laPyhN+j5p6ZkJ25dBm+7cgjMlfKcL+AXN0DtZN3b9dvvUygzYfuTjS5nuccQgg+RsgS1L7Dot957tQ4bz2Kysk5vxQM0WN+k49Zx3k/BPOTMg800BoTh7CdyuBlFINykeRaQNGpQnL+UJoakRc4yJhaHBzmXsCDe+/Fp8Un/ALfmx/vJjQC4C0dnEAkAhoYcDYWx2pui1dFq1cQqpfleQ4e21MvVxjYWjG+kNVyRYcb9iVZOM5qqcxitkj0miTnGSkDSJa46raIBBudygsd0zQuL6pqVtyC4612Zm/vQMuYFdzFdU0eqKcGrpxsa+4bURjcLkPt2lWOq7y9k72epyXO3WKvmXH9Cojew+YarEQCEIQQjlnZfJFT2Opz/AOoi+1ecV6Y5WGXyTWdjGH6srD8F5nQCAhCDpGceOB4FeiMzctc7Q0j3G7uZY153vYNBx8WledWq4+SSh56iI0vycsjfrOMn86CfHKDd61OUm71hub7drl1bkSMbUHB2UxvSOprNJPLclxDctxSwjcgiMkJK4mhJ2KSVmW6WI2AMjhrDACBxcSB5pEc7m+7Snve0egKtQxvyK92w+CSyZoPfraVInZ4P92njHGRx9GhcnZ21B1Mhb3Pd/MFFMbMwnH3Upi5PjuS52c1UffjHCMfElcX5dqj+fcODIh/Kg6xZgjbZLIsxmBNL8pznXUS9zy3+Gy4unedcsp4yyH1cgk7Mzowt/wAH6dvWewcXNHxUQdCDrF+OPqhtO0amjwCCXez0Tdc8X+4z7Ue1ULfzrTwDnegUVAA2LYIJQcsUY1Fx4Rv+IWhzgphqjkP7AHqVG1goHirypSSODn0IkcBYOe2IkC97XN8LkrDctRt/J0MTfqD0YmgLYIFkufEkbulSM0N7Xm/8Kd6DPCKZt2XuOs062/d2qKV0QLSohDVGGqYQcHENcN4cbH4HuQXC7L42Bczl47lHGvXQPRGmemUy9lIP+forf7w+9WYqiy8dJ+T2/OyhS+TifgrdRQhCEEa5SmXyXXD9Q8+GPwXl9eqc+WaWTq4f8tN/7ZXleyDCFmyEAFY3JjlV8UE4Ydc58o41XIUzzBd8nOP13/xs+xBYgy9MfeQcqyn3ymqMrsCgWOrpD75SSaqccNI224+SC5cJNfgg6NK2uuLSs3QdNJGkud1kFB1Dlm65ArYFB0usgrndbNQI58twt1v2gYNcetcN2bdF3gUspqkPF23te2KZP7Eku8iRrdIbi4g3GN8PduALazfHUnXJ1JzTNG98cOFgAPJAsus3WoWUGbrBKFhBm62BWtlsAiNKg9EqD13+Ii+k31Cm9T1SoPV/4qIfpt9Qip4CtwVqAhEIMp41OSx/4hCfBkhVwKoajGtyUP8AmyfqwvKt5FCEIQNmc7L0dWN9PMP/AC3LygBgF64yqzShmG+N48WleTGMwHAIOVkWXXQWNFBzsphmAOjUf6jT4t+5RLRUt5Pz/iB+lGfJyCYOJEjYwS0CMSyFuD3BxIaxrtbR0STZZqK9vNu612lujpEuPSNsHHHfcEnYnGmkY4MJeIpWDQDi0vY+O5cGuAxBaSbHtKb8pU7XPDjIJLY2a0tZffjr/rFBm65TnHuHoFtprjO7HuHog3aVm6Svq429aRjeL2j1KTS5bpwLmeO17XDtLG17YXxsD4IHLSRpJhlzspR+dvwY8/BI5s96cahK7g1o9XIJYHLbTUGkz+YOrC48XAegKTSZ+ye7A0cXE/YgsPSXRrlV8mfFSdTY2/sk+pSWXPKsP50N+i1v2ILdBWwVKy5x1btdTJ3Ot6JFLXyu600h4vcfigvV8zW9ZzRxIHqkk2W6ZnWqYRxlZ9qo6PEm+Nt+K5uiIQXVLndRN11LD9HSd/CCkkmf1CNUj3cIn/EBU6tmoLVk5SKYdWOZ37LG+rlzi5RWvJEdM69r9KRow7gVWITjkbru+gfUIJdWcocpuBTxji9zvQBNuSsrPmqoC4NF5WiwBG0bymCoGKc812/jVN/qt9QguYLVy6hqw5qIb4xfKWSR+vmPhTu+1W8qlpG3yrksbjVO8IfvVtIoQhCDnUNu1w3tI8l5RdFbDdgvWS8w5VoTFNNG4WLJHtPc4hA0Fi1LEsMa15tFJNBSPME/KVI7Ij/Gmbm085jD5eqH6EXq/wC1ETJzlzLll65EoNrqB54t/GXdIG7WHR6V29EDEHDHXgp0CoNnbCfanHeyP0VDC1gGoAdwWaqWMxBjecLtMOeX6OiCGubZtsbXcda7+zlbCkKQMTBgF19nNgd5tbbxT0KNbCiSBiNM62pdhAU9CiW4okgY/Zzv8keycU/Cj7FsKTsSCPij4rb2TsT97MNyPZ1YGEUazzBGy6fPZ1g0yQMmgMSQNW0bbJAWqSy0d9YTbPkwjq+B+1SBpcl+Res76H8zVyfCRg4W4reNttWHDBQdJTinbNEXrKUfrQmKpdiOAvxT5mK69dSj9Z8CUF3CNYMaVMYsliIZaFv985NG6KsP7jR8VaqrPJ7P76ov0aWqd4uY1WYihCEIBQTlBzG9pvPTgCcDpN1CUAYcH2wvt1FTtCDzDNAWuLXAtcCQQRYgjWCNhXIsV6575lMrAZI7MqAMHamyAamv+DtnaqXraJ8T3RyNLHtNnNOsH+tqKQ6CcsyG/jdSP1TD4H70k0U45jt/HphvhHk5v2oiVysSV6d54k2TxoOTFFc5pmCpLXOAIjYccMMdvcpLp2KgGf5vVXH+VH6vCoV0zmPF2m6UCFc83YrwMPH1TsylWsQ3iFbCFOjKPsXZtAdyoZxCt/ZyntmTjuXduT+xBHhSlbihKkjKBdW0SCMjJ5W7cmKTij7F0FL2IIuMlLYZI7FKm03Yt20yCKjI/YsjIfYpa2mXQQIIXLmuHa23TbVZiu1xOsdzsR46x5qymwLo2BSChsuZDqICTLE4N1aY6TPrDV32WM1cpCnq4JXYsbI0u+jqLu691f4pxqIw27io5ljk8pKi7msMD9elFYC+8xnonuspuKmDAs2TFDUVcADZYRUMAA52nwfYDW6B5v8AVc7gsc/U1rxFQS08TdH5WSUn2iIm4s2mNiCBY3dhishdm4znssOe3FtJSGN52c7UPDwy+8NZc8VYqZ81s3YqGDmoiXEuL5ZHYySyu60jzvPknhAIQhAIQhAKPZ25qRVrMehM0dCQDH6LvnN9NikKEHnPK+SpaaV0UzdFw8HDY5p2grpmIP7xkG+nPk5ivLOLIEVZHoSjEX0HjrMO8dm8bVSxoH5LyrEakWika6IS+4Q4jRdfZiG3GzS3YoJ3PCmqrhUjkjTbVwIiI1mCrvOQl9S8X/NtA7rq0cpU+BVdZfyLMHmp5pxgJ5vnBi0PbiWuti3rC17A7EV3zNy0xujBILC/RduJ13G5WVBkgEA6wdRVGVMRDibWFyRa+FzfA7FOcz+UV0OjHUtL4xgJG4vaP0m+8O0Y8VrNFiMyWBsXQZP7E6ZMrIqhgkhe17DqLTfu7D2JWYVpkxih7Fn2NPPMoMCBnFL2LPsvYnbmFjmEDV7MtuYS2UtGtzR3hI5a2Ie9fgCUCevmbDG+R/VYLm2JO4DtvZRCbPg+5GwfSLyfAADzTjnhl1jYHsDXEvsAbAAdIH4Kui8Ym4HeFNVITnfU3vzo4CKO3niuTs66om/PO4BsQHeAxR51Swa3jHVjf0XM1zNlzwaVKLhzOyu6qic57QHsdokjU64BBtsUhEapnN7PIUrHt5uQ6btLBzW6hbEYldqnlDmd+TpxjqLnuf5DRHmrRbxlYNbm+IWBWRj3h5qj6jO2vdqe1n0WRj+K5SV+Wq13Wq5Bwcf5QFLir8FezZc8AUgypVUz7GZrSW4tc8tY5h3teSHMPaCFRU80j+vUTu/bdbzcUmNLHtGO8kA+QSi1Mr8pMlHLCaWoFVCA5skEkrZbWtonnwC8HXi5ztSnWZnKdSV72w2fBORcRvFw63zZBge+xXn2nyS+S2hBJJu0WSSegN1YPJ/mZWc/BJ7O6FjJGvc+RvN4NN+qbOJPBZF8oQhAIQhAIQhAJszhyFBWwuhqGaTDq2OadjmnYU5oQVnRcmlVBIwQZVlFMHC8To2vcGA4ta5xIGHYB2KYDNxp60hPBoHqSnxCBi/BOnPWDncXW/hsl9JkiCON0TImiN9y5hGkHXABvpXvgAlyEFRZ68ko6UtAMMS6mJw/6Tjq+ie47FTlfkZzHOsC1zSQ5jgQ4EbLHEL2Ao1nbmZBXNu4c3MB0ZWjHsDx77ePcQg8w5Dy5PSSacDyx3vNOLH9jm/HX2hXXmhn5FVxkOboTtF3RXxNveYT1m+m3eoDnVmXLSudz8BLRqlaHGNw2HSGrgcVC5SGnokgjUQ6xGzAjUrmi/qzPKCPB7omHc6Vt/AYpnquUumbgJGk/oRyO8zYKlYQ2/b9JOlFkOaX8lSySX2tikePEAhX0RPKzlXjHVbM7ujj+JKaKrlKmd1ae/a6V7/INauVFyeZSk6tG9va/Qj/AIiCnyj5Ha9/5R8EY7XuefBrbeal0RWfPKtdq5tna1gB/fLk3y5Yq39eod3OLfJgCtai5EP86t7o4rebnH0T5RcjdC3rvnl4vawfuNB80ujz+6Ek3c9zj23PmSuThYnVr17TxwXofL/JDRSwltMHU8ouWSackgJ3Pa5xu3hYhVb/ANl+VC8s9nGBtp6cWi621pcbkHXqUEGc8gjHyWpee3+uAVnUvIrXvtzkkMf7ZJ8Gtt5p6o+Qn/Ore5sZPm53wQUpIDtHmrH5P+TaWvpWzidkLC97QCxz3HRNibAgWvfbsU/o+RKhb15J5Oy7GjybfzU+yDkWGjgZBTt0Y2aRAJLjdzi5xJOvElBXNLyJxD8pWSO+hGxn8Rcnel5Icnt6wmk+lJb+ABT9CCMU3J7k1mqjjP09J/8AESnilyJTR/k6eFn0Y2D0CXoQYAtqWUIQCEIQCEIQCEIQCEIQCEIQCEIQCEIQCQT5Epnm76aFx3uijJ8wl6ECOnyVBH+TgiZ9GNjfQJYhCAQhCAQhCAQhCAQhCAQhCAQhCAQhCAQhCAQhCAQhCAQhCAQhCAQhCAQhCAQhCAQhCAQhCAQhCAQhCAQhCAQhCAQhCAQhCAQhCAQhCAQhCD//2Q=="/>
          <p:cNvSpPr>
            <a:spLocks noChangeAspect="1" noChangeArrowheads="1"/>
          </p:cNvSpPr>
          <p:nvPr/>
        </p:nvSpPr>
        <p:spPr bwMode="auto">
          <a:xfrm>
            <a:off x="155575" y="-1622425"/>
            <a:ext cx="451485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27" y="4120055"/>
            <a:ext cx="1840366" cy="137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http://www.theinquirer.net/IMG/486/301486/google-drive-logo-201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0" y="3899074"/>
            <a:ext cx="2728702" cy="1820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536" y="3478486"/>
            <a:ext cx="2345774" cy="1933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32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information accessible</a:t>
            </a:r>
            <a:endParaRPr lang="en-US" dirty="0"/>
          </a:p>
        </p:txBody>
      </p:sp>
      <p:pic>
        <p:nvPicPr>
          <p:cNvPr id="1026" name="Picture 2" descr="http://i.ebayimg.com/00/s/NzY1WDEwMjQ=/z/O7EAAOSwabhUXcUe/$_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520" y="2381961"/>
            <a:ext cx="4762500" cy="356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98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Enable distant communication</a:t>
            </a:r>
            <a:endParaRPr lang="en-US" dirty="0"/>
          </a:p>
        </p:txBody>
      </p:sp>
      <p:pic>
        <p:nvPicPr>
          <p:cNvPr id="1026" name="Picture 2" descr="https://lh5.ggpht.com/1CxNUEdzrREikWZoaHIU5J63x2gOxTb7R-ZIbJd51uPBFt0jUj8AX2bMOhKiIBcuAqtH%3Dw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971" y="5579110"/>
            <a:ext cx="981709" cy="98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dn.serinus42.com/9b9069211c25414/uploads/c/300/0de80/whatsapp-messenger_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135" y="5344794"/>
            <a:ext cx="1094105" cy="1094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atura.de/wp-content/uploads/2013/11/E_Mai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079" y="5308280"/>
            <a:ext cx="1216025" cy="121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35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2443"/>
            <a:ext cx="8573137" cy="282153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Distributed systems hide the network complexity …</a:t>
            </a:r>
          </a:p>
          <a:p>
            <a:r>
              <a:rPr lang="en-US" dirty="0" smtClean="0"/>
              <a:t>… but in order to understand and develop them, we need competencies in</a:t>
            </a:r>
          </a:p>
          <a:p>
            <a:pPr lvl="1"/>
            <a:r>
              <a:rPr lang="en-US" dirty="0" smtClean="0"/>
              <a:t>Computer networks</a:t>
            </a:r>
          </a:p>
          <a:p>
            <a:pPr lvl="1"/>
            <a:r>
              <a:rPr lang="en-US" dirty="0" smtClean="0"/>
              <a:t>Concurrency &amp; Inter-process communication</a:t>
            </a:r>
          </a:p>
        </p:txBody>
      </p:sp>
      <p:sp>
        <p:nvSpPr>
          <p:cNvPr id="4" name="Oval 3"/>
          <p:cNvSpPr/>
          <p:nvPr/>
        </p:nvSpPr>
        <p:spPr>
          <a:xfrm>
            <a:off x="2163518" y="4448694"/>
            <a:ext cx="2602493" cy="2257907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Computer</a:t>
            </a:r>
          </a:p>
          <a:p>
            <a:r>
              <a:rPr lang="en-US" dirty="0" smtClean="0"/>
              <a:t>Networks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40900" y="3649019"/>
            <a:ext cx="2602493" cy="2257907"/>
          </a:xfrm>
          <a:prstGeom prst="ellipse">
            <a:avLst/>
          </a:prstGeom>
          <a:noFill/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/>
              <a:t>Distributed</a:t>
            </a:r>
          </a:p>
          <a:p>
            <a:pPr algn="ctr"/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306981" y="4652932"/>
            <a:ext cx="2367088" cy="205367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Concurrency </a:t>
            </a:r>
          </a:p>
          <a:p>
            <a:pPr algn="ctr"/>
            <a:r>
              <a:rPr lang="en-US" dirty="0" smtClean="0"/>
              <a:t>&amp;</a:t>
            </a:r>
          </a:p>
          <a:p>
            <a:pPr algn="ctr"/>
            <a:r>
              <a:rPr lang="en-US" dirty="0" smtClean="0"/>
              <a:t>Inter-process</a:t>
            </a:r>
          </a:p>
          <a:p>
            <a:pPr algn="ctr"/>
            <a:r>
              <a:rPr lang="en-US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04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Tentative Schedule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Introduction to distributed systems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Multi-threading in JAVA and synchronization issues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OSI Reference Model, layers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Internet Protocols (UDP, TCP/IP, HTTP, …)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Java Socket and client/server programming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Naming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Distributed Architectures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Remote Procedure Call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Coordination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Consistency </a:t>
            </a:r>
            <a:r>
              <a:rPr lang="en-US" dirty="0"/>
              <a:t>issues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Fault-tolerance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Security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Web </a:t>
            </a:r>
            <a:r>
              <a:rPr lang="en-US" dirty="0" smtClean="0"/>
              <a:t>Services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Cloud </a:t>
            </a:r>
            <a:r>
              <a:rPr lang="en-US" dirty="0" smtClean="0"/>
              <a:t>Computing</a:t>
            </a:r>
          </a:p>
        </p:txBody>
      </p:sp>
    </p:spTree>
    <p:extLst>
      <p:ext uri="{BB962C8B-B14F-4D97-AF65-F5344CB8AC3E}">
        <p14:creationId xmlns:p14="http://schemas.microsoft.com/office/powerpoint/2010/main" val="147983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400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Slides!</a:t>
            </a:r>
          </a:p>
          <a:p>
            <a:r>
              <a:rPr lang="en-US" dirty="0" smtClean="0"/>
              <a:t>Books</a:t>
            </a:r>
          </a:p>
          <a:p>
            <a:pPr lvl="1"/>
            <a:r>
              <a:rPr lang="en-US" b="1" dirty="0" smtClean="0"/>
              <a:t>A.S. </a:t>
            </a:r>
            <a:r>
              <a:rPr lang="en-US" b="1" dirty="0" err="1" smtClean="0"/>
              <a:t>Tanenbaum</a:t>
            </a:r>
            <a:r>
              <a:rPr lang="en-US" b="1" dirty="0" smtClean="0"/>
              <a:t>, M. van Steen. </a:t>
            </a:r>
            <a:r>
              <a:rPr lang="en-US" b="1" i="1" dirty="0" smtClean="0"/>
              <a:t>Distributed </a:t>
            </a:r>
            <a:r>
              <a:rPr lang="en-US" b="1" i="1" dirty="0"/>
              <a:t>Systems: Principles and </a:t>
            </a:r>
            <a:r>
              <a:rPr lang="en-US" b="1" i="1" dirty="0" smtClean="0"/>
              <a:t>Paradigms (2</a:t>
            </a:r>
            <a:r>
              <a:rPr lang="en-US" b="1" i="1" baseline="30000" dirty="0" smtClean="0"/>
              <a:t>nd</a:t>
            </a:r>
            <a:r>
              <a:rPr lang="en-US" b="1" i="1" dirty="0" smtClean="0"/>
              <a:t> edition)</a:t>
            </a:r>
            <a:r>
              <a:rPr lang="en-US" b="1" dirty="0" smtClean="0"/>
              <a:t>. </a:t>
            </a:r>
            <a:r>
              <a:rPr lang="en-US" b="1" dirty="0"/>
              <a:t>Prentice Hall, 2007</a:t>
            </a:r>
            <a:r>
              <a:rPr lang="en-US" b="1" dirty="0" smtClean="0"/>
              <a:t>.</a:t>
            </a:r>
          </a:p>
          <a:p>
            <a:pPr lvl="1"/>
            <a:r>
              <a:rPr lang="en-US" b="1" dirty="0" smtClean="0"/>
              <a:t>A.S. </a:t>
            </a:r>
            <a:r>
              <a:rPr lang="en-US" b="1" dirty="0" err="1" smtClean="0"/>
              <a:t>Tanenbaum</a:t>
            </a:r>
            <a:r>
              <a:rPr lang="en-US" b="1" dirty="0" smtClean="0"/>
              <a:t>. </a:t>
            </a:r>
            <a:r>
              <a:rPr lang="en-US" b="1" i="1" dirty="0" smtClean="0"/>
              <a:t>Computer Networks (4</a:t>
            </a:r>
            <a:r>
              <a:rPr lang="en-US" b="1" i="1" baseline="30000" dirty="0" smtClean="0"/>
              <a:t>th</a:t>
            </a:r>
            <a:r>
              <a:rPr lang="en-US" b="1" i="1" dirty="0" smtClean="0"/>
              <a:t> edition)</a:t>
            </a:r>
            <a:r>
              <a:rPr lang="en-US" b="1" dirty="0" smtClean="0"/>
              <a:t>. Prentice Hall, 2003.</a:t>
            </a:r>
          </a:p>
          <a:p>
            <a:pPr lvl="1"/>
            <a:r>
              <a:rPr lang="en-US" dirty="0" smtClean="0"/>
              <a:t>J.F. Kurose, K.W. Ross. </a:t>
            </a:r>
            <a:r>
              <a:rPr lang="en-US" i="1" dirty="0" smtClean="0"/>
              <a:t>Computer Networking – A Top-Down Approach (5</a:t>
            </a:r>
            <a:r>
              <a:rPr lang="en-US" i="1" baseline="30000" dirty="0" smtClean="0"/>
              <a:t>th</a:t>
            </a:r>
            <a:r>
              <a:rPr lang="en-US" i="1" dirty="0" smtClean="0"/>
              <a:t> edition)</a:t>
            </a:r>
            <a:r>
              <a:rPr lang="en-US" dirty="0" smtClean="0"/>
              <a:t>. Pearson Education, 2010.</a:t>
            </a:r>
          </a:p>
          <a:p>
            <a:pPr lvl="1"/>
            <a:r>
              <a:rPr lang="en-US" dirty="0" smtClean="0"/>
              <a:t>G. </a:t>
            </a:r>
            <a:r>
              <a:rPr lang="en-US" dirty="0" err="1" smtClean="0"/>
              <a:t>Coulouris</a:t>
            </a:r>
            <a:r>
              <a:rPr lang="en-US" dirty="0" smtClean="0"/>
              <a:t>, J. </a:t>
            </a:r>
            <a:r>
              <a:rPr lang="en-US" dirty="0" err="1" smtClean="0"/>
              <a:t>Dollimore</a:t>
            </a:r>
            <a:r>
              <a:rPr lang="en-US" dirty="0" smtClean="0"/>
              <a:t>, T. </a:t>
            </a:r>
            <a:r>
              <a:rPr lang="en-US" dirty="0" err="1" smtClean="0"/>
              <a:t>Kindberg</a:t>
            </a:r>
            <a:r>
              <a:rPr lang="en-US" dirty="0" smtClean="0"/>
              <a:t>. </a:t>
            </a:r>
            <a:r>
              <a:rPr lang="en-US" i="1" dirty="0" smtClean="0"/>
              <a:t>Distributed </a:t>
            </a:r>
            <a:r>
              <a:rPr lang="en-US" i="1" dirty="0"/>
              <a:t>Systems: Concepts and Design </a:t>
            </a:r>
            <a:r>
              <a:rPr lang="en-US" i="1" dirty="0" smtClean="0"/>
              <a:t>(4</a:t>
            </a:r>
            <a:r>
              <a:rPr lang="en-US" i="1" baseline="30000" dirty="0" smtClean="0"/>
              <a:t>th</a:t>
            </a:r>
            <a:r>
              <a:rPr lang="en-US" i="1" dirty="0" smtClean="0"/>
              <a:t> edition)</a:t>
            </a:r>
            <a:r>
              <a:rPr lang="en-US" dirty="0" smtClean="0"/>
              <a:t>. </a:t>
            </a:r>
            <a:r>
              <a:rPr lang="en-US" dirty="0"/>
              <a:t>Addison-Wesley, 2005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Javadoc</a:t>
            </a:r>
            <a:r>
              <a:rPr lang="en-US" dirty="0"/>
              <a:t> </a:t>
            </a:r>
            <a:r>
              <a:rPr lang="en-US" dirty="0" smtClean="0"/>
              <a:t>+ documentation about threads and inter-process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81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Office PowerPoint</Application>
  <PresentationFormat>On-screen Show (4:3)</PresentationFormat>
  <Paragraphs>87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Distributed Systems 0. Overview</vt:lpstr>
      <vt:lpstr>Lecturer</vt:lpstr>
      <vt:lpstr>Goals</vt:lpstr>
      <vt:lpstr>Why?</vt:lpstr>
      <vt:lpstr>Why?</vt:lpstr>
      <vt:lpstr>Why?</vt:lpstr>
      <vt:lpstr>Areas</vt:lpstr>
      <vt:lpstr>Tentative Schedule</vt:lpstr>
      <vt:lpstr>Material</vt:lpstr>
      <vt:lpstr>Evaluation</vt:lpstr>
      <vt:lpstr>Slide 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Systems 0. Overview</dc:title>
  <dc:creator>Marco Montali</dc:creator>
  <cp:lastModifiedBy>simon</cp:lastModifiedBy>
  <cp:revision>61</cp:revision>
  <dcterms:created xsi:type="dcterms:W3CDTF">2012-02-27T16:47:11Z</dcterms:created>
  <dcterms:modified xsi:type="dcterms:W3CDTF">2015-03-03T19:04:34Z</dcterms:modified>
</cp:coreProperties>
</file>