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7" r:id="rId2"/>
    <p:sldId id="357" r:id="rId3"/>
    <p:sldId id="358" r:id="rId4"/>
    <p:sldId id="343" r:id="rId5"/>
    <p:sldId id="344" r:id="rId6"/>
    <p:sldId id="345" r:id="rId7"/>
    <p:sldId id="346" r:id="rId8"/>
    <p:sldId id="347" r:id="rId9"/>
    <p:sldId id="348" r:id="rId10"/>
    <p:sldId id="349" r:id="rId11"/>
    <p:sldId id="350" r:id="rId12"/>
    <p:sldId id="352" r:id="rId13"/>
    <p:sldId id="276" r:id="rId14"/>
    <p:sldId id="258" r:id="rId15"/>
    <p:sldId id="259" r:id="rId16"/>
    <p:sldId id="260" r:id="rId17"/>
    <p:sldId id="261" r:id="rId18"/>
    <p:sldId id="262" r:id="rId19"/>
    <p:sldId id="280" r:id="rId20"/>
    <p:sldId id="359" r:id="rId21"/>
    <p:sldId id="263" r:id="rId22"/>
    <p:sldId id="266" r:id="rId23"/>
    <p:sldId id="264" r:id="rId24"/>
    <p:sldId id="265" r:id="rId25"/>
    <p:sldId id="268" r:id="rId26"/>
    <p:sldId id="269" r:id="rId27"/>
    <p:sldId id="270" r:id="rId28"/>
    <p:sldId id="272" r:id="rId29"/>
    <p:sldId id="271" r:id="rId30"/>
    <p:sldId id="273" r:id="rId31"/>
    <p:sldId id="283" r:id="rId32"/>
    <p:sldId id="290" r:id="rId33"/>
    <p:sldId id="309" r:id="rId34"/>
    <p:sldId id="310" r:id="rId35"/>
    <p:sldId id="311" r:id="rId36"/>
    <p:sldId id="274" r:id="rId37"/>
    <p:sldId id="332" r:id="rId38"/>
    <p:sldId id="285" r:id="rId39"/>
    <p:sldId id="333" r:id="rId40"/>
    <p:sldId id="334" r:id="rId41"/>
    <p:sldId id="288" r:id="rId42"/>
    <p:sldId id="360" r:id="rId43"/>
    <p:sldId id="351" r:id="rId44"/>
    <p:sldId id="317" r:id="rId45"/>
    <p:sldId id="318" r:id="rId46"/>
    <p:sldId id="319" r:id="rId47"/>
    <p:sldId id="320" r:id="rId48"/>
    <p:sldId id="321" r:id="rId49"/>
    <p:sldId id="354" r:id="rId50"/>
    <p:sldId id="356" r:id="rId51"/>
    <p:sldId id="323" r:id="rId52"/>
    <p:sldId id="326" r:id="rId53"/>
    <p:sldId id="327" r:id="rId54"/>
    <p:sldId id="324" r:id="rId55"/>
    <p:sldId id="325" r:id="rId56"/>
    <p:sldId id="328" r:id="rId57"/>
    <p:sldId id="331" r:id="rId58"/>
    <p:sldId id="353" r:id="rId59"/>
    <p:sldId id="342" r:id="rId60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0A"/>
    <a:srgbClr val="FFE260"/>
    <a:srgbClr val="89002C"/>
    <a:srgbClr val="FF58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9695" autoAdjust="0"/>
  </p:normalViewPr>
  <p:slideViewPr>
    <p:cSldViewPr snapToGrid="0" snapToObjects="1">
      <p:cViewPr varScale="1">
        <p:scale>
          <a:sx n="68" d="100"/>
          <a:sy n="68" d="100"/>
        </p:scale>
        <p:origin x="1233" y="3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82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3224" y="-112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BDF61-27A6-42B2-AF92-730B13C512ED}" type="datetimeFigureOut">
              <a:rPr lang="en-GB" smtClean="0"/>
              <a:t>03/03/2016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E1520-B759-4B8F-8AD0-E3C7E464A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912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B06E8-9483-814E-BBDB-5399A88F0077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79075-0D32-E742-8382-F4FE50661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1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2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959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32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16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88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065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88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863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650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18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268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328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667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242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7298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882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51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201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682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11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05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94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9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4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18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8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7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89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6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59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2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46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2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2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0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7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14579-A819-4948-95D1-5F45F8C32012}" type="datetimeFigureOut">
              <a:rPr lang="en-US" smtClean="0"/>
              <a:t>3/3/2016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0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hIQjrMHTv4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2. Protocol Hierarchies, OSI and TCP/IP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798238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53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 Area Networks (3)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VPN (Virtual Private Network) is a WAN built from virtual links that run on top of the Internet.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6068" y="2343150"/>
            <a:ext cx="6400800" cy="404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531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 Network Software/Protocols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A. Interfaces/Layers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7109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a protocol?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Formula 1?</a:t>
            </a:r>
            <a:endParaRPr lang="en-AU" dirty="0"/>
          </a:p>
        </p:txBody>
      </p:sp>
      <p:pic>
        <p:nvPicPr>
          <p:cNvPr id="5" name="Picture 2" descr="http://www.shandp.com/wp-content/uploads/2011/02/formul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567" y="1430313"/>
            <a:ext cx="2955194" cy="197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ormula One Flags (JPEG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8" b="5745"/>
          <a:stretch/>
        </p:blipFill>
        <p:spPr bwMode="auto">
          <a:xfrm>
            <a:off x="6211717" y="3404382"/>
            <a:ext cx="2657963" cy="322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739618" y="3795713"/>
            <a:ext cx="3263705" cy="3683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892018" y="4512504"/>
            <a:ext cx="3263705" cy="5643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880295" y="5425291"/>
            <a:ext cx="3263705" cy="4278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908845" y="6286523"/>
            <a:ext cx="3263705" cy="3199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15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in Networking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Agreement </a:t>
            </a:r>
            <a:r>
              <a:rPr lang="en-US" dirty="0"/>
              <a:t>between communicating parties (peers) on how communication is to proceed</a:t>
            </a:r>
          </a:p>
          <a:p>
            <a:pPr lvl="1"/>
            <a:r>
              <a:rPr lang="en-US" b="1" dirty="0"/>
              <a:t>Peer</a:t>
            </a:r>
            <a:r>
              <a:rPr lang="en-US" dirty="0"/>
              <a:t>: processes, devices, humans, …</a:t>
            </a:r>
          </a:p>
          <a:p>
            <a:pPr lvl="1"/>
            <a:r>
              <a:rPr lang="en-US" dirty="0"/>
              <a:t>Defines </a:t>
            </a:r>
            <a:endParaRPr lang="en-US" dirty="0" smtClean="0"/>
          </a:p>
          <a:p>
            <a:pPr lvl="2"/>
            <a:r>
              <a:rPr lang="en-US" b="1" dirty="0" smtClean="0"/>
              <a:t>Syntax</a:t>
            </a:r>
            <a:r>
              <a:rPr lang="en-US" dirty="0" smtClean="0"/>
              <a:t>: the </a:t>
            </a:r>
            <a:r>
              <a:rPr lang="en-US" dirty="0"/>
              <a:t>format </a:t>
            </a:r>
            <a:r>
              <a:rPr lang="en-US" dirty="0" smtClean="0"/>
              <a:t>of messages </a:t>
            </a:r>
          </a:p>
          <a:p>
            <a:pPr lvl="3"/>
            <a:r>
              <a:rPr lang="en-US" dirty="0" smtClean="0"/>
              <a:t>0-12V, 101001, A-Z, UTF8</a:t>
            </a:r>
          </a:p>
          <a:p>
            <a:pPr lvl="2"/>
            <a:r>
              <a:rPr lang="en-US" b="1" dirty="0" smtClean="0"/>
              <a:t>Interaction</a:t>
            </a:r>
            <a:r>
              <a:rPr lang="en-US" dirty="0" smtClean="0"/>
              <a:t>: the </a:t>
            </a:r>
            <a:r>
              <a:rPr lang="en-US" dirty="0"/>
              <a:t>order of </a:t>
            </a:r>
            <a:r>
              <a:rPr lang="en-US" dirty="0" smtClean="0"/>
              <a:t>messages</a:t>
            </a:r>
          </a:p>
          <a:p>
            <a:pPr lvl="2"/>
            <a:r>
              <a:rPr lang="en-US" b="1" dirty="0" smtClean="0"/>
              <a:t>Semantics</a:t>
            </a:r>
            <a:r>
              <a:rPr lang="en-US" dirty="0" smtClean="0"/>
              <a:t>: meaning of exchanged data and </a:t>
            </a:r>
            <a:r>
              <a:rPr lang="en-US" dirty="0"/>
              <a:t>actions to </a:t>
            </a:r>
            <a:r>
              <a:rPr lang="en-US" dirty="0" smtClean="0"/>
              <a:t>be executed </a:t>
            </a:r>
            <a:r>
              <a:rPr lang="en-US" dirty="0"/>
              <a:t>when a message is received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90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Complexity of networks </a:t>
            </a:r>
            <a:r>
              <a:rPr lang="en-US" dirty="0" smtClean="0">
                <a:sym typeface="Wingdings"/>
              </a:rPr>
              <a:t> layered organization</a:t>
            </a:r>
          </a:p>
          <a:p>
            <a:r>
              <a:rPr lang="en-US" dirty="0" smtClean="0">
                <a:sym typeface="Wingdings"/>
              </a:rPr>
              <a:t>Standard approach in software engineering</a:t>
            </a:r>
          </a:p>
          <a:p>
            <a:pPr lvl="1"/>
            <a:r>
              <a:rPr lang="en-US" dirty="0" smtClean="0">
                <a:sym typeface="Wingdings"/>
              </a:rPr>
              <a:t>Separation of duties and responsibilities</a:t>
            </a:r>
          </a:p>
          <a:p>
            <a:pPr lvl="1"/>
            <a:r>
              <a:rPr lang="en-US" dirty="0" smtClean="0"/>
              <a:t>Decomposition</a:t>
            </a:r>
          </a:p>
          <a:p>
            <a:pPr lvl="1"/>
            <a:r>
              <a:rPr lang="en-US" dirty="0" smtClean="0"/>
              <a:t>Decoupling</a:t>
            </a:r>
          </a:p>
          <a:p>
            <a:r>
              <a:rPr lang="en-US" dirty="0" smtClean="0"/>
              <a:t>Layer N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ffers certain services to layer N+1</a:t>
            </a:r>
          </a:p>
          <a:p>
            <a:pPr lvl="1"/>
            <a:r>
              <a:rPr lang="en-US" dirty="0" smtClean="0"/>
              <a:t>Hides how these services are implemented</a:t>
            </a:r>
          </a:p>
          <a:p>
            <a:pPr lvl="1"/>
            <a:r>
              <a:rPr lang="en-US" dirty="0" smtClean="0"/>
              <a:t>Exploits services made available by layer N-1</a:t>
            </a:r>
          </a:p>
          <a:p>
            <a:r>
              <a:rPr lang="en-US" dirty="0" smtClean="0"/>
              <a:t>Protocol stack: </a:t>
            </a:r>
            <a:r>
              <a:rPr lang="en-US" dirty="0"/>
              <a:t>e</a:t>
            </a:r>
            <a:r>
              <a:rPr lang="en-US" dirty="0" smtClean="0"/>
              <a:t>ach layer virtually communicates with the corresponding remote layer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78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Layers, Protocols,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90993"/>
            <a:ext cx="8229600" cy="97593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Interface: primitive operations and services made available by a layer to the upper one</a:t>
            </a:r>
            <a:endParaRPr lang="en-US" dirty="0"/>
          </a:p>
        </p:txBody>
      </p:sp>
      <p:pic>
        <p:nvPicPr>
          <p:cNvPr id="5" name="Picture 4" descr="1-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178" y="1343025"/>
            <a:ext cx="4879975" cy="42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51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Layers, Protocols,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90993"/>
            <a:ext cx="8229600" cy="97593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Interface: primitive operations and services made available by a layer to the upper one</a:t>
            </a:r>
            <a:endParaRPr lang="en-US" dirty="0"/>
          </a:p>
        </p:txBody>
      </p:sp>
      <p:pic>
        <p:nvPicPr>
          <p:cNvPr id="5" name="Picture 4" descr="1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178" y="1343025"/>
            <a:ext cx="4879975" cy="42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V="1">
            <a:off x="3562941" y="3527475"/>
            <a:ext cx="3103035" cy="1"/>
          </a:xfrm>
          <a:prstGeom prst="line">
            <a:avLst/>
          </a:prstGeom>
          <a:ln w="76200" cmpd="sng">
            <a:prstDash val="dash"/>
            <a:headEnd type="non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6"/>
          <p:cNvCxnSpPr/>
          <p:nvPr/>
        </p:nvCxnSpPr>
        <p:spPr>
          <a:xfrm>
            <a:off x="3585994" y="3221305"/>
            <a:ext cx="0" cy="306171"/>
          </a:xfrm>
          <a:prstGeom prst="straightConnector1">
            <a:avLst/>
          </a:prstGeom>
          <a:ln w="76200" cmpd="sng">
            <a:headEnd type="oval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6"/>
          <p:cNvCxnSpPr/>
          <p:nvPr/>
        </p:nvCxnSpPr>
        <p:spPr>
          <a:xfrm flipH="1">
            <a:off x="6665976" y="3221305"/>
            <a:ext cx="1" cy="306171"/>
          </a:xfrm>
          <a:prstGeom prst="straightConnector1">
            <a:avLst/>
          </a:prstGeom>
          <a:ln w="76200" cmpd="sng">
            <a:headEnd type="oval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8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Layers, Protocols,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90993"/>
            <a:ext cx="8229600" cy="97593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Interface: primitive operations and services made available by a layer to the upper one</a:t>
            </a:r>
            <a:endParaRPr lang="en-US" dirty="0"/>
          </a:p>
        </p:txBody>
      </p:sp>
      <p:pic>
        <p:nvPicPr>
          <p:cNvPr id="5" name="Picture 4" descr="1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178" y="1343025"/>
            <a:ext cx="4879975" cy="42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6"/>
          <p:cNvCxnSpPr/>
          <p:nvPr/>
        </p:nvCxnSpPr>
        <p:spPr>
          <a:xfrm flipH="1">
            <a:off x="3563888" y="3221305"/>
            <a:ext cx="22105" cy="2151911"/>
          </a:xfrm>
          <a:prstGeom prst="straightConnector1">
            <a:avLst/>
          </a:prstGeom>
          <a:ln w="76200" cmpd="sng">
            <a:headEnd type="oval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6"/>
          <p:cNvCxnSpPr/>
          <p:nvPr/>
        </p:nvCxnSpPr>
        <p:spPr>
          <a:xfrm>
            <a:off x="3534819" y="5360516"/>
            <a:ext cx="3132568" cy="12700"/>
          </a:xfrm>
          <a:prstGeom prst="straightConnector1">
            <a:avLst/>
          </a:prstGeom>
          <a:ln w="76200" cmpd="sng">
            <a:headEnd type="none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6"/>
          <p:cNvCxnSpPr/>
          <p:nvPr/>
        </p:nvCxnSpPr>
        <p:spPr>
          <a:xfrm flipH="1">
            <a:off x="6643869" y="3221305"/>
            <a:ext cx="22105" cy="2151911"/>
          </a:xfrm>
          <a:prstGeom prst="straightConnector1">
            <a:avLst/>
          </a:prstGeom>
          <a:ln w="76200" cmpd="sng">
            <a:headEnd type="oval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44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Multilayer Communication</a:t>
            </a:r>
            <a:endParaRPr lang="en-US" dirty="0"/>
          </a:p>
        </p:txBody>
      </p:sp>
      <p:pic>
        <p:nvPicPr>
          <p:cNvPr id="2056" name="Picture 8" descr="Bundeskanzlerin Angela MerkelKanzlerin, Porträt, BKin, Regierungschefin, Portrai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8" b="22610"/>
          <a:stretch/>
        </p:blipFill>
        <p:spPr bwMode="auto">
          <a:xfrm>
            <a:off x="1515249" y="1746263"/>
            <a:ext cx="1220000" cy="136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.telegraph.co.uk/multimedia/archive/02759/vladimir-putin_2759865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5"/>
          <a:stretch/>
        </p:blipFill>
        <p:spPr bwMode="auto">
          <a:xfrm>
            <a:off x="6688444" y="1746263"/>
            <a:ext cx="1262860" cy="128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06734" y="2069428"/>
            <a:ext cx="1415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President layer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06734" y="3861495"/>
            <a:ext cx="1073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Secretary Layer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206734" y="5033176"/>
            <a:ext cx="1308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Secret Service Layer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62393" y="6170212"/>
            <a:ext cx="1773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Physical layer</a:t>
            </a:r>
            <a:endParaRPr lang="en-GB" dirty="0"/>
          </a:p>
        </p:txBody>
      </p:sp>
      <p:sp>
        <p:nvSpPr>
          <p:cNvPr id="14" name="Oval Callout 13"/>
          <p:cNvSpPr/>
          <p:nvPr/>
        </p:nvSpPr>
        <p:spPr>
          <a:xfrm>
            <a:off x="2735249" y="2683064"/>
            <a:ext cx="1447138" cy="855154"/>
          </a:xfrm>
          <a:prstGeom prst="wedgeEllipseCallout">
            <a:avLst>
              <a:gd name="adj1" fmla="val -81949"/>
              <a:gd name="adj2" fmla="val -419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err="1" smtClean="0"/>
              <a:t>Wir</a:t>
            </a:r>
            <a:r>
              <a:rPr lang="en-GB" sz="1050" dirty="0" smtClean="0"/>
              <a:t> </a:t>
            </a:r>
            <a:r>
              <a:rPr lang="en-GB" sz="1050" dirty="0" err="1" smtClean="0"/>
              <a:t>müssen</a:t>
            </a:r>
            <a:r>
              <a:rPr lang="en-GB" sz="1050" dirty="0" smtClean="0"/>
              <a:t> </a:t>
            </a:r>
            <a:r>
              <a:rPr lang="en-GB" sz="1050" dirty="0" err="1" smtClean="0"/>
              <a:t>eine</a:t>
            </a:r>
            <a:r>
              <a:rPr lang="en-GB" sz="1050" dirty="0" smtClean="0"/>
              <a:t> </a:t>
            </a:r>
            <a:r>
              <a:rPr lang="en-GB" sz="1050" dirty="0" err="1" smtClean="0"/>
              <a:t>gemeinsame</a:t>
            </a:r>
            <a:r>
              <a:rPr lang="en-GB" sz="1050" dirty="0" smtClean="0"/>
              <a:t> </a:t>
            </a:r>
            <a:r>
              <a:rPr lang="en-GB" sz="1050" dirty="0" err="1" smtClean="0"/>
              <a:t>Lösung</a:t>
            </a:r>
            <a:r>
              <a:rPr lang="en-GB" sz="1050" dirty="0" smtClean="0"/>
              <a:t> </a:t>
            </a:r>
            <a:r>
              <a:rPr lang="en-GB" sz="1050" dirty="0" err="1" smtClean="0"/>
              <a:t>finden</a:t>
            </a:r>
            <a:endParaRPr lang="en-GB" sz="1050" dirty="0"/>
          </a:p>
        </p:txBody>
      </p:sp>
      <p:pic>
        <p:nvPicPr>
          <p:cNvPr id="2060" name="Picture 12" descr="http://previews.123rf.com/images/stylephotographs/stylephotographs1206/stylephotographs120600042/13962574-Secretary-in-business-office-taking-notes-while-talking-on-the-phone-Stock-Phot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6" r="13994"/>
          <a:stretch/>
        </p:blipFill>
        <p:spPr bwMode="auto">
          <a:xfrm>
            <a:off x="1526651" y="3647650"/>
            <a:ext cx="1184745" cy="107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val Callout 18"/>
          <p:cNvSpPr/>
          <p:nvPr/>
        </p:nvSpPr>
        <p:spPr>
          <a:xfrm>
            <a:off x="2842066" y="4475019"/>
            <a:ext cx="1447138" cy="855154"/>
          </a:xfrm>
          <a:prstGeom prst="wedgeEllipseCallout">
            <a:avLst>
              <a:gd name="adj1" fmla="val -81949"/>
              <a:gd name="adj2" fmla="val -419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We have to find a common solution</a:t>
            </a:r>
            <a:endParaRPr lang="en-GB" sz="1050" dirty="0"/>
          </a:p>
        </p:txBody>
      </p:sp>
      <p:pic>
        <p:nvPicPr>
          <p:cNvPr id="2062" name="Picture 14" descr="http://thumbs.dreamstime.com/x/handsome-young-male-secretary-647371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" t="29883" r="6972" b="5004"/>
          <a:stretch/>
        </p:blipFill>
        <p:spPr bwMode="auto">
          <a:xfrm>
            <a:off x="6814268" y="3695729"/>
            <a:ext cx="938254" cy="102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ecx.images-amazon.com/images/I/71QZs%2BF2i2L._UY879_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93"/>
          <a:stretch/>
        </p:blipFill>
        <p:spPr bwMode="auto">
          <a:xfrm>
            <a:off x="1622066" y="5100559"/>
            <a:ext cx="945681" cy="9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 descr="http://ecx.images-amazon.com/images/I/71QZs%2BF2i2L._UY879_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93"/>
          <a:stretch/>
        </p:blipFill>
        <p:spPr bwMode="auto">
          <a:xfrm flipH="1">
            <a:off x="6806841" y="5100559"/>
            <a:ext cx="945681" cy="9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Callout 22"/>
          <p:cNvSpPr/>
          <p:nvPr/>
        </p:nvSpPr>
        <p:spPr>
          <a:xfrm>
            <a:off x="4134680" y="5372775"/>
            <a:ext cx="1447138" cy="855154"/>
          </a:xfrm>
          <a:prstGeom prst="wedgeEllipseCallout">
            <a:avLst>
              <a:gd name="adj1" fmla="val -5576"/>
              <a:gd name="adj2" fmla="val 7298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W5t2g0nm4M6yrAgm4azg-9i4gjf40igfa</a:t>
            </a:r>
            <a:endParaRPr lang="en-GB" sz="1050" dirty="0"/>
          </a:p>
        </p:txBody>
      </p:sp>
      <p:cxnSp>
        <p:nvCxnSpPr>
          <p:cNvPr id="16" name="Straight Arrow Connector 15"/>
          <p:cNvCxnSpPr>
            <a:stCxn id="2056" idx="2"/>
            <a:endCxn id="2060" idx="0"/>
          </p:cNvCxnSpPr>
          <p:nvPr/>
        </p:nvCxnSpPr>
        <p:spPr>
          <a:xfrm flipH="1">
            <a:off x="2119024" y="3110641"/>
            <a:ext cx="6225" cy="5370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2060" idx="2"/>
            <a:endCxn id="2064" idx="0"/>
          </p:cNvCxnSpPr>
          <p:nvPr/>
        </p:nvCxnSpPr>
        <p:spPr>
          <a:xfrm flipH="1">
            <a:off x="2094907" y="4721670"/>
            <a:ext cx="24117" cy="3788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2064" idx="2"/>
          </p:cNvCxnSpPr>
          <p:nvPr/>
        </p:nvCxnSpPr>
        <p:spPr>
          <a:xfrm rot="16200000" flipH="1">
            <a:off x="4491708" y="3666557"/>
            <a:ext cx="291519" cy="5085121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180029" y="6083820"/>
            <a:ext cx="0" cy="3203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0"/>
            <a:endCxn id="2062" idx="2"/>
          </p:cNvCxnSpPr>
          <p:nvPr/>
        </p:nvCxnSpPr>
        <p:spPr>
          <a:xfrm flipV="1">
            <a:off x="7279681" y="4721670"/>
            <a:ext cx="3714" cy="3788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062" idx="0"/>
            <a:endCxn id="2058" idx="2"/>
          </p:cNvCxnSpPr>
          <p:nvPr/>
        </p:nvCxnSpPr>
        <p:spPr>
          <a:xfrm flipV="1">
            <a:off x="7283395" y="3026439"/>
            <a:ext cx="36479" cy="6692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Callout 35"/>
          <p:cNvSpPr/>
          <p:nvPr/>
        </p:nvSpPr>
        <p:spPr>
          <a:xfrm>
            <a:off x="5367132" y="4451595"/>
            <a:ext cx="1447138" cy="855154"/>
          </a:xfrm>
          <a:prstGeom prst="wedgeEllipseCallout">
            <a:avLst>
              <a:gd name="adj1" fmla="val 73545"/>
              <a:gd name="adj2" fmla="val 218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We have to find a common solution</a:t>
            </a:r>
            <a:endParaRPr lang="en-GB" sz="1050" dirty="0"/>
          </a:p>
        </p:txBody>
      </p:sp>
      <p:sp>
        <p:nvSpPr>
          <p:cNvPr id="37" name="Oval Callout 36"/>
          <p:cNvSpPr/>
          <p:nvPr/>
        </p:nvSpPr>
        <p:spPr>
          <a:xfrm>
            <a:off x="5402387" y="2807562"/>
            <a:ext cx="1447138" cy="855154"/>
          </a:xfrm>
          <a:prstGeom prst="wedgeEllipseCallout">
            <a:avLst>
              <a:gd name="adj1" fmla="val 73545"/>
              <a:gd name="adj2" fmla="val 218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dirty="0" smtClean="0"/>
              <a:t>мы </a:t>
            </a:r>
            <a:r>
              <a:rPr lang="ru-RU" sz="1050" dirty="0"/>
              <a:t>должны найти общее решение</a:t>
            </a:r>
            <a:endParaRPr lang="ru-RU" sz="105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6594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 animBg="1"/>
      <p:bldP spid="19" grpId="0" animBg="1"/>
      <p:bldP spid="23" grpId="0" animBg="1"/>
      <p:bldP spid="36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27545" y="274638"/>
            <a:ext cx="8229600" cy="1143000"/>
          </a:xfrm>
        </p:spPr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sz="2800" dirty="0" smtClean="0"/>
          </a:p>
          <a:p>
            <a:r>
              <a:rPr lang="en-US" sz="2800" dirty="0" smtClean="0"/>
              <a:t>Service offered by the president layer?</a:t>
            </a:r>
          </a:p>
          <a:p>
            <a:r>
              <a:rPr lang="en-US" sz="2800" dirty="0" smtClean="0"/>
              <a:t>Service offered by the secretary layer?</a:t>
            </a:r>
          </a:p>
          <a:p>
            <a:r>
              <a:rPr lang="en-US" sz="2800" dirty="0" smtClean="0"/>
              <a:t>Interface of the secretary layer?</a:t>
            </a:r>
          </a:p>
          <a:p>
            <a:r>
              <a:rPr lang="en-US" sz="2800" dirty="0" smtClean="0"/>
              <a:t>Service offered by the secret service layer?</a:t>
            </a:r>
          </a:p>
          <a:p>
            <a:r>
              <a:rPr lang="en-US" sz="2800" dirty="0" smtClean="0"/>
              <a:t>Interface of the secret service layer?</a:t>
            </a:r>
          </a:p>
          <a:p>
            <a:r>
              <a:rPr lang="en-US" sz="2800" dirty="0" smtClean="0"/>
              <a:t>Service offered by the physical layer?</a:t>
            </a:r>
          </a:p>
          <a:p>
            <a:r>
              <a:rPr lang="en-US" sz="2800" dirty="0" smtClean="0"/>
              <a:t>Interface of the physical layer?</a:t>
            </a:r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05836-698A-F844-9E97-4C80B2778770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517" y="123563"/>
            <a:ext cx="3860689" cy="242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3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Lab groups</a:t>
            </a:r>
          </a:p>
          <a:p>
            <a:endParaRPr lang="en-GB" dirty="0" smtClean="0"/>
          </a:p>
          <a:p>
            <a:r>
              <a:rPr lang="en-GB" dirty="0"/>
              <a:t>Exam </a:t>
            </a:r>
            <a:r>
              <a:rPr lang="en-GB" dirty="0" smtClean="0"/>
              <a:t>language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144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Virtual vs actual data flow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29" y="1753579"/>
            <a:ext cx="7439058" cy="4664679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631882" y="3260035"/>
            <a:ext cx="4810539" cy="477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1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</a:t>
            </a:r>
            <a:r>
              <a:rPr lang="en-US" dirty="0" err="1" smtClean="0"/>
              <a:t>vs</a:t>
            </a:r>
            <a:r>
              <a:rPr lang="en-US" dirty="0" smtClean="0"/>
              <a:t> Real Communication</a:t>
            </a:r>
            <a:endParaRPr lang="en-US" dirty="0"/>
          </a:p>
        </p:txBody>
      </p:sp>
      <p:pic>
        <p:nvPicPr>
          <p:cNvPr id="4" name="Picture 4" descr="1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945" y="1417638"/>
            <a:ext cx="6026980" cy="374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247198"/>
            <a:ext cx="8229600" cy="145500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Layer 5: conceptual horizontal communication (send M to …)</a:t>
            </a:r>
          </a:p>
          <a:p>
            <a:r>
              <a:rPr lang="en-US" dirty="0" smtClean="0"/>
              <a:t>Layer 4: header for …?</a:t>
            </a:r>
          </a:p>
          <a:p>
            <a:r>
              <a:rPr lang="en-US" dirty="0" smtClean="0"/>
              <a:t>Layer 3: deals with space limits </a:t>
            </a:r>
            <a:r>
              <a:rPr lang="en-US" dirty="0" smtClean="0">
                <a:sym typeface="Wingdings"/>
              </a:rPr>
              <a:t> message packets</a:t>
            </a:r>
          </a:p>
          <a:p>
            <a:r>
              <a:rPr lang="en-US" dirty="0" smtClean="0">
                <a:sym typeface="Wingdings"/>
              </a:rPr>
              <a:t>Headers are not seen by layer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42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</a:t>
            </a:r>
            <a:r>
              <a:rPr lang="en-US" dirty="0" err="1" smtClean="0"/>
              <a:t>vs</a:t>
            </a:r>
            <a:r>
              <a:rPr lang="en-US" dirty="0" smtClean="0"/>
              <a:t>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0881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Service: operations offered by a layer to the upper one</a:t>
            </a:r>
          </a:p>
          <a:p>
            <a:pPr lvl="1"/>
            <a:r>
              <a:rPr lang="en-US" dirty="0" smtClean="0"/>
              <a:t>Lower layer: service provider (delegation)</a:t>
            </a:r>
          </a:p>
          <a:p>
            <a:pPr lvl="1"/>
            <a:r>
              <a:rPr lang="en-US" dirty="0" smtClean="0"/>
              <a:t>Upper layer: service consumer (abstraction)</a:t>
            </a:r>
          </a:p>
          <a:p>
            <a:pPr lvl="1"/>
            <a:r>
              <a:rPr lang="en-US" dirty="0" smtClean="0"/>
              <a:t>Interface between the two layers</a:t>
            </a:r>
          </a:p>
          <a:p>
            <a:r>
              <a:rPr lang="en-US" dirty="0" smtClean="0"/>
              <a:t>Protocol: governs the interaction between peers, defining the format and meaning of exchanged messages</a:t>
            </a:r>
          </a:p>
          <a:p>
            <a:r>
              <a:rPr lang="en-US" dirty="0" smtClean="0"/>
              <a:t>Service implementation may rely on a protocol (not visible to service consumer)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1-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21" y="4926708"/>
            <a:ext cx="4017983" cy="165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3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protocol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617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Addressing</a:t>
            </a:r>
          </a:p>
          <a:p>
            <a:pPr lvl="1"/>
            <a:r>
              <a:rPr lang="en-US" dirty="0" smtClean="0"/>
              <a:t>Many machines, many processes </a:t>
            </a:r>
            <a:r>
              <a:rPr lang="en-US" dirty="0" smtClean="0">
                <a:sym typeface="Wingdings"/>
              </a:rPr>
              <a:t> identification of the recipient of a message</a:t>
            </a:r>
            <a:endParaRPr lang="en-US" dirty="0" smtClean="0"/>
          </a:p>
          <a:p>
            <a:r>
              <a:rPr lang="en-US" dirty="0" smtClean="0"/>
              <a:t>Error control</a:t>
            </a:r>
          </a:p>
          <a:p>
            <a:pPr lvl="1"/>
            <a:r>
              <a:rPr lang="en-US" dirty="0" smtClean="0"/>
              <a:t>Physical communication circuits are not perfect</a:t>
            </a:r>
          </a:p>
          <a:p>
            <a:pPr lvl="1"/>
            <a:r>
              <a:rPr lang="en-US" dirty="0" smtClean="0"/>
              <a:t>Agreement on the control mechanism is needed</a:t>
            </a:r>
          </a:p>
          <a:p>
            <a:pPr lvl="1"/>
            <a:r>
              <a:rPr lang="en-US" dirty="0" smtClean="0"/>
              <a:t>Packets can be out-of-order </a:t>
            </a:r>
            <a:r>
              <a:rPr lang="en-US" dirty="0" smtClean="0">
                <a:sym typeface="Wingdings"/>
              </a:rPr>
              <a:t> reassembling capabilities in the destination</a:t>
            </a:r>
            <a:endParaRPr lang="en-US" dirty="0" smtClean="0"/>
          </a:p>
          <a:p>
            <a:r>
              <a:rPr lang="en-US" dirty="0" smtClean="0"/>
              <a:t>Flow control</a:t>
            </a:r>
          </a:p>
          <a:p>
            <a:pPr lvl="1"/>
            <a:r>
              <a:rPr lang="en-US" dirty="0" smtClean="0"/>
              <a:t>Feedback from receiver to sender</a:t>
            </a:r>
          </a:p>
          <a:p>
            <a:r>
              <a:rPr lang="en-US" dirty="0" smtClean="0"/>
              <a:t>Multiplexing/</a:t>
            </a:r>
            <a:r>
              <a:rPr lang="en-US" dirty="0" err="1" smtClean="0"/>
              <a:t>demultiplexing</a:t>
            </a:r>
            <a:endParaRPr lang="en-US" dirty="0" smtClean="0"/>
          </a:p>
          <a:p>
            <a:pPr lvl="1"/>
            <a:r>
              <a:rPr lang="en-US" dirty="0" smtClean="0"/>
              <a:t>Management of the same connection for multiple conversations</a:t>
            </a:r>
          </a:p>
          <a:p>
            <a:r>
              <a:rPr lang="en-US" dirty="0" smtClean="0"/>
              <a:t>Routing</a:t>
            </a:r>
          </a:p>
          <a:p>
            <a:pPr lvl="1"/>
            <a:r>
              <a:rPr lang="en-US" dirty="0" smtClean="0"/>
              <a:t>Best path for reaching the destination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7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Connection(less)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848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Connection-oriented service: creation of a virtual end-to-end communication channel</a:t>
            </a:r>
          </a:p>
          <a:p>
            <a:pPr lvl="1"/>
            <a:r>
              <a:rPr lang="en-US" dirty="0" smtClean="0"/>
              <a:t>Order preservation</a:t>
            </a:r>
          </a:p>
          <a:p>
            <a:pPr lvl="1"/>
            <a:r>
              <a:rPr lang="en-US" dirty="0" smtClean="0"/>
              <a:t>E.g. the telephone system</a:t>
            </a:r>
          </a:p>
          <a:p>
            <a:pPr lvl="1"/>
            <a:r>
              <a:rPr lang="en-US" dirty="0" smtClean="0"/>
              <a:t>Three phases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Connection establishment and negotiation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Use of the connection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Connection release</a:t>
            </a:r>
          </a:p>
          <a:p>
            <a:pPr marL="571500" indent="-457200"/>
            <a:r>
              <a:rPr lang="en-US" dirty="0" smtClean="0"/>
              <a:t>Connectionless service: fragmentation of interaction into separate messages</a:t>
            </a:r>
          </a:p>
          <a:p>
            <a:pPr marL="971550" lvl="1" indent="-457200"/>
            <a:r>
              <a:rPr lang="en-US" dirty="0" smtClean="0"/>
              <a:t>Each message carries the full destination address</a:t>
            </a:r>
          </a:p>
          <a:p>
            <a:pPr marL="971550" lvl="1" indent="-457200"/>
            <a:r>
              <a:rPr lang="en-US" dirty="0" smtClean="0"/>
              <a:t>Each message follows a route</a:t>
            </a:r>
            <a:br>
              <a:rPr lang="en-US" dirty="0" smtClean="0"/>
            </a:br>
            <a:r>
              <a:rPr lang="en-US" dirty="0" smtClean="0">
                <a:sym typeface="Wingdings"/>
              </a:rPr>
              <a:t> possibility of out-of-order messages</a:t>
            </a:r>
            <a:endParaRPr lang="en-US" dirty="0" smtClean="0"/>
          </a:p>
          <a:p>
            <a:pPr marL="971550" lvl="1" indent="-457200"/>
            <a:r>
              <a:rPr lang="en-US" dirty="0" smtClean="0"/>
              <a:t>E.g. the postal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5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of Services</a:t>
            </a:r>
            <a:endParaRPr lang="en-US" dirty="0"/>
          </a:p>
        </p:txBody>
      </p:sp>
      <p:pic>
        <p:nvPicPr>
          <p:cNvPr id="4" name="Picture 4" descr="1-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73979"/>
            <a:ext cx="7815263" cy="336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1134" y="1304014"/>
            <a:ext cx="71513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physical layer is inherently unreliable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Implementing reliability above adds complexity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Thus a </a:t>
            </a:r>
            <a:r>
              <a:rPr lang="en-GB" sz="2000" dirty="0" err="1" smtClean="0"/>
              <a:t>tradeoff</a:t>
            </a:r>
            <a:r>
              <a:rPr lang="en-GB" sz="2000" dirty="0" smtClean="0"/>
              <a:t> between quality and time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8918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Primitives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0936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Primitives: tell the service to do some action</a:t>
            </a:r>
          </a:p>
          <a:p>
            <a:pPr lvl="1"/>
            <a:r>
              <a:rPr lang="en-US" dirty="0" smtClean="0"/>
              <a:t>Protocol stack in the O.S. </a:t>
            </a:r>
            <a:r>
              <a:rPr lang="en-US" dirty="0" smtClean="0">
                <a:sym typeface="Wingdings"/>
              </a:rPr>
              <a:t> system calls</a:t>
            </a:r>
          </a:p>
          <a:p>
            <a:pPr lvl="1"/>
            <a:r>
              <a:rPr lang="en-US" dirty="0" smtClean="0">
                <a:sym typeface="Wingdings"/>
              </a:rPr>
              <a:t>Captured by the kernel, which then sends the packets</a:t>
            </a:r>
          </a:p>
          <a:p>
            <a:r>
              <a:rPr lang="en-US" dirty="0" smtClean="0">
                <a:sym typeface="Wingdings"/>
              </a:rPr>
              <a:t>Primitives depend on the type of service</a:t>
            </a:r>
          </a:p>
          <a:p>
            <a:r>
              <a:rPr lang="en-US" dirty="0" smtClean="0">
                <a:sym typeface="Wingdings"/>
              </a:rPr>
              <a:t>E.g., primitives for reliable byte stream:</a:t>
            </a:r>
            <a:endParaRPr lang="en-US" dirty="0"/>
          </a:p>
        </p:txBody>
      </p:sp>
      <p:pic>
        <p:nvPicPr>
          <p:cNvPr id="4" name="Picture 4" descr="1-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47" y="4187248"/>
            <a:ext cx="6922968" cy="230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78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Service Interaction: Phone Call</a:t>
            </a:r>
            <a:endParaRPr lang="en-US" dirty="0"/>
          </a:p>
        </p:txBody>
      </p:sp>
      <p:pic>
        <p:nvPicPr>
          <p:cNvPr id="6" name="Picture 8" descr="Bundeskanzlerin Angela MerkelKanzlerin, Porträt, BKin, Regierungschefin, Portrai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8" b="22610"/>
          <a:stretch/>
        </p:blipFill>
        <p:spPr bwMode="auto">
          <a:xfrm>
            <a:off x="1515249" y="1746263"/>
            <a:ext cx="1220000" cy="136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i.telegraph.co.uk/multimedia/archive/02759/vladimir-putin_2759865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5"/>
          <a:stretch/>
        </p:blipFill>
        <p:spPr bwMode="auto">
          <a:xfrm>
            <a:off x="6688444" y="1746263"/>
            <a:ext cx="1262860" cy="128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65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Abstract to Concrete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Abstract model: layered model with services, protocols, interfaces</a:t>
            </a:r>
          </a:p>
          <a:p>
            <a:r>
              <a:rPr lang="en-US" dirty="0" smtClean="0"/>
              <a:t>Concrete model: </a:t>
            </a:r>
            <a:r>
              <a:rPr lang="en-US" dirty="0"/>
              <a:t>fixes # layers, </a:t>
            </a:r>
            <a:r>
              <a:rPr lang="en-US" dirty="0" smtClean="0"/>
              <a:t>content </a:t>
            </a:r>
            <a:r>
              <a:rPr lang="en-US" dirty="0"/>
              <a:t>and </a:t>
            </a:r>
            <a:r>
              <a:rPr lang="en-US" dirty="0" smtClean="0"/>
              <a:t>function of each layer</a:t>
            </a:r>
          </a:p>
          <a:p>
            <a:r>
              <a:rPr lang="en-US" dirty="0" smtClean="0"/>
              <a:t>Two fundamental models</a:t>
            </a:r>
          </a:p>
          <a:p>
            <a:pPr lvl="1"/>
            <a:r>
              <a:rPr lang="en-US" dirty="0" smtClean="0"/>
              <a:t>ISO OSI reference model</a:t>
            </a:r>
          </a:p>
          <a:p>
            <a:pPr lvl="2"/>
            <a:r>
              <a:rPr lang="en-US" dirty="0" smtClean="0"/>
              <a:t>“top-down” (ideal model)</a:t>
            </a:r>
          </a:p>
          <a:p>
            <a:pPr lvl="1"/>
            <a:r>
              <a:rPr lang="en-US" dirty="0" smtClean="0"/>
              <a:t>TCP/IP</a:t>
            </a:r>
          </a:p>
          <a:p>
            <a:pPr lvl="2"/>
            <a:r>
              <a:rPr lang="en-US" dirty="0" smtClean="0"/>
              <a:t>“bottom-up” (widely used protocols)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2.B</a:t>
            </a:r>
            <a:r>
              <a:rPr lang="en-US" smtClean="0"/>
              <a:t>: OSI/ISO </a:t>
            </a:r>
            <a:r>
              <a:rPr lang="en-US" dirty="0" smtClean="0"/>
              <a:t>Reference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Open System Interconnection (1983, revised 1995)</a:t>
            </a:r>
          </a:p>
          <a:p>
            <a:pPr lvl="1"/>
            <a:r>
              <a:rPr lang="en-US" dirty="0" smtClean="0"/>
              <a:t>Targets open systems: systems that are open for communication with other systems</a:t>
            </a:r>
          </a:p>
          <a:p>
            <a:pPr lvl="1"/>
            <a:r>
              <a:rPr lang="en-US" dirty="0" smtClean="0"/>
              <a:t>Interoperability: its goal is to enable cooperation of heterogeneous systems</a:t>
            </a:r>
          </a:p>
          <a:p>
            <a:r>
              <a:rPr lang="en-US" dirty="0" smtClean="0"/>
              <a:t>Well-defined layers</a:t>
            </a:r>
          </a:p>
          <a:p>
            <a:r>
              <a:rPr lang="en-US" dirty="0" smtClean="0"/>
              <a:t>Object-oriented</a:t>
            </a:r>
          </a:p>
          <a:p>
            <a:r>
              <a:rPr lang="en-US" dirty="0" smtClean="0"/>
              <a:t>Abstract model: not bound to specific implementations/vendors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99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So far: What are applications and paradigms for distributed systems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Today: What are networks composed of</a:t>
            </a:r>
          </a:p>
          <a:p>
            <a:pPr marL="0" indent="0">
              <a:buNone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Network Hardware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Network Software/Protocols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GB" dirty="0" smtClean="0"/>
              <a:t>Interfaces/Layers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GB" dirty="0" smtClean="0"/>
              <a:t>OSI</a:t>
            </a:r>
          </a:p>
          <a:p>
            <a:pPr marL="914400" lvl="1" indent="-514350">
              <a:buFont typeface="+mj-lt"/>
              <a:buAutoNum type="alphaUcPeriod"/>
            </a:pPr>
            <a:r>
              <a:rPr lang="en-GB" dirty="0" smtClean="0"/>
              <a:t>Internet and TCP/IP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24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As a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442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Driven by ISO (International Organization for Standardization)</a:t>
            </a:r>
          </a:p>
          <a:p>
            <a:r>
              <a:rPr lang="en-US" dirty="0" smtClean="0"/>
              <a:t>With the contribution of</a:t>
            </a:r>
          </a:p>
          <a:p>
            <a:pPr lvl="1"/>
            <a:r>
              <a:rPr lang="en-US" dirty="0" smtClean="0"/>
              <a:t>IEC</a:t>
            </a:r>
            <a:r>
              <a:rPr lang="en-US" dirty="0"/>
              <a:t> </a:t>
            </a:r>
            <a:r>
              <a:rPr lang="en-US" dirty="0" smtClean="0"/>
              <a:t>(International </a:t>
            </a:r>
            <a:r>
              <a:rPr lang="en-US" dirty="0" err="1"/>
              <a:t>Electrotechnical</a:t>
            </a:r>
            <a:r>
              <a:rPr lang="en-US" dirty="0"/>
              <a:t> </a:t>
            </a:r>
            <a:r>
              <a:rPr lang="en-US" dirty="0" smtClean="0"/>
              <a:t>Commission)</a:t>
            </a:r>
            <a:endParaRPr lang="en-US" dirty="0"/>
          </a:p>
          <a:p>
            <a:pPr lvl="1"/>
            <a:r>
              <a:rPr lang="en-US" dirty="0"/>
              <a:t>CCITT (International Telegraph and Telephone Consultative Committee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Industrial organizations</a:t>
            </a:r>
          </a:p>
          <a:p>
            <a:pPr lvl="2"/>
            <a:r>
              <a:rPr lang="en-US" dirty="0" smtClean="0"/>
              <a:t>ECMA (European </a:t>
            </a:r>
            <a:r>
              <a:rPr lang="en-US" dirty="0"/>
              <a:t>Computer Manufacturers' </a:t>
            </a:r>
            <a:r>
              <a:rPr lang="en-US" dirty="0" smtClean="0"/>
              <a:t>Association)</a:t>
            </a:r>
          </a:p>
          <a:p>
            <a:pPr lvl="2"/>
            <a:r>
              <a:rPr lang="en-US" dirty="0" smtClean="0"/>
              <a:t>IEEE </a:t>
            </a:r>
            <a:r>
              <a:rPr lang="en-US" dirty="0"/>
              <a:t>(</a:t>
            </a:r>
            <a:r>
              <a:rPr lang="en-US" dirty="0" smtClean="0"/>
              <a:t>Institute of Electrical and Electronics Engineers)</a:t>
            </a:r>
          </a:p>
          <a:p>
            <a:pPr lvl="2"/>
            <a:r>
              <a:rPr lang="en-US" dirty="0" smtClean="0"/>
              <a:t>EIA (Electronic </a:t>
            </a:r>
            <a:r>
              <a:rPr lang="en-US" dirty="0"/>
              <a:t>Industries </a:t>
            </a:r>
            <a:r>
              <a:rPr lang="en-US" dirty="0" smtClean="0"/>
              <a:t>Association)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6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Reference Schema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907478" y="1528574"/>
            <a:ext cx="2175393" cy="4762092"/>
          </a:xfrm>
          <a:prstGeom prst="roundRect">
            <a:avLst>
              <a:gd name="adj" fmla="val 639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086169" y="1699550"/>
            <a:ext cx="1815137" cy="4414740"/>
            <a:chOff x="857003" y="1625791"/>
            <a:chExt cx="1815137" cy="5016457"/>
          </a:xfrm>
        </p:grpSpPr>
        <p:sp>
          <p:nvSpPr>
            <p:cNvPr id="6" name="Rounded Rectangle 5"/>
            <p:cNvSpPr/>
            <p:nvPr/>
          </p:nvSpPr>
          <p:spPr>
            <a:xfrm>
              <a:off x="857003" y="1625791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Application</a:t>
              </a:r>
              <a:endParaRPr lang="en-US" sz="1600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857003" y="2399846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Presentation</a:t>
              </a:r>
              <a:endParaRPr lang="en-US" sz="1600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857003" y="3164372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Session</a:t>
              </a:r>
              <a:endParaRPr lang="en-US" sz="1600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857003" y="3932747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Transport</a:t>
              </a:r>
              <a:endParaRPr lang="en-US" sz="1600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859877" y="4687185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Network</a:t>
              </a:r>
              <a:endParaRPr lang="en-US" sz="1600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857003" y="5437693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Data link</a:t>
              </a:r>
              <a:endParaRPr lang="en-US" sz="16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857003" y="6204167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Physical</a:t>
              </a:r>
              <a:endParaRPr lang="en-US" sz="1600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1766009" y="2063873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1766009" y="2834078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766009" y="3602453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1766009" y="4370828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1766009" y="5107399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766009" y="5875774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488406" y="1699403"/>
            <a:ext cx="301660" cy="44042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7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6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5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4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3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2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1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70454" y="6403946"/>
            <a:ext cx="8572225" cy="385534"/>
          </a:xfrm>
          <a:prstGeom prst="roundRect">
            <a:avLst>
              <a:gd name="adj" fmla="val 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Physical Medium</a:t>
            </a:r>
            <a:endParaRPr lang="en-US" sz="1600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95175" y="6103687"/>
            <a:ext cx="0" cy="290676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med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513806" y="1173832"/>
            <a:ext cx="878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HOST 1</a:t>
            </a:r>
            <a:endParaRPr lang="en-US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6119801" y="1528574"/>
            <a:ext cx="2175393" cy="4762092"/>
          </a:xfrm>
          <a:prstGeom prst="roundRect">
            <a:avLst>
              <a:gd name="adj" fmla="val 639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298492" y="1699550"/>
            <a:ext cx="1815137" cy="4414740"/>
            <a:chOff x="857003" y="1625791"/>
            <a:chExt cx="1815137" cy="5016457"/>
          </a:xfrm>
        </p:grpSpPr>
        <p:sp>
          <p:nvSpPr>
            <p:cNvPr id="25" name="Rounded Rectangle 24"/>
            <p:cNvSpPr/>
            <p:nvPr/>
          </p:nvSpPr>
          <p:spPr>
            <a:xfrm>
              <a:off x="857003" y="1625791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Application</a:t>
              </a:r>
              <a:endParaRPr lang="en-US" sz="1600" dirty="0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857003" y="2399846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Presentation</a:t>
              </a:r>
              <a:endParaRPr lang="en-US" sz="1600" dirty="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857003" y="3164372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Session</a:t>
              </a:r>
              <a:endParaRPr lang="en-US" sz="1600" dirty="0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857003" y="3932747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Transport</a:t>
              </a:r>
              <a:endParaRPr lang="en-US" sz="1600" dirty="0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859877" y="4687185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Network</a:t>
              </a:r>
              <a:endParaRPr lang="en-US" sz="1600" dirty="0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857003" y="5437693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Data link</a:t>
              </a:r>
              <a:endParaRPr lang="en-US" sz="1600" dirty="0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857003" y="6204167"/>
              <a:ext cx="1812263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Physical</a:t>
              </a:r>
              <a:endParaRPr lang="en-US" sz="1600" dirty="0"/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>
              <a:off x="1766009" y="2063873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1766009" y="2834078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1766009" y="3602453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1766009" y="4370828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1766009" y="5107399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1766009" y="5875774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Arrow Connector 37"/>
          <p:cNvCxnSpPr/>
          <p:nvPr/>
        </p:nvCxnSpPr>
        <p:spPr>
          <a:xfrm>
            <a:off x="7207498" y="6103687"/>
            <a:ext cx="0" cy="290676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med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768014" y="1159242"/>
            <a:ext cx="878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HOST 2</a:t>
            </a:r>
            <a:endParaRPr lang="en-US" b="1" dirty="0"/>
          </a:p>
        </p:txBody>
      </p:sp>
      <p:cxnSp>
        <p:nvCxnSpPr>
          <p:cNvPr id="40" name="Straight Arrow Connector 39"/>
          <p:cNvCxnSpPr>
            <a:stCxn id="6" idx="3"/>
          </p:cNvCxnSpPr>
          <p:nvPr/>
        </p:nvCxnSpPr>
        <p:spPr>
          <a:xfrm>
            <a:off x="2898432" y="1892317"/>
            <a:ext cx="3400060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901306" y="2573838"/>
            <a:ext cx="3400060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901306" y="3267117"/>
            <a:ext cx="3400060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898432" y="3913363"/>
            <a:ext cx="3400060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898432" y="4583126"/>
            <a:ext cx="3400060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901306" y="5241131"/>
            <a:ext cx="3400060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898432" y="5910894"/>
            <a:ext cx="3400060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617728" y="1528574"/>
            <a:ext cx="1918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A-protocol (APDU)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617728" y="2191095"/>
            <a:ext cx="1890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P-protocol (PPDU)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617728" y="2897785"/>
            <a:ext cx="185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S-protocol (SPDU)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659882" y="3557023"/>
            <a:ext cx="18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T-protocol (TPDU)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3531054" y="4209068"/>
            <a:ext cx="2005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N-protocol (packet)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3562838" y="4859434"/>
            <a:ext cx="1945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D-protocol (frame)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734722" y="5545763"/>
            <a:ext cx="173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Ph</a:t>
            </a:r>
            <a:r>
              <a:rPr lang="en-US" dirty="0" smtClean="0"/>
              <a:t>-protocol (bit)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883766" y="1993024"/>
            <a:ext cx="1082348" cy="37403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400" dirty="0" smtClean="0"/>
              <a:t>P-Interface</a:t>
            </a:r>
          </a:p>
          <a:p>
            <a:pPr>
              <a:lnSpc>
                <a:spcPts val="2600"/>
              </a:lnSpc>
            </a:pPr>
            <a:endParaRPr lang="en-US" sz="1400" dirty="0"/>
          </a:p>
          <a:p>
            <a:pPr>
              <a:lnSpc>
                <a:spcPts val="2600"/>
              </a:lnSpc>
            </a:pPr>
            <a:r>
              <a:rPr lang="en-US" sz="1400" dirty="0" smtClean="0"/>
              <a:t>S-interface</a:t>
            </a:r>
          </a:p>
          <a:p>
            <a:pPr>
              <a:lnSpc>
                <a:spcPts val="2600"/>
              </a:lnSpc>
            </a:pPr>
            <a:endParaRPr lang="en-US" sz="1400" dirty="0"/>
          </a:p>
          <a:p>
            <a:pPr>
              <a:lnSpc>
                <a:spcPts val="2600"/>
              </a:lnSpc>
            </a:pPr>
            <a:r>
              <a:rPr lang="en-US" sz="1400" dirty="0" smtClean="0"/>
              <a:t>T-interface</a:t>
            </a:r>
          </a:p>
          <a:p>
            <a:pPr>
              <a:lnSpc>
                <a:spcPts val="2600"/>
              </a:lnSpc>
            </a:pPr>
            <a:endParaRPr lang="en-US" sz="1400" dirty="0"/>
          </a:p>
          <a:p>
            <a:pPr>
              <a:lnSpc>
                <a:spcPts val="2600"/>
              </a:lnSpc>
            </a:pPr>
            <a:r>
              <a:rPr lang="en-US" sz="1400" dirty="0" smtClean="0"/>
              <a:t>N-interface</a:t>
            </a:r>
          </a:p>
          <a:p>
            <a:pPr>
              <a:lnSpc>
                <a:spcPts val="2600"/>
              </a:lnSpc>
            </a:pPr>
            <a:endParaRPr lang="en-US" sz="1400" dirty="0"/>
          </a:p>
          <a:p>
            <a:pPr>
              <a:lnSpc>
                <a:spcPts val="2600"/>
              </a:lnSpc>
            </a:pPr>
            <a:r>
              <a:rPr lang="en-US" sz="1400" dirty="0" smtClean="0"/>
              <a:t>D-interface</a:t>
            </a:r>
          </a:p>
          <a:p>
            <a:pPr>
              <a:lnSpc>
                <a:spcPts val="2600"/>
              </a:lnSpc>
            </a:pPr>
            <a:endParaRPr lang="en-US" sz="1400" dirty="0"/>
          </a:p>
          <a:p>
            <a:pPr>
              <a:lnSpc>
                <a:spcPts val="2600"/>
              </a:lnSpc>
            </a:pPr>
            <a:r>
              <a:rPr lang="en-US" sz="1400" dirty="0" err="1" smtClean="0"/>
              <a:t>Ph</a:t>
            </a:r>
            <a:r>
              <a:rPr lang="en-US" sz="1400" dirty="0"/>
              <a:t>-</a:t>
            </a:r>
            <a:r>
              <a:rPr lang="en-US" sz="1400" dirty="0" smtClean="0"/>
              <a:t>interface</a:t>
            </a:r>
          </a:p>
        </p:txBody>
      </p:sp>
    </p:spTree>
    <p:extLst>
      <p:ext uri="{BB962C8B-B14F-4D97-AF65-F5344CB8AC3E}">
        <p14:creationId xmlns:p14="http://schemas.microsoft.com/office/powerpoint/2010/main" val="325640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- Dataflow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571" y="1417638"/>
            <a:ext cx="7462158" cy="529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7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– Interaction Modalities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Connectionless: every SDU managed independently from the others</a:t>
            </a:r>
          </a:p>
          <a:p>
            <a:pPr lvl="1"/>
            <a:r>
              <a:rPr lang="en-US" dirty="0" smtClean="0"/>
              <a:t>No guaranteed </a:t>
            </a:r>
            <a:r>
              <a:rPr lang="en-US" dirty="0" err="1" smtClean="0"/>
              <a:t>QoS</a:t>
            </a:r>
            <a:endParaRPr lang="en-US" dirty="0" smtClean="0"/>
          </a:p>
          <a:p>
            <a:pPr lvl="1"/>
            <a:r>
              <a:rPr lang="en-US" dirty="0" smtClean="0"/>
              <a:t>No memory nor negotiation, just isolated communication </a:t>
            </a:r>
          </a:p>
          <a:p>
            <a:r>
              <a:rPr lang="en-US" dirty="0" smtClean="0"/>
              <a:t>Connection-oriented: connection set up between peers, whose features are negotiated at the beginning</a:t>
            </a:r>
          </a:p>
          <a:p>
            <a:pPr lvl="1"/>
            <a:r>
              <a:rPr lang="en-US" dirty="0" err="1" smtClean="0"/>
              <a:t>QoS</a:t>
            </a:r>
            <a:r>
              <a:rPr lang="en-US" dirty="0" smtClean="0"/>
              <a:t> and support for the three interaction phases</a:t>
            </a:r>
          </a:p>
          <a:p>
            <a:pPr lvl="1"/>
            <a:r>
              <a:rPr lang="en-US" dirty="0" smtClean="0"/>
              <a:t>N.B.: connection maintained by the peers but not necessarily by the intermediate nodes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52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- Primitives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440362"/>
          </a:xfrm>
        </p:spPr>
        <p:txBody>
          <a:bodyPr>
            <a:noAutofit/>
          </a:bodyPr>
          <a:lstStyle/>
          <a:p>
            <a:r>
              <a:rPr lang="en-US" sz="2400" dirty="0" smtClean="0"/>
              <a:t>7 Layers</a:t>
            </a:r>
          </a:p>
          <a:p>
            <a:r>
              <a:rPr lang="en-US" sz="2400" dirty="0" smtClean="0"/>
              <a:t>3 types of primitives:</a:t>
            </a:r>
          </a:p>
          <a:p>
            <a:pPr lvl="1"/>
            <a:r>
              <a:rPr lang="en-US" sz="2000" dirty="0" smtClean="0"/>
              <a:t>Data: transmission of content</a:t>
            </a:r>
          </a:p>
          <a:p>
            <a:pPr lvl="1"/>
            <a:r>
              <a:rPr lang="en-US" sz="2000" dirty="0" smtClean="0"/>
              <a:t>Connect: opens connection (not used in the connectionless case)</a:t>
            </a:r>
          </a:p>
          <a:p>
            <a:pPr lvl="1"/>
            <a:r>
              <a:rPr lang="en-US" sz="2000" dirty="0" smtClean="0"/>
              <a:t>Disconnect: closes </a:t>
            </a:r>
            <a:r>
              <a:rPr lang="en-US" sz="2000" dirty="0"/>
              <a:t>connection (not used in the connectionless case</a:t>
            </a:r>
            <a:r>
              <a:rPr lang="en-US" sz="2000" dirty="0" smtClean="0"/>
              <a:t>)</a:t>
            </a:r>
          </a:p>
          <a:p>
            <a:r>
              <a:rPr lang="en-US" sz="2400" dirty="0" smtClean="0"/>
              <a:t>4 forms for a primitive:</a:t>
            </a:r>
          </a:p>
          <a:p>
            <a:pPr lvl="1"/>
            <a:r>
              <a:rPr lang="en-US" sz="2000" dirty="0" smtClean="0"/>
              <a:t>Request: (requesting) service user requests a service (action)</a:t>
            </a:r>
          </a:p>
          <a:p>
            <a:pPr lvl="1"/>
            <a:r>
              <a:rPr lang="en-US" sz="2000" dirty="0" smtClean="0"/>
              <a:t>Indication: service provider notifies the (accepting) service user that a service has been requested</a:t>
            </a:r>
          </a:p>
          <a:p>
            <a:pPr lvl="1"/>
            <a:r>
              <a:rPr lang="en-US" sz="2000" dirty="0" smtClean="0"/>
              <a:t>Response: service user provides an answer to a request-for-service</a:t>
            </a:r>
          </a:p>
          <a:p>
            <a:pPr lvl="1"/>
            <a:r>
              <a:rPr lang="en-US" sz="2000" dirty="0" smtClean="0"/>
              <a:t>Confirm: service provider sends back the response related to </a:t>
            </a:r>
            <a:r>
              <a:rPr lang="en-US" sz="2000" dirty="0" err="1" smtClean="0"/>
              <a:t>arequest</a:t>
            </a:r>
            <a:r>
              <a:rPr lang="en-US" sz="2000" dirty="0" smtClean="0"/>
              <a:t>-for-service</a:t>
            </a:r>
          </a:p>
          <a:p>
            <a:r>
              <a:rPr lang="en-US" sz="2400" dirty="0" smtClean="0"/>
              <a:t>Primitive: </a:t>
            </a:r>
            <a:r>
              <a:rPr lang="en-US" sz="2000" b="1" dirty="0" smtClean="0">
                <a:latin typeface="Courier New"/>
                <a:cs typeface="Courier New"/>
              </a:rPr>
              <a:t>&lt;LAYER&gt;-&lt;PRIMITIVE TYPE&gt;.&lt;PRIMITIVE FORM&gt;</a:t>
            </a:r>
          </a:p>
          <a:p>
            <a:pPr lvl="1"/>
            <a:r>
              <a:rPr lang="en-US" sz="2000" dirty="0" smtClean="0"/>
              <a:t>E.g.: </a:t>
            </a:r>
            <a:r>
              <a:rPr lang="en-US" sz="2000" b="1" dirty="0" smtClean="0">
                <a:latin typeface="Courier New"/>
                <a:cs typeface="Courier New"/>
              </a:rPr>
              <a:t>Session-</a:t>
            </a:r>
            <a:r>
              <a:rPr lang="en-US" sz="2000" b="1" dirty="0" err="1" smtClean="0">
                <a:latin typeface="Courier New"/>
                <a:cs typeface="Courier New"/>
              </a:rPr>
              <a:t>connect.response</a:t>
            </a:r>
            <a:endParaRPr lang="en-US" sz="2000" b="1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63893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– Interaction Patterns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272" y="2326158"/>
            <a:ext cx="3304419" cy="6410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Asynchronous </a:t>
            </a:r>
          </a:p>
          <a:p>
            <a:pPr marL="0" indent="0">
              <a:buNone/>
            </a:pPr>
            <a:r>
              <a:rPr lang="en-US" dirty="0" smtClean="0"/>
              <a:t>(no confirm)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917368" y="1715463"/>
            <a:ext cx="1657047" cy="4838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(N)-Service User</a:t>
            </a:r>
            <a:endParaRPr lang="en-US" sz="16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6649959" y="1797709"/>
            <a:ext cx="379794" cy="263678"/>
            <a:chOff x="6284686" y="2685141"/>
            <a:chExt cx="745067" cy="249164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6284686" y="2685141"/>
              <a:ext cx="745067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lg" len="med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6284686" y="2934304"/>
              <a:ext cx="745067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lg" len="med"/>
              <a:tailEnd type="non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Arrow Connector 13"/>
          <p:cNvCxnSpPr/>
          <p:nvPr/>
        </p:nvCxnSpPr>
        <p:spPr>
          <a:xfrm>
            <a:off x="4828414" y="2296033"/>
            <a:ext cx="0" cy="4301319"/>
          </a:xfrm>
          <a:prstGeom prst="straightConnector1">
            <a:avLst/>
          </a:prstGeom>
          <a:ln w="3175" cmpd="sng">
            <a:solidFill>
              <a:schemeClr val="tx1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843479" y="2296033"/>
            <a:ext cx="0" cy="4301319"/>
          </a:xfrm>
          <a:prstGeom prst="straightConnector1">
            <a:avLst/>
          </a:prstGeom>
          <a:ln w="3175" cmpd="sng">
            <a:solidFill>
              <a:schemeClr val="tx1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98272" y="1797709"/>
            <a:ext cx="0" cy="4871651"/>
          </a:xfrm>
          <a:prstGeom prst="straightConnector1">
            <a:avLst/>
          </a:prstGeom>
          <a:ln w="3175" cmpd="sng">
            <a:solidFill>
              <a:schemeClr val="tx1"/>
            </a:solidFill>
            <a:headEnd type="none" w="lg" len="med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959049" y="1693689"/>
            <a:ext cx="1690910" cy="4838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(N)-Service Provider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7029753" y="1693689"/>
            <a:ext cx="1657047" cy="4838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(N)-Service User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36286" y="1657404"/>
            <a:ext cx="2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083347" y="2726620"/>
            <a:ext cx="745067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743326" y="2392793"/>
            <a:ext cx="190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600" b="1" dirty="0" smtClean="0">
                <a:latin typeface="Courier New"/>
                <a:cs typeface="Courier New"/>
              </a:rPr>
              <a:t>N-</a:t>
            </a:r>
            <a:r>
              <a:rPr lang="en-US" sz="1600" b="1" dirty="0" err="1" smtClean="0">
                <a:latin typeface="Courier New"/>
                <a:cs typeface="Courier New"/>
              </a:rPr>
              <a:t>Type.REQUEST</a:t>
            </a:r>
            <a:endParaRPr lang="en-US" sz="1600" b="1" dirty="0">
              <a:latin typeface="Courier New"/>
              <a:cs typeface="Courier New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6843479" y="3234452"/>
            <a:ext cx="745067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43479" y="2823271"/>
            <a:ext cx="2277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600" b="1" dirty="0" smtClean="0">
                <a:latin typeface="Courier New"/>
                <a:cs typeface="Courier New"/>
              </a:rPr>
              <a:t>N-</a:t>
            </a:r>
            <a:r>
              <a:rPr lang="en-US" sz="1600" b="1" dirty="0" err="1" smtClean="0">
                <a:latin typeface="Courier New"/>
                <a:cs typeface="Courier New"/>
              </a:rPr>
              <a:t>Type.INDICATION</a:t>
            </a:r>
            <a:endParaRPr lang="en-US" sz="1600" b="1" dirty="0">
              <a:latin typeface="Courier New"/>
              <a:cs typeface="Courier New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828414" y="2731348"/>
            <a:ext cx="2015065" cy="503104"/>
          </a:xfrm>
          <a:prstGeom prst="straightConnector1">
            <a:avLst/>
          </a:prstGeom>
          <a:ln w="9525" cmpd="sng">
            <a:solidFill>
              <a:schemeClr val="tx1"/>
            </a:solidFill>
            <a:prstDash val="sysDash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4569574" y="1818271"/>
            <a:ext cx="379794" cy="263678"/>
            <a:chOff x="6284686" y="2685141"/>
            <a:chExt cx="745067" cy="249164"/>
          </a:xfrm>
        </p:grpSpPr>
        <p:cxnSp>
          <p:nvCxnSpPr>
            <p:cNvPr id="33" name="Straight Arrow Connector 32"/>
            <p:cNvCxnSpPr/>
            <p:nvPr/>
          </p:nvCxnSpPr>
          <p:spPr>
            <a:xfrm>
              <a:off x="6284686" y="2685141"/>
              <a:ext cx="745067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lg" len="med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6284686" y="2934304"/>
              <a:ext cx="745067" cy="1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lg" len="med"/>
              <a:tailEnd type="non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Arrow Connector 37"/>
          <p:cNvCxnSpPr/>
          <p:nvPr/>
        </p:nvCxnSpPr>
        <p:spPr>
          <a:xfrm flipH="1">
            <a:off x="505580" y="3419984"/>
            <a:ext cx="8531986" cy="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843479" y="2392794"/>
            <a:ext cx="2022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Service </a:t>
            </a:r>
            <a:r>
              <a:rPr lang="en-US" sz="1600" b="1" dirty="0" smtClean="0"/>
              <a:t>not</a:t>
            </a:r>
            <a:r>
              <a:rPr lang="en-US" sz="1600" dirty="0" smtClean="0"/>
              <a:t> confirmed</a:t>
            </a:r>
            <a:endParaRPr lang="en-US" sz="1600" dirty="0"/>
          </a:p>
        </p:txBody>
      </p:sp>
      <p:sp>
        <p:nvSpPr>
          <p:cNvPr id="46" name="Content Placeholder 2"/>
          <p:cNvSpPr txBox="1">
            <a:spLocks/>
          </p:cNvSpPr>
          <p:nvPr/>
        </p:nvSpPr>
        <p:spPr>
          <a:xfrm>
            <a:off x="298272" y="3621499"/>
            <a:ext cx="3304419" cy="993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dirty="0" smtClean="0"/>
              <a:t>Synchronous</a:t>
            </a:r>
          </a:p>
          <a:p>
            <a:pPr marL="0" indent="0">
              <a:buFont typeface="Arial"/>
              <a:buNone/>
            </a:pPr>
            <a:r>
              <a:rPr lang="en-US" dirty="0" smtClean="0"/>
              <a:t>Result to client, </a:t>
            </a:r>
          </a:p>
          <a:p>
            <a:pPr marL="0" indent="0">
              <a:buFont typeface="Arial"/>
              <a:buNone/>
            </a:pPr>
            <a:r>
              <a:rPr lang="en-US" dirty="0" smtClean="0"/>
              <a:t>with confirm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4083347" y="3888917"/>
            <a:ext cx="745067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743326" y="3555090"/>
            <a:ext cx="190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600" b="1" dirty="0" smtClean="0">
                <a:latin typeface="Courier New"/>
                <a:cs typeface="Courier New"/>
              </a:rPr>
              <a:t>N-</a:t>
            </a:r>
            <a:r>
              <a:rPr lang="en-US" sz="1600" b="1" dirty="0" err="1" smtClean="0">
                <a:latin typeface="Courier New"/>
                <a:cs typeface="Courier New"/>
              </a:rPr>
              <a:t>Type.REQUEST</a:t>
            </a:r>
            <a:endParaRPr lang="en-US" sz="1600" b="1" dirty="0">
              <a:latin typeface="Courier New"/>
              <a:cs typeface="Courier New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6843479" y="4219567"/>
            <a:ext cx="745067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843479" y="3808386"/>
            <a:ext cx="2277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600" b="1" dirty="0" smtClean="0">
                <a:latin typeface="Courier New"/>
                <a:cs typeface="Courier New"/>
              </a:rPr>
              <a:t>N-</a:t>
            </a:r>
            <a:r>
              <a:rPr lang="en-US" sz="1600" b="1" dirty="0" err="1" smtClean="0">
                <a:latin typeface="Courier New"/>
                <a:cs typeface="Courier New"/>
              </a:rPr>
              <a:t>Type.INDICATION</a:t>
            </a:r>
            <a:endParaRPr lang="en-US" sz="1600" b="1" dirty="0">
              <a:latin typeface="Courier New"/>
              <a:cs typeface="Courier New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43479" y="3419984"/>
            <a:ext cx="1684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Service confirmed</a:t>
            </a:r>
            <a:endParaRPr lang="en-US" sz="1600" dirty="0"/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4828414" y="3893644"/>
            <a:ext cx="2015065" cy="325923"/>
          </a:xfrm>
          <a:prstGeom prst="straightConnector1">
            <a:avLst/>
          </a:prstGeom>
          <a:ln w="9525" cmpd="sng">
            <a:solidFill>
              <a:schemeClr val="tx1"/>
            </a:solidFill>
            <a:prstDash val="sysDash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4828414" y="4626747"/>
            <a:ext cx="2015065" cy="308110"/>
          </a:xfrm>
          <a:prstGeom prst="straightConnector1">
            <a:avLst/>
          </a:prstGeom>
          <a:ln w="9525" cmpd="sng">
            <a:solidFill>
              <a:schemeClr val="tx1"/>
            </a:solidFill>
            <a:prstDash val="sysDash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4083347" y="4930014"/>
            <a:ext cx="745067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arrow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6843479" y="4626746"/>
            <a:ext cx="745067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arrow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850739" y="4276097"/>
            <a:ext cx="20316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600" b="1" dirty="0" smtClean="0">
                <a:latin typeface="Courier New"/>
                <a:cs typeface="Courier New"/>
              </a:rPr>
              <a:t>N-</a:t>
            </a:r>
            <a:r>
              <a:rPr lang="en-US" sz="1600" b="1" dirty="0" err="1" smtClean="0">
                <a:latin typeface="Courier New"/>
                <a:cs typeface="Courier New"/>
              </a:rPr>
              <a:t>Type.RESPONSE</a:t>
            </a:r>
            <a:endParaRPr lang="en-US" sz="1600" b="1" dirty="0">
              <a:latin typeface="Courier New"/>
              <a:cs typeface="Courier New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753240" y="4573637"/>
            <a:ext cx="1915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600" b="1" dirty="0" smtClean="0">
                <a:latin typeface="Courier New"/>
                <a:cs typeface="Courier New"/>
              </a:rPr>
              <a:t>N-</a:t>
            </a:r>
            <a:r>
              <a:rPr lang="en-US" sz="1600" b="1" dirty="0" err="1" smtClean="0">
                <a:latin typeface="Courier New"/>
                <a:cs typeface="Courier New"/>
              </a:rPr>
              <a:t>Type.CONFIRM</a:t>
            </a:r>
            <a:endParaRPr lang="en-US" sz="1600" b="1" dirty="0">
              <a:latin typeface="Courier New"/>
              <a:cs typeface="Courier New"/>
            </a:endParaRPr>
          </a:p>
        </p:txBody>
      </p:sp>
      <p:cxnSp>
        <p:nvCxnSpPr>
          <p:cNvPr id="65" name="Straight Arrow Connector 64"/>
          <p:cNvCxnSpPr/>
          <p:nvPr/>
        </p:nvCxnSpPr>
        <p:spPr>
          <a:xfrm flipH="1">
            <a:off x="505580" y="5060098"/>
            <a:ext cx="8531986" cy="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Content Placeholder 2"/>
          <p:cNvSpPr txBox="1">
            <a:spLocks/>
          </p:cNvSpPr>
          <p:nvPr/>
        </p:nvSpPr>
        <p:spPr>
          <a:xfrm>
            <a:off x="298272" y="5370470"/>
            <a:ext cx="3304419" cy="993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 dirty="0"/>
              <a:t>B</a:t>
            </a:r>
            <a:r>
              <a:rPr lang="en-US" sz="2000" b="1" dirty="0" smtClean="0"/>
              <a:t>locking </a:t>
            </a:r>
            <a:r>
              <a:rPr lang="en-US" sz="2000" b="1" dirty="0" err="1" smtClean="0"/>
              <a:t>asynchrounous</a:t>
            </a:r>
            <a:endParaRPr lang="en-US" sz="2000" b="1" dirty="0" smtClean="0"/>
          </a:p>
          <a:p>
            <a:pPr marL="0" indent="0">
              <a:buFont typeface="Arial"/>
              <a:buNone/>
            </a:pPr>
            <a:r>
              <a:rPr lang="en-US" sz="2000" dirty="0" smtClean="0"/>
              <a:t>Only confirm</a:t>
            </a:r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4105981" y="5540233"/>
            <a:ext cx="745067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765960" y="5206406"/>
            <a:ext cx="190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600" b="1" dirty="0" smtClean="0">
                <a:latin typeface="Courier New"/>
                <a:cs typeface="Courier New"/>
              </a:rPr>
              <a:t>N-</a:t>
            </a:r>
            <a:r>
              <a:rPr lang="en-US" sz="1600" b="1" dirty="0" err="1" smtClean="0">
                <a:latin typeface="Courier New"/>
                <a:cs typeface="Courier New"/>
              </a:rPr>
              <a:t>Type.REQUEST</a:t>
            </a:r>
            <a:endParaRPr lang="en-US" sz="1600" b="1" dirty="0">
              <a:latin typeface="Courier New"/>
              <a:cs typeface="Courier New"/>
            </a:endParaRPr>
          </a:p>
        </p:txBody>
      </p:sp>
      <p:cxnSp>
        <p:nvCxnSpPr>
          <p:cNvPr id="69" name="Straight Arrow Connector 68"/>
          <p:cNvCxnSpPr/>
          <p:nvPr/>
        </p:nvCxnSpPr>
        <p:spPr>
          <a:xfrm>
            <a:off x="6866113" y="5870883"/>
            <a:ext cx="745067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none" w="lg" len="med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6866113" y="5459702"/>
            <a:ext cx="2277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600" b="1" dirty="0" smtClean="0">
                <a:latin typeface="Courier New"/>
                <a:cs typeface="Courier New"/>
              </a:rPr>
              <a:t>N-</a:t>
            </a:r>
            <a:r>
              <a:rPr lang="en-US" sz="1600" b="1" dirty="0" err="1" smtClean="0">
                <a:latin typeface="Courier New"/>
                <a:cs typeface="Courier New"/>
              </a:rPr>
              <a:t>Type.INDICATION</a:t>
            </a:r>
            <a:endParaRPr lang="en-US" sz="1600" b="1" dirty="0">
              <a:latin typeface="Courier New"/>
              <a:cs typeface="Courier New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850739" y="5145931"/>
            <a:ext cx="2407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Service partially confirmed</a:t>
            </a:r>
            <a:endParaRPr lang="en-US" sz="1600" dirty="0"/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4851048" y="5544960"/>
            <a:ext cx="2015065" cy="325923"/>
          </a:xfrm>
          <a:prstGeom prst="straightConnector1">
            <a:avLst/>
          </a:prstGeom>
          <a:ln w="9525" cmpd="sng">
            <a:solidFill>
              <a:schemeClr val="tx1"/>
            </a:solidFill>
            <a:prstDash val="sysDash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4105981" y="6460380"/>
            <a:ext cx="745067" cy="1"/>
          </a:xfrm>
          <a:prstGeom prst="straightConnector1">
            <a:avLst/>
          </a:prstGeom>
          <a:ln w="9525" cmpd="sng">
            <a:solidFill>
              <a:schemeClr val="tx1"/>
            </a:solidFill>
            <a:headEnd type="arrow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2775874" y="6067718"/>
            <a:ext cx="1915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600" b="1" dirty="0" smtClean="0">
                <a:latin typeface="Courier New"/>
                <a:cs typeface="Courier New"/>
              </a:rPr>
              <a:t>N-</a:t>
            </a:r>
            <a:r>
              <a:rPr lang="en-US" sz="1600" b="1" dirty="0" err="1" smtClean="0">
                <a:latin typeface="Courier New"/>
                <a:cs typeface="Courier New"/>
              </a:rPr>
              <a:t>Type.CONFIRM</a:t>
            </a:r>
            <a:endParaRPr lang="en-US" sz="1600" b="1" dirty="0">
              <a:latin typeface="Courier New"/>
              <a:cs typeface="Courier New"/>
            </a:endParaRPr>
          </a:p>
        </p:txBody>
      </p:sp>
      <p:sp>
        <p:nvSpPr>
          <p:cNvPr id="87" name="Freeform 86"/>
          <p:cNvSpPr/>
          <p:nvPr/>
        </p:nvSpPr>
        <p:spPr>
          <a:xfrm>
            <a:off x="4789714" y="5527524"/>
            <a:ext cx="504227" cy="943428"/>
          </a:xfrm>
          <a:custGeom>
            <a:avLst/>
            <a:gdLst>
              <a:gd name="connsiteX0" fmla="*/ 24191 w 504227"/>
              <a:gd name="connsiteY0" fmla="*/ 0 h 943428"/>
              <a:gd name="connsiteX1" fmla="*/ 314476 w 504227"/>
              <a:gd name="connsiteY1" fmla="*/ 120952 h 943428"/>
              <a:gd name="connsiteX2" fmla="*/ 483810 w 504227"/>
              <a:gd name="connsiteY2" fmla="*/ 338666 h 943428"/>
              <a:gd name="connsiteX3" fmla="*/ 483810 w 504227"/>
              <a:gd name="connsiteY3" fmla="*/ 641047 h 943428"/>
              <a:gd name="connsiteX4" fmla="*/ 326572 w 504227"/>
              <a:gd name="connsiteY4" fmla="*/ 858762 h 943428"/>
              <a:gd name="connsiteX5" fmla="*/ 0 w 504227"/>
              <a:gd name="connsiteY5" fmla="*/ 943428 h 943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227" h="943428">
                <a:moveTo>
                  <a:pt x="24191" y="0"/>
                </a:moveTo>
                <a:cubicBezTo>
                  <a:pt x="131032" y="32254"/>
                  <a:pt x="237873" y="64508"/>
                  <a:pt x="314476" y="120952"/>
                </a:cubicBezTo>
                <a:cubicBezTo>
                  <a:pt x="391079" y="177396"/>
                  <a:pt x="455588" y="251984"/>
                  <a:pt x="483810" y="338666"/>
                </a:cubicBezTo>
                <a:cubicBezTo>
                  <a:pt x="512032" y="425348"/>
                  <a:pt x="510016" y="554364"/>
                  <a:pt x="483810" y="641047"/>
                </a:cubicBezTo>
                <a:cubicBezTo>
                  <a:pt x="457604" y="727730"/>
                  <a:pt x="407207" y="808365"/>
                  <a:pt x="326572" y="858762"/>
                </a:cubicBezTo>
                <a:cubicBezTo>
                  <a:pt x="245937" y="909159"/>
                  <a:pt x="0" y="943428"/>
                  <a:pt x="0" y="943428"/>
                </a:cubicBezTo>
              </a:path>
            </a:pathLst>
          </a:cu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9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Layers 1-2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4634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Physical layer</a:t>
            </a:r>
          </a:p>
          <a:p>
            <a:pPr marL="914400" lvl="1" indent="-514350"/>
            <a:r>
              <a:rPr lang="en-US" dirty="0" smtClean="0"/>
              <a:t>Transmission of raw bits over a communication channel</a:t>
            </a:r>
          </a:p>
          <a:p>
            <a:pPr marL="914400" lvl="1" indent="-514350"/>
            <a:r>
              <a:rPr lang="en-US" dirty="0" smtClean="0"/>
              <a:t>Decisions on mechanical, electrical, timing issues</a:t>
            </a:r>
          </a:p>
          <a:p>
            <a:pPr marL="914400" lvl="1" indent="-514350"/>
            <a:r>
              <a:rPr lang="en-US" dirty="0" smtClean="0"/>
              <a:t>Use of the physical transmission medium below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Data Link</a:t>
            </a:r>
          </a:p>
          <a:p>
            <a:pPr marL="914400" lvl="1" indent="-514350"/>
            <a:r>
              <a:rPr lang="en-US" dirty="0" smtClean="0"/>
              <a:t>Transforms a raw transmission facility into a “transmission errors-free” communication line</a:t>
            </a:r>
          </a:p>
          <a:p>
            <a:pPr marL="914400" lvl="1" indent="-514350"/>
            <a:r>
              <a:rPr lang="en-US" dirty="0" smtClean="0"/>
              <a:t>Data break up in fragments (~100(0) b) transmitted sequentially</a:t>
            </a:r>
          </a:p>
        </p:txBody>
      </p:sp>
    </p:spTree>
    <p:extLst>
      <p:ext uri="{BB962C8B-B14F-4D97-AF65-F5344CB8AC3E}">
        <p14:creationId xmlns:p14="http://schemas.microsoft.com/office/powerpoint/2010/main" val="285494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/>
          <p:cNvCxnSpPr/>
          <p:nvPr/>
        </p:nvCxnSpPr>
        <p:spPr>
          <a:xfrm>
            <a:off x="798286" y="6121325"/>
            <a:ext cx="284238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98286" y="5454952"/>
            <a:ext cx="284238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Layer 3 -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dirty="0" smtClean="0"/>
              <a:t>Goal</a:t>
            </a:r>
            <a:r>
              <a:rPr lang="en-US" dirty="0"/>
              <a:t>: moving messages through the network</a:t>
            </a:r>
          </a:p>
          <a:p>
            <a:pPr marL="914400" lvl="1" indent="-514350"/>
            <a:r>
              <a:rPr lang="en-US" dirty="0"/>
              <a:t>Splits information in packets</a:t>
            </a:r>
          </a:p>
          <a:p>
            <a:pPr marL="514350" indent="-514350"/>
            <a:r>
              <a:rPr lang="en-US" dirty="0" smtClean="0"/>
              <a:t>Routing strategies and addressing</a:t>
            </a:r>
          </a:p>
          <a:p>
            <a:pPr marL="514350" lvl="1" indent="-514350">
              <a:buFont typeface="Arial"/>
              <a:buChar char="•"/>
            </a:pPr>
            <a:r>
              <a:rPr lang="en-US" dirty="0" smtClean="0"/>
              <a:t>Flow control (peers): avoid overload on the </a:t>
            </a:r>
            <a:r>
              <a:rPr lang="en-US" dirty="0" err="1" smtClean="0"/>
              <a:t>reveicer</a:t>
            </a:r>
            <a:endParaRPr lang="en-US" dirty="0" smtClean="0"/>
          </a:p>
          <a:p>
            <a:pPr marL="514350" lvl="1" indent="-514350">
              <a:buFont typeface="Arial"/>
              <a:buChar char="•"/>
            </a:pPr>
            <a:r>
              <a:rPr lang="en-US" dirty="0" smtClean="0"/>
              <a:t>Congestion control (network): avoid bottlenecks</a:t>
            </a:r>
          </a:p>
          <a:p>
            <a:pPr marL="514350" lvl="1" indent="-514350">
              <a:buFont typeface="Arial"/>
              <a:buChar char="•"/>
            </a:pPr>
            <a:r>
              <a:rPr lang="en-US" dirty="0" smtClean="0"/>
              <a:t>Fairness </a:t>
            </a:r>
            <a:endParaRPr lang="en-US" dirty="0"/>
          </a:p>
          <a:p>
            <a:pPr marL="514350" indent="-514350"/>
            <a:endParaRPr lang="en-US" dirty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640667" y="5104190"/>
            <a:ext cx="2624666" cy="146352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smtClean="0"/>
              <a:t>node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906762" y="5601229"/>
            <a:ext cx="2080381" cy="524934"/>
          </a:xfrm>
          <a:prstGeom prst="roundRect">
            <a:avLst>
              <a:gd name="adj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612190" y="5732462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256590" y="5732462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913085" y="5728153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557485" y="5728153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523066" y="5338762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764971" y="6010501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421466" y="6006192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065866" y="6006192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695751" y="6006192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352246" y="6001883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996646" y="6001883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540932" y="5327801"/>
            <a:ext cx="241905" cy="262467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5987143" y="5862487"/>
            <a:ext cx="196923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18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Layer 4 -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6990" cy="5019695"/>
          </a:xfrm>
        </p:spPr>
        <p:txBody>
          <a:bodyPr>
            <a:normAutofit fontScale="92500"/>
          </a:bodyPr>
          <a:lstStyle/>
          <a:p>
            <a:pPr marL="514350" indent="-514350"/>
            <a:r>
              <a:rPr lang="en-US" dirty="0" smtClean="0"/>
              <a:t>Receives data from the above, splits it up into smaller units that are then passed to the network layer</a:t>
            </a:r>
          </a:p>
          <a:p>
            <a:pPr marL="514350" indent="-514350"/>
            <a:r>
              <a:rPr lang="en-US" b="1" dirty="0" smtClean="0"/>
              <a:t>Separates</a:t>
            </a:r>
            <a:r>
              <a:rPr lang="en-US" dirty="0" smtClean="0"/>
              <a:t> the “user/application layers” (above) from the “communication layers” (below)</a:t>
            </a:r>
          </a:p>
          <a:p>
            <a:pPr marL="514350" indent="-514350"/>
            <a:r>
              <a:rPr lang="en-US" dirty="0"/>
              <a:t>First layer that virtually connects the two end-points </a:t>
            </a:r>
            <a:r>
              <a:rPr lang="en-US" dirty="0" smtClean="0"/>
              <a:t>directly</a:t>
            </a:r>
            <a:endParaRPr lang="en-US" dirty="0"/>
          </a:p>
          <a:p>
            <a:pPr marL="514350" indent="-514350"/>
            <a:r>
              <a:rPr lang="en-US" dirty="0" smtClean="0"/>
              <a:t>Determines the main features underlying users’ interaction: reliability, ordering of messages, connection(less) interaction,…</a:t>
            </a:r>
          </a:p>
          <a:p>
            <a:pPr marL="1314450" lvl="2" indent="-514350"/>
            <a:endParaRPr lang="en-US" dirty="0" smtClean="0"/>
          </a:p>
          <a:p>
            <a:pPr marL="914400" lvl="1" indent="-51435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457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Layer 4 -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7821"/>
          </a:xfrm>
        </p:spPr>
        <p:txBody>
          <a:bodyPr/>
          <a:lstStyle/>
          <a:p>
            <a:r>
              <a:rPr lang="en-US" dirty="0" smtClean="0"/>
              <a:t>Decomposes and reassembles data</a:t>
            </a:r>
          </a:p>
          <a:p>
            <a:pPr lvl="1"/>
            <a:r>
              <a:rPr lang="en-US" dirty="0" smtClean="0"/>
              <a:t>Independently from the network layer</a:t>
            </a:r>
          </a:p>
          <a:p>
            <a:pPr lvl="1"/>
            <a:r>
              <a:rPr lang="en-US" dirty="0" smtClean="0"/>
              <a:t>Multiplexing to recombine the whole info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Analogies from the postal system?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100" y="3223381"/>
            <a:ext cx="3409896" cy="254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1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Network Hardware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Point-to-point vs broadcast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Networks can be classified by their scale:</a:t>
            </a:r>
          </a:p>
          <a:p>
            <a:endParaRPr lang="en-US" dirty="0" smtClean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889415"/>
              </p:ext>
            </p:extLst>
          </p:nvPr>
        </p:nvGraphicFramePr>
        <p:xfrm>
          <a:off x="1814512" y="3076135"/>
          <a:ext cx="551497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50"/>
                <a:gridCol w="408622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Scale</a:t>
                      </a:r>
                      <a:endParaRPr lang="en-U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endParaRPr lang="en-U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Vicinity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PAN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Personal Area Network) </a:t>
                      </a:r>
                      <a:r>
                        <a:rPr lang="en-US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»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Building 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LAN (Local Area Network) </a:t>
                      </a:r>
                      <a:r>
                        <a:rPr lang="en-US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»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City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MAN (Metropolitan Area Network) </a:t>
                      </a:r>
                      <a:r>
                        <a:rPr lang="en-US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»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Country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WAN (Wide Area Network) </a:t>
                      </a:r>
                      <a:r>
                        <a:rPr lang="en-US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»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Planet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The Internet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(network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of all networks)</a:t>
                      </a:r>
                      <a:endParaRPr lang="en-US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73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Layer 4 -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0086"/>
          </a:xfrm>
        </p:spPr>
        <p:txBody>
          <a:bodyPr>
            <a:normAutofit/>
          </a:bodyPr>
          <a:lstStyle/>
          <a:p>
            <a:r>
              <a:rPr lang="en-US" dirty="0" smtClean="0"/>
              <a:t>Typical T-interaction modality: connection-oriented</a:t>
            </a:r>
          </a:p>
          <a:p>
            <a:r>
              <a:rPr lang="en-US" dirty="0" smtClean="0"/>
              <a:t>Minimal interaction primitives</a:t>
            </a:r>
          </a:p>
          <a:p>
            <a:pPr lvl="1"/>
            <a:r>
              <a:rPr lang="en-US" dirty="0" smtClean="0"/>
              <a:t>T-CONNECT</a:t>
            </a:r>
          </a:p>
          <a:p>
            <a:pPr lvl="2"/>
            <a:r>
              <a:rPr lang="en-US" dirty="0" smtClean="0"/>
              <a:t>At least source and destination address</a:t>
            </a:r>
          </a:p>
          <a:p>
            <a:pPr lvl="2"/>
            <a:r>
              <a:rPr lang="en-US" dirty="0" smtClean="0"/>
              <a:t>Service with confirmation</a:t>
            </a:r>
          </a:p>
          <a:p>
            <a:pPr lvl="1"/>
            <a:r>
              <a:rPr lang="en-US" dirty="0" smtClean="0"/>
              <a:t>T-DATA</a:t>
            </a:r>
          </a:p>
          <a:p>
            <a:pPr lvl="1"/>
            <a:r>
              <a:rPr lang="en-US" dirty="0" smtClean="0"/>
              <a:t>T-DISCONNECT</a:t>
            </a:r>
          </a:p>
        </p:txBody>
      </p:sp>
    </p:spTree>
    <p:extLst>
      <p:ext uri="{BB962C8B-B14F-4D97-AF65-F5344CB8AC3E}">
        <p14:creationId xmlns:p14="http://schemas.microsoft.com/office/powerpoint/2010/main" val="130906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Separation Principle</a:t>
            </a:r>
            <a:endParaRPr lang="en-US" dirty="0"/>
          </a:p>
        </p:txBody>
      </p:sp>
      <p:grpSp>
        <p:nvGrpSpPr>
          <p:cNvPr id="105" name="Group 104"/>
          <p:cNvGrpSpPr/>
          <p:nvPr/>
        </p:nvGrpSpPr>
        <p:grpSpPr>
          <a:xfrm>
            <a:off x="594059" y="1500626"/>
            <a:ext cx="7701314" cy="4659486"/>
            <a:chOff x="29811" y="1159241"/>
            <a:chExt cx="8829810" cy="5342255"/>
          </a:xfrm>
        </p:grpSpPr>
        <p:sp>
          <p:nvSpPr>
            <p:cNvPr id="93" name="Rounded Rectangle 92"/>
            <p:cNvSpPr/>
            <p:nvPr/>
          </p:nvSpPr>
          <p:spPr>
            <a:xfrm>
              <a:off x="457201" y="6115962"/>
              <a:ext cx="2670662" cy="385534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  <a:alpha val="55000"/>
                  </a:schemeClr>
                </a:gs>
                <a:gs pos="35000">
                  <a:schemeClr val="dk1">
                    <a:tint val="37000"/>
                    <a:satMod val="300000"/>
                    <a:alpha val="55000"/>
                  </a:schemeClr>
                </a:gs>
                <a:gs pos="100000">
                  <a:schemeClr val="dk1">
                    <a:tint val="15000"/>
                    <a:satMod val="350000"/>
                    <a:alpha val="55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3539422" y="6115444"/>
              <a:ext cx="1986022" cy="385534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  <a:alpha val="61000"/>
                  </a:schemeClr>
                </a:gs>
                <a:gs pos="35000">
                  <a:schemeClr val="dk1">
                    <a:tint val="37000"/>
                    <a:satMod val="300000"/>
                    <a:alpha val="61000"/>
                  </a:schemeClr>
                </a:gs>
                <a:gs pos="100000">
                  <a:schemeClr val="dk1">
                    <a:tint val="15000"/>
                    <a:satMod val="350000"/>
                    <a:alpha val="61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6130164" y="6115962"/>
              <a:ext cx="2670662" cy="385534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dk1">
                    <a:tint val="50000"/>
                    <a:satMod val="300000"/>
                    <a:alpha val="58000"/>
                  </a:schemeClr>
                </a:gs>
                <a:gs pos="35000">
                  <a:schemeClr val="dk1">
                    <a:tint val="37000"/>
                    <a:satMod val="300000"/>
                    <a:alpha val="58000"/>
                  </a:schemeClr>
                </a:gs>
                <a:gs pos="100000">
                  <a:schemeClr val="dk1">
                    <a:tint val="15000"/>
                    <a:satMod val="350000"/>
                    <a:alpha val="58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54811" y="1528573"/>
              <a:ext cx="1832341" cy="4762092"/>
            </a:xfrm>
            <a:prstGeom prst="roundRect">
              <a:avLst>
                <a:gd name="adj" fmla="val 6397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533503" y="1699549"/>
              <a:ext cx="1465508" cy="4414740"/>
              <a:chOff x="691928" y="1625788"/>
              <a:chExt cx="1465508" cy="5016451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691928" y="1625788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Application</a:t>
                </a:r>
                <a:endParaRPr lang="en-US" sz="1600" dirty="0"/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691928" y="2399842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Presentation</a:t>
                </a:r>
                <a:endParaRPr lang="en-US" sz="1600" dirty="0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691928" y="3164367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Session</a:t>
                </a:r>
                <a:endParaRPr lang="en-US" sz="1600" dirty="0"/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691928" y="3932741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Transport</a:t>
                </a:r>
                <a:endParaRPr lang="en-US" sz="1600" dirty="0"/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694248" y="4687178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Network</a:t>
                </a:r>
                <a:endParaRPr lang="en-US" sz="1600" dirty="0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691928" y="5437686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Data link</a:t>
                </a:r>
                <a:endParaRPr lang="en-US" sz="1600" dirty="0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691928" y="6204158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Physical</a:t>
                </a:r>
                <a:endParaRPr lang="en-US" sz="1600" dirty="0"/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>
                <a:off x="1425843" y="2063870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1425843" y="2834075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>
                <a:off x="1425843" y="3602447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>
                <a:off x="1425843" y="4370822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1425843" y="5107394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1419327" y="5875772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/>
            <p:cNvSpPr txBox="1"/>
            <p:nvPr/>
          </p:nvSpPr>
          <p:spPr>
            <a:xfrm>
              <a:off x="29811" y="1699403"/>
              <a:ext cx="330959" cy="4500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600" dirty="0" smtClean="0"/>
                <a:t>7</a:t>
              </a:r>
            </a:p>
            <a:p>
              <a:pPr>
                <a:lnSpc>
                  <a:spcPct val="120000"/>
                </a:lnSpc>
              </a:pPr>
              <a:endParaRPr lang="en-US" sz="1600" dirty="0"/>
            </a:p>
            <a:p>
              <a:pPr>
                <a:lnSpc>
                  <a:spcPct val="120000"/>
                </a:lnSpc>
              </a:pPr>
              <a:r>
                <a:rPr lang="en-US" sz="1600" dirty="0" smtClean="0"/>
                <a:t>6</a:t>
              </a:r>
            </a:p>
            <a:p>
              <a:pPr>
                <a:lnSpc>
                  <a:spcPct val="120000"/>
                </a:lnSpc>
              </a:pPr>
              <a:endParaRPr lang="en-US" sz="1600" dirty="0"/>
            </a:p>
            <a:p>
              <a:pPr>
                <a:lnSpc>
                  <a:spcPct val="120000"/>
                </a:lnSpc>
              </a:pPr>
              <a:r>
                <a:rPr lang="en-US" sz="1600" dirty="0" smtClean="0"/>
                <a:t>5</a:t>
              </a:r>
            </a:p>
            <a:p>
              <a:pPr>
                <a:lnSpc>
                  <a:spcPct val="120000"/>
                </a:lnSpc>
              </a:pPr>
              <a:endParaRPr lang="en-US" sz="1600" dirty="0"/>
            </a:p>
            <a:p>
              <a:pPr>
                <a:lnSpc>
                  <a:spcPct val="120000"/>
                </a:lnSpc>
              </a:pPr>
              <a:r>
                <a:rPr lang="en-US" sz="1600" dirty="0" smtClean="0"/>
                <a:t>4</a:t>
              </a:r>
            </a:p>
            <a:p>
              <a:pPr>
                <a:lnSpc>
                  <a:spcPct val="120000"/>
                </a:lnSpc>
              </a:pPr>
              <a:endParaRPr lang="en-US" sz="1600" dirty="0"/>
            </a:p>
            <a:p>
              <a:pPr>
                <a:lnSpc>
                  <a:spcPct val="120000"/>
                </a:lnSpc>
              </a:pPr>
              <a:r>
                <a:rPr lang="en-US" sz="1600" dirty="0" smtClean="0"/>
                <a:t>3</a:t>
              </a:r>
            </a:p>
            <a:p>
              <a:pPr>
                <a:lnSpc>
                  <a:spcPct val="120000"/>
                </a:lnSpc>
              </a:pPr>
              <a:endParaRPr lang="en-US" sz="1600" dirty="0"/>
            </a:p>
            <a:p>
              <a:pPr>
                <a:lnSpc>
                  <a:spcPct val="120000"/>
                </a:lnSpc>
              </a:pPr>
              <a:r>
                <a:rPr lang="en-US" sz="1600" dirty="0" smtClean="0"/>
                <a:t>2</a:t>
              </a:r>
            </a:p>
            <a:p>
              <a:pPr>
                <a:lnSpc>
                  <a:spcPct val="120000"/>
                </a:lnSpc>
              </a:pPr>
              <a:endParaRPr lang="en-US" sz="1600" dirty="0"/>
            </a:p>
            <a:p>
              <a:pPr>
                <a:lnSpc>
                  <a:spcPct val="120000"/>
                </a:lnSpc>
              </a:pPr>
              <a:r>
                <a:rPr lang="en-US" sz="1600" dirty="0" smtClean="0"/>
                <a:t>1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03024" y="1159241"/>
              <a:ext cx="8789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HOST 1</a:t>
              </a:r>
              <a:endParaRPr lang="en-US" b="1" dirty="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7008293" y="1558378"/>
              <a:ext cx="1851328" cy="4762092"/>
            </a:xfrm>
            <a:prstGeom prst="roundRect">
              <a:avLst>
                <a:gd name="adj" fmla="val 6397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332441" y="1189046"/>
              <a:ext cx="8789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HOST 2</a:t>
              </a:r>
              <a:endParaRPr lang="en-US" b="1" dirty="0"/>
            </a:p>
          </p:txBody>
        </p:sp>
        <p:cxnSp>
          <p:nvCxnSpPr>
            <p:cNvPr id="40" name="Straight Arrow Connector 39"/>
            <p:cNvCxnSpPr>
              <a:stCxn id="6" idx="3"/>
            </p:cNvCxnSpPr>
            <p:nvPr/>
          </p:nvCxnSpPr>
          <p:spPr>
            <a:xfrm>
              <a:off x="1996691" y="1892316"/>
              <a:ext cx="522250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arrow" w="lg" len="med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2001105" y="2573838"/>
              <a:ext cx="522250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arrow" w="lg" len="med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2001105" y="3267117"/>
              <a:ext cx="522250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arrow" w="lg" len="med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>
              <a:off x="1996691" y="3913363"/>
              <a:ext cx="5222507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prstDash val="dash"/>
              <a:headEnd type="arrow" w="lg" len="med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1996691" y="4583126"/>
              <a:ext cx="522250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arrow" w="lg" len="med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2001105" y="5241131"/>
              <a:ext cx="522250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arrow" w="lg" len="med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1996691" y="5910894"/>
              <a:ext cx="5222507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arrow" w="lg" len="med"/>
              <a:tailEnd type="arrow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/>
            <p:cNvGrpSpPr/>
            <p:nvPr/>
          </p:nvGrpSpPr>
          <p:grpSpPr>
            <a:xfrm>
              <a:off x="7221292" y="1698335"/>
              <a:ext cx="1465508" cy="4414740"/>
              <a:chOff x="691928" y="1625788"/>
              <a:chExt cx="1465508" cy="5016451"/>
            </a:xfrm>
          </p:grpSpPr>
          <p:sp>
            <p:nvSpPr>
              <p:cNvPr id="62" name="Rounded Rectangle 61"/>
              <p:cNvSpPr/>
              <p:nvPr/>
            </p:nvSpPr>
            <p:spPr>
              <a:xfrm>
                <a:off x="691928" y="1625788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Application</a:t>
                </a:r>
                <a:endParaRPr lang="en-US" sz="1600" dirty="0"/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>
                <a:off x="691928" y="2399842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Presentation</a:t>
                </a:r>
                <a:endParaRPr lang="en-US" sz="1600" dirty="0"/>
              </a:p>
            </p:txBody>
          </p:sp>
          <p:sp>
            <p:nvSpPr>
              <p:cNvPr id="64" name="Rounded Rectangle 63"/>
              <p:cNvSpPr/>
              <p:nvPr/>
            </p:nvSpPr>
            <p:spPr>
              <a:xfrm>
                <a:off x="691928" y="3164367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Session</a:t>
                </a:r>
                <a:endParaRPr lang="en-US" sz="1600" dirty="0"/>
              </a:p>
            </p:txBody>
          </p:sp>
          <p:sp>
            <p:nvSpPr>
              <p:cNvPr id="65" name="Rounded Rectangle 64"/>
              <p:cNvSpPr/>
              <p:nvPr/>
            </p:nvSpPr>
            <p:spPr>
              <a:xfrm>
                <a:off x="691928" y="3932741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Transport</a:t>
                </a:r>
                <a:endParaRPr lang="en-US" sz="1600" dirty="0"/>
              </a:p>
            </p:txBody>
          </p:sp>
          <p:sp>
            <p:nvSpPr>
              <p:cNvPr id="66" name="Rounded Rectangle 65"/>
              <p:cNvSpPr/>
              <p:nvPr/>
            </p:nvSpPr>
            <p:spPr>
              <a:xfrm>
                <a:off x="694248" y="4687178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Network</a:t>
                </a:r>
                <a:endParaRPr lang="en-US" sz="1600" dirty="0"/>
              </a:p>
            </p:txBody>
          </p:sp>
          <p:sp>
            <p:nvSpPr>
              <p:cNvPr id="67" name="Rounded Rectangle 66"/>
              <p:cNvSpPr/>
              <p:nvPr/>
            </p:nvSpPr>
            <p:spPr>
              <a:xfrm>
                <a:off x="691928" y="5437686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Data link</a:t>
                </a:r>
                <a:endParaRPr lang="en-US" sz="1600" dirty="0"/>
              </a:p>
            </p:txBody>
          </p:sp>
          <p:sp>
            <p:nvSpPr>
              <p:cNvPr id="68" name="Rounded Rectangle 67"/>
              <p:cNvSpPr/>
              <p:nvPr/>
            </p:nvSpPr>
            <p:spPr>
              <a:xfrm>
                <a:off x="691928" y="6204158"/>
                <a:ext cx="1463188" cy="438081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Physical</a:t>
                </a:r>
                <a:endParaRPr lang="en-US" sz="1600" dirty="0"/>
              </a:p>
            </p:txBody>
          </p:sp>
          <p:cxnSp>
            <p:nvCxnSpPr>
              <p:cNvPr id="69" name="Straight Arrow Connector 68"/>
              <p:cNvCxnSpPr/>
              <p:nvPr/>
            </p:nvCxnSpPr>
            <p:spPr>
              <a:xfrm>
                <a:off x="1425843" y="2063870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/>
              <p:nvPr/>
            </p:nvCxnSpPr>
            <p:spPr>
              <a:xfrm>
                <a:off x="1425843" y="2834075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70"/>
              <p:cNvCxnSpPr/>
              <p:nvPr/>
            </p:nvCxnSpPr>
            <p:spPr>
              <a:xfrm>
                <a:off x="1425843" y="3602447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/>
              <p:cNvCxnSpPr/>
              <p:nvPr/>
            </p:nvCxnSpPr>
            <p:spPr>
              <a:xfrm>
                <a:off x="1425843" y="4370822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/>
              <p:cNvCxnSpPr/>
              <p:nvPr/>
            </p:nvCxnSpPr>
            <p:spPr>
              <a:xfrm>
                <a:off x="1425843" y="5107394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/>
              <p:cNvCxnSpPr/>
              <p:nvPr/>
            </p:nvCxnSpPr>
            <p:spPr>
              <a:xfrm>
                <a:off x="1419327" y="5875772"/>
                <a:ext cx="0" cy="33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>
              <a:off x="2559958" y="4223043"/>
              <a:ext cx="1812162" cy="2032309"/>
              <a:chOff x="3479335" y="4229726"/>
              <a:chExt cx="1812162" cy="2032309"/>
            </a:xfrm>
          </p:grpSpPr>
          <p:sp>
            <p:nvSpPr>
              <p:cNvPr id="60" name="Rounded Rectangle 59"/>
              <p:cNvSpPr/>
              <p:nvPr/>
            </p:nvSpPr>
            <p:spPr>
              <a:xfrm>
                <a:off x="3479335" y="4229726"/>
                <a:ext cx="1812162" cy="2032309"/>
              </a:xfrm>
              <a:prstGeom prst="roundRect">
                <a:avLst>
                  <a:gd name="adj" fmla="val 6397"/>
                </a:avLst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ounded Rectangle 74"/>
              <p:cNvSpPr/>
              <p:nvPr/>
            </p:nvSpPr>
            <p:spPr>
              <a:xfrm>
                <a:off x="3648447" y="4395406"/>
                <a:ext cx="1463188" cy="385534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Network</a:t>
                </a:r>
                <a:endParaRPr lang="en-US" sz="1600" dirty="0"/>
              </a:p>
            </p:txBody>
          </p:sp>
          <p:sp>
            <p:nvSpPr>
              <p:cNvPr id="76" name="Rounded Rectangle 75"/>
              <p:cNvSpPr/>
              <p:nvPr/>
            </p:nvSpPr>
            <p:spPr>
              <a:xfrm>
                <a:off x="3646127" y="5055892"/>
                <a:ext cx="1463188" cy="385534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Data link</a:t>
                </a:r>
                <a:endParaRPr lang="en-US" sz="1600" dirty="0"/>
              </a:p>
            </p:txBody>
          </p:sp>
          <p:sp>
            <p:nvSpPr>
              <p:cNvPr id="77" name="Rounded Rectangle 76"/>
              <p:cNvSpPr/>
              <p:nvPr/>
            </p:nvSpPr>
            <p:spPr>
              <a:xfrm>
                <a:off x="3646127" y="5730428"/>
                <a:ext cx="1463188" cy="385534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Physical</a:t>
                </a:r>
                <a:endParaRPr lang="en-US" sz="1600" dirty="0"/>
              </a:p>
            </p:txBody>
          </p:sp>
          <p:cxnSp>
            <p:nvCxnSpPr>
              <p:cNvPr id="78" name="Straight Arrow Connector 77"/>
              <p:cNvCxnSpPr/>
              <p:nvPr/>
            </p:nvCxnSpPr>
            <p:spPr>
              <a:xfrm>
                <a:off x="4380042" y="4765216"/>
                <a:ext cx="0" cy="29067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>
              <a:xfrm>
                <a:off x="4380042" y="5441425"/>
                <a:ext cx="0" cy="29067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 83"/>
            <p:cNvGrpSpPr/>
            <p:nvPr/>
          </p:nvGrpSpPr>
          <p:grpSpPr>
            <a:xfrm>
              <a:off x="4758224" y="4223043"/>
              <a:ext cx="1812162" cy="2032309"/>
              <a:chOff x="3479335" y="4223043"/>
              <a:chExt cx="1812162" cy="2032309"/>
            </a:xfrm>
          </p:grpSpPr>
          <p:sp>
            <p:nvSpPr>
              <p:cNvPr id="85" name="Rounded Rectangle 84"/>
              <p:cNvSpPr/>
              <p:nvPr/>
            </p:nvSpPr>
            <p:spPr>
              <a:xfrm>
                <a:off x="3479335" y="4223043"/>
                <a:ext cx="1812162" cy="2032309"/>
              </a:xfrm>
              <a:prstGeom prst="roundRect">
                <a:avLst>
                  <a:gd name="adj" fmla="val 6397"/>
                </a:avLst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ounded Rectangle 85"/>
              <p:cNvSpPr/>
              <p:nvPr/>
            </p:nvSpPr>
            <p:spPr>
              <a:xfrm>
                <a:off x="3648447" y="4395406"/>
                <a:ext cx="1463188" cy="385534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Network</a:t>
                </a:r>
                <a:endParaRPr lang="en-US" sz="1600" dirty="0"/>
              </a:p>
            </p:txBody>
          </p:sp>
          <p:sp>
            <p:nvSpPr>
              <p:cNvPr id="87" name="Rounded Rectangle 86"/>
              <p:cNvSpPr/>
              <p:nvPr/>
            </p:nvSpPr>
            <p:spPr>
              <a:xfrm>
                <a:off x="3646127" y="5055892"/>
                <a:ext cx="1463188" cy="385534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Data link</a:t>
                </a:r>
                <a:endParaRPr lang="en-US" sz="1600" dirty="0"/>
              </a:p>
            </p:txBody>
          </p:sp>
          <p:sp>
            <p:nvSpPr>
              <p:cNvPr id="88" name="Rounded Rectangle 87"/>
              <p:cNvSpPr/>
              <p:nvPr/>
            </p:nvSpPr>
            <p:spPr>
              <a:xfrm>
                <a:off x="3646127" y="5730428"/>
                <a:ext cx="1463188" cy="385534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/>
                  <a:t>Physical</a:t>
                </a:r>
                <a:endParaRPr lang="en-US" sz="1600" dirty="0"/>
              </a:p>
            </p:txBody>
          </p:sp>
          <p:cxnSp>
            <p:nvCxnSpPr>
              <p:cNvPr id="89" name="Straight Arrow Connector 88"/>
              <p:cNvCxnSpPr/>
              <p:nvPr/>
            </p:nvCxnSpPr>
            <p:spPr>
              <a:xfrm>
                <a:off x="4380042" y="4765216"/>
                <a:ext cx="0" cy="29067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Arrow Connector 89"/>
              <p:cNvCxnSpPr/>
              <p:nvPr/>
            </p:nvCxnSpPr>
            <p:spPr>
              <a:xfrm>
                <a:off x="4380042" y="5441425"/>
                <a:ext cx="0" cy="29067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6" name="TextBox 95"/>
            <p:cNvSpPr txBox="1"/>
            <p:nvPr/>
          </p:nvSpPr>
          <p:spPr>
            <a:xfrm>
              <a:off x="3962743" y="3550992"/>
              <a:ext cx="12000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Separation</a:t>
              </a:r>
              <a:endParaRPr lang="en-US" dirty="0"/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2436570" y="4100241"/>
              <a:ext cx="4301269" cy="2266401"/>
            </a:xfrm>
            <a:prstGeom prst="roundRect">
              <a:avLst>
                <a:gd name="adj" fmla="val 6397"/>
              </a:avLst>
            </a:prstGeom>
            <a:no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ounded Rectangle 103"/>
            <p:cNvSpPr/>
            <p:nvPr/>
          </p:nvSpPr>
          <p:spPr>
            <a:xfrm>
              <a:off x="2436570" y="1718995"/>
              <a:ext cx="4301269" cy="1699002"/>
            </a:xfrm>
            <a:prstGeom prst="roundRect">
              <a:avLst>
                <a:gd name="adj" fmla="val 6397"/>
              </a:avLst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6" name="Rounded Rectangular Callout 105"/>
          <p:cNvSpPr/>
          <p:nvPr/>
        </p:nvSpPr>
        <p:spPr>
          <a:xfrm>
            <a:off x="3582735" y="6256723"/>
            <a:ext cx="2858334" cy="404269"/>
          </a:xfrm>
          <a:prstGeom prst="wedgeRoundRectCallout">
            <a:avLst>
              <a:gd name="adj1" fmla="val -5599"/>
              <a:gd name="adj2" fmla="val -102053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Interconnection network</a:t>
            </a:r>
            <a:endParaRPr lang="en-US" dirty="0"/>
          </a:p>
        </p:txBody>
      </p:sp>
      <p:sp>
        <p:nvSpPr>
          <p:cNvPr id="108" name="Rounded Rectangular Callout 107"/>
          <p:cNvSpPr/>
          <p:nvPr/>
        </p:nvSpPr>
        <p:spPr>
          <a:xfrm>
            <a:off x="3056421" y="1395251"/>
            <a:ext cx="2858334" cy="404269"/>
          </a:xfrm>
          <a:prstGeom prst="wedgeRoundRectCallout">
            <a:avLst>
              <a:gd name="adj1" fmla="val -7715"/>
              <a:gd name="adj2" fmla="val 95411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user/application protocols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38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do we not use OSI today?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mtClean="0"/>
          </a:p>
          <a:p>
            <a:r>
              <a:rPr lang="en-GB" smtClean="0"/>
              <a:t>Too </a:t>
            </a:r>
            <a:r>
              <a:rPr lang="en-GB" dirty="0" smtClean="0"/>
              <a:t>complex</a:t>
            </a:r>
          </a:p>
          <a:p>
            <a:r>
              <a:rPr lang="en-GB" dirty="0" smtClean="0"/>
              <a:t>Too late</a:t>
            </a:r>
          </a:p>
          <a:p>
            <a:r>
              <a:rPr lang="en-GB" dirty="0" smtClean="0"/>
              <a:t>Too much imposed by government organizations (perceived)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647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2C: Internet and TCP/IP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History </a:t>
            </a:r>
            <a:r>
              <a:rPr lang="en-US" dirty="0"/>
              <a:t>of the </a:t>
            </a:r>
            <a:r>
              <a:rPr lang="en-US" dirty="0" smtClean="0"/>
              <a:t>Internet:</a:t>
            </a:r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www.youtube.com/watch?v=9hIQjrMHTv4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Answer the following question:</a:t>
            </a:r>
          </a:p>
          <a:p>
            <a:pPr lvl="1"/>
            <a:r>
              <a:rPr lang="en-US" dirty="0" smtClean="0"/>
              <a:t>What were the main breakthroughs towards the internet?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07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Internet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network of networks</a:t>
            </a:r>
          </a:p>
          <a:p>
            <a:r>
              <a:rPr lang="en-US" dirty="0" smtClean="0"/>
              <a:t>Emerged in a bottom-up way</a:t>
            </a:r>
          </a:p>
          <a:p>
            <a:r>
              <a:rPr lang="en-US" dirty="0" smtClean="0"/>
              <a:t>Composed of a set of layers and protocols that became de-facto standards</a:t>
            </a:r>
          </a:p>
          <a:p>
            <a:pPr lvl="1"/>
            <a:r>
              <a:rPr lang="en-US" dirty="0" smtClean="0"/>
              <a:t>TCP/IP</a:t>
            </a:r>
          </a:p>
          <a:p>
            <a:pPr lvl="1"/>
            <a:r>
              <a:rPr lang="en-US" dirty="0" smtClean="0"/>
              <a:t>Not completely aligned with OSI reference model</a:t>
            </a:r>
          </a:p>
          <a:p>
            <a:r>
              <a:rPr lang="en-US" dirty="0" smtClean="0"/>
              <a:t>Born from ARPANET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9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Evolution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5934" b="59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52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 of Internet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562"/>
          </a:xfrm>
        </p:spPr>
        <p:txBody>
          <a:bodyPr>
            <a:normAutofit/>
          </a:bodyPr>
          <a:lstStyle/>
          <a:p>
            <a:r>
              <a:rPr lang="en-US" dirty="0" smtClean="0"/>
              <a:t>Late 1950s </a:t>
            </a:r>
            <a:r>
              <a:rPr lang="en-US" dirty="0" smtClean="0">
                <a:sym typeface="Wingdings"/>
              </a:rPr>
              <a:t> USA Department of Defense feared the Cold War</a:t>
            </a:r>
          </a:p>
          <a:p>
            <a:r>
              <a:rPr lang="en-US" dirty="0" smtClean="0">
                <a:sym typeface="Wingdings"/>
              </a:rPr>
              <a:t>Military communications: public telephone network</a:t>
            </a:r>
          </a:p>
          <a:p>
            <a:pPr lvl="1"/>
            <a:r>
              <a:rPr lang="en-US" dirty="0" smtClean="0">
                <a:sym typeface="Wingdings"/>
              </a:rPr>
              <a:t>Vulnerable!</a:t>
            </a:r>
          </a:p>
          <a:p>
            <a:r>
              <a:rPr lang="en-US" dirty="0" smtClean="0">
                <a:sym typeface="Wingdings"/>
              </a:rPr>
              <a:t>Need for a resilient network for military communications</a:t>
            </a:r>
          </a:p>
          <a:p>
            <a:pPr marL="0" indent="0">
              <a:buNone/>
            </a:pPr>
            <a:endParaRPr lang="en-US" dirty="0" smtClean="0">
              <a:sym typeface="Wingding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93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Baran’s</a:t>
            </a:r>
            <a:r>
              <a:rPr lang="en-US" dirty="0" smtClean="0"/>
              <a:t>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04190"/>
            <a:ext cx="8229600" cy="1451429"/>
          </a:xfrm>
        </p:spPr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en-US" sz="2000" dirty="0">
                <a:sym typeface="Wingdings"/>
              </a:rPr>
              <a:t>Paul </a:t>
            </a:r>
            <a:r>
              <a:rPr lang="en-US" sz="2000" dirty="0" err="1">
                <a:sym typeface="Wingdings"/>
              </a:rPr>
              <a:t>Baran’s</a:t>
            </a:r>
            <a:r>
              <a:rPr lang="en-US" sz="2000" dirty="0">
                <a:sym typeface="Wingdings"/>
              </a:rPr>
              <a:t> distributed fault-tolerant </a:t>
            </a:r>
            <a:r>
              <a:rPr lang="en-US" sz="2000" dirty="0" smtClean="0">
                <a:sym typeface="Wingdings"/>
              </a:rPr>
              <a:t>network</a:t>
            </a:r>
          </a:p>
          <a:p>
            <a:pPr marL="742950" lvl="2" indent="-342900"/>
            <a:r>
              <a:rPr lang="en-US" sz="1800" dirty="0" smtClean="0">
                <a:sym typeface="Wingdings"/>
              </a:rPr>
              <a:t>Based on packet switching</a:t>
            </a:r>
          </a:p>
          <a:p>
            <a:pPr marL="342900" lvl="1" indent="-342900">
              <a:buFont typeface="Arial"/>
              <a:buChar char="•"/>
            </a:pPr>
            <a:r>
              <a:rPr lang="en-US" sz="2000" dirty="0" smtClean="0">
                <a:sym typeface="Wingdings"/>
              </a:rPr>
              <a:t>In the meanwhile, ARPA was created: </a:t>
            </a:r>
            <a:r>
              <a:rPr lang="en-US" sz="2000" b="1" dirty="0" smtClean="0"/>
              <a:t>A</a:t>
            </a:r>
            <a:r>
              <a:rPr lang="en-US" sz="2000" dirty="0" smtClean="0"/>
              <a:t>dvanced </a:t>
            </a:r>
            <a:r>
              <a:rPr lang="en-US" sz="2000" b="1" dirty="0"/>
              <a:t>R</a:t>
            </a:r>
            <a:r>
              <a:rPr lang="en-US" sz="2000" dirty="0"/>
              <a:t>esearch </a:t>
            </a:r>
            <a:r>
              <a:rPr lang="en-US" sz="2000" b="1" dirty="0"/>
              <a:t>P</a:t>
            </a:r>
            <a:r>
              <a:rPr lang="en-US" sz="2000" dirty="0"/>
              <a:t>rojects </a:t>
            </a:r>
            <a:r>
              <a:rPr lang="en-US" sz="2000" b="1" dirty="0" smtClean="0"/>
              <a:t>A</a:t>
            </a:r>
            <a:r>
              <a:rPr lang="en-US" sz="2000" dirty="0" smtClean="0"/>
              <a:t>gency</a:t>
            </a:r>
            <a:endParaRPr lang="en-US" sz="2000" dirty="0">
              <a:sym typeface="Wingdings"/>
            </a:endParaRPr>
          </a:p>
          <a:p>
            <a:endParaRPr lang="en-US" sz="2400" dirty="0"/>
          </a:p>
        </p:txBody>
      </p:sp>
      <p:pic>
        <p:nvPicPr>
          <p:cNvPr id="5" name="Picture 5" descr="1-2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2"/>
          <a:stretch/>
        </p:blipFill>
        <p:spPr bwMode="auto">
          <a:xfrm>
            <a:off x="1487716" y="1296685"/>
            <a:ext cx="6156476" cy="368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4354286" y="2794000"/>
            <a:ext cx="798285" cy="49590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2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ARPANET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6703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1967: Roberts and Clarks developed a packet-switching </a:t>
            </a:r>
          </a:p>
          <a:p>
            <a:pPr lvl="1"/>
            <a:r>
              <a:rPr lang="en-US" dirty="0" smtClean="0"/>
              <a:t>Cited </a:t>
            </a:r>
            <a:r>
              <a:rPr lang="en-US" dirty="0" err="1" smtClean="0"/>
              <a:t>Baran</a:t>
            </a:r>
            <a:endParaRPr lang="en-US" dirty="0" smtClean="0"/>
          </a:p>
          <a:p>
            <a:pPr lvl="1"/>
            <a:r>
              <a:rPr lang="en-US" dirty="0" smtClean="0"/>
              <a:t>IMP: mini-computers with dynamic routing support</a:t>
            </a:r>
          </a:p>
          <a:p>
            <a:pPr lvl="1"/>
            <a:endParaRPr lang="en-US" dirty="0"/>
          </a:p>
        </p:txBody>
      </p:sp>
      <p:pic>
        <p:nvPicPr>
          <p:cNvPr id="4" name="Picture 5" descr="1-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67239"/>
            <a:ext cx="7697788" cy="315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96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World-wide Web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5482" cy="4752892"/>
          </a:xfrm>
        </p:spPr>
        <p:txBody>
          <a:bodyPr>
            <a:normAutofit fontScale="85000" lnSpcReduction="20000"/>
          </a:bodyPr>
          <a:lstStyle/>
          <a:p>
            <a:r>
              <a:rPr lang="en-AU" dirty="0"/>
              <a:t>Invented by Tim-Berners 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Lee </a:t>
            </a:r>
            <a:r>
              <a:rPr lang="en-AU" dirty="0"/>
              <a:t>at CERN in 1989</a:t>
            </a:r>
          </a:p>
          <a:p>
            <a:r>
              <a:rPr lang="en-AU" dirty="0" smtClean="0"/>
              <a:t>Distributed open </a:t>
            </a:r>
            <a:r>
              <a:rPr lang="en-AU" dirty="0"/>
              <a:t>source 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information space</a:t>
            </a:r>
          </a:p>
          <a:p>
            <a:r>
              <a:rPr lang="en-AU" dirty="0"/>
              <a:t>D</a:t>
            </a:r>
            <a:r>
              <a:rPr lang="en-AU" dirty="0" smtClean="0"/>
              <a:t>ocuments </a:t>
            </a:r>
            <a:r>
              <a:rPr lang="en-AU" dirty="0"/>
              <a:t>and </a:t>
            </a:r>
            <a:r>
              <a:rPr lang="en-AU" dirty="0" smtClean="0"/>
              <a:t>other</a:t>
            </a:r>
            <a:br>
              <a:rPr lang="en-AU" dirty="0" smtClean="0"/>
            </a:br>
            <a:r>
              <a:rPr lang="en-AU" dirty="0" smtClean="0"/>
              <a:t>web resources are</a:t>
            </a:r>
            <a:br>
              <a:rPr lang="en-AU" dirty="0" smtClean="0"/>
            </a:br>
            <a:r>
              <a:rPr lang="en-AU" dirty="0" smtClean="0"/>
              <a:t> </a:t>
            </a:r>
            <a:r>
              <a:rPr lang="en-AU" dirty="0"/>
              <a:t>identified by </a:t>
            </a:r>
            <a:r>
              <a:rPr lang="en-AU" dirty="0" smtClean="0">
                <a:solidFill>
                  <a:srgbClr val="FF0000"/>
                </a:solidFill>
              </a:rPr>
              <a:t>URLs</a:t>
            </a:r>
          </a:p>
          <a:p>
            <a:r>
              <a:rPr lang="en-AU" dirty="0"/>
              <a:t>I</a:t>
            </a:r>
            <a:r>
              <a:rPr lang="en-AU" dirty="0" smtClean="0"/>
              <a:t>nterlinked </a:t>
            </a:r>
            <a:r>
              <a:rPr lang="en-AU" dirty="0"/>
              <a:t>by hypertext </a:t>
            </a:r>
            <a:r>
              <a:rPr lang="en-AU" dirty="0" smtClean="0">
                <a:solidFill>
                  <a:srgbClr val="FF0000"/>
                </a:solidFill>
              </a:rPr>
              <a:t>links</a:t>
            </a:r>
          </a:p>
          <a:p>
            <a:r>
              <a:rPr lang="en-AU" dirty="0" smtClean="0"/>
              <a:t>Programmed in </a:t>
            </a:r>
            <a:r>
              <a:rPr lang="en-AU" dirty="0" smtClean="0">
                <a:solidFill>
                  <a:srgbClr val="FF0000"/>
                </a:solidFill>
              </a:rPr>
              <a:t>HTML</a:t>
            </a:r>
          </a:p>
          <a:p>
            <a:r>
              <a:rPr lang="en-AU" dirty="0" smtClean="0"/>
              <a:t>Transferred with </a:t>
            </a:r>
            <a:r>
              <a:rPr lang="en-AU" dirty="0" smtClean="0">
                <a:solidFill>
                  <a:srgbClr val="FF0000"/>
                </a:solidFill>
              </a:rPr>
              <a:t>HTTP</a:t>
            </a:r>
          </a:p>
          <a:p>
            <a:r>
              <a:rPr lang="en-AU" dirty="0" smtClean="0"/>
              <a:t>Viewed with </a:t>
            </a:r>
            <a:r>
              <a:rPr lang="en-AU" dirty="0" smtClean="0">
                <a:solidFill>
                  <a:srgbClr val="FF0000"/>
                </a:solidFill>
              </a:rPr>
              <a:t>browsers</a:t>
            </a:r>
          </a:p>
          <a:p>
            <a:r>
              <a:rPr lang="en-AU" dirty="0" smtClean="0"/>
              <a:t>Accessed via the internet</a:t>
            </a:r>
          </a:p>
        </p:txBody>
      </p:sp>
      <p:pic>
        <p:nvPicPr>
          <p:cNvPr id="3074" name="Picture 2" descr="https://upload.wikimedia.org/wikipedia/commons/9/9d/Sir_Tim_Berners-Le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4" b="32702"/>
          <a:stretch/>
        </p:blipFill>
        <p:spPr bwMode="auto">
          <a:xfrm>
            <a:off x="5128591" y="1417638"/>
            <a:ext cx="3492803" cy="235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90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Personal Area Network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Connect devices over the range of a person</a:t>
            </a:r>
          </a:p>
          <a:p>
            <a:r>
              <a:rPr lang="en-US" dirty="0" smtClean="0"/>
              <a:t>Example of a Bluetooth (wireless) PAN: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7554" y="2928937"/>
            <a:ext cx="3447992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096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What is the difference between World Wide Web and Internet?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8011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TCP/IP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684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With the growth of ARPANET, it became clear that its protocols were not suited to deal with heterogeneous networks</a:t>
            </a:r>
          </a:p>
          <a:p>
            <a:r>
              <a:rPr lang="en-US" dirty="0" smtClean="0"/>
              <a:t>1974: </a:t>
            </a:r>
            <a:r>
              <a:rPr lang="en-US" dirty="0" err="1" smtClean="0"/>
              <a:t>Cherf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Kahn</a:t>
            </a:r>
            <a:r>
              <a:rPr lang="en-US" dirty="0"/>
              <a:t> </a:t>
            </a:r>
            <a:r>
              <a:rPr lang="en-US" dirty="0" smtClean="0"/>
              <a:t>design TCP/IP</a:t>
            </a:r>
          </a:p>
          <a:p>
            <a:pPr lvl="1"/>
            <a:r>
              <a:rPr lang="en-US" dirty="0" smtClean="0"/>
              <a:t>Specifically tailored to internetworking!</a:t>
            </a:r>
          </a:p>
          <a:p>
            <a:r>
              <a:rPr lang="en-US" dirty="0" smtClean="0"/>
              <a:t>Sockets developed at Berkeley as an API to the network</a:t>
            </a:r>
          </a:p>
          <a:p>
            <a:r>
              <a:rPr lang="en-US" dirty="0" smtClean="0"/>
              <a:t>Rapid growth of ARPANET</a:t>
            </a:r>
          </a:p>
          <a:p>
            <a:pPr lvl="1"/>
            <a:r>
              <a:rPr lang="en-US" dirty="0" smtClean="0"/>
              <a:t>Connection of many LANs</a:t>
            </a:r>
          </a:p>
          <a:p>
            <a:r>
              <a:rPr lang="en-US" dirty="0" smtClean="0"/>
              <a:t>DNS to map logical names to IP addresses</a:t>
            </a:r>
          </a:p>
          <a:p>
            <a:r>
              <a:rPr lang="en-US" dirty="0"/>
              <a:t>U.S. National Science </a:t>
            </a:r>
            <a:r>
              <a:rPr lang="en-US" dirty="0" smtClean="0"/>
              <a:t>Foundation creates NSFNET to connect universities</a:t>
            </a:r>
          </a:p>
          <a:p>
            <a:pPr lvl="1"/>
            <a:r>
              <a:rPr lang="en-US" dirty="0" smtClean="0"/>
              <a:t>Connected to ARPANET</a:t>
            </a:r>
          </a:p>
        </p:txBody>
      </p:sp>
    </p:spTree>
    <p:extLst>
      <p:ext uri="{BB962C8B-B14F-4D97-AF65-F5344CB8AC3E}">
        <p14:creationId xmlns:p14="http://schemas.microsoft.com/office/powerpoint/2010/main" val="189596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/>
          <p:cNvGrpSpPr/>
          <p:nvPr/>
        </p:nvGrpSpPr>
        <p:grpSpPr>
          <a:xfrm>
            <a:off x="1909131" y="1973140"/>
            <a:ext cx="4349884" cy="4245073"/>
            <a:chOff x="560139" y="1625788"/>
            <a:chExt cx="1597297" cy="5016452"/>
          </a:xfrm>
        </p:grpSpPr>
        <p:sp>
          <p:nvSpPr>
            <p:cNvPr id="73" name="Rounded Rectangle 72"/>
            <p:cNvSpPr/>
            <p:nvPr/>
          </p:nvSpPr>
          <p:spPr>
            <a:xfrm>
              <a:off x="560139" y="5434949"/>
              <a:ext cx="1594977" cy="1207291"/>
            </a:xfrm>
            <a:prstGeom prst="roundRect">
              <a:avLst>
                <a:gd name="adj" fmla="val 0"/>
              </a:avLst>
            </a:prstGeom>
            <a:ln w="12700" cmpd="sng"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691928" y="1625788"/>
              <a:ext cx="1463188" cy="438081"/>
            </a:xfrm>
            <a:prstGeom prst="roundRect">
              <a:avLst>
                <a:gd name="adj" fmla="val 0"/>
              </a:avLst>
            </a:prstGeom>
            <a:ln w="12700" cmpd="sng"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691928" y="3932741"/>
              <a:ext cx="1463188" cy="438081"/>
            </a:xfrm>
            <a:prstGeom prst="roundRect">
              <a:avLst>
                <a:gd name="adj" fmla="val 0"/>
              </a:avLst>
            </a:prstGeom>
            <a:ln w="12700" cmpd="sng"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694248" y="4687178"/>
              <a:ext cx="1463188" cy="438081"/>
            </a:xfrm>
            <a:prstGeom prst="roundRect">
              <a:avLst>
                <a:gd name="adj" fmla="val 0"/>
              </a:avLst>
            </a:prstGeom>
            <a:ln w="12700" cmpd="sng"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TCP/IP Reference Model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682614" y="1970821"/>
            <a:ext cx="2471093" cy="4245072"/>
            <a:chOff x="691928" y="1625788"/>
            <a:chExt cx="1465508" cy="5016451"/>
          </a:xfrm>
        </p:grpSpPr>
        <p:sp>
          <p:nvSpPr>
            <p:cNvPr id="52" name="Rounded Rectangle 51"/>
            <p:cNvSpPr/>
            <p:nvPr/>
          </p:nvSpPr>
          <p:spPr>
            <a:xfrm>
              <a:off x="691928" y="1625788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Application</a:t>
              </a:r>
              <a:endParaRPr lang="en-US" sz="1600" dirty="0"/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691928" y="2399842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Presentation</a:t>
              </a:r>
              <a:endParaRPr lang="en-US" sz="1600" dirty="0"/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691928" y="3164367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Session</a:t>
              </a:r>
              <a:endParaRPr lang="en-US" sz="1600" dirty="0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691928" y="3932741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Transport</a:t>
              </a:r>
              <a:endParaRPr lang="en-US" sz="1600" dirty="0"/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694248" y="4687178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Network</a:t>
              </a:r>
              <a:endParaRPr lang="en-US" sz="1600" dirty="0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691928" y="5437686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Data link</a:t>
              </a:r>
              <a:endParaRPr lang="en-US" sz="1600" dirty="0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691928" y="6204158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Physical</a:t>
              </a:r>
              <a:endParaRPr lang="en-US" sz="1600" dirty="0"/>
            </a:p>
          </p:txBody>
        </p:sp>
        <p:cxnSp>
          <p:nvCxnSpPr>
            <p:cNvPr id="59" name="Straight Arrow Connector 58"/>
            <p:cNvCxnSpPr/>
            <p:nvPr/>
          </p:nvCxnSpPr>
          <p:spPr>
            <a:xfrm>
              <a:off x="1425843" y="2063870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>
              <a:off x="1425843" y="2834075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>
              <a:off x="1425843" y="3602447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>
              <a:off x="1425843" y="4370822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>
              <a:off x="1425843" y="5107394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>
              <a:off x="1419327" y="5875772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243297" y="1883275"/>
            <a:ext cx="558053" cy="4404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7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6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5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4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3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2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3423" y="1500626"/>
            <a:ext cx="51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OSI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515668" y="1513943"/>
            <a:ext cx="827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TCP/IP</a:t>
            </a:r>
            <a:endParaRPr lang="en-US" b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5654176" y="1969178"/>
            <a:ext cx="2471093" cy="4245073"/>
            <a:chOff x="691928" y="1625788"/>
            <a:chExt cx="1465508" cy="5016452"/>
          </a:xfrm>
        </p:grpSpPr>
        <p:sp>
          <p:nvSpPr>
            <p:cNvPr id="39" name="Rounded Rectangle 38"/>
            <p:cNvSpPr/>
            <p:nvPr/>
          </p:nvSpPr>
          <p:spPr>
            <a:xfrm>
              <a:off x="691928" y="1625788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Application</a:t>
              </a:r>
              <a:endParaRPr lang="en-US" sz="1600" b="1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691928" y="3932741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Transport</a:t>
              </a:r>
              <a:endParaRPr lang="en-US" sz="1600" b="1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94248" y="4687178"/>
              <a:ext cx="1463188" cy="43808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Internet</a:t>
              </a:r>
              <a:endParaRPr lang="en-US" sz="1600" b="1" dirty="0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691928" y="5438941"/>
              <a:ext cx="1463188" cy="1203299"/>
            </a:xfrm>
            <a:prstGeom prst="roundRect">
              <a:avLst>
                <a:gd name="adj" fmla="val 0"/>
              </a:avLst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Host-to-network</a:t>
              </a:r>
              <a:endParaRPr lang="en-US" sz="1600" dirty="0"/>
            </a:p>
          </p:txBody>
        </p:sp>
        <p:cxnSp>
          <p:nvCxnSpPr>
            <p:cNvPr id="48" name="Straight Arrow Connector 47"/>
            <p:cNvCxnSpPr>
              <a:stCxn id="39" idx="2"/>
            </p:cNvCxnSpPr>
            <p:nvPr/>
          </p:nvCxnSpPr>
          <p:spPr>
            <a:xfrm>
              <a:off x="1423522" y="2063869"/>
              <a:ext cx="2321" cy="1868872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1425843" y="4370822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1425843" y="5107394"/>
              <a:ext cx="0" cy="33029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lg" len="med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845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TCP/IP Host-to-Network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Usually left almost completely unspecified</a:t>
            </a:r>
          </a:p>
          <a:p>
            <a:r>
              <a:rPr lang="en-US" dirty="0" smtClean="0"/>
              <a:t>Minimal requirement: </a:t>
            </a:r>
          </a:p>
          <a:p>
            <a:pPr lvl="1"/>
            <a:r>
              <a:rPr lang="en-US" dirty="0" smtClean="0"/>
              <a:t>Ability to connect host to network</a:t>
            </a:r>
          </a:p>
          <a:p>
            <a:pPr lvl="1"/>
            <a:r>
              <a:rPr lang="en-US" dirty="0" smtClean="0"/>
              <a:t>Injection of packets</a:t>
            </a:r>
          </a:p>
          <a:p>
            <a:r>
              <a:rPr lang="en-US" dirty="0" smtClean="0"/>
              <a:t>Varies from network to network</a:t>
            </a:r>
          </a:p>
          <a:p>
            <a:r>
              <a:rPr lang="en-US" dirty="0" smtClean="0"/>
              <a:t>We can take the OSI reference model for the physical layer + data link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7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Layer (IP)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Connectionless layer supporting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injection of packets in any network</a:t>
            </a:r>
          </a:p>
          <a:p>
            <a:pPr lvl="1"/>
            <a:r>
              <a:rPr lang="en-US" dirty="0" smtClean="0"/>
              <a:t>The routing to the destination, possibly across networks</a:t>
            </a:r>
          </a:p>
          <a:p>
            <a:r>
              <a:rPr lang="en-US" dirty="0" smtClean="0"/>
              <a:t>Internet layer like a mail system</a:t>
            </a:r>
          </a:p>
          <a:p>
            <a:r>
              <a:rPr lang="en-US" dirty="0" smtClean="0"/>
              <a:t>Official packet format and transmission protocol: </a:t>
            </a:r>
            <a:r>
              <a:rPr lang="en-US" dirty="0" smtClean="0">
                <a:solidFill>
                  <a:srgbClr val="0070C0"/>
                </a:solidFill>
              </a:rPr>
              <a:t>IP</a:t>
            </a:r>
            <a:r>
              <a:rPr lang="en-US" dirty="0" smtClean="0"/>
              <a:t> (Internet Protocol)</a:t>
            </a:r>
          </a:p>
          <a:p>
            <a:pPr lvl="1"/>
            <a:r>
              <a:rPr lang="en-US" dirty="0" smtClean="0"/>
              <a:t>“Universal” envelope for information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2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 Layer (TCP/UDP)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Supports conversations between endpoints</a:t>
            </a:r>
          </a:p>
          <a:p>
            <a:r>
              <a:rPr lang="en-US" dirty="0" smtClean="0"/>
              <a:t>Two protocols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TCP</a:t>
            </a:r>
            <a:r>
              <a:rPr lang="en-US" dirty="0" smtClean="0"/>
              <a:t> (Transmission Control Protocol)</a:t>
            </a:r>
          </a:p>
          <a:p>
            <a:pPr lvl="2"/>
            <a:r>
              <a:rPr lang="en-US" dirty="0" smtClean="0"/>
              <a:t>Reliable connection-oriented byte stream</a:t>
            </a:r>
          </a:p>
          <a:p>
            <a:pPr lvl="2"/>
            <a:r>
              <a:rPr lang="en-US" dirty="0" smtClean="0"/>
              <a:t>At-most-one semantics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UDP</a:t>
            </a:r>
            <a:r>
              <a:rPr lang="en-US" dirty="0" smtClean="0"/>
              <a:t> (User Datagram Protocol)</a:t>
            </a:r>
          </a:p>
          <a:p>
            <a:pPr lvl="2"/>
            <a:r>
              <a:rPr lang="en-US" dirty="0" smtClean="0"/>
              <a:t>Unreliable connectionless protocol</a:t>
            </a:r>
          </a:p>
          <a:p>
            <a:pPr lvl="2"/>
            <a:r>
              <a:rPr lang="en-US" dirty="0" smtClean="0"/>
              <a:t>No sequencing</a:t>
            </a:r>
          </a:p>
          <a:p>
            <a:pPr lvl="2"/>
            <a:r>
              <a:rPr lang="en-US" dirty="0" smtClean="0"/>
              <a:t>May-be semantics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66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3901"/>
            <a:ext cx="8229600" cy="309524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On top of the transport layer</a:t>
            </a:r>
          </a:p>
          <a:p>
            <a:pPr lvl="1"/>
            <a:r>
              <a:rPr lang="en-US" dirty="0" smtClean="0"/>
              <a:t>Practical experience showed that </a:t>
            </a:r>
            <a:r>
              <a:rPr lang="en-US" dirty="0" err="1" smtClean="0"/>
              <a:t>presentation+session</a:t>
            </a:r>
            <a:r>
              <a:rPr lang="en-US" dirty="0" smtClean="0"/>
              <a:t> are of little use</a:t>
            </a:r>
          </a:p>
          <a:p>
            <a:r>
              <a:rPr lang="en-US" dirty="0" smtClean="0"/>
              <a:t>Application-level protocols</a:t>
            </a:r>
          </a:p>
          <a:p>
            <a:pPr lvl="1"/>
            <a:r>
              <a:rPr lang="en-US" dirty="0" smtClean="0"/>
              <a:t>Virtual terminal (TELNET)</a:t>
            </a:r>
          </a:p>
          <a:p>
            <a:pPr lvl="1"/>
            <a:r>
              <a:rPr lang="en-US" dirty="0" smtClean="0"/>
              <a:t>File transfer (FTP)</a:t>
            </a:r>
          </a:p>
          <a:p>
            <a:pPr lvl="1"/>
            <a:r>
              <a:rPr lang="en-US" dirty="0" smtClean="0"/>
              <a:t>E-mail (</a:t>
            </a:r>
            <a:r>
              <a:rPr lang="en-US" dirty="0" smtClean="0">
                <a:solidFill>
                  <a:srgbClr val="0070C0"/>
                </a:solidFill>
              </a:rPr>
              <a:t>SMTP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Naming (</a:t>
            </a:r>
            <a:r>
              <a:rPr lang="en-US" dirty="0" smtClean="0">
                <a:solidFill>
                  <a:srgbClr val="0070C0"/>
                </a:solidFill>
              </a:rPr>
              <a:t>DNS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World wide web (</a:t>
            </a:r>
            <a:r>
              <a:rPr lang="en-US" dirty="0" smtClean="0">
                <a:solidFill>
                  <a:srgbClr val="0070C0"/>
                </a:solidFill>
              </a:rPr>
              <a:t>HTTP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332" y="1285724"/>
            <a:ext cx="6841401" cy="236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2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OSI </a:t>
            </a:r>
            <a:r>
              <a:rPr lang="en-US" dirty="0" err="1" smtClean="0"/>
              <a:t>vs</a:t>
            </a:r>
            <a:r>
              <a:rPr lang="en-US" dirty="0" smtClean="0"/>
              <a:t> TCP/IP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Both are multi-layered</a:t>
            </a:r>
          </a:p>
          <a:p>
            <a:r>
              <a:rPr lang="en-US" dirty="0" smtClean="0"/>
              <a:t>OSI: provides a clear separation of services, interfaces, protocols</a:t>
            </a:r>
          </a:p>
          <a:p>
            <a:pPr lvl="1"/>
            <a:r>
              <a:rPr lang="en-US" dirty="0" smtClean="0"/>
              <a:t>Defined “before” protocols</a:t>
            </a:r>
          </a:p>
          <a:p>
            <a:pPr lvl="1"/>
            <a:r>
              <a:rPr lang="en-US" dirty="0" smtClean="0"/>
              <a:t>Far from reality</a:t>
            </a:r>
          </a:p>
          <a:p>
            <a:r>
              <a:rPr lang="en-US" dirty="0" smtClean="0"/>
              <a:t>TCP/IP: sometimes no clear distinction among these three concepts</a:t>
            </a:r>
          </a:p>
          <a:p>
            <a:pPr lvl="1"/>
            <a:r>
              <a:rPr lang="en-US" dirty="0" smtClean="0"/>
              <a:t>Fixed protocols</a:t>
            </a:r>
          </a:p>
          <a:p>
            <a:pPr lvl="1"/>
            <a:r>
              <a:rPr lang="en-US" dirty="0" smtClean="0"/>
              <a:t>Model just describes the existing protocols</a:t>
            </a:r>
          </a:p>
          <a:p>
            <a:pPr marL="45720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Cannot be used to study e.g. Bluetooth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9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Take home (1)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What are services, interfaces and protocols in layered network architectures?</a:t>
            </a:r>
          </a:p>
          <a:p>
            <a:endParaRPr lang="en-AU" dirty="0" smtClean="0"/>
          </a:p>
          <a:p>
            <a:r>
              <a:rPr lang="en-AU" dirty="0" smtClean="0"/>
              <a:t>Who invented the internet?</a:t>
            </a:r>
          </a:p>
          <a:p>
            <a:endParaRPr lang="en-AU" dirty="0" smtClean="0"/>
          </a:p>
          <a:p>
            <a:r>
              <a:rPr lang="en-AU" dirty="0" smtClean="0"/>
              <a:t>Who invented the world-wide web?</a:t>
            </a:r>
          </a:p>
          <a:p>
            <a:endParaRPr lang="en-AU" dirty="0" smtClean="0"/>
          </a:p>
          <a:p>
            <a:r>
              <a:rPr lang="en-AU" dirty="0" smtClean="0"/>
              <a:t>What is the difference between the internet and the WWW?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4961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Protocol stack</a:t>
            </a:r>
          </a:p>
          <a:p>
            <a:pPr lvl="1"/>
            <a:r>
              <a:rPr lang="en-US" dirty="0" smtClean="0"/>
              <a:t>Protocols provide services to higher-level protocols</a:t>
            </a:r>
          </a:p>
          <a:p>
            <a:pPr lvl="1"/>
            <a:r>
              <a:rPr lang="en-US" dirty="0" smtClean="0"/>
              <a:t>Interface lower-level protocols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48603" y="4110814"/>
            <a:ext cx="6841401" cy="2368177"/>
            <a:chOff x="748603" y="4110814"/>
            <a:chExt cx="6841401" cy="236817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603" y="4110814"/>
              <a:ext cx="6841401" cy="236817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932317" y="4399472"/>
              <a:ext cx="698740" cy="25016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AU" sz="1400" dirty="0" smtClean="0"/>
                <a:t>HTTP</a:t>
              </a:r>
              <a:endParaRPr lang="en-A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2649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Local Area Networks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Connect devices in a home or office building</a:t>
            </a:r>
          </a:p>
          <a:p>
            <a:r>
              <a:rPr lang="en-US" sz="2400" dirty="0" smtClean="0"/>
              <a:t>Called </a:t>
            </a:r>
            <a:r>
              <a:rPr lang="en-US" sz="2400" u="sng" dirty="0" smtClean="0"/>
              <a:t>enterprise network</a:t>
            </a:r>
            <a:r>
              <a:rPr lang="en-US" sz="2400" dirty="0" smtClean="0"/>
              <a:t> in a company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 cstate="print"/>
          <a:srcRect l="1683" t="7236" r="56107" b="4428"/>
          <a:stretch>
            <a:fillRect/>
          </a:stretch>
        </p:blipFill>
        <p:spPr bwMode="auto">
          <a:xfrm>
            <a:off x="1211138" y="2611415"/>
            <a:ext cx="2808412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483629" y="5172075"/>
            <a:ext cx="2135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Wireless LAN </a:t>
            </a:r>
          </a:p>
          <a:p>
            <a:pPr algn="ctr"/>
            <a:r>
              <a:rPr lang="en-US" sz="2400" dirty="0" smtClean="0"/>
              <a:t>with 802.11</a:t>
            </a:r>
            <a:endParaRPr lang="en-US" sz="2400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/>
          <a:srcRect l="50021" t="6633" r="1424" b="4126"/>
          <a:stretch>
            <a:fillRect/>
          </a:stretch>
        </p:blipFill>
        <p:spPr bwMode="auto">
          <a:xfrm>
            <a:off x="5038725" y="2596488"/>
            <a:ext cx="3171825" cy="2503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311865" y="5162550"/>
            <a:ext cx="26324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Wired LAN with</a:t>
            </a:r>
          </a:p>
          <a:p>
            <a:pPr algn="ctr"/>
            <a:r>
              <a:rPr lang="en-US" sz="2400" dirty="0"/>
              <a:t>s</a:t>
            </a:r>
            <a:r>
              <a:rPr lang="en-US" sz="2400" dirty="0" smtClean="0"/>
              <a:t>witched Ethernet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132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Metropolitan Area Networks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Connect devices over a metropolitan area</a:t>
            </a:r>
          </a:p>
          <a:p>
            <a:r>
              <a:rPr lang="en-US" sz="2800" dirty="0" smtClean="0"/>
              <a:t>Example MAN based on cable TV: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4987" y="2819400"/>
            <a:ext cx="5534025" cy="321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014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Connect devices over a country</a:t>
            </a:r>
          </a:p>
          <a:p>
            <a:r>
              <a:rPr lang="en-US" sz="2000" dirty="0" smtClean="0"/>
              <a:t>Example WAN connecting three branch offices: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 t="4159" b="2566"/>
          <a:stretch>
            <a:fillRect/>
          </a:stretch>
        </p:blipFill>
        <p:spPr bwMode="auto">
          <a:xfrm>
            <a:off x="1514095" y="2333625"/>
            <a:ext cx="6400800" cy="394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Wide Area Networks (1)</a:t>
            </a:r>
          </a:p>
        </p:txBody>
      </p:sp>
    </p:spTree>
    <p:extLst>
      <p:ext uri="{BB962C8B-B14F-4D97-AF65-F5344CB8AC3E}">
        <p14:creationId xmlns:p14="http://schemas.microsoft.com/office/powerpoint/2010/main" val="27100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Wide Area Networks (2)</a:t>
            </a:r>
            <a:endParaRPr lang="en-US" dirty="0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An ISP (Internet Service Provider) network is also a WAN.</a:t>
            </a:r>
          </a:p>
          <a:p>
            <a:r>
              <a:rPr lang="en-US" sz="2000" dirty="0" smtClean="0"/>
              <a:t>Customers buy connectivity from the ISP to use it.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4759" y="2305053"/>
            <a:ext cx="6400800" cy="380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618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2088</Words>
  <Application>Microsoft Office PowerPoint</Application>
  <PresentationFormat>On-screen Show (4:3)</PresentationFormat>
  <Paragraphs>514</Paragraphs>
  <Slides>59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Courier New</vt:lpstr>
      <vt:lpstr>Wingdings</vt:lpstr>
      <vt:lpstr>Office Theme</vt:lpstr>
      <vt:lpstr>Distributed Systems 2. Protocol Hierarchies, OSI and TCP/IP  </vt:lpstr>
      <vt:lpstr>PowerPoint Presentation</vt:lpstr>
      <vt:lpstr>Overview</vt:lpstr>
      <vt:lpstr>1. Network Hardware</vt:lpstr>
      <vt:lpstr>Personal Area Network</vt:lpstr>
      <vt:lpstr>Local Area Networks</vt:lpstr>
      <vt:lpstr>Metropolitan Area Networks</vt:lpstr>
      <vt:lpstr>Wide Area Networks (1)</vt:lpstr>
      <vt:lpstr>Wide Area Networks (2)</vt:lpstr>
      <vt:lpstr>Wide Area Networks (3)</vt:lpstr>
      <vt:lpstr>2. Network Software/Protocols  A. Interfaces/Layers</vt:lpstr>
      <vt:lpstr>What is a protocol?</vt:lpstr>
      <vt:lpstr>Protocol in Networking</vt:lpstr>
      <vt:lpstr>Protocol Stack</vt:lpstr>
      <vt:lpstr>Layers, Protocols, Interfaces</vt:lpstr>
      <vt:lpstr>Layers, Protocols, Interfaces</vt:lpstr>
      <vt:lpstr>Layers, Protocols, Interfaces</vt:lpstr>
      <vt:lpstr>Multilayer Communication</vt:lpstr>
      <vt:lpstr>Example</vt:lpstr>
      <vt:lpstr>Virtual vs actual data flow</vt:lpstr>
      <vt:lpstr>Virtual vs Real Communication</vt:lpstr>
      <vt:lpstr>Protocol vs Service</vt:lpstr>
      <vt:lpstr>Typical protocol components</vt:lpstr>
      <vt:lpstr>Connection(less) Service</vt:lpstr>
      <vt:lpstr>Quality of Services</vt:lpstr>
      <vt:lpstr>Service Primitives</vt:lpstr>
      <vt:lpstr>Service Interaction: Phone Call</vt:lpstr>
      <vt:lpstr>From Abstract to Concrete Models</vt:lpstr>
      <vt:lpstr>2.B: OSI/ISO Reference Model</vt:lpstr>
      <vt:lpstr>OSI As a Standard</vt:lpstr>
      <vt:lpstr>OSI Reference Schema</vt:lpstr>
      <vt:lpstr>OSI - Dataflow</vt:lpstr>
      <vt:lpstr>OSI – Interaction Modalities</vt:lpstr>
      <vt:lpstr>OSI - Primitives</vt:lpstr>
      <vt:lpstr>OSI – Interaction Patterns</vt:lpstr>
      <vt:lpstr>OSI Layers 1-2  </vt:lpstr>
      <vt:lpstr>OSI Layer 3 - Network</vt:lpstr>
      <vt:lpstr>OSI Layer 4 - Transport</vt:lpstr>
      <vt:lpstr>OSI Layer 4 - Transport</vt:lpstr>
      <vt:lpstr>OSI Layer 4 - Connection</vt:lpstr>
      <vt:lpstr>Separation Principle</vt:lpstr>
      <vt:lpstr>Why do we not use OSI today?</vt:lpstr>
      <vt:lpstr>2C: Internet and TCP/IP</vt:lpstr>
      <vt:lpstr>The Internet</vt:lpstr>
      <vt:lpstr>Internet Evolution</vt:lpstr>
      <vt:lpstr>Birth of Internet</vt:lpstr>
      <vt:lpstr>Baran’s Network</vt:lpstr>
      <vt:lpstr>ARPANET</vt:lpstr>
      <vt:lpstr>World-wide Web</vt:lpstr>
      <vt:lpstr>What is the difference between World Wide Web and Internet?</vt:lpstr>
      <vt:lpstr>TCP/IP</vt:lpstr>
      <vt:lpstr>TCP/IP Reference Model</vt:lpstr>
      <vt:lpstr>TCP/IP Host-to-Network</vt:lpstr>
      <vt:lpstr>Internet Layer (IP)</vt:lpstr>
      <vt:lpstr>Transport Layer (TCP/UDP)</vt:lpstr>
      <vt:lpstr>Application Layer</vt:lpstr>
      <vt:lpstr>OSI vs TCP/IP</vt:lpstr>
      <vt:lpstr>Take home (1)</vt:lpstr>
      <vt:lpstr>Take home (2)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 2. Paradigms and Models  </dc:title>
  <dc:creator/>
  <cp:lastModifiedBy>simon razniewski</cp:lastModifiedBy>
  <cp:revision>530</cp:revision>
  <cp:lastPrinted>2016-03-02T09:24:54Z</cp:lastPrinted>
  <dcterms:created xsi:type="dcterms:W3CDTF">2012-02-14T08:43:20Z</dcterms:created>
  <dcterms:modified xsi:type="dcterms:W3CDTF">2016-03-03T12:40:58Z</dcterms:modified>
</cp:coreProperties>
</file>