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32" r:id="rId2"/>
    <p:sldId id="310" r:id="rId3"/>
    <p:sldId id="314" r:id="rId4"/>
    <p:sldId id="315" r:id="rId5"/>
    <p:sldId id="311" r:id="rId6"/>
    <p:sldId id="328" r:id="rId7"/>
    <p:sldId id="313" r:id="rId8"/>
    <p:sldId id="318" r:id="rId9"/>
    <p:sldId id="329" r:id="rId10"/>
    <p:sldId id="320" r:id="rId11"/>
    <p:sldId id="316" r:id="rId12"/>
    <p:sldId id="319" r:id="rId13"/>
    <p:sldId id="312" r:id="rId14"/>
    <p:sldId id="330" r:id="rId15"/>
    <p:sldId id="317" r:id="rId16"/>
    <p:sldId id="326" r:id="rId17"/>
    <p:sldId id="322" r:id="rId18"/>
    <p:sldId id="321" r:id="rId19"/>
    <p:sldId id="323" r:id="rId20"/>
    <p:sldId id="327" r:id="rId21"/>
    <p:sldId id="324" r:id="rId22"/>
    <p:sldId id="331" r:id="rId23"/>
    <p:sldId id="325" r:id="rId2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8A434DC-34CB-4E7E-97EF-859DFF76FE16}">
          <p14:sldIdLst>
            <p14:sldId id="332"/>
            <p14:sldId id="310"/>
            <p14:sldId id="314"/>
          </p14:sldIdLst>
        </p14:section>
        <p14:section name="What is AntMe" id="{C20DCEE1-32DE-4489-9FC2-AB47153061C3}">
          <p14:sldIdLst>
            <p14:sldId id="315"/>
            <p14:sldId id="311"/>
            <p14:sldId id="328"/>
            <p14:sldId id="313"/>
            <p14:sldId id="318"/>
            <p14:sldId id="329"/>
            <p14:sldId id="320"/>
          </p14:sldIdLst>
        </p14:section>
        <p14:section name="How to program" id="{BF615597-3F1C-4B13-B84A-72EA41B3F2D4}">
          <p14:sldIdLst>
            <p14:sldId id="316"/>
            <p14:sldId id="319"/>
            <p14:sldId id="312"/>
            <p14:sldId id="330"/>
          </p14:sldIdLst>
        </p14:section>
        <p14:section name="Commands" id="{DE547B64-8D7C-4670-A96F-4C8A4D48E085}">
          <p14:sldIdLst>
            <p14:sldId id="317"/>
            <p14:sldId id="326"/>
            <p14:sldId id="322"/>
            <p14:sldId id="321"/>
            <p14:sldId id="323"/>
            <p14:sldId id="327"/>
            <p14:sldId id="324"/>
            <p14:sldId id="331"/>
            <p14:sldId id="32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18" autoAdjust="0"/>
  </p:normalViewPr>
  <p:slideViewPr>
    <p:cSldViewPr>
      <p:cViewPr>
        <p:scale>
          <a:sx n="70" d="100"/>
          <a:sy n="70" d="100"/>
        </p:scale>
        <p:origin x="-1158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D49C1-9045-438D-BB10-8138AE59EF3A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5C52A-8626-41F3-910C-55D881E23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043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12/05/2015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12/05/2015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12/05/2015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12/05/2015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12/05/2015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12/05/2015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12/05/2015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12/05/2015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12/05/2015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12/05/2015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12/05/2015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12/05/2015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srazniewski.files.wordpress.com/2015/05/2015_sigmod.pdf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de.wikipedia.org/wiki/AntMe!#Tutorials" TargetMode="External"/><Relationship Id="rId2" Type="http://schemas.openxmlformats.org/officeDocument/2006/relationships/hyperlink" Target="http://www.ningelgen.eu/05_Informatik/InformatikDateien/Kapitel%205_03%20ObjektorientierteAmeisen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0059" y="518483"/>
            <a:ext cx="7933262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Seminar Announcement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dirty="0"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Title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: Identifying the Extent of Completeness of Query Answers over</a:t>
            </a:r>
            <a:r>
              <a:rPr kumimoji="0" lang="en-US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Partially Complete Databases</a:t>
            </a:r>
            <a:b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Speaker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: Simon Razniewski</a:t>
            </a:r>
            <a:b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Date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: Friday, May 15th</a:t>
            </a:r>
            <a:b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Time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: 15:00-15:30</a:t>
            </a:r>
            <a:b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Place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: Seminar Room POS 1.02</a:t>
            </a:r>
            <a:b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Background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: Joint work with Flip Korn (Google Research), Werner Nutt and Divesh</a:t>
            </a:r>
            <a:b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Srivastava (</a:t>
            </a: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AT&amp;T Labs-Research), 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paper to be presented at SIGMOD 2015</a:t>
            </a:r>
            <a:b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Link to paper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: 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  <a:hlinkClick r:id="rId2"/>
              </a:rPr>
              <a:t>https://srazniewski.files.wordpress.com/2015/05/2015_sigmod.pdf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0059" y="3429000"/>
            <a:ext cx="856895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en-US" sz="1400" b="1" dirty="0">
                <a:latin typeface="Arial" charset="0"/>
                <a:cs typeface="Arial" charset="0"/>
              </a:rPr>
              <a:t>Abstract</a:t>
            </a:r>
            <a:r>
              <a:rPr lang="en-US" altLang="en-US" sz="1400" dirty="0">
                <a:latin typeface="Arial" charset="0"/>
                <a:cs typeface="Arial" charset="0"/>
              </a:rPr>
              <a:t>:</a:t>
            </a:r>
            <a:br>
              <a:rPr lang="en-US" altLang="en-US" sz="1400" dirty="0">
                <a:latin typeface="Arial" charset="0"/>
                <a:cs typeface="Arial" charset="0"/>
              </a:rPr>
            </a:br>
            <a:r>
              <a:rPr lang="en-US" altLang="en-US" sz="1400" dirty="0">
                <a:latin typeface="Arial" charset="0"/>
                <a:cs typeface="Arial" charset="0"/>
              </a:rPr>
              <a:t>In many applications including loosely coupled cloud databases</a:t>
            </a:r>
            <a:r>
              <a:rPr lang="en-US" altLang="en-US" sz="1400" dirty="0" smtClean="0">
                <a:latin typeface="Arial" charset="0"/>
                <a:cs typeface="Arial" charset="0"/>
              </a:rPr>
              <a:t>, collaborative </a:t>
            </a:r>
            <a:r>
              <a:rPr lang="en-US" altLang="en-US" sz="1400" dirty="0">
                <a:latin typeface="Arial" charset="0"/>
                <a:cs typeface="Arial" charset="0"/>
              </a:rPr>
              <a:t>editing and network monitoring, data from </a:t>
            </a:r>
            <a:r>
              <a:rPr lang="en-US" altLang="en-US" sz="1400" dirty="0" smtClean="0">
                <a:latin typeface="Arial" charset="0"/>
                <a:cs typeface="Arial" charset="0"/>
              </a:rPr>
              <a:t>multiple sources </a:t>
            </a:r>
            <a:r>
              <a:rPr lang="en-US" altLang="en-US" sz="1400" dirty="0">
                <a:latin typeface="Arial" charset="0"/>
                <a:cs typeface="Arial" charset="0"/>
              </a:rPr>
              <a:t>is regularly used </a:t>
            </a:r>
            <a:r>
              <a:rPr lang="en-US" altLang="en-US" sz="1400" dirty="0" smtClean="0">
                <a:latin typeface="Arial" charset="0"/>
                <a:cs typeface="Arial" charset="0"/>
              </a:rPr>
              <a:t>for query </a:t>
            </a:r>
            <a:r>
              <a:rPr lang="en-US" altLang="en-US" sz="1400" dirty="0">
                <a:latin typeface="Arial" charset="0"/>
                <a:cs typeface="Arial" charset="0"/>
              </a:rPr>
              <a:t>answering</a:t>
            </a:r>
            <a:r>
              <a:rPr lang="en-US" altLang="en-US" sz="1400" dirty="0" smtClean="0">
                <a:latin typeface="Arial" charset="0"/>
                <a:cs typeface="Arial" charset="0"/>
              </a:rPr>
              <a:t>. For </a:t>
            </a:r>
            <a:r>
              <a:rPr lang="en-US" altLang="en-US" sz="1400" dirty="0">
                <a:latin typeface="Arial" charset="0"/>
                <a:cs typeface="Arial" charset="0"/>
              </a:rPr>
              <a:t>reasons such as system failures, insufficient author knowledge </a:t>
            </a:r>
            <a:r>
              <a:rPr lang="en-US" altLang="en-US" sz="1400" dirty="0" smtClean="0">
                <a:latin typeface="Arial" charset="0"/>
                <a:cs typeface="Arial" charset="0"/>
              </a:rPr>
              <a:t>or network </a:t>
            </a:r>
            <a:r>
              <a:rPr lang="en-US" altLang="en-US" sz="1400" dirty="0">
                <a:latin typeface="Arial" charset="0"/>
                <a:cs typeface="Arial" charset="0"/>
              </a:rPr>
              <a:t>issues, data may be temporarily unavailable or generally</a:t>
            </a:r>
            <a:br>
              <a:rPr lang="en-US" altLang="en-US" sz="1400" dirty="0">
                <a:latin typeface="Arial" charset="0"/>
                <a:cs typeface="Arial" charset="0"/>
              </a:rPr>
            </a:br>
            <a:r>
              <a:rPr lang="en-US" altLang="en-US" sz="1400" dirty="0">
                <a:latin typeface="Arial" charset="0"/>
                <a:cs typeface="Arial" charset="0"/>
              </a:rPr>
              <a:t>nonexistent.</a:t>
            </a:r>
            <a:br>
              <a:rPr lang="en-US" altLang="en-US" sz="1400" dirty="0">
                <a:latin typeface="Arial" charset="0"/>
                <a:cs typeface="Arial" charset="0"/>
              </a:rPr>
            </a:br>
            <a:r>
              <a:rPr lang="en-US" altLang="en-US" sz="1400" dirty="0">
                <a:latin typeface="Arial" charset="0"/>
                <a:cs typeface="Arial" charset="0"/>
              </a:rPr>
              <a:t>Hence, not all data needed for query answering may be available</a:t>
            </a:r>
            <a:r>
              <a:rPr lang="en-US" altLang="en-US" sz="1400" dirty="0" smtClean="0">
                <a:latin typeface="Arial" charset="0"/>
                <a:cs typeface="Arial" charset="0"/>
              </a:rPr>
              <a:t>. In </a:t>
            </a:r>
            <a:r>
              <a:rPr lang="en-US" altLang="en-US" sz="1400" dirty="0">
                <a:latin typeface="Arial" charset="0"/>
                <a:cs typeface="Arial" charset="0"/>
              </a:rPr>
              <a:t>this paper, we propose a natural class of completeness patterns</a:t>
            </a:r>
            <a:r>
              <a:rPr lang="en-US" altLang="en-US" sz="1400" dirty="0" smtClean="0">
                <a:latin typeface="Arial" charset="0"/>
                <a:cs typeface="Arial" charset="0"/>
              </a:rPr>
              <a:t>, expressed </a:t>
            </a:r>
            <a:r>
              <a:rPr lang="en-US" altLang="en-US" sz="1400" dirty="0">
                <a:latin typeface="Arial" charset="0"/>
                <a:cs typeface="Arial" charset="0"/>
              </a:rPr>
              <a:t>by selections on database tables, to specify complete </a:t>
            </a:r>
            <a:r>
              <a:rPr lang="en-US" altLang="en-US" sz="1400" dirty="0" smtClean="0">
                <a:latin typeface="Arial" charset="0"/>
                <a:cs typeface="Arial" charset="0"/>
              </a:rPr>
              <a:t>parts of </a:t>
            </a:r>
            <a:r>
              <a:rPr lang="en-US" altLang="en-US" sz="1400" dirty="0">
                <a:latin typeface="Arial" charset="0"/>
                <a:cs typeface="Arial" charset="0"/>
              </a:rPr>
              <a:t>database tables. We then show how to adapt the operators </a:t>
            </a:r>
            <a:r>
              <a:rPr lang="en-US" altLang="en-US" sz="1400" dirty="0" smtClean="0">
                <a:latin typeface="Arial" charset="0"/>
                <a:cs typeface="Arial" charset="0"/>
              </a:rPr>
              <a:t>of relational </a:t>
            </a:r>
            <a:r>
              <a:rPr lang="en-US" altLang="en-US" sz="1400" dirty="0">
                <a:latin typeface="Arial" charset="0"/>
                <a:cs typeface="Arial" charset="0"/>
              </a:rPr>
              <a:t>algebra so </a:t>
            </a:r>
            <a:r>
              <a:rPr lang="en-US" altLang="en-US" sz="1400" dirty="0" smtClean="0">
                <a:latin typeface="Arial" charset="0"/>
                <a:cs typeface="Arial" charset="0"/>
              </a:rPr>
              <a:t>that they </a:t>
            </a:r>
            <a:r>
              <a:rPr lang="en-US" altLang="en-US" sz="1400" dirty="0">
                <a:latin typeface="Arial" charset="0"/>
                <a:cs typeface="Arial" charset="0"/>
              </a:rPr>
              <a:t>manipulate these completeness </a:t>
            </a:r>
            <a:r>
              <a:rPr lang="en-US" altLang="en-US" sz="1400" dirty="0" smtClean="0">
                <a:latin typeface="Arial" charset="0"/>
                <a:cs typeface="Arial" charset="0"/>
              </a:rPr>
              <a:t>patterns to </a:t>
            </a:r>
            <a:r>
              <a:rPr lang="en-US" altLang="en-US" sz="1400" dirty="0">
                <a:latin typeface="Arial" charset="0"/>
                <a:cs typeface="Arial" charset="0"/>
              </a:rPr>
              <a:t>compute completeness patterns pertaining to query answers.</a:t>
            </a:r>
            <a:br>
              <a:rPr lang="en-US" altLang="en-US" sz="1400" dirty="0">
                <a:latin typeface="Arial" charset="0"/>
                <a:cs typeface="Arial" charset="0"/>
              </a:rPr>
            </a:br>
            <a:r>
              <a:rPr lang="en-US" altLang="en-US" sz="1400" dirty="0">
                <a:latin typeface="Arial" charset="0"/>
                <a:cs typeface="Arial" charset="0"/>
              </a:rPr>
              <a:t>Our proposed algebra is computationally sound and complete </a:t>
            </a:r>
            <a:r>
              <a:rPr lang="en-US" altLang="en-US" sz="1400" dirty="0" smtClean="0">
                <a:latin typeface="Arial" charset="0"/>
                <a:cs typeface="Arial" charset="0"/>
              </a:rPr>
              <a:t>with respect </a:t>
            </a:r>
            <a:r>
              <a:rPr lang="en-US" altLang="en-US" sz="1400" dirty="0">
                <a:latin typeface="Arial" charset="0"/>
                <a:cs typeface="Arial" charset="0"/>
              </a:rPr>
              <a:t>to the information that the patterns provide</a:t>
            </a:r>
            <a:r>
              <a:rPr lang="en-US" altLang="en-US" sz="1400" dirty="0" smtClean="0">
                <a:latin typeface="Arial" charset="0"/>
                <a:cs typeface="Arial" charset="0"/>
              </a:rPr>
              <a:t>. We </a:t>
            </a:r>
            <a:r>
              <a:rPr lang="en-US" altLang="en-US" sz="1400" dirty="0">
                <a:latin typeface="Arial" charset="0"/>
                <a:cs typeface="Arial" charset="0"/>
              </a:rPr>
              <a:t>show that stronger completeness patterns can be obtained </a:t>
            </a:r>
            <a:r>
              <a:rPr lang="en-US" altLang="en-US" sz="1400" dirty="0" smtClean="0">
                <a:latin typeface="Arial" charset="0"/>
                <a:cs typeface="Arial" charset="0"/>
              </a:rPr>
              <a:t>by considering </a:t>
            </a:r>
            <a:r>
              <a:rPr lang="en-US" altLang="en-US" sz="1400" dirty="0">
                <a:latin typeface="Arial" charset="0"/>
                <a:cs typeface="Arial" charset="0"/>
              </a:rPr>
              <a:t>not only the schema but also the database instance and </a:t>
            </a:r>
            <a:r>
              <a:rPr lang="en-US" altLang="en-US" sz="1400" dirty="0" smtClean="0">
                <a:latin typeface="Arial" charset="0"/>
                <a:cs typeface="Arial" charset="0"/>
              </a:rPr>
              <a:t>we extend </a:t>
            </a:r>
            <a:r>
              <a:rPr lang="en-US" altLang="en-US" sz="1400" dirty="0">
                <a:latin typeface="Arial" charset="0"/>
                <a:cs typeface="Arial" charset="0"/>
              </a:rPr>
              <a:t>the algebra to take into account this additional information</a:t>
            </a:r>
            <a:r>
              <a:rPr lang="en-US" altLang="en-US" sz="1400" dirty="0" smtClean="0">
                <a:latin typeface="Arial" charset="0"/>
                <a:cs typeface="Arial" charset="0"/>
              </a:rPr>
              <a:t>. We </a:t>
            </a:r>
            <a:r>
              <a:rPr lang="en-US" altLang="en-US" sz="1400" dirty="0">
                <a:latin typeface="Arial" charset="0"/>
                <a:cs typeface="Arial" charset="0"/>
              </a:rPr>
              <a:t>develop novel techniques to efficiently implement the </a:t>
            </a:r>
            <a:r>
              <a:rPr lang="en-US" altLang="en-US" sz="1400" dirty="0" smtClean="0">
                <a:latin typeface="Arial" charset="0"/>
                <a:cs typeface="Arial" charset="0"/>
              </a:rPr>
              <a:t>computation of </a:t>
            </a:r>
            <a:r>
              <a:rPr lang="en-US" altLang="en-US" sz="1400" dirty="0">
                <a:latin typeface="Arial" charset="0"/>
                <a:cs typeface="Arial" charset="0"/>
              </a:rPr>
              <a:t>completeness patterns on query answers and demonstrate </a:t>
            </a:r>
            <a:r>
              <a:rPr lang="en-US" altLang="en-US" sz="1400" dirty="0" smtClean="0">
                <a:latin typeface="Arial" charset="0"/>
                <a:cs typeface="Arial" charset="0"/>
              </a:rPr>
              <a:t>their scalability </a:t>
            </a:r>
            <a:r>
              <a:rPr lang="en-US" altLang="en-US" sz="1400" dirty="0">
                <a:latin typeface="Arial" charset="0"/>
                <a:cs typeface="Arial" charset="0"/>
              </a:rPr>
              <a:t>on real data. 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15089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 we omit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Attacking other colonies</a:t>
            </a:r>
          </a:p>
        </p:txBody>
      </p:sp>
    </p:spTree>
    <p:extLst>
      <p:ext uri="{BB962C8B-B14F-4D97-AF65-F5344CB8AC3E}">
        <p14:creationId xmlns:p14="http://schemas.microsoft.com/office/powerpoint/2010/main" val="382116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51720" y="3068960"/>
            <a:ext cx="7772400" cy="1362075"/>
          </a:xfrm>
        </p:spPr>
        <p:txBody>
          <a:bodyPr/>
          <a:lstStyle/>
          <a:p>
            <a:r>
              <a:rPr lang="en-US" dirty="0" smtClean="0"/>
              <a:t>2. How to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3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C#</a:t>
            </a:r>
          </a:p>
          <a:p>
            <a:r>
              <a:rPr lang="en-US" dirty="0" smtClean="0"/>
              <a:t>Visual Studio 2012/2013</a:t>
            </a:r>
          </a:p>
          <a:p>
            <a:r>
              <a:rPr lang="en-US" dirty="0" smtClean="0"/>
              <a:t>DirectX needed for 3D-Simulation (optional)</a:t>
            </a:r>
          </a:p>
          <a:p>
            <a:r>
              <a:rPr lang="en-US" dirty="0" smtClean="0"/>
              <a:t>Environment ready on the lab machines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75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C#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000" dirty="0" smtClean="0"/>
              <a:t>Very similar to Java</a:t>
            </a:r>
          </a:p>
          <a:p>
            <a:r>
              <a:rPr lang="en-US" sz="2000" dirty="0" smtClean="0"/>
              <a:t>For a thorough comparison, see http</a:t>
            </a:r>
            <a:r>
              <a:rPr lang="en-US" sz="2000" dirty="0"/>
              <a:t>://www.harding.edu/fmccown/java_csharp_comparison.html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08" t="59471" r="49421" b="19952"/>
          <a:stretch/>
        </p:blipFill>
        <p:spPr bwMode="auto">
          <a:xfrm>
            <a:off x="755576" y="1869948"/>
            <a:ext cx="5184576" cy="2532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4878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antIntelligence.cs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897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44216" y="2852936"/>
            <a:ext cx="7772400" cy="1362075"/>
          </a:xfrm>
        </p:spPr>
        <p:txBody>
          <a:bodyPr/>
          <a:lstStyle/>
          <a:p>
            <a:r>
              <a:rPr lang="en-US" dirty="0" smtClean="0"/>
              <a:t>3. Commands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3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Event-driven programming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External events </a:t>
            </a:r>
            <a:r>
              <a:rPr lang="en-US" dirty="0" smtClean="0"/>
              <a:t>invoke methods of the ants</a:t>
            </a:r>
          </a:p>
          <a:p>
            <a:r>
              <a:rPr lang="en-US" dirty="0" smtClean="0"/>
              <a:t>Most important events:</a:t>
            </a:r>
          </a:p>
          <a:p>
            <a:pPr lvl="1"/>
            <a:r>
              <a:rPr lang="en-US" dirty="0" smtClean="0"/>
              <a:t>Tick() – called in every simulation step</a:t>
            </a:r>
          </a:p>
          <a:p>
            <a:pPr lvl="1"/>
            <a:r>
              <a:rPr lang="en-US" dirty="0" smtClean="0"/>
              <a:t>Spots(Sugar sugar/Fruit fruit) – called when the ant spots food</a:t>
            </a:r>
          </a:p>
          <a:p>
            <a:pPr lvl="1"/>
            <a:r>
              <a:rPr lang="en-US" dirty="0" err="1"/>
              <a:t>TargetReached</a:t>
            </a:r>
            <a:r>
              <a:rPr lang="en-US" dirty="0"/>
              <a:t>(Sugar </a:t>
            </a:r>
            <a:r>
              <a:rPr lang="en-US" dirty="0" smtClean="0"/>
              <a:t>sugar/Fruit fruit) – called when the ant reaches food</a:t>
            </a:r>
          </a:p>
          <a:p>
            <a:pPr lvl="1"/>
            <a:r>
              <a:rPr lang="en-US" dirty="0" smtClean="0"/>
              <a:t>Waits() – called whenever the ant has no task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All events are</a:t>
            </a:r>
            <a:r>
              <a:rPr lang="en-US" dirty="0" smtClean="0"/>
              <a:t> listed </a:t>
            </a:r>
            <a:r>
              <a:rPr lang="en-US" dirty="0" smtClean="0">
                <a:solidFill>
                  <a:srgbClr val="0070C0"/>
                </a:solidFill>
              </a:rPr>
              <a:t>in the template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385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walks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n-US" sz="2000" dirty="0" smtClean="0">
              <a:solidFill>
                <a:srgbClr val="0000FF"/>
              </a:solidFill>
              <a:highlight>
                <a:srgbClr val="FFFFFF"/>
              </a:highlight>
              <a:latin typeface="Consolas"/>
            </a:endParaRPr>
          </a:p>
          <a:p>
            <a:pPr marL="0" indent="0">
              <a:buNone/>
            </a:pPr>
            <a:endParaRPr lang="en-US" sz="2000" dirty="0">
              <a:solidFill>
                <a:srgbClr val="0000FF"/>
              </a:solidFill>
              <a:highlight>
                <a:srgbClr val="FFFFFF"/>
              </a:highlight>
              <a:latin typeface="Consolas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public</a:t>
            </a:r>
            <a:r>
              <a:rPr lang="en-US" sz="20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0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override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0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void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Waits()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        </a:t>
            </a:r>
            <a:r>
              <a:rPr lang="en-US" sz="2000" dirty="0">
                <a:solidFill>
                  <a:srgbClr val="2B91AF"/>
                </a:solidFill>
                <a:highlight>
                  <a:srgbClr val="FFFFFF"/>
                </a:highlight>
                <a:latin typeface="Consolas"/>
              </a:rPr>
              <a:t>Random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random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= </a:t>
            </a:r>
            <a:r>
              <a:rPr lang="en-US" sz="20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new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000" dirty="0">
                <a:solidFill>
                  <a:srgbClr val="2B91AF"/>
                </a:solidFill>
                <a:highlight>
                  <a:srgbClr val="FFFFFF"/>
                </a:highlight>
                <a:latin typeface="Consolas"/>
              </a:rPr>
              <a:t>Random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();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        </a:t>
            </a:r>
            <a:r>
              <a:rPr lang="en-US" sz="2000" dirty="0" err="1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int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degrees =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random.Next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(-50, 50);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        </a:t>
            </a:r>
            <a:r>
              <a:rPr lang="en-US" sz="2000" dirty="0" err="1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this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.TurnByDegrees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(degrees);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        </a:t>
            </a:r>
            <a:r>
              <a:rPr lang="en-US" sz="2000" dirty="0" err="1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this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.GoAhead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(20);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7317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Bringing back sugar and fruits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public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4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override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4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void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Spots(</a:t>
            </a:r>
            <a:r>
              <a:rPr lang="en-US" sz="2400" dirty="0">
                <a:solidFill>
                  <a:srgbClr val="2B91AF"/>
                </a:solidFill>
                <a:highlight>
                  <a:srgbClr val="FFFFFF"/>
                </a:highlight>
                <a:latin typeface="Consolas"/>
              </a:rPr>
              <a:t>Sugar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sugar)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{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    </a:t>
            </a:r>
            <a:r>
              <a:rPr lang="en-US" sz="24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if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(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this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.CurrentLoad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== 0)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this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.GoToTarget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(sugar);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}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highlight>
                <a:srgbClr val="FFFFFF"/>
              </a:highlight>
              <a:latin typeface="Consolas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public</a:t>
            </a:r>
            <a:r>
              <a:rPr lang="en-US" sz="24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4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override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4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void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Spots(</a:t>
            </a:r>
            <a:r>
              <a:rPr lang="en-US" sz="2400" dirty="0">
                <a:solidFill>
                  <a:srgbClr val="2B91AF"/>
                </a:solidFill>
                <a:highlight>
                  <a:srgbClr val="FFFFFF"/>
                </a:highlight>
                <a:latin typeface="Consolas"/>
              </a:rPr>
              <a:t>Fruit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fruit)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{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    </a:t>
            </a:r>
            <a:r>
              <a:rPr lang="en-US" sz="24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if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(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this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.CurrentLoad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== 0)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this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.GoToTarget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(fruit);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}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highlight>
                <a:srgbClr val="FFFFFF"/>
              </a:highlight>
              <a:latin typeface="Consolas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public</a:t>
            </a:r>
            <a:r>
              <a:rPr lang="en-US" sz="24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4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override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4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void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TargetReached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400" dirty="0">
                <a:solidFill>
                  <a:srgbClr val="2B91AF"/>
                </a:solidFill>
                <a:highlight>
                  <a:srgbClr val="FFFFFF"/>
                </a:highlight>
                <a:latin typeface="Consolas"/>
              </a:rPr>
              <a:t>Sugar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sugar)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{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   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this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.Take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(sugar);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   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this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.GoBackToAnthill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();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}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highlight>
                <a:srgbClr val="FFFFFF"/>
              </a:highlight>
              <a:latin typeface="Consolas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public</a:t>
            </a:r>
            <a:r>
              <a:rPr lang="en-US" sz="24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4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override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4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void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TargetReached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2400" dirty="0">
                <a:solidFill>
                  <a:srgbClr val="2B91AF"/>
                </a:solidFill>
                <a:highlight>
                  <a:srgbClr val="FFFFFF"/>
                </a:highlight>
                <a:latin typeface="Consolas"/>
              </a:rPr>
              <a:t>Fruit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fruit)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{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   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this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.Take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(fruit);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   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this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.GoBackToAnthill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();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}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9305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markers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public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override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void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TargetReached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1800" dirty="0">
                <a:solidFill>
                  <a:srgbClr val="2B91AF"/>
                </a:solidFill>
                <a:highlight>
                  <a:srgbClr val="FFFFFF"/>
                </a:highlight>
                <a:latin typeface="Consolas"/>
              </a:rPr>
              <a:t>Sugar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sugar)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{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    </a:t>
            </a:r>
            <a:r>
              <a:rPr lang="en-US" sz="1800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this</a:t>
            </a:r>
            <a:r>
              <a:rPr lang="en-US" sz="1800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.MakeMark</a:t>
            </a:r>
            <a:r>
              <a:rPr lang="en-US" sz="18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(123,9999);</a:t>
            </a:r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onsolas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    </a:t>
            </a:r>
            <a:r>
              <a:rPr lang="en-US" sz="1800" dirty="0" err="1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this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.Take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(sugar);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    </a:t>
            </a:r>
            <a:r>
              <a:rPr lang="en-US" sz="1800" dirty="0" err="1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this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.GoBackToAnthill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();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}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onsolas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public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override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void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SmellsFriend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</a:t>
            </a:r>
            <a:r>
              <a:rPr lang="en-US" sz="1800" dirty="0">
                <a:solidFill>
                  <a:srgbClr val="2B91AF"/>
                </a:solidFill>
                <a:highlight>
                  <a:srgbClr val="FFFFFF"/>
                </a:highlight>
                <a:latin typeface="Consolas"/>
              </a:rPr>
              <a:t>Marker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marker)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{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if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(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marker.Information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==123 &amp;&amp; </a:t>
            </a:r>
            <a:r>
              <a:rPr lang="en-US" sz="1800" dirty="0" err="1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this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.CurrentLoad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== 0)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                </a:t>
            </a:r>
            <a:r>
              <a:rPr lang="en-US" sz="1800" dirty="0" err="1">
                <a:solidFill>
                  <a:srgbClr val="0000FF"/>
                </a:solidFill>
                <a:highlight>
                  <a:srgbClr val="FFFFFF"/>
                </a:highlight>
                <a:latin typeface="Consolas"/>
              </a:rPr>
              <a:t>this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.GoToTarget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(marker);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  <a:highlight>
                <a:srgbClr val="FFFFFF"/>
              </a:highlight>
              <a:latin typeface="Consolas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onsolas"/>
              </a:rPr>
              <a:t>}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18245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000" y="1546705"/>
            <a:ext cx="8636000" cy="2053745"/>
          </a:xfrm>
        </p:spPr>
        <p:txBody>
          <a:bodyPr>
            <a:noAutofit/>
          </a:bodyPr>
          <a:lstStyle/>
          <a:p>
            <a:r>
              <a:rPr lang="en-US" sz="6000" dirty="0" smtClean="0"/>
              <a:t>Distributed Systems</a:t>
            </a:r>
            <a:br>
              <a:rPr lang="en-US" sz="6000" dirty="0" smtClean="0"/>
            </a:br>
            <a:r>
              <a:rPr lang="en-US" sz="4000" dirty="0" smtClean="0"/>
              <a:t>16. </a:t>
            </a:r>
            <a:r>
              <a:rPr lang="en-US" sz="4000" dirty="0" err="1" smtClean="0"/>
              <a:t>AntMe</a:t>
            </a:r>
            <a:endParaRPr lang="en-US" sz="60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77337" y="3832150"/>
            <a:ext cx="6400800" cy="2681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b="1" dirty="0" smtClean="0">
                <a:solidFill>
                  <a:prstClr val="black">
                    <a:tint val="75000"/>
                  </a:prstClr>
                </a:solidFill>
              </a:rPr>
              <a:t>Simon Razniewski</a:t>
            </a:r>
            <a:endParaRPr lang="en-US" dirty="0" smtClean="0">
              <a:solidFill>
                <a:prstClr val="black">
                  <a:tint val="75000"/>
                </a:prstClr>
              </a:solidFill>
            </a:endParaRPr>
          </a:p>
          <a:p>
            <a:pPr fontAlgn="auto">
              <a:spcAft>
                <a:spcPts val="0"/>
              </a:spcAft>
            </a:pPr>
            <a:endParaRPr lang="en-US" dirty="0" smtClean="0">
              <a:solidFill>
                <a:prstClr val="black">
                  <a:tint val="75000"/>
                </a:prst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Faculty of Computer Science</a:t>
            </a:r>
          </a:p>
          <a:p>
            <a:pPr fontAlgn="auto">
              <a:spcAft>
                <a:spcPts val="0"/>
              </a:spcAft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Free University of </a:t>
            </a:r>
            <a:r>
              <a:rPr lang="en-US" dirty="0" err="1" smtClean="0">
                <a:solidFill>
                  <a:prstClr val="black">
                    <a:tint val="75000"/>
                  </a:prstClr>
                </a:solidFill>
              </a:rPr>
              <a:t>Bozen</a:t>
            </a: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-Bolzano</a:t>
            </a:r>
          </a:p>
          <a:p>
            <a:pPr fontAlgn="auto">
              <a:spcAft>
                <a:spcPts val="0"/>
              </a:spcAft>
            </a:pPr>
            <a:endParaRPr lang="en-US" dirty="0" smtClean="0">
              <a:solidFill>
                <a:prstClr val="black">
                  <a:tint val="75000"/>
                </a:prst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A.Y. 2014/2015</a:t>
            </a:r>
          </a:p>
          <a:p>
            <a:pPr fontAlgn="auto">
              <a:spcAft>
                <a:spcPts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03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37" t="13246" r="25000" b="8395"/>
          <a:stretch/>
        </p:blipFill>
        <p:spPr bwMode="auto">
          <a:xfrm>
            <a:off x="1033729" y="548680"/>
            <a:ext cx="7615451" cy="5732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2627784" y="4437112"/>
            <a:ext cx="2213670" cy="576064"/>
          </a:xfrm>
          <a:prstGeom prst="wedgeRoundRectCallout">
            <a:avLst>
              <a:gd name="adj1" fmla="val 61343"/>
              <a:gd name="adj2" fmla="val -13837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Your first ant street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23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Turning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/>
              <a:t>TurnAround</a:t>
            </a:r>
            <a:r>
              <a:rPr lang="en-US" dirty="0"/>
              <a:t>();</a:t>
            </a:r>
          </a:p>
          <a:p>
            <a:pPr lvl="1"/>
            <a:r>
              <a:rPr lang="en-US" dirty="0" err="1" smtClean="0"/>
              <a:t>TurnByDegrees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degrees);</a:t>
            </a:r>
          </a:p>
          <a:p>
            <a:pPr lvl="1"/>
            <a:r>
              <a:rPr lang="en-US" dirty="0" err="1" smtClean="0"/>
              <a:t>TurnToDirection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direction);</a:t>
            </a:r>
          </a:p>
          <a:p>
            <a:pPr lvl="1"/>
            <a:r>
              <a:rPr lang="en-US" dirty="0" err="1" smtClean="0"/>
              <a:t>TurnToTarget</a:t>
            </a:r>
            <a:r>
              <a:rPr lang="en-US" dirty="0" smtClean="0"/>
              <a:t>(Item </a:t>
            </a:r>
            <a:r>
              <a:rPr lang="en-US" dirty="0"/>
              <a:t>Target</a:t>
            </a:r>
            <a:r>
              <a:rPr lang="en-US" dirty="0" smtClean="0"/>
              <a:t>);</a:t>
            </a:r>
          </a:p>
          <a:p>
            <a:pPr marL="5715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Moving</a:t>
            </a:r>
          </a:p>
          <a:p>
            <a:pPr lvl="1"/>
            <a:r>
              <a:rPr lang="en-US" dirty="0"/>
              <a:t>Stop();</a:t>
            </a:r>
          </a:p>
          <a:p>
            <a:pPr lvl="1"/>
            <a:r>
              <a:rPr lang="en-US" dirty="0" err="1" smtClean="0"/>
              <a:t>GoAhead</a:t>
            </a:r>
            <a:r>
              <a:rPr lang="en-US" dirty="0"/>
              <a:t>();</a:t>
            </a:r>
          </a:p>
          <a:p>
            <a:pPr lvl="1"/>
            <a:r>
              <a:rPr lang="en-US" dirty="0" err="1" smtClean="0"/>
              <a:t>GoAhead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steps)</a:t>
            </a:r>
          </a:p>
          <a:p>
            <a:pPr lvl="1"/>
            <a:r>
              <a:rPr lang="en-US" dirty="0" err="1" smtClean="0"/>
              <a:t>GoToTarget</a:t>
            </a:r>
            <a:r>
              <a:rPr lang="en-US" dirty="0" smtClean="0"/>
              <a:t>(Item </a:t>
            </a:r>
            <a:r>
              <a:rPr lang="en-US" dirty="0"/>
              <a:t>Target)</a:t>
            </a:r>
          </a:p>
          <a:p>
            <a:pPr lvl="1"/>
            <a:r>
              <a:rPr lang="en-US" dirty="0" err="1" smtClean="0"/>
              <a:t>GoBackToAnthill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Attack</a:t>
            </a:r>
          </a:p>
          <a:p>
            <a:pPr lvl="1"/>
            <a:r>
              <a:rPr lang="en-US" dirty="0" smtClean="0"/>
              <a:t>Attack(Insect </a:t>
            </a:r>
            <a:r>
              <a:rPr lang="en-US" dirty="0"/>
              <a:t>Target</a:t>
            </a:r>
            <a:r>
              <a:rPr lang="en-US" dirty="0" smtClean="0"/>
              <a:t>)</a:t>
            </a:r>
          </a:p>
          <a:p>
            <a:pPr marL="5715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Carrying</a:t>
            </a:r>
          </a:p>
          <a:p>
            <a:pPr lvl="1"/>
            <a:r>
              <a:rPr lang="en-US" dirty="0"/>
              <a:t>Take(Food Food);</a:t>
            </a:r>
          </a:p>
          <a:p>
            <a:pPr lvl="1"/>
            <a:r>
              <a:rPr lang="en-US" dirty="0" smtClean="0"/>
              <a:t>Drop()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Marking</a:t>
            </a:r>
          </a:p>
          <a:p>
            <a:pPr lvl="1"/>
            <a:r>
              <a:rPr lang="en-US" dirty="0" err="1"/>
              <a:t>MakeMark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information, </a:t>
            </a:r>
            <a:r>
              <a:rPr lang="en-US" dirty="0" err="1"/>
              <a:t>int</a:t>
            </a:r>
            <a:r>
              <a:rPr lang="en-US" dirty="0"/>
              <a:t> range</a:t>
            </a:r>
            <a:r>
              <a:rPr lang="en-US" dirty="0" smtClean="0"/>
              <a:t>) – </a:t>
            </a:r>
            <a:br>
              <a:rPr lang="en-US" dirty="0" smtClean="0"/>
            </a:br>
            <a:r>
              <a:rPr lang="en-US" i="1" dirty="0" smtClean="0"/>
              <a:t>the larger the range, the shorter lived is the mark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16016" y="1556792"/>
            <a:ext cx="381642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Fields</a:t>
            </a:r>
          </a:p>
          <a:p>
            <a:pPr marL="742950" lvl="1" indent="-285750">
              <a:buFont typeface="Calibri" panose="020F0502020204030204" pitchFamily="34" charset="0"/>
              <a:buChar char="‒"/>
            </a:pP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CurrentLoad</a:t>
            </a:r>
            <a:r>
              <a:rPr lang="en-US" sz="1600" dirty="0"/>
              <a:t>()</a:t>
            </a:r>
          </a:p>
          <a:p>
            <a:pPr marL="742950" lvl="1" indent="-285750">
              <a:buFont typeface="Calibri" panose="020F0502020204030204" pitchFamily="34" charset="0"/>
              <a:buChar char="‒"/>
            </a:pP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CurrentSpeed</a:t>
            </a:r>
            <a:r>
              <a:rPr lang="en-US" sz="1600" dirty="0"/>
              <a:t>()</a:t>
            </a:r>
          </a:p>
          <a:p>
            <a:pPr marL="742950" lvl="1" indent="-285750">
              <a:buFont typeface="Calibri" panose="020F0502020204030204" pitchFamily="34" charset="0"/>
              <a:buChar char="‒"/>
            </a:pP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CurrentEnergy</a:t>
            </a:r>
            <a:r>
              <a:rPr lang="en-US" sz="1600" dirty="0"/>
              <a:t>()</a:t>
            </a:r>
          </a:p>
          <a:p>
            <a:pPr marL="742950" lvl="1" indent="-285750">
              <a:buFont typeface="Calibri" panose="020F0502020204030204" pitchFamily="34" charset="0"/>
              <a:buChar char="‒"/>
            </a:pP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FriendlyAntsInViewrange</a:t>
            </a:r>
            <a:r>
              <a:rPr lang="en-US" sz="1600" dirty="0"/>
              <a:t>()</a:t>
            </a:r>
          </a:p>
          <a:p>
            <a:pPr marL="742950" lvl="1" indent="-285750">
              <a:buFont typeface="Calibri" panose="020F0502020204030204" pitchFamily="34" charset="0"/>
              <a:buChar char="‒"/>
            </a:pP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DistanceToAnthill</a:t>
            </a:r>
            <a:r>
              <a:rPr lang="en-US" sz="1600" dirty="0"/>
              <a:t>()</a:t>
            </a:r>
          </a:p>
          <a:p>
            <a:pPr marL="742950" lvl="1" indent="-285750">
              <a:buFont typeface="Calibri" panose="020F0502020204030204" pitchFamily="34" charset="0"/>
              <a:buChar char="‒"/>
            </a:pP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DistanceToTarget</a:t>
            </a:r>
            <a:r>
              <a:rPr lang="en-US" sz="1600" dirty="0" smtClean="0"/>
              <a:t>()</a:t>
            </a:r>
          </a:p>
          <a:p>
            <a:pPr marL="742950" lvl="1" indent="-285750">
              <a:buFont typeface="Calibri" panose="020F0502020204030204" pitchFamily="34" charset="0"/>
              <a:buChar char="‒"/>
            </a:pPr>
            <a:r>
              <a:rPr lang="en-US" sz="1600" dirty="0" err="1" smtClean="0"/>
              <a:t>boolean</a:t>
            </a:r>
            <a:r>
              <a:rPr lang="en-US" sz="1600" dirty="0" smtClean="0"/>
              <a:t> </a:t>
            </a:r>
            <a:r>
              <a:rPr lang="en-US" sz="1600" dirty="0" err="1" smtClean="0"/>
              <a:t>IsTired</a:t>
            </a:r>
            <a:r>
              <a:rPr lang="en-US" sz="1600" dirty="0" smtClean="0"/>
              <a:t>() </a:t>
            </a:r>
            <a:r>
              <a:rPr lang="en-US" sz="1600" i="1" dirty="0" smtClean="0"/>
              <a:t>(true after the ant has covered one third of its range)</a:t>
            </a:r>
          </a:p>
          <a:p>
            <a:pPr marL="742950" lvl="1" indent="-285750">
              <a:buFont typeface="Calibri" panose="020F0502020204030204" pitchFamily="34" charset="0"/>
              <a:buChar char="‒"/>
            </a:pPr>
            <a:r>
              <a:rPr lang="en-US" sz="1600" dirty="0" err="1" smtClean="0"/>
              <a:t>int</a:t>
            </a:r>
            <a:r>
              <a:rPr lang="en-US" sz="1600" dirty="0" smtClean="0"/>
              <a:t> Direction()</a:t>
            </a:r>
            <a:endParaRPr lang="en-US" sz="1600" dirty="0"/>
          </a:p>
          <a:p>
            <a:pPr marL="742950" lvl="1" indent="-285750">
              <a:buFont typeface="Calibri" panose="020F0502020204030204" pitchFamily="34" charset="0"/>
              <a:buChar char="‒"/>
            </a:pPr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 err="1" smtClean="0"/>
              <a:t>WalkedRange</a:t>
            </a:r>
            <a:r>
              <a:rPr lang="en-US" sz="1600" dirty="0" smtClean="0"/>
              <a:t>()</a:t>
            </a:r>
          </a:p>
          <a:p>
            <a:endParaRPr lang="en-US" sz="1600" dirty="0"/>
          </a:p>
          <a:p>
            <a:r>
              <a:rPr lang="en-US" sz="1600" dirty="0" smtClean="0">
                <a:solidFill>
                  <a:srgbClr val="0070C0"/>
                </a:solidFill>
              </a:rPr>
              <a:t>Other</a:t>
            </a:r>
          </a:p>
          <a:p>
            <a:pPr marL="742950" lvl="1" indent="-285750">
              <a:buFont typeface="Calibri" panose="020F0502020204030204" pitchFamily="34" charset="0"/>
              <a:buChar char="‒"/>
            </a:pPr>
            <a:r>
              <a:rPr lang="en-US" sz="1600" dirty="0" err="1" smtClean="0"/>
              <a:t>Coordinate.GetDistanceBetween</a:t>
            </a:r>
            <a:r>
              <a:rPr lang="en-US" sz="1600" dirty="0" smtClean="0"/>
              <a:t>(Item as, Item b)</a:t>
            </a:r>
          </a:p>
          <a:p>
            <a:pPr marL="742950" lvl="1" indent="-285750">
              <a:buFont typeface="Calibri" panose="020F0502020204030204" pitchFamily="34" charset="0"/>
              <a:buChar char="‒"/>
            </a:pPr>
            <a:r>
              <a:rPr lang="en-US" sz="1600" dirty="0" err="1" smtClean="0"/>
              <a:t>ChooseType</a:t>
            </a:r>
            <a:r>
              <a:rPr lang="en-US" sz="1600" dirty="0" smtClean="0"/>
              <a:t>(Dictionary (string, </a:t>
            </a:r>
            <a:r>
              <a:rPr lang="en-US" sz="1600" dirty="0" err="1" smtClean="0"/>
              <a:t>int</a:t>
            </a:r>
            <a:r>
              <a:rPr lang="en-US" sz="1600" dirty="0" smtClean="0"/>
              <a:t>) count) – </a:t>
            </a:r>
            <a:r>
              <a:rPr lang="en-US" sz="1600" i="1" dirty="0" smtClean="0"/>
              <a:t>to determine the caste of a newly spawned ant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99782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Skill range: -1 to 2.</a:t>
            </a:r>
          </a:p>
          <a:p>
            <a:endParaRPr lang="en-US" dirty="0"/>
          </a:p>
          <a:p>
            <a:r>
              <a:rPr lang="en-US" dirty="0" smtClean="0"/>
              <a:t>Examples:</a:t>
            </a:r>
          </a:p>
          <a:p>
            <a:pPr marL="0" indent="0">
              <a:buNone/>
            </a:pPr>
            <a:endParaRPr lang="en-US" dirty="0"/>
          </a:p>
          <a:p>
            <a:pPr marL="400050" lvl="1" indent="0">
              <a:buNone/>
            </a:pPr>
            <a:r>
              <a:rPr lang="en-US" dirty="0" smtClean="0"/>
              <a:t>[</a:t>
            </a:r>
            <a:r>
              <a:rPr lang="en-US" dirty="0"/>
              <a:t>Caste(Name = </a:t>
            </a:r>
            <a:r>
              <a:rPr lang="en-US" dirty="0" smtClean="0"/>
              <a:t>“Worker",</a:t>
            </a:r>
            <a:endParaRPr lang="en-US" dirty="0"/>
          </a:p>
          <a:p>
            <a:pPr marL="400050" lvl="1" indent="0">
              <a:buNone/>
            </a:pPr>
            <a:r>
              <a:rPr lang="en-US" dirty="0"/>
              <a:t>           </a:t>
            </a:r>
            <a:r>
              <a:rPr lang="en-US" dirty="0" err="1"/>
              <a:t>AttackModificator</a:t>
            </a:r>
            <a:r>
              <a:rPr lang="en-US" dirty="0"/>
              <a:t> = </a:t>
            </a:r>
            <a:r>
              <a:rPr lang="en-US" dirty="0" smtClean="0"/>
              <a:t>-1,</a:t>
            </a:r>
            <a:endParaRPr lang="en-US" dirty="0"/>
          </a:p>
          <a:p>
            <a:pPr marL="400050" lvl="1" indent="0">
              <a:buNone/>
            </a:pPr>
            <a:r>
              <a:rPr lang="en-US" dirty="0"/>
              <a:t>           </a:t>
            </a:r>
            <a:r>
              <a:rPr lang="en-US" dirty="0" err="1"/>
              <a:t>EnergyModificator</a:t>
            </a:r>
            <a:r>
              <a:rPr lang="en-US" dirty="0"/>
              <a:t> = 0,</a:t>
            </a:r>
          </a:p>
          <a:p>
            <a:pPr marL="400050" lvl="1" indent="0">
              <a:buNone/>
            </a:pPr>
            <a:r>
              <a:rPr lang="en-US" dirty="0"/>
              <a:t>           </a:t>
            </a:r>
            <a:r>
              <a:rPr lang="en-US" dirty="0" err="1"/>
              <a:t>LoadModificator</a:t>
            </a:r>
            <a:r>
              <a:rPr lang="en-US" dirty="0"/>
              <a:t> = </a:t>
            </a:r>
            <a:r>
              <a:rPr lang="en-US" dirty="0" smtClean="0"/>
              <a:t>2,</a:t>
            </a:r>
            <a:endParaRPr lang="en-US" dirty="0"/>
          </a:p>
          <a:p>
            <a:pPr marL="400050" lvl="1" indent="0">
              <a:buNone/>
            </a:pPr>
            <a:r>
              <a:rPr lang="en-US" dirty="0"/>
              <a:t>           </a:t>
            </a:r>
            <a:r>
              <a:rPr lang="en-US" dirty="0" err="1"/>
              <a:t>RangeModificator</a:t>
            </a:r>
            <a:r>
              <a:rPr lang="en-US" dirty="0"/>
              <a:t> = 0,</a:t>
            </a:r>
          </a:p>
          <a:p>
            <a:pPr marL="400050" lvl="1" indent="0">
              <a:buNone/>
            </a:pPr>
            <a:r>
              <a:rPr lang="en-US" dirty="0"/>
              <a:t>           </a:t>
            </a:r>
            <a:r>
              <a:rPr lang="en-US" dirty="0" err="1"/>
              <a:t>RotationSpeedModificator</a:t>
            </a:r>
            <a:r>
              <a:rPr lang="en-US" dirty="0"/>
              <a:t> = </a:t>
            </a:r>
            <a:r>
              <a:rPr lang="en-US" dirty="0" smtClean="0"/>
              <a:t>-1,</a:t>
            </a:r>
            <a:endParaRPr lang="en-US" dirty="0"/>
          </a:p>
          <a:p>
            <a:pPr marL="400050" lvl="1" indent="0">
              <a:buNone/>
            </a:pPr>
            <a:r>
              <a:rPr lang="en-US" dirty="0"/>
              <a:t>           </a:t>
            </a:r>
            <a:r>
              <a:rPr lang="en-US" dirty="0" err="1"/>
              <a:t>SpeedModificator</a:t>
            </a:r>
            <a:r>
              <a:rPr lang="en-US" dirty="0"/>
              <a:t> = </a:t>
            </a:r>
            <a:r>
              <a:rPr lang="en-US" dirty="0" smtClean="0"/>
              <a:t>1,</a:t>
            </a:r>
            <a:endParaRPr lang="en-US" dirty="0"/>
          </a:p>
          <a:p>
            <a:pPr marL="400050" lvl="1" indent="0">
              <a:buNone/>
            </a:pPr>
            <a:r>
              <a:rPr lang="en-US" dirty="0"/>
              <a:t>           </a:t>
            </a:r>
            <a:r>
              <a:rPr lang="en-US" dirty="0" err="1"/>
              <a:t>ViewRangeModificator</a:t>
            </a:r>
            <a:r>
              <a:rPr lang="en-US" dirty="0"/>
              <a:t> = </a:t>
            </a:r>
            <a:r>
              <a:rPr lang="en-US" dirty="0" smtClean="0"/>
              <a:t>-1</a:t>
            </a:r>
            <a:endParaRPr lang="en-US" dirty="0"/>
          </a:p>
          <a:p>
            <a:pPr marL="400050" lvl="1" indent="0">
              <a:buNone/>
            </a:pPr>
            <a:r>
              <a:rPr lang="en-US" dirty="0"/>
              <a:t>)]</a:t>
            </a:r>
          </a:p>
          <a:p>
            <a:pPr marL="400050" lvl="1" indent="0">
              <a:buNone/>
            </a:pPr>
            <a:endParaRPr lang="en-US" dirty="0" smtClean="0"/>
          </a:p>
          <a:p>
            <a:pPr marL="400050" lvl="1" indent="0">
              <a:buNone/>
            </a:pPr>
            <a:r>
              <a:rPr lang="en-US" dirty="0"/>
              <a:t>[Caste(Name = </a:t>
            </a:r>
            <a:r>
              <a:rPr lang="en-US" dirty="0" smtClean="0"/>
              <a:t>“Fighter",</a:t>
            </a:r>
            <a:endParaRPr lang="en-US" dirty="0"/>
          </a:p>
          <a:p>
            <a:pPr marL="400050" lvl="1" indent="0">
              <a:buNone/>
            </a:pPr>
            <a:r>
              <a:rPr lang="en-US" dirty="0"/>
              <a:t>           </a:t>
            </a:r>
            <a:r>
              <a:rPr lang="en-US" dirty="0" err="1"/>
              <a:t>AttackModificator</a:t>
            </a:r>
            <a:r>
              <a:rPr lang="en-US" dirty="0"/>
              <a:t> = </a:t>
            </a:r>
            <a:r>
              <a:rPr lang="en-US" dirty="0" smtClean="0"/>
              <a:t>2,</a:t>
            </a:r>
            <a:endParaRPr lang="en-US" dirty="0"/>
          </a:p>
          <a:p>
            <a:pPr marL="400050" lvl="1" indent="0">
              <a:buNone/>
            </a:pPr>
            <a:r>
              <a:rPr lang="en-US" dirty="0"/>
              <a:t>           </a:t>
            </a:r>
            <a:r>
              <a:rPr lang="en-US" dirty="0" err="1"/>
              <a:t>EnergyModificator</a:t>
            </a:r>
            <a:r>
              <a:rPr lang="en-US" dirty="0"/>
              <a:t> = </a:t>
            </a:r>
            <a:r>
              <a:rPr lang="en-US" dirty="0" smtClean="0"/>
              <a:t>1,</a:t>
            </a:r>
            <a:endParaRPr lang="en-US" dirty="0"/>
          </a:p>
          <a:p>
            <a:pPr marL="400050" lvl="1" indent="0">
              <a:buNone/>
            </a:pPr>
            <a:r>
              <a:rPr lang="en-US" dirty="0"/>
              <a:t>           </a:t>
            </a:r>
            <a:r>
              <a:rPr lang="en-US" dirty="0" err="1"/>
              <a:t>LoadModificator</a:t>
            </a:r>
            <a:r>
              <a:rPr lang="en-US" dirty="0"/>
              <a:t> = </a:t>
            </a:r>
            <a:r>
              <a:rPr lang="en-US" dirty="0" smtClean="0"/>
              <a:t>-1,</a:t>
            </a:r>
            <a:endParaRPr lang="en-US" dirty="0"/>
          </a:p>
          <a:p>
            <a:pPr marL="400050" lvl="1" indent="0">
              <a:buNone/>
            </a:pPr>
            <a:r>
              <a:rPr lang="en-US" dirty="0"/>
              <a:t>           </a:t>
            </a:r>
            <a:r>
              <a:rPr lang="en-US" dirty="0" err="1"/>
              <a:t>RangeModificator</a:t>
            </a:r>
            <a:r>
              <a:rPr lang="en-US" dirty="0"/>
              <a:t> = 0,</a:t>
            </a:r>
          </a:p>
          <a:p>
            <a:pPr marL="400050" lvl="1" indent="0">
              <a:buNone/>
            </a:pPr>
            <a:r>
              <a:rPr lang="en-US" dirty="0"/>
              <a:t>           </a:t>
            </a:r>
            <a:r>
              <a:rPr lang="en-US" dirty="0" err="1"/>
              <a:t>RotationSpeedModificator</a:t>
            </a:r>
            <a:r>
              <a:rPr lang="en-US" dirty="0"/>
              <a:t> = </a:t>
            </a:r>
            <a:r>
              <a:rPr lang="en-US" dirty="0" smtClean="0"/>
              <a:t>-1,</a:t>
            </a:r>
            <a:endParaRPr lang="en-US" dirty="0"/>
          </a:p>
          <a:p>
            <a:pPr marL="400050" lvl="1" indent="0">
              <a:buNone/>
            </a:pPr>
            <a:r>
              <a:rPr lang="en-US" dirty="0"/>
              <a:t>           </a:t>
            </a:r>
            <a:r>
              <a:rPr lang="en-US" dirty="0" err="1"/>
              <a:t>SpeedModificator</a:t>
            </a:r>
            <a:r>
              <a:rPr lang="en-US" dirty="0"/>
              <a:t> = 0,</a:t>
            </a:r>
          </a:p>
          <a:p>
            <a:pPr marL="400050" lvl="1" indent="0">
              <a:buNone/>
            </a:pPr>
            <a:r>
              <a:rPr lang="en-US" dirty="0"/>
              <a:t>           </a:t>
            </a:r>
            <a:r>
              <a:rPr lang="en-US" dirty="0" err="1"/>
              <a:t>ViewRangeModificator</a:t>
            </a:r>
            <a:r>
              <a:rPr lang="en-US" dirty="0"/>
              <a:t> = </a:t>
            </a:r>
            <a:r>
              <a:rPr lang="en-US" dirty="0" smtClean="0"/>
              <a:t>-1</a:t>
            </a:r>
            <a:endParaRPr lang="en-US" dirty="0"/>
          </a:p>
          <a:p>
            <a:pPr marL="400050" lvl="1" indent="0">
              <a:buNone/>
            </a:pPr>
            <a:r>
              <a:rPr lang="en-US" dirty="0" smtClean="0"/>
              <a:t>)]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99992" y="4581128"/>
            <a:ext cx="482453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/>
              <a:t> public override string </a:t>
            </a:r>
            <a:r>
              <a:rPr lang="en-US" sz="1300" dirty="0" err="1"/>
              <a:t>ChooseType</a:t>
            </a:r>
            <a:r>
              <a:rPr lang="en-US" sz="1300" dirty="0"/>
              <a:t>(Dictionary&lt;string, </a:t>
            </a:r>
            <a:r>
              <a:rPr lang="en-US" sz="1300" dirty="0" err="1"/>
              <a:t>int</a:t>
            </a:r>
            <a:r>
              <a:rPr lang="en-US" sz="1300" dirty="0"/>
              <a:t>&gt; count)</a:t>
            </a:r>
          </a:p>
          <a:p>
            <a:r>
              <a:rPr lang="en-US" sz="1300" dirty="0"/>
              <a:t>        {</a:t>
            </a:r>
          </a:p>
          <a:p>
            <a:r>
              <a:rPr lang="en-US" sz="1300" dirty="0"/>
              <a:t>            if (count</a:t>
            </a:r>
            <a:r>
              <a:rPr lang="en-US" sz="1300" dirty="0" smtClean="0"/>
              <a:t>[“Fighter"] </a:t>
            </a:r>
            <a:r>
              <a:rPr lang="en-US" sz="1300" dirty="0"/>
              <a:t>&gt; 9 )</a:t>
            </a:r>
          </a:p>
          <a:p>
            <a:r>
              <a:rPr lang="en-US" sz="1300" dirty="0"/>
              <a:t>                return </a:t>
            </a:r>
            <a:r>
              <a:rPr lang="en-US" sz="1300" dirty="0" smtClean="0"/>
              <a:t>“Worker";</a:t>
            </a:r>
            <a:endParaRPr lang="en-US" sz="1300" dirty="0"/>
          </a:p>
          <a:p>
            <a:r>
              <a:rPr lang="en-US" sz="1300" dirty="0"/>
              <a:t>            else return </a:t>
            </a:r>
            <a:r>
              <a:rPr lang="en-US" sz="1300" dirty="0" smtClean="0"/>
              <a:t>“Fighter";</a:t>
            </a:r>
            <a:endParaRPr lang="en-US" sz="1300" dirty="0"/>
          </a:p>
          <a:p>
            <a:r>
              <a:rPr lang="en-US" sz="1300" dirty="0"/>
              <a:t>        }</a:t>
            </a:r>
          </a:p>
        </p:txBody>
      </p:sp>
    </p:spTree>
    <p:extLst>
      <p:ext uri="{BB962C8B-B14F-4D97-AF65-F5344CB8AC3E}">
        <p14:creationId xmlns:p14="http://schemas.microsoft.com/office/powerpoint/2010/main" val="33811985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www.ningelgen.eu/05_Informatik/InformatikDateien/Kapitel%205_03%20ObjektorientierteAmeisen.pdf</a:t>
            </a:r>
            <a:endParaRPr lang="en-US" dirty="0" smtClean="0"/>
          </a:p>
          <a:p>
            <a:pPr lvl="1"/>
            <a:r>
              <a:rPr lang="en-US" dirty="0">
                <a:hlinkClick r:id="rId3"/>
              </a:rPr>
              <a:t>http://de.wikipedia.org/wiki/AntMe!#</a:t>
            </a:r>
            <a:r>
              <a:rPr lang="en-US" dirty="0" smtClean="0">
                <a:hlinkClick r:id="rId3"/>
              </a:rPr>
              <a:t>Tutorials</a:t>
            </a:r>
            <a:endParaRPr lang="en-US" dirty="0" smtClean="0"/>
          </a:p>
          <a:p>
            <a:pPr lvl="1"/>
            <a:r>
              <a:rPr lang="en-US" dirty="0" smtClean="0"/>
              <a:t>A full command list is also on the course page (in German)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60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is </a:t>
            </a:r>
            <a:r>
              <a:rPr lang="en-US" dirty="0" err="1" smtClean="0"/>
              <a:t>AntMe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to program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Commands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5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95736" y="2708920"/>
            <a:ext cx="7772400" cy="1362075"/>
          </a:xfrm>
        </p:spPr>
        <p:txBody>
          <a:bodyPr/>
          <a:lstStyle/>
          <a:p>
            <a:r>
              <a:rPr lang="en-US" dirty="0" smtClean="0"/>
              <a:t>1. What is </a:t>
            </a:r>
            <a:r>
              <a:rPr lang="en-US" dirty="0" err="1" smtClean="0"/>
              <a:t>Antme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00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AntMe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 simulation environment for ant colonies</a:t>
            </a:r>
          </a:p>
          <a:p>
            <a:endParaRPr lang="en-US" dirty="0" smtClean="0"/>
          </a:p>
          <a:p>
            <a:r>
              <a:rPr lang="en-US" dirty="0" smtClean="0"/>
              <a:t>Players can write their own ant AIs and compete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80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…let’s see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006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33" t="9921" r="19524" b="12301"/>
          <a:stretch/>
        </p:blipFill>
        <p:spPr bwMode="auto">
          <a:xfrm>
            <a:off x="179512" y="188640"/>
            <a:ext cx="8748464" cy="6569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ular Callout 4"/>
          <p:cNvSpPr/>
          <p:nvPr/>
        </p:nvSpPr>
        <p:spPr>
          <a:xfrm>
            <a:off x="3203848" y="4380251"/>
            <a:ext cx="936104" cy="408623"/>
          </a:xfrm>
          <a:prstGeom prst="wedgeRoundRectCallout">
            <a:avLst>
              <a:gd name="adj1" fmla="val -152126"/>
              <a:gd name="adj2" fmla="val -57994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US" dirty="0" smtClean="0"/>
              <a:t>Anthill</a:t>
            </a:r>
            <a:endParaRPr lang="en-US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5940152" y="3645024"/>
            <a:ext cx="936104" cy="408623"/>
          </a:xfrm>
          <a:prstGeom prst="wedgeRoundRectCallout">
            <a:avLst>
              <a:gd name="adj1" fmla="val -152126"/>
              <a:gd name="adj2" fmla="val -57994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US" dirty="0" smtClean="0"/>
              <a:t>Fruit</a:t>
            </a:r>
            <a:endParaRPr lang="en-US" dirty="0"/>
          </a:p>
        </p:txBody>
      </p:sp>
      <p:sp>
        <p:nvSpPr>
          <p:cNvPr id="8" name="Rounded Rectangular Callout 7"/>
          <p:cNvSpPr/>
          <p:nvPr/>
        </p:nvSpPr>
        <p:spPr>
          <a:xfrm>
            <a:off x="2735796" y="2636912"/>
            <a:ext cx="936104" cy="408623"/>
          </a:xfrm>
          <a:prstGeom prst="wedgeRoundRectCallout">
            <a:avLst>
              <a:gd name="adj1" fmla="val -153629"/>
              <a:gd name="adj2" fmla="val -102749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US" dirty="0" smtClean="0"/>
              <a:t>Sugar</a:t>
            </a:r>
            <a:endParaRPr lang="en-US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3617640" y="5805264"/>
            <a:ext cx="936104" cy="408623"/>
          </a:xfrm>
          <a:prstGeom prst="wedgeRoundRectCallout">
            <a:avLst>
              <a:gd name="adj1" fmla="val -152126"/>
              <a:gd name="adj2" fmla="val -57994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US" dirty="0" smtClean="0"/>
              <a:t>Ants</a:t>
            </a:r>
            <a:endParaRPr lang="en-US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7236296" y="1412776"/>
            <a:ext cx="936104" cy="408623"/>
          </a:xfrm>
          <a:prstGeom prst="wedgeRoundRectCallout">
            <a:avLst>
              <a:gd name="adj1" fmla="val -152126"/>
              <a:gd name="adj2" fmla="val -57994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US" dirty="0" smtClean="0"/>
              <a:t>Bugs</a:t>
            </a:r>
            <a:endParaRPr lang="en-US" dirty="0"/>
          </a:p>
        </p:txBody>
      </p:sp>
      <p:sp>
        <p:nvSpPr>
          <p:cNvPr id="11" name="Rounded Rectangular Callout 10"/>
          <p:cNvSpPr/>
          <p:nvPr/>
        </p:nvSpPr>
        <p:spPr>
          <a:xfrm>
            <a:off x="4894229" y="1798012"/>
            <a:ext cx="1045923" cy="408623"/>
          </a:xfrm>
          <a:prstGeom prst="wedgeRoundRectCallout">
            <a:avLst>
              <a:gd name="adj1" fmla="val -125226"/>
              <a:gd name="adj2" fmla="val 114141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US" dirty="0" smtClean="0"/>
              <a:t>Markers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75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New ants are spawned continuously (maximum ants at any moment: 100)</a:t>
            </a:r>
          </a:p>
          <a:p>
            <a:r>
              <a:rPr lang="en-US" dirty="0" smtClean="0"/>
              <a:t>Have a limited range before they need to return to the anthill</a:t>
            </a:r>
          </a:p>
          <a:p>
            <a:r>
              <a:rPr lang="en-US" dirty="0" smtClean="0"/>
              <a:t>Points for:</a:t>
            </a:r>
          </a:p>
          <a:p>
            <a:pPr lvl="1"/>
            <a:r>
              <a:rPr lang="en-US" dirty="0" smtClean="0"/>
              <a:t>a fruit: 250</a:t>
            </a:r>
          </a:p>
          <a:p>
            <a:pPr lvl="1"/>
            <a:r>
              <a:rPr lang="en-US" dirty="0" smtClean="0"/>
              <a:t>sugar: 1 (standard ant load: 5 pieces)</a:t>
            </a:r>
          </a:p>
          <a:p>
            <a:pPr lvl="1"/>
            <a:r>
              <a:rPr lang="en-US" dirty="0"/>
              <a:t>killing a bug: </a:t>
            </a:r>
            <a:r>
              <a:rPr lang="en-US" dirty="0" smtClean="0"/>
              <a:t>150</a:t>
            </a:r>
          </a:p>
          <a:p>
            <a:r>
              <a:rPr lang="en-US" dirty="0" smtClean="0"/>
              <a:t>Sugar, fruits and bugs </a:t>
            </a:r>
            <a:r>
              <a:rPr lang="en-US" dirty="0" err="1" smtClean="0"/>
              <a:t>respawn</a:t>
            </a:r>
            <a:r>
              <a:rPr lang="en-US" dirty="0" smtClean="0"/>
              <a:t> as well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47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Castes (=Specializations)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Ants have default stats</a:t>
            </a:r>
          </a:p>
          <a:p>
            <a:pPr lvl="1"/>
            <a:r>
              <a:rPr lang="en-US" dirty="0" smtClean="0"/>
              <a:t>Speed: 4 steps/round</a:t>
            </a:r>
          </a:p>
          <a:p>
            <a:pPr lvl="1"/>
            <a:r>
              <a:rPr lang="en-US" dirty="0" smtClean="0"/>
              <a:t>Turning speed: 8 degree per round</a:t>
            </a:r>
          </a:p>
          <a:p>
            <a:pPr lvl="1"/>
            <a:r>
              <a:rPr lang="en-US" dirty="0" smtClean="0"/>
              <a:t>Load capacity: 5 units</a:t>
            </a:r>
          </a:p>
          <a:p>
            <a:pPr lvl="1"/>
            <a:r>
              <a:rPr lang="en-US" dirty="0" smtClean="0"/>
              <a:t>View range: 60 steps</a:t>
            </a:r>
          </a:p>
          <a:p>
            <a:pPr lvl="1"/>
            <a:r>
              <a:rPr lang="en-US" dirty="0" smtClean="0"/>
              <a:t>Range: 1,5x the map</a:t>
            </a:r>
          </a:p>
          <a:p>
            <a:pPr lvl="1"/>
            <a:r>
              <a:rPr lang="en-US" dirty="0" smtClean="0"/>
              <a:t>Energy: 100 HP</a:t>
            </a:r>
          </a:p>
          <a:p>
            <a:pPr lvl="1"/>
            <a:r>
              <a:rPr lang="en-US" dirty="0" smtClean="0"/>
              <a:t>Attack: 10 HP/round</a:t>
            </a:r>
          </a:p>
          <a:p>
            <a:r>
              <a:rPr lang="en-US" dirty="0" smtClean="0"/>
              <a:t>Custom castes of ants (workers, fighters, scouts, …) can be created by improving one skill and degrading another</a:t>
            </a:r>
          </a:p>
          <a:p>
            <a:r>
              <a:rPr lang="en-US" dirty="0" smtClean="0"/>
              <a:t>The distribution of ants can be freely chosen (e.g. first 5 scouts, then 10 fighters, then 5 workers for every fighter)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1022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745</Words>
  <Application>Microsoft Office PowerPoint</Application>
  <PresentationFormat>On-screen Show (4:3)</PresentationFormat>
  <Paragraphs>201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Tema di Office</vt:lpstr>
      <vt:lpstr>PowerPoint Presentation</vt:lpstr>
      <vt:lpstr>Distributed Systems 16. AntMe</vt:lpstr>
      <vt:lpstr>Overview</vt:lpstr>
      <vt:lpstr>1. What is Antme</vt:lpstr>
      <vt:lpstr>What is AntMe</vt:lpstr>
      <vt:lpstr>PowerPoint Presentation</vt:lpstr>
      <vt:lpstr>PowerPoint Presentation</vt:lpstr>
      <vt:lpstr>How it works</vt:lpstr>
      <vt:lpstr>Castes (=Specializations)</vt:lpstr>
      <vt:lpstr>Features we omit</vt:lpstr>
      <vt:lpstr>2. How to Program</vt:lpstr>
      <vt:lpstr>Environment</vt:lpstr>
      <vt:lpstr>C#</vt:lpstr>
      <vt:lpstr>PowerPoint Presentation</vt:lpstr>
      <vt:lpstr>3. Commands</vt:lpstr>
      <vt:lpstr>Event-driven programming</vt:lpstr>
      <vt:lpstr>Random walks</vt:lpstr>
      <vt:lpstr>Bringing back sugar and fruits</vt:lpstr>
      <vt:lpstr>Using markers</vt:lpstr>
      <vt:lpstr>PowerPoint Presentation</vt:lpstr>
      <vt:lpstr>Commands</vt:lpstr>
      <vt:lpstr>Castes</vt:lpstr>
      <vt:lpstr>Further 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15. Multiagent systems and swarms</dc:title>
  <dc:creator>simon</dc:creator>
  <cp:lastModifiedBy>simon</cp:lastModifiedBy>
  <cp:revision>87</cp:revision>
  <dcterms:created xsi:type="dcterms:W3CDTF">2015-05-05T09:02:53Z</dcterms:created>
  <dcterms:modified xsi:type="dcterms:W3CDTF">2015-05-12T09:54:22Z</dcterms:modified>
</cp:coreProperties>
</file>