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2" r:id="rId2"/>
    <p:sldId id="310" r:id="rId3"/>
    <p:sldId id="314" r:id="rId4"/>
    <p:sldId id="315" r:id="rId5"/>
    <p:sldId id="311" r:id="rId6"/>
    <p:sldId id="328" r:id="rId7"/>
    <p:sldId id="313" r:id="rId8"/>
    <p:sldId id="318" r:id="rId9"/>
    <p:sldId id="329" r:id="rId10"/>
    <p:sldId id="320" r:id="rId11"/>
    <p:sldId id="316" r:id="rId12"/>
    <p:sldId id="319" r:id="rId13"/>
    <p:sldId id="312" r:id="rId14"/>
    <p:sldId id="330" r:id="rId15"/>
    <p:sldId id="317" r:id="rId16"/>
    <p:sldId id="326" r:id="rId17"/>
    <p:sldId id="322" r:id="rId18"/>
    <p:sldId id="321" r:id="rId19"/>
    <p:sldId id="323" r:id="rId20"/>
    <p:sldId id="327" r:id="rId21"/>
    <p:sldId id="324" r:id="rId22"/>
    <p:sldId id="331" r:id="rId23"/>
    <p:sldId id="325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A434DC-34CB-4E7E-97EF-859DFF76FE16}">
          <p14:sldIdLst>
            <p14:sldId id="332"/>
            <p14:sldId id="310"/>
            <p14:sldId id="314"/>
          </p14:sldIdLst>
        </p14:section>
        <p14:section name="What is AntMe" id="{C20DCEE1-32DE-4489-9FC2-AB47153061C3}">
          <p14:sldIdLst>
            <p14:sldId id="315"/>
            <p14:sldId id="311"/>
            <p14:sldId id="328"/>
            <p14:sldId id="313"/>
            <p14:sldId id="318"/>
            <p14:sldId id="329"/>
            <p14:sldId id="320"/>
          </p14:sldIdLst>
        </p14:section>
        <p14:section name="How to program" id="{BF615597-3F1C-4B13-B84A-72EA41B3F2D4}">
          <p14:sldIdLst>
            <p14:sldId id="316"/>
            <p14:sldId id="319"/>
            <p14:sldId id="312"/>
            <p14:sldId id="330"/>
          </p14:sldIdLst>
        </p14:section>
        <p14:section name="Commands" id="{DE547B64-8D7C-4670-A96F-4C8A4D48E085}">
          <p14:sldIdLst>
            <p14:sldId id="317"/>
            <p14:sldId id="326"/>
            <p14:sldId id="322"/>
            <p14:sldId id="321"/>
            <p14:sldId id="323"/>
            <p14:sldId id="327"/>
            <p14:sldId id="324"/>
            <p14:sldId id="331"/>
            <p14:sldId id="3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>
        <p:scale>
          <a:sx n="70" d="100"/>
          <a:sy n="70" d="100"/>
        </p:scale>
        <p:origin x="-11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D49C1-9045-438D-BB10-8138AE59EF3A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5C52A-8626-41F3-910C-55D881E2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razniewski.files.wordpress.com/2015/05/2015_sigmod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AntMe!#Tutorials" TargetMode="External"/><Relationship Id="rId2" Type="http://schemas.openxmlformats.org/officeDocument/2006/relationships/hyperlink" Target="http://www.ningelgen.eu/05_Informatik/InformatikDateien/Kapitel%205_03%20ObjektorientierteAmeise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0059" y="518483"/>
            <a:ext cx="79332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Seminar Announcement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Title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Identifying the Extent of Completeness of Query Answers over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Partially Complete Databases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Speaker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Simon Razniewski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Date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Friday, May 15th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Time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15:00-15:30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Place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Seminar Room POS 1.02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Background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Joint work with Flip Korn (Google Research), Werner Nutt and Divesh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Srivastava (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AT&amp;T Labs-Research),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paper to be presented at SIGMOD 2015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Link to paper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https://srazniewski.files.wordpress.com/2015/05/2015_sigmod.pdf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059" y="3429000"/>
            <a:ext cx="85689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1400" b="1" dirty="0">
                <a:latin typeface="Arial" charset="0"/>
                <a:cs typeface="Arial" charset="0"/>
              </a:rPr>
              <a:t>Abstract</a:t>
            </a:r>
            <a:r>
              <a:rPr lang="en-US" altLang="en-US" sz="1400" dirty="0">
                <a:latin typeface="Arial" charset="0"/>
                <a:cs typeface="Arial" charset="0"/>
              </a:rPr>
              <a:t>:</a:t>
            </a:r>
            <a:br>
              <a:rPr lang="en-US" altLang="en-US" sz="1400" dirty="0">
                <a:latin typeface="Arial" charset="0"/>
                <a:cs typeface="Arial" charset="0"/>
              </a:rPr>
            </a:br>
            <a:r>
              <a:rPr lang="en-US" altLang="en-US" sz="1400" dirty="0">
                <a:latin typeface="Arial" charset="0"/>
                <a:cs typeface="Arial" charset="0"/>
              </a:rPr>
              <a:t>In many applications including loosely coupled cloud databases</a:t>
            </a:r>
            <a:r>
              <a:rPr lang="en-US" altLang="en-US" sz="1400" dirty="0" smtClean="0">
                <a:latin typeface="Arial" charset="0"/>
                <a:cs typeface="Arial" charset="0"/>
              </a:rPr>
              <a:t>, collaborative </a:t>
            </a:r>
            <a:r>
              <a:rPr lang="en-US" altLang="en-US" sz="1400" dirty="0">
                <a:latin typeface="Arial" charset="0"/>
                <a:cs typeface="Arial" charset="0"/>
              </a:rPr>
              <a:t>editing and network monitoring, data from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multiple sources </a:t>
            </a:r>
            <a:r>
              <a:rPr lang="en-US" altLang="en-US" sz="1400" dirty="0">
                <a:latin typeface="Arial" charset="0"/>
                <a:cs typeface="Arial" charset="0"/>
              </a:rPr>
              <a:t>is regularly used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for query </a:t>
            </a:r>
            <a:r>
              <a:rPr lang="en-US" altLang="en-US" sz="1400" dirty="0">
                <a:latin typeface="Arial" charset="0"/>
                <a:cs typeface="Arial" charset="0"/>
              </a:rPr>
              <a:t>answering</a:t>
            </a:r>
            <a:r>
              <a:rPr lang="en-US" altLang="en-US" sz="1400" dirty="0" smtClean="0">
                <a:latin typeface="Arial" charset="0"/>
                <a:cs typeface="Arial" charset="0"/>
              </a:rPr>
              <a:t>. For </a:t>
            </a:r>
            <a:r>
              <a:rPr lang="en-US" altLang="en-US" sz="1400" dirty="0">
                <a:latin typeface="Arial" charset="0"/>
                <a:cs typeface="Arial" charset="0"/>
              </a:rPr>
              <a:t>reasons such as system failures, insufficient author knowledge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or network </a:t>
            </a:r>
            <a:r>
              <a:rPr lang="en-US" altLang="en-US" sz="1400" dirty="0">
                <a:latin typeface="Arial" charset="0"/>
                <a:cs typeface="Arial" charset="0"/>
              </a:rPr>
              <a:t>issues, data may be temporarily unavailable or generally</a:t>
            </a:r>
            <a:br>
              <a:rPr lang="en-US" altLang="en-US" sz="1400" dirty="0">
                <a:latin typeface="Arial" charset="0"/>
                <a:cs typeface="Arial" charset="0"/>
              </a:rPr>
            </a:br>
            <a:r>
              <a:rPr lang="en-US" altLang="en-US" sz="1400" dirty="0">
                <a:latin typeface="Arial" charset="0"/>
                <a:cs typeface="Arial" charset="0"/>
              </a:rPr>
              <a:t>nonexistent.</a:t>
            </a:r>
            <a:br>
              <a:rPr lang="en-US" altLang="en-US" sz="1400" dirty="0">
                <a:latin typeface="Arial" charset="0"/>
                <a:cs typeface="Arial" charset="0"/>
              </a:rPr>
            </a:br>
            <a:r>
              <a:rPr lang="en-US" altLang="en-US" sz="1400" dirty="0">
                <a:latin typeface="Arial" charset="0"/>
                <a:cs typeface="Arial" charset="0"/>
              </a:rPr>
              <a:t>Hence, not all data needed for query answering may be available</a:t>
            </a:r>
            <a:r>
              <a:rPr lang="en-US" altLang="en-US" sz="1400" dirty="0" smtClean="0">
                <a:latin typeface="Arial" charset="0"/>
                <a:cs typeface="Arial" charset="0"/>
              </a:rPr>
              <a:t>. In </a:t>
            </a:r>
            <a:r>
              <a:rPr lang="en-US" altLang="en-US" sz="1400" dirty="0">
                <a:latin typeface="Arial" charset="0"/>
                <a:cs typeface="Arial" charset="0"/>
              </a:rPr>
              <a:t>this paper, we propose a natural class of completeness patterns</a:t>
            </a:r>
            <a:r>
              <a:rPr lang="en-US" altLang="en-US" sz="1400" dirty="0" smtClean="0">
                <a:latin typeface="Arial" charset="0"/>
                <a:cs typeface="Arial" charset="0"/>
              </a:rPr>
              <a:t>, expressed </a:t>
            </a:r>
            <a:r>
              <a:rPr lang="en-US" altLang="en-US" sz="1400" dirty="0">
                <a:latin typeface="Arial" charset="0"/>
                <a:cs typeface="Arial" charset="0"/>
              </a:rPr>
              <a:t>by selections on database tables, to specify complete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parts of </a:t>
            </a:r>
            <a:r>
              <a:rPr lang="en-US" altLang="en-US" sz="1400" dirty="0">
                <a:latin typeface="Arial" charset="0"/>
                <a:cs typeface="Arial" charset="0"/>
              </a:rPr>
              <a:t>database tables. We then show how to adapt the operators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of relational </a:t>
            </a:r>
            <a:r>
              <a:rPr lang="en-US" altLang="en-US" sz="1400" dirty="0">
                <a:latin typeface="Arial" charset="0"/>
                <a:cs typeface="Arial" charset="0"/>
              </a:rPr>
              <a:t>algebra so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that they </a:t>
            </a:r>
            <a:r>
              <a:rPr lang="en-US" altLang="en-US" sz="1400" dirty="0">
                <a:latin typeface="Arial" charset="0"/>
                <a:cs typeface="Arial" charset="0"/>
              </a:rPr>
              <a:t>manipulate these completeness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patterns to </a:t>
            </a:r>
            <a:r>
              <a:rPr lang="en-US" altLang="en-US" sz="1400" dirty="0">
                <a:latin typeface="Arial" charset="0"/>
                <a:cs typeface="Arial" charset="0"/>
              </a:rPr>
              <a:t>compute completeness patterns pertaining to query answers.</a:t>
            </a:r>
            <a:br>
              <a:rPr lang="en-US" altLang="en-US" sz="1400" dirty="0">
                <a:latin typeface="Arial" charset="0"/>
                <a:cs typeface="Arial" charset="0"/>
              </a:rPr>
            </a:br>
            <a:r>
              <a:rPr lang="en-US" altLang="en-US" sz="1400" dirty="0">
                <a:latin typeface="Arial" charset="0"/>
                <a:cs typeface="Arial" charset="0"/>
              </a:rPr>
              <a:t>Our proposed algebra is computationally sound and complete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with respect </a:t>
            </a:r>
            <a:r>
              <a:rPr lang="en-US" altLang="en-US" sz="1400" dirty="0">
                <a:latin typeface="Arial" charset="0"/>
                <a:cs typeface="Arial" charset="0"/>
              </a:rPr>
              <a:t>to the information that the patterns provide</a:t>
            </a:r>
            <a:r>
              <a:rPr lang="en-US" altLang="en-US" sz="1400" dirty="0" smtClean="0">
                <a:latin typeface="Arial" charset="0"/>
                <a:cs typeface="Arial" charset="0"/>
              </a:rPr>
              <a:t>. We </a:t>
            </a:r>
            <a:r>
              <a:rPr lang="en-US" altLang="en-US" sz="1400" dirty="0">
                <a:latin typeface="Arial" charset="0"/>
                <a:cs typeface="Arial" charset="0"/>
              </a:rPr>
              <a:t>show that stronger completeness patterns can be obtained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by considering </a:t>
            </a:r>
            <a:r>
              <a:rPr lang="en-US" altLang="en-US" sz="1400" dirty="0">
                <a:latin typeface="Arial" charset="0"/>
                <a:cs typeface="Arial" charset="0"/>
              </a:rPr>
              <a:t>not only the schema but also the database instance and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we extend </a:t>
            </a:r>
            <a:r>
              <a:rPr lang="en-US" altLang="en-US" sz="1400" dirty="0">
                <a:latin typeface="Arial" charset="0"/>
                <a:cs typeface="Arial" charset="0"/>
              </a:rPr>
              <a:t>the algebra to take into account this additional information</a:t>
            </a:r>
            <a:r>
              <a:rPr lang="en-US" altLang="en-US" sz="1400" dirty="0" smtClean="0">
                <a:latin typeface="Arial" charset="0"/>
                <a:cs typeface="Arial" charset="0"/>
              </a:rPr>
              <a:t>. We </a:t>
            </a:r>
            <a:r>
              <a:rPr lang="en-US" altLang="en-US" sz="1400" dirty="0">
                <a:latin typeface="Arial" charset="0"/>
                <a:cs typeface="Arial" charset="0"/>
              </a:rPr>
              <a:t>develop novel techniques to efficiently implement the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computation of </a:t>
            </a:r>
            <a:r>
              <a:rPr lang="en-US" altLang="en-US" sz="1400" dirty="0">
                <a:latin typeface="Arial" charset="0"/>
                <a:cs typeface="Arial" charset="0"/>
              </a:rPr>
              <a:t>completeness patterns on query answers and demonstrate </a:t>
            </a:r>
            <a:r>
              <a:rPr lang="en-US" altLang="en-US" sz="1400" dirty="0" smtClean="0">
                <a:latin typeface="Arial" charset="0"/>
                <a:cs typeface="Arial" charset="0"/>
              </a:rPr>
              <a:t>their scalability </a:t>
            </a:r>
            <a:r>
              <a:rPr lang="en-US" altLang="en-US" sz="1400" dirty="0">
                <a:latin typeface="Arial" charset="0"/>
                <a:cs typeface="Arial" charset="0"/>
              </a:rPr>
              <a:t>on real data.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508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we omit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Attacking other colonies</a:t>
            </a:r>
          </a:p>
        </p:txBody>
      </p:sp>
    </p:spTree>
    <p:extLst>
      <p:ext uri="{BB962C8B-B14F-4D97-AF65-F5344CB8AC3E}">
        <p14:creationId xmlns:p14="http://schemas.microsoft.com/office/powerpoint/2010/main" val="38211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1720" y="3068960"/>
            <a:ext cx="7772400" cy="1362075"/>
          </a:xfrm>
        </p:spPr>
        <p:txBody>
          <a:bodyPr/>
          <a:lstStyle/>
          <a:p>
            <a:r>
              <a:rPr lang="en-US" dirty="0" smtClean="0"/>
              <a:t>2. How to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C#</a:t>
            </a:r>
          </a:p>
          <a:p>
            <a:r>
              <a:rPr lang="en-US" dirty="0" smtClean="0"/>
              <a:t>Visual Studio 2012/2013</a:t>
            </a:r>
          </a:p>
          <a:p>
            <a:r>
              <a:rPr lang="en-US" dirty="0" smtClean="0"/>
              <a:t>DirectX needed for 3D-Simulation (optional)</a:t>
            </a:r>
          </a:p>
          <a:p>
            <a:r>
              <a:rPr lang="en-US" dirty="0" smtClean="0"/>
              <a:t>Environment ready on the lab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 smtClean="0"/>
              <a:t>Very similar to Java</a:t>
            </a:r>
          </a:p>
          <a:p>
            <a:r>
              <a:rPr lang="en-US" sz="2000" dirty="0" smtClean="0"/>
              <a:t>For a thorough comparison, see http</a:t>
            </a:r>
            <a:r>
              <a:rPr lang="en-US" sz="2000" dirty="0"/>
              <a:t>://www.harding.edu/fmccown/java_csharp_comparison.html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8" t="59471" r="49421" b="19952"/>
          <a:stretch/>
        </p:blipFill>
        <p:spPr bwMode="auto">
          <a:xfrm>
            <a:off x="755576" y="1869948"/>
            <a:ext cx="5184576" cy="253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87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antIntelligence.cs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9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44216" y="2852936"/>
            <a:ext cx="7772400" cy="1362075"/>
          </a:xfrm>
        </p:spPr>
        <p:txBody>
          <a:bodyPr/>
          <a:lstStyle/>
          <a:p>
            <a:r>
              <a:rPr lang="en-US" dirty="0" smtClean="0"/>
              <a:t>3.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Event-driven programming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External events </a:t>
            </a:r>
            <a:r>
              <a:rPr lang="en-US" dirty="0" smtClean="0"/>
              <a:t>invoke methods of the ants</a:t>
            </a:r>
          </a:p>
          <a:p>
            <a:r>
              <a:rPr lang="en-US" dirty="0" smtClean="0"/>
              <a:t>Most important events:</a:t>
            </a:r>
          </a:p>
          <a:p>
            <a:pPr lvl="1"/>
            <a:r>
              <a:rPr lang="en-US" dirty="0" smtClean="0"/>
              <a:t>Tick() – called in every simulation step</a:t>
            </a:r>
          </a:p>
          <a:p>
            <a:pPr lvl="1"/>
            <a:r>
              <a:rPr lang="en-US" dirty="0" smtClean="0"/>
              <a:t>Spots(Sugar sugar/Fruit fruit) – called when the ant spots food</a:t>
            </a:r>
          </a:p>
          <a:p>
            <a:pPr lvl="1"/>
            <a:r>
              <a:rPr lang="en-US" dirty="0" err="1"/>
              <a:t>TargetReached</a:t>
            </a:r>
            <a:r>
              <a:rPr lang="en-US" dirty="0"/>
              <a:t>(Sugar </a:t>
            </a:r>
            <a:r>
              <a:rPr lang="en-US" dirty="0" smtClean="0"/>
              <a:t>sugar/Fruit fruit) – called when the ant reaches food</a:t>
            </a:r>
          </a:p>
          <a:p>
            <a:pPr lvl="1"/>
            <a:r>
              <a:rPr lang="en-US" dirty="0" smtClean="0"/>
              <a:t>Waits() – called whenever the ant has no task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All events are</a:t>
            </a:r>
            <a:r>
              <a:rPr lang="en-US" dirty="0" smtClean="0"/>
              <a:t> listed </a:t>
            </a:r>
            <a:r>
              <a:rPr lang="en-US" dirty="0" smtClean="0">
                <a:solidFill>
                  <a:srgbClr val="0070C0"/>
                </a:solidFill>
              </a:rPr>
              <a:t>in the template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Waits()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Random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random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Random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degrees =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random.Next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(-50, 50);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.TurnByDegrees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(degrees);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.GoAhead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(20);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31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back sugar and fruits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Spots(</a:t>
            </a:r>
            <a:r>
              <a:rPr lang="en-US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Sugar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sugar)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.CurrentLoad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0)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.GoToTarget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(sugar);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Spots(</a:t>
            </a:r>
            <a:r>
              <a:rPr lang="en-US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Fruit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fruit)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.CurrentLoad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0)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.GoToTarget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(fruit);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TargetReached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Sugar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sugar)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.Take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(sugar);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.GoBackToAnthill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TargetReached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Fruit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fruit)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.Take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(fruit);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.GoBackToAnthill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TargetReached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Sugar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sugar)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.MakeMark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(123,9999);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.Take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(sugar);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.GoBackToAnthill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SmellsFriend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Marker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marker)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marker.Information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==123 &amp;&amp;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.CurrentLoad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== 0)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.GoToTarget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(marker);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824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 smtClean="0"/>
              <a:t>16. </a:t>
            </a:r>
            <a:r>
              <a:rPr lang="en-US" sz="4000" dirty="0" err="1" smtClean="0"/>
              <a:t>AntMe</a:t>
            </a:r>
            <a:endParaRPr lang="en-US" sz="6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7337" y="38321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dirty="0" smtClean="0">
                <a:solidFill>
                  <a:prstClr val="black">
                    <a:tint val="75000"/>
                  </a:prstClr>
                </a:solidFill>
              </a:rPr>
              <a:t>Simon Razniewski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of Computer Science</a:t>
            </a: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Free University of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Bozen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-Bolzano</a:t>
            </a:r>
          </a:p>
          <a:p>
            <a:pPr fontAlgn="auto">
              <a:spcAft>
                <a:spcPts val="0"/>
              </a:spcAft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A.Y. 2014/2015</a:t>
            </a:r>
          </a:p>
          <a:p>
            <a:pPr fontAlgn="auto"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7" t="13246" r="25000" b="8395"/>
          <a:stretch/>
        </p:blipFill>
        <p:spPr bwMode="auto">
          <a:xfrm>
            <a:off x="1033729" y="548680"/>
            <a:ext cx="7615451" cy="5732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627784" y="4437112"/>
            <a:ext cx="2213670" cy="576064"/>
          </a:xfrm>
          <a:prstGeom prst="wedgeRoundRectCallout">
            <a:avLst>
              <a:gd name="adj1" fmla="val 61343"/>
              <a:gd name="adj2" fmla="val -138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first ant 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Turning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TurnAround</a:t>
            </a:r>
            <a:r>
              <a:rPr lang="en-US" dirty="0"/>
              <a:t>();</a:t>
            </a:r>
          </a:p>
          <a:p>
            <a:pPr lvl="1"/>
            <a:r>
              <a:rPr lang="en-US" dirty="0" err="1" smtClean="0"/>
              <a:t>TurnByDegrees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degrees);</a:t>
            </a:r>
          </a:p>
          <a:p>
            <a:pPr lvl="1"/>
            <a:r>
              <a:rPr lang="en-US" dirty="0" err="1" smtClean="0"/>
              <a:t>TurnToDirection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direction);</a:t>
            </a:r>
          </a:p>
          <a:p>
            <a:pPr lvl="1"/>
            <a:r>
              <a:rPr lang="en-US" dirty="0" err="1" smtClean="0"/>
              <a:t>TurnToTarget</a:t>
            </a:r>
            <a:r>
              <a:rPr lang="en-US" dirty="0" smtClean="0"/>
              <a:t>(Item </a:t>
            </a:r>
            <a:r>
              <a:rPr lang="en-US" dirty="0"/>
              <a:t>Target</a:t>
            </a:r>
            <a:r>
              <a:rPr lang="en-US" dirty="0" smtClean="0"/>
              <a:t>);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Moving</a:t>
            </a:r>
          </a:p>
          <a:p>
            <a:pPr lvl="1"/>
            <a:r>
              <a:rPr lang="en-US" dirty="0"/>
              <a:t>Stop();</a:t>
            </a:r>
          </a:p>
          <a:p>
            <a:pPr lvl="1"/>
            <a:r>
              <a:rPr lang="en-US" dirty="0" err="1" smtClean="0"/>
              <a:t>GoAhead</a:t>
            </a:r>
            <a:r>
              <a:rPr lang="en-US" dirty="0"/>
              <a:t>();</a:t>
            </a:r>
          </a:p>
          <a:p>
            <a:pPr lvl="1"/>
            <a:r>
              <a:rPr lang="en-US" dirty="0" err="1" smtClean="0"/>
              <a:t>GoAhead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steps)</a:t>
            </a:r>
          </a:p>
          <a:p>
            <a:pPr lvl="1"/>
            <a:r>
              <a:rPr lang="en-US" dirty="0" err="1" smtClean="0"/>
              <a:t>GoToTarget</a:t>
            </a:r>
            <a:r>
              <a:rPr lang="en-US" dirty="0" smtClean="0"/>
              <a:t>(Item </a:t>
            </a:r>
            <a:r>
              <a:rPr lang="en-US" dirty="0"/>
              <a:t>Target)</a:t>
            </a:r>
          </a:p>
          <a:p>
            <a:pPr lvl="1"/>
            <a:r>
              <a:rPr lang="en-US" dirty="0" err="1" smtClean="0"/>
              <a:t>GoBackToAnthill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Attack</a:t>
            </a:r>
          </a:p>
          <a:p>
            <a:pPr lvl="1"/>
            <a:r>
              <a:rPr lang="en-US" dirty="0" smtClean="0"/>
              <a:t>Attack(Insect </a:t>
            </a:r>
            <a:r>
              <a:rPr lang="en-US" dirty="0"/>
              <a:t>Target</a:t>
            </a:r>
            <a:r>
              <a:rPr lang="en-US" dirty="0" smtClean="0"/>
              <a:t>)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Carrying</a:t>
            </a:r>
          </a:p>
          <a:p>
            <a:pPr lvl="1"/>
            <a:r>
              <a:rPr lang="en-US" dirty="0"/>
              <a:t>Take(Food Food);</a:t>
            </a:r>
          </a:p>
          <a:p>
            <a:pPr lvl="1"/>
            <a:r>
              <a:rPr lang="en-US" dirty="0" smtClean="0"/>
              <a:t>Drop()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Marking</a:t>
            </a:r>
          </a:p>
          <a:p>
            <a:pPr lvl="1"/>
            <a:r>
              <a:rPr lang="en-US" dirty="0" err="1"/>
              <a:t>MakeMark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information, </a:t>
            </a:r>
            <a:r>
              <a:rPr lang="en-US" dirty="0" err="1"/>
              <a:t>int</a:t>
            </a:r>
            <a:r>
              <a:rPr lang="en-US" dirty="0"/>
              <a:t> range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i="1" dirty="0" smtClean="0"/>
              <a:t>the larger the range, the shorter lived is the mark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1556792"/>
            <a:ext cx="38164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Fields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CurrentLoad</a:t>
            </a:r>
            <a:r>
              <a:rPr lang="en-US" sz="1600" dirty="0"/>
              <a:t>()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CurrentSpeed</a:t>
            </a:r>
            <a:r>
              <a:rPr lang="en-US" sz="1600" dirty="0"/>
              <a:t>()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CurrentEnergy</a:t>
            </a:r>
            <a:r>
              <a:rPr lang="en-US" sz="1600" dirty="0"/>
              <a:t>()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FriendlyAntsInViewrange</a:t>
            </a:r>
            <a:r>
              <a:rPr lang="en-US" sz="1600" dirty="0"/>
              <a:t>()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DistanceToAnthill</a:t>
            </a:r>
            <a:r>
              <a:rPr lang="en-US" sz="1600" dirty="0"/>
              <a:t>()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DistanceToTarget</a:t>
            </a:r>
            <a:r>
              <a:rPr lang="en-US" sz="1600" dirty="0" smtClean="0"/>
              <a:t>()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IsTired</a:t>
            </a:r>
            <a:r>
              <a:rPr lang="en-US" sz="1600" dirty="0" smtClean="0"/>
              <a:t>() </a:t>
            </a:r>
            <a:r>
              <a:rPr lang="en-US" sz="1600" i="1" dirty="0" smtClean="0"/>
              <a:t>(true after the ant has covered one third of its range)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 smtClean="0"/>
              <a:t>int</a:t>
            </a:r>
            <a:r>
              <a:rPr lang="en-US" sz="1600" dirty="0" smtClean="0"/>
              <a:t> Direction()</a:t>
            </a:r>
            <a:endParaRPr lang="en-US" sz="1600" dirty="0"/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WalkedRange</a:t>
            </a:r>
            <a:r>
              <a:rPr lang="en-US" sz="1600" dirty="0" smtClean="0"/>
              <a:t>()</a:t>
            </a:r>
          </a:p>
          <a:p>
            <a:endParaRPr lang="en-US" sz="1600" dirty="0"/>
          </a:p>
          <a:p>
            <a:r>
              <a:rPr lang="en-US" sz="1600" dirty="0" smtClean="0">
                <a:solidFill>
                  <a:srgbClr val="0070C0"/>
                </a:solidFill>
              </a:rPr>
              <a:t>Other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 smtClean="0"/>
              <a:t>Coordinate.GetDistanceBetween</a:t>
            </a:r>
            <a:r>
              <a:rPr lang="en-US" sz="1600" dirty="0" smtClean="0"/>
              <a:t>(Item as, Item b)</a:t>
            </a:r>
          </a:p>
          <a:p>
            <a:pPr marL="742950" lvl="1" indent="-285750">
              <a:buFont typeface="Calibri" panose="020F0502020204030204" pitchFamily="34" charset="0"/>
              <a:buChar char="‒"/>
            </a:pPr>
            <a:r>
              <a:rPr lang="en-US" sz="1600" dirty="0" err="1" smtClean="0"/>
              <a:t>ChooseType</a:t>
            </a:r>
            <a:r>
              <a:rPr lang="en-US" sz="1600" dirty="0" smtClean="0"/>
              <a:t>(Dictionary (string, </a:t>
            </a:r>
            <a:r>
              <a:rPr lang="en-US" sz="1600" dirty="0" err="1" smtClean="0"/>
              <a:t>int</a:t>
            </a:r>
            <a:r>
              <a:rPr lang="en-US" sz="1600" dirty="0" smtClean="0"/>
              <a:t>) count) – </a:t>
            </a:r>
            <a:r>
              <a:rPr lang="en-US" sz="1600" i="1" dirty="0" smtClean="0"/>
              <a:t>to determine the caste of a newly spawned ant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78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Skill range: -1 to 2.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[</a:t>
            </a:r>
            <a:r>
              <a:rPr lang="en-US" dirty="0"/>
              <a:t>Caste(Name = </a:t>
            </a:r>
            <a:r>
              <a:rPr lang="en-US" dirty="0" smtClean="0"/>
              <a:t>“Worker",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AttackModificator</a:t>
            </a:r>
            <a:r>
              <a:rPr lang="en-US" dirty="0"/>
              <a:t> = </a:t>
            </a:r>
            <a:r>
              <a:rPr lang="en-US" dirty="0" smtClean="0"/>
              <a:t>-1,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EnergyModificator</a:t>
            </a:r>
            <a:r>
              <a:rPr lang="en-US" dirty="0"/>
              <a:t> = 0,</a:t>
            </a:r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LoadModificator</a:t>
            </a:r>
            <a:r>
              <a:rPr lang="en-US" dirty="0"/>
              <a:t> = </a:t>
            </a:r>
            <a:r>
              <a:rPr lang="en-US" dirty="0" smtClean="0"/>
              <a:t>2,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RangeModificator</a:t>
            </a:r>
            <a:r>
              <a:rPr lang="en-US" dirty="0"/>
              <a:t> = 0,</a:t>
            </a:r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RotationSpeedModificator</a:t>
            </a:r>
            <a:r>
              <a:rPr lang="en-US" dirty="0"/>
              <a:t> = </a:t>
            </a:r>
            <a:r>
              <a:rPr lang="en-US" dirty="0" smtClean="0"/>
              <a:t>-1,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SpeedModificator</a:t>
            </a:r>
            <a:r>
              <a:rPr lang="en-US" dirty="0"/>
              <a:t> = </a:t>
            </a:r>
            <a:r>
              <a:rPr lang="en-US" dirty="0" smtClean="0"/>
              <a:t>1,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ViewRangeModificator</a:t>
            </a:r>
            <a:r>
              <a:rPr lang="en-US" dirty="0"/>
              <a:t> = </a:t>
            </a:r>
            <a:r>
              <a:rPr lang="en-US" dirty="0" smtClean="0"/>
              <a:t>-1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)]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[Caste(Name = </a:t>
            </a:r>
            <a:r>
              <a:rPr lang="en-US" dirty="0" smtClean="0"/>
              <a:t>“Fighter",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AttackModificator</a:t>
            </a:r>
            <a:r>
              <a:rPr lang="en-US" dirty="0"/>
              <a:t> = </a:t>
            </a:r>
            <a:r>
              <a:rPr lang="en-US" dirty="0" smtClean="0"/>
              <a:t>2,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EnergyModificator</a:t>
            </a:r>
            <a:r>
              <a:rPr lang="en-US" dirty="0"/>
              <a:t> = </a:t>
            </a:r>
            <a:r>
              <a:rPr lang="en-US" dirty="0" smtClean="0"/>
              <a:t>1,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LoadModificator</a:t>
            </a:r>
            <a:r>
              <a:rPr lang="en-US" dirty="0"/>
              <a:t> = </a:t>
            </a:r>
            <a:r>
              <a:rPr lang="en-US" dirty="0" smtClean="0"/>
              <a:t>-1,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RangeModificator</a:t>
            </a:r>
            <a:r>
              <a:rPr lang="en-US" dirty="0"/>
              <a:t> = 0,</a:t>
            </a:r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RotationSpeedModificator</a:t>
            </a:r>
            <a:r>
              <a:rPr lang="en-US" dirty="0"/>
              <a:t> = </a:t>
            </a:r>
            <a:r>
              <a:rPr lang="en-US" dirty="0" smtClean="0"/>
              <a:t>-1,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SpeedModificator</a:t>
            </a:r>
            <a:r>
              <a:rPr lang="en-US" dirty="0"/>
              <a:t> = 0,</a:t>
            </a:r>
          </a:p>
          <a:p>
            <a:pPr marL="400050" lvl="1" indent="0">
              <a:buNone/>
            </a:pPr>
            <a:r>
              <a:rPr lang="en-US" dirty="0"/>
              <a:t>           </a:t>
            </a:r>
            <a:r>
              <a:rPr lang="en-US" dirty="0" err="1"/>
              <a:t>ViewRangeModificator</a:t>
            </a:r>
            <a:r>
              <a:rPr lang="en-US" dirty="0"/>
              <a:t> = </a:t>
            </a:r>
            <a:r>
              <a:rPr lang="en-US" dirty="0" smtClean="0"/>
              <a:t>-1</a:t>
            </a: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)]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4581128"/>
            <a:ext cx="48245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 public override string </a:t>
            </a:r>
            <a:r>
              <a:rPr lang="en-US" sz="1300" dirty="0" err="1"/>
              <a:t>ChooseType</a:t>
            </a:r>
            <a:r>
              <a:rPr lang="en-US" sz="1300" dirty="0"/>
              <a:t>(Dictionary&lt;string, </a:t>
            </a:r>
            <a:r>
              <a:rPr lang="en-US" sz="1300" dirty="0" err="1"/>
              <a:t>int</a:t>
            </a:r>
            <a:r>
              <a:rPr lang="en-US" sz="1300" dirty="0"/>
              <a:t>&gt; count)</a:t>
            </a:r>
          </a:p>
          <a:p>
            <a:r>
              <a:rPr lang="en-US" sz="1300" dirty="0"/>
              <a:t>        {</a:t>
            </a:r>
          </a:p>
          <a:p>
            <a:r>
              <a:rPr lang="en-US" sz="1300" dirty="0"/>
              <a:t>            if (count</a:t>
            </a:r>
            <a:r>
              <a:rPr lang="en-US" sz="1300" dirty="0" smtClean="0"/>
              <a:t>[“Fighter"] </a:t>
            </a:r>
            <a:r>
              <a:rPr lang="en-US" sz="1300" dirty="0"/>
              <a:t>&gt; 9 )</a:t>
            </a:r>
          </a:p>
          <a:p>
            <a:r>
              <a:rPr lang="en-US" sz="1300" dirty="0"/>
              <a:t>                return </a:t>
            </a:r>
            <a:r>
              <a:rPr lang="en-US" sz="1300" dirty="0" smtClean="0"/>
              <a:t>“Worker";</a:t>
            </a:r>
            <a:endParaRPr lang="en-US" sz="1300" dirty="0"/>
          </a:p>
          <a:p>
            <a:r>
              <a:rPr lang="en-US" sz="1300" dirty="0"/>
              <a:t>            else return </a:t>
            </a:r>
            <a:r>
              <a:rPr lang="en-US" sz="1300" dirty="0" smtClean="0"/>
              <a:t>“Fighter";</a:t>
            </a:r>
            <a:endParaRPr lang="en-US" sz="1300" dirty="0"/>
          </a:p>
          <a:p>
            <a:r>
              <a:rPr lang="en-US" sz="1300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381198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www.ningelgen.eu/05_Informatik/InformatikDateien/Kapitel%205_03%20ObjektorientierteAmeisen.pdf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http://de.wikipedia.org/wiki/AntMe!#</a:t>
            </a:r>
            <a:r>
              <a:rPr lang="en-US" dirty="0" smtClean="0">
                <a:hlinkClick r:id="rId3"/>
              </a:rPr>
              <a:t>Tutorials</a:t>
            </a:r>
            <a:endParaRPr lang="en-US" dirty="0" smtClean="0"/>
          </a:p>
          <a:p>
            <a:pPr lvl="1"/>
            <a:r>
              <a:rPr lang="en-US" dirty="0" smtClean="0"/>
              <a:t>A full command list is also on the course page (in German)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dirty="0" err="1" smtClean="0"/>
              <a:t>AntMe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5736" y="2708920"/>
            <a:ext cx="7772400" cy="1362075"/>
          </a:xfrm>
        </p:spPr>
        <p:txBody>
          <a:bodyPr/>
          <a:lstStyle/>
          <a:p>
            <a:r>
              <a:rPr lang="en-US" dirty="0" smtClean="0"/>
              <a:t>1. What is </a:t>
            </a:r>
            <a:r>
              <a:rPr lang="en-US" dirty="0" err="1" smtClean="0"/>
              <a:t>Antme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AntMe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simulation environment for ant colonies</a:t>
            </a:r>
          </a:p>
          <a:p>
            <a:endParaRPr lang="en-US" dirty="0" smtClean="0"/>
          </a:p>
          <a:p>
            <a:r>
              <a:rPr lang="en-US" dirty="0" smtClean="0"/>
              <a:t>Players can write their own ant AIs and compete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…let’s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9921" r="19524" b="12301"/>
          <a:stretch/>
        </p:blipFill>
        <p:spPr bwMode="auto">
          <a:xfrm>
            <a:off x="179512" y="188640"/>
            <a:ext cx="8748464" cy="656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03848" y="4380251"/>
            <a:ext cx="936104" cy="408623"/>
          </a:xfrm>
          <a:prstGeom prst="wedgeRoundRectCallout">
            <a:avLst>
              <a:gd name="adj1" fmla="val -152126"/>
              <a:gd name="adj2" fmla="val -579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Anthill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940152" y="3645024"/>
            <a:ext cx="936104" cy="408623"/>
          </a:xfrm>
          <a:prstGeom prst="wedgeRoundRectCallout">
            <a:avLst>
              <a:gd name="adj1" fmla="val -152126"/>
              <a:gd name="adj2" fmla="val -579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Fruit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735796" y="2636912"/>
            <a:ext cx="936104" cy="408623"/>
          </a:xfrm>
          <a:prstGeom prst="wedgeRoundRectCallout">
            <a:avLst>
              <a:gd name="adj1" fmla="val -153629"/>
              <a:gd name="adj2" fmla="val -10274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Sugar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617640" y="5805264"/>
            <a:ext cx="936104" cy="408623"/>
          </a:xfrm>
          <a:prstGeom prst="wedgeRoundRectCallout">
            <a:avLst>
              <a:gd name="adj1" fmla="val -152126"/>
              <a:gd name="adj2" fmla="val -579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Ants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236296" y="1412776"/>
            <a:ext cx="936104" cy="408623"/>
          </a:xfrm>
          <a:prstGeom prst="wedgeRoundRectCallout">
            <a:avLst>
              <a:gd name="adj1" fmla="val -152126"/>
              <a:gd name="adj2" fmla="val -579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894229" y="1798012"/>
            <a:ext cx="1045923" cy="408623"/>
          </a:xfrm>
          <a:prstGeom prst="wedgeRoundRectCallout">
            <a:avLst>
              <a:gd name="adj1" fmla="val -125226"/>
              <a:gd name="adj2" fmla="val 11414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/>
              <a:t>Markers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ants are spawned continuously (maximum ants at any moment: 100)</a:t>
            </a:r>
          </a:p>
          <a:p>
            <a:r>
              <a:rPr lang="en-US" dirty="0" smtClean="0"/>
              <a:t>Have a limited range before they need to return to the anthill</a:t>
            </a:r>
          </a:p>
          <a:p>
            <a:r>
              <a:rPr lang="en-US" dirty="0" smtClean="0"/>
              <a:t>Points for:</a:t>
            </a:r>
          </a:p>
          <a:p>
            <a:pPr lvl="1"/>
            <a:r>
              <a:rPr lang="en-US" dirty="0" smtClean="0"/>
              <a:t>a fruit: 250</a:t>
            </a:r>
          </a:p>
          <a:p>
            <a:pPr lvl="1"/>
            <a:r>
              <a:rPr lang="en-US" dirty="0" smtClean="0"/>
              <a:t>sugar: 1 (standard ant load: 5 pieces)</a:t>
            </a:r>
          </a:p>
          <a:p>
            <a:pPr lvl="1"/>
            <a:r>
              <a:rPr lang="en-US" dirty="0"/>
              <a:t>killing a bug: </a:t>
            </a:r>
            <a:r>
              <a:rPr lang="en-US" dirty="0" smtClean="0"/>
              <a:t>150</a:t>
            </a:r>
          </a:p>
          <a:p>
            <a:r>
              <a:rPr lang="en-US" dirty="0" smtClean="0"/>
              <a:t>Sugar, fruits and bugs </a:t>
            </a:r>
            <a:r>
              <a:rPr lang="en-US" dirty="0" err="1" smtClean="0"/>
              <a:t>respawn</a:t>
            </a:r>
            <a:r>
              <a:rPr lang="en-US" dirty="0" smtClean="0"/>
              <a:t>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Castes (=Specializations)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Ants have default stats</a:t>
            </a:r>
          </a:p>
          <a:p>
            <a:pPr lvl="1"/>
            <a:r>
              <a:rPr lang="en-US" dirty="0" smtClean="0"/>
              <a:t>Speed: 4 steps/round</a:t>
            </a:r>
          </a:p>
          <a:p>
            <a:pPr lvl="1"/>
            <a:r>
              <a:rPr lang="en-US" dirty="0" smtClean="0"/>
              <a:t>Turning speed: 8 degree per round</a:t>
            </a:r>
          </a:p>
          <a:p>
            <a:pPr lvl="1"/>
            <a:r>
              <a:rPr lang="en-US" dirty="0" smtClean="0"/>
              <a:t>Load capacity: 5 units</a:t>
            </a:r>
          </a:p>
          <a:p>
            <a:pPr lvl="1"/>
            <a:r>
              <a:rPr lang="en-US" dirty="0" smtClean="0"/>
              <a:t>View range: 60 steps</a:t>
            </a:r>
          </a:p>
          <a:p>
            <a:pPr lvl="1"/>
            <a:r>
              <a:rPr lang="en-US" dirty="0" smtClean="0"/>
              <a:t>Range: 1,5x the map</a:t>
            </a:r>
          </a:p>
          <a:p>
            <a:pPr lvl="1"/>
            <a:r>
              <a:rPr lang="en-US" dirty="0" smtClean="0"/>
              <a:t>Energy: 100 HP</a:t>
            </a:r>
          </a:p>
          <a:p>
            <a:pPr lvl="1"/>
            <a:r>
              <a:rPr lang="en-US" dirty="0" smtClean="0"/>
              <a:t>Attack: 10 HP/round</a:t>
            </a:r>
          </a:p>
          <a:p>
            <a:r>
              <a:rPr lang="en-US" dirty="0" smtClean="0"/>
              <a:t>Custom castes of ants (workers, fighters, scouts, …) can be created by improving one skill and degrading another</a:t>
            </a:r>
          </a:p>
          <a:p>
            <a:r>
              <a:rPr lang="en-US" dirty="0" smtClean="0"/>
              <a:t>The distribution of ants can be freely chosen (e.g. first 5 scouts, then 10 fighters, then 5 workers for every fighter)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0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Tema di Office</vt:lpstr>
      <vt:lpstr>PowerPoint Presentation</vt:lpstr>
      <vt:lpstr>Distributed Systems 16. AntMe</vt:lpstr>
      <vt:lpstr>Overview</vt:lpstr>
      <vt:lpstr>1. What is Antme</vt:lpstr>
      <vt:lpstr>What is AntMe</vt:lpstr>
      <vt:lpstr>PowerPoint Presentation</vt:lpstr>
      <vt:lpstr>PowerPoint Presentation</vt:lpstr>
      <vt:lpstr>How it works</vt:lpstr>
      <vt:lpstr>Castes (=Specializations)</vt:lpstr>
      <vt:lpstr>Features we omit</vt:lpstr>
      <vt:lpstr>2. How to Program</vt:lpstr>
      <vt:lpstr>Environment</vt:lpstr>
      <vt:lpstr>C#</vt:lpstr>
      <vt:lpstr>PowerPoint Presentation</vt:lpstr>
      <vt:lpstr>3. Commands</vt:lpstr>
      <vt:lpstr>Event-driven programming</vt:lpstr>
      <vt:lpstr>Random walks</vt:lpstr>
      <vt:lpstr>Bringing back sugar and fruits</vt:lpstr>
      <vt:lpstr>Using markers</vt:lpstr>
      <vt:lpstr>PowerPoint Presentation</vt:lpstr>
      <vt:lpstr>Commands</vt:lpstr>
      <vt:lpstr>Castes</vt:lpstr>
      <vt:lpstr>Further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Multiagent systems and swarms</dc:title>
  <dc:creator>simon</dc:creator>
  <cp:lastModifiedBy>simon</cp:lastModifiedBy>
  <cp:revision>87</cp:revision>
  <dcterms:created xsi:type="dcterms:W3CDTF">2015-05-05T09:02:53Z</dcterms:created>
  <dcterms:modified xsi:type="dcterms:W3CDTF">2015-05-12T09:54:22Z</dcterms:modified>
</cp:coreProperties>
</file>